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460" r:id="rId2"/>
    <p:sldId id="567" r:id="rId3"/>
    <p:sldId id="568" r:id="rId4"/>
    <p:sldId id="584" r:id="rId5"/>
    <p:sldId id="569" r:id="rId6"/>
    <p:sldId id="570" r:id="rId7"/>
    <p:sldId id="571" r:id="rId8"/>
    <p:sldId id="586" r:id="rId9"/>
    <p:sldId id="583" r:id="rId10"/>
    <p:sldId id="573" r:id="rId11"/>
    <p:sldId id="589" r:id="rId12"/>
    <p:sldId id="574" r:id="rId13"/>
    <p:sldId id="585" r:id="rId14"/>
    <p:sldId id="579" r:id="rId15"/>
    <p:sldId id="581" r:id="rId16"/>
    <p:sldId id="435" r:id="rId17"/>
    <p:sldId id="587" r:id="rId18"/>
    <p:sldId id="588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BB904"/>
    <a:srgbClr val="FFFFFF"/>
    <a:srgbClr val="003300"/>
    <a:srgbClr val="0066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4" autoAdjust="0"/>
    <p:restoredTop sz="95540" autoAdjust="0"/>
  </p:normalViewPr>
  <p:slideViewPr>
    <p:cSldViewPr>
      <p:cViewPr>
        <p:scale>
          <a:sx n="103" d="100"/>
          <a:sy n="103" d="100"/>
        </p:scale>
        <p:origin x="-196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3" d="100"/>
        <a:sy n="163" d="100"/>
      </p:scale>
      <p:origin x="0" y="20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88902-793F-41F8-9020-08B51036B797}" type="datetimeFigureOut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686D0-02E9-411B-B984-E2AB2F943B4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8288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43CA9-0763-4D21-AFC2-2C910B1599A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682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39C0-27C9-4278-994E-119005800692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4792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257E-07F0-4D09-BDCA-9C679A5AD68C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1198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8E8-0362-47E9-A39F-66E7C99E78F6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6525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F3E6-FD11-4C1B-83A9-AD4F2DC620D6}" type="datetime1">
              <a:rPr lang="ja-JP" altLang="en-US" smtClean="0"/>
              <a:pPr>
                <a:defRPr/>
              </a:pPr>
              <a:t>2016/2/26</a:t>
            </a:fld>
            <a:endParaRPr lang="en-US" altLang="ja-JP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83A-E60D-47DB-965E-B91E0C4ECAE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87996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56C0-F16A-45E3-9A45-8F2089355E25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1930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E117-998D-48AF-80C4-4156557C9861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0233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E6E8-9959-49E0-AA5F-3B5A3B1E52C7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5220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EF4E-F15D-44A3-8142-2D8B0CD00A7D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1955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BF0-B1F5-4309-863F-92DA3EDFC282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3610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1580-74E6-48BB-8AE6-D1B077377E22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868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EC4-3685-4CC1-A286-4EE2815FF9D2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4350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61EB-A7F0-4BFE-BB9E-8C15DE6E2A38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0039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85DB-F703-45CB-9814-68B6B90119AC}" type="datetime1">
              <a:rPr kumimoji="1" lang="ja-JP" altLang="en-US" smtClean="0"/>
              <a:pPr/>
              <a:t>2016/2/26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FB02-CD77-4DE1-B1FF-97CEF1B485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1011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-17016" y="4149080"/>
            <a:ext cx="9161016" cy="1656185"/>
          </a:xfrm>
          <a:solidFill>
            <a:srgbClr val="FFFFFF">
              <a:alpha val="50196"/>
            </a:srgbClr>
          </a:solidFill>
          <a:ln>
            <a:noFill/>
          </a:ln>
          <a:effectLst>
            <a:softEdge rad="317500"/>
          </a:effectLst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3200" b="1" dirty="0" smtClean="0">
                <a:latin typeface="Open Sans"/>
              </a:rPr>
              <a:t>Open </a:t>
            </a:r>
            <a:r>
              <a:rPr lang="en-US" altLang="ja-JP" sz="3200" b="1" dirty="0">
                <a:latin typeface="Open Sans"/>
              </a:rPr>
              <a:t>Mind, Open Knowledge, Open </a:t>
            </a:r>
            <a:r>
              <a:rPr lang="en-US" altLang="ja-JP" sz="3200" b="1" dirty="0" smtClean="0">
                <a:latin typeface="Open Sans"/>
              </a:rPr>
              <a:t>Society</a:t>
            </a:r>
            <a:br>
              <a:rPr lang="en-US" altLang="ja-JP" sz="3200" b="1" dirty="0" smtClean="0">
                <a:latin typeface="Open Sans"/>
              </a:rPr>
            </a:br>
            <a:r>
              <a:rPr lang="en-US" altLang="ja-JP" sz="3200" b="1" dirty="0" smtClean="0"/>
              <a:t>/ </a:t>
            </a:r>
            <a:r>
              <a:rPr lang="en-US" altLang="ja-JP" sz="3200" b="1" dirty="0"/>
              <a:t>Masahiko Shoji / CC-BY 4.0</a:t>
            </a:r>
            <a:r>
              <a:rPr lang="ja-JP" altLang="en-US" sz="3200" dirty="0"/>
              <a:t/>
            </a:r>
            <a:br>
              <a:rPr lang="ja-JP" altLang="en-US" sz="3200" dirty="0"/>
            </a:br>
            <a:endParaRPr lang="ja-JP" altLang="en-US" sz="3200" b="1" dirty="0">
              <a:latin typeface="Open Sans"/>
            </a:endParaRPr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254844" y="5801698"/>
            <a:ext cx="8617296" cy="1011678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Open Knowledge Japan</a:t>
            </a:r>
          </a:p>
          <a:p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Hiroichi</a:t>
            </a:r>
            <a:r>
              <a:rPr lang="en-US" altLang="ja-JP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Kawashima </a:t>
            </a:r>
            <a:r>
              <a:rPr lang="zh-CN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zh-CN" sz="20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lang="en-US" altLang="ja-JP" sz="20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iroichi.</a:t>
            </a:r>
            <a:r>
              <a:rPr lang="en-US" altLang="zh-CN" sz="20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kawashima@gmail.com</a:t>
            </a:r>
            <a:r>
              <a:rPr lang="zh-CN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6597352"/>
            <a:ext cx="2411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err="1" smtClean="0"/>
              <a:t>Diagram:Ukiyoe</a:t>
            </a:r>
            <a:r>
              <a:rPr lang="en-US" altLang="ja-JP" sz="1100" dirty="0" smtClean="0"/>
              <a:t> Print by </a:t>
            </a:r>
            <a:r>
              <a:rPr lang="en-US" altLang="ja-JP" sz="1100" dirty="0" err="1" smtClean="0"/>
              <a:t>Yoshiiku</a:t>
            </a:r>
            <a:r>
              <a:rPr lang="en-US" altLang="ja-JP" sz="1100" dirty="0" smtClean="0"/>
              <a:t> </a:t>
            </a:r>
            <a:r>
              <a:rPr lang="en-US" altLang="ja-JP" sz="1100" dirty="0" err="1" smtClean="0"/>
              <a:t>Ochiai</a:t>
            </a:r>
            <a:r>
              <a:rPr lang="en-US" altLang="ja-JP" sz="1100" dirty="0" smtClean="0"/>
              <a:t> “Contemporary Four Devas”</a:t>
            </a:r>
            <a:endParaRPr lang="ja-JP" altLang="en-US" sz="1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32" b="29967"/>
          <a:stretch/>
        </p:blipFill>
        <p:spPr>
          <a:xfrm>
            <a:off x="-17016" y="3984"/>
            <a:ext cx="91610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95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2016224"/>
          </a:xfrm>
        </p:spPr>
        <p:txBody>
          <a:bodyPr>
            <a:noAutofit/>
          </a:bodyPr>
          <a:lstStyle/>
          <a:p>
            <a:r>
              <a:rPr kumimoji="1" lang="en-US" altLang="ja-JP" sz="7200" b="1" spc="-150" dirty="0" smtClean="0">
                <a:solidFill>
                  <a:srgbClr val="7AB809"/>
                </a:solidFill>
                <a:latin typeface="Open Sans"/>
              </a:rPr>
              <a:t>I</a:t>
            </a:r>
            <a:r>
              <a:rPr kumimoji="1" lang="en-US" altLang="ja-JP" sz="7200" b="1" spc="-150" dirty="0" smtClean="0">
                <a:latin typeface="Open Sans"/>
              </a:rPr>
              <a:t>nternational</a:t>
            </a:r>
            <a:br>
              <a:rPr kumimoji="1" lang="en-US" altLang="ja-JP" sz="7200" b="1" spc="-150" dirty="0" smtClean="0">
                <a:latin typeface="Open Sans"/>
              </a:rPr>
            </a:br>
            <a:r>
              <a:rPr kumimoji="1" lang="en-US" altLang="ja-JP" sz="7200" b="1" spc="-150" dirty="0" smtClean="0">
                <a:solidFill>
                  <a:srgbClr val="7AB809"/>
                </a:solidFill>
                <a:latin typeface="Open Sans"/>
              </a:rPr>
              <a:t>O</a:t>
            </a:r>
            <a:r>
              <a:rPr kumimoji="1" lang="en-US" altLang="ja-JP" sz="7200" b="1" spc="-150" dirty="0" smtClean="0">
                <a:latin typeface="Open Sans"/>
              </a:rPr>
              <a:t>pen </a:t>
            </a:r>
            <a:r>
              <a:rPr kumimoji="1" lang="en-US" altLang="ja-JP" sz="7200" b="1" spc="-150" dirty="0" smtClean="0">
                <a:solidFill>
                  <a:srgbClr val="7AB809"/>
                </a:solidFill>
                <a:latin typeface="Open Sans"/>
              </a:rPr>
              <a:t>D</a:t>
            </a:r>
            <a:r>
              <a:rPr kumimoji="1" lang="en-US" altLang="ja-JP" sz="7200" b="1" spc="-150" dirty="0" smtClean="0">
                <a:latin typeface="Open Sans"/>
              </a:rPr>
              <a:t>ata </a:t>
            </a:r>
            <a:r>
              <a:rPr kumimoji="1" lang="en-US" altLang="ja-JP" sz="7200" b="1" spc="-150" dirty="0" smtClean="0">
                <a:solidFill>
                  <a:srgbClr val="7AB809"/>
                </a:solidFill>
                <a:latin typeface="Open Sans"/>
              </a:rPr>
              <a:t>D</a:t>
            </a:r>
            <a:r>
              <a:rPr kumimoji="1" lang="en-US" altLang="ja-JP" sz="7200" b="1" spc="-150" dirty="0" smtClean="0">
                <a:latin typeface="Open Sans"/>
              </a:rPr>
              <a:t>ay </a:t>
            </a:r>
            <a:r>
              <a:rPr kumimoji="1" lang="en-US" altLang="ja-JP" sz="7200" b="1" spc="-150" dirty="0" smtClean="0">
                <a:solidFill>
                  <a:srgbClr val="7AB809"/>
                </a:solidFill>
                <a:latin typeface="Open Sans"/>
              </a:rPr>
              <a:t>2016</a:t>
            </a:r>
            <a:endParaRPr kumimoji="1" lang="ja-JP" altLang="en-US" sz="7200" b="1" spc="-150" dirty="0">
              <a:solidFill>
                <a:srgbClr val="7AB809"/>
              </a:solidFill>
              <a:latin typeface="Open Sans"/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type="subTitle" idx="1"/>
          </p:nvPr>
        </p:nvSpPr>
        <p:spPr>
          <a:xfrm>
            <a:off x="996244" y="4797152"/>
            <a:ext cx="7128792" cy="576064"/>
          </a:xfrm>
        </p:spPr>
        <p:txBody>
          <a:bodyPr>
            <a:noAutofit/>
          </a:bodyPr>
          <a:lstStyle/>
          <a:p>
            <a:r>
              <a:rPr lang="en-US" altLang="ja-JP" sz="3600" b="1" dirty="0" smtClean="0">
                <a:solidFill>
                  <a:schemeClr val="tx1"/>
                </a:solidFill>
              </a:rPr>
              <a:t>Organized Saturday March 5 2016</a:t>
            </a:r>
            <a:r>
              <a:rPr lang="ja-JP" altLang="en-US" sz="3600" b="1" dirty="0" smtClean="0">
                <a:solidFill>
                  <a:schemeClr val="tx1"/>
                </a:solidFill>
              </a:rPr>
              <a:t>！</a:t>
            </a:r>
            <a:endParaRPr lang="en-US" altLang="ja-JP" sz="3600" b="1" dirty="0" smtClean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016" y="44624"/>
            <a:ext cx="10436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活動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5196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7BB904"/>
                </a:solidFill>
                <a:latin typeface="Open Sans"/>
              </a:rPr>
              <a:t>Open Data Day Logo Generator</a:t>
            </a:r>
            <a:endParaRPr kumimoji="1" lang="ja-JP" altLang="en-US" b="1" dirty="0">
              <a:solidFill>
                <a:srgbClr val="7BB904"/>
              </a:solidFill>
              <a:latin typeface="Open San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/>
          <a:srcRect l="9597" r="9421" b="5643"/>
          <a:stretch/>
        </p:blipFill>
        <p:spPr>
          <a:xfrm>
            <a:off x="0" y="1268760"/>
            <a:ext cx="7099686" cy="46531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/>
          <a:srcRect l="10665" t="39945" r="22499" b="6462"/>
          <a:stretch/>
        </p:blipFill>
        <p:spPr>
          <a:xfrm>
            <a:off x="2699792" y="3921418"/>
            <a:ext cx="6467976" cy="291739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6486292"/>
            <a:ext cx="2230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Open Sans"/>
              </a:rPr>
              <a:t>Made by Yuichi </a:t>
            </a:r>
            <a:r>
              <a:rPr lang="en-US" altLang="ja-JP" sz="1600" dirty="0" err="1">
                <a:latin typeface="Open Sans"/>
              </a:rPr>
              <a:t>Yazaki</a:t>
            </a:r>
            <a:r>
              <a:rPr lang="en-US" altLang="ja-JP" sz="1600" dirty="0">
                <a:latin typeface="Open Sans"/>
              </a:rPr>
              <a:t> </a:t>
            </a:r>
            <a:endParaRPr lang="ja-JP" altLang="en-US" sz="16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2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7BB904"/>
                </a:solidFill>
              </a:rPr>
              <a:t>Policy Proposal</a:t>
            </a:r>
            <a:endParaRPr kumimoji="1" lang="ja-JP" altLang="en-US" b="1" dirty="0">
              <a:solidFill>
                <a:srgbClr val="7BB904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038600" cy="49971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1600" dirty="0" smtClean="0"/>
              <a:t>Submitting Opinion Paper on Declaration of the World Most Advanced IT State Creation (Revised June 26,2014)</a:t>
            </a:r>
          </a:p>
          <a:p>
            <a:pPr>
              <a:lnSpc>
                <a:spcPct val="120000"/>
              </a:lnSpc>
            </a:pPr>
            <a:endParaRPr lang="en-US" altLang="ja-JP" sz="1600" dirty="0" smtClean="0"/>
          </a:p>
          <a:p>
            <a:pPr>
              <a:lnSpc>
                <a:spcPct val="120000"/>
              </a:lnSpc>
            </a:pPr>
            <a:r>
              <a:rPr lang="ja-JP" altLang="en-US" sz="1600" dirty="0" smtClean="0"/>
              <a:t>（</a:t>
            </a:r>
            <a:r>
              <a:rPr lang="en-US" altLang="ja-JP" sz="1600" dirty="0" smtClean="0"/>
              <a:t>Part</a:t>
            </a:r>
            <a:r>
              <a:rPr lang="ja-JP" altLang="en-US" sz="1600" dirty="0" smtClean="0"/>
              <a:t>）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>To Aim at the Level of the Most Advanced in the World, Japan should participate actively in these Index-Making Efforts, Expand the Number of Countries and Regions for Cooperation, take the Initiative in Rule-Making, Otherwise the Standard of the Most Advanced will Change.  Therefore, instead of </a:t>
            </a:r>
            <a:r>
              <a:rPr lang="en-US" altLang="ja-JP" sz="1600" dirty="0"/>
              <a:t>T</a:t>
            </a:r>
            <a:r>
              <a:rPr lang="en-US" altLang="ja-JP" sz="1600" dirty="0" smtClean="0"/>
              <a:t>rying  Passively to Catch up within the Given Rules,  Requested to Participate Actively in Discussions for International Index –Making and to Play a Leading Role in the Making of International Index as International Public Goods and Specific Assessment Activities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4016" y="44624"/>
            <a:ext cx="104360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Activities</a:t>
            </a:r>
            <a:endParaRPr kumimoji="1" lang="ja-JP" altLang="en-US" sz="2400" dirty="0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1787" r="38263"/>
          <a:stretch/>
        </p:blipFill>
        <p:spPr>
          <a:xfrm>
            <a:off x="827584" y="980728"/>
            <a:ext cx="321443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0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83568" y="6369635"/>
            <a:ext cx="3684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Open data Index 2014</a:t>
            </a:r>
            <a:r>
              <a:rPr lang="en-US" altLang="ja-JP" sz="1400" dirty="0"/>
              <a:t> by</a:t>
            </a:r>
            <a:r>
              <a:rPr lang="ja-JP" altLang="en-US" sz="1400" dirty="0"/>
              <a:t> </a:t>
            </a:r>
            <a:r>
              <a:rPr lang="en-US" altLang="ja-JP" sz="1400" dirty="0"/>
              <a:t>Open Knowledge</a:t>
            </a:r>
            <a:endParaRPr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313" r="17017"/>
          <a:stretch/>
        </p:blipFill>
        <p:spPr>
          <a:xfrm>
            <a:off x="604467" y="1169377"/>
            <a:ext cx="6055765" cy="510924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516216" y="3284984"/>
            <a:ext cx="2518792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</a:t>
            </a:r>
          </a:p>
          <a:p>
            <a:r>
              <a:rPr lang="en-US" altLang="ja-JP" sz="16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Up from the 27</a:t>
            </a:r>
            <a:r>
              <a:rPr lang="en-US" altLang="ja-JP" sz="1600" baseline="300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</a:t>
            </a:r>
            <a:r>
              <a:rPr lang="en-US" altLang="ja-JP" sz="16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in 2013 to the 19</a:t>
            </a:r>
            <a:r>
              <a:rPr lang="en-US" altLang="ja-JP" sz="1600" baseline="300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  </a:t>
            </a:r>
            <a:r>
              <a:rPr lang="en-US" altLang="ja-JP" sz="1600" dirty="0" smtClean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2014</a:t>
            </a:r>
          </a:p>
          <a:p>
            <a:endParaRPr lang="en-US" altLang="ja-JP" sz="1600" dirty="0">
              <a:solidFill>
                <a:srgbClr val="33333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Agendas to be addressed</a:t>
            </a:r>
            <a:b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Timetable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出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Government Expenditures</a:t>
            </a:r>
            <a:b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Business Registration</a:t>
            </a:r>
            <a:b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Increased Open Licensing</a:t>
            </a:r>
            <a:endParaRPr lang="ja-JP" altLang="en-US" sz="16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四角形吹き出し 2"/>
          <p:cNvSpPr/>
          <p:nvPr/>
        </p:nvSpPr>
        <p:spPr>
          <a:xfrm>
            <a:off x="6732240" y="1340768"/>
            <a:ext cx="2232248" cy="936104"/>
          </a:xfrm>
          <a:prstGeom prst="wedgeRectCallout">
            <a:avLst>
              <a:gd name="adj1" fmla="val -51541"/>
              <a:gd name="adj2" fmla="val 152940"/>
            </a:avLst>
          </a:prstGeom>
          <a:solidFill>
            <a:srgbClr val="7BB904"/>
          </a:solidFill>
          <a:ln>
            <a:solidFill>
              <a:srgbClr val="7BB90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Local Government Assessment will Start This Year</a:t>
            </a:r>
            <a:r>
              <a:rPr kumimoji="1" lang="ja-JP" altLang="en-US" dirty="0" smtClean="0"/>
              <a:t>！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4016" y="44624"/>
            <a:ext cx="104360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Activities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1988"/>
            <a:ext cx="8229600" cy="656372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Though Up in Ranking, Agenda remains for Japan to Further Data Opening</a:t>
            </a:r>
            <a:b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4000" b="1" dirty="0" smtClean="0">
                <a:solidFill>
                  <a:srgbClr val="7BB904"/>
                </a:solidFill>
                <a:latin typeface="Open Sans"/>
                <a:ea typeface="メイリオ" panose="020B0604030504040204" pitchFamily="50" charset="-128"/>
              </a:rPr>
              <a:t>Open Data Index 2014</a:t>
            </a:r>
            <a:endParaRPr kumimoji="1" lang="ja-JP" altLang="en-US" sz="4000" b="1" dirty="0">
              <a:solidFill>
                <a:srgbClr val="7BB904"/>
              </a:solidFill>
              <a:latin typeface="Open Sans"/>
              <a:ea typeface="メイリオ" panose="020B0604030504040204" pitchFamily="5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605" y="5412426"/>
            <a:ext cx="120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Japan 19th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280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519446"/>
            <a:ext cx="4860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The </a:t>
            </a:r>
            <a:r>
              <a:rPr lang="en-US" altLang="ja-JP" sz="1600" dirty="0"/>
              <a:t>Open Data </a:t>
            </a:r>
            <a:r>
              <a:rPr lang="en-US" altLang="ja-JP" sz="1600" dirty="0" smtClean="0"/>
              <a:t>500, The </a:t>
            </a:r>
            <a:r>
              <a:rPr lang="en-US" altLang="ja-JP" sz="1600" dirty="0" err="1" smtClean="0"/>
              <a:t>GovLab</a:t>
            </a:r>
            <a:r>
              <a:rPr lang="en-US" altLang="ja-JP" sz="1600" dirty="0" smtClean="0"/>
              <a:t>, CC </a:t>
            </a:r>
            <a:r>
              <a:rPr lang="en-US" altLang="ja-JP" sz="1600" dirty="0"/>
              <a:t>BY-SA </a:t>
            </a:r>
            <a:r>
              <a:rPr lang="en-US" altLang="ja-JP" sz="1600" dirty="0" smtClean="0"/>
              <a:t>4.0</a:t>
            </a:r>
            <a:endParaRPr lang="ja-JP" altLang="en-US" sz="1600" dirty="0"/>
          </a:p>
        </p:txBody>
      </p:sp>
      <p:sp>
        <p:nvSpPr>
          <p:cNvPr id="6" name="正方形/長方形 5"/>
          <p:cNvSpPr/>
          <p:nvPr/>
        </p:nvSpPr>
        <p:spPr>
          <a:xfrm>
            <a:off x="4181886" y="2398236"/>
            <a:ext cx="44580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62478E"/>
                </a:solidFill>
              </a:rPr>
              <a:t>Open Data</a:t>
            </a:r>
            <a:r>
              <a:rPr lang="ja-JP" altLang="en-US" sz="3200" b="1" dirty="0" smtClean="0">
                <a:solidFill>
                  <a:srgbClr val="62478E"/>
                </a:solidFill>
              </a:rPr>
              <a:t> </a:t>
            </a:r>
            <a:r>
              <a:rPr lang="en-US" altLang="ja-JP" sz="3200" b="1" dirty="0" smtClean="0">
                <a:solidFill>
                  <a:srgbClr val="62478E"/>
                </a:solidFill>
              </a:rPr>
              <a:t>100 in Japan</a:t>
            </a:r>
            <a:endParaRPr lang="en-US" altLang="ja-JP" sz="2400" b="1" dirty="0" smtClean="0">
              <a:solidFill>
                <a:srgbClr val="62478E"/>
              </a:solidFill>
            </a:endParaRPr>
          </a:p>
          <a:p>
            <a:pPr algn="ctr"/>
            <a:r>
              <a:rPr lang="en-US" altLang="ja-JP" sz="1600" dirty="0" smtClean="0"/>
              <a:t>+</a:t>
            </a:r>
          </a:p>
          <a:p>
            <a:pPr algn="ctr"/>
            <a:r>
              <a:rPr lang="en-US" altLang="ja-JP" sz="1600" dirty="0" smtClean="0"/>
              <a:t>Open Data 100 in XXXX</a:t>
            </a:r>
          </a:p>
          <a:p>
            <a:pPr algn="ctr"/>
            <a:r>
              <a:rPr lang="en-US" altLang="ja-JP" sz="1600" dirty="0" smtClean="0"/>
              <a:t>+</a:t>
            </a:r>
          </a:p>
          <a:p>
            <a:pPr algn="ctr"/>
            <a:r>
              <a:rPr lang="en-US" altLang="ja-JP" sz="1600" dirty="0" smtClean="0"/>
              <a:t>Open Data 50 in XXXX</a:t>
            </a:r>
          </a:p>
          <a:p>
            <a:pPr algn="ctr"/>
            <a:r>
              <a:rPr lang="en-US" altLang="ja-JP" sz="1600" dirty="0" smtClean="0"/>
              <a:t>+</a:t>
            </a:r>
          </a:p>
          <a:p>
            <a:pPr algn="ctr"/>
            <a:r>
              <a:rPr lang="en-US" altLang="ja-JP" sz="1600" dirty="0" smtClean="0"/>
              <a:t>Open Data 50 in XXXX</a:t>
            </a:r>
          </a:p>
          <a:p>
            <a:pPr algn="ctr"/>
            <a:r>
              <a:rPr lang="en-US" altLang="ja-JP" sz="1600" dirty="0" smtClean="0"/>
              <a:t>+</a:t>
            </a:r>
          </a:p>
          <a:p>
            <a:pPr algn="ctr"/>
            <a:r>
              <a:rPr lang="en-US" altLang="ja-JP" sz="1600" dirty="0" smtClean="0"/>
              <a:t>Open Data 20 in XXXX</a:t>
            </a:r>
          </a:p>
          <a:p>
            <a:pPr algn="ctr"/>
            <a:r>
              <a:rPr lang="en-US" altLang="ja-JP" sz="1600" dirty="0" smtClean="0"/>
              <a:t>+</a:t>
            </a:r>
          </a:p>
          <a:p>
            <a:pPr algn="ctr"/>
            <a:r>
              <a:rPr lang="en-US" altLang="ja-JP" sz="1600" dirty="0" smtClean="0"/>
              <a:t>Open Data 20 in XXXX</a:t>
            </a: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7BB904"/>
                </a:solidFill>
                <a:latin typeface="Open Sans"/>
              </a:rPr>
              <a:t>Proposal of </a:t>
            </a:r>
            <a:r>
              <a:rPr lang="ja-JP" altLang="en-US" b="1" dirty="0" smtClean="0">
                <a:solidFill>
                  <a:srgbClr val="7BB904"/>
                </a:solidFill>
                <a:latin typeface="Open Sans"/>
              </a:rPr>
              <a:t>“ </a:t>
            </a:r>
            <a:r>
              <a:rPr lang="en-US" altLang="ja-JP" b="1" dirty="0" smtClean="0">
                <a:solidFill>
                  <a:srgbClr val="7BB904"/>
                </a:solidFill>
                <a:latin typeface="Open Sans"/>
              </a:rPr>
              <a:t>Open Data 500 in ASIA</a:t>
            </a:r>
            <a:r>
              <a:rPr lang="ja-JP" altLang="en-US" b="1" dirty="0" smtClean="0">
                <a:solidFill>
                  <a:srgbClr val="7BB904"/>
                </a:solidFill>
                <a:latin typeface="Open Sans"/>
              </a:rPr>
              <a:t>“</a:t>
            </a:r>
            <a:r>
              <a:rPr lang="en-US" altLang="ja-JP" b="1" dirty="0" smtClean="0">
                <a:solidFill>
                  <a:srgbClr val="7BB904"/>
                </a:solidFill>
                <a:latin typeface="Open Sans"/>
              </a:rPr>
              <a:t> </a:t>
            </a:r>
            <a:endParaRPr kumimoji="1" lang="ja-JP" altLang="en-US" sz="4000" b="1" dirty="0">
              <a:solidFill>
                <a:srgbClr val="7BB904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BBE5-4B5F-4B06-B8BE-A16CA88E39B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187624" y="2427393"/>
            <a:ext cx="3032042" cy="2945823"/>
            <a:chOff x="2188030" y="680768"/>
            <a:chExt cx="4659083" cy="4526597"/>
          </a:xfrm>
        </p:grpSpPr>
        <p:pic>
          <p:nvPicPr>
            <p:cNvPr id="10" name="Picture 2" descr="od500-bann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030" y="680768"/>
              <a:ext cx="4659083" cy="4526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830282" y="4005942"/>
              <a:ext cx="3472542" cy="993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 smtClean="0">
                  <a:latin typeface="Gulim" panose="020B0600000101010101" pitchFamily="34" charset="-127"/>
                  <a:ea typeface="Gulim" panose="020B0600000101010101" pitchFamily="34" charset="-127"/>
                </a:rPr>
                <a:t>in ASIA</a:t>
              </a:r>
              <a:endParaRPr kumimoji="1" lang="ja-JP" altLang="en-US" sz="3600" b="1" dirty="0"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7956" y="443844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Activities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90157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>
          <a:xfrm>
            <a:off x="251520" y="540380"/>
            <a:ext cx="8640960" cy="656372"/>
          </a:xfrm>
        </p:spPr>
        <p:txBody>
          <a:bodyPr>
            <a:normAutofit fontScale="90000"/>
          </a:bodyPr>
          <a:lstStyle/>
          <a:p>
            <a:r>
              <a:rPr lang="en-US" altLang="ja-JP" sz="3600" b="1" dirty="0" smtClean="0">
                <a:solidFill>
                  <a:srgbClr val="7BB904"/>
                </a:solidFill>
              </a:rPr>
              <a:t>Taxes! Where are they Gone?</a:t>
            </a:r>
            <a:r>
              <a:rPr lang="ja-JP" altLang="en-US" sz="3600" b="1" dirty="0" smtClean="0">
                <a:solidFill>
                  <a:srgbClr val="7BB904"/>
                </a:solidFill>
              </a:rPr>
              <a:t> </a:t>
            </a:r>
            <a:r>
              <a:rPr lang="en-US" altLang="ja-JP" sz="3600" b="1" dirty="0" smtClean="0">
                <a:solidFill>
                  <a:srgbClr val="7BB904"/>
                </a:solidFill>
              </a:rPr>
              <a:t>/ </a:t>
            </a:r>
            <a:r>
              <a:rPr lang="en-US" altLang="ja-JP" sz="3600" b="1" dirty="0" err="1" smtClean="0">
                <a:solidFill>
                  <a:srgbClr val="7BB904"/>
                </a:solidFill>
              </a:rPr>
              <a:t>OpenSpending</a:t>
            </a:r>
            <a:endParaRPr kumimoji="1" lang="ja-JP" altLang="en-US" sz="3600" b="1" dirty="0">
              <a:solidFill>
                <a:srgbClr val="7BB904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68759"/>
            <a:ext cx="4040188" cy="774567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ja-JP" dirty="0" smtClean="0"/>
              <a:t>spending.jp</a:t>
            </a:r>
            <a:br>
              <a:rPr lang="en-US" altLang="ja-JP" dirty="0" smtClean="0"/>
            </a:br>
            <a:r>
              <a:rPr lang="en-US" altLang="ja-JP" dirty="0" smtClean="0"/>
              <a:t>those Covering 170 Local governments In Japan  have been Established</a:t>
            </a:r>
            <a:endParaRPr lang="en-US" altLang="ja-JP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"/>
          </p:nvPr>
        </p:nvSpPr>
        <p:spPr>
          <a:xfrm>
            <a:off x="4645025" y="1279910"/>
            <a:ext cx="4041775" cy="763415"/>
          </a:xfrm>
        </p:spPr>
        <p:txBody>
          <a:bodyPr>
            <a:noAutofit/>
          </a:bodyPr>
          <a:lstStyle/>
          <a:p>
            <a:pPr algn="ctr"/>
            <a:r>
              <a:rPr lang="en-US" altLang="ja-JP" sz="2000" dirty="0" err="1" smtClean="0"/>
              <a:t>OpenSpending</a:t>
            </a:r>
            <a:endParaRPr lang="en-US" altLang="ja-JP" sz="2000" dirty="0" smtClean="0"/>
          </a:p>
          <a:p>
            <a:pPr algn="ctr"/>
            <a:r>
              <a:rPr lang="en-US" altLang="ja-JP" sz="2000" dirty="0" smtClean="0"/>
              <a:t>401 Data Set of 1084 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37</a:t>
            </a:r>
            <a:r>
              <a:rPr lang="en-US" altLang="ja-JP" sz="2000" dirty="0" smtClean="0"/>
              <a:t>%)are from Japan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9A31-8CA4-874D-8D20-73FAAD1194B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 cstate="print"/>
          <a:srcRect l="28549" t="2952" r="26843"/>
          <a:stretch/>
        </p:blipFill>
        <p:spPr>
          <a:xfrm>
            <a:off x="565924" y="2043327"/>
            <a:ext cx="3822740" cy="4678148"/>
          </a:xfrm>
          <a:prstGeom prst="rect">
            <a:avLst/>
          </a:prstGeom>
        </p:spPr>
      </p:pic>
      <p:pic>
        <p:nvPicPr>
          <p:cNvPr id="27" name="コンテンツ プレースホルダー 2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/>
          <a:srcRect l="26667" r="25833" b="13101"/>
          <a:stretch/>
        </p:blipFill>
        <p:spPr>
          <a:xfrm>
            <a:off x="4746073" y="2276872"/>
            <a:ext cx="3839678" cy="3951287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44016" y="44624"/>
            <a:ext cx="22677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/>
              <a:t>Activities(Assistance)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516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RESAS</a:t>
            </a:r>
            <a:r>
              <a:rPr kumimoji="1" lang="ja-JP" altLang="en-US" b="1" dirty="0" smtClean="0"/>
              <a:t>（</a:t>
            </a:r>
            <a:r>
              <a:rPr kumimoji="1" lang="en-US" altLang="ja-JP" b="1" dirty="0" smtClean="0"/>
              <a:t>Regional Economy Analysis System</a:t>
            </a:r>
            <a:r>
              <a:rPr kumimoji="1" lang="ja-JP" altLang="en-US" b="1" dirty="0" smtClean="0"/>
              <a:t>）</a:t>
            </a:r>
            <a:endParaRPr kumimoji="1" lang="ja-JP" altLang="en-US" b="1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5657709" cy="3182461"/>
          </a:xfrm>
          <a:prstGeom prst="rect">
            <a:avLst/>
          </a:prstGeom>
        </p:spPr>
      </p:pic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3511745"/>
            <a:ext cx="5711958" cy="321297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51520" y="6352143"/>
            <a:ext cx="200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https://resas.go.jp/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57709" y="1289781"/>
            <a:ext cx="3486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Various Public&amp; Private Sector Data utilized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Can be Utilized under Certain Conditions for Reproduction, Public Broadcasting, Adaptation ,etc. such as Translation and Transformation </a:t>
            </a: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err="1" smtClean="0"/>
              <a:t>OpenStreetMap</a:t>
            </a:r>
            <a:r>
              <a:rPr lang="en-US" altLang="ja-JP" dirty="0"/>
              <a:t> </a:t>
            </a:r>
            <a:r>
              <a:rPr lang="en-US" altLang="ja-JP" dirty="0" smtClean="0"/>
              <a:t>used</a:t>
            </a:r>
            <a:endParaRPr kumimoji="1"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956" y="246580"/>
            <a:ext cx="730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Proposal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49057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6000" b="1" dirty="0" smtClean="0">
                <a:solidFill>
                  <a:srgbClr val="7BB90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Open Data by Businesses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BBE5-4B5F-4B06-B8BE-A16CA88E39B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pic>
        <p:nvPicPr>
          <p:cNvPr id="21" name="Picture 2" descr="http://www.tokyuensen.com/resource/special/feature/img/lod_challenge/h1_tt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260" y="1432280"/>
            <a:ext cx="6748968" cy="17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/>
          <a:srcRect l="24238" r="25703"/>
          <a:stretch/>
        </p:blipFill>
        <p:spPr>
          <a:xfrm>
            <a:off x="133936" y="2342735"/>
            <a:ext cx="3896816" cy="43787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628684" y="314596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出典：</a:t>
            </a:r>
            <a:r>
              <a:rPr lang="ja-JP" altLang="en-US" sz="1400" dirty="0"/>
              <a:t>東急電鉄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39752" y="6334780"/>
            <a:ext cx="169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Sources: Tokyo Metro</a:t>
            </a:r>
            <a:endParaRPr kumimoji="1" lang="ja-JP" altLang="en-US" sz="1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37764" y="3784159"/>
            <a:ext cx="5030872" cy="247673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596404" y="6107009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Sources: Tokyo Electric</a:t>
            </a:r>
            <a:r>
              <a:rPr kumimoji="1" lang="ja-JP" altLang="en-US" sz="1400" dirty="0" smtClean="0"/>
              <a:t>　</a:t>
            </a:r>
            <a:r>
              <a:rPr kumimoji="1" lang="en-US" altLang="ja-JP" sz="1400" dirty="0" smtClean="0"/>
              <a:t>Power Co., Ltd. 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016" y="44624"/>
            <a:ext cx="104360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/>
              <a:t>Proposal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20200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51520" y="206084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600" b="1" dirty="0">
                <a:solidFill>
                  <a:srgbClr val="7BB904"/>
                </a:solidFill>
                <a:latin typeface="Open Sans"/>
              </a:rPr>
              <a:t>Open Mind, </a:t>
            </a:r>
            <a:r>
              <a:rPr lang="en-US" altLang="ja-JP" sz="6600" b="1" dirty="0" smtClean="0">
                <a:solidFill>
                  <a:srgbClr val="7BB904"/>
                </a:solidFill>
                <a:latin typeface="Open Sans"/>
              </a:rPr>
              <a:t/>
            </a:r>
            <a:br>
              <a:rPr lang="en-US" altLang="ja-JP" sz="6600" b="1" dirty="0" smtClean="0">
                <a:solidFill>
                  <a:srgbClr val="7BB904"/>
                </a:solidFill>
                <a:latin typeface="Open Sans"/>
              </a:rPr>
            </a:br>
            <a:r>
              <a:rPr lang="en-US" altLang="ja-JP" sz="6600" b="1" dirty="0" smtClean="0">
                <a:solidFill>
                  <a:srgbClr val="7BB904"/>
                </a:solidFill>
                <a:latin typeface="Open Sans"/>
              </a:rPr>
              <a:t>Open </a:t>
            </a:r>
            <a:r>
              <a:rPr lang="en-US" altLang="ja-JP" sz="6600" b="1" dirty="0">
                <a:solidFill>
                  <a:srgbClr val="7BB904"/>
                </a:solidFill>
                <a:latin typeface="Open Sans"/>
              </a:rPr>
              <a:t>Knowledge, </a:t>
            </a:r>
            <a:r>
              <a:rPr lang="en-US" altLang="ja-JP" sz="6600" b="1" dirty="0" smtClean="0">
                <a:solidFill>
                  <a:srgbClr val="7BB904"/>
                </a:solidFill>
                <a:latin typeface="Open Sans"/>
              </a:rPr>
              <a:t/>
            </a:r>
            <a:br>
              <a:rPr lang="en-US" altLang="ja-JP" sz="6600" b="1" dirty="0" smtClean="0">
                <a:solidFill>
                  <a:srgbClr val="7BB904"/>
                </a:solidFill>
                <a:latin typeface="Open Sans"/>
              </a:rPr>
            </a:br>
            <a:r>
              <a:rPr lang="en-US" altLang="ja-JP" sz="6600" b="1" dirty="0" smtClean="0">
                <a:solidFill>
                  <a:srgbClr val="7BB904"/>
                </a:solidFill>
                <a:latin typeface="Open Sans"/>
              </a:rPr>
              <a:t>Open </a:t>
            </a:r>
            <a:r>
              <a:rPr lang="en-US" altLang="ja-JP" sz="6600" b="1" dirty="0">
                <a:solidFill>
                  <a:srgbClr val="7BB904"/>
                </a:solidFill>
                <a:latin typeface="Open Sans"/>
              </a:rPr>
              <a:t>Society</a:t>
            </a:r>
            <a:endParaRPr lang="ja-JP" altLang="en-US" sz="6600" b="1" dirty="0">
              <a:solidFill>
                <a:srgbClr val="7BB904"/>
              </a:solidFill>
              <a:latin typeface="Open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016" y="44624"/>
            <a:ext cx="104360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Proposals 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76331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7E674BF0-4745-45C9-9A70-9F35A74D3FDE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30" name="正方形/長方形 29"/>
          <p:cNvSpPr/>
          <p:nvPr/>
        </p:nvSpPr>
        <p:spPr>
          <a:xfrm>
            <a:off x="4927455" y="408665"/>
            <a:ext cx="246087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Established in UK in July 2004</a:t>
            </a:r>
          </a:p>
        </p:txBody>
      </p:sp>
      <p:pic>
        <p:nvPicPr>
          <p:cNvPr id="12" name="Picture 2" descr="Rufus Pol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7592"/>
            <a:ext cx="1463077" cy="14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3793869" y="2758653"/>
            <a:ext cx="258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President, Co-Founder</a:t>
            </a:r>
          </a:p>
          <a:p>
            <a:pPr algn="ctr"/>
            <a:r>
              <a:rPr lang="en-US" altLang="ja-JP" dirty="0" err="1" smtClean="0"/>
              <a:t>Dr</a:t>
            </a:r>
            <a:r>
              <a:rPr lang="en-US" altLang="ja-JP" dirty="0" smtClean="0"/>
              <a:t> Rufus Pollock</a:t>
            </a:r>
            <a:endParaRPr lang="en-US" altLang="ja-JP" dirty="0"/>
          </a:p>
        </p:txBody>
      </p:sp>
      <p:sp>
        <p:nvSpPr>
          <p:cNvPr id="18" name="正方形/長方形 17"/>
          <p:cNvSpPr/>
          <p:nvPr/>
        </p:nvSpPr>
        <p:spPr>
          <a:xfrm>
            <a:off x="6536645" y="2714457"/>
            <a:ext cx="170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CEO</a:t>
            </a:r>
          </a:p>
          <a:p>
            <a:pPr algn="ctr"/>
            <a:r>
              <a:rPr lang="en-US" altLang="ja-JP" dirty="0"/>
              <a:t>Pavel Richter</a:t>
            </a:r>
            <a:endParaRPr lang="ja-JP" altLang="en-US" dirty="0"/>
          </a:p>
        </p:txBody>
      </p:sp>
      <p:pic>
        <p:nvPicPr>
          <p:cNvPr id="62" name="Picture 9" descr="CKA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455" y="4434860"/>
            <a:ext cx="127466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OpenSpending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2121" y="5119006"/>
            <a:ext cx="2259318" cy="3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正方形/長方形 64"/>
          <p:cNvSpPr/>
          <p:nvPr/>
        </p:nvSpPr>
        <p:spPr>
          <a:xfrm>
            <a:off x="313714" y="3739552"/>
            <a:ext cx="202603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2400" b="1" dirty="0" smtClean="0">
                <a:solidFill>
                  <a:srgbClr val="7BB90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Definition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3364461" y="3735336"/>
            <a:ext cx="419670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2400" b="1" dirty="0" smtClean="0">
                <a:solidFill>
                  <a:srgbClr val="7BB90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Working Groups / Projects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3364461" y="5817080"/>
            <a:ext cx="296542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2400" b="1" dirty="0" smtClean="0">
                <a:solidFill>
                  <a:srgbClr val="7BB904"/>
                </a:solidFill>
                <a:latin typeface="Open Sans"/>
              </a:rPr>
              <a:t>Global </a:t>
            </a:r>
            <a:r>
              <a:rPr lang="en-US" altLang="ja-JP" sz="2400" b="1" dirty="0">
                <a:solidFill>
                  <a:srgbClr val="7BB904"/>
                </a:solidFill>
                <a:latin typeface="Open Sans"/>
              </a:rPr>
              <a:t>Network</a:t>
            </a:r>
          </a:p>
        </p:txBody>
      </p:sp>
      <p:pic>
        <p:nvPicPr>
          <p:cNvPr id="71" name="Picture 17" descr="School of Dat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0334" y="4310874"/>
            <a:ext cx="144589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461" y="5208256"/>
            <a:ext cx="25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3289575" y="6222016"/>
            <a:ext cx="3883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Chapter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9 Countries</a:t>
            </a:r>
            <a:r>
              <a:rPr kumimoji="1" lang="ja-JP" altLang="en-US" sz="1600" dirty="0" smtClean="0"/>
              <a:t>　</a:t>
            </a:r>
            <a:r>
              <a:rPr lang="en-US" altLang="ja-JP" sz="1600" dirty="0" smtClean="0"/>
              <a:t>Initiative</a:t>
            </a:r>
            <a:r>
              <a:rPr lang="ja-JP" altLang="en-US" sz="1600" dirty="0" smtClean="0"/>
              <a:t>　</a:t>
            </a:r>
            <a:r>
              <a:rPr lang="en-US" altLang="ja-JP" sz="1600" dirty="0" smtClean="0"/>
              <a:t>49 Countries</a:t>
            </a:r>
          </a:p>
        </p:txBody>
      </p:sp>
      <p:pic>
        <p:nvPicPr>
          <p:cNvPr id="2052" name="Picture 4" descr="http://assets.okfn.org/p/okfn/img/logo-128x15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95" y="934281"/>
            <a:ext cx="1826821" cy="21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395536" y="0"/>
            <a:ext cx="104360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Organization </a:t>
            </a:r>
            <a:endParaRPr kumimoji="1" lang="ja-JP" altLang="en-US" sz="1200" dirty="0"/>
          </a:p>
        </p:txBody>
      </p:sp>
      <p:pic>
        <p:nvPicPr>
          <p:cNvPr id="1026" name="Picture 2" descr="https://upload.wikimedia.org/wikipedia/commons/f/fb/Pavel_Richter_FR20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2966" y="1167592"/>
            <a:ext cx="1481437" cy="14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creen Shot 2015-08-25 at 13.35.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97" y="5154208"/>
            <a:ext cx="2628591" cy="14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正方形/長方形 33"/>
          <p:cNvSpPr/>
          <p:nvPr/>
        </p:nvSpPr>
        <p:spPr>
          <a:xfrm>
            <a:off x="328195" y="4706861"/>
            <a:ext cx="31140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2400" b="1" dirty="0" smtClean="0">
                <a:solidFill>
                  <a:srgbClr val="7BB90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Open Data Index</a:t>
            </a:r>
          </a:p>
        </p:txBody>
      </p:sp>
      <p:pic>
        <p:nvPicPr>
          <p:cNvPr id="1030" name="Picture 6" descr="http://assets.okfn.org/p/openglam/img/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288" y="4228257"/>
            <a:ext cx="2206610" cy="6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正方形/長方形 34"/>
          <p:cNvSpPr/>
          <p:nvPr/>
        </p:nvSpPr>
        <p:spPr>
          <a:xfrm>
            <a:off x="0" y="3465777"/>
            <a:ext cx="9144000" cy="82856"/>
          </a:xfrm>
          <a:prstGeom prst="rect">
            <a:avLst/>
          </a:prstGeom>
          <a:solidFill>
            <a:srgbClr val="7AB809"/>
          </a:solidFill>
          <a:ln w="76200">
            <a:solidFill>
              <a:srgbClr val="7BB90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2864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6228184" y="4051485"/>
            <a:ext cx="27719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b="1" dirty="0" smtClean="0">
                <a:solidFill>
                  <a:srgbClr val="7BB90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International Open Data Day in Japan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4795204" y="404808"/>
            <a:ext cx="246087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2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Established in July 2012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563888" y="2636912"/>
            <a:ext cx="1789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/>
              <a:t>President </a:t>
            </a:r>
          </a:p>
          <a:p>
            <a:pPr algn="ctr"/>
            <a:r>
              <a:rPr lang="en-US" altLang="ja-JP" dirty="0" smtClean="0"/>
              <a:t>Masahiko </a:t>
            </a:r>
            <a:r>
              <a:rPr lang="en-US" altLang="ja-JP" dirty="0" err="1" smtClean="0"/>
              <a:t>Shouji</a:t>
            </a:r>
            <a:endParaRPr lang="en-US" altLang="ja-JP" dirty="0"/>
          </a:p>
        </p:txBody>
      </p:sp>
      <p:sp>
        <p:nvSpPr>
          <p:cNvPr id="30" name="正方形/長方形 29"/>
          <p:cNvSpPr/>
          <p:nvPr/>
        </p:nvSpPr>
        <p:spPr>
          <a:xfrm>
            <a:off x="5652120" y="2420888"/>
            <a:ext cx="1204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Vice-President Koichi Kawashima 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7236296" y="2348880"/>
            <a:ext cx="1239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/>
              <a:t>Vice-President </a:t>
            </a:r>
            <a:r>
              <a:rPr lang="en-US" altLang="ja-JP" sz="1600" dirty="0" err="1" smtClean="0"/>
              <a:t>Tomoaki</a:t>
            </a:r>
            <a:r>
              <a:rPr lang="en-US" altLang="ja-JP" sz="1600" dirty="0" smtClean="0"/>
              <a:t> Watanabe</a:t>
            </a:r>
            <a:endParaRPr lang="en-US" altLang="ja-JP" dirty="0" smtClean="0"/>
          </a:p>
        </p:txBody>
      </p:sp>
      <p:pic>
        <p:nvPicPr>
          <p:cNvPr id="1028" name="Picture 4" descr="index_image_04.jpg (662×496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31" t="9199" r="53942" b="42027"/>
          <a:stretch/>
        </p:blipFill>
        <p:spPr bwMode="auto">
          <a:xfrm>
            <a:off x="7229235" y="1124744"/>
            <a:ext cx="1376308" cy="12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0.twimg.com/profile_images/1246111005/icon38150383328367845720W9P28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05" t="11137" r="11239" b="38967"/>
          <a:stretch/>
        </p:blipFill>
        <p:spPr bwMode="auto">
          <a:xfrm>
            <a:off x="5582472" y="1052736"/>
            <a:ext cx="1294879" cy="13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okfn.jp/wp-content/uploads/2013/04/904485_499182313481244_930106737_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2407" y="4774907"/>
            <a:ext cx="2849738" cy="15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正方形/長方形 38"/>
          <p:cNvSpPr/>
          <p:nvPr/>
        </p:nvSpPr>
        <p:spPr>
          <a:xfrm>
            <a:off x="3203848" y="3717032"/>
            <a:ext cx="277194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7BB90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Providing Community Formation Information &amp; Promoting Emergence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202546" y="4093021"/>
            <a:ext cx="27719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7BB904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Policy Proposals &amp; Assistance</a:t>
            </a:r>
          </a:p>
        </p:txBody>
      </p:sp>
      <p:pic>
        <p:nvPicPr>
          <p:cNvPr id="1038" name="Picture 14" descr="http://mshouji2.cocolog-nifty.com/tera_middl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47" b="17328"/>
          <a:stretch/>
        </p:blipFill>
        <p:spPr bwMode="auto">
          <a:xfrm>
            <a:off x="3799326" y="1076064"/>
            <a:ext cx="1235286" cy="13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14-02-25_140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604" y="4795445"/>
            <a:ext cx="2873046" cy="15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フッター プレースホルダー 3"/>
          <p:cNvSpPr txBox="1">
            <a:spLocks/>
          </p:cNvSpPr>
          <p:nvPr/>
        </p:nvSpPr>
        <p:spPr>
          <a:xfrm>
            <a:off x="3444119" y="6493626"/>
            <a:ext cx="998417" cy="282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Open Sans" pitchFamily="34" charset="0"/>
                <a:ea typeface="+mn-ea"/>
                <a:cs typeface="Open Sans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ja-JP" sz="16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@OKFJ</a:t>
            </a:r>
            <a:endParaRPr lang="nl-BE" altLang="ja-JP" sz="1600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フッター プレースホルダー 3"/>
          <p:cNvSpPr txBox="1">
            <a:spLocks/>
          </p:cNvSpPr>
          <p:nvPr/>
        </p:nvSpPr>
        <p:spPr>
          <a:xfrm>
            <a:off x="5120207" y="6567487"/>
            <a:ext cx="3772273" cy="134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Open Sans" pitchFamily="34" charset="0"/>
                <a:ea typeface="+mn-ea"/>
                <a:cs typeface="Open Sans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ja-JP" sz="16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https://www.facebook.com/OKFjp</a:t>
            </a:r>
          </a:p>
        </p:txBody>
      </p:sp>
      <p:sp>
        <p:nvSpPr>
          <p:cNvPr id="25" name="フッター プレースホルダー 3"/>
          <p:cNvSpPr txBox="1">
            <a:spLocks/>
          </p:cNvSpPr>
          <p:nvPr/>
        </p:nvSpPr>
        <p:spPr>
          <a:xfrm>
            <a:off x="1353539" y="6475228"/>
            <a:ext cx="1372201" cy="29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Open Sans" pitchFamily="34" charset="0"/>
                <a:ea typeface="+mn-ea"/>
                <a:cs typeface="Open Sans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altLang="ja-JP" sz="16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http</a:t>
            </a:r>
            <a:r>
              <a:rPr lang="nl-BE" altLang="ja-JP" sz="1600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://okfn.jp/</a:t>
            </a:r>
          </a:p>
        </p:txBody>
      </p:sp>
      <p:pic>
        <p:nvPicPr>
          <p:cNvPr id="26" name="Picture 5" descr="https://twitter.com/images/resources/twitter-bird-light-bg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235" y="6415542"/>
            <a:ext cx="461546" cy="4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094" y="6415542"/>
            <a:ext cx="369113" cy="3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44016" y="44624"/>
            <a:ext cx="104360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/>
              <a:t>Organization</a:t>
            </a:r>
            <a:endParaRPr kumimoji="1" lang="ja-JP" altLang="en-US" sz="1200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11" y="840623"/>
            <a:ext cx="3411765" cy="1645335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184"/>
          <a:stretch/>
        </p:blipFill>
        <p:spPr>
          <a:xfrm>
            <a:off x="836220" y="6363545"/>
            <a:ext cx="457482" cy="44287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11" cstate="print"/>
          <a:srcRect l="16473" r="16666" b="36261"/>
          <a:stretch/>
        </p:blipFill>
        <p:spPr>
          <a:xfrm>
            <a:off x="378432" y="4713844"/>
            <a:ext cx="1469739" cy="788121"/>
          </a:xfrm>
          <a:prstGeom prst="rect">
            <a:avLst/>
          </a:prstGeom>
        </p:spPr>
      </p:pic>
      <p:pic>
        <p:nvPicPr>
          <p:cNvPr id="37" name="Picture 2" descr="Index_screen1-1024x64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702" y="5242879"/>
            <a:ext cx="1527903" cy="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正方形/長方形 37"/>
          <p:cNvSpPr/>
          <p:nvPr/>
        </p:nvSpPr>
        <p:spPr>
          <a:xfrm>
            <a:off x="0" y="3465777"/>
            <a:ext cx="9144000" cy="82856"/>
          </a:xfrm>
          <a:prstGeom prst="rect">
            <a:avLst/>
          </a:prstGeom>
          <a:solidFill>
            <a:srgbClr val="7AB809"/>
          </a:solidFill>
          <a:ln w="76200">
            <a:solidFill>
              <a:srgbClr val="7BB90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9230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23528" y="2537252"/>
            <a:ext cx="2664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＜</a:t>
            </a:r>
            <a:r>
              <a:rPr lang="en-US" altLang="ja-JP" dirty="0" smtClean="0"/>
              <a:t>Corporate Members</a:t>
            </a:r>
            <a:r>
              <a:rPr lang="ja-JP" altLang="en-US" dirty="0" smtClean="0"/>
              <a:t>＞</a:t>
            </a:r>
            <a:endParaRPr lang="ja-JP" altLang="en-US" dirty="0"/>
          </a:p>
          <a:p>
            <a:endParaRPr lang="ja-JP" altLang="en-US" dirty="0"/>
          </a:p>
          <a:p>
            <a:r>
              <a:rPr lang="en-US" altLang="ja-JP" dirty="0" smtClean="0"/>
              <a:t>IBM Japan Inc.</a:t>
            </a:r>
            <a:r>
              <a:rPr lang="ja-JP" altLang="en-US" dirty="0" smtClean="0"/>
              <a:t> </a:t>
            </a:r>
            <a:endParaRPr lang="ja-JP" altLang="en-US" dirty="0"/>
          </a:p>
          <a:p>
            <a:r>
              <a:rPr lang="en-US" altLang="ja-JP" dirty="0" err="1" smtClean="0"/>
              <a:t>Georepublic</a:t>
            </a:r>
            <a:r>
              <a:rPr lang="en-US" altLang="ja-JP" dirty="0" smtClean="0"/>
              <a:t> </a:t>
            </a:r>
            <a:r>
              <a:rPr lang="en-US" altLang="ja-JP" dirty="0"/>
              <a:t>Japan</a:t>
            </a:r>
          </a:p>
          <a:p>
            <a:r>
              <a:rPr lang="en-US" altLang="ja-JP" dirty="0" smtClean="0"/>
              <a:t>Academic Resource </a:t>
            </a:r>
            <a:r>
              <a:rPr lang="en-US" altLang="ja-JP" dirty="0" err="1" smtClean="0"/>
              <a:t>GuideInc</a:t>
            </a:r>
            <a:endParaRPr lang="ja-JP" altLang="en-US" dirty="0"/>
          </a:p>
          <a:p>
            <a:r>
              <a:rPr lang="en-US" altLang="ja-JP" dirty="0" err="1" smtClean="0"/>
              <a:t>iPublishing</a:t>
            </a:r>
            <a:r>
              <a:rPr lang="en-US" altLang="ja-JP" dirty="0" smtClean="0"/>
              <a:t> ESRI </a:t>
            </a:r>
            <a:r>
              <a:rPr lang="en-US" altLang="ja-JP" dirty="0" err="1" smtClean="0"/>
              <a:t>Japan,Inc</a:t>
            </a:r>
            <a:r>
              <a:rPr lang="en-US" altLang="ja-JP" dirty="0" smtClean="0"/>
              <a:t>.</a:t>
            </a:r>
            <a:endParaRPr lang="ja-JP" altLang="en-US" dirty="0"/>
          </a:p>
          <a:p>
            <a:r>
              <a:rPr lang="en-US" altLang="ja-JP" dirty="0" smtClean="0"/>
              <a:t>ASKOE </a:t>
            </a:r>
            <a:r>
              <a:rPr lang="en-US" altLang="ja-JP" dirty="0" err="1" smtClean="0"/>
              <a:t>Partners,Inc</a:t>
            </a:r>
            <a:endParaRPr lang="ja-JP" altLang="en-US" dirty="0"/>
          </a:p>
          <a:p>
            <a:endParaRPr lang="ja-JP" altLang="en-US" dirty="0"/>
          </a:p>
          <a:p>
            <a:r>
              <a:rPr lang="en-US" altLang="ja-JP" dirty="0" smtClean="0"/>
              <a:t>Yahoo Japan</a:t>
            </a:r>
            <a:endParaRPr lang="ja-JP" altLang="en-US" dirty="0"/>
          </a:p>
          <a:p>
            <a:r>
              <a:rPr lang="en-US" altLang="ja-JP" dirty="0" smtClean="0"/>
              <a:t>Double Standard Inc.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04664"/>
            <a:ext cx="4275861" cy="206204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4016" y="44624"/>
            <a:ext cx="104360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/>
              <a:t>Organization</a:t>
            </a:r>
            <a:endParaRPr kumimoji="1" lang="ja-JP" altLang="en-US" sz="1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/>
          <a:srcRect l="23618" r="26310"/>
          <a:stretch/>
        </p:blipFill>
        <p:spPr>
          <a:xfrm>
            <a:off x="5166707" y="4579461"/>
            <a:ext cx="1834537" cy="2060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0315" y="4031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11960" y="2492896"/>
            <a:ext cx="4086200" cy="202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＜</a:t>
            </a:r>
            <a:r>
              <a:rPr lang="en-US" altLang="ja-JP" dirty="0" smtClean="0"/>
              <a:t>Personal Members</a:t>
            </a:r>
            <a:r>
              <a:rPr lang="ja-JP" altLang="en-US" dirty="0" smtClean="0"/>
              <a:t>＞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smtClean="0"/>
              <a:t>Approximately 30 Persons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smtClean="0"/>
              <a:t>Institute for Public Innovation</a:t>
            </a:r>
            <a:endParaRPr lang="en-US" altLang="ja-JP" dirty="0"/>
          </a:p>
          <a:p>
            <a:r>
              <a:rPr lang="ja-JP" altLang="en-US" dirty="0"/>
              <a:t>＜</a:t>
            </a:r>
            <a:r>
              <a:rPr lang="en-US" altLang="ja-JP" dirty="0" smtClean="0"/>
              <a:t>Facebook Group</a:t>
            </a:r>
            <a:r>
              <a:rPr lang="ja-JP" altLang="en-US" dirty="0" smtClean="0"/>
              <a:t>＞</a:t>
            </a:r>
            <a:endParaRPr lang="en-US" altLang="ja-JP" dirty="0"/>
          </a:p>
          <a:p>
            <a:r>
              <a:rPr lang="en-US" altLang="ja-JP" dirty="0" smtClean="0"/>
              <a:t>”Utilize Open Data</a:t>
            </a:r>
            <a:r>
              <a:rPr lang="ja-JP" altLang="en-US" dirty="0" smtClean="0"/>
              <a:t>！</a:t>
            </a:r>
            <a:r>
              <a:rPr lang="en-US" altLang="ja-JP" dirty="0" smtClean="0"/>
              <a:t>”2382persons</a:t>
            </a:r>
            <a:endParaRPr lang="en-US" altLang="ja-JP" dirty="0"/>
          </a:p>
        </p:txBody>
      </p:sp>
      <p:sp>
        <p:nvSpPr>
          <p:cNvPr id="10" name="TextBox 9"/>
          <p:cNvSpPr txBox="1"/>
          <p:nvPr/>
        </p:nvSpPr>
        <p:spPr>
          <a:xfrm>
            <a:off x="4068795" y="4598713"/>
            <a:ext cx="116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Intage</a:t>
            </a:r>
            <a:r>
              <a:rPr lang="en-US" dirty="0" smtClean="0"/>
              <a:t>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97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3140968"/>
            <a:ext cx="9144000" cy="656372"/>
          </a:xfrm>
        </p:spPr>
        <p:txBody>
          <a:bodyPr>
            <a:normAutofit fontScale="90000"/>
          </a:bodyPr>
          <a:lstStyle/>
          <a:p>
            <a:r>
              <a:rPr kumimoji="1" lang="en-US" altLang="ja-JP" sz="6600" b="1" spc="-150" dirty="0" smtClean="0">
                <a:solidFill>
                  <a:srgbClr val="7AB809"/>
                </a:solidFill>
                <a:latin typeface="Open Sans"/>
              </a:rPr>
              <a:t>Data</a:t>
            </a:r>
            <a:r>
              <a:rPr lang="ja-JP" altLang="en-US" sz="6600" b="1" spc="-150" dirty="0">
                <a:solidFill>
                  <a:srgbClr val="7AB809"/>
                </a:solidFill>
                <a:latin typeface="Open Sans"/>
              </a:rPr>
              <a:t> </a:t>
            </a:r>
            <a:r>
              <a:rPr kumimoji="1" lang="en-US" altLang="ja-JP" sz="6600" b="1" spc="-150" dirty="0" smtClean="0">
                <a:solidFill>
                  <a:srgbClr val="7AB809"/>
                </a:solidFill>
                <a:latin typeface="Open Sans"/>
              </a:rPr>
              <a:t>/ Policy / International</a:t>
            </a:r>
            <a:endParaRPr kumimoji="1" lang="ja-JP" altLang="en-US" sz="6600" b="1" spc="-150" dirty="0">
              <a:solidFill>
                <a:srgbClr val="7AB809"/>
              </a:solidFill>
              <a:latin typeface="Open San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4016" y="44624"/>
            <a:ext cx="104360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/>
              <a:t>Policy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9289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4000" dirty="0" smtClean="0">
              <a:latin typeface="Open Sans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Open Sans"/>
              </a:rPr>
              <a:t>“</a:t>
            </a:r>
            <a:r>
              <a:rPr lang="en-US" altLang="ja-JP" sz="4000" dirty="0">
                <a:latin typeface="Open Sans"/>
              </a:rPr>
              <a:t>Forget Big Data, </a:t>
            </a:r>
            <a:r>
              <a:rPr lang="en-US" altLang="ja-JP" sz="4000" dirty="0" smtClean="0">
                <a:latin typeface="Open Sans"/>
              </a:rPr>
              <a:t/>
            </a:r>
            <a:br>
              <a:rPr lang="en-US" altLang="ja-JP" sz="4000" dirty="0" smtClean="0">
                <a:latin typeface="Open Sans"/>
              </a:rPr>
            </a:br>
            <a:r>
              <a:rPr lang="en-US" altLang="ja-JP" sz="4000" dirty="0" smtClean="0">
                <a:latin typeface="Open Sans"/>
              </a:rPr>
              <a:t>  Small </a:t>
            </a:r>
            <a:r>
              <a:rPr lang="en-US" altLang="ja-JP" sz="4000" dirty="0">
                <a:latin typeface="Open Sans"/>
              </a:rPr>
              <a:t>Data is the Real Revolution</a:t>
            </a:r>
            <a:r>
              <a:rPr lang="ja-JP" altLang="en-US" sz="4000" dirty="0">
                <a:latin typeface="Open Sans"/>
              </a:rPr>
              <a:t>“</a:t>
            </a:r>
            <a:endParaRPr lang="en-US" altLang="ja-JP" sz="4000" dirty="0">
              <a:latin typeface="Open Sans"/>
            </a:endParaRPr>
          </a:p>
          <a:p>
            <a:pPr marL="0" indent="0">
              <a:buNone/>
            </a:pPr>
            <a:endParaRPr lang="en-US" altLang="ja-JP" sz="1600" dirty="0">
              <a:latin typeface="Open Sans"/>
            </a:endParaRPr>
          </a:p>
          <a:p>
            <a:pPr marL="400050" lvl="1" indent="0">
              <a:buNone/>
            </a:pPr>
            <a:r>
              <a:rPr lang="en-US" altLang="ja-JP" sz="3200" dirty="0">
                <a:latin typeface="Open Sans"/>
              </a:rPr>
              <a:t>Rufus Pollock (Open </a:t>
            </a:r>
            <a:r>
              <a:rPr lang="en-US" altLang="ja-JP" sz="3200" dirty="0" smtClean="0">
                <a:latin typeface="Open Sans"/>
              </a:rPr>
              <a:t>Knowledge Foundation)</a:t>
            </a:r>
            <a:endParaRPr lang="en-US" altLang="ja-JP" sz="3200" dirty="0">
              <a:latin typeface="Open Sans"/>
            </a:endParaRPr>
          </a:p>
          <a:p>
            <a:pPr marL="400050" lvl="1" indent="0">
              <a:buNone/>
            </a:pPr>
            <a:r>
              <a:rPr lang="en-US" altLang="ja-JP" sz="3200" dirty="0">
                <a:latin typeface="Open Sans"/>
              </a:rPr>
              <a:t>The Guardian Data Blog  2013.04.25</a:t>
            </a:r>
            <a:endParaRPr lang="ja-JP" altLang="en-US" sz="3200" dirty="0">
              <a:latin typeface="Open Sans"/>
            </a:endParaRPr>
          </a:p>
          <a:p>
            <a:pPr marL="0" indent="0">
              <a:buNone/>
            </a:pPr>
            <a:endParaRPr kumimoji="1" lang="ja-JP" altLang="en-US" sz="3600" dirty="0">
              <a:latin typeface="Open San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21" name="タイトル 4"/>
          <p:cNvSpPr txBox="1">
            <a:spLocks/>
          </p:cNvSpPr>
          <p:nvPr/>
        </p:nvSpPr>
        <p:spPr>
          <a:xfrm>
            <a:off x="467544" y="4303982"/>
            <a:ext cx="8229600" cy="656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016" y="44624"/>
            <a:ext cx="10436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方針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4730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rgbClr val="7BB904"/>
                </a:solidFill>
                <a:latin typeface="Open Sans"/>
              </a:rPr>
              <a:t>Open Data Talk</a:t>
            </a:r>
            <a:endParaRPr kumimoji="1" lang="ja-JP" altLang="en-US" b="1" dirty="0">
              <a:solidFill>
                <a:srgbClr val="7BB904"/>
              </a:solidFill>
              <a:latin typeface="Open San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4294967295"/>
          </p:nvPr>
        </p:nvSpPr>
        <p:spPr>
          <a:xfrm>
            <a:off x="250825" y="908720"/>
            <a:ext cx="8893175" cy="5000625"/>
          </a:xfrm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Dig Deep into Data Disclosure Needs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Share Information on the latest trends in Open Data and Exchange Views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spc="-150" dirty="0" smtClean="0"/>
              <a:t>Read “Guidelines on Open Government  Data  for Citizen</a:t>
            </a:r>
            <a:r>
              <a:rPr lang="en-US" altLang="ja-JP" sz="1800" spc="-150" dirty="0"/>
              <a:t> </a:t>
            </a:r>
            <a:r>
              <a:rPr lang="en-US" altLang="ja-JP" sz="1800" spc="-150" dirty="0" smtClean="0"/>
              <a:t>Participation”</a:t>
            </a:r>
            <a:endParaRPr lang="ja-JP" altLang="en-US" sz="1800" spc="-15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1800" spc="-150" dirty="0" smtClean="0"/>
              <a:t>Present  Ideas for “Contest for Big Data/Open Data Utilization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Politics/Elections/Parliament  and Open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The Latest Trends of Open Data in the World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Summit for Those Responsible for Open Data in Local Governments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Open Data Day Pre-Event</a:t>
            </a:r>
            <a:endParaRPr lang="ja-JP" alt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Reflections on Open Data Day and Future Perspectives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Report On OK Festival Participation and Recent Topics</a:t>
            </a:r>
            <a:endParaRPr kumimoji="1" lang="en-US" altLang="ja-JP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Open Data of Public  Libraries and </a:t>
            </a:r>
            <a:r>
              <a:rPr lang="en-US" altLang="ja-JP" sz="1800" dirty="0" err="1" smtClean="0"/>
              <a:t>Museums,etc</a:t>
            </a:r>
            <a:r>
              <a:rPr lang="en-US" altLang="ja-JP" sz="1800" dirty="0" smtClean="0"/>
              <a:t>. and Open Data Census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err="1" smtClean="0"/>
              <a:t>Mokumoku</a:t>
            </a:r>
            <a:r>
              <a:rPr lang="en-US" altLang="ja-JP" sz="1800" dirty="0" smtClean="0"/>
              <a:t> Group Tackling with Open Data  Census</a:t>
            </a:r>
            <a:endParaRPr kumimoji="1" lang="en-US" altLang="ja-JP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1800" spc="-150" dirty="0" smtClean="0"/>
              <a:t>International Open Data Day Pre-Event &amp;  Year-End Party</a:t>
            </a:r>
            <a:r>
              <a:rPr lang="ja-JP" altLang="en-US" sz="1800" spc="-150" dirty="0" smtClean="0"/>
              <a:t>！</a:t>
            </a:r>
            <a:endParaRPr lang="en-US" altLang="ja-JP" sz="1800" spc="-15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The Second Step of International Open Data Day Pre-Event</a:t>
            </a:r>
            <a:endParaRPr kumimoji="1" lang="en-US" altLang="ja-JP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1800" dirty="0"/>
              <a:t>なぜ</a:t>
            </a:r>
            <a:r>
              <a:rPr lang="ja-JP" altLang="en-US" sz="1800" dirty="0" smtClean="0"/>
              <a:t>、</a:t>
            </a:r>
            <a:r>
              <a:rPr lang="en-US" altLang="ja-JP" sz="1800" dirty="0" smtClean="0"/>
              <a:t>Why Has Care </a:t>
            </a:r>
            <a:r>
              <a:rPr lang="ja-JP" altLang="en-US" sz="1800" dirty="0" smtClean="0"/>
              <a:t> </a:t>
            </a:r>
            <a:r>
              <a:rPr lang="en-US" altLang="ja-JP" sz="1800" dirty="0"/>
              <a:t>× </a:t>
            </a:r>
            <a:r>
              <a:rPr lang="en-US" altLang="ja-JP" sz="1800" dirty="0" smtClean="0"/>
              <a:t>Open Data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High Tec Business WELMO ,Inc.  Started Business in Fukuoka</a:t>
            </a:r>
            <a:r>
              <a:rPr lang="ja-JP" altLang="en-US" sz="1800" dirty="0" smtClean="0"/>
              <a:t>？</a:t>
            </a:r>
            <a:endParaRPr lang="en-US" altLang="ja-JP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Finally It  Has Come into Being</a:t>
            </a:r>
            <a:r>
              <a:rPr lang="ja-JP" altLang="en-US" sz="1800" dirty="0" smtClean="0"/>
              <a:t>！ </a:t>
            </a:r>
            <a:r>
              <a:rPr lang="en-US" altLang="ja-JP" sz="1800" dirty="0" smtClean="0"/>
              <a:t>〜Full-Fledged and Japan-Originating Analytics Business Utilizing Open Data </a:t>
            </a:r>
            <a:r>
              <a:rPr lang="ja-JP" altLang="en-US" sz="1800" dirty="0" smtClean="0"/>
              <a:t>（</a:t>
            </a:r>
            <a:r>
              <a:rPr lang="en-US" altLang="ja-JP" sz="1800" dirty="0" smtClean="0"/>
              <a:t>2015/12/15)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1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4016" y="131383"/>
            <a:ext cx="1043608" cy="2881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36000" bIns="36000" rtlCol="0" anchor="ctr">
            <a:spAutoFit/>
          </a:bodyPr>
          <a:lstStyle/>
          <a:p>
            <a:pPr algn="ctr"/>
            <a:r>
              <a:rPr kumimoji="1" lang="en-US" altLang="ja-JP" sz="1400" smtClean="0"/>
              <a:t>Activities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12738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7BB904"/>
                </a:solidFill>
                <a:latin typeface="Open Sans"/>
                <a:ea typeface="Gungsuh" panose="02030600000101010101" pitchFamily="18" charset="-127"/>
              </a:rPr>
              <a:t>International Open Data Day</a:t>
            </a:r>
            <a:endParaRPr kumimoji="1" lang="ja-JP" altLang="en-US" b="1" dirty="0">
              <a:solidFill>
                <a:srgbClr val="7BB904"/>
              </a:solidFill>
              <a:latin typeface="Open Sans"/>
              <a:ea typeface="Gungsuh" panose="02030600000101010101" pitchFamily="18" charset="-127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20838"/>
            <a:ext cx="8229600" cy="3268959"/>
          </a:xfrm>
        </p:spPr>
        <p:txBody>
          <a:bodyPr>
            <a:noAutofit/>
          </a:bodyPr>
          <a:lstStyle/>
          <a:p>
            <a:r>
              <a:rPr lang="en-US" altLang="ja-JP" sz="1400" spc="-150" dirty="0" smtClean="0">
                <a:latin typeface="+mn-ea"/>
              </a:rPr>
              <a:t>Organize Concurrently Events throughout the World Supporting Open Data policies in Central &amp; Local Governments in the World and Promoting the Use of Open Data Available for Every body</a:t>
            </a:r>
          </a:p>
          <a:p>
            <a:r>
              <a:rPr lang="en-US" altLang="ja-JP" sz="1400" dirty="0" smtClean="0">
                <a:latin typeface="+mn-ea"/>
              </a:rPr>
              <a:t>Engineers, Analysts, Officials and citizens, etc. Interested  in Data Utilization and Regional Problem Solutions Get Together </a:t>
            </a:r>
            <a:endParaRPr lang="en-US" altLang="ja-JP" sz="24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FB02-CD77-4DE1-B1FF-97CEF1B485E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/>
          <a:srcRect l="16603" t="23192" r="17577" b="34642"/>
          <a:stretch/>
        </p:blipFill>
        <p:spPr>
          <a:xfrm>
            <a:off x="213907" y="3456384"/>
            <a:ext cx="8716186" cy="3140968"/>
          </a:xfrm>
          <a:prstGeom prst="rect">
            <a:avLst/>
          </a:prstGeom>
        </p:spPr>
      </p:pic>
      <p:pic>
        <p:nvPicPr>
          <p:cNvPr id="6" name="Picture 14" descr="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362" y="4038597"/>
            <a:ext cx="1032855" cy="82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G_12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5351" y="3690698"/>
            <a:ext cx="971532" cy="9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071" y="5002748"/>
            <a:ext cx="1232737" cy="92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http://www.ku.edu.np/news/gallery/1/opendata%20day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703"/>
          <a:stretch/>
        </p:blipFill>
        <p:spPr bwMode="auto">
          <a:xfrm>
            <a:off x="5899381" y="4099241"/>
            <a:ext cx="1307638" cy="79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G_04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779" y="4366187"/>
            <a:ext cx="1002210" cy="7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44016" y="131383"/>
            <a:ext cx="1043608" cy="2881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36000" bIns="36000" rtlCol="0" anchor="ctr">
            <a:spAutoFit/>
          </a:bodyPr>
          <a:lstStyle/>
          <a:p>
            <a:pPr algn="ctr"/>
            <a:r>
              <a:rPr kumimoji="1" lang="en-US" altLang="ja-JP" sz="1400" dirty="0" smtClean="0"/>
              <a:t>Activities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79618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1371774"/>
          </a:xfrm>
        </p:spPr>
        <p:txBody>
          <a:bodyPr>
            <a:noAutofit/>
          </a:bodyPr>
          <a:lstStyle/>
          <a:p>
            <a:pPr algn="l"/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2013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</a:rPr>
              <a:t>　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Organized in 102 Cities in the World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in 8 </a:t>
            </a:r>
            <a:r>
              <a:rPr lang="en-US" altLang="ja-JP" sz="1200" dirty="0" err="1" smtClean="0">
                <a:solidFill>
                  <a:schemeClr val="tx1"/>
                </a:solidFill>
                <a:latin typeface="メイリオ" panose="020B0604030504040204" pitchFamily="50" charset="-128"/>
              </a:rPr>
              <a:t>Ciities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 in Japan(Third in the World in the Number of Cities in One Country)</a:t>
            </a:r>
          </a:p>
          <a:p>
            <a:pPr algn="l"/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Organized in 194 Cities in the World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32 Cities in Japan(Second in the World  in the Number of Cities in One Country)</a:t>
            </a:r>
          </a:p>
          <a:p>
            <a:pPr algn="l"/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2015 Organized in 222 Cities in the World, in 62 Cities in Japan(the Largest Number of Cities in One Country)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2016 Organized in ?? Cities In the World ,in ?? Cities in Japan</a:t>
            </a:r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05E4-6626-4283-B496-02198CB7B67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1026" name="Picture 2" descr="2014-02-25_14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" y="1882686"/>
            <a:ext cx="9139759" cy="49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0" y="6587695"/>
            <a:ext cx="1965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</a:rPr>
              <a:t>OKF </a:t>
            </a:r>
            <a:r>
              <a:rPr lang="en-US" altLang="ja-JP" sz="1200" dirty="0">
                <a:solidFill>
                  <a:schemeClr val="bg1"/>
                </a:solidFill>
              </a:rPr>
              <a:t>Japan Flickr</a:t>
            </a:r>
            <a:r>
              <a:rPr lang="ja-JP" altLang="en-US" sz="1200" dirty="0">
                <a:solidFill>
                  <a:schemeClr val="bg1"/>
                </a:solidFill>
              </a:rPr>
              <a:t>ページ</a:t>
            </a:r>
            <a:r>
              <a:rPr lang="ja-JP" altLang="en-US" sz="1200" dirty="0" smtClean="0">
                <a:solidFill>
                  <a:schemeClr val="bg1"/>
                </a:solidFill>
              </a:rPr>
              <a:t>より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04" y="116632"/>
            <a:ext cx="1043608" cy="2881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36000" bIns="36000" rtlCol="0" anchor="ctr">
            <a:spAutoFit/>
          </a:bodyPr>
          <a:lstStyle/>
          <a:p>
            <a:pPr algn="ctr"/>
            <a:r>
              <a:rPr kumimoji="1" lang="en-US" altLang="ja-JP" sz="1400" dirty="0" smtClean="0"/>
              <a:t>Activities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6769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画面に合わせる (4:3)</PresentationFormat>
  <Paragraphs>153</Paragraphs>
  <Slides>18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Open Mind, Open Knowledge, Open Society / Masahiko Shoji / CC-BY 4.0 </vt:lpstr>
      <vt:lpstr>スライド 2</vt:lpstr>
      <vt:lpstr>スライド 3</vt:lpstr>
      <vt:lpstr>スライド 4</vt:lpstr>
      <vt:lpstr>Data / Policy / International</vt:lpstr>
      <vt:lpstr>スライド 6</vt:lpstr>
      <vt:lpstr>Open Data Talk</vt:lpstr>
      <vt:lpstr>International Open Data Day</vt:lpstr>
      <vt:lpstr>スライド 9</vt:lpstr>
      <vt:lpstr>International Open Data Day 2016</vt:lpstr>
      <vt:lpstr>Open Data Day Logo Generator</vt:lpstr>
      <vt:lpstr>Policy Proposal</vt:lpstr>
      <vt:lpstr>Though Up in Ranking, Agenda remains for Japan to Further Data Opening Open Data Index 2014</vt:lpstr>
      <vt:lpstr>Proposal of “ Open Data 500 in ASIA“ </vt:lpstr>
      <vt:lpstr>Taxes! Where are they Gone? / OpenSpending</vt:lpstr>
      <vt:lpstr>RESAS（Regional Economy Analysis System）</vt:lpstr>
      <vt:lpstr>Open Data by Businesses</vt:lpstr>
      <vt:lpstr>スライド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2015-06-08T22:00:26Z</dcterms:created>
  <dcterms:modified xsi:type="dcterms:W3CDTF">2016-02-26T01:05:34Z</dcterms:modified>
</cp:coreProperties>
</file>