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61"/>
  </p:notesMasterIdLst>
  <p:sldIdLst>
    <p:sldId id="416" r:id="rId2"/>
    <p:sldId id="427" r:id="rId3"/>
    <p:sldId id="445" r:id="rId4"/>
    <p:sldId id="372" r:id="rId5"/>
    <p:sldId id="507" r:id="rId6"/>
    <p:sldId id="444" r:id="rId7"/>
    <p:sldId id="510" r:id="rId8"/>
    <p:sldId id="438" r:id="rId9"/>
    <p:sldId id="509" r:id="rId10"/>
    <p:sldId id="448" r:id="rId11"/>
    <p:sldId id="453" r:id="rId12"/>
    <p:sldId id="456" r:id="rId13"/>
    <p:sldId id="457" r:id="rId14"/>
    <p:sldId id="454" r:id="rId15"/>
    <p:sldId id="455" r:id="rId16"/>
    <p:sldId id="447" r:id="rId17"/>
    <p:sldId id="429" r:id="rId18"/>
    <p:sldId id="430" r:id="rId19"/>
    <p:sldId id="452" r:id="rId20"/>
    <p:sldId id="446" r:id="rId21"/>
    <p:sldId id="423" r:id="rId22"/>
    <p:sldId id="436" r:id="rId23"/>
    <p:sldId id="437" r:id="rId24"/>
    <p:sldId id="424" r:id="rId25"/>
    <p:sldId id="449" r:id="rId26"/>
    <p:sldId id="469" r:id="rId27"/>
    <p:sldId id="468" r:id="rId28"/>
    <p:sldId id="467" r:id="rId29"/>
    <p:sldId id="473" r:id="rId30"/>
    <p:sldId id="494" r:id="rId31"/>
    <p:sldId id="474" r:id="rId32"/>
    <p:sldId id="471" r:id="rId33"/>
    <p:sldId id="472" r:id="rId34"/>
    <p:sldId id="475" r:id="rId35"/>
    <p:sldId id="477" r:id="rId36"/>
    <p:sldId id="478" r:id="rId37"/>
    <p:sldId id="486" r:id="rId38"/>
    <p:sldId id="487" r:id="rId39"/>
    <p:sldId id="488" r:id="rId40"/>
    <p:sldId id="489" r:id="rId41"/>
    <p:sldId id="490" r:id="rId42"/>
    <p:sldId id="496" r:id="rId43"/>
    <p:sldId id="491" r:id="rId44"/>
    <p:sldId id="480" r:id="rId45"/>
    <p:sldId id="483" r:id="rId46"/>
    <p:sldId id="497" r:id="rId47"/>
    <p:sldId id="498" r:id="rId48"/>
    <p:sldId id="511" r:id="rId49"/>
    <p:sldId id="512" r:id="rId50"/>
    <p:sldId id="513" r:id="rId51"/>
    <p:sldId id="503" r:id="rId52"/>
    <p:sldId id="504" r:id="rId53"/>
    <p:sldId id="505" r:id="rId54"/>
    <p:sldId id="506" r:id="rId55"/>
    <p:sldId id="451" r:id="rId56"/>
    <p:sldId id="466" r:id="rId57"/>
    <p:sldId id="514" r:id="rId58"/>
    <p:sldId id="515" r:id="rId59"/>
    <p:sldId id="516" r:id="rId60"/>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116" autoAdjust="0"/>
    <p:restoredTop sz="92639" autoAdjust="0"/>
  </p:normalViewPr>
  <p:slideViewPr>
    <p:cSldViewPr snapToGrid="0">
      <p:cViewPr varScale="1">
        <p:scale>
          <a:sx n="104" d="100"/>
          <a:sy n="104" d="100"/>
        </p:scale>
        <p:origin x="-666" y="-96"/>
      </p:cViewPr>
      <p:guideLst>
        <p:guide orient="horz" pos="727"/>
        <p:guide pos="30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33" tIns="45716" rIns="91433" bIns="45716"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33" tIns="45716" rIns="91433" bIns="45716" rtlCol="0"/>
          <a:lstStyle>
            <a:lvl1pPr algn="r" fontAlgn="auto">
              <a:spcBef>
                <a:spcPts val="0"/>
              </a:spcBef>
              <a:spcAft>
                <a:spcPts val="0"/>
              </a:spcAft>
              <a:defRPr sz="1200">
                <a:latin typeface="+mn-lt"/>
                <a:ea typeface="+mn-ea"/>
              </a:defRPr>
            </a:lvl1pPr>
          </a:lstStyle>
          <a:p>
            <a:pPr>
              <a:defRPr/>
            </a:pPr>
            <a:fld id="{20BA5B79-D430-400B-A4AB-D07A59CA88E0}" type="datetimeFigureOut">
              <a:rPr lang="ja-JP" altLang="en-US"/>
              <a:pPr>
                <a:defRPr/>
              </a:pPr>
              <a:t>2014/2/7</a:t>
            </a:fld>
            <a:endParaRPr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6" rIns="91433" bIns="45716" rtlCol="0" anchor="ctr"/>
          <a:lstStyle/>
          <a:p>
            <a:pPr lvl="0"/>
            <a:endParaRPr lang="ja-JP" altLang="en-US" noProof="0"/>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6" rIns="91433" bIns="45716"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33" tIns="45716" rIns="91433" bIns="45716"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33" tIns="45716" rIns="91433" bIns="45716" rtlCol="0" anchor="b"/>
          <a:lstStyle>
            <a:lvl1pPr algn="r" fontAlgn="auto">
              <a:spcBef>
                <a:spcPts val="0"/>
              </a:spcBef>
              <a:spcAft>
                <a:spcPts val="0"/>
              </a:spcAft>
              <a:defRPr sz="1200">
                <a:latin typeface="+mn-lt"/>
                <a:ea typeface="+mn-ea"/>
              </a:defRPr>
            </a:lvl1pPr>
          </a:lstStyle>
          <a:p>
            <a:pPr>
              <a:defRPr/>
            </a:pPr>
            <a:fld id="{872AAC2F-EEC3-41D8-B89C-F3D161A4B4BD}" type="slidenum">
              <a:rPr lang="ja-JP" altLang="en-US"/>
              <a:pPr>
                <a:defRPr/>
              </a:pPr>
              <a:t>‹#›</a:t>
            </a:fld>
            <a:endParaRPr lang="ja-JP" altLang="en-US"/>
          </a:p>
        </p:txBody>
      </p:sp>
    </p:spTree>
    <p:extLst>
      <p:ext uri="{BB962C8B-B14F-4D97-AF65-F5344CB8AC3E}">
        <p14:creationId xmlns:p14="http://schemas.microsoft.com/office/powerpoint/2010/main" val="8264090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891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38915"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F2FABA-2A6C-43E7-9888-0348639EB3C7}" type="slidenum">
              <a:rPr lang="ja-JP" altLang="en-US"/>
              <a:pPr fontAlgn="base">
                <a:spcBef>
                  <a:spcPct val="0"/>
                </a:spcBef>
                <a:spcAft>
                  <a:spcPct val="0"/>
                </a:spcAft>
                <a:defRPr/>
              </a:pPr>
              <a:t>21</a:t>
            </a:fld>
            <a:endParaRPr lang="en-US" altLang="ja-JP" dirty="0"/>
          </a:p>
        </p:txBody>
      </p:sp>
    </p:spTree>
    <p:extLst>
      <p:ext uri="{BB962C8B-B14F-4D97-AF65-F5344CB8AC3E}">
        <p14:creationId xmlns:p14="http://schemas.microsoft.com/office/powerpoint/2010/main" val="1906589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096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38915"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295797-E149-4CB6-8A21-EE267BBFD991}" type="slidenum">
              <a:rPr lang="ja-JP" altLang="en-US"/>
              <a:pPr fontAlgn="base">
                <a:spcBef>
                  <a:spcPct val="0"/>
                </a:spcBef>
                <a:spcAft>
                  <a:spcPct val="0"/>
                </a:spcAft>
                <a:defRPr/>
              </a:pPr>
              <a:t>22</a:t>
            </a:fld>
            <a:endParaRPr lang="en-US" altLang="ja-JP"/>
          </a:p>
        </p:txBody>
      </p:sp>
    </p:spTree>
    <p:extLst>
      <p:ext uri="{BB962C8B-B14F-4D97-AF65-F5344CB8AC3E}">
        <p14:creationId xmlns:p14="http://schemas.microsoft.com/office/powerpoint/2010/main" val="33241462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4" name="正方形/長方形 17"/>
          <p:cNvSpPr/>
          <p:nvPr userDrawn="1"/>
        </p:nvSpPr>
        <p:spPr>
          <a:xfrm>
            <a:off x="904875" y="1919288"/>
            <a:ext cx="7875588"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5" name="正方形/長方形 19"/>
          <p:cNvSpPr/>
          <p:nvPr userDrawn="1"/>
        </p:nvSpPr>
        <p:spPr>
          <a:xfrm>
            <a:off x="904875" y="1919288"/>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grpSp>
        <p:nvGrpSpPr>
          <p:cNvPr id="6" name="グループ化 23"/>
          <p:cNvGrpSpPr>
            <a:grpSpLocks/>
          </p:cNvGrpSpPr>
          <p:nvPr userDrawn="1"/>
        </p:nvGrpSpPr>
        <p:grpSpPr bwMode="auto">
          <a:xfrm>
            <a:off x="179388" y="6597650"/>
            <a:ext cx="8890000" cy="0"/>
            <a:chOff x="179512" y="6525344"/>
            <a:chExt cx="8890035" cy="0"/>
          </a:xfrm>
        </p:grpSpPr>
        <p:cxnSp>
          <p:nvCxnSpPr>
            <p:cNvPr id="7" name="直線コネクタ 24"/>
            <p:cNvCxnSpPr/>
            <p:nvPr/>
          </p:nvCxnSpPr>
          <p:spPr>
            <a:xfrm>
              <a:off x="179512" y="6525344"/>
              <a:ext cx="820899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直線コネクタ 25"/>
            <p:cNvCxnSpPr/>
            <p:nvPr/>
          </p:nvCxnSpPr>
          <p:spPr>
            <a:xfrm>
              <a:off x="8475820" y="6525344"/>
              <a:ext cx="152401"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直線コネクタ 26"/>
            <p:cNvCxnSpPr/>
            <p:nvPr/>
          </p:nvCxnSpPr>
          <p:spPr>
            <a:xfrm>
              <a:off x="8704421" y="6525344"/>
              <a:ext cx="152401"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 name="直線コネクタ 29"/>
            <p:cNvCxnSpPr/>
            <p:nvPr/>
          </p:nvCxnSpPr>
          <p:spPr>
            <a:xfrm>
              <a:off x="8917146" y="6525344"/>
              <a:ext cx="152401"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11" name="Picture 15"/>
          <p:cNvPicPr>
            <a:picLocks noChangeAspect="1" noChangeArrowheads="1"/>
          </p:cNvPicPr>
          <p:nvPr userDrawn="1"/>
        </p:nvPicPr>
        <p:blipFill>
          <a:blip r:embed="rId2"/>
          <a:srcRect/>
          <a:stretch>
            <a:fillRect/>
          </a:stretch>
        </p:blipFill>
        <p:spPr bwMode="auto">
          <a:xfrm>
            <a:off x="395288" y="5013325"/>
            <a:ext cx="3240087" cy="1409700"/>
          </a:xfrm>
          <a:prstGeom prst="rect">
            <a:avLst/>
          </a:prstGeom>
          <a:noFill/>
          <a:ln w="9525">
            <a:noFill/>
            <a:miter lim="800000"/>
            <a:headEnd/>
            <a:tailEnd/>
          </a:ln>
        </p:spPr>
      </p:pic>
      <p:sp>
        <p:nvSpPr>
          <p:cNvPr id="15" name="タイトル 7"/>
          <p:cNvSpPr>
            <a:spLocks noGrp="1"/>
          </p:cNvSpPr>
          <p:nvPr>
            <p:ph type="ctrTitle"/>
          </p:nvPr>
        </p:nvSpPr>
        <p:spPr>
          <a:xfrm>
            <a:off x="1219200" y="2157214"/>
            <a:ext cx="6858000" cy="990600"/>
          </a:xfrm>
        </p:spPr>
        <p:txBody>
          <a:bodyPr anchor="t"/>
          <a:lstStyle>
            <a:lvl1pPr algn="r">
              <a:defRPr sz="3200">
                <a:solidFill>
                  <a:schemeClr val="tx1"/>
                </a:solidFill>
              </a:defRPr>
            </a:lvl1pPr>
          </a:lstStyle>
          <a:p>
            <a:r>
              <a:rPr lang="ja-JP" altLang="en-US" dirty="0" smtClean="0"/>
              <a:t>マスター タイトルの書式設定</a:t>
            </a:r>
            <a:endParaRPr lang="en-US" dirty="0"/>
          </a:p>
        </p:txBody>
      </p:sp>
      <p:sp>
        <p:nvSpPr>
          <p:cNvPr id="31" name="テキスト プレースホルダー 2"/>
          <p:cNvSpPr>
            <a:spLocks noGrp="1"/>
          </p:cNvSpPr>
          <p:nvPr>
            <p:ph type="body" idx="1"/>
          </p:nvPr>
        </p:nvSpPr>
        <p:spPr>
          <a:xfrm>
            <a:off x="4644008" y="4267200"/>
            <a:ext cx="3528392"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dirty="0" smtClean="0"/>
              <a:t>マスタ テキストの書式設定</a:t>
            </a:r>
          </a:p>
        </p:txBody>
      </p:sp>
      <p:sp>
        <p:nvSpPr>
          <p:cNvPr id="12" name="スライド番号プレースホルダー 28"/>
          <p:cNvSpPr>
            <a:spLocks noGrp="1"/>
          </p:cNvSpPr>
          <p:nvPr>
            <p:ph type="sldNum" sz="quarter" idx="10"/>
          </p:nvPr>
        </p:nvSpPr>
        <p:spPr>
          <a:xfrm>
            <a:off x="4000500" y="6597650"/>
            <a:ext cx="1219200" cy="182563"/>
          </a:xfrm>
        </p:spPr>
        <p:txBody>
          <a:bodyPr/>
          <a:lstStyle>
            <a:lvl1pPr algn="ctr">
              <a:defRPr/>
            </a:lvl1pPr>
          </a:lstStyle>
          <a:p>
            <a:pPr>
              <a:defRPr/>
            </a:pPr>
            <a:fld id="{A97D4E50-024A-4BD3-8B53-BDE7D4DC4147}"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13"/>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22"/>
          <p:cNvSpPr>
            <a:spLocks noGrp="1"/>
          </p:cNvSpPr>
          <p:nvPr>
            <p:ph type="sldNum" sz="quarter" idx="12"/>
          </p:nvPr>
        </p:nvSpPr>
        <p:spPr/>
        <p:txBody>
          <a:bodyPr/>
          <a:lstStyle>
            <a:lvl1pPr>
              <a:defRPr/>
            </a:lvl1pPr>
          </a:lstStyle>
          <a:p>
            <a:pPr>
              <a:defRPr/>
            </a:pPr>
            <a:fld id="{6FF6E560-8AFC-4E75-9DAA-7D5F7772C5B3}"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4" name="直線コネクタ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5" name="二等辺三角形 7"/>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直線コネクタ 8"/>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ー 3"/>
          <p:cNvSpPr>
            <a:spLocks noGrp="1"/>
          </p:cNvSpPr>
          <p:nvPr>
            <p:ph type="dt" sz="half" idx="10"/>
          </p:nvPr>
        </p:nvSpPr>
        <p:spPr/>
        <p:txBody>
          <a:bodyPr/>
          <a:lstStyle>
            <a:lvl1pPr>
              <a:defRPr/>
            </a:lvl1pPr>
          </a:lstStyle>
          <a:p>
            <a:pPr>
              <a:defRPr/>
            </a:pPr>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97852457-1629-43CD-BD4B-6D0308487E99}"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grpSp>
        <p:nvGrpSpPr>
          <p:cNvPr id="4" name="グループ化 6"/>
          <p:cNvGrpSpPr>
            <a:grpSpLocks/>
          </p:cNvGrpSpPr>
          <p:nvPr userDrawn="1"/>
        </p:nvGrpSpPr>
        <p:grpSpPr bwMode="auto">
          <a:xfrm>
            <a:off x="179388" y="6597650"/>
            <a:ext cx="8890000" cy="0"/>
            <a:chOff x="179512" y="6525344"/>
            <a:chExt cx="8890035" cy="0"/>
          </a:xfrm>
        </p:grpSpPr>
        <p:cxnSp>
          <p:nvCxnSpPr>
            <p:cNvPr id="5" name="直線コネクタ 8"/>
            <p:cNvCxnSpPr/>
            <p:nvPr/>
          </p:nvCxnSpPr>
          <p:spPr>
            <a:xfrm>
              <a:off x="179512" y="6525344"/>
              <a:ext cx="820899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直線コネクタ 9"/>
            <p:cNvCxnSpPr/>
            <p:nvPr/>
          </p:nvCxnSpPr>
          <p:spPr>
            <a:xfrm>
              <a:off x="8475820" y="6525344"/>
              <a:ext cx="152401"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直線コネクタ 10"/>
            <p:cNvCxnSpPr/>
            <p:nvPr/>
          </p:nvCxnSpPr>
          <p:spPr>
            <a:xfrm>
              <a:off x="8704421" y="6525344"/>
              <a:ext cx="152401"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 name="直線コネクタ 11"/>
            <p:cNvCxnSpPr/>
            <p:nvPr/>
          </p:nvCxnSpPr>
          <p:spPr>
            <a:xfrm>
              <a:off x="8917146" y="6525344"/>
              <a:ext cx="152401"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10" name="Picture 3" descr="\\spb-fs\プロジェクト\9210359 津國剛PL\オープンデータコンソーシアム\ロゴ\OPEN DATA\OPEN DATA\OP YOKE.jpg"/>
          <p:cNvPicPr>
            <a:picLocks noChangeAspect="1" noChangeArrowheads="1"/>
          </p:cNvPicPr>
          <p:nvPr userDrawn="1"/>
        </p:nvPicPr>
        <p:blipFill>
          <a:blip r:embed="rId2"/>
          <a:srcRect/>
          <a:stretch>
            <a:fillRect/>
          </a:stretch>
        </p:blipFill>
        <p:spPr bwMode="auto">
          <a:xfrm>
            <a:off x="7258050" y="0"/>
            <a:ext cx="1885950" cy="889000"/>
          </a:xfrm>
          <a:prstGeom prst="rect">
            <a:avLst/>
          </a:prstGeom>
          <a:noFill/>
          <a:ln w="9525">
            <a:noFill/>
            <a:miter lim="800000"/>
            <a:headEnd/>
            <a:tailEnd/>
          </a:ln>
        </p:spPr>
      </p:pic>
      <p:cxnSp>
        <p:nvCxnSpPr>
          <p:cNvPr id="11" name="直線コネクタ 19"/>
          <p:cNvCxnSpPr/>
          <p:nvPr userDrawn="1"/>
        </p:nvCxnSpPr>
        <p:spPr>
          <a:xfrm>
            <a:off x="468313" y="958850"/>
            <a:ext cx="8207375" cy="0"/>
          </a:xfrm>
          <a:prstGeom prst="line">
            <a:avLst/>
          </a:prstGeom>
          <a:ln w="539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57200" y="12877"/>
            <a:ext cx="8229600" cy="962695"/>
          </a:xfrm>
        </p:spPr>
        <p:txBody>
          <a:bodyPr/>
          <a:lstStyle/>
          <a:p>
            <a:r>
              <a:rPr lang="ja-JP" altLang="en-US" dirty="0" smtClean="0"/>
              <a:t>マスター タイトルの書式設定</a:t>
            </a:r>
            <a:endParaRPr lang="en-US" dirty="0"/>
          </a:p>
        </p:txBody>
      </p:sp>
      <p:sp>
        <p:nvSpPr>
          <p:cNvPr id="8" name="コンテンツ プレースホルダー 7"/>
          <p:cNvSpPr>
            <a:spLocks noGrp="1"/>
          </p:cNvSpPr>
          <p:nvPr>
            <p:ph sz="quarter" idx="1"/>
          </p:nvPr>
        </p:nvSpPr>
        <p:spPr>
          <a:xfrm>
            <a:off x="457200" y="1219200"/>
            <a:ext cx="8229600" cy="4937760"/>
          </a:xfrm>
        </p:spPr>
        <p:txBody>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12" name="スライド番号プレースホルダー 5"/>
          <p:cNvSpPr>
            <a:spLocks noGrp="1"/>
          </p:cNvSpPr>
          <p:nvPr>
            <p:ph type="sldNum" sz="quarter" idx="10"/>
          </p:nvPr>
        </p:nvSpPr>
        <p:spPr>
          <a:xfrm>
            <a:off x="3598863" y="6591300"/>
            <a:ext cx="1981200" cy="366713"/>
          </a:xfrm>
        </p:spPr>
        <p:txBody>
          <a:bodyPr/>
          <a:lstStyle>
            <a:lvl1pPr algn="ctr">
              <a:defRPr/>
            </a:lvl1pPr>
          </a:lstStyle>
          <a:p>
            <a:pPr>
              <a:defRPr/>
            </a:pPr>
            <a:fld id="{793E3B09-96A6-400E-83C6-1D00DA7BF859}" type="slidenum">
              <a:rPr lang="ja-JP" altLang="en-US"/>
              <a:pPr>
                <a:defRPr/>
              </a:pPr>
              <a: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4" name="正方形/長方形 6"/>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5" name="正方形/長方形 7"/>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タイトル 1"/>
          <p:cNvSpPr>
            <a:spLocks noGrp="1"/>
          </p:cNvSpPr>
          <p:nvPr>
            <p:ph type="title"/>
          </p:nvPr>
        </p:nvSpPr>
        <p:spPr>
          <a:xfrm>
            <a:off x="1219200" y="2971800"/>
            <a:ext cx="6858000" cy="1066800"/>
          </a:xfrm>
        </p:spPr>
        <p:txBody>
          <a:bodyPr anchor="t"/>
          <a:lstStyle>
            <a:lvl1pPr algn="r">
              <a:buNone/>
              <a:defRPr sz="3200" b="0" cap="none" baseline="0"/>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6" name="日付プレースホルダー 3"/>
          <p:cNvSpPr>
            <a:spLocks noGrp="1"/>
          </p:cNvSpPr>
          <p:nvPr>
            <p:ph type="dt" sz="half" idx="10"/>
          </p:nvPr>
        </p:nvSpPr>
        <p:spPr>
          <a:xfrm>
            <a:off x="6400800" y="6354763"/>
            <a:ext cx="2286000" cy="366712"/>
          </a:xfrm>
        </p:spPr>
        <p:txBody>
          <a:bodyPr/>
          <a:lstStyle>
            <a:lvl1pPr>
              <a:defRPr/>
            </a:lvl1pPr>
          </a:lstStyle>
          <a:p>
            <a:pPr>
              <a:defRPr/>
            </a:pPr>
            <a:endParaRPr lang="ja-JP" altLang="en-US"/>
          </a:p>
        </p:txBody>
      </p:sp>
      <p:sp>
        <p:nvSpPr>
          <p:cNvPr id="7" name="フッター プレースホルダー 4"/>
          <p:cNvSpPr>
            <a:spLocks noGrp="1"/>
          </p:cNvSpPr>
          <p:nvPr>
            <p:ph type="ftr" sz="quarter" idx="11"/>
          </p:nvPr>
        </p:nvSpPr>
        <p:spPr>
          <a:xfrm>
            <a:off x="2898775" y="6354763"/>
            <a:ext cx="3475038" cy="366712"/>
          </a:xfrm>
        </p:spPr>
        <p:txBody>
          <a:bodyPr/>
          <a:lstStyle>
            <a:lvl1pPr>
              <a:defRPr/>
            </a:lvl1pPr>
          </a:lstStyle>
          <a:p>
            <a:pPr>
              <a:defRPr/>
            </a:pPr>
            <a:endParaRPr lang="ja-JP" altLang="en-US"/>
          </a:p>
        </p:txBody>
      </p:sp>
      <p:sp>
        <p:nvSpPr>
          <p:cNvPr id="8" name="スライド番号プレースホルダー 5"/>
          <p:cNvSpPr>
            <a:spLocks noGrp="1"/>
          </p:cNvSpPr>
          <p:nvPr>
            <p:ph type="sldNum" sz="quarter" idx="12"/>
          </p:nvPr>
        </p:nvSpPr>
        <p:spPr>
          <a:xfrm>
            <a:off x="1069975" y="6354763"/>
            <a:ext cx="1520825" cy="366712"/>
          </a:xfrm>
        </p:spPr>
        <p:txBody>
          <a:bodyPr/>
          <a:lstStyle>
            <a:lvl1pPr>
              <a:defRPr/>
            </a:lvl1pPr>
          </a:lstStyle>
          <a:p>
            <a:pPr>
              <a:defRPr/>
            </a:pPr>
            <a:fld id="{987F5F83-9B54-4632-9493-B8DBD0148A42}" type="slidenum">
              <a:rPr lang="ja-JP" altLang="en-US"/>
              <a:pPr>
                <a:defRPr/>
              </a:pPr>
              <a:t>‹#›</a:t>
            </a:fld>
            <a:endParaRPr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lang="ja-JP" altLang="en-US" smtClean="0"/>
              <a:t>マスター タイトルの書式設定</a:t>
            </a:r>
            <a:endParaRPr lang="en-US"/>
          </a:p>
        </p:txBody>
      </p:sp>
      <p:sp>
        <p:nvSpPr>
          <p:cNvPr id="9" name="コンテンツ プレースホルダー 8"/>
          <p:cNvSpPr>
            <a:spLocks noGrp="1"/>
          </p:cNvSpPr>
          <p:nvPr>
            <p:ph sz="quarter" idx="1"/>
          </p:nvPr>
        </p:nvSpPr>
        <p:spPr>
          <a:xfrm>
            <a:off x="457200" y="1219200"/>
            <a:ext cx="4041648" cy="4937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コンテンツ プレースホルダー 10"/>
          <p:cNvSpPr>
            <a:spLocks noGrp="1"/>
          </p:cNvSpPr>
          <p:nvPr>
            <p:ph sz="quarter" idx="2"/>
          </p:nvPr>
        </p:nvSpPr>
        <p:spPr>
          <a:xfrm>
            <a:off x="4632198" y="1216152"/>
            <a:ext cx="4041648" cy="4937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ー 13"/>
          <p:cNvSpPr>
            <a:spLocks noGrp="1"/>
          </p:cNvSpPr>
          <p:nvPr>
            <p:ph type="dt" sz="half" idx="10"/>
          </p:nvPr>
        </p:nvSpPr>
        <p:spPr/>
        <p:txBody>
          <a:bodyPr/>
          <a:lstStyle>
            <a:lvl1pPr>
              <a:defRPr/>
            </a:lvl1pPr>
          </a:lstStyle>
          <a:p>
            <a:pPr>
              <a:defRPr/>
            </a:pPr>
            <a:endParaRPr lang="ja-JP" altLang="en-US"/>
          </a:p>
        </p:txBody>
      </p:sp>
      <p:sp>
        <p:nvSpPr>
          <p:cNvPr id="6"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22"/>
          <p:cNvSpPr>
            <a:spLocks noGrp="1"/>
          </p:cNvSpPr>
          <p:nvPr>
            <p:ph type="sldNum" sz="quarter" idx="12"/>
          </p:nvPr>
        </p:nvSpPr>
        <p:spPr/>
        <p:txBody>
          <a:bodyPr/>
          <a:lstStyle>
            <a:lvl1pPr>
              <a:defRPr/>
            </a:lvl1pPr>
          </a:lstStyle>
          <a:p>
            <a:pPr>
              <a:defRPr/>
            </a:pPr>
            <a:fld id="{CD3344F7-9F28-455E-A59F-4B90A1E8FE9A}"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nchor="ctr"/>
          <a:lstStyle>
            <a:lvl1pPr>
              <a:defRPr/>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ja-JP" altLang="en-US" smtClean="0"/>
              <a:t>マスター テキストの書式設定</a:t>
            </a:r>
          </a:p>
        </p:txBody>
      </p:sp>
      <p:sp>
        <p:nvSpPr>
          <p:cNvPr id="4" name="テキスト プレースホルダー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ja-JP" altLang="en-US" smtClean="0"/>
              <a:t>マスター テキストの書式設定</a:t>
            </a:r>
          </a:p>
        </p:txBody>
      </p:sp>
      <p:sp>
        <p:nvSpPr>
          <p:cNvPr id="11" name="コンテンツ プレースホルダー 10"/>
          <p:cNvSpPr>
            <a:spLocks noGrp="1"/>
          </p:cNvSpPr>
          <p:nvPr>
            <p:ph sz="quarter" idx="2"/>
          </p:nvPr>
        </p:nvSpPr>
        <p:spPr>
          <a:xfrm>
            <a:off x="457200" y="2133600"/>
            <a:ext cx="4038600" cy="4038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3" name="コンテンツ プレースホルダー 12"/>
          <p:cNvSpPr>
            <a:spLocks noGrp="1"/>
          </p:cNvSpPr>
          <p:nvPr>
            <p:ph sz="quarter" idx="4"/>
          </p:nvPr>
        </p:nvSpPr>
        <p:spPr>
          <a:xfrm>
            <a:off x="4648200" y="2133600"/>
            <a:ext cx="4038600" cy="4038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ー 13"/>
          <p:cNvSpPr>
            <a:spLocks noGrp="1"/>
          </p:cNvSpPr>
          <p:nvPr>
            <p:ph type="dt" sz="half" idx="10"/>
          </p:nvPr>
        </p:nvSpPr>
        <p:spPr/>
        <p:txBody>
          <a:bodyPr/>
          <a:lstStyle>
            <a:lvl1pPr>
              <a:defRPr/>
            </a:lvl1pPr>
          </a:lstStyle>
          <a:p>
            <a:pPr>
              <a:defRPr/>
            </a:pPr>
            <a:endParaRPr lang="ja-JP" altLang="en-US"/>
          </a:p>
        </p:txBody>
      </p:sp>
      <p:sp>
        <p:nvSpPr>
          <p:cNvPr id="8"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22"/>
          <p:cNvSpPr>
            <a:spLocks noGrp="1"/>
          </p:cNvSpPr>
          <p:nvPr>
            <p:ph type="sldNum" sz="quarter" idx="12"/>
          </p:nvPr>
        </p:nvSpPr>
        <p:spPr/>
        <p:txBody>
          <a:bodyPr/>
          <a:lstStyle>
            <a:lvl1pPr>
              <a:defRPr/>
            </a:lvl1pPr>
          </a:lstStyle>
          <a:p>
            <a:pPr>
              <a:defRPr/>
            </a:pPr>
            <a:fld id="{88FBF27B-273C-4AE1-AC89-8996F401A81C}"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grpSp>
        <p:nvGrpSpPr>
          <p:cNvPr id="3" name="グループ化 23"/>
          <p:cNvGrpSpPr>
            <a:grpSpLocks/>
          </p:cNvGrpSpPr>
          <p:nvPr userDrawn="1"/>
        </p:nvGrpSpPr>
        <p:grpSpPr bwMode="auto">
          <a:xfrm>
            <a:off x="179388" y="6597650"/>
            <a:ext cx="8890000" cy="0"/>
            <a:chOff x="179512" y="6525344"/>
            <a:chExt cx="8890035" cy="0"/>
          </a:xfrm>
        </p:grpSpPr>
        <p:cxnSp>
          <p:nvCxnSpPr>
            <p:cNvPr id="4" name="直線コネクタ 24"/>
            <p:cNvCxnSpPr/>
            <p:nvPr/>
          </p:nvCxnSpPr>
          <p:spPr>
            <a:xfrm>
              <a:off x="179512" y="6525344"/>
              <a:ext cx="820899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 name="直線コネクタ 25"/>
            <p:cNvCxnSpPr/>
            <p:nvPr/>
          </p:nvCxnSpPr>
          <p:spPr>
            <a:xfrm>
              <a:off x="8475820" y="6525344"/>
              <a:ext cx="152401"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直線コネクタ 26"/>
            <p:cNvCxnSpPr/>
            <p:nvPr/>
          </p:nvCxnSpPr>
          <p:spPr>
            <a:xfrm>
              <a:off x="8704421" y="6525344"/>
              <a:ext cx="152401"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直線コネクタ 29"/>
            <p:cNvCxnSpPr/>
            <p:nvPr/>
          </p:nvCxnSpPr>
          <p:spPr>
            <a:xfrm>
              <a:off x="8917146" y="6525344"/>
              <a:ext cx="152401"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8" name="Picture 3" descr="\\spb-fs\プロジェクト\9210359 津國剛PL\オープンデータコンソーシアム\ロゴ\OPEN DATA\OPEN DATA\OP YOKE.jpg"/>
          <p:cNvPicPr>
            <a:picLocks noChangeAspect="1" noChangeArrowheads="1"/>
          </p:cNvPicPr>
          <p:nvPr userDrawn="1"/>
        </p:nvPicPr>
        <p:blipFill>
          <a:blip r:embed="rId2"/>
          <a:srcRect/>
          <a:stretch>
            <a:fillRect/>
          </a:stretch>
        </p:blipFill>
        <p:spPr bwMode="auto">
          <a:xfrm>
            <a:off x="7812088" y="6237288"/>
            <a:ext cx="1317625" cy="620712"/>
          </a:xfrm>
          <a:prstGeom prst="rect">
            <a:avLst/>
          </a:prstGeom>
          <a:noFill/>
          <a:ln w="9525">
            <a:noFill/>
            <a:miter lim="800000"/>
            <a:headEnd/>
            <a:tailEnd/>
          </a:ln>
        </p:spPr>
      </p:pic>
      <p:grpSp>
        <p:nvGrpSpPr>
          <p:cNvPr id="9" name="グループ化 6"/>
          <p:cNvGrpSpPr>
            <a:grpSpLocks/>
          </p:cNvGrpSpPr>
          <p:nvPr userDrawn="1"/>
        </p:nvGrpSpPr>
        <p:grpSpPr bwMode="auto">
          <a:xfrm>
            <a:off x="519113" y="3429000"/>
            <a:ext cx="8185150" cy="166688"/>
            <a:chOff x="179512" y="6525344"/>
            <a:chExt cx="8890035" cy="0"/>
          </a:xfrm>
        </p:grpSpPr>
        <p:cxnSp>
          <p:nvCxnSpPr>
            <p:cNvPr id="10" name="直線コネクタ 8"/>
            <p:cNvCxnSpPr/>
            <p:nvPr/>
          </p:nvCxnSpPr>
          <p:spPr>
            <a:xfrm>
              <a:off x="179512" y="6525344"/>
              <a:ext cx="820897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直線コネクタ 9"/>
            <p:cNvCxnSpPr/>
            <p:nvPr/>
          </p:nvCxnSpPr>
          <p:spPr>
            <a:xfrm>
              <a:off x="8476418" y="6525344"/>
              <a:ext cx="151731"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直線コネクタ 10"/>
            <p:cNvCxnSpPr/>
            <p:nvPr/>
          </p:nvCxnSpPr>
          <p:spPr>
            <a:xfrm>
              <a:off x="8704014" y="6525344"/>
              <a:ext cx="151731"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 name="直線コネクタ 11"/>
            <p:cNvCxnSpPr/>
            <p:nvPr/>
          </p:nvCxnSpPr>
          <p:spPr>
            <a:xfrm>
              <a:off x="8917816" y="6525344"/>
              <a:ext cx="151731"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2" name="タイトル 1"/>
          <p:cNvSpPr>
            <a:spLocks noGrp="1"/>
          </p:cNvSpPr>
          <p:nvPr>
            <p:ph type="title"/>
          </p:nvPr>
        </p:nvSpPr>
        <p:spPr>
          <a:xfrm>
            <a:off x="755576" y="2492896"/>
            <a:ext cx="7488832" cy="914400"/>
          </a:xfrm>
        </p:spPr>
        <p:txBody>
          <a:bodyPr/>
          <a:lstStyle/>
          <a:p>
            <a:r>
              <a:rPr lang="ja-JP" altLang="en-US" smtClean="0"/>
              <a:t>マスター タイトルの書式設定</a:t>
            </a:r>
            <a:endParaRPr lang="en-US"/>
          </a:p>
        </p:txBody>
      </p:sp>
      <p:sp>
        <p:nvSpPr>
          <p:cNvPr id="14" name="スライド番号プレースホルダー 4"/>
          <p:cNvSpPr>
            <a:spLocks noGrp="1"/>
          </p:cNvSpPr>
          <p:nvPr>
            <p:ph type="sldNum" sz="quarter" idx="10"/>
          </p:nvPr>
        </p:nvSpPr>
        <p:spPr>
          <a:xfrm>
            <a:off x="4173538" y="6592888"/>
            <a:ext cx="758825" cy="365125"/>
          </a:xfrm>
        </p:spPr>
        <p:txBody>
          <a:bodyPr/>
          <a:lstStyle>
            <a:lvl1pPr algn="ctr">
              <a:defRPr/>
            </a:lvl1pPr>
          </a:lstStyle>
          <a:p>
            <a:pPr>
              <a:defRPr/>
            </a:pPr>
            <a:fld id="{1963D9A2-1CDA-4C7F-B93A-B061DC97A0BF}"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直線コネクタ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3" name="二等辺三角形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4" name="日付プレースホルダー 1"/>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3"/>
          <p:cNvSpPr>
            <a:spLocks noGrp="1"/>
          </p:cNvSpPr>
          <p:nvPr>
            <p:ph type="sldNum" sz="quarter" idx="12"/>
          </p:nvPr>
        </p:nvSpPr>
        <p:spPr/>
        <p:txBody>
          <a:bodyPr/>
          <a:lstStyle>
            <a:lvl1pPr>
              <a:defRPr/>
            </a:lvl1pPr>
          </a:lstStyle>
          <a:p>
            <a:pPr>
              <a:defRPr/>
            </a:pPr>
            <a:fld id="{47722720-F309-4C51-A50C-5F4A955C43F3}"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5"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6" name="直線コネクタ 9"/>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7" name="二等辺三角形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タイトル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ja-JP" altLang="en-US" smtClean="0"/>
              <a:t>マスター タイトルの書式設定</a:t>
            </a:r>
            <a:endParaRPr lang="en-US"/>
          </a:p>
        </p:txBody>
      </p:sp>
      <p:sp>
        <p:nvSpPr>
          <p:cNvPr id="3" name="テキスト プレースホルダー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ja-JP" altLang="en-US" smtClean="0"/>
              <a:t>マスター テキストの書式設定</a:t>
            </a:r>
          </a:p>
        </p:txBody>
      </p:sp>
      <p:sp>
        <p:nvSpPr>
          <p:cNvPr id="12" name="コンテンツ プレースホルダー 11"/>
          <p:cNvSpPr>
            <a:spLocks noGrp="1"/>
          </p:cNvSpPr>
          <p:nvPr>
            <p:ph sz="quarter" idx="1"/>
          </p:nvPr>
        </p:nvSpPr>
        <p:spPr>
          <a:xfrm>
            <a:off x="304800" y="304800"/>
            <a:ext cx="5715000" cy="5715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8" name="日付プレースホルダー 4"/>
          <p:cNvSpPr>
            <a:spLocks noGrp="1"/>
          </p:cNvSpPr>
          <p:nvPr>
            <p:ph type="dt" sz="half" idx="10"/>
          </p:nvPr>
        </p:nvSpPr>
        <p:spPr/>
        <p:txBody>
          <a:bodyPr/>
          <a:lstStyle>
            <a:lvl1pPr>
              <a:defRPr/>
            </a:lvl1pPr>
          </a:lstStyle>
          <a:p>
            <a:pPr>
              <a:defRPr/>
            </a:pPr>
            <a:endParaRPr lang="ja-JP" altLang="en-US"/>
          </a:p>
        </p:txBody>
      </p:sp>
      <p:sp>
        <p:nvSpPr>
          <p:cNvPr id="9" name="フッター プレースホルダー 5"/>
          <p:cNvSpPr>
            <a:spLocks noGrp="1"/>
          </p:cNvSpPr>
          <p:nvPr>
            <p:ph type="ftr" sz="quarter" idx="11"/>
          </p:nvPr>
        </p:nvSpPr>
        <p:spPr/>
        <p:txBody>
          <a:bodyPr/>
          <a:lstStyle>
            <a:lvl1pPr>
              <a:defRPr/>
            </a:lvl1pPr>
          </a:lstStyle>
          <a:p>
            <a:pPr>
              <a:defRPr/>
            </a:pPr>
            <a:endParaRPr lang="ja-JP" altLang="en-US"/>
          </a:p>
        </p:txBody>
      </p:sp>
      <p:sp>
        <p:nvSpPr>
          <p:cNvPr id="10" name="スライド番号プレースホルダー 6"/>
          <p:cNvSpPr>
            <a:spLocks noGrp="1"/>
          </p:cNvSpPr>
          <p:nvPr>
            <p:ph type="sldNum" sz="quarter" idx="12"/>
          </p:nvPr>
        </p:nvSpPr>
        <p:spPr/>
        <p:txBody>
          <a:bodyPr/>
          <a:lstStyle>
            <a:lvl1pPr>
              <a:defRPr/>
            </a:lvl1pPr>
          </a:lstStyle>
          <a:p>
            <a:pPr>
              <a:defRPr/>
            </a:pPr>
            <a:fld id="{776D3628-95B2-4A5C-91E1-EA245C95BF71}"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5"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6" name="二等辺三角形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7" name="正方形/長方形 9"/>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タイトル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ja-JP" altLang="en-US" smtClean="0"/>
              <a:t>マスター タイトルの書式設定</a:t>
            </a:r>
            <a:endParaRPr lang="en-US"/>
          </a:p>
        </p:txBody>
      </p:sp>
      <p:sp>
        <p:nvSpPr>
          <p:cNvPr id="3" name="図プレースホルダー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ja-JP" altLang="en-US" noProof="0" smtClean="0"/>
              <a:t>アイコンをクリックして図を追加</a:t>
            </a:r>
            <a:endParaRPr lang="en-US" noProof="0" dirty="0"/>
          </a:p>
        </p:txBody>
      </p:sp>
      <p:sp>
        <p:nvSpPr>
          <p:cNvPr id="4" name="テキスト プレースホルダー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ja-JP" altLang="en-US" smtClean="0"/>
              <a:t>マスター テキストの書式設定</a:t>
            </a:r>
          </a:p>
        </p:txBody>
      </p:sp>
      <p:sp>
        <p:nvSpPr>
          <p:cNvPr id="8" name="日付プレースホルダー 4"/>
          <p:cNvSpPr>
            <a:spLocks noGrp="1"/>
          </p:cNvSpPr>
          <p:nvPr>
            <p:ph type="dt" sz="half" idx="10"/>
          </p:nvPr>
        </p:nvSpPr>
        <p:spPr/>
        <p:txBody>
          <a:bodyPr/>
          <a:lstStyle>
            <a:lvl1pPr>
              <a:defRPr/>
            </a:lvl1pPr>
          </a:lstStyle>
          <a:p>
            <a:pPr>
              <a:defRPr/>
            </a:pPr>
            <a:endParaRPr lang="ja-JP" altLang="en-US"/>
          </a:p>
        </p:txBody>
      </p:sp>
      <p:sp>
        <p:nvSpPr>
          <p:cNvPr id="9" name="フッター プレースホルダー 5"/>
          <p:cNvSpPr>
            <a:spLocks noGrp="1"/>
          </p:cNvSpPr>
          <p:nvPr>
            <p:ph type="ftr" sz="quarter" idx="11"/>
          </p:nvPr>
        </p:nvSpPr>
        <p:spPr/>
        <p:txBody>
          <a:bodyPr/>
          <a:lstStyle>
            <a:lvl1pPr>
              <a:defRPr/>
            </a:lvl1pPr>
          </a:lstStyle>
          <a:p>
            <a:pPr>
              <a:defRPr/>
            </a:pPr>
            <a:endParaRPr lang="ja-JP" altLang="en-US"/>
          </a:p>
        </p:txBody>
      </p:sp>
      <p:sp>
        <p:nvSpPr>
          <p:cNvPr id="10" name="スライド番号プレースホルダー 6"/>
          <p:cNvSpPr>
            <a:spLocks noGrp="1"/>
          </p:cNvSpPr>
          <p:nvPr>
            <p:ph type="sldNum" sz="quarter" idx="12"/>
          </p:nvPr>
        </p:nvSpPr>
        <p:spPr/>
        <p:txBody>
          <a:bodyPr/>
          <a:lstStyle>
            <a:lvl1pPr>
              <a:defRPr/>
            </a:lvl1pPr>
          </a:lstStyle>
          <a:p>
            <a:pPr>
              <a:defRPr/>
            </a:pPr>
            <a:fld id="{00E5DD7D-7190-430E-8D80-874D4ED806AB}" type="slidenum">
              <a:rPr lang="ja-JP" altLang="en-US"/>
              <a:pPr>
                <a:defRPr/>
              </a:pPr>
              <a:t>‹#›</a:t>
            </a:fld>
            <a:endParaRPr lang="ja-JP" alt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dirty="0" smtClean="0"/>
              <a:t>マスター タイトルの書式設定</a:t>
            </a:r>
            <a:endParaRPr lang="en-US" dirty="0" smtClean="0"/>
          </a:p>
        </p:txBody>
      </p:sp>
      <p:sp>
        <p:nvSpPr>
          <p:cNvPr id="1027" name="テキスト プレースホルダー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smtClean="0"/>
          </a:p>
        </p:txBody>
      </p:sp>
      <p:sp>
        <p:nvSpPr>
          <p:cNvPr id="14" name="日付プレースホルダー 13"/>
          <p:cNvSpPr>
            <a:spLocks noGrp="1"/>
          </p:cNvSpPr>
          <p:nvPr>
            <p:ph type="dt" sz="half" idx="2"/>
          </p:nvPr>
        </p:nvSpPr>
        <p:spPr>
          <a:xfrm>
            <a:off x="6400800" y="6356350"/>
            <a:ext cx="2289175" cy="365125"/>
          </a:xfrm>
          <a:prstGeom prst="rect">
            <a:avLst/>
          </a:prstGeom>
        </p:spPr>
        <p:txBody>
          <a:bodyPr vert="horz"/>
          <a:lstStyle>
            <a:lvl1pPr algn="l" eaLnBrk="1" fontAlgn="auto" latinLnBrk="0" hangingPunct="1">
              <a:spcBef>
                <a:spcPts val="0"/>
              </a:spcBef>
              <a:spcAft>
                <a:spcPts val="0"/>
              </a:spcAft>
              <a:defRPr kumimoji="1" sz="1400">
                <a:solidFill>
                  <a:schemeClr val="tx2"/>
                </a:solidFill>
                <a:latin typeface="+mn-lt"/>
                <a:ea typeface="+mn-ea"/>
              </a:defRPr>
            </a:lvl1pPr>
          </a:lstStyle>
          <a:p>
            <a:pPr>
              <a:defRPr/>
            </a:pPr>
            <a:endParaRPr lang="ja-JP" altLang="en-US"/>
          </a:p>
        </p:txBody>
      </p:sp>
      <p:sp>
        <p:nvSpPr>
          <p:cNvPr id="3" name="フッター プレースホルダー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1" sz="1400">
                <a:solidFill>
                  <a:schemeClr val="tx2"/>
                </a:solidFill>
                <a:latin typeface="+mn-lt"/>
                <a:ea typeface="+mn-ea"/>
              </a:defRPr>
            </a:lvl1pPr>
          </a:lstStyle>
          <a:p>
            <a:pPr>
              <a:defRPr/>
            </a:pPr>
            <a:endParaRPr lang="ja-JP" altLang="en-US"/>
          </a:p>
        </p:txBody>
      </p:sp>
      <p:sp>
        <p:nvSpPr>
          <p:cNvPr id="23" name="スライド番号プレースホルダー 22"/>
          <p:cNvSpPr>
            <a:spLocks noGrp="1"/>
          </p:cNvSpPr>
          <p:nvPr>
            <p:ph type="sldNum" sz="quarter" idx="4"/>
          </p:nvPr>
        </p:nvSpPr>
        <p:spPr>
          <a:xfrm>
            <a:off x="612775" y="6356350"/>
            <a:ext cx="1981200" cy="365125"/>
          </a:xfrm>
          <a:prstGeom prst="rect">
            <a:avLst/>
          </a:prstGeom>
        </p:spPr>
        <p:txBody>
          <a:bodyPr vert="horz"/>
          <a:lstStyle>
            <a:lvl1pPr algn="l" eaLnBrk="1" fontAlgn="auto" latinLnBrk="0" hangingPunct="1">
              <a:spcBef>
                <a:spcPts val="0"/>
              </a:spcBef>
              <a:spcAft>
                <a:spcPts val="0"/>
              </a:spcAft>
              <a:defRPr kumimoji="1" sz="1400">
                <a:solidFill>
                  <a:schemeClr val="tx2"/>
                </a:solidFill>
                <a:latin typeface="+mn-lt"/>
                <a:ea typeface="+mn-ea"/>
              </a:defRPr>
            </a:lvl1pPr>
          </a:lstStyle>
          <a:p>
            <a:pPr>
              <a:defRPr/>
            </a:pPr>
            <a:fld id="{9399B2FE-3432-4A73-87BB-A7B6D317195F}" type="slidenum">
              <a:rPr lang="ja-JP" altLang="en-US"/>
              <a:pPr>
                <a:defRPr/>
              </a:pPr>
              <a:t>‹#›</a:t>
            </a:fld>
            <a:endParaRPr lang="ja-JP" altLang="en-US"/>
          </a:p>
        </p:txBody>
      </p:sp>
      <p:sp>
        <p:nvSpPr>
          <p:cNvPr id="28" name="直線コネクタ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29" name="直線コネクタ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9" r:id="rId4"/>
    <p:sldLayoutId id="2147483670" r:id="rId5"/>
    <p:sldLayoutId id="2147483675" r:id="rId6"/>
    <p:sldLayoutId id="2147483676" r:id="rId7"/>
    <p:sldLayoutId id="2147483677" r:id="rId8"/>
    <p:sldLayoutId id="2147483678" r:id="rId9"/>
    <p:sldLayoutId id="2147483671" r:id="rId10"/>
    <p:sldLayoutId id="2147483679" r:id="rId11"/>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kumimoji="1" sz="3000" b="1" i="0" kern="1200" baseline="0">
          <a:solidFill>
            <a:schemeClr val="tx2"/>
          </a:solidFill>
          <a:latin typeface="Times New Roman" panose="02020603050405020304" pitchFamily="18" charset="0"/>
          <a:ea typeface="+mj-ea"/>
          <a:cs typeface="Times New Roman" panose="02020603050405020304" pitchFamily="18" charset="0"/>
        </a:defRPr>
      </a:lvl1pPr>
      <a:lvl2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2pPr>
      <a:lvl3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3pPr>
      <a:lvl4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4pPr>
      <a:lvl5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baseline="0">
          <a:solidFill>
            <a:schemeClr val="tx1"/>
          </a:solidFill>
          <a:latin typeface="Calibri" panose="020F0502020204030204" pitchFamily="34" charset="0"/>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baseline="0">
          <a:solidFill>
            <a:schemeClr val="tx1"/>
          </a:solidFill>
          <a:latin typeface="Calibri" panose="020F0502020204030204" pitchFamily="34" charset="0"/>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baseline="0">
          <a:solidFill>
            <a:schemeClr val="tx1"/>
          </a:solidFill>
          <a:latin typeface="Calibri" panose="020F0502020204030204" pitchFamily="34" charset="0"/>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baseline="0">
          <a:solidFill>
            <a:schemeClr val="tx1"/>
          </a:solidFill>
          <a:latin typeface="Calibri" panose="020F0502020204030204" pitchFamily="34" charset="0"/>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baseline="0">
          <a:solidFill>
            <a:schemeClr val="tx1"/>
          </a:solidFill>
          <a:latin typeface="Calibri" panose="020F0502020204030204" pitchFamily="34"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soumu.go.jp/menu_kyotsuu/policy/tyosaku.htm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hyperlink" Target="http://www.stat.go.jp/data/index.htm"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soumu.go.jp/johotsusintokei/whitepaper/ja/h24/html/XXXXXX.html&#65288;URLof" TargetMode="External"/><Relationship Id="rId2" Type="http://schemas.openxmlformats.org/officeDocument/2006/relationships/hyperlink" Target="http://www.soumu.go.jp/johotsusintokei/whitepaper/ja/h24/html/XXXXXX.html&#65288;URL" TargetMode="External"/><Relationship Id="rId1" Type="http://schemas.openxmlformats.org/officeDocument/2006/relationships/slideLayout" Target="../slideLayouts/slideLayout2.xml"/><Relationship Id="rId4" Type="http://schemas.openxmlformats.org/officeDocument/2006/relationships/hyperlink" Target="http://www.soumu.go.jp/johotsusintokei/whitepaper/ja/h24/html/XXXXXX.html"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bunka.go.jp/chosakuken/text/pdf/chosaku_text_100628.pdf"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テキスト プレースホルダー 3"/>
          <p:cNvSpPr>
            <a:spLocks noGrp="1"/>
          </p:cNvSpPr>
          <p:nvPr>
            <p:ph type="body" idx="1"/>
          </p:nvPr>
        </p:nvSpPr>
        <p:spPr>
          <a:xfrm>
            <a:off x="4643438" y="4551363"/>
            <a:ext cx="3529012" cy="858837"/>
          </a:xfrm>
        </p:spPr>
        <p:txBody>
          <a:bodyPr/>
          <a:lstStyle/>
          <a:p>
            <a:pPr eaLnBrk="1" hangingPunct="1"/>
            <a:r>
              <a:rPr lang="en-US" altLang="ja-JP" dirty="0" smtClean="0">
                <a:solidFill>
                  <a:schemeClr val="tx1"/>
                </a:solidFill>
              </a:rPr>
              <a:t>March 31, 2013</a:t>
            </a:r>
          </a:p>
        </p:txBody>
      </p:sp>
      <p:sp>
        <p:nvSpPr>
          <p:cNvPr id="5" name="タイトル 1"/>
          <p:cNvSpPr txBox="1">
            <a:spLocks/>
          </p:cNvSpPr>
          <p:nvPr/>
        </p:nvSpPr>
        <p:spPr bwMode="auto">
          <a:xfrm>
            <a:off x="1130300" y="2009775"/>
            <a:ext cx="7531100" cy="1122363"/>
          </a:xfrm>
          <a:prstGeom prst="rect">
            <a:avLst/>
          </a:prstGeom>
          <a:noFill/>
          <a:ln w="9525">
            <a:noFill/>
            <a:miter lim="800000"/>
            <a:headEnd/>
            <a:tailEnd/>
          </a:ln>
        </p:spPr>
        <p:txBody>
          <a:bodyPr anchor="ctr"/>
          <a:lstStyle>
            <a:lvl1pPr algn="r" rtl="0" fontAlgn="base">
              <a:spcBef>
                <a:spcPct val="0"/>
              </a:spcBef>
              <a:spcAft>
                <a:spcPct val="0"/>
              </a:spcAft>
              <a:defRPr kumimoji="1" sz="3200" kern="1200">
                <a:solidFill>
                  <a:schemeClr val="tx1"/>
                </a:solidFill>
                <a:latin typeface="+mj-lt"/>
                <a:ea typeface="+mj-ea"/>
                <a:cs typeface="+mj-cs"/>
              </a:defRPr>
            </a:lvl1pPr>
            <a:lvl2pPr algn="l" rtl="0" fontAlgn="base">
              <a:spcBef>
                <a:spcPct val="0"/>
              </a:spcBef>
              <a:spcAft>
                <a:spcPct val="0"/>
              </a:spcAft>
              <a:defRPr kumimoji="1" sz="3200">
                <a:solidFill>
                  <a:schemeClr val="tx2"/>
                </a:solidFill>
                <a:latin typeface="Bookman Old Style" pitchFamily="18" charset="0"/>
                <a:ea typeface="HG明朝E" pitchFamily="17" charset="-128"/>
              </a:defRPr>
            </a:lvl2pPr>
            <a:lvl3pPr algn="l" rtl="0" fontAlgn="base">
              <a:spcBef>
                <a:spcPct val="0"/>
              </a:spcBef>
              <a:spcAft>
                <a:spcPct val="0"/>
              </a:spcAft>
              <a:defRPr kumimoji="1" sz="3200">
                <a:solidFill>
                  <a:schemeClr val="tx2"/>
                </a:solidFill>
                <a:latin typeface="Bookman Old Style" pitchFamily="18" charset="0"/>
                <a:ea typeface="HG明朝E" pitchFamily="17" charset="-128"/>
              </a:defRPr>
            </a:lvl3pPr>
            <a:lvl4pPr algn="l" rtl="0" fontAlgn="base">
              <a:spcBef>
                <a:spcPct val="0"/>
              </a:spcBef>
              <a:spcAft>
                <a:spcPct val="0"/>
              </a:spcAft>
              <a:defRPr kumimoji="1" sz="3200">
                <a:solidFill>
                  <a:schemeClr val="tx2"/>
                </a:solidFill>
                <a:latin typeface="Bookman Old Style" pitchFamily="18" charset="0"/>
                <a:ea typeface="HG明朝E" pitchFamily="17" charset="-128"/>
              </a:defRPr>
            </a:lvl4pPr>
            <a:lvl5pPr algn="l" rtl="0" fontAlgn="base">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algn="ctr" fontAlgn="auto">
              <a:spcAft>
                <a:spcPts val="0"/>
              </a:spcAft>
              <a:tabLst>
                <a:tab pos="88900" algn="l"/>
              </a:tabLst>
              <a:defRPr/>
            </a:pPr>
            <a:r>
              <a:rPr lang="en-US" altLang="ja-JP" dirty="0" smtClean="0">
                <a:solidFill>
                  <a:schemeClr val="tx2"/>
                </a:solidFill>
                <a:latin typeface="Times New Roman" panose="02020603050405020304" pitchFamily="18" charset="0"/>
                <a:cs typeface="Times New Roman" panose="02020603050405020304" pitchFamily="18" charset="0"/>
              </a:rPr>
              <a:t>Data Governance Committee Review Report</a:t>
            </a:r>
          </a:p>
        </p:txBody>
      </p:sp>
      <p:sp>
        <p:nvSpPr>
          <p:cNvPr id="7" name="タイトル 1"/>
          <p:cNvSpPr txBox="1">
            <a:spLocks/>
          </p:cNvSpPr>
          <p:nvPr/>
        </p:nvSpPr>
        <p:spPr bwMode="auto">
          <a:xfrm>
            <a:off x="2286000" y="692150"/>
            <a:ext cx="6858000" cy="990600"/>
          </a:xfrm>
          <a:prstGeom prst="rect">
            <a:avLst/>
          </a:prstGeom>
          <a:noFill/>
          <a:ln w="9525">
            <a:noFill/>
            <a:miter lim="800000"/>
            <a:headEnd/>
            <a:tailEnd/>
          </a:ln>
        </p:spPr>
        <p:txBody>
          <a:bodyPr/>
          <a:lstStyle>
            <a:lvl1pPr algn="r" rtl="0" fontAlgn="base">
              <a:spcBef>
                <a:spcPct val="0"/>
              </a:spcBef>
              <a:spcAft>
                <a:spcPct val="0"/>
              </a:spcAft>
              <a:defRPr kumimoji="1" sz="3200" kern="1200">
                <a:solidFill>
                  <a:schemeClr val="tx1"/>
                </a:solidFill>
                <a:latin typeface="+mj-lt"/>
                <a:ea typeface="+mj-ea"/>
                <a:cs typeface="+mj-cs"/>
              </a:defRPr>
            </a:lvl1pPr>
            <a:lvl2pPr algn="l" rtl="0" fontAlgn="base">
              <a:spcBef>
                <a:spcPct val="0"/>
              </a:spcBef>
              <a:spcAft>
                <a:spcPct val="0"/>
              </a:spcAft>
              <a:defRPr kumimoji="1" sz="3200">
                <a:solidFill>
                  <a:schemeClr val="tx2"/>
                </a:solidFill>
                <a:latin typeface="Bookman Old Style" pitchFamily="18" charset="0"/>
                <a:ea typeface="HG明朝E" pitchFamily="17" charset="-128"/>
              </a:defRPr>
            </a:lvl2pPr>
            <a:lvl3pPr algn="l" rtl="0" fontAlgn="base">
              <a:spcBef>
                <a:spcPct val="0"/>
              </a:spcBef>
              <a:spcAft>
                <a:spcPct val="0"/>
              </a:spcAft>
              <a:defRPr kumimoji="1" sz="3200">
                <a:solidFill>
                  <a:schemeClr val="tx2"/>
                </a:solidFill>
                <a:latin typeface="Bookman Old Style" pitchFamily="18" charset="0"/>
                <a:ea typeface="HG明朝E" pitchFamily="17" charset="-128"/>
              </a:defRPr>
            </a:lvl3pPr>
            <a:lvl4pPr algn="l" rtl="0" fontAlgn="base">
              <a:spcBef>
                <a:spcPct val="0"/>
              </a:spcBef>
              <a:spcAft>
                <a:spcPct val="0"/>
              </a:spcAft>
              <a:defRPr kumimoji="1" sz="3200">
                <a:solidFill>
                  <a:schemeClr val="tx2"/>
                </a:solidFill>
                <a:latin typeface="Bookman Old Style" pitchFamily="18" charset="0"/>
                <a:ea typeface="HG明朝E" pitchFamily="17" charset="-128"/>
              </a:defRPr>
            </a:lvl4pPr>
            <a:lvl5pPr algn="l" rtl="0" fontAlgn="base">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fontAlgn="auto">
              <a:spcAft>
                <a:spcPts val="0"/>
              </a:spcAft>
              <a:defRPr/>
            </a:pPr>
            <a:endParaRPr lang="ja-JP" altLang="en-US" sz="1600" dirty="0">
              <a:latin typeface="+mj-ea"/>
            </a:endParaRPr>
          </a:p>
        </p:txBody>
      </p:sp>
      <p:sp>
        <p:nvSpPr>
          <p:cNvPr id="6" name="正方形/長方形 5"/>
          <p:cNvSpPr/>
          <p:nvPr/>
        </p:nvSpPr>
        <p:spPr>
          <a:xfrm>
            <a:off x="3971925" y="6267420"/>
            <a:ext cx="4943475" cy="253916"/>
          </a:xfrm>
          <a:prstGeom prst="rect">
            <a:avLst/>
          </a:prstGeom>
          <a:ln>
            <a:solidFill>
              <a:schemeClr val="accent1"/>
            </a:solidFill>
          </a:ln>
        </p:spPr>
        <p:txBody>
          <a:bodyPr wrap="square">
            <a:spAutoFit/>
          </a:bodyPr>
          <a:lstStyle/>
          <a:p>
            <a:r>
              <a:rPr lang="en-US" altLang="ja-JP" sz="1050" dirty="0"/>
              <a:t>This document is a provisional translation by Open Data Promotion Consortium</a:t>
            </a:r>
            <a:endParaRPr lang="ja-JP" altLang="ja-JP" sz="105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タイトル 1"/>
          <p:cNvSpPr>
            <a:spLocks noGrp="1"/>
          </p:cNvSpPr>
          <p:nvPr>
            <p:ph type="title"/>
          </p:nvPr>
        </p:nvSpPr>
        <p:spPr>
          <a:xfrm>
            <a:off x="482600" y="2471738"/>
            <a:ext cx="8753475" cy="914400"/>
          </a:xfrm>
        </p:spPr>
        <p:txBody>
          <a:bodyPr/>
          <a:lstStyle/>
          <a:p>
            <a:pPr eaLnBrk="1" hangingPunct="1"/>
            <a:r>
              <a:rPr lang="en-US" altLang="ja-JP" sz="2800" dirty="0" smtClean="0"/>
              <a:t>2.  Basic Idea of Overseas Secondary Use</a:t>
            </a:r>
            <a:endParaRPr lang="ja-JP" altLang="en-US" sz="2800" dirty="0" smtClean="0"/>
          </a:p>
        </p:txBody>
      </p:sp>
      <p:sp>
        <p:nvSpPr>
          <p:cNvPr id="3" name="スライド番号プレースホルダー 2"/>
          <p:cNvSpPr>
            <a:spLocks noGrp="1"/>
          </p:cNvSpPr>
          <p:nvPr>
            <p:ph type="sldNum" sz="quarter" idx="10"/>
          </p:nvPr>
        </p:nvSpPr>
        <p:spPr/>
        <p:txBody>
          <a:bodyPr/>
          <a:lstStyle/>
          <a:p>
            <a:pPr>
              <a:defRPr/>
            </a:pPr>
            <a:fld id="{2D0DE39B-E199-4BBC-BD51-B731FD02F023}" type="slidenum">
              <a:rPr lang="ja-JP" altLang="en-US" smtClean="0"/>
              <a:pPr>
                <a:defRPr/>
              </a:pPr>
              <a:t>9</a:t>
            </a:fld>
            <a:endParaRPr lang="ja-JP"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9A03482B-944C-43B0-8290-DA66104B4667}" type="slidenum">
              <a:rPr lang="ja-JP" altLang="en-US" smtClean="0"/>
              <a:pPr>
                <a:defRPr/>
              </a:pPr>
              <a:t>10</a:t>
            </a:fld>
            <a:endParaRPr lang="ja-JP" altLang="en-US" dirty="0"/>
          </a:p>
        </p:txBody>
      </p:sp>
      <p:sp>
        <p:nvSpPr>
          <p:cNvPr id="26626" name="タイトル 1"/>
          <p:cNvSpPr>
            <a:spLocks noGrp="1"/>
          </p:cNvSpPr>
          <p:nvPr>
            <p:ph type="title"/>
          </p:nvPr>
        </p:nvSpPr>
        <p:spPr>
          <a:xfrm>
            <a:off x="481013" y="165101"/>
            <a:ext cx="8153400" cy="732208"/>
          </a:xfrm>
        </p:spPr>
        <p:txBody>
          <a:bodyPr/>
          <a:lstStyle/>
          <a:p>
            <a:pPr eaLnBrk="1" hangingPunct="1"/>
            <a:r>
              <a:rPr lang="en-US" altLang="ja-JP" sz="2400" dirty="0" smtClean="0"/>
              <a:t>(1) Basic Idea of Overseas Secondary Use</a:t>
            </a:r>
            <a:endParaRPr lang="ja-JP" altLang="en-US" sz="2400" dirty="0" smtClean="0"/>
          </a:p>
        </p:txBody>
      </p:sp>
      <p:sp>
        <p:nvSpPr>
          <p:cNvPr id="26627" name="コンテンツ プレースホルダー 1"/>
          <p:cNvSpPr>
            <a:spLocks noGrp="1"/>
          </p:cNvSpPr>
          <p:nvPr>
            <p:ph sz="quarter" idx="1"/>
          </p:nvPr>
        </p:nvSpPr>
        <p:spPr>
          <a:xfrm>
            <a:off x="457200" y="1219200"/>
            <a:ext cx="8229600" cy="3181350"/>
          </a:xfrm>
        </p:spPr>
        <p:txBody>
          <a:bodyPr/>
          <a:lstStyle/>
          <a:p>
            <a:pPr lvl="1"/>
            <a:endParaRPr lang="en-US" altLang="ja-JP" smtClean="0"/>
          </a:p>
          <a:p>
            <a:endParaRPr lang="en-US" altLang="ja-JP" smtClean="0"/>
          </a:p>
        </p:txBody>
      </p:sp>
      <p:sp>
        <p:nvSpPr>
          <p:cNvPr id="26628" name="コンテンツ プレースホルダー 1"/>
          <p:cNvSpPr txBox="1">
            <a:spLocks/>
          </p:cNvSpPr>
          <p:nvPr/>
        </p:nvSpPr>
        <p:spPr bwMode="auto">
          <a:xfrm>
            <a:off x="481012" y="1154113"/>
            <a:ext cx="8662987" cy="809625"/>
          </a:xfrm>
          <a:prstGeom prst="rect">
            <a:avLst/>
          </a:prstGeom>
          <a:noFill/>
          <a:ln w="9525">
            <a:noFill/>
            <a:miter lim="800000"/>
            <a:headEnd/>
            <a:tailEnd/>
          </a:ln>
        </p:spPr>
        <p:txBody>
          <a:bodyPr/>
          <a:lstStyle/>
          <a:p>
            <a:pPr marL="273050" indent="-273050" eaLnBrk="0" hangingPunct="0">
              <a:lnSpc>
                <a:spcPct val="90000"/>
              </a:lnSpc>
              <a:spcBef>
                <a:spcPts val="600"/>
              </a:spcBef>
              <a:buClr>
                <a:schemeClr val="accent1"/>
              </a:buClr>
              <a:buSzPct val="76000"/>
              <a:buFont typeface="Wingdings 3" pitchFamily="18" charset="2"/>
              <a:buChar char=""/>
            </a:pPr>
            <a:r>
              <a:rPr lang="en-US" altLang="ja-JP" sz="1200" dirty="0" smtClean="0">
                <a:latin typeface="Calibri" panose="020F0502020204030204" pitchFamily="34" charset="0"/>
              </a:rPr>
              <a:t>In the Recommendations of OECD and EU Directives, it is specified that secondary use of works and data shall basically be recommended.</a:t>
            </a:r>
            <a:endParaRPr lang="ja-JP" altLang="en-US" sz="1200" dirty="0">
              <a:latin typeface="Calibri" panose="020F0502020204030204" pitchFamily="34" charset="0"/>
            </a:endParaRPr>
          </a:p>
          <a:p>
            <a:pPr marL="273050" indent="-273050" eaLnBrk="0" hangingPunct="0">
              <a:lnSpc>
                <a:spcPct val="90000"/>
              </a:lnSpc>
              <a:spcBef>
                <a:spcPts val="600"/>
              </a:spcBef>
              <a:buClr>
                <a:schemeClr val="accent1"/>
              </a:buClr>
              <a:buSzPct val="76000"/>
              <a:buFont typeface="Wingdings 3" pitchFamily="18" charset="2"/>
              <a:buChar char=""/>
            </a:pPr>
            <a:r>
              <a:rPr lang="en-US" altLang="ja-JP" sz="1200" dirty="0" smtClean="0">
                <a:latin typeface="Calibri" panose="020F0502020204030204" pitchFamily="34" charset="0"/>
              </a:rPr>
              <a:t>NZGOAL and </a:t>
            </a:r>
            <a:r>
              <a:rPr lang="en-US" altLang="ja-JP" sz="1200" dirty="0" err="1" smtClean="0">
                <a:latin typeface="Calibri" panose="020F0502020204030204" pitchFamily="34" charset="0"/>
              </a:rPr>
              <a:t>AusGOAL</a:t>
            </a:r>
            <a:r>
              <a:rPr lang="en-US" altLang="ja-JP" sz="1200" dirty="0" smtClean="0">
                <a:latin typeface="Calibri" panose="020F0502020204030204" pitchFamily="34" charset="0"/>
              </a:rPr>
              <a:t> recommend indication license of Creative Commons License (hereinafter referred to as “CC-BY”)as the standard license and it is also used in Germany, etc..</a:t>
            </a:r>
            <a:endParaRPr lang="en-US" altLang="ja-JP" sz="1200" dirty="0">
              <a:latin typeface="Calibri" panose="020F0502020204030204" pitchFamily="34" charset="0"/>
            </a:endParaRPr>
          </a:p>
          <a:p>
            <a:pPr marL="547688" lvl="1" indent="-273050" eaLnBrk="0" hangingPunct="0">
              <a:lnSpc>
                <a:spcPct val="90000"/>
              </a:lnSpc>
              <a:spcBef>
                <a:spcPts val="500"/>
              </a:spcBef>
              <a:buClr>
                <a:schemeClr val="accent2"/>
              </a:buClr>
              <a:buSzPct val="76000"/>
              <a:buFont typeface="MS Mincho" pitchFamily="17" charset="-128"/>
              <a:buChar char="※"/>
            </a:pPr>
            <a:r>
              <a:rPr lang="en-US" altLang="ja-JP" sz="1200" dirty="0" smtClean="0">
                <a:latin typeface="Calibri" panose="020F0502020204030204" pitchFamily="34" charset="0"/>
              </a:rPr>
              <a:t>Indication license of creative commons license is the license which permits free use, including commercial use on condition of indication of sources.</a:t>
            </a:r>
            <a:endParaRPr lang="ja-JP" altLang="en-US" sz="1200" dirty="0">
              <a:latin typeface="Calibri" panose="020F0502020204030204" pitchFamily="34" charset="0"/>
            </a:endParaRPr>
          </a:p>
        </p:txBody>
      </p:sp>
      <p:sp>
        <p:nvSpPr>
          <p:cNvPr id="26629" name="テキスト ボックス 10"/>
          <p:cNvSpPr txBox="1">
            <a:spLocks noChangeArrowheads="1"/>
          </p:cNvSpPr>
          <p:nvPr/>
        </p:nvSpPr>
        <p:spPr bwMode="auto">
          <a:xfrm>
            <a:off x="3815502" y="5844551"/>
            <a:ext cx="4892664" cy="230832"/>
          </a:xfrm>
          <a:prstGeom prst="rect">
            <a:avLst/>
          </a:prstGeom>
          <a:noFill/>
          <a:ln w="9525">
            <a:noFill/>
            <a:miter lim="800000"/>
            <a:headEnd/>
            <a:tailEnd/>
          </a:ln>
        </p:spPr>
        <p:txBody>
          <a:bodyPr wrap="square">
            <a:spAutoFit/>
          </a:bodyPr>
          <a:lstStyle/>
          <a:p>
            <a:r>
              <a:rPr lang="en-US" altLang="ja-JP" sz="900" dirty="0" smtClean="0">
                <a:latin typeface="Calibri" panose="020F0502020204030204" pitchFamily="34" charset="0"/>
              </a:rPr>
              <a:t>[Source] Prepared by the Secretariat from home pages of each project and draft treaties</a:t>
            </a:r>
            <a:endParaRPr lang="ja-JP" altLang="en-US" sz="900" dirty="0">
              <a:latin typeface="Calibri" panose="020F0502020204030204" pitchFamily="34" charset="0"/>
            </a:endParaRPr>
          </a:p>
        </p:txBody>
      </p:sp>
      <p:graphicFrame>
        <p:nvGraphicFramePr>
          <p:cNvPr id="9" name="Group 64"/>
          <p:cNvGraphicFramePr>
            <a:graphicFrameLocks noGrp="1"/>
          </p:cNvGraphicFramePr>
          <p:nvPr>
            <p:extLst>
              <p:ext uri="{D42A27DB-BD31-4B8C-83A1-F6EECF244321}">
                <p14:modId xmlns:p14="http://schemas.microsoft.com/office/powerpoint/2010/main" val="3404142433"/>
              </p:ext>
            </p:extLst>
          </p:nvPr>
        </p:nvGraphicFramePr>
        <p:xfrm>
          <a:off x="497849" y="2502124"/>
          <a:ext cx="8188951" cy="3193402"/>
        </p:xfrm>
        <a:graphic>
          <a:graphicData uri="http://schemas.openxmlformats.org/drawingml/2006/table">
            <a:tbl>
              <a:tblPr/>
              <a:tblGrid>
                <a:gridCol w="358102"/>
                <a:gridCol w="1936046"/>
                <a:gridCol w="1936046"/>
                <a:gridCol w="1936046"/>
                <a:gridCol w="2022711"/>
              </a:tblGrid>
              <a:tr h="81893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rgbClr val="FFFFFF"/>
                        </a:solidFill>
                        <a:effectLst/>
                        <a:latin typeface="Calibri" panose="020F050202020403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bg1"/>
                          </a:solidFill>
                          <a:effectLst/>
                          <a:latin typeface="Calibri" panose="020F0502020204030204" pitchFamily="34" charset="0"/>
                          <a:ea typeface="ＭＳ Ｐゴシック" charset="-128"/>
                        </a:rPr>
                        <a:t>OECD</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bg1"/>
                          </a:solidFill>
                          <a:effectLst/>
                          <a:latin typeface="Calibri" panose="020F0502020204030204" pitchFamily="34" charset="0"/>
                          <a:ea typeface="ＭＳ Ｐゴシック" charset="-128"/>
                        </a:rPr>
                        <a:t>Recommendation of Use of Public Information</a:t>
                      </a:r>
                      <a:endParaRPr kumimoji="1" lang="ja-JP" altLang="en-US" sz="1200" b="1" i="0" u="none" strike="noStrike" cap="none" normalizeH="0" baseline="0" dirty="0" smtClean="0">
                        <a:ln>
                          <a:noFill/>
                        </a:ln>
                        <a:solidFill>
                          <a:schemeClr val="bg1"/>
                        </a:solidFill>
                        <a:effectLst/>
                        <a:latin typeface="Calibri" panose="020F050202020403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bg1"/>
                          </a:solidFill>
                          <a:effectLst/>
                          <a:latin typeface="Calibri" panose="020F0502020204030204" pitchFamily="34" charset="0"/>
                          <a:ea typeface="ＭＳ Ｐゴシック" charset="-128"/>
                        </a:rPr>
                        <a:t>EU</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bg1"/>
                          </a:solidFill>
                          <a:effectLst/>
                          <a:latin typeface="Calibri" panose="020F0502020204030204" pitchFamily="34" charset="0"/>
                          <a:ea typeface="ＭＳ Ｐゴシック" charset="-128"/>
                        </a:rPr>
                        <a:t>PSI re-use Directive</a:t>
                      </a:r>
                      <a:endParaRPr kumimoji="1" lang="ja-JP" altLang="en-US" sz="1200" b="1" i="0" u="none" strike="noStrike" cap="none" normalizeH="0" baseline="0" dirty="0" smtClean="0">
                        <a:ln>
                          <a:noFill/>
                        </a:ln>
                        <a:solidFill>
                          <a:schemeClr val="bg1"/>
                        </a:solidFill>
                        <a:effectLst/>
                        <a:latin typeface="Calibri" panose="020F0502020204030204"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bg1"/>
                          </a:solidFill>
                          <a:effectLst/>
                          <a:latin typeface="Calibri" panose="020F0502020204030204" pitchFamily="34" charset="0"/>
                          <a:ea typeface="ＭＳ Ｐゴシック" charset="-128"/>
                        </a:rPr>
                        <a:t>(Draft Amendment of 2011)</a:t>
                      </a:r>
                      <a:endParaRPr kumimoji="1" lang="ja-JP" altLang="en-US" sz="1200" b="1" i="0" u="none" strike="noStrike" cap="none" normalizeH="0" baseline="0" dirty="0" smtClean="0">
                        <a:ln>
                          <a:noFill/>
                        </a:ln>
                        <a:solidFill>
                          <a:schemeClr val="bg1"/>
                        </a:solidFill>
                        <a:effectLst/>
                        <a:latin typeface="Calibri" panose="020F050202020403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bg1"/>
                          </a:solidFill>
                          <a:effectLst/>
                          <a:latin typeface="Calibri" panose="020F0502020204030204" pitchFamily="34" charset="0"/>
                          <a:ea typeface="ＭＳ Ｐゴシック" charset="-128"/>
                        </a:rPr>
                        <a:t>New Zealand</a:t>
                      </a:r>
                      <a:endParaRPr kumimoji="1" lang="ja-JP" altLang="en-US" sz="1200" b="1" i="0" u="none" strike="noStrike" cap="none" normalizeH="0" baseline="0" dirty="0" smtClean="0">
                        <a:ln>
                          <a:noFill/>
                        </a:ln>
                        <a:solidFill>
                          <a:schemeClr val="bg1"/>
                        </a:solidFill>
                        <a:effectLst/>
                        <a:latin typeface="Calibri" panose="020F0502020204030204"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bg1"/>
                          </a:solidFill>
                          <a:effectLst/>
                          <a:latin typeface="Calibri" panose="020F0502020204030204" pitchFamily="34" charset="0"/>
                          <a:ea typeface="ＭＳ Ｐゴシック" charset="-128"/>
                        </a:rPr>
                        <a:t>(NZGOAL, etc.)</a:t>
                      </a:r>
                      <a:endParaRPr kumimoji="1" lang="ja-JP" altLang="en-US" sz="1200" b="1" i="0" u="none" strike="noStrike" cap="none" normalizeH="0" baseline="0" dirty="0" smtClean="0">
                        <a:ln>
                          <a:noFill/>
                        </a:ln>
                        <a:solidFill>
                          <a:schemeClr val="bg1"/>
                        </a:solidFill>
                        <a:effectLst/>
                        <a:latin typeface="Calibri" panose="020F050202020403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bg1"/>
                          </a:solidFill>
                          <a:effectLst/>
                          <a:latin typeface="Calibri" panose="020F0502020204030204" pitchFamily="34" charset="0"/>
                          <a:ea typeface="ＭＳ Ｐゴシック" charset="-128"/>
                        </a:rPr>
                        <a:t>Australia</a:t>
                      </a:r>
                      <a:endParaRPr kumimoji="1" lang="ja-JP" altLang="en-US" sz="1200" b="1" i="0" u="none" strike="noStrike" cap="none" normalizeH="0" baseline="0" dirty="0" smtClean="0">
                        <a:ln>
                          <a:noFill/>
                        </a:ln>
                        <a:solidFill>
                          <a:schemeClr val="bg1"/>
                        </a:solidFill>
                        <a:effectLst/>
                        <a:latin typeface="Calibri" panose="020F0502020204030204"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bg1"/>
                          </a:solidFill>
                          <a:effectLst/>
                          <a:latin typeface="Calibri" panose="020F0502020204030204" pitchFamily="34" charset="0"/>
                          <a:ea typeface="ＭＳ Ｐゴシック" charset="-128"/>
                        </a:rPr>
                        <a:t>(</a:t>
                      </a:r>
                      <a:r>
                        <a:rPr kumimoji="1" lang="en-US" altLang="ja-JP" sz="1200" b="1" i="0" u="none" strike="noStrike" cap="none" normalizeH="0" baseline="0" dirty="0" err="1" smtClean="0">
                          <a:ln>
                            <a:noFill/>
                          </a:ln>
                          <a:solidFill>
                            <a:schemeClr val="bg1"/>
                          </a:solidFill>
                          <a:effectLst/>
                          <a:latin typeface="Calibri" panose="020F0502020204030204" pitchFamily="34" charset="0"/>
                          <a:ea typeface="ＭＳ Ｐゴシック" charset="-128"/>
                        </a:rPr>
                        <a:t>AusGOAL</a:t>
                      </a:r>
                      <a:r>
                        <a:rPr kumimoji="1" lang="en-US" altLang="ja-JP" sz="1200" b="1" i="0" u="none" strike="noStrike" cap="none" normalizeH="0" baseline="0" dirty="0" smtClean="0">
                          <a:ln>
                            <a:noFill/>
                          </a:ln>
                          <a:solidFill>
                            <a:schemeClr val="bg1"/>
                          </a:solidFill>
                          <a:effectLst/>
                          <a:latin typeface="Calibri" panose="020F0502020204030204" pitchFamily="34" charset="0"/>
                          <a:ea typeface="ＭＳ Ｐゴシック" charset="-128"/>
                        </a:rPr>
                        <a:t>, etc.)</a:t>
                      </a:r>
                      <a:endParaRPr kumimoji="1" lang="ja-JP" altLang="en-US" sz="1200" b="1" i="0" u="none" strike="noStrike" cap="none" normalizeH="0" baseline="0" dirty="0" smtClean="0">
                        <a:ln>
                          <a:noFill/>
                        </a:ln>
                        <a:solidFill>
                          <a:schemeClr val="bg1"/>
                        </a:solidFill>
                        <a:effectLst/>
                        <a:latin typeface="Calibri" panose="020F050202020403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370442">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cap="none" normalizeH="0" baseline="0" dirty="0" smtClean="0">
                          <a:ln>
                            <a:noFill/>
                          </a:ln>
                          <a:solidFill>
                            <a:schemeClr val="bg1"/>
                          </a:solidFill>
                          <a:effectLst/>
                          <a:latin typeface="Calibri" panose="020F0502020204030204" pitchFamily="34" charset="0"/>
                          <a:ea typeface="ＭＳ Ｐゴシック" charset="-128"/>
                        </a:rPr>
                        <a:t>Secondary Use of Data</a:t>
                      </a:r>
                      <a:endParaRPr kumimoji="1" lang="ja-JP" altLang="en-US" sz="1200" b="1" i="0" u="none" strike="noStrike" cap="none" normalizeH="0" baseline="0" dirty="0" smtClean="0">
                        <a:ln>
                          <a:noFill/>
                        </a:ln>
                        <a:solidFill>
                          <a:schemeClr val="bg1"/>
                        </a:solidFill>
                        <a:effectLst/>
                        <a:latin typeface="Calibri" panose="020F0502020204030204" pitchFamily="34" charset="0"/>
                        <a:ea typeface="ＭＳ Ｐゴシック" charset="-128"/>
                      </a:endParaRPr>
                    </a:p>
                  </a:txBody>
                  <a:tcPr vert="eaVert"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85725" marR="0" lvl="0" indent="-85725" algn="l" defTabSz="914400" rtl="0" eaLnBrk="1" fontAlgn="base" latinLnBrk="0" hangingPunct="1">
                        <a:lnSpc>
                          <a:spcPct val="100000"/>
                        </a:lnSpc>
                        <a:spcBef>
                          <a:spcPct val="0"/>
                        </a:spcBef>
                        <a:spcAft>
                          <a:spcPct val="0"/>
                        </a:spcAft>
                        <a:buClrTx/>
                        <a:buSzTx/>
                        <a:buFontTx/>
                        <a:buChar char="•"/>
                        <a:tabLst/>
                      </a:pPr>
                      <a:r>
                        <a:rPr kumimoji="1" lang="en-US" altLang="ja-JP" sz="1200" b="0" i="0" u="none" strike="noStrike" cap="none" normalizeH="0" baseline="0" dirty="0" smtClean="0">
                          <a:ln>
                            <a:noFill/>
                          </a:ln>
                          <a:solidFill>
                            <a:schemeClr val="tx1"/>
                          </a:solidFill>
                          <a:effectLst/>
                          <a:latin typeface="Calibri" panose="020F0502020204030204" pitchFamily="34" charset="0"/>
                          <a:ea typeface="ＭＳ Ｐゴシック" charset="-128"/>
                        </a:rPr>
                        <a:t>Unnecessary restrictions on how information is used, reused, integrated or shared shall be eliminated and all usable information shall generally be open and can be reused by everyone.</a:t>
                      </a:r>
                      <a:endParaRPr kumimoji="1" lang="ja-JP" altLang="en-US" sz="12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85725" marR="0" lvl="0" indent="-85725" algn="l" defTabSz="914400" rtl="0" eaLnBrk="1" fontAlgn="base" latinLnBrk="0" hangingPunct="1">
                        <a:lnSpc>
                          <a:spcPct val="100000"/>
                        </a:lnSpc>
                        <a:spcBef>
                          <a:spcPct val="0"/>
                        </a:spcBef>
                        <a:spcAft>
                          <a:spcPct val="0"/>
                        </a:spcAft>
                        <a:buClrTx/>
                        <a:buSzTx/>
                        <a:buFontTx/>
                        <a:buChar char="•"/>
                        <a:tabLst/>
                      </a:pPr>
                      <a:r>
                        <a:rPr kumimoji="1" lang="en-US" altLang="ja-JP" sz="1200" b="0" i="0" u="none" strike="noStrike" cap="none" normalizeH="0" baseline="0" dirty="0" smtClean="0">
                          <a:ln>
                            <a:noFill/>
                          </a:ln>
                          <a:solidFill>
                            <a:schemeClr val="tx1"/>
                          </a:solidFill>
                          <a:effectLst/>
                          <a:latin typeface="Calibri" panose="020F0502020204030204" pitchFamily="34" charset="0"/>
                          <a:ea typeface="ＭＳ Ｐゴシック" charset="-128"/>
                        </a:rPr>
                        <a:t>Make the subject documents securely reused whether commercial or non-commercial purposes.</a:t>
                      </a:r>
                      <a:endParaRPr kumimoji="1" lang="ja-JP" altLang="en-US" sz="12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85725" marR="0" lvl="0" indent="-85725" algn="l" defTabSz="914400" rtl="0" eaLnBrk="1" fontAlgn="base" latinLnBrk="0" hangingPunct="1">
                        <a:lnSpc>
                          <a:spcPct val="100000"/>
                        </a:lnSpc>
                        <a:spcBef>
                          <a:spcPct val="0"/>
                        </a:spcBef>
                        <a:spcAft>
                          <a:spcPct val="0"/>
                        </a:spcAft>
                        <a:buClrTx/>
                        <a:buSzTx/>
                        <a:buFontTx/>
                        <a:buChar char="•"/>
                        <a:tabLst/>
                      </a:pPr>
                      <a:r>
                        <a:rPr kumimoji="1" lang="en-US" altLang="ja-JP" sz="1200" b="0" i="0" u="none" strike="noStrike" cap="none" normalizeH="0" baseline="0" dirty="0" smtClean="0">
                          <a:ln>
                            <a:noFill/>
                          </a:ln>
                          <a:solidFill>
                            <a:schemeClr val="tx1"/>
                          </a:solidFill>
                          <a:effectLst/>
                          <a:latin typeface="Calibri" panose="020F0502020204030204" pitchFamily="34" charset="0"/>
                          <a:ea typeface="ＭＳ Ｐゴシック" charset="-128"/>
                        </a:rPr>
                        <a:t>Service State agency(the organization in charge of Open Data)strongly recommends the principle to “license reuse of works(NZGOAL)</a:t>
                      </a:r>
                    </a:p>
                    <a:p>
                      <a:pPr marL="85725" marR="0" lvl="0" indent="-85725" algn="l" defTabSz="914400" rtl="0" eaLnBrk="1" fontAlgn="base" latinLnBrk="0" hangingPunct="1">
                        <a:lnSpc>
                          <a:spcPct val="100000"/>
                        </a:lnSpc>
                        <a:spcBef>
                          <a:spcPct val="0"/>
                        </a:spcBef>
                        <a:spcAft>
                          <a:spcPct val="0"/>
                        </a:spcAft>
                        <a:buClrTx/>
                        <a:buSzTx/>
                        <a:buFontTx/>
                        <a:buChar char="•"/>
                        <a:tabLst/>
                      </a:pPr>
                      <a:r>
                        <a:rPr kumimoji="1" lang="en-US" altLang="ja-JP" sz="1200" b="0" i="0" u="none" strike="noStrike" cap="none" normalizeH="0" baseline="0" dirty="0" smtClean="0">
                          <a:ln>
                            <a:noFill/>
                          </a:ln>
                          <a:solidFill>
                            <a:schemeClr val="tx1"/>
                          </a:solidFill>
                          <a:effectLst/>
                          <a:latin typeface="Calibri" panose="020F0502020204030204" pitchFamily="34" charset="0"/>
                          <a:ea typeface="ＭＳ Ｐゴシック" charset="-128"/>
                        </a:rPr>
                        <a:t>Recommends Creative Commons, particularly CC-BY as default of license(NZGAOL)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85725" marR="0" lvl="0" indent="-85725" algn="l" defTabSz="914400" rtl="0" eaLnBrk="1" fontAlgn="base" latinLnBrk="0" hangingPunct="1">
                        <a:lnSpc>
                          <a:spcPct val="100000"/>
                        </a:lnSpc>
                        <a:spcBef>
                          <a:spcPct val="0"/>
                        </a:spcBef>
                        <a:spcAft>
                          <a:spcPct val="0"/>
                        </a:spcAft>
                        <a:buClrTx/>
                        <a:buSzTx/>
                        <a:buFontTx/>
                        <a:buChar char="•"/>
                        <a:tabLst/>
                      </a:pPr>
                      <a:r>
                        <a:rPr kumimoji="1" lang="en-US" altLang="ja-JP" sz="1200" b="0" i="0" kern="1200" baseline="0" dirty="0" smtClean="0">
                          <a:solidFill>
                            <a:schemeClr val="tx1"/>
                          </a:solidFill>
                          <a:effectLst/>
                          <a:latin typeface="Calibri" panose="020F0502020204030204" pitchFamily="34" charset="0"/>
                          <a:ea typeface="+mn-ea"/>
                          <a:cs typeface="+mn-cs"/>
                        </a:rPr>
                        <a:t>Recommends Creative Commons, particularly CC-BY as default of license</a:t>
                      </a:r>
                      <a:endParaRPr kumimoji="1" lang="en-US" altLang="ja-JP" sz="1200" b="0" i="0" u="none" strike="noStrike" cap="none" normalizeH="0" baseline="0" dirty="0" smtClean="0">
                        <a:ln>
                          <a:noFill/>
                        </a:ln>
                        <a:solidFill>
                          <a:schemeClr val="tx1"/>
                        </a:solidFill>
                        <a:effectLst/>
                        <a:latin typeface="Calibri" panose="020F0502020204030204"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Calibri" panose="020F0502020204030204" pitchFamily="34" charset="0"/>
                          <a:ea typeface="ＭＳ Ｐゴシック" charset="-128"/>
                        </a:rPr>
                        <a:t>(Open Government Declaration, </a:t>
                      </a:r>
                      <a:r>
                        <a:rPr kumimoji="1" lang="en-US" altLang="ja-JP" sz="1200" b="0" i="0" u="none" strike="noStrike" cap="none" normalizeH="0" baseline="0" dirty="0" err="1" smtClean="0">
                          <a:ln>
                            <a:noFill/>
                          </a:ln>
                          <a:solidFill>
                            <a:schemeClr val="tx1"/>
                          </a:solidFill>
                          <a:effectLst/>
                          <a:latin typeface="Calibri" panose="020F0502020204030204" pitchFamily="34" charset="0"/>
                          <a:ea typeface="ＭＳ Ｐゴシック" charset="-128"/>
                        </a:rPr>
                        <a:t>AusGOAL</a:t>
                      </a:r>
                      <a:r>
                        <a:rPr kumimoji="1" lang="en-US" altLang="ja-JP" sz="1200" b="0" i="0" u="none" strike="noStrike" cap="none" normalizeH="0" baseline="0" dirty="0" smtClean="0">
                          <a:ln>
                            <a:noFill/>
                          </a:ln>
                          <a:solidFill>
                            <a:schemeClr val="tx1"/>
                          </a:solidFill>
                          <a:effectLst/>
                          <a:latin typeface="Calibri" panose="020F0502020204030204" pitchFamily="34" charset="0"/>
                          <a:ea typeface="ＭＳ Ｐゴシック" charset="-128"/>
                        </a:rPr>
                        <a:t>)</a:t>
                      </a:r>
                      <a:endParaRPr kumimoji="1" lang="ja-JP" altLang="en-US" sz="12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a:xfrm>
            <a:off x="3749864" y="6524524"/>
            <a:ext cx="5796807" cy="366713"/>
          </a:xfrm>
        </p:spPr>
        <p:txBody>
          <a:bodyPr/>
          <a:lstStyle/>
          <a:p>
            <a:pPr>
              <a:defRPr/>
            </a:pPr>
            <a:fld id="{ACD11371-76E7-4C56-BA71-F589F776761B}" type="slidenum">
              <a:rPr lang="ja-JP" altLang="en-US" smtClean="0"/>
              <a:pPr>
                <a:defRPr/>
              </a:pPr>
              <a:t>11</a:t>
            </a:fld>
            <a:endParaRPr lang="ja-JP" altLang="en-US" dirty="0"/>
          </a:p>
        </p:txBody>
      </p:sp>
      <p:sp>
        <p:nvSpPr>
          <p:cNvPr id="27650" name="タイトル 1"/>
          <p:cNvSpPr>
            <a:spLocks noGrp="1"/>
          </p:cNvSpPr>
          <p:nvPr>
            <p:ph type="title"/>
          </p:nvPr>
        </p:nvSpPr>
        <p:spPr>
          <a:xfrm>
            <a:off x="481013" y="165100"/>
            <a:ext cx="7983718" cy="777875"/>
          </a:xfrm>
        </p:spPr>
        <p:txBody>
          <a:bodyPr/>
          <a:lstStyle/>
          <a:p>
            <a:pPr eaLnBrk="1" hangingPunct="1"/>
            <a:r>
              <a:rPr lang="en-US" altLang="ja-JP" sz="2000" dirty="0" smtClean="0"/>
              <a:t>Reference 1. OECD Recommendation of the Council for </a:t>
            </a:r>
            <a:br>
              <a:rPr lang="en-US" altLang="ja-JP" sz="2000" dirty="0" smtClean="0"/>
            </a:br>
            <a:r>
              <a:rPr lang="en-US" altLang="ja-JP" sz="2000" dirty="0" smtClean="0"/>
              <a:t>Enhanced  Access and More Effective Use of Public Sector Information</a:t>
            </a:r>
            <a:endParaRPr lang="ja-JP" altLang="en-US" sz="2000" dirty="0" smtClean="0"/>
          </a:p>
        </p:txBody>
      </p:sp>
      <p:sp>
        <p:nvSpPr>
          <p:cNvPr id="27651" name="コンテンツ プレースホルダー 1"/>
          <p:cNvSpPr>
            <a:spLocks noGrp="1"/>
          </p:cNvSpPr>
          <p:nvPr>
            <p:ph sz="quarter" idx="1"/>
          </p:nvPr>
        </p:nvSpPr>
        <p:spPr>
          <a:xfrm>
            <a:off x="457200" y="1219200"/>
            <a:ext cx="8229600" cy="3181350"/>
          </a:xfrm>
        </p:spPr>
        <p:txBody>
          <a:bodyPr/>
          <a:lstStyle/>
          <a:p>
            <a:pPr lvl="1"/>
            <a:endParaRPr lang="en-US" altLang="ja-JP" smtClean="0"/>
          </a:p>
          <a:p>
            <a:endParaRPr lang="en-US" altLang="ja-JP" smtClean="0"/>
          </a:p>
        </p:txBody>
      </p:sp>
      <p:sp>
        <p:nvSpPr>
          <p:cNvPr id="27652" name="コンテンツ プレースホルダー 1"/>
          <p:cNvSpPr txBox="1">
            <a:spLocks/>
          </p:cNvSpPr>
          <p:nvPr/>
        </p:nvSpPr>
        <p:spPr bwMode="auto">
          <a:xfrm>
            <a:off x="481013" y="1154113"/>
            <a:ext cx="8454027" cy="712888"/>
          </a:xfrm>
          <a:prstGeom prst="rect">
            <a:avLst/>
          </a:prstGeom>
          <a:noFill/>
          <a:ln w="9525">
            <a:noFill/>
            <a:miter lim="800000"/>
            <a:headEnd/>
            <a:tailEnd/>
          </a:ln>
        </p:spPr>
        <p:txBody>
          <a:bodyPr/>
          <a:lstStyle/>
          <a:p>
            <a:pPr marL="182563" indent="-182563" eaLnBrk="0" hangingPunct="0">
              <a:lnSpc>
                <a:spcPct val="90000"/>
              </a:lnSpc>
              <a:spcBef>
                <a:spcPts val="600"/>
              </a:spcBef>
              <a:buClr>
                <a:schemeClr val="accent1"/>
              </a:buClr>
              <a:buSzPct val="76000"/>
              <a:buFont typeface="Wingdings 3" pitchFamily="18" charset="2"/>
              <a:buChar char=""/>
            </a:pPr>
            <a:r>
              <a:rPr lang="en-US" altLang="ja-JP" sz="1200" dirty="0" smtClean="0">
                <a:latin typeface="Calibri" panose="020F0502020204030204" pitchFamily="34" charset="0"/>
              </a:rPr>
              <a:t>”OECD Recommendation of the Council for Enhanced Access and More Effective Use of Public Sector Information” of 2008 recommended member states to carry out the following 13 principles upon due consideration in reviewing and establishing the policy for access and use of public data.</a:t>
            </a:r>
            <a:endParaRPr lang="en-US" altLang="ja-JP" sz="1200" dirty="0">
              <a:latin typeface="Calibri" panose="020F0502020204030204" pitchFamily="34" charset="0"/>
            </a:endParaRPr>
          </a:p>
        </p:txBody>
      </p:sp>
      <p:sp>
        <p:nvSpPr>
          <p:cNvPr id="27653" name="テキスト ボックス 10"/>
          <p:cNvSpPr txBox="1">
            <a:spLocks noChangeArrowheads="1"/>
          </p:cNvSpPr>
          <p:nvPr/>
        </p:nvSpPr>
        <p:spPr bwMode="auto">
          <a:xfrm>
            <a:off x="4562972" y="6285936"/>
            <a:ext cx="4093348" cy="230832"/>
          </a:xfrm>
          <a:prstGeom prst="rect">
            <a:avLst/>
          </a:prstGeom>
          <a:noFill/>
          <a:ln w="9525">
            <a:noFill/>
            <a:miter lim="800000"/>
            <a:headEnd/>
            <a:tailEnd/>
          </a:ln>
        </p:spPr>
        <p:txBody>
          <a:bodyPr wrap="square">
            <a:spAutoFit/>
          </a:bodyPr>
          <a:lstStyle/>
          <a:p>
            <a:r>
              <a:rPr lang="en-US" altLang="ja-JP" sz="900" dirty="0" smtClean="0">
                <a:latin typeface="Calibri" panose="020F0502020204030204" pitchFamily="34" charset="0"/>
              </a:rPr>
              <a:t>[Source] Prepared by Secretariat from OECD</a:t>
            </a:r>
            <a:r>
              <a:rPr lang="ja-JP" altLang="en-US" sz="900" dirty="0">
                <a:latin typeface="Calibri" panose="020F0502020204030204" pitchFamily="34" charset="0"/>
              </a:rPr>
              <a:t> </a:t>
            </a:r>
            <a:r>
              <a:rPr lang="en-US" altLang="ja-JP" sz="900" dirty="0" smtClean="0">
                <a:latin typeface="Calibri" panose="020F0502020204030204" pitchFamily="34" charset="0"/>
              </a:rPr>
              <a:t>Recommendation</a:t>
            </a:r>
            <a:endParaRPr lang="ja-JP" altLang="en-US" sz="900" dirty="0">
              <a:latin typeface="Calibri" panose="020F0502020204030204" pitchFamily="34" charset="0"/>
            </a:endParaRPr>
          </a:p>
        </p:txBody>
      </p:sp>
      <p:graphicFrame>
        <p:nvGraphicFramePr>
          <p:cNvPr id="7" name="表 6"/>
          <p:cNvGraphicFramePr>
            <a:graphicFrameLocks noGrp="1"/>
          </p:cNvGraphicFramePr>
          <p:nvPr>
            <p:extLst>
              <p:ext uri="{D42A27DB-BD31-4B8C-83A1-F6EECF244321}">
                <p14:modId xmlns:p14="http://schemas.microsoft.com/office/powerpoint/2010/main" val="1998577358"/>
              </p:ext>
            </p:extLst>
          </p:nvPr>
        </p:nvGraphicFramePr>
        <p:xfrm>
          <a:off x="481013" y="1831186"/>
          <a:ext cx="8208912" cy="4405122"/>
        </p:xfrm>
        <a:graphic>
          <a:graphicData uri="http://schemas.openxmlformats.org/drawingml/2006/table">
            <a:tbl>
              <a:tblPr bandRow="1">
                <a:tableStyleId>{5C22544A-7EE6-4342-B048-85BDC9FD1C3A}</a:tableStyleId>
              </a:tblPr>
              <a:tblGrid>
                <a:gridCol w="288032"/>
                <a:gridCol w="1756441"/>
                <a:gridCol w="6164439"/>
              </a:tblGrid>
              <a:tr h="208979">
                <a:tc>
                  <a:txBody>
                    <a:bodyPr/>
                    <a:lstStyle/>
                    <a:p>
                      <a:pPr algn="ctr">
                        <a:lnSpc>
                          <a:spcPct val="90000"/>
                        </a:lnSpc>
                      </a:pPr>
                      <a:r>
                        <a:rPr kumimoji="1" lang="en-US" altLang="ja-JP" sz="1050" dirty="0" smtClean="0">
                          <a:latin typeface="Calibri" panose="020F0502020204030204" pitchFamily="34" charset="0"/>
                        </a:rPr>
                        <a:t>a)</a:t>
                      </a:r>
                      <a:endParaRPr kumimoji="1" lang="ja-JP" altLang="en-US" sz="1050" dirty="0">
                        <a:latin typeface="Calibri" panose="020F0502020204030204" pitchFamily="34" charset="0"/>
                      </a:endParaRPr>
                    </a:p>
                  </a:txBody>
                  <a:tcPr marL="36000" marR="36000"/>
                </a:tc>
                <a:tc>
                  <a:txBody>
                    <a:bodyPr/>
                    <a:lstStyle/>
                    <a:p>
                      <a:pPr>
                        <a:lnSpc>
                          <a:spcPct val="90000"/>
                        </a:lnSpc>
                      </a:pPr>
                      <a:r>
                        <a:rPr kumimoji="1" lang="en-US" altLang="ja-JP" sz="1050" dirty="0" smtClean="0">
                          <a:latin typeface="Calibri" panose="020F0502020204030204" pitchFamily="34" charset="0"/>
                        </a:rPr>
                        <a:t>Openness</a:t>
                      </a:r>
                      <a:endParaRPr kumimoji="1" lang="ja-JP" altLang="en-US" sz="1050" dirty="0">
                        <a:latin typeface="Calibri" panose="020F0502020204030204" pitchFamily="34" charset="0"/>
                      </a:endParaRPr>
                    </a:p>
                  </a:txBody>
                  <a:tcPr/>
                </a:tc>
                <a:tc>
                  <a:txBody>
                    <a:bodyPr/>
                    <a:lstStyle/>
                    <a:p>
                      <a:pPr>
                        <a:lnSpc>
                          <a:spcPct val="90000"/>
                        </a:lnSpc>
                      </a:pPr>
                      <a:r>
                        <a:rPr kumimoji="1" lang="en-US" altLang="ja-JP" sz="1000" u="none" dirty="0" smtClean="0">
                          <a:solidFill>
                            <a:schemeClr val="tx1"/>
                          </a:solidFill>
                          <a:latin typeface="Calibri" panose="020F0502020204030204" pitchFamily="34" charset="0"/>
                        </a:rPr>
                        <a:t>In order to facilitate use and reuse of public data, maximize the usability presuming the</a:t>
                      </a:r>
                      <a:r>
                        <a:rPr kumimoji="1" lang="en-US" altLang="ja-JP" sz="1000" u="none" baseline="0" dirty="0" smtClean="0">
                          <a:solidFill>
                            <a:schemeClr val="tx1"/>
                          </a:solidFill>
                          <a:latin typeface="Calibri" panose="020F0502020204030204" pitchFamily="34" charset="0"/>
                        </a:rPr>
                        <a:t> openness principle. If it is refused or restricted, the reasons therefor shall be clarified.</a:t>
                      </a:r>
                      <a:endParaRPr kumimoji="1" lang="ja-JP" altLang="en-US" sz="1000" b="0" u="none" dirty="0">
                        <a:solidFill>
                          <a:schemeClr val="tx1"/>
                        </a:solidFill>
                        <a:latin typeface="Calibri" panose="020F0502020204030204" pitchFamily="34" charset="0"/>
                      </a:endParaRPr>
                    </a:p>
                  </a:txBody>
                  <a:tcPr/>
                </a:tc>
              </a:tr>
              <a:tr h="154115">
                <a:tc>
                  <a:txBody>
                    <a:bodyPr/>
                    <a:lstStyle/>
                    <a:p>
                      <a:pPr algn="ctr">
                        <a:lnSpc>
                          <a:spcPct val="90000"/>
                        </a:lnSpc>
                      </a:pPr>
                      <a:r>
                        <a:rPr kumimoji="1" lang="en-US" altLang="ja-JP" sz="1050" dirty="0" smtClean="0">
                          <a:latin typeface="Calibri" panose="020F0502020204030204" pitchFamily="34" charset="0"/>
                        </a:rPr>
                        <a:t>b)</a:t>
                      </a:r>
                      <a:endParaRPr kumimoji="1" lang="ja-JP" altLang="en-US" sz="1050" dirty="0">
                        <a:latin typeface="Calibri" panose="020F0502020204030204" pitchFamily="34" charset="0"/>
                      </a:endParaRPr>
                    </a:p>
                  </a:txBody>
                  <a:tcPr marL="36000" marR="36000"/>
                </a:tc>
                <a:tc>
                  <a:txBody>
                    <a:bodyPr/>
                    <a:lstStyle/>
                    <a:p>
                      <a:pPr>
                        <a:lnSpc>
                          <a:spcPct val="90000"/>
                        </a:lnSpc>
                      </a:pPr>
                      <a:r>
                        <a:rPr kumimoji="1" lang="en-US" altLang="ja-JP" sz="1050" dirty="0" smtClean="0">
                          <a:solidFill>
                            <a:schemeClr val="tx1"/>
                          </a:solidFill>
                          <a:latin typeface="Calibri" panose="020F0502020204030204" pitchFamily="34" charset="0"/>
                        </a:rPr>
                        <a:t>Clear terms and conditions</a:t>
                      </a:r>
                      <a:r>
                        <a:rPr kumimoji="1" lang="en-US" altLang="ja-JP" sz="1050" baseline="0" dirty="0" smtClean="0">
                          <a:solidFill>
                            <a:schemeClr val="tx1"/>
                          </a:solidFill>
                          <a:latin typeface="Calibri" panose="020F0502020204030204" pitchFamily="34" charset="0"/>
                        </a:rPr>
                        <a:t> for access and reuse </a:t>
                      </a:r>
                      <a:endParaRPr kumimoji="1" lang="ja-JP" altLang="en-US" sz="1050" dirty="0">
                        <a:solidFill>
                          <a:schemeClr val="tx1"/>
                        </a:solidFill>
                        <a:latin typeface="Calibri" panose="020F0502020204030204" pitchFamily="34" charset="0"/>
                      </a:endParaRPr>
                    </a:p>
                  </a:txBody>
                  <a:tcPr/>
                </a:tc>
                <a:tc>
                  <a:txBody>
                    <a:bodyPr/>
                    <a:lstStyle/>
                    <a:p>
                      <a:pPr>
                        <a:lnSpc>
                          <a:spcPct val="90000"/>
                        </a:lnSpc>
                      </a:pPr>
                      <a:r>
                        <a:rPr kumimoji="1" lang="en-US" altLang="ja-JP" sz="1000" u="none" dirty="0" smtClean="0">
                          <a:solidFill>
                            <a:schemeClr val="tx1"/>
                          </a:solidFill>
                          <a:latin typeface="Calibri" panose="020F0502020204030204" pitchFamily="34" charset="0"/>
                        </a:rPr>
                        <a:t>Eliminating unnecessary restrictions which prevent use, reuse, integration or sharing of information, all usable information shall generally be open and make it available</a:t>
                      </a:r>
                      <a:r>
                        <a:rPr kumimoji="1" lang="en-US" altLang="ja-JP" sz="1000" u="none" baseline="0" dirty="0" smtClean="0">
                          <a:solidFill>
                            <a:schemeClr val="tx1"/>
                          </a:solidFill>
                          <a:latin typeface="Calibri" panose="020F0502020204030204" pitchFamily="34" charset="0"/>
                        </a:rPr>
                        <a:t> for </a:t>
                      </a:r>
                      <a:r>
                        <a:rPr kumimoji="1" lang="en-US" altLang="ja-JP" sz="1000" u="none" dirty="0" smtClean="0">
                          <a:solidFill>
                            <a:schemeClr val="tx1"/>
                          </a:solidFill>
                          <a:latin typeface="Calibri" panose="020F0502020204030204" pitchFamily="34" charset="0"/>
                        </a:rPr>
                        <a:t>everyone to reuse.</a:t>
                      </a:r>
                      <a:endParaRPr kumimoji="1" lang="ja-JP" altLang="en-US" sz="1000" u="none" dirty="0">
                        <a:solidFill>
                          <a:schemeClr val="tx1"/>
                        </a:solidFill>
                        <a:latin typeface="Calibri" panose="020F0502020204030204" pitchFamily="34" charset="0"/>
                      </a:endParaRPr>
                    </a:p>
                  </a:txBody>
                  <a:tcPr/>
                </a:tc>
              </a:tr>
              <a:tr h="0">
                <a:tc>
                  <a:txBody>
                    <a:bodyPr/>
                    <a:lstStyle/>
                    <a:p>
                      <a:pPr algn="ctr">
                        <a:lnSpc>
                          <a:spcPct val="90000"/>
                        </a:lnSpc>
                      </a:pPr>
                      <a:r>
                        <a:rPr kumimoji="1" lang="en-US" altLang="ja-JP" sz="1050" dirty="0" smtClean="0">
                          <a:latin typeface="Calibri" panose="020F0502020204030204" pitchFamily="34" charset="0"/>
                        </a:rPr>
                        <a:t>c)</a:t>
                      </a:r>
                      <a:endParaRPr kumimoji="1" lang="ja-JP" altLang="en-US" sz="1050" dirty="0">
                        <a:latin typeface="Calibri" panose="020F0502020204030204" pitchFamily="34" charset="0"/>
                      </a:endParaRPr>
                    </a:p>
                  </a:txBody>
                  <a:tcPr marL="36000" marR="36000"/>
                </a:tc>
                <a:tc>
                  <a:txBody>
                    <a:bodyPr/>
                    <a:lstStyle/>
                    <a:p>
                      <a:pPr>
                        <a:lnSpc>
                          <a:spcPct val="90000"/>
                        </a:lnSpc>
                      </a:pPr>
                      <a:r>
                        <a:rPr kumimoji="1" lang="en-US" altLang="ja-JP" sz="1050" dirty="0" smtClean="0">
                          <a:solidFill>
                            <a:schemeClr val="tx1"/>
                          </a:solidFill>
                          <a:latin typeface="Calibri" panose="020F0502020204030204" pitchFamily="34" charset="0"/>
                        </a:rPr>
                        <a:t>Data</a:t>
                      </a:r>
                      <a:r>
                        <a:rPr kumimoji="1" lang="en-US" altLang="ja-JP" sz="1050" baseline="0" dirty="0" smtClean="0">
                          <a:solidFill>
                            <a:schemeClr val="tx1"/>
                          </a:solidFill>
                          <a:latin typeface="Calibri" panose="020F0502020204030204" pitchFamily="34" charset="0"/>
                        </a:rPr>
                        <a:t> Catalogue</a:t>
                      </a:r>
                      <a:endParaRPr kumimoji="1" lang="ja-JP" altLang="en-US" sz="1050" dirty="0">
                        <a:solidFill>
                          <a:schemeClr val="tx1"/>
                        </a:solidFill>
                        <a:latin typeface="Calibri" panose="020F0502020204030204" pitchFamily="34" charset="0"/>
                      </a:endParaRPr>
                    </a:p>
                  </a:txBody>
                  <a:tcPr/>
                </a:tc>
                <a:tc>
                  <a:txBody>
                    <a:bodyPr/>
                    <a:lstStyle/>
                    <a:p>
                      <a:pPr>
                        <a:lnSpc>
                          <a:spcPct val="90000"/>
                        </a:lnSpc>
                      </a:pPr>
                      <a:r>
                        <a:rPr kumimoji="1" lang="en-US" altLang="ja-JP" sz="1000" u="none" dirty="0" smtClean="0">
                          <a:solidFill>
                            <a:schemeClr val="tx1"/>
                          </a:solidFill>
                          <a:latin typeface="Calibri" panose="020F0502020204030204" pitchFamily="34" charset="0"/>
                        </a:rPr>
                        <a:t>Make thoroughly known what public data can</a:t>
                      </a:r>
                      <a:r>
                        <a:rPr kumimoji="1" lang="en-US" altLang="ja-JP" sz="1000" u="none" baseline="0" dirty="0" smtClean="0">
                          <a:solidFill>
                            <a:schemeClr val="tx1"/>
                          </a:solidFill>
                          <a:latin typeface="Calibri" panose="020F0502020204030204" pitchFamily="34" charset="0"/>
                        </a:rPr>
                        <a:t> be obtained and reused.</a:t>
                      </a:r>
                      <a:endParaRPr kumimoji="1" lang="ja-JP" altLang="en-US" sz="1000" u="none" dirty="0">
                        <a:solidFill>
                          <a:schemeClr val="tx1"/>
                        </a:solidFill>
                        <a:latin typeface="Calibri" panose="020F0502020204030204" pitchFamily="34" charset="0"/>
                      </a:endParaRPr>
                    </a:p>
                  </a:txBody>
                  <a:tcPr/>
                </a:tc>
              </a:tr>
              <a:tr h="0">
                <a:tc>
                  <a:txBody>
                    <a:bodyPr/>
                    <a:lstStyle/>
                    <a:p>
                      <a:pPr algn="ctr">
                        <a:lnSpc>
                          <a:spcPct val="90000"/>
                        </a:lnSpc>
                      </a:pPr>
                      <a:r>
                        <a:rPr kumimoji="1" lang="en-US" altLang="ja-JP" sz="1050" dirty="0" smtClean="0">
                          <a:latin typeface="Calibri" panose="020F0502020204030204" pitchFamily="34" charset="0"/>
                        </a:rPr>
                        <a:t>d)</a:t>
                      </a:r>
                      <a:endParaRPr kumimoji="1" lang="ja-JP" altLang="en-US" sz="1050" dirty="0">
                        <a:latin typeface="Calibri" panose="020F0502020204030204" pitchFamily="34" charset="0"/>
                      </a:endParaRPr>
                    </a:p>
                  </a:txBody>
                  <a:tcPr marL="36000" marR="36000"/>
                </a:tc>
                <a:tc>
                  <a:txBody>
                    <a:bodyPr/>
                    <a:lstStyle/>
                    <a:p>
                      <a:pPr>
                        <a:lnSpc>
                          <a:spcPct val="90000"/>
                        </a:lnSpc>
                      </a:pPr>
                      <a:r>
                        <a:rPr kumimoji="1" lang="en-US" altLang="ja-JP" sz="1050" dirty="0" smtClean="0">
                          <a:solidFill>
                            <a:schemeClr val="tx1"/>
                          </a:solidFill>
                          <a:latin typeface="Calibri" panose="020F0502020204030204" pitchFamily="34" charset="0"/>
                        </a:rPr>
                        <a:t>Quality</a:t>
                      </a:r>
                      <a:endParaRPr kumimoji="1" lang="ja-JP" altLang="en-US" sz="1050" dirty="0">
                        <a:solidFill>
                          <a:schemeClr val="tx1"/>
                        </a:solidFill>
                        <a:latin typeface="Calibri" panose="020F0502020204030204" pitchFamily="34" charset="0"/>
                      </a:endParaRPr>
                    </a:p>
                  </a:txBody>
                  <a:tcPr/>
                </a:tc>
                <a:tc>
                  <a:txBody>
                    <a:bodyPr/>
                    <a:lstStyle/>
                    <a:p>
                      <a:pPr>
                        <a:lnSpc>
                          <a:spcPct val="90000"/>
                        </a:lnSpc>
                      </a:pPr>
                      <a:r>
                        <a:rPr kumimoji="1" lang="en-US" altLang="ja-JP" sz="1000" u="none" dirty="0" smtClean="0">
                          <a:solidFill>
                            <a:schemeClr val="tx1"/>
                          </a:solidFill>
                          <a:latin typeface="Calibri" panose="020F0502020204030204" pitchFamily="34" charset="0"/>
                        </a:rPr>
                        <a:t>Systematic data collection and editing shall be carried out for enhancing</a:t>
                      </a:r>
                      <a:r>
                        <a:rPr kumimoji="1" lang="en-US" altLang="ja-JP" sz="1000" u="none" baseline="0" dirty="0" smtClean="0">
                          <a:solidFill>
                            <a:schemeClr val="tx1"/>
                          </a:solidFill>
                          <a:latin typeface="Calibri" panose="020F0502020204030204" pitchFamily="34" charset="0"/>
                        </a:rPr>
                        <a:t> quality and reliability.</a:t>
                      </a:r>
                      <a:endParaRPr kumimoji="1" lang="ja-JP" altLang="en-US" sz="1000" u="none" dirty="0">
                        <a:solidFill>
                          <a:schemeClr val="tx1"/>
                        </a:solidFill>
                        <a:latin typeface="Calibri" panose="020F0502020204030204" pitchFamily="34" charset="0"/>
                      </a:endParaRPr>
                    </a:p>
                  </a:txBody>
                  <a:tcPr/>
                </a:tc>
              </a:tr>
              <a:tr h="148544">
                <a:tc>
                  <a:txBody>
                    <a:bodyPr/>
                    <a:lstStyle/>
                    <a:p>
                      <a:pPr algn="ctr">
                        <a:lnSpc>
                          <a:spcPct val="90000"/>
                        </a:lnSpc>
                      </a:pPr>
                      <a:r>
                        <a:rPr kumimoji="1" lang="en-US" altLang="ja-JP" sz="1050" dirty="0" smtClean="0">
                          <a:latin typeface="Calibri" panose="020F0502020204030204" pitchFamily="34" charset="0"/>
                        </a:rPr>
                        <a:t>e)</a:t>
                      </a:r>
                      <a:endParaRPr kumimoji="1" lang="ja-JP" altLang="en-US" sz="1050" dirty="0">
                        <a:latin typeface="Calibri" panose="020F0502020204030204" pitchFamily="34" charset="0"/>
                      </a:endParaRPr>
                    </a:p>
                  </a:txBody>
                  <a:tcPr marL="36000" marR="36000"/>
                </a:tc>
                <a:tc>
                  <a:txBody>
                    <a:bodyPr/>
                    <a:lstStyle/>
                    <a:p>
                      <a:pPr>
                        <a:lnSpc>
                          <a:spcPct val="90000"/>
                        </a:lnSpc>
                      </a:pPr>
                      <a:r>
                        <a:rPr kumimoji="1" lang="en-US" altLang="ja-JP" sz="1050" dirty="0" smtClean="0">
                          <a:solidFill>
                            <a:schemeClr val="tx1"/>
                          </a:solidFill>
                          <a:latin typeface="Calibri" panose="020F0502020204030204" pitchFamily="34" charset="0"/>
                        </a:rPr>
                        <a:t>Integrity</a:t>
                      </a:r>
                      <a:endParaRPr kumimoji="1" lang="ja-JP" altLang="en-US" sz="1050" dirty="0">
                        <a:solidFill>
                          <a:schemeClr val="tx1"/>
                        </a:solidFill>
                        <a:latin typeface="Calibri" panose="020F0502020204030204" pitchFamily="34" charset="0"/>
                      </a:endParaRPr>
                    </a:p>
                  </a:txBody>
                  <a:tcPr/>
                </a:tc>
                <a:tc>
                  <a:txBody>
                    <a:bodyPr/>
                    <a:lstStyle/>
                    <a:p>
                      <a:pPr>
                        <a:lnSpc>
                          <a:spcPct val="90000"/>
                        </a:lnSpc>
                      </a:pPr>
                      <a:r>
                        <a:rPr kumimoji="1" lang="en-US" altLang="ja-JP" sz="1000" u="none" dirty="0" smtClean="0">
                          <a:solidFill>
                            <a:schemeClr val="tx1"/>
                          </a:solidFill>
                          <a:latin typeface="Calibri" panose="020F0502020204030204" pitchFamily="34" charset="0"/>
                        </a:rPr>
                        <a:t>Utilize best practices in information management. Maximize the integrity and usability of information. Develop preventive measures for protecting the information from unauthorized alteration</a:t>
                      </a:r>
                      <a:r>
                        <a:rPr kumimoji="1" lang="en-US" altLang="ja-JP" sz="1000" u="none" baseline="0" dirty="0" smtClean="0">
                          <a:solidFill>
                            <a:schemeClr val="tx1"/>
                          </a:solidFill>
                          <a:latin typeface="Calibri" panose="020F0502020204030204" pitchFamily="34" charset="0"/>
                        </a:rPr>
                        <a:t> of information, etc.</a:t>
                      </a:r>
                      <a:endParaRPr kumimoji="1" lang="ja-JP" altLang="en-US" sz="1000" u="none" dirty="0">
                        <a:solidFill>
                          <a:schemeClr val="tx1"/>
                        </a:solidFill>
                        <a:latin typeface="Calibri" panose="020F0502020204030204" pitchFamily="34" charset="0"/>
                      </a:endParaRPr>
                    </a:p>
                  </a:txBody>
                  <a:tcPr/>
                </a:tc>
              </a:tr>
              <a:tr h="178295">
                <a:tc>
                  <a:txBody>
                    <a:bodyPr/>
                    <a:lstStyle/>
                    <a:p>
                      <a:pPr algn="ctr">
                        <a:lnSpc>
                          <a:spcPct val="90000"/>
                        </a:lnSpc>
                      </a:pPr>
                      <a:r>
                        <a:rPr kumimoji="1" lang="en-US" altLang="ja-JP" sz="1050" dirty="0" smtClean="0">
                          <a:latin typeface="Calibri" panose="020F0502020204030204" pitchFamily="34" charset="0"/>
                        </a:rPr>
                        <a:t>f)</a:t>
                      </a:r>
                      <a:endParaRPr kumimoji="1" lang="ja-JP" altLang="en-US" sz="1050" dirty="0">
                        <a:latin typeface="Calibri" panose="020F0502020204030204" pitchFamily="34" charset="0"/>
                      </a:endParaRPr>
                    </a:p>
                  </a:txBody>
                  <a:tcPr marL="36000" marR="36000"/>
                </a:tc>
                <a:tc>
                  <a:txBody>
                    <a:bodyPr/>
                    <a:lstStyle/>
                    <a:p>
                      <a:pPr>
                        <a:lnSpc>
                          <a:spcPct val="90000"/>
                        </a:lnSpc>
                      </a:pPr>
                      <a:r>
                        <a:rPr kumimoji="1" lang="en-US" altLang="ja-JP" sz="1050" dirty="0" smtClean="0">
                          <a:solidFill>
                            <a:schemeClr val="tx1"/>
                          </a:solidFill>
                          <a:latin typeface="Calibri" panose="020F0502020204030204" pitchFamily="34" charset="0"/>
                        </a:rPr>
                        <a:t>New Technologies and Long-term Storage</a:t>
                      </a:r>
                      <a:endParaRPr kumimoji="1" lang="ja-JP" altLang="en-US" sz="1050" dirty="0">
                        <a:solidFill>
                          <a:schemeClr val="tx1"/>
                        </a:solidFill>
                        <a:latin typeface="Calibri" panose="020F0502020204030204" pitchFamily="34" charset="0"/>
                      </a:endParaRPr>
                    </a:p>
                  </a:txBody>
                  <a:tcPr/>
                </a:tc>
                <a:tc>
                  <a:txBody>
                    <a:bodyPr/>
                    <a:lstStyle/>
                    <a:p>
                      <a:pPr>
                        <a:lnSpc>
                          <a:spcPct val="90000"/>
                        </a:lnSpc>
                      </a:pPr>
                      <a:r>
                        <a:rPr kumimoji="1" lang="en-US" altLang="ja-JP" sz="1000" u="none" dirty="0" smtClean="0">
                          <a:solidFill>
                            <a:schemeClr val="tx1"/>
                          </a:solidFill>
                          <a:latin typeface="Calibri" panose="020F0502020204030204" pitchFamily="34" charset="0"/>
                        </a:rPr>
                        <a:t>Develop compatible technologies for storage, investigation,</a:t>
                      </a:r>
                      <a:r>
                        <a:rPr kumimoji="1" lang="en-US" altLang="ja-JP" sz="1000" u="none" baseline="0" dirty="0" smtClean="0">
                          <a:solidFill>
                            <a:schemeClr val="tx1"/>
                          </a:solidFill>
                          <a:latin typeface="Calibri" panose="020F0502020204030204" pitchFamily="34" charset="0"/>
                        </a:rPr>
                        <a:t> search technologies which are necessary for the method of accessing and obtaining the public data.</a:t>
                      </a:r>
                      <a:endParaRPr kumimoji="1" lang="ja-JP" altLang="en-US" sz="1000" u="none" dirty="0">
                        <a:solidFill>
                          <a:schemeClr val="tx1"/>
                        </a:solidFill>
                        <a:latin typeface="Calibri" panose="020F0502020204030204" pitchFamily="34" charset="0"/>
                      </a:endParaRPr>
                    </a:p>
                  </a:txBody>
                  <a:tcPr/>
                </a:tc>
              </a:tr>
              <a:tr h="177955">
                <a:tc>
                  <a:txBody>
                    <a:bodyPr/>
                    <a:lstStyle/>
                    <a:p>
                      <a:pPr algn="ctr">
                        <a:lnSpc>
                          <a:spcPct val="90000"/>
                        </a:lnSpc>
                      </a:pPr>
                      <a:r>
                        <a:rPr kumimoji="1" lang="en-US" altLang="ja-JP" sz="1050" dirty="0" smtClean="0">
                          <a:latin typeface="Calibri" panose="020F0502020204030204" pitchFamily="34" charset="0"/>
                        </a:rPr>
                        <a:t>g)</a:t>
                      </a:r>
                      <a:endParaRPr kumimoji="1" lang="ja-JP" altLang="en-US" sz="1050" dirty="0">
                        <a:latin typeface="Calibri" panose="020F0502020204030204" pitchFamily="34" charset="0"/>
                      </a:endParaRPr>
                    </a:p>
                  </a:txBody>
                  <a:tcPr marL="36000" marR="36000"/>
                </a:tc>
                <a:tc>
                  <a:txBody>
                    <a:bodyPr/>
                    <a:lstStyle/>
                    <a:p>
                      <a:pPr>
                        <a:lnSpc>
                          <a:spcPct val="90000"/>
                        </a:lnSpc>
                      </a:pPr>
                      <a:r>
                        <a:rPr kumimoji="1" lang="en-US" altLang="ja-JP" sz="1050" dirty="0" smtClean="0">
                          <a:solidFill>
                            <a:schemeClr val="tx1"/>
                          </a:solidFill>
                          <a:latin typeface="Calibri" panose="020F0502020204030204" pitchFamily="34" charset="0"/>
                        </a:rPr>
                        <a:t>Copyright</a:t>
                      </a:r>
                      <a:endParaRPr kumimoji="1" lang="ja-JP" altLang="en-US" sz="1050" dirty="0">
                        <a:solidFill>
                          <a:schemeClr val="tx1"/>
                        </a:solidFill>
                        <a:latin typeface="Calibri" panose="020F0502020204030204" pitchFamily="34" charset="0"/>
                      </a:endParaRPr>
                    </a:p>
                  </a:txBody>
                  <a:tcPr/>
                </a:tc>
                <a:tc>
                  <a:txBody>
                    <a:bodyPr/>
                    <a:lstStyle/>
                    <a:p>
                      <a:pPr>
                        <a:lnSpc>
                          <a:spcPct val="90000"/>
                        </a:lnSpc>
                      </a:pPr>
                      <a:r>
                        <a:rPr kumimoji="1" lang="en-US" altLang="ja-JP" sz="1000" b="0" u="none" dirty="0" smtClean="0">
                          <a:solidFill>
                            <a:schemeClr val="tx1"/>
                          </a:solidFill>
                          <a:latin typeface="Calibri" panose="020F0502020204030204" pitchFamily="34" charset="0"/>
                        </a:rPr>
                        <a:t>Use copyrights in the method facilitating</a:t>
                      </a:r>
                      <a:r>
                        <a:rPr kumimoji="1" lang="en-US" altLang="ja-JP" sz="1000" b="0" u="none" baseline="0" dirty="0" smtClean="0">
                          <a:solidFill>
                            <a:schemeClr val="tx1"/>
                          </a:solidFill>
                          <a:latin typeface="Calibri" panose="020F0502020204030204" pitchFamily="34" charset="0"/>
                        </a:rPr>
                        <a:t> reuse. If the copyright holder agrees, develop simplified mechanism enabling to facilitate wide area access and use.</a:t>
                      </a:r>
                      <a:endParaRPr kumimoji="1" lang="ja-JP" altLang="en-US" sz="1000" u="none" dirty="0">
                        <a:solidFill>
                          <a:schemeClr val="tx1"/>
                        </a:solidFill>
                        <a:latin typeface="Calibri" panose="020F0502020204030204" pitchFamily="34" charset="0"/>
                      </a:endParaRPr>
                    </a:p>
                  </a:txBody>
                  <a:tcPr/>
                </a:tc>
              </a:tr>
              <a:tr h="204249">
                <a:tc>
                  <a:txBody>
                    <a:bodyPr/>
                    <a:lstStyle/>
                    <a:p>
                      <a:pPr algn="ctr">
                        <a:lnSpc>
                          <a:spcPct val="90000"/>
                        </a:lnSpc>
                      </a:pPr>
                      <a:r>
                        <a:rPr kumimoji="1" lang="en-US" altLang="ja-JP" sz="1050" dirty="0" smtClean="0">
                          <a:latin typeface="Calibri" panose="020F0502020204030204" pitchFamily="34" charset="0"/>
                        </a:rPr>
                        <a:t>h)</a:t>
                      </a:r>
                      <a:endParaRPr kumimoji="1" lang="ja-JP" altLang="en-US" sz="1050" dirty="0">
                        <a:latin typeface="Calibri" panose="020F0502020204030204" pitchFamily="34" charset="0"/>
                      </a:endParaRPr>
                    </a:p>
                  </a:txBody>
                  <a:tcPr marL="36000" marR="36000"/>
                </a:tc>
                <a:tc>
                  <a:txBody>
                    <a:bodyPr/>
                    <a:lstStyle/>
                    <a:p>
                      <a:pPr>
                        <a:lnSpc>
                          <a:spcPct val="90000"/>
                        </a:lnSpc>
                      </a:pPr>
                      <a:r>
                        <a:rPr kumimoji="1" lang="en-US" altLang="ja-JP" sz="1050" dirty="0" smtClean="0">
                          <a:solidFill>
                            <a:schemeClr val="tx1"/>
                          </a:solidFill>
                          <a:latin typeface="Calibri" panose="020F0502020204030204" pitchFamily="34" charset="0"/>
                        </a:rPr>
                        <a:t>Pricing</a:t>
                      </a:r>
                      <a:endParaRPr kumimoji="1" lang="ja-JP" altLang="en-US" sz="1050" dirty="0">
                        <a:solidFill>
                          <a:schemeClr val="tx1"/>
                        </a:solidFill>
                        <a:latin typeface="Calibri" panose="020F0502020204030204" pitchFamily="34" charset="0"/>
                      </a:endParaRPr>
                    </a:p>
                  </a:txBody>
                  <a:tcPr/>
                </a:tc>
                <a:tc>
                  <a:txBody>
                    <a:bodyPr/>
                    <a:lstStyle/>
                    <a:p>
                      <a:pPr>
                        <a:lnSpc>
                          <a:spcPct val="90000"/>
                        </a:lnSpc>
                      </a:pPr>
                      <a:r>
                        <a:rPr kumimoji="1" lang="en-US" altLang="ja-JP" sz="1000" u="none" kern="1200" dirty="0" smtClean="0">
                          <a:solidFill>
                            <a:schemeClr val="tx1"/>
                          </a:solidFill>
                          <a:effectLst/>
                          <a:latin typeface="Calibri" panose="020F0502020204030204" pitchFamily="34" charset="0"/>
                          <a:ea typeface="+mn-ea"/>
                          <a:cs typeface="+mn-cs"/>
                        </a:rPr>
                        <a:t>Pricing shall be</a:t>
                      </a:r>
                      <a:r>
                        <a:rPr kumimoji="1" lang="en-US" altLang="ja-JP" sz="1000" u="none" kern="1200" baseline="0" dirty="0" smtClean="0">
                          <a:solidFill>
                            <a:schemeClr val="tx1"/>
                          </a:solidFill>
                          <a:effectLst/>
                          <a:latin typeface="Calibri" panose="020F0502020204030204" pitchFamily="34" charset="0"/>
                          <a:ea typeface="+mn-ea"/>
                          <a:cs typeface="+mn-cs"/>
                        </a:rPr>
                        <a:t> transparent and shall not exceed the expense limit necessary for maintaining and distribution of information as practicable as possible. Additional charge shall be permitted in such special circumstances as digitalization.</a:t>
                      </a:r>
                      <a:endParaRPr kumimoji="1" lang="ja-JP" altLang="en-US" sz="1000" b="0" u="none" dirty="0">
                        <a:solidFill>
                          <a:schemeClr val="tx1"/>
                        </a:solidFill>
                        <a:latin typeface="Calibri" panose="020F0502020204030204" pitchFamily="34" charset="0"/>
                      </a:endParaRPr>
                    </a:p>
                  </a:txBody>
                  <a:tcPr/>
                </a:tc>
              </a:tr>
              <a:tr h="148544">
                <a:tc>
                  <a:txBody>
                    <a:bodyPr/>
                    <a:lstStyle/>
                    <a:p>
                      <a:pPr algn="ctr">
                        <a:lnSpc>
                          <a:spcPct val="90000"/>
                        </a:lnSpc>
                      </a:pPr>
                      <a:r>
                        <a:rPr kumimoji="1" lang="en-US" altLang="ja-JP" sz="1050" dirty="0" err="1" smtClean="0">
                          <a:latin typeface="Calibri" panose="020F0502020204030204" pitchFamily="34" charset="0"/>
                        </a:rPr>
                        <a:t>i</a:t>
                      </a:r>
                      <a:r>
                        <a:rPr kumimoji="1" lang="en-US" altLang="ja-JP" sz="1050" dirty="0" smtClean="0">
                          <a:latin typeface="Calibri" panose="020F0502020204030204" pitchFamily="34" charset="0"/>
                        </a:rPr>
                        <a:t>)</a:t>
                      </a:r>
                      <a:endParaRPr kumimoji="1" lang="ja-JP" altLang="en-US" sz="1050" dirty="0">
                        <a:latin typeface="Calibri" panose="020F0502020204030204" pitchFamily="34" charset="0"/>
                      </a:endParaRPr>
                    </a:p>
                  </a:txBody>
                  <a:tcPr marL="36000" marR="36000"/>
                </a:tc>
                <a:tc>
                  <a:txBody>
                    <a:bodyPr/>
                    <a:lstStyle/>
                    <a:p>
                      <a:pPr>
                        <a:lnSpc>
                          <a:spcPct val="90000"/>
                        </a:lnSpc>
                      </a:pPr>
                      <a:r>
                        <a:rPr kumimoji="1" lang="en-US" altLang="ja-JP" sz="1050" dirty="0" smtClean="0">
                          <a:latin typeface="Calibri" panose="020F0502020204030204" pitchFamily="34" charset="0"/>
                        </a:rPr>
                        <a:t>Competition</a:t>
                      </a:r>
                      <a:endParaRPr kumimoji="1" lang="ja-JP" altLang="en-US" sz="1050" dirty="0">
                        <a:latin typeface="Calibri" panose="020F0502020204030204" pitchFamily="34" charset="0"/>
                      </a:endParaRPr>
                    </a:p>
                  </a:txBody>
                  <a:tcPr/>
                </a:tc>
                <a:tc>
                  <a:txBody>
                    <a:bodyPr/>
                    <a:lstStyle/>
                    <a:p>
                      <a:pPr>
                        <a:lnSpc>
                          <a:spcPct val="90000"/>
                        </a:lnSpc>
                      </a:pPr>
                      <a:r>
                        <a:rPr kumimoji="1" lang="en-US" altLang="ja-JP" sz="1000" u="none" dirty="0" smtClean="0">
                          <a:latin typeface="Calibri" panose="020F0502020204030204" pitchFamily="34" charset="0"/>
                        </a:rPr>
                        <a:t>If public agencies and corporations provide value</a:t>
                      </a:r>
                      <a:r>
                        <a:rPr kumimoji="1" lang="en-US" altLang="ja-JP" sz="1000" u="none" baseline="0" dirty="0" smtClean="0">
                          <a:latin typeface="Calibri" panose="020F0502020204030204" pitchFamily="34" charset="0"/>
                        </a:rPr>
                        <a:t> added services, there won’t be unfair competition in price strategies.</a:t>
                      </a:r>
                      <a:endParaRPr kumimoji="1" lang="ja-JP" altLang="en-US" sz="1000" u="none" dirty="0">
                        <a:latin typeface="Calibri" panose="020F0502020204030204" pitchFamily="34" charset="0"/>
                      </a:endParaRPr>
                    </a:p>
                  </a:txBody>
                  <a:tcPr/>
                </a:tc>
              </a:tr>
              <a:tr h="0">
                <a:tc>
                  <a:txBody>
                    <a:bodyPr/>
                    <a:lstStyle/>
                    <a:p>
                      <a:pPr algn="ctr">
                        <a:lnSpc>
                          <a:spcPct val="90000"/>
                        </a:lnSpc>
                      </a:pPr>
                      <a:r>
                        <a:rPr kumimoji="1" lang="en-US" altLang="ja-JP" sz="1050" dirty="0" smtClean="0">
                          <a:latin typeface="Calibri" panose="020F0502020204030204" pitchFamily="34" charset="0"/>
                        </a:rPr>
                        <a:t>j)</a:t>
                      </a:r>
                      <a:endParaRPr kumimoji="1" lang="ja-JP" altLang="en-US" sz="1050" dirty="0">
                        <a:latin typeface="Calibri" panose="020F0502020204030204" pitchFamily="34" charset="0"/>
                      </a:endParaRPr>
                    </a:p>
                  </a:txBody>
                  <a:tcPr marL="36000" marR="36000"/>
                </a:tc>
                <a:tc>
                  <a:txBody>
                    <a:bodyPr/>
                    <a:lstStyle/>
                    <a:p>
                      <a:pPr>
                        <a:lnSpc>
                          <a:spcPct val="90000"/>
                        </a:lnSpc>
                      </a:pPr>
                      <a:r>
                        <a:rPr kumimoji="1" lang="en-US" altLang="ja-JP" sz="1050" dirty="0" smtClean="0">
                          <a:latin typeface="Calibri" panose="020F0502020204030204" pitchFamily="34" charset="0"/>
                        </a:rPr>
                        <a:t>Remedial</a:t>
                      </a:r>
                      <a:r>
                        <a:rPr kumimoji="1" lang="en-US" altLang="ja-JP" sz="1050" baseline="0" dirty="0" smtClean="0">
                          <a:latin typeface="Calibri" panose="020F0502020204030204" pitchFamily="34" charset="0"/>
                        </a:rPr>
                        <a:t> Mechanism</a:t>
                      </a:r>
                      <a:endParaRPr kumimoji="1" lang="ja-JP" altLang="en-US" sz="1050" dirty="0">
                        <a:latin typeface="Calibri" panose="020F0502020204030204" pitchFamily="34" charset="0"/>
                      </a:endParaRPr>
                    </a:p>
                  </a:txBody>
                  <a:tcPr/>
                </a:tc>
                <a:tc>
                  <a:txBody>
                    <a:bodyPr/>
                    <a:lstStyle/>
                    <a:p>
                      <a:pPr>
                        <a:lnSpc>
                          <a:spcPct val="90000"/>
                        </a:lnSpc>
                      </a:pPr>
                      <a:r>
                        <a:rPr kumimoji="1" lang="en-US" altLang="ja-JP" sz="1000" dirty="0" smtClean="0">
                          <a:solidFill>
                            <a:schemeClr val="tx1"/>
                          </a:solidFill>
                          <a:latin typeface="Calibri" panose="020F0502020204030204" pitchFamily="34" charset="0"/>
                        </a:rPr>
                        <a:t>Provide appropriate and transparent procedures for bringing complaints</a:t>
                      </a:r>
                      <a:r>
                        <a:rPr kumimoji="1" lang="en-US" altLang="ja-JP" sz="1000" baseline="0" dirty="0" smtClean="0">
                          <a:solidFill>
                            <a:schemeClr val="tx1"/>
                          </a:solidFill>
                          <a:latin typeface="Calibri" panose="020F0502020204030204" pitchFamily="34" charset="0"/>
                        </a:rPr>
                        <a:t> and appeal.</a:t>
                      </a:r>
                      <a:endParaRPr kumimoji="1" lang="ja-JP" altLang="en-US" sz="1000" dirty="0">
                        <a:solidFill>
                          <a:schemeClr val="tx1"/>
                        </a:solidFill>
                        <a:latin typeface="Calibri" panose="020F0502020204030204" pitchFamily="34" charset="0"/>
                      </a:endParaRPr>
                    </a:p>
                  </a:txBody>
                  <a:tcPr/>
                </a:tc>
              </a:tr>
              <a:tr h="0">
                <a:tc>
                  <a:txBody>
                    <a:bodyPr/>
                    <a:lstStyle/>
                    <a:p>
                      <a:pPr algn="ctr">
                        <a:lnSpc>
                          <a:spcPct val="90000"/>
                        </a:lnSpc>
                      </a:pPr>
                      <a:r>
                        <a:rPr kumimoji="1" lang="en-US" altLang="ja-JP" sz="1050" dirty="0" smtClean="0">
                          <a:latin typeface="Calibri" panose="020F0502020204030204" pitchFamily="34" charset="0"/>
                        </a:rPr>
                        <a:t>k)</a:t>
                      </a:r>
                      <a:endParaRPr kumimoji="1" lang="ja-JP" altLang="en-US" sz="1050" dirty="0">
                        <a:latin typeface="Calibri" panose="020F0502020204030204" pitchFamily="34" charset="0"/>
                      </a:endParaRPr>
                    </a:p>
                  </a:txBody>
                  <a:tcPr marL="36000" marR="36000"/>
                </a:tc>
                <a:tc>
                  <a:txBody>
                    <a:bodyPr/>
                    <a:lstStyle/>
                    <a:p>
                      <a:pPr>
                        <a:lnSpc>
                          <a:spcPct val="90000"/>
                        </a:lnSpc>
                      </a:pPr>
                      <a:r>
                        <a:rPr kumimoji="1" lang="en-US" altLang="ja-JP" sz="1050" dirty="0" smtClean="0">
                          <a:latin typeface="Calibri" panose="020F0502020204030204" pitchFamily="34" charset="0"/>
                        </a:rPr>
                        <a:t>Public-Private</a:t>
                      </a:r>
                      <a:r>
                        <a:rPr kumimoji="1" lang="en-US" altLang="ja-JP" sz="1050" baseline="0" dirty="0" smtClean="0">
                          <a:latin typeface="Calibri" panose="020F0502020204030204" pitchFamily="34" charset="0"/>
                        </a:rPr>
                        <a:t> Partnership</a:t>
                      </a:r>
                      <a:endParaRPr kumimoji="1" lang="ja-JP" altLang="en-US" sz="1050" dirty="0">
                        <a:latin typeface="Calibri" panose="020F0502020204030204" pitchFamily="34" charset="0"/>
                      </a:endParaRPr>
                    </a:p>
                  </a:txBody>
                  <a:tcPr/>
                </a:tc>
                <a:tc>
                  <a:txBody>
                    <a:bodyPr/>
                    <a:lstStyle/>
                    <a:p>
                      <a:pPr>
                        <a:lnSpc>
                          <a:spcPct val="90000"/>
                        </a:lnSpc>
                      </a:pPr>
                      <a:r>
                        <a:rPr kumimoji="1" lang="en-US" altLang="ja-JP" sz="1000" dirty="0" smtClean="0">
                          <a:solidFill>
                            <a:schemeClr val="tx1"/>
                          </a:solidFill>
                          <a:latin typeface="Calibri" panose="020F0502020204030204" pitchFamily="34" charset="0"/>
                        </a:rPr>
                        <a:t>Public</a:t>
                      </a:r>
                      <a:r>
                        <a:rPr kumimoji="1" lang="en-US" altLang="ja-JP" sz="1000" baseline="0" dirty="0" smtClean="0">
                          <a:solidFill>
                            <a:schemeClr val="tx1"/>
                          </a:solidFill>
                          <a:latin typeface="Calibri" panose="020F0502020204030204" pitchFamily="34" charset="0"/>
                        </a:rPr>
                        <a:t>-private partnership shall be promoted for enabling the public data to be used as appropriate.</a:t>
                      </a:r>
                      <a:endParaRPr kumimoji="1" lang="ja-JP" altLang="en-US" sz="1000" dirty="0">
                        <a:solidFill>
                          <a:schemeClr val="tx1"/>
                        </a:solidFill>
                        <a:latin typeface="Calibri" panose="020F0502020204030204" pitchFamily="34" charset="0"/>
                      </a:endParaRPr>
                    </a:p>
                  </a:txBody>
                  <a:tcPr/>
                </a:tc>
              </a:tr>
              <a:tr h="204249">
                <a:tc>
                  <a:txBody>
                    <a:bodyPr/>
                    <a:lstStyle/>
                    <a:p>
                      <a:pPr algn="ctr">
                        <a:lnSpc>
                          <a:spcPct val="90000"/>
                        </a:lnSpc>
                      </a:pPr>
                      <a:r>
                        <a:rPr kumimoji="1" lang="ja-JP" altLang="en-US" sz="1050" dirty="0" err="1" smtClean="0">
                          <a:latin typeface="Calibri" panose="020F0502020204030204" pitchFamily="34" charset="0"/>
                        </a:rPr>
                        <a:t>ｌ</a:t>
                      </a:r>
                      <a:r>
                        <a:rPr kumimoji="1" lang="en-US" altLang="ja-JP" sz="1050" dirty="0" smtClean="0">
                          <a:latin typeface="Calibri" panose="020F0502020204030204" pitchFamily="34" charset="0"/>
                        </a:rPr>
                        <a:t>)</a:t>
                      </a:r>
                      <a:endParaRPr kumimoji="1" lang="ja-JP" altLang="en-US" sz="1050" dirty="0">
                        <a:latin typeface="Calibri" panose="020F0502020204030204" pitchFamily="34" charset="0"/>
                      </a:endParaRPr>
                    </a:p>
                  </a:txBody>
                  <a:tcPr marL="36000" marR="36000"/>
                </a:tc>
                <a:tc>
                  <a:txBody>
                    <a:bodyPr/>
                    <a:lstStyle/>
                    <a:p>
                      <a:pPr>
                        <a:lnSpc>
                          <a:spcPct val="90000"/>
                        </a:lnSpc>
                      </a:pPr>
                      <a:r>
                        <a:rPr kumimoji="1" lang="en-US" altLang="ja-JP" sz="1050" dirty="0" smtClean="0">
                          <a:latin typeface="Calibri" panose="020F0502020204030204" pitchFamily="34" charset="0"/>
                        </a:rPr>
                        <a:t>International Access</a:t>
                      </a:r>
                      <a:r>
                        <a:rPr kumimoji="1" lang="en-US" altLang="ja-JP" sz="1050" baseline="0" dirty="0" smtClean="0">
                          <a:latin typeface="Calibri" panose="020F0502020204030204" pitchFamily="34" charset="0"/>
                        </a:rPr>
                        <a:t> and Use</a:t>
                      </a:r>
                      <a:endParaRPr kumimoji="1" lang="ja-JP" altLang="en-US" sz="1050" dirty="0">
                        <a:latin typeface="Calibri" panose="020F0502020204030204" pitchFamily="34" charset="0"/>
                      </a:endParaRPr>
                    </a:p>
                  </a:txBody>
                  <a:tcPr/>
                </a:tc>
                <a:tc>
                  <a:txBody>
                    <a:bodyPr/>
                    <a:lstStyle/>
                    <a:p>
                      <a:pPr>
                        <a:lnSpc>
                          <a:spcPct val="90000"/>
                        </a:lnSpc>
                      </a:pPr>
                      <a:r>
                        <a:rPr kumimoji="1" lang="en-US" altLang="ja-JP" sz="1000" dirty="0" smtClean="0">
                          <a:solidFill>
                            <a:schemeClr val="tx1"/>
                          </a:solidFill>
                          <a:latin typeface="Calibri" panose="020F0502020204030204" pitchFamily="34" charset="0"/>
                        </a:rPr>
                        <a:t>In order</a:t>
                      </a:r>
                      <a:r>
                        <a:rPr kumimoji="1" lang="en-US" altLang="ja-JP" sz="1000" baseline="0" dirty="0" smtClean="0">
                          <a:solidFill>
                            <a:schemeClr val="tx1"/>
                          </a:solidFill>
                          <a:latin typeface="Calibri" panose="020F0502020204030204" pitchFamily="34" charset="0"/>
                        </a:rPr>
                        <a:t> to facilitate use beyond borders, compatibility shall be pursued in the system and management of access. Achievement of preparation of common format to be widely used shall be aimed at, pursuing mutual operation and compatibility.</a:t>
                      </a:r>
                      <a:endParaRPr kumimoji="1" lang="ja-JP" altLang="en-US" sz="1000" dirty="0">
                        <a:solidFill>
                          <a:schemeClr val="tx1"/>
                        </a:solidFill>
                        <a:latin typeface="Calibri" panose="020F0502020204030204" pitchFamily="34" charset="0"/>
                      </a:endParaRPr>
                    </a:p>
                  </a:txBody>
                  <a:tcPr/>
                </a:tc>
              </a:tr>
              <a:tr h="150050">
                <a:tc>
                  <a:txBody>
                    <a:bodyPr/>
                    <a:lstStyle/>
                    <a:p>
                      <a:pPr algn="ctr">
                        <a:lnSpc>
                          <a:spcPct val="90000"/>
                        </a:lnSpc>
                      </a:pPr>
                      <a:r>
                        <a:rPr kumimoji="1" lang="en-US" altLang="ja-JP" sz="1050" dirty="0" smtClean="0">
                          <a:latin typeface="Calibri" panose="020F0502020204030204" pitchFamily="34" charset="0"/>
                        </a:rPr>
                        <a:t>m)</a:t>
                      </a:r>
                      <a:endParaRPr kumimoji="1" lang="ja-JP" altLang="en-US" sz="1050" dirty="0">
                        <a:latin typeface="Calibri" panose="020F0502020204030204" pitchFamily="34" charset="0"/>
                      </a:endParaRPr>
                    </a:p>
                  </a:txBody>
                  <a:tcPr marL="36000" marR="36000"/>
                </a:tc>
                <a:tc>
                  <a:txBody>
                    <a:bodyPr/>
                    <a:lstStyle/>
                    <a:p>
                      <a:pPr>
                        <a:lnSpc>
                          <a:spcPct val="90000"/>
                        </a:lnSpc>
                      </a:pPr>
                      <a:r>
                        <a:rPr kumimoji="1" lang="en-US" altLang="ja-JP" sz="1050" dirty="0" smtClean="0">
                          <a:latin typeface="Calibri" panose="020F0502020204030204" pitchFamily="34" charset="0"/>
                        </a:rPr>
                        <a:t>Best Practices</a:t>
                      </a:r>
                      <a:endParaRPr kumimoji="1" lang="ja-JP" altLang="en-US" sz="1050" dirty="0">
                        <a:latin typeface="Calibri" panose="020F0502020204030204" pitchFamily="34" charset="0"/>
                      </a:endParaRPr>
                    </a:p>
                  </a:txBody>
                  <a:tcPr/>
                </a:tc>
                <a:tc>
                  <a:txBody>
                    <a:bodyPr/>
                    <a:lstStyle/>
                    <a:p>
                      <a:pPr>
                        <a:lnSpc>
                          <a:spcPct val="90000"/>
                        </a:lnSpc>
                      </a:pPr>
                      <a:r>
                        <a:rPr kumimoji="1" lang="en-US" altLang="ja-JP" sz="1000" dirty="0" smtClean="0">
                          <a:solidFill>
                            <a:schemeClr val="tx1"/>
                          </a:solidFill>
                          <a:latin typeface="Calibri" panose="020F0502020204030204" pitchFamily="34" charset="0"/>
                        </a:rPr>
                        <a:t>Information about best</a:t>
                      </a:r>
                      <a:r>
                        <a:rPr kumimoji="1" lang="en-US" altLang="ja-JP" sz="1000" baseline="0" dirty="0" smtClean="0">
                          <a:solidFill>
                            <a:schemeClr val="tx1"/>
                          </a:solidFill>
                          <a:latin typeface="Calibri" panose="020F0502020204030204" pitchFamily="34" charset="0"/>
                        </a:rPr>
                        <a:t> practices shall be widely shared for improvement. </a:t>
                      </a:r>
                      <a:endParaRPr kumimoji="1" lang="en-US" altLang="ja-JP" sz="1000" dirty="0" smtClean="0">
                        <a:solidFill>
                          <a:schemeClr val="tx1"/>
                        </a:solidFill>
                        <a:latin typeface="Calibri" panose="020F0502020204030204"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6F3C9AFD-A0C9-411E-AD0F-24DD020797D1}" type="slidenum">
              <a:rPr lang="ja-JP" altLang="en-US" smtClean="0"/>
              <a:pPr>
                <a:defRPr/>
              </a:pPr>
              <a:t>12</a:t>
            </a:fld>
            <a:endParaRPr lang="ja-JP" altLang="en-US" dirty="0"/>
          </a:p>
        </p:txBody>
      </p:sp>
      <p:sp>
        <p:nvSpPr>
          <p:cNvPr id="28674" name="タイトル 1"/>
          <p:cNvSpPr>
            <a:spLocks noGrp="1"/>
          </p:cNvSpPr>
          <p:nvPr>
            <p:ph type="title"/>
          </p:nvPr>
        </p:nvSpPr>
        <p:spPr>
          <a:xfrm>
            <a:off x="404813" y="165100"/>
            <a:ext cx="7223896" cy="777875"/>
          </a:xfrm>
        </p:spPr>
        <p:txBody>
          <a:bodyPr/>
          <a:lstStyle/>
          <a:p>
            <a:pPr eaLnBrk="1" hangingPunct="1"/>
            <a:r>
              <a:rPr lang="en-US" altLang="ja-JP" sz="2400" dirty="0" smtClean="0"/>
              <a:t>Reference 2. Directive on the re-use of public sector information (EU)</a:t>
            </a:r>
            <a:endParaRPr lang="ja-JP" altLang="en-US" sz="2400" dirty="0" smtClean="0"/>
          </a:p>
        </p:txBody>
      </p:sp>
      <p:sp>
        <p:nvSpPr>
          <p:cNvPr id="28675" name="コンテンツ プレースホルダー 1"/>
          <p:cNvSpPr>
            <a:spLocks noGrp="1"/>
          </p:cNvSpPr>
          <p:nvPr>
            <p:ph sz="quarter" idx="1"/>
          </p:nvPr>
        </p:nvSpPr>
        <p:spPr>
          <a:xfrm>
            <a:off x="457200" y="1219200"/>
            <a:ext cx="8229600" cy="3181350"/>
          </a:xfrm>
        </p:spPr>
        <p:txBody>
          <a:bodyPr/>
          <a:lstStyle/>
          <a:p>
            <a:pPr lvl="1"/>
            <a:endParaRPr lang="en-US" altLang="ja-JP" smtClean="0"/>
          </a:p>
          <a:p>
            <a:endParaRPr lang="en-US" altLang="ja-JP" smtClean="0"/>
          </a:p>
        </p:txBody>
      </p:sp>
      <p:sp>
        <p:nvSpPr>
          <p:cNvPr id="28676" name="コンテンツ プレースホルダー 1"/>
          <p:cNvSpPr txBox="1">
            <a:spLocks/>
          </p:cNvSpPr>
          <p:nvPr/>
        </p:nvSpPr>
        <p:spPr bwMode="auto">
          <a:xfrm>
            <a:off x="481013" y="1154113"/>
            <a:ext cx="8175308" cy="809625"/>
          </a:xfrm>
          <a:prstGeom prst="rect">
            <a:avLst/>
          </a:prstGeom>
          <a:noFill/>
          <a:ln w="9525">
            <a:noFill/>
            <a:miter lim="800000"/>
            <a:headEnd/>
            <a:tailEnd/>
          </a:ln>
        </p:spPr>
        <p:txBody>
          <a:bodyPr/>
          <a:lstStyle/>
          <a:p>
            <a:pPr marL="273050" indent="-273050" eaLnBrk="0" hangingPunct="0">
              <a:lnSpc>
                <a:spcPct val="90000"/>
              </a:lnSpc>
              <a:spcBef>
                <a:spcPts val="0"/>
              </a:spcBef>
              <a:buClr>
                <a:schemeClr val="accent1"/>
              </a:buClr>
              <a:buSzPct val="76000"/>
              <a:buFont typeface="Wingdings 3" pitchFamily="18" charset="2"/>
              <a:buChar char=""/>
            </a:pPr>
            <a:r>
              <a:rPr lang="en-US" altLang="ja-JP" sz="1200" dirty="0" smtClean="0">
                <a:latin typeface="Calibri" panose="020F0502020204030204" pitchFamily="34" charset="0"/>
              </a:rPr>
              <a:t>EU shows in PSI Directive published in 2003 that secondary use of public data shall be facilitated.</a:t>
            </a:r>
            <a:endParaRPr lang="ja-JP" altLang="en-US" sz="1200" dirty="0">
              <a:latin typeface="Calibri" panose="020F0502020204030204" pitchFamily="34" charset="0"/>
            </a:endParaRPr>
          </a:p>
          <a:p>
            <a:pPr marL="273050" indent="-273050" eaLnBrk="0" hangingPunct="0">
              <a:lnSpc>
                <a:spcPct val="90000"/>
              </a:lnSpc>
              <a:spcBef>
                <a:spcPts val="0"/>
              </a:spcBef>
              <a:buClr>
                <a:schemeClr val="accent1"/>
              </a:buClr>
              <a:buSzPct val="76000"/>
              <a:buFont typeface="Wingdings 3" pitchFamily="18" charset="2"/>
              <a:buChar char=""/>
            </a:pPr>
            <a:r>
              <a:rPr lang="en-US" altLang="ja-JP" sz="1200" dirty="0" smtClean="0">
                <a:latin typeface="Calibri" panose="020F0502020204030204" pitchFamily="34" charset="0"/>
              </a:rPr>
              <a:t>Draft amendment of PSI Directive was published in December 2011 and the following changes were proposed.</a:t>
            </a:r>
            <a:endParaRPr lang="en-US" altLang="ja-JP" sz="1200" dirty="0">
              <a:latin typeface="Calibri" panose="020F0502020204030204" pitchFamily="34" charset="0"/>
            </a:endParaRPr>
          </a:p>
        </p:txBody>
      </p:sp>
      <p:sp>
        <p:nvSpPr>
          <p:cNvPr id="28677" name="テキスト ボックス 10"/>
          <p:cNvSpPr txBox="1">
            <a:spLocks noChangeArrowheads="1"/>
          </p:cNvSpPr>
          <p:nvPr/>
        </p:nvSpPr>
        <p:spPr bwMode="auto">
          <a:xfrm>
            <a:off x="3869319" y="5597862"/>
            <a:ext cx="4815281" cy="230832"/>
          </a:xfrm>
          <a:prstGeom prst="rect">
            <a:avLst/>
          </a:prstGeom>
          <a:noFill/>
          <a:ln w="9525">
            <a:noFill/>
            <a:miter lim="800000"/>
            <a:headEnd/>
            <a:tailEnd/>
          </a:ln>
        </p:spPr>
        <p:txBody>
          <a:bodyPr wrap="square">
            <a:spAutoFit/>
          </a:bodyPr>
          <a:lstStyle/>
          <a:p>
            <a:r>
              <a:rPr lang="en-US" altLang="ja-JP" sz="900" dirty="0" smtClean="0">
                <a:latin typeface="Calibri" panose="020F0502020204030204" pitchFamily="34" charset="0"/>
              </a:rPr>
              <a:t>[Source] Prepared by Secretariat from </a:t>
            </a:r>
            <a:r>
              <a:rPr lang="en-US" altLang="ja-JP" sz="900" dirty="0">
                <a:latin typeface="Calibri" panose="020F0502020204030204" pitchFamily="34" charset="0"/>
              </a:rPr>
              <a:t>PSI Directive the </a:t>
            </a:r>
            <a:r>
              <a:rPr lang="en-US" altLang="ja-JP" sz="900" dirty="0" smtClean="0">
                <a:latin typeface="Calibri" panose="020F0502020204030204" pitchFamily="34" charset="0"/>
              </a:rPr>
              <a:t>draft amendment of PSI Directive</a:t>
            </a:r>
            <a:endParaRPr lang="ja-JP" altLang="en-US" sz="900" dirty="0">
              <a:latin typeface="Calibri" panose="020F0502020204030204" pitchFamily="34" charset="0"/>
            </a:endParaRPr>
          </a:p>
        </p:txBody>
      </p:sp>
      <p:graphicFrame>
        <p:nvGraphicFramePr>
          <p:cNvPr id="8" name="表 7"/>
          <p:cNvGraphicFramePr>
            <a:graphicFrameLocks noGrp="1"/>
          </p:cNvGraphicFramePr>
          <p:nvPr>
            <p:extLst>
              <p:ext uri="{D42A27DB-BD31-4B8C-83A1-F6EECF244321}">
                <p14:modId xmlns:p14="http://schemas.microsoft.com/office/powerpoint/2010/main" val="3910168229"/>
              </p:ext>
            </p:extLst>
          </p:nvPr>
        </p:nvGraphicFramePr>
        <p:xfrm>
          <a:off x="481013" y="1685291"/>
          <a:ext cx="8019300" cy="3596640"/>
        </p:xfrm>
        <a:graphic>
          <a:graphicData uri="http://schemas.openxmlformats.org/drawingml/2006/table">
            <a:tbl>
              <a:tblPr firstRow="1" bandRow="1">
                <a:tableStyleId>{5C22544A-7EE6-4342-B048-85BDC9FD1C3A}</a:tableStyleId>
              </a:tblPr>
              <a:tblGrid>
                <a:gridCol w="773792"/>
                <a:gridCol w="3517237"/>
                <a:gridCol w="3728271"/>
              </a:tblGrid>
              <a:tr h="139544">
                <a:tc>
                  <a:txBody>
                    <a:bodyPr/>
                    <a:lstStyle/>
                    <a:p>
                      <a:endParaRPr kumimoji="1" lang="ja-JP" altLang="en-US" sz="1000" dirty="0">
                        <a:latin typeface="Calibri" panose="020F0502020204030204" pitchFamily="34" charset="0"/>
                      </a:endParaRPr>
                    </a:p>
                  </a:txBody>
                  <a:tcPr/>
                </a:tc>
                <a:tc>
                  <a:txBody>
                    <a:bodyPr/>
                    <a:lstStyle/>
                    <a:p>
                      <a:pPr algn="ctr"/>
                      <a:r>
                        <a:rPr kumimoji="1" lang="en-US" altLang="ja-JP" sz="1000" dirty="0" smtClean="0">
                          <a:latin typeface="Calibri" panose="020F0502020204030204" pitchFamily="34" charset="0"/>
                        </a:rPr>
                        <a:t>2003 Version</a:t>
                      </a:r>
                      <a:endParaRPr kumimoji="1" lang="ja-JP" altLang="en-US" sz="1000" dirty="0">
                        <a:latin typeface="Calibri" panose="020F0502020204030204" pitchFamily="34" charset="0"/>
                      </a:endParaRPr>
                    </a:p>
                  </a:txBody>
                  <a:tcPr/>
                </a:tc>
                <a:tc>
                  <a:txBody>
                    <a:bodyPr/>
                    <a:lstStyle/>
                    <a:p>
                      <a:pPr algn="ctr"/>
                      <a:r>
                        <a:rPr kumimoji="1" lang="en-US" altLang="ja-JP" sz="1000" dirty="0" smtClean="0">
                          <a:latin typeface="Calibri" panose="020F0502020204030204" pitchFamily="34" charset="0"/>
                        </a:rPr>
                        <a:t>Draft Amendment of 2011</a:t>
                      </a:r>
                      <a:endParaRPr kumimoji="1" lang="ja-JP" altLang="en-US" sz="1000" dirty="0">
                        <a:latin typeface="Calibri" panose="020F0502020204030204" pitchFamily="34" charset="0"/>
                      </a:endParaRPr>
                    </a:p>
                  </a:txBody>
                  <a:tcPr/>
                </a:tc>
              </a:tr>
              <a:tr h="337714">
                <a:tc>
                  <a:txBody>
                    <a:bodyPr/>
                    <a:lstStyle/>
                    <a:p>
                      <a:r>
                        <a:rPr kumimoji="1" lang="en-US" altLang="ja-JP" sz="1000" dirty="0" smtClean="0">
                          <a:latin typeface="Calibri" panose="020F0502020204030204" pitchFamily="34" charset="0"/>
                        </a:rPr>
                        <a:t>Purpose of Directive</a:t>
                      </a:r>
                      <a:endParaRPr kumimoji="1" lang="ja-JP" altLang="en-US" sz="1000" dirty="0">
                        <a:latin typeface="Calibri" panose="020F0502020204030204" pitchFamily="34" charset="0"/>
                      </a:endParaRPr>
                    </a:p>
                  </a:txBody>
                  <a:tcPr/>
                </a:tc>
                <a:tc>
                  <a:txBody>
                    <a:bodyPr/>
                    <a:lstStyle/>
                    <a:p>
                      <a:pPr algn="l"/>
                      <a:r>
                        <a:rPr kumimoji="1" lang="en-US" altLang="ja-JP" sz="1000" dirty="0" smtClean="0">
                          <a:latin typeface="Calibri" panose="020F0502020204030204" pitchFamily="34" charset="0"/>
                        </a:rPr>
                        <a:t>Allow private sector to reuse the public data.</a:t>
                      </a:r>
                      <a:endParaRPr kumimoji="1" lang="ja-JP" altLang="en-US" sz="1000" dirty="0">
                        <a:latin typeface="Calibri" panose="020F0502020204030204" pitchFamily="34" charset="0"/>
                      </a:endParaRPr>
                    </a:p>
                  </a:txBody>
                  <a:tcPr/>
                </a:tc>
                <a:tc>
                  <a:txBody>
                    <a:bodyPr/>
                    <a:lstStyle/>
                    <a:p>
                      <a:pPr algn="l"/>
                      <a:r>
                        <a:rPr kumimoji="1" lang="en-US" altLang="ja-JP" sz="1000" dirty="0" smtClean="0">
                          <a:latin typeface="Calibri" panose="020F0502020204030204" pitchFamily="34" charset="0"/>
                        </a:rPr>
                        <a:t>By amendment of PSI Directive of 2003, aiming at making easier to use wider scope of information.</a:t>
                      </a:r>
                      <a:endParaRPr kumimoji="1" lang="ja-JP" altLang="en-US" sz="1000" dirty="0">
                        <a:latin typeface="Calibri" panose="020F0502020204030204" pitchFamily="34" charset="0"/>
                      </a:endParaRPr>
                    </a:p>
                  </a:txBody>
                  <a:tcPr/>
                </a:tc>
              </a:tr>
              <a:tr h="820162">
                <a:tc>
                  <a:txBody>
                    <a:bodyPr/>
                    <a:lstStyle/>
                    <a:p>
                      <a:r>
                        <a:rPr kumimoji="1" lang="en-US" altLang="ja-JP" sz="1000" dirty="0" smtClean="0">
                          <a:latin typeface="Calibri" panose="020F0502020204030204" pitchFamily="34" charset="0"/>
                        </a:rPr>
                        <a:t>Scope of Directive</a:t>
                      </a:r>
                      <a:endParaRPr kumimoji="1" lang="ja-JP" altLang="en-US" sz="1000" dirty="0">
                        <a:latin typeface="Calibri" panose="020F0502020204030204" pitchFamily="34" charset="0"/>
                      </a:endParaRPr>
                    </a:p>
                  </a:txBody>
                  <a:tcPr/>
                </a:tc>
                <a:tc>
                  <a:txBody>
                    <a:bodyPr/>
                    <a:lstStyle/>
                    <a:p>
                      <a:pPr algn="l"/>
                      <a:r>
                        <a:rPr kumimoji="1" lang="en-US" altLang="ja-JP" sz="1000" dirty="0" smtClean="0">
                          <a:latin typeface="Calibri" panose="020F0502020204030204" pitchFamily="34" charset="0"/>
                        </a:rPr>
                        <a:t>Public Data</a:t>
                      </a:r>
                    </a:p>
                    <a:p>
                      <a:pPr algn="l"/>
                      <a:r>
                        <a:rPr kumimoji="1" lang="en-US" altLang="ja-JP" sz="1000" dirty="0" smtClean="0">
                          <a:latin typeface="Calibri" panose="020F0502020204030204" pitchFamily="34" charset="0"/>
                        </a:rPr>
                        <a:t>(Excluding</a:t>
                      </a:r>
                      <a:r>
                        <a:rPr kumimoji="1" lang="en-US" altLang="ja-JP" sz="1000" baseline="0" dirty="0" smtClean="0">
                          <a:latin typeface="Calibri" panose="020F0502020204030204" pitchFamily="34" charset="0"/>
                        </a:rPr>
                        <a:t> the following information</a:t>
                      </a:r>
                      <a:r>
                        <a:rPr kumimoji="1" lang="ja-JP" altLang="en-US" sz="1000" dirty="0" smtClean="0">
                          <a:latin typeface="Calibri" panose="020F0502020204030204" pitchFamily="34" charset="0"/>
                        </a:rPr>
                        <a:t>：</a:t>
                      </a:r>
                      <a:r>
                        <a:rPr kumimoji="1" lang="en-US" altLang="ja-JP" sz="1000" dirty="0" smtClean="0">
                          <a:latin typeface="Calibri" panose="020F0502020204030204" pitchFamily="34" charset="0"/>
                        </a:rPr>
                        <a:t>information about national security, defense, public safety statistical and commercial confidentiality obligation, information about payment of public broadcast, information held by cultural</a:t>
                      </a:r>
                      <a:r>
                        <a:rPr kumimoji="1" lang="en-US" altLang="ja-JP" sz="1000" baseline="0" dirty="0" smtClean="0">
                          <a:latin typeface="Calibri" panose="020F0502020204030204" pitchFamily="34" charset="0"/>
                        </a:rPr>
                        <a:t> facilities, information about events of cultural facilities and third party works, etc.</a:t>
                      </a:r>
                      <a:r>
                        <a:rPr kumimoji="1" lang="en-US" altLang="ja-JP" sz="1000" dirty="0" smtClean="0">
                          <a:latin typeface="Calibri" panose="020F0502020204030204" pitchFamily="34" charset="0"/>
                        </a:rPr>
                        <a:t>)</a:t>
                      </a:r>
                      <a:endParaRPr kumimoji="1" lang="ja-JP" altLang="en-US" sz="1000" dirty="0">
                        <a:latin typeface="Calibri" panose="020F0502020204030204" pitchFamily="34" charset="0"/>
                      </a:endParaRPr>
                    </a:p>
                  </a:txBody>
                  <a:tcPr/>
                </a:tc>
                <a:tc>
                  <a:txBody>
                    <a:bodyPr/>
                    <a:lstStyle/>
                    <a:p>
                      <a:pPr algn="l"/>
                      <a:r>
                        <a:rPr kumimoji="1" lang="en-US" altLang="ja-JP" sz="1000" u="none" dirty="0" smtClean="0">
                          <a:solidFill>
                            <a:schemeClr val="tx1"/>
                          </a:solidFill>
                          <a:latin typeface="Calibri" panose="020F0502020204030204" pitchFamily="34" charset="0"/>
                        </a:rPr>
                        <a:t>Cultural</a:t>
                      </a:r>
                      <a:r>
                        <a:rPr kumimoji="1" lang="en-US" altLang="ja-JP" sz="1000" u="none" baseline="0" dirty="0" smtClean="0">
                          <a:solidFill>
                            <a:schemeClr val="tx1"/>
                          </a:solidFill>
                          <a:latin typeface="Calibri" panose="020F0502020204030204" pitchFamily="34" charset="0"/>
                        </a:rPr>
                        <a:t> facilities (libraries, museums and archives, etc.) shall be added to the subject public organizations.</a:t>
                      </a:r>
                      <a:endParaRPr kumimoji="1" lang="ja-JP" altLang="en-US" sz="1000" u="none" dirty="0">
                        <a:latin typeface="Calibri" panose="020F0502020204030204" pitchFamily="34" charset="0"/>
                      </a:endParaRPr>
                    </a:p>
                  </a:txBody>
                  <a:tcPr/>
                </a:tc>
              </a:tr>
              <a:tr h="389560">
                <a:tc>
                  <a:txBody>
                    <a:bodyPr/>
                    <a:lstStyle/>
                    <a:p>
                      <a:r>
                        <a:rPr kumimoji="1" lang="en-US" altLang="ja-JP" sz="1000" dirty="0" smtClean="0">
                          <a:latin typeface="Calibri" panose="020F0502020204030204" pitchFamily="34" charset="0"/>
                        </a:rPr>
                        <a:t>Scope of Use</a:t>
                      </a:r>
                      <a:endParaRPr kumimoji="1" lang="ja-JP" altLang="en-US" sz="1000" dirty="0">
                        <a:latin typeface="Calibri" panose="020F0502020204030204" pitchFamily="34" charset="0"/>
                      </a:endParaRPr>
                    </a:p>
                  </a:txBody>
                  <a:tcPr/>
                </a:tc>
                <a:tc>
                  <a:txBody>
                    <a:bodyPr/>
                    <a:lstStyle/>
                    <a:p>
                      <a:pPr algn="l"/>
                      <a:r>
                        <a:rPr lang="en-US" altLang="ja-JP" sz="1000" dirty="0" smtClean="0">
                          <a:solidFill>
                            <a:schemeClr val="tx1"/>
                          </a:solidFill>
                          <a:latin typeface="Calibri" panose="020F0502020204030204" pitchFamily="34" charset="0"/>
                        </a:rPr>
                        <a:t>Reuse of public data shall not be obliged. Appropriateness of reuse</a:t>
                      </a:r>
                      <a:r>
                        <a:rPr lang="en-US" altLang="ja-JP" sz="1000" baseline="0" dirty="0" smtClean="0">
                          <a:solidFill>
                            <a:schemeClr val="tx1"/>
                          </a:solidFill>
                          <a:latin typeface="Calibri" panose="020F0502020204030204" pitchFamily="34" charset="0"/>
                        </a:rPr>
                        <a:t> shall be determined by each member country.</a:t>
                      </a:r>
                      <a:endParaRPr kumimoji="1" lang="ja-JP" altLang="en-US" sz="1000" dirty="0">
                        <a:latin typeface="Calibri" panose="020F0502020204030204" pitchFamily="34" charset="0"/>
                      </a:endParaRPr>
                    </a:p>
                  </a:txBody>
                  <a:tcPr/>
                </a:tc>
                <a:tc>
                  <a:txBody>
                    <a:bodyPr/>
                    <a:lstStyle/>
                    <a:p>
                      <a:pPr algn="l"/>
                      <a:r>
                        <a:rPr kumimoji="1" lang="en-US" altLang="ja-JP" sz="1000" b="0" u="none" dirty="0" smtClean="0">
                          <a:solidFill>
                            <a:schemeClr val="tx1"/>
                          </a:solidFill>
                          <a:latin typeface="Calibri" panose="020F0502020204030204" pitchFamily="34" charset="0"/>
                        </a:rPr>
                        <a:t>Regardless</a:t>
                      </a:r>
                      <a:r>
                        <a:rPr kumimoji="1" lang="en-US" altLang="ja-JP" sz="1000" b="0" u="none" baseline="0" dirty="0" smtClean="0">
                          <a:solidFill>
                            <a:schemeClr val="tx1"/>
                          </a:solidFill>
                          <a:latin typeface="Calibri" panose="020F0502020204030204" pitchFamily="34" charset="0"/>
                        </a:rPr>
                        <a:t> of the purpose of use</a:t>
                      </a:r>
                      <a:r>
                        <a:rPr kumimoji="1" lang="en-US" altLang="ja-JP" sz="1000" b="0" u="none" dirty="0" smtClean="0">
                          <a:solidFill>
                            <a:schemeClr val="tx1"/>
                          </a:solidFill>
                          <a:latin typeface="Calibri" panose="020F0502020204030204" pitchFamily="34" charset="0"/>
                        </a:rPr>
                        <a:t>(commercial or non-commercial), all public data shall be made available to reuse.(Article 3)</a:t>
                      </a:r>
                      <a:endParaRPr kumimoji="1" lang="ja-JP" altLang="en-US" sz="1000" b="0" u="none" dirty="0">
                        <a:solidFill>
                          <a:schemeClr val="tx1"/>
                        </a:solidFill>
                        <a:latin typeface="Calibri" panose="020F0502020204030204" pitchFamily="34" charset="0"/>
                      </a:endParaRPr>
                    </a:p>
                  </a:txBody>
                  <a:tcPr/>
                </a:tc>
              </a:tr>
              <a:tr h="490180">
                <a:tc>
                  <a:txBody>
                    <a:bodyPr/>
                    <a:lstStyle/>
                    <a:p>
                      <a:r>
                        <a:rPr lang="en-US" altLang="ja-JP" sz="1000" dirty="0" smtClean="0">
                          <a:latin typeface="Calibri" panose="020F0502020204030204" pitchFamily="34" charset="0"/>
                        </a:rPr>
                        <a:t>Format</a:t>
                      </a:r>
                      <a:endParaRPr lang="ja-JP" altLang="en-US" sz="1000" dirty="0">
                        <a:latin typeface="Calibri" panose="020F0502020204030204" pitchFamily="34" charset="0"/>
                      </a:endParaRPr>
                    </a:p>
                  </a:txBody>
                  <a:tcPr/>
                </a:tc>
                <a:tc>
                  <a:txBody>
                    <a:bodyPr/>
                    <a:lstStyle/>
                    <a:p>
                      <a:pPr algn="l"/>
                      <a:r>
                        <a:rPr kumimoji="1" lang="en-US" altLang="ja-JP" sz="1000" dirty="0" smtClean="0">
                          <a:latin typeface="Calibri" panose="020F0502020204030204" pitchFamily="34" charset="0"/>
                        </a:rPr>
                        <a:t>In</a:t>
                      </a:r>
                      <a:r>
                        <a:rPr kumimoji="1" lang="en-US" altLang="ja-JP" sz="1000" baseline="0" dirty="0" smtClean="0">
                          <a:latin typeface="Calibri" panose="020F0502020204030204" pitchFamily="34" charset="0"/>
                        </a:rPr>
                        <a:t> order to facilitate secondary use, public agencies shall prepare documents in a manner not dependent on the particular software as practicable as possible and to a reasonable extent.</a:t>
                      </a:r>
                      <a:endParaRPr kumimoji="1" lang="ja-JP" altLang="en-US" sz="1000" dirty="0">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b="0" u="none" dirty="0" smtClean="0">
                          <a:solidFill>
                            <a:schemeClr val="tx1"/>
                          </a:solidFill>
                          <a:latin typeface="Calibri" panose="020F0502020204030204" pitchFamily="34" charset="0"/>
                        </a:rPr>
                        <a:t>Data shall be published as</a:t>
                      </a:r>
                      <a:r>
                        <a:rPr kumimoji="1" lang="en-US" altLang="ja-JP" sz="1000" b="0" u="none" baseline="0" dirty="0" smtClean="0">
                          <a:solidFill>
                            <a:schemeClr val="tx1"/>
                          </a:solidFill>
                          <a:latin typeface="Calibri" panose="020F0502020204030204" pitchFamily="34" charset="0"/>
                        </a:rPr>
                        <a:t> practicable as possible</a:t>
                      </a:r>
                      <a:r>
                        <a:rPr kumimoji="1" lang="en-US" altLang="ja-JP" sz="1000" b="0" u="none" dirty="0" smtClean="0">
                          <a:solidFill>
                            <a:schemeClr val="tx1"/>
                          </a:solidFill>
                          <a:latin typeface="Calibri" panose="020F0502020204030204" pitchFamily="34" charset="0"/>
                        </a:rPr>
                        <a:t> in the  mechanically</a:t>
                      </a:r>
                      <a:r>
                        <a:rPr kumimoji="1" lang="en-US" altLang="ja-JP" sz="1000" b="0" u="none" baseline="0" dirty="0" smtClean="0">
                          <a:solidFill>
                            <a:schemeClr val="tx1"/>
                          </a:solidFill>
                          <a:latin typeface="Calibri" panose="020F0502020204030204" pitchFamily="34" charset="0"/>
                        </a:rPr>
                        <a:t> readable format accompanying metadata.</a:t>
                      </a:r>
                      <a:r>
                        <a:rPr kumimoji="1" lang="en-US" altLang="ja-JP" sz="1000" b="0" u="none" dirty="0" smtClean="0">
                          <a:solidFill>
                            <a:schemeClr val="tx1"/>
                          </a:solidFill>
                          <a:latin typeface="Calibri" panose="020F0502020204030204" pitchFamily="34" charset="0"/>
                        </a:rPr>
                        <a:t>(Article 5)</a:t>
                      </a:r>
                      <a:endParaRPr kumimoji="1" lang="ja-JP" altLang="en-US" sz="1000" b="0" u="none" dirty="0" smtClean="0">
                        <a:solidFill>
                          <a:schemeClr val="tx1"/>
                        </a:solidFill>
                        <a:latin typeface="Calibri" panose="020F0502020204030204" pitchFamily="34" charset="0"/>
                      </a:endParaRPr>
                    </a:p>
                  </a:txBody>
                  <a:tcPr/>
                </a:tc>
              </a:tr>
              <a:tr h="627182">
                <a:tc>
                  <a:txBody>
                    <a:bodyPr/>
                    <a:lstStyle/>
                    <a:p>
                      <a:r>
                        <a:rPr lang="en-US" altLang="ja-JP" sz="1000" dirty="0" smtClean="0">
                          <a:latin typeface="Calibri" panose="020F0502020204030204" pitchFamily="34" charset="0"/>
                        </a:rPr>
                        <a:t>Price</a:t>
                      </a:r>
                      <a:endParaRPr lang="ja-JP" altLang="en-US" sz="1000" dirty="0">
                        <a:latin typeface="Calibri" panose="020F0502020204030204" pitchFamily="34" charset="0"/>
                      </a:endParaRPr>
                    </a:p>
                  </a:txBody>
                  <a:tcPr/>
                </a:tc>
                <a:tc>
                  <a:txBody>
                    <a:bodyPr/>
                    <a:lstStyle/>
                    <a:p>
                      <a:pPr algn="l"/>
                      <a:r>
                        <a:rPr kumimoji="1" lang="en-US" altLang="ja-JP" sz="1000" dirty="0" smtClean="0">
                          <a:latin typeface="Calibri" panose="020F0502020204030204" pitchFamily="34" charset="0"/>
                        </a:rPr>
                        <a:t>Provision to the extent not exceeding</a:t>
                      </a:r>
                      <a:r>
                        <a:rPr kumimoji="1" lang="en-US" altLang="ja-JP" sz="1000" baseline="0" dirty="0" smtClean="0">
                          <a:latin typeface="Calibri" panose="020F0502020204030204" pitchFamily="34" charset="0"/>
                        </a:rPr>
                        <a:t> the marginal cost shall be encouraged.</a:t>
                      </a:r>
                      <a:endParaRPr kumimoji="1" lang="en-US" altLang="ja-JP" sz="1000" dirty="0" smtClean="0">
                        <a:latin typeface="Calibri" panose="020F0502020204030204" pitchFamily="34" charset="0"/>
                      </a:endParaRPr>
                    </a:p>
                  </a:txBody>
                  <a:tcPr/>
                </a:tc>
                <a:tc>
                  <a:txBody>
                    <a:bodyPr/>
                    <a:lstStyle/>
                    <a:p>
                      <a:pPr algn="l"/>
                      <a:r>
                        <a:rPr kumimoji="1" lang="en-US" altLang="ja-JP" sz="1000" b="0" u="none" dirty="0" smtClean="0">
                          <a:solidFill>
                            <a:schemeClr val="tx1"/>
                          </a:solidFill>
                          <a:latin typeface="Calibri" panose="020F0502020204030204" pitchFamily="34" charset="0"/>
                        </a:rPr>
                        <a:t>Information provision at the marginal cost shall be the upper limit</a:t>
                      </a:r>
                      <a:r>
                        <a:rPr kumimoji="1" lang="en-US" altLang="ja-JP" sz="1000" u="none" dirty="0" smtClean="0">
                          <a:latin typeface="Calibri" panose="020F0502020204030204" pitchFamily="34" charset="0"/>
                        </a:rPr>
                        <a:t>(Article 6-1)</a:t>
                      </a:r>
                    </a:p>
                    <a:p>
                      <a:pPr algn="l"/>
                      <a:r>
                        <a:rPr kumimoji="1" lang="en-US" altLang="ja-JP" sz="1000" u="none" dirty="0" smtClean="0">
                          <a:latin typeface="Calibri" panose="020F0502020204030204" pitchFamily="34" charset="0"/>
                        </a:rPr>
                        <a:t>If it complies with the evaluation standards which are objective, transparent and provable, it is allowed to charge the price exceeding the marginal cost(Article 6</a:t>
                      </a:r>
                      <a:r>
                        <a:rPr kumimoji="1" lang="en-US" altLang="ja-JP" sz="1000" u="none" baseline="0" dirty="0" smtClean="0">
                          <a:latin typeface="Calibri" panose="020F0502020204030204" pitchFamily="34" charset="0"/>
                        </a:rPr>
                        <a:t>-2)</a:t>
                      </a:r>
                      <a:endParaRPr kumimoji="1" lang="ja-JP" altLang="en-US" sz="1000" u="none" dirty="0">
                        <a:latin typeface="Calibri" panose="020F0502020204030204"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4EDC9B95-AE49-4A49-891D-2B3B495C6305}" type="slidenum">
              <a:rPr lang="ja-JP" altLang="en-US" smtClean="0"/>
              <a:pPr>
                <a:defRPr/>
              </a:pPr>
              <a:t>13</a:t>
            </a:fld>
            <a:endParaRPr lang="ja-JP" altLang="en-US" dirty="0"/>
          </a:p>
        </p:txBody>
      </p:sp>
      <p:sp>
        <p:nvSpPr>
          <p:cNvPr id="29698" name="タイトル 1"/>
          <p:cNvSpPr>
            <a:spLocks noGrp="1"/>
          </p:cNvSpPr>
          <p:nvPr>
            <p:ph type="title"/>
          </p:nvPr>
        </p:nvSpPr>
        <p:spPr>
          <a:xfrm>
            <a:off x="474663" y="158916"/>
            <a:ext cx="8229600" cy="777875"/>
          </a:xfrm>
        </p:spPr>
        <p:txBody>
          <a:bodyPr/>
          <a:lstStyle/>
          <a:p>
            <a:pPr eaLnBrk="1" hangingPunct="1"/>
            <a:r>
              <a:rPr lang="en-US" altLang="ja-JP" sz="2400" dirty="0" smtClean="0"/>
              <a:t>Reference 3. NZGOAL</a:t>
            </a:r>
            <a:endParaRPr lang="ja-JP" altLang="en-US" sz="2400" dirty="0" smtClean="0"/>
          </a:p>
        </p:txBody>
      </p:sp>
      <p:sp>
        <p:nvSpPr>
          <p:cNvPr id="29699" name="コンテンツ プレースホルダー 1"/>
          <p:cNvSpPr>
            <a:spLocks noGrp="1"/>
          </p:cNvSpPr>
          <p:nvPr>
            <p:ph sz="quarter" idx="1"/>
          </p:nvPr>
        </p:nvSpPr>
        <p:spPr>
          <a:xfrm>
            <a:off x="457200" y="1219200"/>
            <a:ext cx="8229600" cy="3181350"/>
          </a:xfrm>
        </p:spPr>
        <p:txBody>
          <a:bodyPr/>
          <a:lstStyle/>
          <a:p>
            <a:pPr lvl="1"/>
            <a:endParaRPr lang="en-US" altLang="ja-JP" smtClean="0"/>
          </a:p>
          <a:p>
            <a:endParaRPr lang="en-US" altLang="ja-JP" smtClean="0"/>
          </a:p>
        </p:txBody>
      </p:sp>
      <p:sp>
        <p:nvSpPr>
          <p:cNvPr id="29700" name="コンテンツ プレースホルダー 1"/>
          <p:cNvSpPr txBox="1">
            <a:spLocks/>
          </p:cNvSpPr>
          <p:nvPr/>
        </p:nvSpPr>
        <p:spPr bwMode="auto">
          <a:xfrm>
            <a:off x="481013" y="1154113"/>
            <a:ext cx="8141694" cy="5092863"/>
          </a:xfrm>
          <a:prstGeom prst="rect">
            <a:avLst/>
          </a:prstGeom>
          <a:noFill/>
          <a:ln w="9525">
            <a:noFill/>
            <a:miter lim="800000"/>
            <a:headEnd/>
            <a:tailEnd/>
          </a:ln>
        </p:spPr>
        <p:txBody>
          <a:bodyPr/>
          <a:lstStyle/>
          <a:p>
            <a:pPr marL="273050" indent="-273050" eaLnBrk="0" hangingPunct="0">
              <a:lnSpc>
                <a:spcPct val="90000"/>
              </a:lnSpc>
              <a:spcBef>
                <a:spcPts val="600"/>
              </a:spcBef>
              <a:buClr>
                <a:schemeClr val="accent1"/>
              </a:buClr>
              <a:buSzPct val="76000"/>
              <a:buFont typeface="Wingdings 3" pitchFamily="18" charset="2"/>
              <a:buChar char=""/>
            </a:pPr>
            <a:r>
              <a:rPr lang="en-US" altLang="ja-JP" sz="1300" dirty="0" smtClean="0">
                <a:latin typeface="Calibri" panose="020F0502020204030204" pitchFamily="34" charset="0"/>
              </a:rPr>
              <a:t>In New Zealand, on July 5, 2010, NZGOAL was approved by the cabinet meeting as the guidelines for providing public data.</a:t>
            </a:r>
            <a:endParaRPr lang="ja-JP" altLang="en-US" sz="1300" dirty="0">
              <a:latin typeface="Calibri" panose="020F0502020204030204" pitchFamily="34" charset="0"/>
            </a:endParaRPr>
          </a:p>
          <a:p>
            <a:pPr marL="273050" indent="-273050" eaLnBrk="0" hangingPunct="0">
              <a:lnSpc>
                <a:spcPct val="90000"/>
              </a:lnSpc>
              <a:spcBef>
                <a:spcPts val="600"/>
              </a:spcBef>
              <a:buClr>
                <a:schemeClr val="accent1"/>
              </a:buClr>
              <a:buSzPct val="76000"/>
              <a:buFont typeface="Wingdings 3" pitchFamily="18" charset="2"/>
              <a:buChar char=""/>
            </a:pPr>
            <a:r>
              <a:rPr lang="en-US" altLang="ja-JP" sz="1300" dirty="0" smtClean="0">
                <a:latin typeface="Calibri" panose="020F0502020204030204" pitchFamily="34" charset="0"/>
              </a:rPr>
              <a:t>On August 6, 2010, NZGOAL was published on the website of State </a:t>
            </a:r>
            <a:r>
              <a:rPr lang="en-US" altLang="ja-JP" sz="1300" dirty="0">
                <a:latin typeface="Calibri" panose="020F0502020204030204" pitchFamily="34" charset="0"/>
              </a:rPr>
              <a:t>Services Commission </a:t>
            </a:r>
            <a:r>
              <a:rPr lang="en-US" altLang="ja-JP" sz="1300" dirty="0" smtClean="0">
                <a:latin typeface="Calibri" panose="020F0502020204030204" pitchFamily="34" charset="0"/>
              </a:rPr>
              <a:t>(SSC).</a:t>
            </a:r>
          </a:p>
          <a:p>
            <a:pPr eaLnBrk="0" hangingPunct="0">
              <a:lnSpc>
                <a:spcPct val="90000"/>
              </a:lnSpc>
              <a:spcBef>
                <a:spcPts val="600"/>
              </a:spcBef>
              <a:buClr>
                <a:schemeClr val="accent1"/>
              </a:buClr>
              <a:buSzPct val="76000"/>
            </a:pPr>
            <a:r>
              <a:rPr lang="en-US" altLang="ja-JP" sz="1300" dirty="0" smtClean="0">
                <a:latin typeface="Calibri" panose="020F0502020204030204" pitchFamily="34" charset="0"/>
              </a:rPr>
              <a:t>      http</a:t>
            </a:r>
            <a:r>
              <a:rPr lang="en-US" altLang="ja-JP" sz="1300" dirty="0">
                <a:latin typeface="Calibri" panose="020F0502020204030204" pitchFamily="34" charset="0"/>
              </a:rPr>
              <a:t>://ict.govt.nz/guidance-and-resources/information-and-data/nzgoal</a:t>
            </a:r>
            <a:r>
              <a:rPr lang="en-US" altLang="ja-JP" sz="1300" dirty="0" smtClean="0">
                <a:latin typeface="Calibri" panose="020F0502020204030204" pitchFamily="34" charset="0"/>
              </a:rPr>
              <a:t>/</a:t>
            </a:r>
          </a:p>
          <a:p>
            <a:pPr marL="547688" lvl="1" indent="-273050" eaLnBrk="0" hangingPunct="0">
              <a:lnSpc>
                <a:spcPct val="90000"/>
              </a:lnSpc>
              <a:spcBef>
                <a:spcPts val="500"/>
              </a:spcBef>
              <a:buClr>
                <a:schemeClr val="accent2"/>
              </a:buClr>
              <a:buSzPct val="76000"/>
              <a:buFont typeface="Wingdings 3" pitchFamily="18" charset="2"/>
              <a:buChar char=""/>
            </a:pPr>
            <a:r>
              <a:rPr lang="en-US" altLang="ja-JP" sz="1300" dirty="0" smtClean="0">
                <a:latin typeface="Calibri" panose="020F0502020204030204" pitchFamily="34" charset="0"/>
              </a:rPr>
              <a:t>Document of Approval of NZGOAL (the </a:t>
            </a:r>
            <a:r>
              <a:rPr lang="en-US" altLang="ja-JP" sz="1300" dirty="0">
                <a:latin typeface="Calibri" panose="020F0502020204030204" pitchFamily="34" charset="0"/>
              </a:rPr>
              <a:t>New Zealand Governments Open Access and Licensing </a:t>
            </a:r>
            <a:r>
              <a:rPr lang="en-US" altLang="ja-JP" sz="1300" dirty="0" smtClean="0">
                <a:latin typeface="Calibri" panose="020F0502020204030204" pitchFamily="34" charset="0"/>
              </a:rPr>
              <a:t>Framework) by the Cabinet Meeting(CAB </a:t>
            </a:r>
            <a:r>
              <a:rPr lang="en-US" altLang="ja-JP" sz="1300" dirty="0">
                <a:latin typeface="Calibri" panose="020F0502020204030204" pitchFamily="34" charset="0"/>
              </a:rPr>
              <a:t>Min </a:t>
            </a:r>
            <a:r>
              <a:rPr lang="en-US" altLang="ja-JP" sz="1300" dirty="0" smtClean="0">
                <a:latin typeface="Calibri" panose="020F0502020204030204" pitchFamily="34" charset="0"/>
              </a:rPr>
              <a:t>(10) 24/5A)</a:t>
            </a:r>
            <a:endParaRPr lang="ja-JP" altLang="en-US" sz="1300" dirty="0">
              <a:latin typeface="Calibri" panose="020F0502020204030204" pitchFamily="34" charset="0"/>
            </a:endParaRPr>
          </a:p>
          <a:p>
            <a:pPr marL="822325" lvl="2" indent="-228600" eaLnBrk="0" hangingPunct="0">
              <a:lnSpc>
                <a:spcPct val="90000"/>
              </a:lnSpc>
              <a:spcBef>
                <a:spcPts val="500"/>
              </a:spcBef>
              <a:buClr>
                <a:srgbClr val="BCBCBC"/>
              </a:buClr>
              <a:buSzPct val="76000"/>
              <a:buFont typeface="Wingdings 3" pitchFamily="18" charset="2"/>
              <a:buChar char=""/>
            </a:pPr>
            <a:r>
              <a:rPr lang="en-US" altLang="ja-JP" sz="1300" dirty="0" smtClean="0">
                <a:latin typeface="Calibri" panose="020F0502020204030204" pitchFamily="34" charset="0"/>
              </a:rPr>
              <a:t>Copyrighted works and non-copyrighted data held by SSC shall be accessible and the license to reuse them shall be arranged.</a:t>
            </a:r>
            <a:endParaRPr lang="ja-JP" altLang="en-US" sz="1300" dirty="0">
              <a:latin typeface="Calibri" panose="020F0502020204030204" pitchFamily="34" charset="0"/>
            </a:endParaRPr>
          </a:p>
          <a:p>
            <a:pPr marL="822325" lvl="2" indent="-228600" eaLnBrk="0" hangingPunct="0">
              <a:lnSpc>
                <a:spcPct val="90000"/>
              </a:lnSpc>
              <a:spcBef>
                <a:spcPts val="500"/>
              </a:spcBef>
              <a:buClr>
                <a:srgbClr val="BCBCBC"/>
              </a:buClr>
              <a:buSzPct val="76000"/>
              <a:buFont typeface="Wingdings 3" pitchFamily="18" charset="2"/>
              <a:buChar char=""/>
            </a:pPr>
            <a:r>
              <a:rPr lang="en-US" altLang="ja-JP" sz="1300" dirty="0" smtClean="0">
                <a:latin typeface="Calibri" panose="020F0502020204030204" pitchFamily="34" charset="0"/>
              </a:rPr>
              <a:t>A step after publication of NZGOAL, the followings shall be considered.</a:t>
            </a:r>
            <a:endParaRPr lang="ja-JP" altLang="en-US" sz="1300" dirty="0" smtClean="0">
              <a:latin typeface="Calibri" panose="020F0502020204030204" pitchFamily="34" charset="0"/>
            </a:endParaRPr>
          </a:p>
          <a:p>
            <a:pPr marL="1279525" lvl="3" indent="-228600" eaLnBrk="0" hangingPunct="0">
              <a:lnSpc>
                <a:spcPct val="90000"/>
              </a:lnSpc>
              <a:spcBef>
                <a:spcPts val="500"/>
              </a:spcBef>
              <a:buClr>
                <a:srgbClr val="BCBCBC"/>
              </a:buClr>
              <a:buSzPct val="76000"/>
              <a:buFont typeface="Wingdings 3" pitchFamily="18" charset="2"/>
              <a:buChar char=""/>
            </a:pPr>
            <a:r>
              <a:rPr lang="en-US" altLang="ja-JP" sz="1300" dirty="0" smtClean="0">
                <a:latin typeface="Calibri" panose="020F0502020204030204" pitchFamily="34" charset="0"/>
              </a:rPr>
              <a:t>Twelve (12) months after release of NZGOA, SSC shall report to the Minister of State Service on the status of adoption of NAGOAL by governmental organizations.</a:t>
            </a:r>
            <a:endParaRPr lang="ja-JP" altLang="en-US" sz="1300" dirty="0" smtClean="0">
              <a:latin typeface="Calibri" panose="020F0502020204030204" pitchFamily="34" charset="0"/>
            </a:endParaRPr>
          </a:p>
          <a:p>
            <a:pPr marL="547688" lvl="1" indent="-273050" eaLnBrk="0" hangingPunct="0">
              <a:lnSpc>
                <a:spcPct val="90000"/>
              </a:lnSpc>
              <a:spcBef>
                <a:spcPts val="500"/>
              </a:spcBef>
              <a:buClr>
                <a:schemeClr val="accent2"/>
              </a:buClr>
              <a:buSzPct val="76000"/>
              <a:buFont typeface="Wingdings 3" pitchFamily="18" charset="2"/>
              <a:buChar char=""/>
            </a:pPr>
            <a:endParaRPr lang="ja-JP" altLang="en-US" sz="1300" dirty="0">
              <a:latin typeface="Calibri" panose="020F0502020204030204" pitchFamily="34" charset="0"/>
            </a:endParaRPr>
          </a:p>
          <a:p>
            <a:pPr marL="547688" lvl="1" indent="-273050" eaLnBrk="0" hangingPunct="0">
              <a:lnSpc>
                <a:spcPct val="90000"/>
              </a:lnSpc>
              <a:spcBef>
                <a:spcPts val="500"/>
              </a:spcBef>
              <a:buClr>
                <a:schemeClr val="accent2"/>
              </a:buClr>
              <a:buSzPct val="76000"/>
              <a:buFont typeface="Wingdings 3" pitchFamily="18" charset="2"/>
              <a:buChar char=""/>
            </a:pPr>
            <a:r>
              <a:rPr lang="en-US" altLang="ja-JP" sz="1300" dirty="0" smtClean="0">
                <a:latin typeface="Calibri" panose="020F0502020204030204" pitchFamily="34" charset="0"/>
              </a:rPr>
              <a:t>NZGOAL</a:t>
            </a:r>
          </a:p>
          <a:p>
            <a:pPr marL="822325" lvl="2" indent="-228600" eaLnBrk="0" hangingPunct="0">
              <a:lnSpc>
                <a:spcPct val="90000"/>
              </a:lnSpc>
              <a:spcBef>
                <a:spcPts val="500"/>
              </a:spcBef>
              <a:buClr>
                <a:srgbClr val="BCBCBC"/>
              </a:buClr>
              <a:buSzPct val="76000"/>
              <a:buFont typeface="Wingdings 3" pitchFamily="18" charset="2"/>
              <a:buChar char=""/>
            </a:pPr>
            <a:r>
              <a:rPr lang="en-US" altLang="ja-JP" sz="1300" dirty="0" smtClean="0">
                <a:latin typeface="Calibri" panose="020F0502020204030204" pitchFamily="34" charset="0"/>
              </a:rPr>
              <a:t>The government holds the geographical and spatial information and the information about consigned research reports, etc., which include copyrighted information and the information defined non-copyrighted by the laws.</a:t>
            </a:r>
            <a:endParaRPr lang="ja-JP" altLang="en-US" sz="1300" dirty="0" smtClean="0">
              <a:latin typeface="Calibri" panose="020F0502020204030204" pitchFamily="34" charset="0"/>
            </a:endParaRPr>
          </a:p>
          <a:p>
            <a:pPr marL="822325" lvl="2" indent="-228600" eaLnBrk="0" hangingPunct="0">
              <a:lnSpc>
                <a:spcPct val="90000"/>
              </a:lnSpc>
              <a:spcBef>
                <a:spcPts val="500"/>
              </a:spcBef>
              <a:buClr>
                <a:srgbClr val="BCBCBC"/>
              </a:buClr>
              <a:buSzPct val="76000"/>
              <a:buFont typeface="Wingdings 3" pitchFamily="18" charset="2"/>
              <a:buChar char=""/>
            </a:pPr>
            <a:r>
              <a:rPr lang="en-US" altLang="ja-JP" sz="1300" dirty="0" smtClean="0">
                <a:latin typeface="Calibri" panose="020F0502020204030204" pitchFamily="34" charset="0"/>
              </a:rPr>
              <a:t>Public data held by the government are recognized as containing important and creative financial values, whether copyrighted or not.</a:t>
            </a:r>
            <a:endParaRPr lang="ja-JP" altLang="en-US" sz="1300" dirty="0">
              <a:latin typeface="Calibri" panose="020F0502020204030204" pitchFamily="34" charset="0"/>
            </a:endParaRPr>
          </a:p>
          <a:p>
            <a:pPr marL="822325" lvl="2" indent="-228600" eaLnBrk="0" hangingPunct="0">
              <a:lnSpc>
                <a:spcPct val="90000"/>
              </a:lnSpc>
              <a:spcBef>
                <a:spcPts val="500"/>
              </a:spcBef>
              <a:buClr>
                <a:srgbClr val="BCBCBC"/>
              </a:buClr>
              <a:buSzPct val="76000"/>
              <a:buFont typeface="Wingdings 3" pitchFamily="18" charset="2"/>
              <a:buChar char=""/>
            </a:pPr>
            <a:r>
              <a:rPr lang="en-US" altLang="ja-JP" sz="1300" dirty="0" smtClean="0">
                <a:latin typeface="Calibri" panose="020F0502020204030204" pitchFamily="34" charset="0"/>
              </a:rPr>
              <a:t>In order to realize the possibility, the government published NZGOAL</a:t>
            </a:r>
            <a:r>
              <a:rPr lang="ja-JP" altLang="en-US" sz="1300" dirty="0">
                <a:latin typeface="Calibri" panose="020F0502020204030204" pitchFamily="34" charset="0"/>
              </a:rPr>
              <a:t> </a:t>
            </a:r>
            <a:r>
              <a:rPr lang="en-US" altLang="ja-JP" sz="1300" dirty="0" smtClean="0">
                <a:latin typeface="Calibri" panose="020F0502020204030204" pitchFamily="34" charset="0"/>
              </a:rPr>
              <a:t>and will carry out disclosure of information in the databank of SSC.</a:t>
            </a:r>
            <a:endParaRPr lang="ja-JP" altLang="en-US" sz="1300" dirty="0">
              <a:latin typeface="Calibri" panose="020F0502020204030204" pitchFamily="34" charset="0"/>
            </a:endParaRPr>
          </a:p>
          <a:p>
            <a:pPr marL="822325" lvl="2" indent="-228600" eaLnBrk="0" hangingPunct="0">
              <a:lnSpc>
                <a:spcPct val="90000"/>
              </a:lnSpc>
              <a:spcBef>
                <a:spcPts val="500"/>
              </a:spcBef>
              <a:buClr>
                <a:srgbClr val="BCBCBC"/>
              </a:buClr>
              <a:buSzPct val="76000"/>
              <a:buFont typeface="Wingdings 3" pitchFamily="18" charset="2"/>
              <a:buChar char=""/>
            </a:pPr>
            <a:r>
              <a:rPr lang="en-US" altLang="ja-JP" sz="1300" dirty="0" smtClean="0">
                <a:latin typeface="Calibri" panose="020F0502020204030204" pitchFamily="34" charset="0"/>
              </a:rPr>
              <a:t>There are the following two methods for the rules of use.</a:t>
            </a:r>
            <a:endParaRPr lang="ja-JP" altLang="en-US" sz="1300" dirty="0">
              <a:latin typeface="Calibri" panose="020F0502020204030204" pitchFamily="34" charset="0"/>
            </a:endParaRPr>
          </a:p>
          <a:p>
            <a:pPr marL="1096963" lvl="3" indent="-228600" eaLnBrk="0" hangingPunct="0">
              <a:lnSpc>
                <a:spcPct val="90000"/>
              </a:lnSpc>
              <a:spcBef>
                <a:spcPts val="400"/>
              </a:spcBef>
              <a:buClr>
                <a:srgbClr val="8BA2B4"/>
              </a:buClr>
              <a:buSzPct val="70000"/>
              <a:buFont typeface="Wingdings" pitchFamily="2" charset="2"/>
              <a:buChar char=""/>
            </a:pPr>
            <a:r>
              <a:rPr lang="en-US" altLang="ja-JP" sz="1300" dirty="0" smtClean="0">
                <a:latin typeface="Calibri" panose="020F0502020204030204" pitchFamily="34" charset="0"/>
              </a:rPr>
              <a:t>For the copyrighted information, Creative Commons </a:t>
            </a:r>
            <a:r>
              <a:rPr lang="en-US" altLang="ja-JP" sz="1300" dirty="0">
                <a:latin typeface="Calibri" panose="020F0502020204030204" pitchFamily="34" charset="0"/>
              </a:rPr>
              <a:t>L</a:t>
            </a:r>
            <a:r>
              <a:rPr lang="en-US" altLang="ja-JP" sz="1300" dirty="0" smtClean="0">
                <a:latin typeface="Calibri" panose="020F0502020204030204" pitchFamily="34" charset="0"/>
              </a:rPr>
              <a:t>icense shall be used.</a:t>
            </a:r>
            <a:endParaRPr lang="ja-JP" altLang="en-US" sz="1300" dirty="0">
              <a:latin typeface="Calibri" panose="020F0502020204030204" pitchFamily="34" charset="0"/>
            </a:endParaRPr>
          </a:p>
          <a:p>
            <a:pPr marL="1096963" lvl="3" indent="-228600" eaLnBrk="0" hangingPunct="0">
              <a:lnSpc>
                <a:spcPct val="90000"/>
              </a:lnSpc>
              <a:spcBef>
                <a:spcPts val="400"/>
              </a:spcBef>
              <a:buClr>
                <a:srgbClr val="8BA2B4"/>
              </a:buClr>
              <a:buSzPct val="70000"/>
              <a:buFont typeface="Wingdings" pitchFamily="2" charset="2"/>
              <a:buChar char=""/>
            </a:pPr>
            <a:r>
              <a:rPr lang="en-US" altLang="ja-JP" sz="1300" dirty="0" smtClean="0">
                <a:latin typeface="Calibri" panose="020F0502020204030204" pitchFamily="34" charset="0"/>
              </a:rPr>
              <a:t>For the non-copyrighted information, it shall be indicated as “No Known Rights.”</a:t>
            </a:r>
            <a:endParaRPr lang="ja-JP" altLang="en-US" sz="1300" dirty="0">
              <a:latin typeface="Calibri" panose="020F0502020204030204" pitchFamily="34" charset="0"/>
            </a:endParaRPr>
          </a:p>
        </p:txBody>
      </p:sp>
      <p:sp>
        <p:nvSpPr>
          <p:cNvPr id="29701" name="テキスト ボックス 10"/>
          <p:cNvSpPr txBox="1">
            <a:spLocks noChangeArrowheads="1"/>
          </p:cNvSpPr>
          <p:nvPr/>
        </p:nvSpPr>
        <p:spPr bwMode="auto">
          <a:xfrm>
            <a:off x="4893276" y="6234706"/>
            <a:ext cx="3674075" cy="230832"/>
          </a:xfrm>
          <a:prstGeom prst="rect">
            <a:avLst/>
          </a:prstGeom>
          <a:noFill/>
          <a:ln w="9525">
            <a:noFill/>
            <a:miter lim="800000"/>
            <a:headEnd/>
            <a:tailEnd/>
          </a:ln>
        </p:spPr>
        <p:txBody>
          <a:bodyPr wrap="square">
            <a:spAutoFit/>
          </a:bodyPr>
          <a:lstStyle/>
          <a:p>
            <a:r>
              <a:rPr lang="en-US" altLang="ja-JP" sz="900" dirty="0" smtClean="0">
                <a:latin typeface="Calibri" panose="020F0502020204030204" pitchFamily="34" charset="0"/>
              </a:rPr>
              <a:t>[Source] Prepared by Secretariat from the website of NZGOAL</a:t>
            </a:r>
            <a:endParaRPr lang="ja-JP" altLang="en-US" sz="9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4F315635-863F-45D4-B2FB-932A15736946}" type="slidenum">
              <a:rPr lang="ja-JP" altLang="en-US" smtClean="0"/>
              <a:pPr>
                <a:defRPr/>
              </a:pPr>
              <a:t>14</a:t>
            </a:fld>
            <a:endParaRPr lang="ja-JP" altLang="en-US" dirty="0"/>
          </a:p>
        </p:txBody>
      </p:sp>
      <p:sp>
        <p:nvSpPr>
          <p:cNvPr id="30722" name="タイトル 1"/>
          <p:cNvSpPr>
            <a:spLocks noGrp="1"/>
          </p:cNvSpPr>
          <p:nvPr>
            <p:ph type="title"/>
          </p:nvPr>
        </p:nvSpPr>
        <p:spPr>
          <a:xfrm>
            <a:off x="404813" y="165100"/>
            <a:ext cx="8229600" cy="777875"/>
          </a:xfrm>
        </p:spPr>
        <p:txBody>
          <a:bodyPr/>
          <a:lstStyle/>
          <a:p>
            <a:pPr eaLnBrk="1" hangingPunct="1"/>
            <a:r>
              <a:rPr lang="en-US" altLang="ja-JP" sz="2400" dirty="0" smtClean="0"/>
              <a:t>Reference </a:t>
            </a:r>
            <a:r>
              <a:rPr lang="ja-JP" altLang="en-US" sz="2400" dirty="0" smtClean="0"/>
              <a:t>４．</a:t>
            </a:r>
            <a:r>
              <a:rPr lang="en-US" altLang="ja-JP" sz="2400" dirty="0" err="1" smtClean="0"/>
              <a:t>AusGOAL</a:t>
            </a:r>
            <a:endParaRPr lang="ja-JP" altLang="en-US" sz="2400" dirty="0" smtClean="0"/>
          </a:p>
        </p:txBody>
      </p:sp>
      <p:sp>
        <p:nvSpPr>
          <p:cNvPr id="30723" name="コンテンツ プレースホルダー 1"/>
          <p:cNvSpPr>
            <a:spLocks noGrp="1"/>
          </p:cNvSpPr>
          <p:nvPr>
            <p:ph sz="quarter" idx="1"/>
          </p:nvPr>
        </p:nvSpPr>
        <p:spPr>
          <a:xfrm>
            <a:off x="457200" y="1219200"/>
            <a:ext cx="8229600" cy="3181350"/>
          </a:xfrm>
        </p:spPr>
        <p:txBody>
          <a:bodyPr/>
          <a:lstStyle/>
          <a:p>
            <a:pPr lvl="1"/>
            <a:endParaRPr lang="en-US" altLang="ja-JP" smtClean="0"/>
          </a:p>
          <a:p>
            <a:endParaRPr lang="en-US" altLang="ja-JP" smtClean="0"/>
          </a:p>
        </p:txBody>
      </p:sp>
      <p:sp>
        <p:nvSpPr>
          <p:cNvPr id="30724" name="コンテンツ プレースホルダー 1"/>
          <p:cNvSpPr txBox="1">
            <a:spLocks/>
          </p:cNvSpPr>
          <p:nvPr/>
        </p:nvSpPr>
        <p:spPr bwMode="auto">
          <a:xfrm>
            <a:off x="481013" y="1154112"/>
            <a:ext cx="8175878" cy="5178321"/>
          </a:xfrm>
          <a:prstGeom prst="rect">
            <a:avLst/>
          </a:prstGeom>
          <a:noFill/>
          <a:ln w="9525">
            <a:noFill/>
            <a:miter lim="800000"/>
            <a:headEnd/>
            <a:tailEnd/>
          </a:ln>
        </p:spPr>
        <p:txBody>
          <a:bodyPr/>
          <a:lstStyle/>
          <a:p>
            <a:pPr marL="273050" indent="-273050" eaLnBrk="0" hangingPunct="0">
              <a:spcBef>
                <a:spcPts val="600"/>
              </a:spcBef>
              <a:buClr>
                <a:schemeClr val="accent1"/>
              </a:buClr>
              <a:buSzPct val="76000"/>
              <a:buFont typeface="Wingdings 3" pitchFamily="18" charset="2"/>
              <a:buChar char=""/>
            </a:pPr>
            <a:r>
              <a:rPr lang="en-US" altLang="ja-JP" sz="1300" dirty="0" smtClean="0">
                <a:latin typeface="Calibri" panose="020F0502020204030204" pitchFamily="34" charset="0"/>
              </a:rPr>
              <a:t>In Australia, in July 2010, “Declaration </a:t>
            </a:r>
            <a:r>
              <a:rPr lang="en-US" altLang="ja-JP" sz="1300" dirty="0">
                <a:latin typeface="Calibri" panose="020F0502020204030204" pitchFamily="34" charset="0"/>
              </a:rPr>
              <a:t>of Open </a:t>
            </a:r>
            <a:r>
              <a:rPr lang="en-US" altLang="ja-JP" sz="1300" dirty="0" smtClean="0">
                <a:latin typeface="Calibri" panose="020F0502020204030204" pitchFamily="34" charset="0"/>
              </a:rPr>
              <a:t>Government” was published.</a:t>
            </a:r>
            <a:endParaRPr lang="ja-JP" altLang="en-US" sz="1300" dirty="0">
              <a:latin typeface="Calibri" panose="020F0502020204030204" pitchFamily="34" charset="0"/>
            </a:endParaRPr>
          </a:p>
          <a:p>
            <a:pPr marL="273050" indent="-273050" eaLnBrk="0" hangingPunct="0">
              <a:spcBef>
                <a:spcPts val="600"/>
              </a:spcBef>
              <a:buClr>
                <a:schemeClr val="accent1"/>
              </a:buClr>
              <a:buSzPct val="76000"/>
              <a:buFont typeface="Wingdings 3" pitchFamily="18" charset="2"/>
              <a:buChar char=""/>
            </a:pPr>
            <a:r>
              <a:rPr lang="en-US" altLang="ja-JP" sz="1300" dirty="0" smtClean="0">
                <a:latin typeface="Calibri" panose="020F0502020204030204" pitchFamily="34" charset="0"/>
              </a:rPr>
              <a:t>In 2011, Australian </a:t>
            </a:r>
            <a:r>
              <a:rPr lang="en-US" altLang="ja-JP" sz="1300" dirty="0">
                <a:latin typeface="Calibri" panose="020F0502020204030204" pitchFamily="34" charset="0"/>
              </a:rPr>
              <a:t>Information </a:t>
            </a:r>
            <a:r>
              <a:rPr lang="en-US" altLang="ja-JP" sz="1300" dirty="0" smtClean="0">
                <a:latin typeface="Calibri" panose="020F0502020204030204" pitchFamily="34" charset="0"/>
              </a:rPr>
              <a:t>Commissioners published “Open </a:t>
            </a:r>
            <a:r>
              <a:rPr lang="en-US" altLang="ja-JP" sz="1300" dirty="0">
                <a:latin typeface="Calibri" panose="020F0502020204030204" pitchFamily="34" charset="0"/>
              </a:rPr>
              <a:t>Access </a:t>
            </a:r>
            <a:r>
              <a:rPr lang="en-US" altLang="ja-JP" sz="1300" dirty="0" smtClean="0">
                <a:latin typeface="Calibri" panose="020F0502020204030204" pitchFamily="34" charset="0"/>
              </a:rPr>
              <a:t>Principles.”</a:t>
            </a:r>
            <a:endParaRPr lang="ja-JP" altLang="en-US" sz="1300" dirty="0">
              <a:latin typeface="Calibri" panose="020F0502020204030204" pitchFamily="34" charset="0"/>
            </a:endParaRPr>
          </a:p>
          <a:p>
            <a:pPr marL="273050" indent="-273050" eaLnBrk="0" hangingPunct="0">
              <a:spcBef>
                <a:spcPts val="600"/>
              </a:spcBef>
              <a:buClr>
                <a:schemeClr val="accent1"/>
              </a:buClr>
              <a:buSzPct val="76000"/>
              <a:buFont typeface="Wingdings 3" pitchFamily="18" charset="2"/>
              <a:buChar char=""/>
            </a:pPr>
            <a:r>
              <a:rPr lang="en-US" altLang="ja-JP" sz="1300" dirty="0" smtClean="0">
                <a:latin typeface="Calibri" panose="020F0502020204030204" pitchFamily="34" charset="0"/>
              </a:rPr>
              <a:t>Based on the above, </a:t>
            </a:r>
            <a:r>
              <a:rPr lang="en-US" altLang="ja-JP" sz="1300" dirty="0" err="1" smtClean="0">
                <a:latin typeface="Calibri" panose="020F0502020204030204" pitchFamily="34" charset="0"/>
              </a:rPr>
              <a:t>AusGOAL</a:t>
            </a:r>
            <a:r>
              <a:rPr lang="en-US" altLang="ja-JP" sz="1300" dirty="0" smtClean="0">
                <a:latin typeface="Calibri" panose="020F0502020204030204" pitchFamily="34" charset="0"/>
              </a:rPr>
              <a:t> (the </a:t>
            </a:r>
            <a:r>
              <a:rPr lang="en-US" altLang="ja-JP" sz="1300" dirty="0">
                <a:latin typeface="Calibri" panose="020F0502020204030204" pitchFamily="34" charset="0"/>
              </a:rPr>
              <a:t>Australian Governments Open Access and Licensing </a:t>
            </a:r>
            <a:r>
              <a:rPr lang="en-US" altLang="ja-JP" sz="1300" dirty="0" smtClean="0">
                <a:latin typeface="Calibri" panose="020F0502020204030204" pitchFamily="34" charset="0"/>
              </a:rPr>
              <a:t>Framework) was established, which determined the procedures for encouraging disclosure of information.</a:t>
            </a:r>
          </a:p>
          <a:p>
            <a:pPr marL="273050" indent="-273050" eaLnBrk="0" hangingPunct="0">
              <a:spcBef>
                <a:spcPts val="600"/>
              </a:spcBef>
              <a:buClr>
                <a:schemeClr val="accent1"/>
              </a:buClr>
              <a:buSzPct val="76000"/>
              <a:buFont typeface="Wingdings 3" pitchFamily="18" charset="2"/>
              <a:buChar char=""/>
            </a:pPr>
            <a:r>
              <a:rPr lang="en-US" altLang="ja-JP" sz="1300" dirty="0" smtClean="0">
                <a:latin typeface="Calibri" panose="020F0502020204030204" pitchFamily="34" charset="0"/>
              </a:rPr>
              <a:t>Declaration of Open Government</a:t>
            </a:r>
            <a:endParaRPr lang="en-US" altLang="ja-JP" sz="1300" dirty="0">
              <a:latin typeface="Calibri" panose="020F0502020204030204" pitchFamily="34" charset="0"/>
            </a:endParaRPr>
          </a:p>
          <a:p>
            <a:pPr marL="822325" lvl="2" indent="-228600" eaLnBrk="0" hangingPunct="0">
              <a:spcBef>
                <a:spcPts val="500"/>
              </a:spcBef>
              <a:buClr>
                <a:srgbClr val="BCBCBC"/>
              </a:buClr>
              <a:buSzPct val="76000"/>
              <a:buFont typeface="Wingdings 3" pitchFamily="18" charset="2"/>
              <a:buChar char=""/>
            </a:pPr>
            <a:r>
              <a:rPr lang="en-US" altLang="ja-JP" sz="1300" dirty="0" smtClean="0">
                <a:latin typeface="Calibri" panose="020F0502020204030204" pitchFamily="34" charset="0"/>
              </a:rPr>
              <a:t>Declared that CC-BY 3.0 would be used as license.</a:t>
            </a:r>
            <a:endParaRPr lang="ja-JP" altLang="en-US" sz="1300" dirty="0">
              <a:latin typeface="Calibri" panose="020F0502020204030204" pitchFamily="34" charset="0"/>
            </a:endParaRPr>
          </a:p>
          <a:p>
            <a:pPr marL="547688" lvl="1" indent="-273050" eaLnBrk="0" hangingPunct="0">
              <a:spcBef>
                <a:spcPts val="500"/>
              </a:spcBef>
              <a:buClr>
                <a:schemeClr val="accent2"/>
              </a:buClr>
              <a:buSzPct val="76000"/>
              <a:buFont typeface="Wingdings 3" pitchFamily="18" charset="2"/>
              <a:buChar char=""/>
            </a:pPr>
            <a:endParaRPr lang="en-US" altLang="ja-JP" sz="1300" dirty="0">
              <a:latin typeface="Calibri" panose="020F0502020204030204" pitchFamily="34" charset="0"/>
            </a:endParaRPr>
          </a:p>
          <a:p>
            <a:pPr marL="547688" lvl="1" indent="-273050" eaLnBrk="0" hangingPunct="0">
              <a:spcBef>
                <a:spcPts val="500"/>
              </a:spcBef>
              <a:buClr>
                <a:schemeClr val="accent2"/>
              </a:buClr>
              <a:buSzPct val="76000"/>
              <a:buFont typeface="Wingdings 3" pitchFamily="18" charset="2"/>
              <a:buChar char=""/>
            </a:pPr>
            <a:r>
              <a:rPr lang="en-US" altLang="ja-JP" sz="1300" dirty="0">
                <a:latin typeface="Calibri" panose="020F0502020204030204" pitchFamily="34" charset="0"/>
              </a:rPr>
              <a:t>Australian Information Commissioners Open Access Principles</a:t>
            </a:r>
          </a:p>
          <a:p>
            <a:pPr marL="822325" lvl="2" indent="-228600" eaLnBrk="0" hangingPunct="0">
              <a:spcBef>
                <a:spcPts val="500"/>
              </a:spcBef>
              <a:buClr>
                <a:srgbClr val="BCBCBC"/>
              </a:buClr>
              <a:buSzPct val="76000"/>
              <a:buFont typeface="Wingdings 3" pitchFamily="18" charset="2"/>
              <a:buChar char=""/>
            </a:pPr>
            <a:r>
              <a:rPr lang="en-US" altLang="ja-JP" sz="1300" dirty="0" smtClean="0">
                <a:latin typeface="Calibri" panose="020F0502020204030204" pitchFamily="34" charset="0"/>
              </a:rPr>
              <a:t>Posted eight (8) principles as the core visions of governmental information management.</a:t>
            </a:r>
            <a:endParaRPr lang="ja-JP" altLang="en-US" sz="1300" dirty="0">
              <a:latin typeface="Calibri" panose="020F0502020204030204" pitchFamily="34" charset="0"/>
            </a:endParaRPr>
          </a:p>
          <a:p>
            <a:pPr marL="822325" lvl="2" indent="-228600" eaLnBrk="0" hangingPunct="0">
              <a:spcBef>
                <a:spcPts val="500"/>
              </a:spcBef>
              <a:buClr>
                <a:srgbClr val="BCBCBC"/>
              </a:buClr>
              <a:buSzPct val="76000"/>
              <a:buFont typeface="Wingdings 3" pitchFamily="18" charset="2"/>
              <a:buChar char=""/>
            </a:pPr>
            <a:r>
              <a:rPr lang="en-US" altLang="ja-JP" sz="1300" dirty="0" smtClean="0">
                <a:latin typeface="Calibri" panose="020F0502020204030204" pitchFamily="34" charset="0"/>
              </a:rPr>
              <a:t>a)Open access to information b)Participation of communities c)Effective information governance</a:t>
            </a:r>
            <a:r>
              <a:rPr lang="ja-JP" altLang="en-US" sz="1300" dirty="0" smtClean="0">
                <a:latin typeface="Calibri" panose="020F0502020204030204" pitchFamily="34" charset="0"/>
              </a:rPr>
              <a:t> </a:t>
            </a:r>
            <a:r>
              <a:rPr lang="en-US" altLang="ja-JP" sz="1300" dirty="0" smtClean="0">
                <a:latin typeface="Calibri" panose="020F0502020204030204" pitchFamily="34" charset="0"/>
              </a:rPr>
              <a:t>d)Proper management of information assets e)Make access to information easier f)Clarify the right of reuse g)Access is made possible at a reasonable cost h)Ensuring transparency in decision making and complaint handling</a:t>
            </a:r>
            <a:endParaRPr lang="ja-JP" altLang="en-US" sz="1300" dirty="0">
              <a:latin typeface="Calibri" panose="020F0502020204030204" pitchFamily="34" charset="0"/>
            </a:endParaRPr>
          </a:p>
          <a:p>
            <a:pPr marL="547688" lvl="1" indent="-273050" eaLnBrk="0" hangingPunct="0">
              <a:spcBef>
                <a:spcPts val="500"/>
              </a:spcBef>
              <a:buClr>
                <a:schemeClr val="accent2"/>
              </a:buClr>
              <a:buSzPct val="76000"/>
              <a:buFont typeface="Wingdings 3" pitchFamily="18" charset="2"/>
              <a:buChar char=""/>
            </a:pPr>
            <a:endParaRPr lang="ja-JP" altLang="en-US" sz="1300" dirty="0">
              <a:latin typeface="Calibri" panose="020F0502020204030204" pitchFamily="34" charset="0"/>
            </a:endParaRPr>
          </a:p>
          <a:p>
            <a:pPr marL="547688" lvl="1" indent="-273050" eaLnBrk="0" hangingPunct="0">
              <a:spcBef>
                <a:spcPts val="500"/>
              </a:spcBef>
              <a:buClr>
                <a:schemeClr val="accent2"/>
              </a:buClr>
              <a:buSzPct val="76000"/>
              <a:buFont typeface="Wingdings 3" pitchFamily="18" charset="2"/>
              <a:buChar char=""/>
            </a:pPr>
            <a:r>
              <a:rPr lang="en-US" altLang="ja-JP" sz="1300" dirty="0" err="1">
                <a:latin typeface="Calibri" panose="020F0502020204030204" pitchFamily="34" charset="0"/>
              </a:rPr>
              <a:t>AusGOAL</a:t>
            </a:r>
            <a:r>
              <a:rPr lang="en-US" altLang="ja-JP" sz="1300" dirty="0">
                <a:latin typeface="Calibri" panose="020F0502020204030204" pitchFamily="34" charset="0"/>
              </a:rPr>
              <a:t> </a:t>
            </a:r>
            <a:r>
              <a:rPr lang="en-US" altLang="ja-JP" sz="1300" dirty="0" smtClean="0">
                <a:latin typeface="Calibri" panose="020F0502020204030204" pitchFamily="34" charset="0"/>
              </a:rPr>
              <a:t>(the </a:t>
            </a:r>
            <a:r>
              <a:rPr lang="en-US" altLang="ja-JP" sz="1300" dirty="0">
                <a:latin typeface="Calibri" panose="020F0502020204030204" pitchFamily="34" charset="0"/>
              </a:rPr>
              <a:t>Australian Governments Open Access and Licensing </a:t>
            </a:r>
            <a:r>
              <a:rPr lang="en-US" altLang="ja-JP" sz="1300" dirty="0" smtClean="0">
                <a:latin typeface="Calibri" panose="020F0502020204030204" pitchFamily="34" charset="0"/>
              </a:rPr>
              <a:t>Framework)</a:t>
            </a:r>
            <a:endParaRPr lang="en-US" altLang="ja-JP" sz="1300" dirty="0">
              <a:latin typeface="Calibri" panose="020F0502020204030204" pitchFamily="34" charset="0"/>
            </a:endParaRPr>
          </a:p>
          <a:p>
            <a:pPr marL="822325" lvl="2" indent="-228600" eaLnBrk="0" hangingPunct="0">
              <a:spcBef>
                <a:spcPts val="500"/>
              </a:spcBef>
              <a:buClr>
                <a:srgbClr val="BCBCBC"/>
              </a:buClr>
              <a:buSzPct val="76000"/>
              <a:buFont typeface="Wingdings 3" pitchFamily="18" charset="2"/>
              <a:buChar char=""/>
            </a:pPr>
            <a:r>
              <a:rPr lang="en-US" altLang="ja-JP" sz="1300" dirty="0" smtClean="0">
                <a:latin typeface="Calibri" panose="020F0502020204030204" pitchFamily="34" charset="0"/>
              </a:rPr>
              <a:t>Provide support to public organizations to make easier disclosure of information held by the organizations.</a:t>
            </a:r>
            <a:endParaRPr lang="ja-JP" altLang="en-US" sz="1300" dirty="0">
              <a:latin typeface="Calibri" panose="020F0502020204030204" pitchFamily="34" charset="0"/>
            </a:endParaRPr>
          </a:p>
          <a:p>
            <a:pPr marL="822325" lvl="2" indent="-228600" eaLnBrk="0" hangingPunct="0">
              <a:spcBef>
                <a:spcPts val="500"/>
              </a:spcBef>
              <a:buClr>
                <a:srgbClr val="BCBCBC"/>
              </a:buClr>
              <a:buSzPct val="76000"/>
              <a:buFont typeface="Wingdings 3" pitchFamily="18" charset="2"/>
              <a:buChar char=""/>
            </a:pPr>
            <a:r>
              <a:rPr lang="en-US" altLang="ja-JP" sz="1300" dirty="0" smtClean="0">
                <a:latin typeface="Calibri" panose="020F0502020204030204" pitchFamily="34" charset="0"/>
              </a:rPr>
              <a:t>Provide support so that there won’t be any problems due to personal information, confidential information and third party copyrights, etc. contained in the information held </a:t>
            </a:r>
            <a:endParaRPr lang="ja-JP" altLang="en-US" sz="1300" dirty="0">
              <a:latin typeface="Calibri" panose="020F0502020204030204" pitchFamily="34" charset="0"/>
            </a:endParaRPr>
          </a:p>
          <a:p>
            <a:pPr marL="822325" lvl="2" indent="-228600" eaLnBrk="0" hangingPunct="0">
              <a:spcBef>
                <a:spcPts val="500"/>
              </a:spcBef>
              <a:buClr>
                <a:srgbClr val="BCBCBC"/>
              </a:buClr>
              <a:buSzPct val="76000"/>
              <a:buFont typeface="Wingdings 3" pitchFamily="18" charset="2"/>
              <a:buChar char=""/>
            </a:pPr>
            <a:r>
              <a:rPr lang="en-US" altLang="ja-JP" sz="1300" dirty="0">
                <a:latin typeface="Calibri" panose="020F0502020204030204" pitchFamily="34" charset="0"/>
              </a:rPr>
              <a:t>Improve efficiency by standardizing </a:t>
            </a:r>
            <a:r>
              <a:rPr lang="en-US" altLang="ja-JP" sz="1300" dirty="0" smtClean="0">
                <a:latin typeface="Calibri" panose="020F0502020204030204" pitchFamily="34" charset="0"/>
              </a:rPr>
              <a:t>the license</a:t>
            </a:r>
            <a:endParaRPr lang="ja-JP" altLang="en-US" sz="1300" dirty="0">
              <a:latin typeface="Calibri" panose="020F0502020204030204" pitchFamily="34" charset="0"/>
            </a:endParaRPr>
          </a:p>
          <a:p>
            <a:pPr marL="822325" lvl="2" indent="-228600" eaLnBrk="0" hangingPunct="0">
              <a:spcBef>
                <a:spcPts val="500"/>
              </a:spcBef>
              <a:buClr>
                <a:srgbClr val="BCBCBC"/>
              </a:buClr>
              <a:buSzPct val="76000"/>
              <a:buFont typeface="Wingdings 3" pitchFamily="18" charset="2"/>
              <a:buChar char=""/>
            </a:pPr>
            <a:r>
              <a:rPr lang="en-US" altLang="ja-JP" sz="1300" dirty="0" smtClean="0">
                <a:latin typeface="Calibri" panose="020F0502020204030204" pitchFamily="34" charset="0"/>
              </a:rPr>
              <a:t>In transfer of information and data between public organizations, aims at reducing intervention of professionals, etc.</a:t>
            </a:r>
            <a:endParaRPr lang="ja-JP" altLang="en-US" sz="1300" dirty="0">
              <a:latin typeface="Calibri" panose="020F0502020204030204" pitchFamily="34" charset="0"/>
            </a:endParaRPr>
          </a:p>
        </p:txBody>
      </p:sp>
      <p:sp>
        <p:nvSpPr>
          <p:cNvPr id="30725" name="テキスト ボックス 10"/>
          <p:cNvSpPr txBox="1">
            <a:spLocks noChangeArrowheads="1"/>
          </p:cNvSpPr>
          <p:nvPr/>
        </p:nvSpPr>
        <p:spPr bwMode="auto">
          <a:xfrm>
            <a:off x="5311020" y="6265863"/>
            <a:ext cx="3115134" cy="230832"/>
          </a:xfrm>
          <a:prstGeom prst="rect">
            <a:avLst/>
          </a:prstGeom>
          <a:noFill/>
          <a:ln w="9525">
            <a:noFill/>
            <a:miter lim="800000"/>
            <a:headEnd/>
            <a:tailEnd/>
          </a:ln>
        </p:spPr>
        <p:txBody>
          <a:bodyPr wrap="square">
            <a:spAutoFit/>
          </a:bodyPr>
          <a:lstStyle/>
          <a:p>
            <a:r>
              <a:rPr lang="en-US" altLang="ja-JP" sz="900" dirty="0" smtClean="0">
                <a:latin typeface="Calibri" panose="020F0502020204030204" pitchFamily="34" charset="0"/>
              </a:rPr>
              <a:t>[Source] Prepared by Secretariat from </a:t>
            </a:r>
            <a:r>
              <a:rPr lang="en-US" altLang="ja-JP" sz="900" dirty="0" err="1" smtClean="0">
                <a:latin typeface="Calibri" panose="020F0502020204030204" pitchFamily="34" charset="0"/>
              </a:rPr>
              <a:t>AusGOAL</a:t>
            </a:r>
            <a:r>
              <a:rPr lang="en-US" altLang="ja-JP" sz="900" dirty="0" smtClean="0">
                <a:latin typeface="Calibri" panose="020F0502020204030204" pitchFamily="34" charset="0"/>
              </a:rPr>
              <a:t> website</a:t>
            </a:r>
            <a:endParaRPr lang="ja-JP" altLang="en-US" sz="9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タイトル 1"/>
          <p:cNvSpPr>
            <a:spLocks noGrp="1"/>
          </p:cNvSpPr>
          <p:nvPr>
            <p:ph type="title"/>
          </p:nvPr>
        </p:nvSpPr>
        <p:spPr>
          <a:xfrm>
            <a:off x="482600" y="2471738"/>
            <a:ext cx="8753475" cy="914400"/>
          </a:xfrm>
        </p:spPr>
        <p:txBody>
          <a:bodyPr/>
          <a:lstStyle/>
          <a:p>
            <a:pPr eaLnBrk="1" hangingPunct="1"/>
            <a:r>
              <a:rPr lang="en-US" altLang="ja-JP" sz="2800" dirty="0" smtClean="0"/>
              <a:t>3.  Comparison of Licenses adopted overseas</a:t>
            </a:r>
            <a:endParaRPr lang="ja-JP" altLang="en-US" sz="2800" dirty="0" smtClean="0"/>
          </a:p>
        </p:txBody>
      </p:sp>
      <p:sp>
        <p:nvSpPr>
          <p:cNvPr id="3" name="スライド番号プレースホルダー 2"/>
          <p:cNvSpPr>
            <a:spLocks noGrp="1"/>
          </p:cNvSpPr>
          <p:nvPr>
            <p:ph type="sldNum" sz="quarter" idx="10"/>
          </p:nvPr>
        </p:nvSpPr>
        <p:spPr/>
        <p:txBody>
          <a:bodyPr/>
          <a:lstStyle/>
          <a:p>
            <a:pPr>
              <a:defRPr/>
            </a:pPr>
            <a:fld id="{1ED1DCAF-FBBF-40D1-8DF0-61F024931F9A}" type="slidenum">
              <a:rPr lang="ja-JP" altLang="en-US" smtClean="0"/>
              <a:pPr>
                <a:defRPr/>
              </a:pPr>
              <a:t>15</a:t>
            </a:fld>
            <a:endParaRPr lang="ja-JP"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C75B73C2-E02F-44F9-820A-C9F42C8502DB}" type="slidenum">
              <a:rPr lang="ja-JP" altLang="en-US" smtClean="0"/>
              <a:pPr>
                <a:defRPr/>
              </a:pPr>
              <a:t>16</a:t>
            </a:fld>
            <a:endParaRPr lang="ja-JP" altLang="en-US" dirty="0"/>
          </a:p>
        </p:txBody>
      </p:sp>
      <p:graphicFrame>
        <p:nvGraphicFramePr>
          <p:cNvPr id="9" name="表 8"/>
          <p:cNvGraphicFramePr>
            <a:graphicFrameLocks noGrp="1"/>
          </p:cNvGraphicFramePr>
          <p:nvPr>
            <p:extLst>
              <p:ext uri="{D42A27DB-BD31-4B8C-83A1-F6EECF244321}">
                <p14:modId xmlns:p14="http://schemas.microsoft.com/office/powerpoint/2010/main" val="4144609574"/>
              </p:ext>
            </p:extLst>
          </p:nvPr>
        </p:nvGraphicFramePr>
        <p:xfrm>
          <a:off x="481013" y="1154113"/>
          <a:ext cx="8378842" cy="4124559"/>
        </p:xfrm>
        <a:graphic>
          <a:graphicData uri="http://schemas.openxmlformats.org/drawingml/2006/table">
            <a:tbl>
              <a:tblPr firstRow="1" bandRow="1">
                <a:tableStyleId>{5C22544A-7EE6-4342-B048-85BDC9FD1C3A}</a:tableStyleId>
              </a:tblPr>
              <a:tblGrid>
                <a:gridCol w="1932276"/>
                <a:gridCol w="6446566"/>
              </a:tblGrid>
              <a:tr h="318454">
                <a:tc>
                  <a:txBody>
                    <a:bodyPr/>
                    <a:lstStyle/>
                    <a:p>
                      <a:pPr algn="ctr"/>
                      <a:r>
                        <a:rPr kumimoji="1" lang="en-US" altLang="ja-JP" sz="1200" dirty="0" smtClean="0">
                          <a:latin typeface="Calibri" panose="020F0502020204030204" pitchFamily="34" charset="0"/>
                        </a:rPr>
                        <a:t>License Name</a:t>
                      </a:r>
                      <a:endParaRPr kumimoji="1" lang="ja-JP" altLang="en-US" sz="1200" dirty="0">
                        <a:latin typeface="Calibri" panose="020F0502020204030204" pitchFamily="34" charset="0"/>
                      </a:endParaRPr>
                    </a:p>
                  </a:txBody>
                  <a:tcPr/>
                </a:tc>
                <a:tc>
                  <a:txBody>
                    <a:bodyPr/>
                    <a:lstStyle/>
                    <a:p>
                      <a:pPr algn="ctr"/>
                      <a:r>
                        <a:rPr kumimoji="1" lang="en-US" altLang="ja-JP" sz="1200" dirty="0" smtClean="0">
                          <a:latin typeface="Calibri" panose="020F0502020204030204" pitchFamily="34" charset="0"/>
                        </a:rPr>
                        <a:t>Overview of License</a:t>
                      </a:r>
                      <a:endParaRPr kumimoji="1" lang="ja-JP" altLang="en-US" sz="1200" dirty="0">
                        <a:latin typeface="Calibri" panose="020F0502020204030204" pitchFamily="34" charset="0"/>
                      </a:endParaRPr>
                    </a:p>
                  </a:txBody>
                  <a:tcPr/>
                </a:tc>
              </a:tr>
              <a:tr h="737215">
                <a:tc>
                  <a:txBody>
                    <a:bodyPr/>
                    <a:lstStyle/>
                    <a:p>
                      <a:r>
                        <a:rPr kumimoji="1" lang="en-US" altLang="ja-JP" sz="1200" dirty="0" smtClean="0">
                          <a:solidFill>
                            <a:schemeClr val="tx1"/>
                          </a:solidFill>
                          <a:latin typeface="Calibri" panose="020F0502020204030204" pitchFamily="34" charset="0"/>
                        </a:rPr>
                        <a:t>Open Government </a:t>
                      </a:r>
                      <a:r>
                        <a:rPr kumimoji="1" lang="en-US" altLang="ja-JP" sz="1200" dirty="0" err="1" smtClean="0">
                          <a:solidFill>
                            <a:schemeClr val="tx1"/>
                          </a:solidFill>
                          <a:latin typeface="Calibri" panose="020F0502020204030204" pitchFamily="34" charset="0"/>
                        </a:rPr>
                        <a:t>Licence</a:t>
                      </a:r>
                      <a:endParaRPr kumimoji="1" lang="ja-JP" altLang="en-US" sz="1200" dirty="0">
                        <a:solidFill>
                          <a:schemeClr val="tx1"/>
                        </a:solidFill>
                        <a:latin typeface="Calibri" panose="020F0502020204030204" pitchFamily="34" charset="0"/>
                      </a:endParaRPr>
                    </a:p>
                  </a:txBody>
                  <a:tcPr/>
                </a:tc>
                <a:tc>
                  <a:txBody>
                    <a:bodyPr/>
                    <a:lstStyle/>
                    <a:p>
                      <a:pPr marL="133350" indent="-133350" algn="l" rtl="0" eaLnBrk="1" latinLnBrk="0" hangingPunct="1"/>
                      <a:r>
                        <a:rPr kumimoji="1" lang="ja-JP" altLang="en-US" sz="1200" kern="1200" dirty="0" smtClean="0">
                          <a:solidFill>
                            <a:schemeClr val="tx1"/>
                          </a:solidFill>
                          <a:latin typeface="Calibri" panose="020F0502020204030204" pitchFamily="34" charset="0"/>
                          <a:ea typeface="+mn-ea"/>
                          <a:cs typeface="+mn-cs"/>
                        </a:rPr>
                        <a:t>・</a:t>
                      </a:r>
                      <a:r>
                        <a:rPr kumimoji="1" lang="en-US" altLang="ja-JP" sz="1200" kern="1200" dirty="0" smtClean="0">
                          <a:solidFill>
                            <a:schemeClr val="tx1"/>
                          </a:solidFill>
                          <a:latin typeface="Calibri" panose="020F0502020204030204" pitchFamily="34" charset="0"/>
                          <a:ea typeface="+mn-ea"/>
                          <a:cs typeface="+mn-cs"/>
                        </a:rPr>
                        <a:t>	</a:t>
                      </a:r>
                      <a:r>
                        <a:rPr kumimoji="1" lang="en-US" altLang="ja-JP" sz="1200" kern="1200" dirty="0" err="1" smtClean="0">
                          <a:solidFill>
                            <a:schemeClr val="tx1"/>
                          </a:solidFill>
                          <a:latin typeface="Calibri" panose="020F0502020204030204" pitchFamily="34" charset="0"/>
                          <a:ea typeface="+mn-ea"/>
                          <a:cs typeface="+mn-cs"/>
                        </a:rPr>
                        <a:t>Licence</a:t>
                      </a:r>
                      <a:r>
                        <a:rPr kumimoji="1" lang="en-US" altLang="ja-JP" sz="1200" kern="1200" dirty="0" smtClean="0">
                          <a:solidFill>
                            <a:schemeClr val="tx1"/>
                          </a:solidFill>
                          <a:latin typeface="Calibri" panose="020F0502020204030204" pitchFamily="34" charset="0"/>
                          <a:ea typeface="+mn-ea"/>
                          <a:cs typeface="+mn-cs"/>
                        </a:rPr>
                        <a:t> used for open access of British governmental organizations</a:t>
                      </a:r>
                    </a:p>
                    <a:p>
                      <a:pPr marL="133350" indent="-133350" algn="l" rtl="0" eaLnBrk="1" latinLnBrk="0" hangingPunct="1"/>
                      <a:r>
                        <a:rPr kumimoji="1" lang="ja-JP" altLang="en-US" sz="1200" kern="1200" dirty="0" smtClean="0">
                          <a:solidFill>
                            <a:schemeClr val="tx1"/>
                          </a:solidFill>
                          <a:latin typeface="Calibri" panose="020F0502020204030204" pitchFamily="34" charset="0"/>
                          <a:ea typeface="+mn-ea"/>
                          <a:cs typeface="+mn-cs"/>
                        </a:rPr>
                        <a:t>・</a:t>
                      </a:r>
                      <a:r>
                        <a:rPr kumimoji="1" lang="en-US" altLang="ja-JP" sz="1200" kern="1200" dirty="0" smtClean="0">
                          <a:solidFill>
                            <a:schemeClr val="tx1"/>
                          </a:solidFill>
                          <a:latin typeface="Calibri" panose="020F0502020204030204" pitchFamily="34" charset="0"/>
                          <a:ea typeface="+mn-ea"/>
                          <a:cs typeface="+mn-cs"/>
                        </a:rPr>
                        <a:t>	While alteration(reuse)</a:t>
                      </a:r>
                      <a:r>
                        <a:rPr kumimoji="1" lang="ja-JP" altLang="en-US" sz="1200" kern="1200" dirty="0" smtClean="0">
                          <a:solidFill>
                            <a:schemeClr val="tx1"/>
                          </a:solidFill>
                          <a:latin typeface="Calibri" panose="020F0502020204030204" pitchFamily="34" charset="0"/>
                          <a:ea typeface="+mn-ea"/>
                          <a:cs typeface="+mn-cs"/>
                        </a:rPr>
                        <a:t> </a:t>
                      </a:r>
                      <a:r>
                        <a:rPr kumimoji="1" lang="en-US" altLang="ja-JP" sz="1200" kern="1200" dirty="0" smtClean="0">
                          <a:solidFill>
                            <a:schemeClr val="tx1"/>
                          </a:solidFill>
                          <a:latin typeface="Calibri" panose="020F0502020204030204" pitchFamily="34" charset="0"/>
                          <a:ea typeface="+mn-ea"/>
                          <a:cs typeface="+mn-cs"/>
                        </a:rPr>
                        <a:t>is possible at default, permission</a:t>
                      </a:r>
                      <a:r>
                        <a:rPr kumimoji="1" lang="ja-JP" altLang="en-US" sz="1200" kern="1200" dirty="0" smtClean="0">
                          <a:solidFill>
                            <a:schemeClr val="tx1"/>
                          </a:solidFill>
                          <a:latin typeface="Calibri" panose="020F0502020204030204" pitchFamily="34" charset="0"/>
                          <a:ea typeface="+mn-ea"/>
                          <a:cs typeface="+mn-cs"/>
                        </a:rPr>
                        <a:t>／</a:t>
                      </a:r>
                      <a:r>
                        <a:rPr kumimoji="1" lang="en-US" altLang="ja-JP" sz="1200" kern="1200" dirty="0" smtClean="0">
                          <a:solidFill>
                            <a:schemeClr val="tx1"/>
                          </a:solidFill>
                          <a:latin typeface="Calibri" panose="020F0502020204030204" pitchFamily="34" charset="0"/>
                          <a:ea typeface="+mn-ea"/>
                          <a:cs typeface="+mn-cs"/>
                        </a:rPr>
                        <a:t>no-permission may be selected for commercial use.</a:t>
                      </a:r>
                    </a:p>
                    <a:p>
                      <a:pPr marL="133350" indent="-133350" algn="l" rtl="0" eaLnBrk="1" latinLnBrk="0" hangingPunct="1"/>
                      <a:r>
                        <a:rPr kumimoji="1" lang="ja-JP" altLang="en-US" sz="1200" kern="1200" dirty="0" smtClean="0">
                          <a:solidFill>
                            <a:schemeClr val="tx1"/>
                          </a:solidFill>
                          <a:latin typeface="Calibri" panose="020F0502020204030204" pitchFamily="34" charset="0"/>
                          <a:ea typeface="+mn-ea"/>
                          <a:cs typeface="+mn-cs"/>
                        </a:rPr>
                        <a:t>・</a:t>
                      </a:r>
                      <a:r>
                        <a:rPr kumimoji="1" lang="en-US" altLang="ja-JP" sz="1200" kern="1200" dirty="0" smtClean="0">
                          <a:solidFill>
                            <a:schemeClr val="tx1"/>
                          </a:solidFill>
                          <a:latin typeface="Calibri" panose="020F0502020204030204" pitchFamily="34" charset="0"/>
                          <a:ea typeface="+mn-ea"/>
                          <a:cs typeface="+mn-cs"/>
                        </a:rPr>
                        <a:t>	The terms and conditions for use are equal to CC-BY and CC-BY-NC of Creative Commons License.</a:t>
                      </a:r>
                    </a:p>
                    <a:p>
                      <a:pPr marL="133350" indent="-133350" algn="l" rtl="0" eaLnBrk="1" latinLnBrk="0" hangingPunct="1"/>
                      <a:r>
                        <a:rPr kumimoji="1" lang="ja-JP" altLang="en-US" sz="1200" kern="1200" dirty="0" smtClean="0">
                          <a:solidFill>
                            <a:schemeClr val="tx1"/>
                          </a:solidFill>
                          <a:latin typeface="Calibri" panose="020F0502020204030204" pitchFamily="34" charset="0"/>
                          <a:ea typeface="+mn-ea"/>
                          <a:cs typeface="+mn-cs"/>
                        </a:rPr>
                        <a:t>・</a:t>
                      </a:r>
                      <a:r>
                        <a:rPr kumimoji="1" lang="en-US" altLang="ja-JP" sz="1200" kern="1200" dirty="0" smtClean="0">
                          <a:solidFill>
                            <a:schemeClr val="tx1"/>
                          </a:solidFill>
                          <a:latin typeface="Calibri" panose="020F0502020204030204" pitchFamily="34" charset="0"/>
                          <a:ea typeface="+mn-ea"/>
                          <a:cs typeface="+mn-cs"/>
                        </a:rPr>
                        <a:t>	Descriptions are made based on EC Directive and British laws, which is the license corresponding to the data base right(sui generis rights*).</a:t>
                      </a:r>
                      <a:endParaRPr kumimoji="1" lang="ja-JP" altLang="en-US" sz="1200" kern="1200" dirty="0" smtClean="0">
                        <a:solidFill>
                          <a:schemeClr val="tx1"/>
                        </a:solidFill>
                        <a:latin typeface="Calibri" panose="020F0502020204030204" pitchFamily="34" charset="0"/>
                        <a:ea typeface="+mn-ea"/>
                        <a:cs typeface="+mn-cs"/>
                      </a:endParaRPr>
                    </a:p>
                  </a:txBody>
                  <a:tcPr anchor="ctr"/>
                </a:tc>
              </a:tr>
              <a:tr h="430017">
                <a:tc>
                  <a:txBody>
                    <a:bodyPr/>
                    <a:lstStyle/>
                    <a:p>
                      <a:r>
                        <a:rPr kumimoji="1" lang="en-US" altLang="ja-JP" sz="1200" dirty="0" smtClean="0">
                          <a:solidFill>
                            <a:schemeClr val="tx1"/>
                          </a:solidFill>
                          <a:latin typeface="Calibri" panose="020F0502020204030204" pitchFamily="34" charset="0"/>
                        </a:rPr>
                        <a:t>Open License</a:t>
                      </a:r>
                    </a:p>
                    <a:p>
                      <a:r>
                        <a:rPr kumimoji="1" lang="en-US" altLang="ja-JP" sz="1200" dirty="0" smtClean="0">
                          <a:solidFill>
                            <a:schemeClr val="tx1"/>
                          </a:solidFill>
                          <a:latin typeface="Calibri" panose="020F0502020204030204" pitchFamily="34" charset="0"/>
                        </a:rPr>
                        <a:t>(LICENCE OUVERTE)</a:t>
                      </a:r>
                      <a:endParaRPr kumimoji="1" lang="ja-JP" altLang="en-US" sz="1200" dirty="0">
                        <a:solidFill>
                          <a:schemeClr val="tx1"/>
                        </a:solidFill>
                        <a:latin typeface="Calibri" panose="020F0502020204030204" pitchFamily="34" charset="0"/>
                      </a:endParaRPr>
                    </a:p>
                  </a:txBody>
                  <a:tcPr/>
                </a:tc>
                <a:tc>
                  <a:txBody>
                    <a:bodyPr/>
                    <a:lstStyle/>
                    <a:p>
                      <a:pPr marL="133350" indent="-133350" algn="l" rtl="0" eaLnBrk="1" latinLnBrk="0" hangingPunct="1"/>
                      <a:r>
                        <a:rPr kumimoji="1" lang="ja-JP" altLang="en-US" sz="1200" kern="1200" dirty="0" smtClean="0">
                          <a:solidFill>
                            <a:schemeClr val="tx1"/>
                          </a:solidFill>
                          <a:latin typeface="Calibri" panose="020F0502020204030204" pitchFamily="34" charset="0"/>
                          <a:ea typeface="+mn-ea"/>
                          <a:cs typeface="+mn-cs"/>
                        </a:rPr>
                        <a:t>・</a:t>
                      </a:r>
                      <a:r>
                        <a:rPr kumimoji="1" lang="en-US" altLang="ja-JP" sz="1200" kern="1200" dirty="0" smtClean="0">
                          <a:solidFill>
                            <a:schemeClr val="tx1"/>
                          </a:solidFill>
                          <a:latin typeface="Calibri" panose="020F0502020204030204" pitchFamily="34" charset="0"/>
                          <a:ea typeface="+mn-ea"/>
                          <a:cs typeface="+mn-cs"/>
                        </a:rPr>
                        <a:t>	License used for open access to French governmental organizations.</a:t>
                      </a:r>
                    </a:p>
                    <a:p>
                      <a:pPr marL="133350" indent="-133350" algn="l" rtl="0" eaLnBrk="1" latinLnBrk="0" hangingPunct="1"/>
                      <a:r>
                        <a:rPr kumimoji="1" lang="ja-JP" altLang="en-US" sz="1200" kern="1200" dirty="0" smtClean="0">
                          <a:solidFill>
                            <a:schemeClr val="tx1"/>
                          </a:solidFill>
                          <a:latin typeface="Calibri" panose="020F0502020204030204" pitchFamily="34" charset="0"/>
                          <a:ea typeface="+mn-ea"/>
                          <a:cs typeface="+mn-cs"/>
                        </a:rPr>
                        <a:t>・</a:t>
                      </a:r>
                      <a:r>
                        <a:rPr kumimoji="1" lang="en-US" altLang="ja-JP" sz="1200" kern="1200" dirty="0" smtClean="0">
                          <a:solidFill>
                            <a:schemeClr val="tx1"/>
                          </a:solidFill>
                          <a:latin typeface="Calibri" panose="020F0502020204030204" pitchFamily="34" charset="0"/>
                          <a:ea typeface="+mn-ea"/>
                          <a:cs typeface="+mn-cs"/>
                        </a:rPr>
                        <a:t>	There is only one license type and the terms and conditions for use are equal to CC-BY.</a:t>
                      </a:r>
                    </a:p>
                    <a:p>
                      <a:pPr marL="133350" indent="-133350" algn="l" rtl="0" eaLnBrk="1" latinLnBrk="0" hangingPunct="1"/>
                      <a:r>
                        <a:rPr kumimoji="1" lang="ja-JP" altLang="en-US" sz="1200" kern="1200" dirty="0" smtClean="0">
                          <a:solidFill>
                            <a:schemeClr val="tx1"/>
                          </a:solidFill>
                          <a:latin typeface="Calibri" panose="020F0502020204030204" pitchFamily="34" charset="0"/>
                          <a:ea typeface="+mn-ea"/>
                          <a:cs typeface="+mn-cs"/>
                        </a:rPr>
                        <a:t>・</a:t>
                      </a:r>
                      <a:r>
                        <a:rPr kumimoji="1" lang="en-US" altLang="ja-JP" sz="1200" kern="1200" dirty="0" smtClean="0">
                          <a:solidFill>
                            <a:schemeClr val="tx1"/>
                          </a:solidFill>
                          <a:latin typeface="Calibri" panose="020F0502020204030204" pitchFamily="34" charset="0"/>
                          <a:ea typeface="+mn-ea"/>
                          <a:cs typeface="+mn-cs"/>
                        </a:rPr>
                        <a:t>	Descriptions are made based on the French laws, which is the license corresponding to the database right.</a:t>
                      </a:r>
                      <a:endParaRPr kumimoji="1" lang="ja-JP" altLang="en-US" sz="1200" kern="1200" dirty="0">
                        <a:solidFill>
                          <a:schemeClr val="tx1"/>
                        </a:solidFill>
                        <a:latin typeface="Calibri" panose="020F0502020204030204" pitchFamily="34" charset="0"/>
                        <a:ea typeface="+mn-ea"/>
                        <a:cs typeface="+mn-cs"/>
                      </a:endParaRPr>
                    </a:p>
                  </a:txBody>
                  <a:tcPr anchor="ctr"/>
                </a:tc>
              </a:tr>
              <a:tr h="971465">
                <a:tc>
                  <a:txBody>
                    <a:bodyPr/>
                    <a:lstStyle/>
                    <a:p>
                      <a:r>
                        <a:rPr kumimoji="1" lang="en-US" altLang="ja-JP" sz="1200" dirty="0" smtClean="0">
                          <a:solidFill>
                            <a:schemeClr val="tx1"/>
                          </a:solidFill>
                          <a:latin typeface="Calibri" panose="020F0502020204030204" pitchFamily="34" charset="0"/>
                        </a:rPr>
                        <a:t>Open Data Commons License</a:t>
                      </a:r>
                      <a:endParaRPr kumimoji="1" lang="ja-JP" altLang="en-US" sz="1200" dirty="0">
                        <a:solidFill>
                          <a:schemeClr val="tx1"/>
                        </a:solidFill>
                        <a:latin typeface="Calibri" panose="020F0502020204030204" pitchFamily="34" charset="0"/>
                      </a:endParaRPr>
                    </a:p>
                  </a:txBody>
                  <a:tcPr/>
                </a:tc>
                <a:tc>
                  <a:txBody>
                    <a:bodyPr/>
                    <a:lstStyle/>
                    <a:p>
                      <a:pPr marL="133350" indent="-133350" algn="l" rtl="0" eaLnBrk="1" latinLnBrk="0" hangingPunct="1"/>
                      <a:r>
                        <a:rPr kumimoji="1" lang="ja-JP" altLang="en-US" sz="1200" kern="1200" dirty="0" smtClean="0">
                          <a:solidFill>
                            <a:schemeClr val="tx1"/>
                          </a:solidFill>
                          <a:latin typeface="Calibri" panose="020F0502020204030204" pitchFamily="34" charset="0"/>
                          <a:ea typeface="+mn-ea"/>
                          <a:cs typeface="+mn-cs"/>
                        </a:rPr>
                        <a:t>・</a:t>
                      </a:r>
                      <a:r>
                        <a:rPr kumimoji="1" lang="en-US" altLang="ja-JP" sz="1200" kern="1200" dirty="0" smtClean="0">
                          <a:solidFill>
                            <a:schemeClr val="tx1"/>
                          </a:solidFill>
                          <a:latin typeface="Calibri" panose="020F0502020204030204" pitchFamily="34" charset="0"/>
                          <a:ea typeface="+mn-ea"/>
                          <a:cs typeface="+mn-cs"/>
                        </a:rPr>
                        <a:t>	License made by Open Knowledge Foundation</a:t>
                      </a:r>
                    </a:p>
                    <a:p>
                      <a:pPr marL="133350" indent="-133350" algn="l" rtl="0" eaLnBrk="1" latinLnBrk="0" hangingPunct="1"/>
                      <a:r>
                        <a:rPr kumimoji="1" lang="ja-JP" altLang="en-US" sz="1200" kern="1200" dirty="0" smtClean="0">
                          <a:solidFill>
                            <a:schemeClr val="tx1"/>
                          </a:solidFill>
                          <a:latin typeface="Calibri" panose="020F0502020204030204" pitchFamily="34" charset="0"/>
                          <a:ea typeface="+mn-ea"/>
                          <a:cs typeface="+mn-cs"/>
                        </a:rPr>
                        <a:t>・</a:t>
                      </a:r>
                      <a:r>
                        <a:rPr kumimoji="1" lang="en-US" altLang="ja-JP" sz="1200" kern="1200" dirty="0" smtClean="0">
                          <a:solidFill>
                            <a:schemeClr val="tx1"/>
                          </a:solidFill>
                          <a:latin typeface="Calibri" panose="020F0502020204030204" pitchFamily="34" charset="0"/>
                          <a:ea typeface="+mn-ea"/>
                          <a:cs typeface="+mn-cs"/>
                        </a:rPr>
                        <a:t>	In licensing alteration(reuse), succeeding license or non-succeeding license may be chosen. Public domain license is also prepared.</a:t>
                      </a:r>
                    </a:p>
                    <a:p>
                      <a:pPr marL="133350" indent="-133350" algn="l" rtl="0" eaLnBrk="1" latinLnBrk="0" hangingPunct="1"/>
                      <a:r>
                        <a:rPr kumimoji="1" lang="ja-JP" altLang="en-US" sz="1200" kern="1200" dirty="0" smtClean="0">
                          <a:solidFill>
                            <a:schemeClr val="tx1"/>
                          </a:solidFill>
                          <a:latin typeface="Calibri" panose="020F0502020204030204" pitchFamily="34" charset="0"/>
                          <a:ea typeface="+mn-ea"/>
                          <a:cs typeface="+mn-cs"/>
                        </a:rPr>
                        <a:t>・</a:t>
                      </a:r>
                      <a:r>
                        <a:rPr kumimoji="1" lang="en-US" altLang="ja-JP" sz="1200" kern="1200" dirty="0" smtClean="0">
                          <a:solidFill>
                            <a:schemeClr val="tx1"/>
                          </a:solidFill>
                          <a:latin typeface="Calibri" panose="020F0502020204030204" pitchFamily="34" charset="0"/>
                          <a:ea typeface="+mn-ea"/>
                          <a:cs typeface="+mn-cs"/>
                        </a:rPr>
                        <a:t>	ODC-BY is the license corresponding to the database right for CC-BY and </a:t>
                      </a:r>
                      <a:r>
                        <a:rPr kumimoji="1" lang="en-US" altLang="ja-JP" sz="1200" kern="1200" dirty="0" err="1" smtClean="0">
                          <a:solidFill>
                            <a:schemeClr val="tx1"/>
                          </a:solidFill>
                          <a:latin typeface="Calibri" panose="020F0502020204030204" pitchFamily="34" charset="0"/>
                          <a:ea typeface="+mn-ea"/>
                          <a:cs typeface="+mn-cs"/>
                        </a:rPr>
                        <a:t>ODbL</a:t>
                      </a:r>
                      <a:r>
                        <a:rPr kumimoji="1" lang="en-US" altLang="ja-JP" sz="1200" kern="1200" dirty="0" smtClean="0">
                          <a:solidFill>
                            <a:schemeClr val="tx1"/>
                          </a:solidFill>
                          <a:latin typeface="Calibri" panose="020F0502020204030204" pitchFamily="34" charset="0"/>
                          <a:ea typeface="+mn-ea"/>
                          <a:cs typeface="+mn-cs"/>
                        </a:rPr>
                        <a:t> for</a:t>
                      </a:r>
                      <a:r>
                        <a:rPr kumimoji="1" lang="ja-JP" altLang="en-US" sz="1200" kern="1200" dirty="0" smtClean="0">
                          <a:solidFill>
                            <a:schemeClr val="tx1"/>
                          </a:solidFill>
                          <a:latin typeface="Calibri" panose="020F0502020204030204" pitchFamily="34" charset="0"/>
                          <a:ea typeface="+mn-ea"/>
                          <a:cs typeface="+mn-cs"/>
                        </a:rPr>
                        <a:t> </a:t>
                      </a:r>
                      <a:r>
                        <a:rPr kumimoji="1" lang="en-US" altLang="ja-JP" sz="1200" kern="1200" dirty="0" smtClean="0">
                          <a:solidFill>
                            <a:schemeClr val="tx1"/>
                          </a:solidFill>
                          <a:latin typeface="Calibri" panose="020F0502020204030204" pitchFamily="34" charset="0"/>
                          <a:ea typeface="+mn-ea"/>
                          <a:cs typeface="+mn-cs"/>
                        </a:rPr>
                        <a:t>CC-BY-SA.</a:t>
                      </a:r>
                      <a:endParaRPr kumimoji="1" lang="ja-JP" altLang="en-US" sz="1200" kern="1200" dirty="0">
                        <a:solidFill>
                          <a:schemeClr val="tx1"/>
                        </a:solidFill>
                        <a:latin typeface="Calibri" panose="020F0502020204030204" pitchFamily="34" charset="0"/>
                        <a:ea typeface="+mn-ea"/>
                        <a:cs typeface="+mn-cs"/>
                      </a:endParaRPr>
                    </a:p>
                  </a:txBody>
                  <a:tcPr anchor="ctr"/>
                </a:tc>
              </a:tr>
              <a:tr h="764290">
                <a:tc>
                  <a:txBody>
                    <a:bodyPr/>
                    <a:lstStyle/>
                    <a:p>
                      <a:r>
                        <a:rPr kumimoji="1" lang="en-US" altLang="ja-JP" sz="1200" dirty="0" smtClean="0">
                          <a:solidFill>
                            <a:schemeClr val="tx1"/>
                          </a:solidFill>
                          <a:latin typeface="Calibri" panose="020F0502020204030204" pitchFamily="34" charset="0"/>
                        </a:rPr>
                        <a:t>Creative Commons License</a:t>
                      </a:r>
                      <a:endParaRPr kumimoji="1" lang="ja-JP" altLang="en-US" sz="1200" dirty="0">
                        <a:solidFill>
                          <a:schemeClr val="tx1"/>
                        </a:solidFill>
                        <a:latin typeface="Calibri" panose="020F0502020204030204" pitchFamily="34" charset="0"/>
                      </a:endParaRPr>
                    </a:p>
                  </a:txBody>
                  <a:tcPr/>
                </a:tc>
                <a:tc>
                  <a:txBody>
                    <a:bodyPr/>
                    <a:lstStyle/>
                    <a:p>
                      <a:pPr marL="133350" marR="0" indent="-13335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Calibri" panose="020F0502020204030204" pitchFamily="34" charset="0"/>
                          <a:ea typeface="+mn-ea"/>
                          <a:cs typeface="+mn-cs"/>
                        </a:rPr>
                        <a:t>・</a:t>
                      </a:r>
                      <a:r>
                        <a:rPr kumimoji="1" lang="en-US" altLang="ja-JP" sz="1200" kern="1200" dirty="0" smtClean="0">
                          <a:solidFill>
                            <a:schemeClr val="tx1"/>
                          </a:solidFill>
                          <a:latin typeface="Calibri" panose="020F0502020204030204" pitchFamily="34" charset="0"/>
                          <a:ea typeface="+mn-ea"/>
                          <a:cs typeface="+mn-cs"/>
                        </a:rPr>
                        <a:t>	License made by Creative Commons</a:t>
                      </a:r>
                    </a:p>
                    <a:p>
                      <a:pPr marL="133350" marR="0" indent="-13335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Calibri" panose="020F0502020204030204" pitchFamily="34" charset="0"/>
                          <a:ea typeface="+mn-ea"/>
                          <a:cs typeface="+mn-cs"/>
                        </a:rPr>
                        <a:t>・</a:t>
                      </a:r>
                      <a:r>
                        <a:rPr kumimoji="1" lang="en-US" altLang="ja-JP" sz="1200" kern="1200" dirty="0" smtClean="0">
                          <a:solidFill>
                            <a:schemeClr val="tx1"/>
                          </a:solidFill>
                          <a:latin typeface="Calibri" panose="020F0502020204030204" pitchFamily="34" charset="0"/>
                          <a:ea typeface="+mn-ea"/>
                          <a:cs typeface="+mn-cs"/>
                        </a:rPr>
                        <a:t>	Commercial/non-commercial and appropriateness of alteration (reuse)</a:t>
                      </a:r>
                      <a:r>
                        <a:rPr kumimoji="1" lang="ja-JP" altLang="en-US" sz="1200" kern="1200" dirty="0" smtClean="0">
                          <a:solidFill>
                            <a:schemeClr val="tx1"/>
                          </a:solidFill>
                          <a:latin typeface="Calibri" panose="020F0502020204030204" pitchFamily="34" charset="0"/>
                          <a:ea typeface="+mn-ea"/>
                          <a:cs typeface="+mn-cs"/>
                        </a:rPr>
                        <a:t> </a:t>
                      </a:r>
                      <a:r>
                        <a:rPr kumimoji="1" lang="en-US" altLang="ja-JP" sz="1200" kern="1200" dirty="0" smtClean="0">
                          <a:solidFill>
                            <a:schemeClr val="tx1"/>
                          </a:solidFill>
                          <a:latin typeface="Calibri" panose="020F0502020204030204" pitchFamily="34" charset="0"/>
                          <a:ea typeface="+mn-ea"/>
                          <a:cs typeface="+mn-cs"/>
                        </a:rPr>
                        <a:t>may be chosen.</a:t>
                      </a:r>
                    </a:p>
                    <a:p>
                      <a:pPr marL="133350" marR="0" indent="-13335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Calibri" panose="020F0502020204030204" pitchFamily="34" charset="0"/>
                          <a:ea typeface="+mn-ea"/>
                          <a:cs typeface="+mn-cs"/>
                        </a:rPr>
                        <a:t>・</a:t>
                      </a:r>
                      <a:r>
                        <a:rPr kumimoji="1" lang="en-US" altLang="ja-JP" sz="1200" kern="1200" dirty="0" smtClean="0">
                          <a:solidFill>
                            <a:schemeClr val="tx1"/>
                          </a:solidFill>
                          <a:latin typeface="Calibri" panose="020F0502020204030204" pitchFamily="34" charset="0"/>
                          <a:ea typeface="+mn-ea"/>
                          <a:cs typeface="+mn-cs"/>
                        </a:rPr>
                        <a:t>	Adopted in several countries(governments)(Australia, New Zealand, Germany)</a:t>
                      </a:r>
                    </a:p>
                    <a:p>
                      <a:pPr marL="133350" marR="0" indent="-13335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Calibri" panose="020F0502020204030204" pitchFamily="34" charset="0"/>
                          <a:ea typeface="+mn-ea"/>
                          <a:cs typeface="+mn-cs"/>
                        </a:rPr>
                        <a:t>・</a:t>
                      </a:r>
                      <a:r>
                        <a:rPr kumimoji="1" lang="en-US" altLang="ja-JP" sz="1200" kern="1200" dirty="0" smtClean="0">
                          <a:solidFill>
                            <a:schemeClr val="tx1"/>
                          </a:solidFill>
                          <a:latin typeface="Calibri" panose="020F0502020204030204" pitchFamily="34" charset="0"/>
                          <a:ea typeface="+mn-ea"/>
                          <a:cs typeface="+mn-cs"/>
                        </a:rPr>
                        <a:t>	Not corresponding to the database right.</a:t>
                      </a:r>
                    </a:p>
                  </a:txBody>
                  <a:tcPr anchor="ctr"/>
                </a:tc>
              </a:tr>
            </a:tbl>
          </a:graphicData>
        </a:graphic>
      </p:graphicFrame>
      <p:sp>
        <p:nvSpPr>
          <p:cNvPr id="32790" name="テキスト ボックス 2"/>
          <p:cNvSpPr txBox="1">
            <a:spLocks noChangeArrowheads="1"/>
          </p:cNvSpPr>
          <p:nvPr/>
        </p:nvSpPr>
        <p:spPr bwMode="auto">
          <a:xfrm>
            <a:off x="3092450" y="6105525"/>
            <a:ext cx="5715000" cy="461665"/>
          </a:xfrm>
          <a:prstGeom prst="rect">
            <a:avLst/>
          </a:prstGeom>
          <a:noFill/>
          <a:ln w="9525">
            <a:noFill/>
            <a:miter lim="800000"/>
            <a:headEnd/>
            <a:tailEnd/>
          </a:ln>
        </p:spPr>
        <p:txBody>
          <a:bodyPr>
            <a:spAutoFit/>
          </a:bodyPr>
          <a:lstStyle/>
          <a:p>
            <a:pPr algn="r"/>
            <a:r>
              <a:rPr lang="en-US" altLang="ja-JP" sz="1200" dirty="0" smtClean="0">
                <a:latin typeface="Calibri" panose="020F0502020204030204" pitchFamily="34" charset="0"/>
                <a:cs typeface="Times New Roman" panose="02020603050405020304" pitchFamily="18" charset="0"/>
              </a:rPr>
              <a:t>[Source] Prepared by Data Governance Committee Secretariat based on the documents on each license</a:t>
            </a:r>
            <a:endParaRPr lang="ja-JP" altLang="en-US" sz="1200" dirty="0">
              <a:latin typeface="Calibri" panose="020F0502020204030204" pitchFamily="34" charset="0"/>
              <a:cs typeface="Times New Roman" panose="02020603050405020304" pitchFamily="18" charset="0"/>
            </a:endParaRPr>
          </a:p>
        </p:txBody>
      </p:sp>
      <p:sp>
        <p:nvSpPr>
          <p:cNvPr id="32791" name="テキスト ボックス 1"/>
          <p:cNvSpPr txBox="1">
            <a:spLocks noChangeArrowheads="1"/>
          </p:cNvSpPr>
          <p:nvPr/>
        </p:nvSpPr>
        <p:spPr bwMode="auto">
          <a:xfrm>
            <a:off x="1000252" y="5442908"/>
            <a:ext cx="5713424" cy="230832"/>
          </a:xfrm>
          <a:prstGeom prst="rect">
            <a:avLst/>
          </a:prstGeom>
          <a:noFill/>
          <a:ln w="9525">
            <a:noFill/>
            <a:miter lim="800000"/>
            <a:headEnd/>
            <a:tailEnd/>
          </a:ln>
        </p:spPr>
        <p:txBody>
          <a:bodyPr wrap="none">
            <a:spAutoFit/>
          </a:bodyPr>
          <a:lstStyle/>
          <a:p>
            <a:r>
              <a:rPr lang="en-US" altLang="ja-JP" sz="900" dirty="0" smtClean="0">
                <a:latin typeface="Calibri" panose="020F0502020204030204" pitchFamily="34" charset="0"/>
                <a:ea typeface="ＭＳ Ｐ明朝" pitchFamily="18" charset="-128"/>
              </a:rPr>
              <a:t>* Sui </a:t>
            </a:r>
            <a:r>
              <a:rPr lang="en-US" altLang="ja-JP" sz="900" dirty="0">
                <a:latin typeface="Calibri" panose="020F0502020204030204" pitchFamily="34" charset="0"/>
                <a:ea typeface="ＭＳ Ｐ明朝" pitchFamily="18" charset="-128"/>
              </a:rPr>
              <a:t>generis </a:t>
            </a:r>
            <a:r>
              <a:rPr lang="en-US" altLang="ja-JP" sz="900" dirty="0" smtClean="0">
                <a:latin typeface="Calibri" panose="020F0502020204030204" pitchFamily="34" charset="0"/>
                <a:ea typeface="ＭＳ Ｐ明朝" pitchFamily="18" charset="-128"/>
              </a:rPr>
              <a:t>rights</a:t>
            </a:r>
            <a:r>
              <a:rPr lang="ja-JP" altLang="en-US" sz="900" dirty="0" smtClean="0">
                <a:latin typeface="Calibri" panose="020F0502020204030204" pitchFamily="34" charset="0"/>
                <a:ea typeface="ＭＳ Ｐ明朝" pitchFamily="18" charset="-128"/>
              </a:rPr>
              <a:t> </a:t>
            </a:r>
            <a:r>
              <a:rPr lang="en-US" altLang="ja-JP" sz="900" dirty="0" smtClean="0">
                <a:latin typeface="Calibri" panose="020F0502020204030204" pitchFamily="34" charset="0"/>
                <a:ea typeface="ＭＳ Ｐ明朝" pitchFamily="18" charset="-128"/>
              </a:rPr>
              <a:t>are the database rights unique to EU which were recognized by EU Database Directive of 1996.</a:t>
            </a:r>
            <a:endParaRPr lang="ja-JP" altLang="en-US" sz="900" dirty="0">
              <a:latin typeface="Calibri" panose="020F0502020204030204" pitchFamily="34" charset="0"/>
              <a:ea typeface="ＭＳ Ｐ明朝" pitchFamily="18" charset="-128"/>
            </a:endParaRPr>
          </a:p>
        </p:txBody>
      </p:sp>
      <p:sp>
        <p:nvSpPr>
          <p:cNvPr id="32792" name="タイトル 1"/>
          <p:cNvSpPr>
            <a:spLocks noGrp="1"/>
          </p:cNvSpPr>
          <p:nvPr>
            <p:ph type="title"/>
          </p:nvPr>
        </p:nvSpPr>
        <p:spPr>
          <a:xfrm>
            <a:off x="404813" y="165100"/>
            <a:ext cx="8229600" cy="792163"/>
          </a:xfrm>
        </p:spPr>
        <p:txBody>
          <a:bodyPr/>
          <a:lstStyle/>
          <a:p>
            <a:pPr eaLnBrk="1" hangingPunct="1"/>
            <a:r>
              <a:rPr lang="en-US" altLang="ja-JP" sz="2400" dirty="0" smtClean="0"/>
              <a:t>(1)  Overview of Licenses adopted in Foreign Countries</a:t>
            </a:r>
            <a:endParaRPr lang="ja-JP" altLang="en-US" sz="24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F013C102-C8FE-46E6-B6A3-7AA7612B853A}" type="slidenum">
              <a:rPr lang="ja-JP" altLang="en-US" smtClean="0"/>
              <a:pPr>
                <a:defRPr/>
              </a:pPr>
              <a:t>17</a:t>
            </a:fld>
            <a:endParaRPr lang="ja-JP" altLang="en-US" dirty="0"/>
          </a:p>
        </p:txBody>
      </p:sp>
      <p:sp>
        <p:nvSpPr>
          <p:cNvPr id="33794" name="タイトル 1"/>
          <p:cNvSpPr>
            <a:spLocks noGrp="1"/>
          </p:cNvSpPr>
          <p:nvPr>
            <p:ph type="title"/>
          </p:nvPr>
        </p:nvSpPr>
        <p:spPr>
          <a:xfrm>
            <a:off x="481013" y="165100"/>
            <a:ext cx="8153400" cy="777875"/>
          </a:xfrm>
        </p:spPr>
        <p:txBody>
          <a:bodyPr/>
          <a:lstStyle/>
          <a:p>
            <a:pPr eaLnBrk="1" hangingPunct="1"/>
            <a:r>
              <a:rPr lang="en-US" altLang="ja-JP" sz="2400" dirty="0" smtClean="0"/>
              <a:t>(2)  Comparison of Licenses adopted in Foreign Countries</a:t>
            </a:r>
            <a:endParaRPr lang="ja-JP" altLang="en-US" sz="2400" dirty="0" smtClean="0"/>
          </a:p>
        </p:txBody>
      </p:sp>
      <p:graphicFrame>
        <p:nvGraphicFramePr>
          <p:cNvPr id="8" name="Group 96"/>
          <p:cNvGraphicFramePr>
            <a:graphicFrameLocks noGrp="1"/>
          </p:cNvGraphicFramePr>
          <p:nvPr>
            <p:extLst>
              <p:ext uri="{D42A27DB-BD31-4B8C-83A1-F6EECF244321}">
                <p14:modId xmlns:p14="http://schemas.microsoft.com/office/powerpoint/2010/main" val="117597148"/>
              </p:ext>
            </p:extLst>
          </p:nvPr>
        </p:nvGraphicFramePr>
        <p:xfrm>
          <a:off x="552836" y="1154113"/>
          <a:ext cx="8191500" cy="4937760"/>
        </p:xfrm>
        <a:graphic>
          <a:graphicData uri="http://schemas.openxmlformats.org/drawingml/2006/table">
            <a:tbl>
              <a:tblPr/>
              <a:tblGrid>
                <a:gridCol w="271463"/>
                <a:gridCol w="1061645"/>
                <a:gridCol w="1549792"/>
                <a:gridCol w="1177925"/>
                <a:gridCol w="1765300"/>
                <a:gridCol w="1612900"/>
                <a:gridCol w="752475"/>
              </a:tblGrid>
              <a:tr h="425589">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endParaRPr kumimoji="1" lang="ja-JP" altLang="en-US" sz="1000" b="1" i="0" u="none" strike="noStrike" cap="none" normalizeH="0" baseline="0" dirty="0" smtClean="0">
                        <a:ln>
                          <a:noFill/>
                        </a:ln>
                        <a:solidFill>
                          <a:schemeClr val="bg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1" i="0" u="none" strike="noStrike" cap="none" normalizeH="0" baseline="0" smtClean="0">
                          <a:ln>
                            <a:noFill/>
                          </a:ln>
                          <a:solidFill>
                            <a:schemeClr val="bg1"/>
                          </a:solidFill>
                          <a:effectLst/>
                          <a:latin typeface="Calibri" panose="020F0502020204030204" pitchFamily="34" charset="0"/>
                          <a:ea typeface="ＭＳ Ｐゴシック" charset="-128"/>
                        </a:rPr>
                        <a:t>Open Government Licence</a:t>
                      </a:r>
                      <a:endParaRPr kumimoji="1" lang="ja-JP" altLang="en-US" sz="1000" b="1" i="0" u="none" strike="noStrike" cap="none" normalizeH="0" baseline="0" smtClean="0">
                        <a:ln>
                          <a:noFill/>
                        </a:ln>
                        <a:solidFill>
                          <a:schemeClr val="bg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1" i="0" u="none" strike="noStrike" cap="none" normalizeH="0" baseline="0" dirty="0" smtClean="0">
                          <a:ln>
                            <a:noFill/>
                          </a:ln>
                          <a:solidFill>
                            <a:schemeClr val="bg1"/>
                          </a:solidFill>
                          <a:effectLst/>
                          <a:latin typeface="Calibri" panose="020F0502020204030204" pitchFamily="34" charset="0"/>
                          <a:ea typeface="ＭＳ Ｐゴシック" charset="-128"/>
                        </a:rPr>
                        <a:t>Open License</a:t>
                      </a:r>
                    </a:p>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1" i="0" u="none" strike="noStrike" cap="none" normalizeH="0" baseline="0" dirty="0" smtClean="0">
                          <a:ln>
                            <a:noFill/>
                          </a:ln>
                          <a:solidFill>
                            <a:schemeClr val="bg1"/>
                          </a:solidFill>
                          <a:effectLst/>
                          <a:latin typeface="Calibri" panose="020F0502020204030204" pitchFamily="34" charset="0"/>
                          <a:ea typeface="ＭＳ Ｐゴシック" charset="-128"/>
                        </a:rPr>
                        <a:t>(LICENCE OUVERTE)</a:t>
                      </a:r>
                      <a:endParaRPr kumimoji="1" lang="ja-JP" altLang="en-US" sz="1000" b="1" i="0" u="none" strike="noStrike" cap="none" normalizeH="0" baseline="0" dirty="0" smtClean="0">
                        <a:ln>
                          <a:noFill/>
                        </a:ln>
                        <a:solidFill>
                          <a:schemeClr val="bg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1" i="0" u="none" strike="noStrike" cap="none" normalizeH="0" baseline="0" smtClean="0">
                          <a:ln>
                            <a:noFill/>
                          </a:ln>
                          <a:solidFill>
                            <a:schemeClr val="bg1"/>
                          </a:solidFill>
                          <a:effectLst/>
                          <a:latin typeface="Calibri" panose="020F0502020204030204" pitchFamily="34" charset="0"/>
                          <a:ea typeface="ＭＳ Ｐゴシック" charset="-128"/>
                        </a:rPr>
                        <a:t>Open Data Commons License</a:t>
                      </a:r>
                      <a:endParaRPr kumimoji="1" lang="ja-JP" altLang="en-US" sz="1000" b="1" i="0" u="none" strike="noStrike" cap="none" normalizeH="0" baseline="0" smtClean="0">
                        <a:ln>
                          <a:noFill/>
                        </a:ln>
                        <a:solidFill>
                          <a:schemeClr val="bg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1" i="0" u="none" strike="noStrike" cap="none" normalizeH="0" baseline="0" dirty="0" smtClean="0">
                          <a:ln>
                            <a:noFill/>
                          </a:ln>
                          <a:solidFill>
                            <a:schemeClr val="bg1"/>
                          </a:solidFill>
                          <a:effectLst/>
                          <a:latin typeface="Calibri" panose="020F0502020204030204" pitchFamily="34" charset="0"/>
                          <a:ea typeface="ＭＳ Ｐゴシック" charset="-128"/>
                        </a:rPr>
                        <a:t>Creative Commons License</a:t>
                      </a:r>
                      <a:endParaRPr kumimoji="1" lang="ja-JP" altLang="en-US" sz="1000" b="1" i="0" u="none" strike="noStrike" cap="none" normalizeH="0" baseline="0" dirty="0" smtClean="0">
                        <a:ln>
                          <a:noFill/>
                        </a:ln>
                        <a:solidFill>
                          <a:schemeClr val="bg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1" i="0" u="none" strike="noStrike" cap="none" normalizeH="0" baseline="0" dirty="0" smtClean="0">
                          <a:ln>
                            <a:noFill/>
                          </a:ln>
                          <a:solidFill>
                            <a:schemeClr val="bg1"/>
                          </a:solidFill>
                          <a:effectLst/>
                          <a:latin typeface="Calibri" panose="020F0502020204030204" pitchFamily="34" charset="0"/>
                          <a:ea typeface="ＭＳ Ｐゴシック" charset="-128"/>
                        </a:rPr>
                        <a:t>(Reference)</a:t>
                      </a:r>
                    </a:p>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1" i="0" u="none" strike="noStrike" cap="none" normalizeH="0" baseline="0" dirty="0" smtClean="0">
                          <a:ln>
                            <a:noFill/>
                          </a:ln>
                          <a:solidFill>
                            <a:schemeClr val="bg1"/>
                          </a:solidFill>
                          <a:effectLst/>
                          <a:latin typeface="Calibri" panose="020F0502020204030204" pitchFamily="34" charset="0"/>
                          <a:ea typeface="ＭＳ Ｐゴシック" charset="-128"/>
                        </a:rPr>
                        <a:t>Public Domain</a:t>
                      </a:r>
                      <a:endParaRPr kumimoji="1" lang="ja-JP" altLang="en-US" sz="1000" b="1" i="0" u="none" strike="noStrike" cap="none" normalizeH="0" baseline="0" dirty="0" smtClean="0">
                        <a:ln>
                          <a:noFill/>
                        </a:ln>
                        <a:solidFill>
                          <a:schemeClr val="bg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43193">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000" b="1" i="0" u="none" strike="noStrike" cap="none" normalizeH="0" baseline="0" dirty="0" smtClean="0">
                          <a:ln>
                            <a:noFill/>
                          </a:ln>
                          <a:solidFill>
                            <a:schemeClr val="bg1"/>
                          </a:solidFill>
                          <a:effectLst/>
                          <a:latin typeface="Calibri" panose="020F0502020204030204" pitchFamily="34" charset="0"/>
                          <a:ea typeface="ＭＳ Ｐゴシック" charset="-128"/>
                        </a:rPr>
                        <a:t>Operation Body</a:t>
                      </a:r>
                      <a:endParaRPr kumimoji="1" lang="ja-JP" altLang="en-US" sz="1000" b="1" i="0" u="none" strike="noStrike" cap="none" normalizeH="0" baseline="0" dirty="0" smtClean="0">
                        <a:ln>
                          <a:noFill/>
                        </a:ln>
                        <a:solidFill>
                          <a:schemeClr val="bg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British Government</a:t>
                      </a:r>
                      <a:endParaRPr kumimoji="1" lang="ja-JP" altLang="en-US" sz="10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French Government</a:t>
                      </a:r>
                      <a:endParaRPr kumimoji="1" lang="ja-JP" altLang="en-US" sz="10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Open Knowledge Foundation</a:t>
                      </a:r>
                      <a:endParaRPr kumimoji="1" lang="ja-JP" altLang="en-US" sz="10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alibri" panose="020F0502020204030204" pitchFamily="34" charset="0"/>
                          <a:ea typeface="ＭＳ Ｐゴシック" charset="-128"/>
                        </a:rPr>
                        <a:t>Creative Commons</a:t>
                      </a:r>
                      <a:endParaRPr kumimoji="1" lang="ja-JP" altLang="en-US" sz="1000" b="0" i="0" u="none" strike="noStrike" cap="none" normalizeH="0" baseline="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r>
              <a:tr h="334391">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000" b="1" i="0" u="none" strike="noStrike" cap="none" normalizeH="0" baseline="0" dirty="0" smtClean="0">
                          <a:ln>
                            <a:noFill/>
                          </a:ln>
                          <a:solidFill>
                            <a:schemeClr val="bg1"/>
                          </a:solidFill>
                          <a:effectLst/>
                          <a:latin typeface="Calibri" panose="020F0502020204030204" pitchFamily="34" charset="0"/>
                          <a:ea typeface="ＭＳ Ｐゴシック" charset="-128"/>
                        </a:rPr>
                        <a:t>Major Examples of Use</a:t>
                      </a:r>
                      <a:endParaRPr kumimoji="1" lang="ja-JP" altLang="en-US" sz="1000" b="1" i="0" u="none" strike="noStrike" cap="none" normalizeH="0" baseline="0" dirty="0" smtClean="0">
                        <a:ln>
                          <a:noFill/>
                        </a:ln>
                        <a:solidFill>
                          <a:schemeClr val="bg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UK</a:t>
                      </a:r>
                      <a:endParaRPr kumimoji="1" lang="ja-JP" altLang="en-US" sz="10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France</a:t>
                      </a:r>
                      <a:endParaRPr kumimoji="1" lang="ja-JP" altLang="en-US" sz="10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Paris</a:t>
                      </a:r>
                    </a:p>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Germany</a:t>
                      </a:r>
                      <a:endParaRPr kumimoji="1" lang="ja-JP" altLang="en-US" sz="10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Germany</a:t>
                      </a:r>
                    </a:p>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New Zealand</a:t>
                      </a:r>
                    </a:p>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Australia</a:t>
                      </a:r>
                      <a:endParaRPr kumimoji="1" lang="ja-JP" altLang="en-US" sz="10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USA</a:t>
                      </a:r>
                      <a:endParaRPr kumimoji="1" lang="ja-JP" altLang="en-US" sz="10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r>
              <a:tr h="151996">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000" b="1" i="0" u="none" strike="noStrike" cap="none" normalizeH="0" baseline="0" dirty="0" smtClean="0">
                          <a:ln>
                            <a:noFill/>
                          </a:ln>
                          <a:solidFill>
                            <a:schemeClr val="bg1"/>
                          </a:solidFill>
                          <a:effectLst/>
                          <a:latin typeface="Calibri" panose="020F0502020204030204" pitchFamily="34" charset="0"/>
                          <a:ea typeface="ＭＳ Ｐゴシック" charset="-128"/>
                        </a:rPr>
                        <a:t>Major License Type</a:t>
                      </a:r>
                      <a:endParaRPr kumimoji="1" lang="ja-JP" altLang="en-US" sz="1000" b="1" i="0" u="none" strike="noStrike" cap="none" normalizeH="0" baseline="0" dirty="0" smtClean="0">
                        <a:ln>
                          <a:noFill/>
                        </a:ln>
                        <a:solidFill>
                          <a:schemeClr val="bg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alibri" panose="020F0502020204030204" pitchFamily="34" charset="0"/>
                          <a:ea typeface="ＭＳ Ｐゴシック" charset="-128"/>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1</a:t>
                      </a:r>
                      <a:endParaRPr kumimoji="1" lang="ja-JP" altLang="en-US" sz="10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alibri" panose="020F0502020204030204" pitchFamily="34" charset="0"/>
                          <a:ea typeface="ＭＳ Ｐゴシック" charset="-128"/>
                        </a:rPr>
                        <a:t>3</a:t>
                      </a:r>
                      <a:endParaRPr kumimoji="1" lang="ja-JP" altLang="en-US" sz="1000" b="0" i="0" u="none" strike="noStrike" cap="none" normalizeH="0" baseline="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alibri" panose="020F0502020204030204" pitchFamily="34" charset="0"/>
                          <a:ea typeface="ＭＳ Ｐゴシック" charset="-128"/>
                        </a:rPr>
                        <a:t>6 </a:t>
                      </a:r>
                      <a:endParaRPr kumimoji="1" lang="ja-JP" altLang="en-US" sz="1000" b="0" i="0" u="none" strike="noStrike" cap="none" normalizeH="0" baseline="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alibri" panose="020F0502020204030204" pitchFamily="34" charset="0"/>
                          <a:ea typeface="ＭＳ Ｐゴシック" charset="-128"/>
                        </a:rPr>
                        <a:t>-</a:t>
                      </a:r>
                      <a:endParaRPr kumimoji="1" lang="ja-JP" altLang="en-US" sz="1000" b="0" i="0" u="none" strike="noStrike" cap="none" normalizeH="0" baseline="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r>
              <a:tr h="172471">
                <a:tc rowSpan="7">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000" b="1" i="0" u="none" strike="noStrike" cap="none" normalizeH="0" baseline="0" dirty="0" smtClean="0">
                          <a:ln>
                            <a:noFill/>
                          </a:ln>
                          <a:solidFill>
                            <a:schemeClr val="bg1"/>
                          </a:solidFill>
                          <a:effectLst/>
                          <a:latin typeface="Calibri" panose="020F0502020204030204" pitchFamily="34" charset="0"/>
                          <a:ea typeface="ＭＳ Ｐゴシック" charset="-128"/>
                        </a:rPr>
                        <a:t>　</a:t>
                      </a:r>
                      <a:r>
                        <a:rPr kumimoji="1" lang="en-US" altLang="ja-JP" sz="1000" b="1" i="0" u="none" strike="noStrike" cap="none" normalizeH="0" baseline="0" dirty="0" smtClean="0">
                          <a:ln>
                            <a:noFill/>
                          </a:ln>
                          <a:solidFill>
                            <a:schemeClr val="bg1"/>
                          </a:solidFill>
                          <a:effectLst/>
                          <a:latin typeface="Calibri" panose="020F0502020204030204" pitchFamily="34" charset="0"/>
                          <a:ea typeface="ＭＳ Ｐゴシック" charset="-128"/>
                        </a:rPr>
                        <a:t>Terms of Use</a:t>
                      </a:r>
                      <a:endParaRPr kumimoji="1" lang="ja-JP" altLang="en-US" sz="1000" b="1" i="0" u="none" strike="noStrike" cap="none" normalizeH="0" baseline="0" dirty="0" smtClean="0">
                        <a:ln>
                          <a:noFill/>
                        </a:ln>
                        <a:solidFill>
                          <a:schemeClr val="bg1"/>
                        </a:solidFill>
                        <a:effectLst/>
                        <a:latin typeface="Calibri" panose="020F0502020204030204" pitchFamily="34" charset="0"/>
                        <a:ea typeface="ＭＳ Ｐゴシック" charset="-128"/>
                      </a:endParaRPr>
                    </a:p>
                  </a:txBody>
                  <a:tcPr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Calibri" panose="020F0502020204030204" pitchFamily="34" charset="0"/>
                          <a:ea typeface="ＭＳ Ｐゴシック" charset="-128"/>
                        </a:rPr>
                        <a:t>Reproduction</a:t>
                      </a:r>
                      <a:endParaRPr kumimoji="1" lang="ja-JP" altLang="en-US" sz="1000" b="1"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Licensed</a:t>
                      </a:r>
                      <a:endParaRPr kumimoji="1" lang="ja-JP" altLang="en-US" sz="10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Licensed</a:t>
                      </a:r>
                      <a:endParaRPr kumimoji="1" lang="ja-JP" altLang="en-US" sz="10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Licensed</a:t>
                      </a:r>
                      <a:endParaRPr kumimoji="1" lang="ja-JP" altLang="en-US" sz="10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Licensed</a:t>
                      </a:r>
                      <a:endParaRPr kumimoji="1" lang="ja-JP" altLang="en-US" sz="10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Possible</a:t>
                      </a:r>
                      <a:endParaRPr kumimoji="1" lang="ja-JP" altLang="en-US" sz="10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r>
              <a:tr h="243193">
                <a:tc v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Calibri" panose="020F0502020204030204" pitchFamily="34" charset="0"/>
                          <a:ea typeface="ＭＳ Ｐゴシック" charset="-128"/>
                        </a:rPr>
                        <a:t>Alteration</a:t>
                      </a:r>
                    </a:p>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Calibri" panose="020F0502020204030204" pitchFamily="34" charset="0"/>
                          <a:ea typeface="ＭＳ Ｐゴシック" charset="-128"/>
                        </a:rPr>
                        <a:t>(Reuse)</a:t>
                      </a:r>
                      <a:endParaRPr kumimoji="1" lang="ja-JP" altLang="en-US" sz="1000" b="1"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row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Licensed</a:t>
                      </a:r>
                      <a:endParaRPr kumimoji="1" lang="ja-JP" altLang="en-US" sz="10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row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Licensed</a:t>
                      </a:r>
                      <a:endParaRPr kumimoji="1" lang="ja-JP" altLang="en-US" sz="10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row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Selective</a:t>
                      </a:r>
                    </a:p>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(Licensed</a:t>
                      </a:r>
                      <a:r>
                        <a:rPr kumimoji="1" lang="ja-JP" altLang="en-US" sz="1000" b="0" i="0" u="none" strike="noStrike" cap="none" normalizeH="0" baseline="0" dirty="0" smtClean="0">
                          <a:ln>
                            <a:noFill/>
                          </a:ln>
                          <a:solidFill>
                            <a:schemeClr val="tx1"/>
                          </a:solidFill>
                          <a:effectLst/>
                          <a:latin typeface="Calibri" panose="020F0502020204030204" pitchFamily="34" charset="0"/>
                          <a:ea typeface="ＭＳ Ｐゴシック" charset="-128"/>
                        </a:rPr>
                        <a:t>／</a:t>
                      </a: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licensed on condition of the same license)</a:t>
                      </a:r>
                      <a:endParaRPr kumimoji="1" lang="ja-JP" altLang="en-US" sz="10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row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Selective</a:t>
                      </a:r>
                    </a:p>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(Licensed</a:t>
                      </a:r>
                      <a:r>
                        <a:rPr kumimoji="1" lang="ja-JP" altLang="en-US" sz="1000" b="0" i="0" u="none" strike="noStrike" cap="none" normalizeH="0" baseline="0" dirty="0" smtClean="0">
                          <a:ln>
                            <a:noFill/>
                          </a:ln>
                          <a:solidFill>
                            <a:schemeClr val="tx1"/>
                          </a:solidFill>
                          <a:effectLst/>
                          <a:latin typeface="Calibri" panose="020F0502020204030204" pitchFamily="34" charset="0"/>
                          <a:ea typeface="ＭＳ Ｐゴシック" charset="-128"/>
                        </a:rPr>
                        <a:t>／</a:t>
                      </a: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not licensed</a:t>
                      </a:r>
                      <a:r>
                        <a:rPr kumimoji="1" lang="ja-JP" altLang="en-US" sz="1000" b="0" i="0" u="none" strike="noStrike" cap="none" normalizeH="0" baseline="0" dirty="0" smtClean="0">
                          <a:ln>
                            <a:noFill/>
                          </a:ln>
                          <a:solidFill>
                            <a:schemeClr val="tx1"/>
                          </a:solidFill>
                          <a:effectLst/>
                          <a:latin typeface="Calibri" panose="020F0502020204030204" pitchFamily="34" charset="0"/>
                          <a:ea typeface="ＭＳ Ｐゴシック" charset="-128"/>
                        </a:rPr>
                        <a:t>／</a:t>
                      </a: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licensed on condition of the same license)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row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Possible</a:t>
                      </a:r>
                      <a:endParaRPr kumimoji="1" lang="ja-JP" altLang="en-US" sz="10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r>
              <a:tr h="334391">
                <a:tc v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Calibri" panose="020F0502020204030204" pitchFamily="34" charset="0"/>
                          <a:ea typeface="ＭＳ Ｐゴシック" charset="-128"/>
                        </a:rPr>
                        <a:t>Combination with other information</a:t>
                      </a:r>
                      <a:endParaRPr kumimoji="1" lang="ja-JP" altLang="en-US" sz="1000" b="1"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243193">
                <a:tc v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Calibri" panose="020F0502020204030204" pitchFamily="34" charset="0"/>
                          <a:ea typeface="ＭＳ Ｐゴシック" charset="-128"/>
                        </a:rPr>
                        <a:t>Commercial Use</a:t>
                      </a:r>
                      <a:endParaRPr kumimoji="1" lang="ja-JP" altLang="en-US" sz="1000" b="1"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Selective</a:t>
                      </a:r>
                    </a:p>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(Licensed</a:t>
                      </a:r>
                      <a:r>
                        <a:rPr kumimoji="1" lang="ja-JP" altLang="en-US" sz="1000" b="0" i="0" u="none" strike="noStrike" cap="none" normalizeH="0" baseline="0" dirty="0" smtClean="0">
                          <a:ln>
                            <a:noFill/>
                          </a:ln>
                          <a:solidFill>
                            <a:schemeClr val="tx1"/>
                          </a:solidFill>
                          <a:effectLst/>
                          <a:latin typeface="Calibri" panose="020F0502020204030204" pitchFamily="34" charset="0"/>
                          <a:ea typeface="ＭＳ Ｐゴシック" charset="-128"/>
                        </a:rPr>
                        <a:t>／</a:t>
                      </a: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not licensed)</a:t>
                      </a:r>
                    </a:p>
                  </a:txBody>
                  <a:tcPr marL="72000" marR="72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Licensed</a:t>
                      </a:r>
                      <a:endParaRPr kumimoji="1" lang="ja-JP" altLang="en-US" sz="10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Licensed</a:t>
                      </a:r>
                      <a:endParaRPr kumimoji="1" lang="ja-JP" altLang="en-US" sz="10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Selective</a:t>
                      </a:r>
                    </a:p>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(Licensed</a:t>
                      </a:r>
                      <a:r>
                        <a:rPr kumimoji="1" lang="ja-JP" altLang="en-US" sz="1000" b="0" i="0" u="none" strike="noStrike" cap="none" normalizeH="0" baseline="0" dirty="0" smtClean="0">
                          <a:ln>
                            <a:noFill/>
                          </a:ln>
                          <a:solidFill>
                            <a:schemeClr val="tx1"/>
                          </a:solidFill>
                          <a:effectLst/>
                          <a:latin typeface="Calibri" panose="020F0502020204030204" pitchFamily="34" charset="0"/>
                          <a:ea typeface="ＭＳ Ｐゴシック" charset="-128"/>
                        </a:rPr>
                        <a:t>／</a:t>
                      </a: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not licensed)</a:t>
                      </a:r>
                      <a:endParaRPr kumimoji="1" lang="ja-JP" altLang="en-US" sz="10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Possible</a:t>
                      </a:r>
                      <a:endParaRPr kumimoji="1" lang="ja-JP" altLang="en-US" sz="10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r>
              <a:tr h="243193">
                <a:tc v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Calibri" panose="020F0502020204030204" pitchFamily="34" charset="0"/>
                          <a:ea typeface="ＭＳ Ｐゴシック" charset="-128"/>
                        </a:rPr>
                        <a:t>Indication of Source</a:t>
                      </a:r>
                      <a:endParaRPr kumimoji="1" lang="ja-JP" altLang="en-US" sz="1000" b="1"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Necessary</a:t>
                      </a:r>
                      <a:endParaRPr kumimoji="1" lang="ja-JP" altLang="en-US" sz="10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Necessary</a:t>
                      </a:r>
                      <a:endParaRPr kumimoji="1" lang="ja-JP" altLang="en-US" sz="10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Selective</a:t>
                      </a:r>
                    </a:p>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(Necessary</a:t>
                      </a:r>
                      <a:r>
                        <a:rPr kumimoji="1" lang="ja-JP" altLang="en-US" sz="1000" b="0" i="0" u="none" strike="noStrike" cap="none" normalizeH="0" baseline="0" dirty="0" smtClean="0">
                          <a:ln>
                            <a:noFill/>
                          </a:ln>
                          <a:solidFill>
                            <a:schemeClr val="tx1"/>
                          </a:solidFill>
                          <a:effectLst/>
                          <a:latin typeface="Calibri" panose="020F0502020204030204" pitchFamily="34" charset="0"/>
                          <a:ea typeface="ＭＳ Ｐゴシック" charset="-128"/>
                        </a:rPr>
                        <a:t>／</a:t>
                      </a: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Unnecessary)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Necessary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Unnecessary</a:t>
                      </a:r>
                      <a:endParaRPr kumimoji="1" lang="ja-JP" altLang="en-US" sz="10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r>
              <a:tr h="243193">
                <a:tc v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Calibri" panose="020F0502020204030204" pitchFamily="34" charset="0"/>
                          <a:ea typeface="ＭＳ Ｐゴシック" charset="-128"/>
                        </a:rPr>
                        <a:t>Link to License</a:t>
                      </a:r>
                      <a:endParaRPr kumimoji="1" lang="ja-JP" altLang="en-US" sz="1000" b="1"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Necessary</a:t>
                      </a:r>
                      <a:endParaRPr kumimoji="1" lang="ja-JP" altLang="en-US" sz="10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No description</a:t>
                      </a:r>
                      <a:endParaRPr kumimoji="1" lang="ja-JP" altLang="en-US" sz="10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No description</a:t>
                      </a:r>
                      <a:endParaRPr kumimoji="1" lang="ja-JP" altLang="en-US" sz="10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Necessary</a:t>
                      </a:r>
                      <a:endParaRPr kumimoji="1" lang="ja-JP" altLang="en-US" sz="10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Unnecessary</a:t>
                      </a:r>
                      <a:endParaRPr kumimoji="1" lang="ja-JP" altLang="en-US" sz="10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r>
              <a:tr h="151996">
                <a:tc v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Calibri" panose="020F0502020204030204" pitchFamily="34" charset="0"/>
                          <a:ea typeface="ＭＳ Ｐゴシック" charset="-128"/>
                        </a:rPr>
                        <a:t>No Warranty</a:t>
                      </a:r>
                      <a:endParaRPr kumimoji="1" lang="ja-JP" altLang="en-US" sz="1000" b="1"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Described</a:t>
                      </a:r>
                      <a:endParaRPr kumimoji="1" lang="ja-JP" altLang="en-US" sz="10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Described</a:t>
                      </a:r>
                      <a:endParaRPr kumimoji="1" lang="ja-JP" altLang="en-US" sz="10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Described</a:t>
                      </a:r>
                      <a:endParaRPr kumimoji="1" lang="ja-JP" altLang="en-US" sz="10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Described</a:t>
                      </a:r>
                      <a:endParaRPr kumimoji="1" lang="ja-JP" altLang="en-US" sz="10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alibri" panose="020F0502020204030204" pitchFamily="34" charset="0"/>
                          <a:ea typeface="ＭＳ Ｐゴシック" charset="-128"/>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r>
              <a:tr h="516786">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000" b="1" i="0" u="none" strike="noStrike" cap="none" normalizeH="0" baseline="0" dirty="0" smtClean="0">
                          <a:ln>
                            <a:noFill/>
                          </a:ln>
                          <a:solidFill>
                            <a:schemeClr val="bg1"/>
                          </a:solidFill>
                          <a:effectLst/>
                          <a:latin typeface="Calibri" panose="020F0502020204030204" pitchFamily="34" charset="0"/>
                          <a:ea typeface="ＭＳ Ｐゴシック" charset="-128"/>
                        </a:rPr>
                        <a:t>Remarks</a:t>
                      </a:r>
                      <a:endParaRPr kumimoji="1" lang="ja-JP" altLang="en-US" sz="1000" b="1" i="0" u="none" strike="noStrike" cap="none" normalizeH="0" baseline="0" dirty="0" smtClean="0">
                        <a:ln>
                          <a:noFill/>
                        </a:ln>
                        <a:solidFill>
                          <a:schemeClr val="bg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kumimoji="1" lang="ja-JP" altLang="en-US"/>
                    </a:p>
                  </a:txBody>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Two types of OGL and No Commercial Government </a:t>
                      </a:r>
                      <a:r>
                        <a:rPr kumimoji="1" lang="en-US" altLang="ja-JP" sz="1000" b="0" i="0" u="none" strike="noStrike" cap="none" normalizeH="0" baseline="0" dirty="0" err="1" smtClean="0">
                          <a:ln>
                            <a:noFill/>
                          </a:ln>
                          <a:solidFill>
                            <a:schemeClr val="tx1"/>
                          </a:solidFill>
                          <a:effectLst/>
                          <a:latin typeface="Calibri" panose="020F0502020204030204" pitchFamily="34" charset="0"/>
                          <a:ea typeface="ＭＳ Ｐゴシック" charset="-128"/>
                        </a:rPr>
                        <a:t>Licence</a:t>
                      </a: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 Corresponding to Sui generis rights</a:t>
                      </a:r>
                      <a:endParaRPr kumimoji="1" lang="ja-JP" altLang="en-US" sz="10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Compatibility between CC-BY 2.0 and ODC-BY. Corresponding to Sui generis rights</a:t>
                      </a:r>
                      <a:endParaRPr kumimoji="1" lang="ja-JP" altLang="en-US" sz="10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Three types of ODC-BY</a:t>
                      </a:r>
                      <a:r>
                        <a:rPr kumimoji="1" lang="ja-JP" altLang="en-US" sz="1000" b="0" i="0" u="none" strike="noStrike" cap="none" normalizeH="0" baseline="0" dirty="0" err="1" smtClean="0">
                          <a:ln>
                            <a:noFill/>
                          </a:ln>
                          <a:solidFill>
                            <a:schemeClr val="tx1"/>
                          </a:solidFill>
                          <a:effectLst/>
                          <a:latin typeface="Calibri" panose="020F0502020204030204" pitchFamily="34" charset="0"/>
                          <a:ea typeface="ＭＳ Ｐゴシック" charset="-128"/>
                        </a:rPr>
                        <a:t>、</a:t>
                      </a: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ODC-</a:t>
                      </a:r>
                      <a:r>
                        <a:rPr kumimoji="1" lang="en-US" altLang="ja-JP" sz="1000" b="0" i="0" u="none" strike="noStrike" cap="none" normalizeH="0" baseline="0" dirty="0" err="1" smtClean="0">
                          <a:ln>
                            <a:noFill/>
                          </a:ln>
                          <a:solidFill>
                            <a:schemeClr val="tx1"/>
                          </a:solidFill>
                          <a:effectLst/>
                          <a:latin typeface="Calibri" panose="020F0502020204030204" pitchFamily="34" charset="0"/>
                          <a:ea typeface="ＭＳ Ｐゴシック" charset="-128"/>
                        </a:rPr>
                        <a:t>ODbL</a:t>
                      </a:r>
                      <a:r>
                        <a:rPr kumimoji="1" lang="ja-JP" altLang="en-US" sz="1000" b="0" i="0" u="none" strike="noStrike" cap="none" normalizeH="0" baseline="0" dirty="0" err="1" smtClean="0">
                          <a:ln>
                            <a:noFill/>
                          </a:ln>
                          <a:solidFill>
                            <a:schemeClr val="tx1"/>
                          </a:solidFill>
                          <a:effectLst/>
                          <a:latin typeface="Calibri" panose="020F0502020204030204" pitchFamily="34" charset="0"/>
                          <a:ea typeface="ＭＳ Ｐゴシック" charset="-128"/>
                        </a:rPr>
                        <a:t>、</a:t>
                      </a: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PDDL.</a:t>
                      </a:r>
                    </a:p>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Corresponding to Sui generis rights </a:t>
                      </a:r>
                      <a:endParaRPr kumimoji="1" lang="ja-JP" altLang="en-US" sz="10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CC-BY is recommended in Australia and New Zealand.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r>
            </a:tbl>
          </a:graphicData>
        </a:graphic>
      </p:graphicFrame>
      <p:sp>
        <p:nvSpPr>
          <p:cNvPr id="33885" name="テキスト ボックス 2"/>
          <p:cNvSpPr txBox="1">
            <a:spLocks noChangeArrowheads="1"/>
          </p:cNvSpPr>
          <p:nvPr/>
        </p:nvSpPr>
        <p:spPr bwMode="auto">
          <a:xfrm>
            <a:off x="3000375" y="6165507"/>
            <a:ext cx="5691188" cy="230832"/>
          </a:xfrm>
          <a:prstGeom prst="rect">
            <a:avLst/>
          </a:prstGeom>
          <a:noFill/>
          <a:ln w="9525">
            <a:noFill/>
            <a:miter lim="800000"/>
            <a:headEnd/>
            <a:tailEnd/>
          </a:ln>
        </p:spPr>
        <p:txBody>
          <a:bodyPr wrap="square">
            <a:spAutoFit/>
          </a:bodyPr>
          <a:lstStyle/>
          <a:p>
            <a:pPr algn="r"/>
            <a:r>
              <a:rPr lang="en-US" altLang="ja-JP" sz="900" dirty="0" smtClean="0">
                <a:latin typeface="Calibri" panose="020F0502020204030204" pitchFamily="34" charset="0"/>
              </a:rPr>
              <a:t>[Source] Prepared </a:t>
            </a:r>
            <a:r>
              <a:rPr lang="en-US" altLang="ja-JP" sz="900" dirty="0">
                <a:latin typeface="Calibri" panose="020F0502020204030204" pitchFamily="34" charset="0"/>
              </a:rPr>
              <a:t>by Data Governance Committee Secretariat based on the documents on each </a:t>
            </a:r>
            <a:r>
              <a:rPr lang="en-US" altLang="ja-JP" sz="900" dirty="0" smtClean="0">
                <a:latin typeface="Calibri" panose="020F0502020204030204" pitchFamily="34" charset="0"/>
              </a:rPr>
              <a:t>license</a:t>
            </a:r>
            <a:endParaRPr lang="ja-JP" altLang="en-US" sz="9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D026C764-48E2-4FEB-8DFB-4B77E75CFFF3}" type="slidenum">
              <a:rPr lang="ja-JP" altLang="en-US" smtClean="0"/>
              <a:pPr>
                <a:defRPr/>
              </a:pPr>
              <a:t>18</a:t>
            </a:fld>
            <a:endParaRPr lang="ja-JP" altLang="en-US" dirty="0"/>
          </a:p>
        </p:txBody>
      </p:sp>
      <p:sp>
        <p:nvSpPr>
          <p:cNvPr id="34818" name="タイトル 1"/>
          <p:cNvSpPr>
            <a:spLocks noGrp="1"/>
          </p:cNvSpPr>
          <p:nvPr>
            <p:ph type="title"/>
          </p:nvPr>
        </p:nvSpPr>
        <p:spPr>
          <a:xfrm>
            <a:off x="404813" y="165100"/>
            <a:ext cx="8229600" cy="792163"/>
          </a:xfrm>
        </p:spPr>
        <p:txBody>
          <a:bodyPr/>
          <a:lstStyle/>
          <a:p>
            <a:pPr eaLnBrk="1" hangingPunct="1"/>
            <a:r>
              <a:rPr lang="en-US" altLang="ja-JP" sz="2400" dirty="0" smtClean="0"/>
              <a:t>Reference 1.  Terms and Conditions selectable in </a:t>
            </a:r>
            <a:br>
              <a:rPr lang="en-US" altLang="ja-JP" sz="2400" dirty="0" smtClean="0"/>
            </a:br>
            <a:r>
              <a:rPr lang="en-US" altLang="ja-JP" sz="2400" dirty="0" smtClean="0"/>
              <a:t>Licenses of Foreign Countries</a:t>
            </a:r>
            <a:endParaRPr lang="ja-JP" altLang="en-US" sz="2400" dirty="0" smtClean="0"/>
          </a:p>
        </p:txBody>
      </p:sp>
      <p:sp>
        <p:nvSpPr>
          <p:cNvPr id="34819" name="テキスト ボックス 2"/>
          <p:cNvSpPr txBox="1">
            <a:spLocks noChangeArrowheads="1"/>
          </p:cNvSpPr>
          <p:nvPr/>
        </p:nvSpPr>
        <p:spPr bwMode="auto">
          <a:xfrm>
            <a:off x="3375588" y="6284913"/>
            <a:ext cx="5349311" cy="230832"/>
          </a:xfrm>
          <a:prstGeom prst="rect">
            <a:avLst/>
          </a:prstGeom>
          <a:noFill/>
          <a:ln w="9525">
            <a:noFill/>
            <a:miter lim="800000"/>
            <a:headEnd/>
            <a:tailEnd/>
          </a:ln>
        </p:spPr>
        <p:txBody>
          <a:bodyPr wrap="square">
            <a:spAutoFit/>
          </a:bodyPr>
          <a:lstStyle/>
          <a:p>
            <a:r>
              <a:rPr lang="en-US" altLang="ja-JP" sz="900" dirty="0" smtClean="0">
                <a:latin typeface="Calibri" panose="020F0502020204030204" pitchFamily="34" charset="0"/>
              </a:rPr>
              <a:t>([Source] </a:t>
            </a:r>
            <a:r>
              <a:rPr lang="en-US" altLang="ja-JP" sz="900" dirty="0">
                <a:latin typeface="Calibri" panose="020F0502020204030204" pitchFamily="34" charset="0"/>
              </a:rPr>
              <a:t>Prepared by Data Governance Committee Secretariat based on the </a:t>
            </a:r>
            <a:r>
              <a:rPr lang="en-US" altLang="ja-JP" sz="900" dirty="0" smtClean="0">
                <a:latin typeface="Calibri" panose="020F0502020204030204" pitchFamily="34" charset="0"/>
              </a:rPr>
              <a:t>Creative Commons Website)</a:t>
            </a:r>
            <a:endParaRPr lang="ja-JP" altLang="en-US" sz="900" dirty="0">
              <a:latin typeface="Calibri" panose="020F0502020204030204" pitchFamily="34" charset="0"/>
            </a:endParaRPr>
          </a:p>
        </p:txBody>
      </p:sp>
      <p:graphicFrame>
        <p:nvGraphicFramePr>
          <p:cNvPr id="9" name="Group 41"/>
          <p:cNvGraphicFramePr>
            <a:graphicFrameLocks noGrp="1"/>
          </p:cNvGraphicFramePr>
          <p:nvPr>
            <p:extLst>
              <p:ext uri="{D42A27DB-BD31-4B8C-83A1-F6EECF244321}">
                <p14:modId xmlns:p14="http://schemas.microsoft.com/office/powerpoint/2010/main" val="50306730"/>
              </p:ext>
            </p:extLst>
          </p:nvPr>
        </p:nvGraphicFramePr>
        <p:xfrm>
          <a:off x="481013" y="1154113"/>
          <a:ext cx="8267700" cy="4913193"/>
        </p:xfrm>
        <a:graphic>
          <a:graphicData uri="http://schemas.openxmlformats.org/drawingml/2006/table">
            <a:tbl>
              <a:tblPr/>
              <a:tblGrid>
                <a:gridCol w="295275"/>
                <a:gridCol w="311150"/>
                <a:gridCol w="3994150"/>
                <a:gridCol w="2187575"/>
                <a:gridCol w="1479550"/>
              </a:tblGrid>
              <a:tr h="567439">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endParaRPr kumimoji="1" lang="ja-JP" altLang="en-US" sz="1200" b="1" i="0" u="none" strike="noStrike" cap="none" normalizeH="0" baseline="0" dirty="0" smtClean="0">
                        <a:ln>
                          <a:noFill/>
                        </a:ln>
                        <a:solidFill>
                          <a:srgbClr val="FFFFFF"/>
                        </a:solidFill>
                        <a:effectLst/>
                        <a:latin typeface="Calibri" panose="020F050202020403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200" b="1" i="0" u="none" strike="noStrike" cap="none" normalizeH="0" baseline="0" dirty="0" smtClean="0">
                          <a:ln>
                            <a:noFill/>
                          </a:ln>
                          <a:solidFill>
                            <a:schemeClr val="bg1"/>
                          </a:solidFill>
                          <a:effectLst/>
                          <a:latin typeface="Calibri" panose="020F0502020204030204" pitchFamily="34" charset="0"/>
                          <a:ea typeface="ＭＳ Ｐゴシック" charset="-128"/>
                        </a:rPr>
                        <a:t>Terms </a:t>
                      </a:r>
                      <a:endParaRPr kumimoji="1" lang="ja-JP" altLang="en-US" sz="1200" b="1" i="0" u="none" strike="noStrike" cap="none" normalizeH="0" baseline="0" dirty="0" smtClean="0">
                        <a:ln>
                          <a:noFill/>
                        </a:ln>
                        <a:solidFill>
                          <a:schemeClr val="bg1"/>
                        </a:solidFill>
                        <a:effectLst/>
                        <a:latin typeface="Calibri" panose="020F0502020204030204"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200" b="1" i="0" u="none" strike="noStrike" cap="none" normalizeH="0" baseline="0" dirty="0" smtClean="0">
                          <a:ln>
                            <a:noFill/>
                          </a:ln>
                          <a:solidFill>
                            <a:schemeClr val="bg1"/>
                          </a:solidFill>
                          <a:effectLst/>
                          <a:latin typeface="Calibri" panose="020F0502020204030204" pitchFamily="34" charset="0"/>
                          <a:ea typeface="ＭＳ Ｐゴシック" charset="-128"/>
                        </a:rPr>
                        <a:t>License in which the terms are essential</a:t>
                      </a:r>
                      <a:endParaRPr kumimoji="1" lang="ja-JP" altLang="en-US" sz="1200" b="1" i="0" u="none" strike="noStrike" cap="none" normalizeH="0" baseline="0" dirty="0" smtClean="0">
                        <a:ln>
                          <a:noFill/>
                        </a:ln>
                        <a:solidFill>
                          <a:schemeClr val="bg1"/>
                        </a:solidFill>
                        <a:effectLst/>
                        <a:latin typeface="Calibri" panose="020F050202020403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200" b="1" i="0" u="none" strike="noStrike" cap="none" normalizeH="0" baseline="0" dirty="0" smtClean="0">
                          <a:ln>
                            <a:noFill/>
                          </a:ln>
                          <a:solidFill>
                            <a:schemeClr val="bg1"/>
                          </a:solidFill>
                          <a:effectLst/>
                          <a:latin typeface="Calibri" panose="020F0502020204030204" pitchFamily="34" charset="0"/>
                          <a:ea typeface="ＭＳ Ｐゴシック" charset="-128"/>
                        </a:rPr>
                        <a:t>License in which the terms may be selected</a:t>
                      </a:r>
                      <a:endParaRPr kumimoji="1" lang="ja-JP" altLang="en-US" sz="1200" b="1" i="0" u="none" strike="noStrike" cap="none" normalizeH="0" baseline="0" dirty="0" smtClean="0">
                        <a:ln>
                          <a:noFill/>
                        </a:ln>
                        <a:solidFill>
                          <a:schemeClr val="bg1"/>
                        </a:solidFill>
                        <a:effectLst/>
                        <a:latin typeface="Calibri" panose="020F050202020403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979228">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anose="020F0502020204030204" pitchFamily="34" charset="0"/>
                          <a:ea typeface="ＭＳ Ｐゴシック" charset="-128"/>
                        </a:rPr>
                        <a:t>Indication of Source</a:t>
                      </a:r>
                      <a:endParaRPr kumimoji="1" lang="ja-JP" altLang="en-US" sz="1200" b="1"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vert="eaVert"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hMerge="1">
                  <a:txBody>
                    <a:bodyPr/>
                    <a:lstStyle/>
                    <a:p>
                      <a:endParaRPr kumimoji="1" lang="ja-JP" altLang="en-US"/>
                    </a:p>
                  </a:txBody>
                  <a:tcPr/>
                </a:tc>
                <a:tc>
                  <a:txBody>
                    <a:bodyPr/>
                    <a:lstStyle/>
                    <a:p>
                      <a:pPr marL="171450" marR="0" lvl="0" indent="-171450" algn="l" defTabSz="914400" rtl="0" eaLnBrk="1" fontAlgn="base" latinLnBrk="0" hangingPunct="1">
                        <a:lnSpc>
                          <a:spcPct val="90000"/>
                        </a:lnSpc>
                        <a:spcBef>
                          <a:spcPct val="0"/>
                        </a:spcBef>
                        <a:spcAft>
                          <a:spcPct val="0"/>
                        </a:spcAft>
                        <a:buClrTx/>
                        <a:buSzTx/>
                        <a:buFont typeface="Arial" charset="0"/>
                        <a:buChar char="•"/>
                        <a:tabLst/>
                      </a:pPr>
                      <a:r>
                        <a:rPr kumimoji="1" lang="en-US" altLang="ja-JP" sz="1200" b="0" i="0" u="none" strike="noStrike" cap="none" normalizeH="0" baseline="0" dirty="0" smtClean="0">
                          <a:ln>
                            <a:noFill/>
                          </a:ln>
                          <a:solidFill>
                            <a:schemeClr val="tx1"/>
                          </a:solidFill>
                          <a:effectLst/>
                          <a:latin typeface="Calibri" panose="020F0502020204030204" pitchFamily="34" charset="0"/>
                          <a:ea typeface="ＭＳ Ｐゴシック" charset="-128"/>
                        </a:rPr>
                        <a:t>In reproduction, distribution and reuse, etc. of the information issued under the license, it is required to indicate the title, author and URL, etc. of original information.</a:t>
                      </a:r>
                      <a:endParaRPr kumimoji="1" lang="ja-JP" altLang="en-US" sz="12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171450" marR="0" lvl="0" indent="-171450" algn="l" defTabSz="914400" rtl="0" eaLnBrk="1" fontAlgn="base" latinLnBrk="0" hangingPunct="1">
                        <a:lnSpc>
                          <a:spcPct val="90000"/>
                        </a:lnSpc>
                        <a:spcBef>
                          <a:spcPct val="0"/>
                        </a:spcBef>
                        <a:spcAft>
                          <a:spcPct val="0"/>
                        </a:spcAft>
                        <a:buClrTx/>
                        <a:buSzTx/>
                        <a:buFont typeface="Arial" charset="0"/>
                        <a:buChar char="•"/>
                        <a:tabLst/>
                      </a:pPr>
                      <a:r>
                        <a:rPr kumimoji="1" lang="en-US" altLang="ja-JP" sz="1200" b="0" i="0" u="none" strike="noStrike" cap="none" normalizeH="0" baseline="0" smtClean="0">
                          <a:ln>
                            <a:noFill/>
                          </a:ln>
                          <a:solidFill>
                            <a:schemeClr val="tx1"/>
                          </a:solidFill>
                          <a:effectLst/>
                          <a:latin typeface="Calibri" panose="020F0502020204030204" pitchFamily="34" charset="0"/>
                          <a:ea typeface="ＭＳ Ｐゴシック" charset="-128"/>
                        </a:rPr>
                        <a:t>Open Government Licence</a:t>
                      </a:r>
                    </a:p>
                    <a:p>
                      <a:pPr marL="171450" marR="0" lvl="0" indent="-171450" algn="l" defTabSz="914400" rtl="0" eaLnBrk="1" fontAlgn="base" latinLnBrk="0" hangingPunct="1">
                        <a:lnSpc>
                          <a:spcPct val="90000"/>
                        </a:lnSpc>
                        <a:spcBef>
                          <a:spcPct val="0"/>
                        </a:spcBef>
                        <a:spcAft>
                          <a:spcPct val="0"/>
                        </a:spcAft>
                        <a:buClrTx/>
                        <a:buSzTx/>
                        <a:buFont typeface="Arial" charset="0"/>
                        <a:buChar char="•"/>
                        <a:tabLst/>
                      </a:pPr>
                      <a:r>
                        <a:rPr kumimoji="1" lang="en-US" altLang="ja-JP" sz="1200" b="0" i="0" u="none" strike="noStrike" cap="none" normalizeH="0" baseline="0" smtClean="0">
                          <a:ln>
                            <a:noFill/>
                          </a:ln>
                          <a:solidFill>
                            <a:schemeClr val="tx1"/>
                          </a:solidFill>
                          <a:effectLst/>
                          <a:latin typeface="Calibri" panose="020F0502020204030204" pitchFamily="34" charset="0"/>
                          <a:ea typeface="ＭＳ Ｐゴシック" charset="-128"/>
                        </a:rPr>
                        <a:t>Open License</a:t>
                      </a:r>
                      <a:endParaRPr kumimoji="1" lang="en-US" altLang="ja-JP" sz="1200" b="1" i="0" u="sng" strike="noStrike" cap="none" normalizeH="0" baseline="0" smtClean="0">
                        <a:ln>
                          <a:noFill/>
                        </a:ln>
                        <a:solidFill>
                          <a:schemeClr val="tx1"/>
                        </a:solidFill>
                        <a:effectLst/>
                        <a:latin typeface="Calibri" panose="020F0502020204030204" pitchFamily="34" charset="0"/>
                        <a:ea typeface="ＭＳ Ｐゴシック" charset="-128"/>
                      </a:endParaRPr>
                    </a:p>
                    <a:p>
                      <a:pPr marL="171450" marR="0" lvl="0" indent="-171450" algn="l" defTabSz="914400" rtl="0" eaLnBrk="1" fontAlgn="base" latinLnBrk="0" hangingPunct="1">
                        <a:lnSpc>
                          <a:spcPct val="90000"/>
                        </a:lnSpc>
                        <a:spcBef>
                          <a:spcPct val="0"/>
                        </a:spcBef>
                        <a:spcAft>
                          <a:spcPct val="0"/>
                        </a:spcAft>
                        <a:buClrTx/>
                        <a:buSzTx/>
                        <a:buFont typeface="Arial" charset="0"/>
                        <a:buChar char="•"/>
                        <a:tabLst/>
                      </a:pPr>
                      <a:r>
                        <a:rPr kumimoji="1" lang="en-US" altLang="ja-JP" sz="1200" b="0" i="0" u="none" strike="noStrike" cap="none" normalizeH="0" baseline="0" smtClean="0">
                          <a:ln>
                            <a:noFill/>
                          </a:ln>
                          <a:solidFill>
                            <a:schemeClr val="tx1"/>
                          </a:solidFill>
                          <a:effectLst/>
                          <a:latin typeface="Calibri" panose="020F0502020204030204" pitchFamily="34" charset="0"/>
                          <a:ea typeface="ＭＳ Ｐゴシック" charset="-128"/>
                        </a:rPr>
                        <a:t>Creative Commons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171450" marR="0" lvl="0" indent="-171450" algn="l" defTabSz="914400" rtl="0" eaLnBrk="1" fontAlgn="base" latinLnBrk="0" hangingPunct="1">
                        <a:lnSpc>
                          <a:spcPct val="90000"/>
                        </a:lnSpc>
                        <a:spcBef>
                          <a:spcPct val="0"/>
                        </a:spcBef>
                        <a:spcAft>
                          <a:spcPct val="0"/>
                        </a:spcAft>
                        <a:buClrTx/>
                        <a:buSzTx/>
                        <a:buFont typeface="Arial" charset="0"/>
                        <a:buChar char="•"/>
                        <a:tabLst/>
                      </a:pPr>
                      <a:r>
                        <a:rPr kumimoji="1" lang="en-US" altLang="ja-JP" sz="1200" b="0" i="0" u="none" strike="noStrike" cap="none" normalizeH="0" baseline="0" smtClean="0">
                          <a:ln>
                            <a:noFill/>
                          </a:ln>
                          <a:solidFill>
                            <a:schemeClr val="tx1"/>
                          </a:solidFill>
                          <a:effectLst/>
                          <a:latin typeface="Calibri" panose="020F0502020204030204" pitchFamily="34" charset="0"/>
                          <a:ea typeface="ＭＳ Ｐゴシック" charset="-128"/>
                        </a:rPr>
                        <a:t>Open Data Commons License</a:t>
                      </a:r>
                      <a:endParaRPr kumimoji="1" lang="ja-JP" altLang="en-US" sz="1200" b="0" i="0" u="none" strike="noStrike" cap="none" normalizeH="0" baseline="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r>
              <a:tr h="1248367">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anose="020F0502020204030204" pitchFamily="34" charset="0"/>
                          <a:ea typeface="ＭＳ Ｐゴシック" charset="-128"/>
                        </a:rPr>
                        <a:t>Commercial Use</a:t>
                      </a:r>
                      <a:endParaRPr kumimoji="1" lang="ja-JP" altLang="en-US" sz="1200" b="1"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vert="eaVert"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hMerge="1">
                  <a:txBody>
                    <a:bodyPr/>
                    <a:lstStyle/>
                    <a:p>
                      <a:endParaRPr kumimoji="1" lang="ja-JP" altLang="en-US"/>
                    </a:p>
                  </a:txBody>
                  <a:tcPr/>
                </a:tc>
                <a:tc>
                  <a:txBody>
                    <a:bodyPr/>
                    <a:lstStyle/>
                    <a:p>
                      <a:pPr marL="171450" marR="0" lvl="0" indent="-171450" algn="l" defTabSz="914400" rtl="0" eaLnBrk="1" fontAlgn="base" latinLnBrk="0" hangingPunct="1">
                        <a:lnSpc>
                          <a:spcPct val="90000"/>
                        </a:lnSpc>
                        <a:spcBef>
                          <a:spcPct val="0"/>
                        </a:spcBef>
                        <a:spcAft>
                          <a:spcPct val="0"/>
                        </a:spcAft>
                        <a:buClrTx/>
                        <a:buSzTx/>
                        <a:buFont typeface="Arial" charset="0"/>
                        <a:buChar char="•"/>
                        <a:tabLst/>
                      </a:pPr>
                      <a:r>
                        <a:rPr kumimoji="1" lang="en-US" altLang="ja-JP" sz="1200" b="0" i="0" u="none" strike="noStrike" cap="none" normalizeH="0" baseline="0" dirty="0" smtClean="0">
                          <a:ln>
                            <a:noFill/>
                          </a:ln>
                          <a:solidFill>
                            <a:schemeClr val="tx1"/>
                          </a:solidFill>
                          <a:effectLst/>
                          <a:latin typeface="Calibri" panose="020F0502020204030204" pitchFamily="34" charset="0"/>
                          <a:ea typeface="ＭＳ Ｐゴシック" charset="-128"/>
                        </a:rPr>
                        <a:t>Commercial use of the information issued under the license is licensed.</a:t>
                      </a:r>
                    </a:p>
                    <a:p>
                      <a:pPr marL="171450" marR="0" lvl="0" indent="-171450" algn="l" defTabSz="914400" rtl="0" eaLnBrk="1" fontAlgn="base" latinLnBrk="0" hangingPunct="1">
                        <a:lnSpc>
                          <a:spcPct val="90000"/>
                        </a:lnSpc>
                        <a:spcBef>
                          <a:spcPct val="0"/>
                        </a:spcBef>
                        <a:spcAft>
                          <a:spcPct val="0"/>
                        </a:spcAft>
                        <a:buClrTx/>
                        <a:buSzTx/>
                        <a:buFont typeface="Arial" charset="0"/>
                        <a:buChar char="•"/>
                        <a:tabLst/>
                      </a:pPr>
                      <a:r>
                        <a:rPr kumimoji="1" lang="en-US" altLang="ja-JP" sz="1200" b="0" i="0" u="none" strike="noStrike" cap="none" normalizeH="0" baseline="0" dirty="0" smtClean="0">
                          <a:ln>
                            <a:noFill/>
                          </a:ln>
                          <a:solidFill>
                            <a:schemeClr val="tx1"/>
                          </a:solidFill>
                          <a:effectLst/>
                          <a:latin typeface="Calibri" panose="020F0502020204030204" pitchFamily="34" charset="0"/>
                          <a:ea typeface="ＭＳ Ｐゴシック" charset="-128"/>
                        </a:rPr>
                        <a:t>It will be possible to reproduce and sell the subject information as it is and sell the derivative works reusing (altering) the subject information.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171450" marR="0" lvl="0" indent="-171450" algn="l" defTabSz="914400" rtl="0" eaLnBrk="1" fontAlgn="base" latinLnBrk="0" hangingPunct="1">
                        <a:lnSpc>
                          <a:spcPct val="90000"/>
                        </a:lnSpc>
                        <a:spcBef>
                          <a:spcPct val="0"/>
                        </a:spcBef>
                        <a:spcAft>
                          <a:spcPct val="0"/>
                        </a:spcAft>
                        <a:buClrTx/>
                        <a:buSzTx/>
                        <a:buFont typeface="Arial" charset="0"/>
                        <a:buChar char="•"/>
                        <a:tabLst/>
                      </a:pPr>
                      <a:r>
                        <a:rPr kumimoji="1" lang="en-US" altLang="ja-JP" sz="1200" b="0" i="0" u="none" strike="noStrike" cap="none" normalizeH="0" baseline="0" smtClean="0">
                          <a:ln>
                            <a:noFill/>
                          </a:ln>
                          <a:solidFill>
                            <a:schemeClr val="tx1"/>
                          </a:solidFill>
                          <a:effectLst/>
                          <a:latin typeface="Calibri" panose="020F0502020204030204" pitchFamily="34" charset="0"/>
                          <a:ea typeface="ＭＳ Ｐゴシック" charset="-128"/>
                        </a:rPr>
                        <a:t>Open License</a:t>
                      </a:r>
                    </a:p>
                    <a:p>
                      <a:pPr marL="171450" marR="0" lvl="0" indent="-171450" algn="l" defTabSz="914400" rtl="0" eaLnBrk="1" fontAlgn="base" latinLnBrk="0" hangingPunct="1">
                        <a:lnSpc>
                          <a:spcPct val="90000"/>
                        </a:lnSpc>
                        <a:spcBef>
                          <a:spcPct val="0"/>
                        </a:spcBef>
                        <a:spcAft>
                          <a:spcPct val="0"/>
                        </a:spcAft>
                        <a:buClrTx/>
                        <a:buSzTx/>
                        <a:buFont typeface="Arial" charset="0"/>
                        <a:buChar char="•"/>
                        <a:tabLst/>
                      </a:pPr>
                      <a:r>
                        <a:rPr kumimoji="1" lang="en-US" altLang="ja-JP" sz="1200" b="0" i="0" u="none" strike="noStrike" cap="none" normalizeH="0" baseline="0" smtClean="0">
                          <a:ln>
                            <a:noFill/>
                          </a:ln>
                          <a:solidFill>
                            <a:schemeClr val="tx1"/>
                          </a:solidFill>
                          <a:effectLst/>
                          <a:latin typeface="Calibri" panose="020F0502020204030204" pitchFamily="34" charset="0"/>
                          <a:ea typeface="ＭＳ Ｐゴシック" charset="-128"/>
                        </a:rPr>
                        <a:t>Open Data Commons License</a:t>
                      </a:r>
                      <a:endParaRPr kumimoji="1" lang="ja-JP" altLang="en-US" sz="1200" b="0" i="0" u="none" strike="noStrike" cap="none" normalizeH="0" baseline="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171450" marR="0" lvl="0" indent="-171450" algn="l" defTabSz="914400" rtl="0" eaLnBrk="1" fontAlgn="base" latinLnBrk="0" hangingPunct="1">
                        <a:lnSpc>
                          <a:spcPct val="90000"/>
                        </a:lnSpc>
                        <a:spcBef>
                          <a:spcPct val="0"/>
                        </a:spcBef>
                        <a:spcAft>
                          <a:spcPct val="0"/>
                        </a:spcAft>
                        <a:buClrTx/>
                        <a:buSzTx/>
                        <a:buFont typeface="Arial" charset="0"/>
                        <a:buChar char="•"/>
                        <a:tabLst/>
                      </a:pPr>
                      <a:r>
                        <a:rPr kumimoji="1" lang="en-US" altLang="ja-JP" sz="1200" b="0" i="0" u="none" strike="noStrike" cap="none" normalizeH="0" baseline="0" smtClean="0">
                          <a:ln>
                            <a:noFill/>
                          </a:ln>
                          <a:solidFill>
                            <a:schemeClr val="tx1"/>
                          </a:solidFill>
                          <a:effectLst/>
                          <a:latin typeface="Calibri" panose="020F0502020204030204" pitchFamily="34" charset="0"/>
                          <a:ea typeface="ＭＳ Ｐゴシック" charset="-128"/>
                        </a:rPr>
                        <a:t>Open Government Licence</a:t>
                      </a:r>
                    </a:p>
                    <a:p>
                      <a:pPr marL="171450" marR="0" lvl="0" indent="-171450" algn="l" defTabSz="914400" rtl="0" eaLnBrk="1" fontAlgn="base" latinLnBrk="0" hangingPunct="1">
                        <a:lnSpc>
                          <a:spcPct val="90000"/>
                        </a:lnSpc>
                        <a:spcBef>
                          <a:spcPct val="0"/>
                        </a:spcBef>
                        <a:spcAft>
                          <a:spcPct val="0"/>
                        </a:spcAft>
                        <a:buClrTx/>
                        <a:buSzTx/>
                        <a:buFont typeface="Arial" charset="0"/>
                        <a:buChar char="•"/>
                        <a:tabLst/>
                      </a:pPr>
                      <a:r>
                        <a:rPr kumimoji="1" lang="en-US" altLang="ja-JP" sz="1200" b="0" i="0" u="none" strike="noStrike" cap="none" normalizeH="0" baseline="0" smtClean="0">
                          <a:ln>
                            <a:noFill/>
                          </a:ln>
                          <a:solidFill>
                            <a:schemeClr val="tx1"/>
                          </a:solidFill>
                          <a:effectLst/>
                          <a:latin typeface="Calibri" panose="020F0502020204030204" pitchFamily="34" charset="0"/>
                          <a:ea typeface="ＭＳ Ｐゴシック" charset="-128"/>
                        </a:rPr>
                        <a:t>Creative Commons</a:t>
                      </a:r>
                      <a:endParaRPr kumimoji="1" lang="ja-JP" altLang="en-US" sz="1200" b="0" i="0" u="none" strike="noStrike" cap="none" normalizeH="0" baseline="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r>
              <a:tr h="1021390">
                <a:tc row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anose="020F0502020204030204" pitchFamily="34" charset="0"/>
                          <a:ea typeface="ＭＳ Ｐゴシック" charset="-128"/>
                        </a:rPr>
                        <a:t>Reuse</a:t>
                      </a:r>
                    </a:p>
                  </a:txBody>
                  <a:tcPr vert="eaVert"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anose="020F0502020204030204" pitchFamily="34" charset="0"/>
                          <a:ea typeface="ＭＳ Ｐゴシック" charset="-128"/>
                        </a:rPr>
                        <a:t>Succeeding</a:t>
                      </a:r>
                    </a:p>
                  </a:txBody>
                  <a:tcPr vert="eaVert"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171450" marR="0" lvl="0" indent="-171450" algn="l" defTabSz="914400" rtl="0" eaLnBrk="1" fontAlgn="base" latinLnBrk="0" hangingPunct="1">
                        <a:lnSpc>
                          <a:spcPct val="90000"/>
                        </a:lnSpc>
                        <a:spcBef>
                          <a:spcPct val="0"/>
                        </a:spcBef>
                        <a:spcAft>
                          <a:spcPct val="0"/>
                        </a:spcAft>
                        <a:buClrTx/>
                        <a:buSzTx/>
                        <a:buFont typeface="Arial" charset="0"/>
                        <a:buChar char="•"/>
                        <a:tabLst/>
                      </a:pPr>
                      <a:r>
                        <a:rPr kumimoji="1" lang="en-US" altLang="ja-JP" sz="1200" b="0" i="0" u="none" strike="noStrike" cap="none" normalizeH="0" baseline="0" dirty="0" smtClean="0">
                          <a:ln>
                            <a:noFill/>
                          </a:ln>
                          <a:solidFill>
                            <a:schemeClr val="tx1"/>
                          </a:solidFill>
                          <a:effectLst/>
                          <a:latin typeface="Calibri" panose="020F0502020204030204" pitchFamily="34" charset="0"/>
                          <a:ea typeface="ＭＳ Ｐゴシック" charset="-128"/>
                        </a:rPr>
                        <a:t>While reuse (alteration) is licensed for the information issued under the license, it requires to adopt the same license as that of the original information for the derivative works made by reusing (altering) the information (causing reuse to be licensed)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171450" marR="0" lvl="0" indent="-171450" algn="l" defTabSz="914400" rtl="0" eaLnBrk="1" fontAlgn="base" latinLnBrk="0" hangingPunct="1">
                        <a:lnSpc>
                          <a:spcPct val="90000"/>
                        </a:lnSpc>
                        <a:spcBef>
                          <a:spcPct val="0"/>
                        </a:spcBef>
                        <a:spcAft>
                          <a:spcPct val="0"/>
                        </a:spcAft>
                        <a:buClrTx/>
                        <a:buSzTx/>
                        <a:buFont typeface="Arial" charset="0"/>
                        <a:buChar char="•"/>
                        <a:tabLst/>
                      </a:pPr>
                      <a:r>
                        <a:rPr kumimoji="1" lang="en-US" altLang="ja-JP" sz="1200" b="0" i="0" u="none" strike="noStrike" cap="none" normalizeH="0" baseline="0" smtClean="0">
                          <a:ln>
                            <a:noFill/>
                          </a:ln>
                          <a:solidFill>
                            <a:schemeClr val="tx1"/>
                          </a:solidFill>
                          <a:effectLst/>
                          <a:latin typeface="Calibri" panose="020F0502020204030204" pitchFamily="34" charset="0"/>
                          <a:ea typeface="ＭＳ Ｐゴシック" charset="-128"/>
                        </a:rPr>
                        <a:t>Open Data Commons License</a:t>
                      </a:r>
                      <a:endParaRPr kumimoji="1" lang="ja-JP" altLang="en-US" sz="1200" b="0" i="0" u="none" strike="noStrike" cap="none" normalizeH="0" baseline="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171450" marR="0" lvl="0" indent="-171450" algn="l" defTabSz="914400" rtl="0" eaLnBrk="1" fontAlgn="base" latinLnBrk="0" hangingPunct="1">
                        <a:lnSpc>
                          <a:spcPct val="90000"/>
                        </a:lnSpc>
                        <a:spcBef>
                          <a:spcPct val="0"/>
                        </a:spcBef>
                        <a:spcAft>
                          <a:spcPct val="0"/>
                        </a:spcAft>
                        <a:buClrTx/>
                        <a:buSzTx/>
                        <a:buFont typeface="Arial" charset="0"/>
                        <a:buChar char="•"/>
                        <a:tabLst/>
                      </a:pPr>
                      <a:r>
                        <a:rPr kumimoji="1" lang="en-US" altLang="ja-JP" sz="1200" b="0" i="0" u="none" strike="noStrike" cap="none" normalizeH="0" baseline="0" smtClean="0">
                          <a:ln>
                            <a:noFill/>
                          </a:ln>
                          <a:solidFill>
                            <a:schemeClr val="tx1"/>
                          </a:solidFill>
                          <a:effectLst/>
                          <a:latin typeface="Calibri" panose="020F0502020204030204" pitchFamily="34" charset="0"/>
                          <a:ea typeface="ＭＳ Ｐゴシック" charset="-128"/>
                        </a:rPr>
                        <a:t>Creative Commons</a:t>
                      </a:r>
                      <a:endParaRPr kumimoji="1" lang="ja-JP" altLang="en-US" sz="1200" b="0" i="0" u="none" strike="noStrike" cap="none" normalizeH="0" baseline="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r>
              <a:tr h="1021390">
                <a:tc vMerge="1">
                  <a:txBody>
                    <a:bodyPr/>
                    <a:lstStyle/>
                    <a:p>
                      <a:endParaRPr kumimoji="1" lang="ja-JP" altLang="en-US"/>
                    </a:p>
                  </a:txBody>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Calibri" panose="020F0502020204030204" pitchFamily="34" charset="0"/>
                          <a:ea typeface="ＭＳ Ｐゴシック" charset="-128"/>
                        </a:rPr>
                        <a:t>Non-</a:t>
                      </a:r>
                      <a:r>
                        <a:rPr kumimoji="1" lang="en-US" altLang="ja-JP" sz="1200" b="1" i="0" u="none" strike="noStrike" cap="none" normalizeH="0" baseline="0" dirty="0" err="1" smtClean="0">
                          <a:ln>
                            <a:noFill/>
                          </a:ln>
                          <a:solidFill>
                            <a:schemeClr val="tx1"/>
                          </a:solidFill>
                          <a:effectLst/>
                          <a:latin typeface="Calibri" panose="020F0502020204030204" pitchFamily="34" charset="0"/>
                          <a:ea typeface="ＭＳ Ｐゴシック" charset="-128"/>
                        </a:rPr>
                        <a:t>succedding</a:t>
                      </a:r>
                      <a:endParaRPr kumimoji="1" lang="en-US" altLang="ja-JP" sz="1200" b="1"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vert="eaVert"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171450" marR="0" lvl="0" indent="-171450" algn="l" defTabSz="914400" rtl="0" eaLnBrk="1" fontAlgn="base" latinLnBrk="0" hangingPunct="1">
                        <a:lnSpc>
                          <a:spcPct val="90000"/>
                        </a:lnSpc>
                        <a:spcBef>
                          <a:spcPct val="0"/>
                        </a:spcBef>
                        <a:spcAft>
                          <a:spcPct val="0"/>
                        </a:spcAft>
                        <a:buClrTx/>
                        <a:buSzTx/>
                        <a:buFont typeface="Arial" charset="0"/>
                        <a:buChar char="•"/>
                        <a:tabLst/>
                      </a:pPr>
                      <a:r>
                        <a:rPr kumimoji="1" lang="en-US" altLang="ja-JP" sz="1200" b="0" i="0" u="none" strike="noStrike" cap="none" normalizeH="0" baseline="0" dirty="0" smtClean="0">
                          <a:ln>
                            <a:noFill/>
                          </a:ln>
                          <a:solidFill>
                            <a:schemeClr val="tx1"/>
                          </a:solidFill>
                          <a:effectLst/>
                          <a:latin typeface="Calibri" panose="020F0502020204030204" pitchFamily="34" charset="0"/>
                          <a:ea typeface="ＭＳ Ｐゴシック" charset="-128"/>
                        </a:rPr>
                        <a:t>Reuse (alteration) of the information issued under the license is licensed. The terms of use of derivative works made by reuse of the information may be freely determined.</a:t>
                      </a:r>
                    </a:p>
                    <a:p>
                      <a:pPr marL="171450" marR="0" lvl="0" indent="-171450" algn="l" defTabSz="914400" rtl="0" eaLnBrk="1" fontAlgn="base" latinLnBrk="0" hangingPunct="1">
                        <a:lnSpc>
                          <a:spcPct val="90000"/>
                        </a:lnSpc>
                        <a:spcBef>
                          <a:spcPct val="0"/>
                        </a:spcBef>
                        <a:spcAft>
                          <a:spcPct val="0"/>
                        </a:spcAft>
                        <a:buClrTx/>
                        <a:buSzTx/>
                        <a:buFont typeface="Arial" charset="0"/>
                        <a:buChar char="•"/>
                        <a:tabLst/>
                      </a:pPr>
                      <a:r>
                        <a:rPr kumimoji="1" lang="en-US" altLang="ja-JP" sz="1200" b="0" i="0" u="none" strike="noStrike" cap="none" normalizeH="0" baseline="0" dirty="0" smtClean="0">
                          <a:ln>
                            <a:noFill/>
                          </a:ln>
                          <a:solidFill>
                            <a:schemeClr val="tx1"/>
                          </a:solidFill>
                          <a:effectLst/>
                          <a:latin typeface="Calibri" panose="020F0502020204030204" pitchFamily="34" charset="0"/>
                          <a:ea typeface="ＭＳ Ｐゴシック" charset="-128"/>
                        </a:rPr>
                        <a:t>Filming and translation of novels, etc. shall be the subject acts.</a:t>
                      </a:r>
                      <a:endParaRPr kumimoji="1" lang="ja-JP" altLang="en-US" sz="12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171450" marR="0" lvl="0" indent="-171450" algn="l" defTabSz="914400" rtl="0" eaLnBrk="1" fontAlgn="base" latinLnBrk="0" hangingPunct="1">
                        <a:lnSpc>
                          <a:spcPct val="90000"/>
                        </a:lnSpc>
                        <a:spcBef>
                          <a:spcPct val="0"/>
                        </a:spcBef>
                        <a:spcAft>
                          <a:spcPct val="0"/>
                        </a:spcAft>
                        <a:buClrTx/>
                        <a:buSzTx/>
                        <a:buFont typeface="Arial" charset="0"/>
                        <a:buChar char="•"/>
                        <a:tabLst/>
                      </a:pPr>
                      <a:r>
                        <a:rPr kumimoji="1" lang="en-US" altLang="ja-JP" sz="1200" b="0" i="0" u="none" strike="noStrike" cap="none" normalizeH="0" baseline="0" smtClean="0">
                          <a:ln>
                            <a:noFill/>
                          </a:ln>
                          <a:solidFill>
                            <a:schemeClr val="tx1"/>
                          </a:solidFill>
                          <a:effectLst/>
                          <a:latin typeface="Calibri" panose="020F0502020204030204" pitchFamily="34" charset="0"/>
                          <a:ea typeface="ＭＳ Ｐゴシック" charset="-128"/>
                        </a:rPr>
                        <a:t>Open Government Licence</a:t>
                      </a:r>
                    </a:p>
                    <a:p>
                      <a:pPr marL="171450" marR="0" lvl="0" indent="-171450" algn="l" defTabSz="914400" rtl="0" eaLnBrk="1" fontAlgn="base" latinLnBrk="0" hangingPunct="1">
                        <a:lnSpc>
                          <a:spcPct val="90000"/>
                        </a:lnSpc>
                        <a:spcBef>
                          <a:spcPct val="0"/>
                        </a:spcBef>
                        <a:spcAft>
                          <a:spcPct val="0"/>
                        </a:spcAft>
                        <a:buClrTx/>
                        <a:buSzTx/>
                        <a:buFont typeface="Arial" charset="0"/>
                        <a:buChar char="•"/>
                        <a:tabLst/>
                      </a:pPr>
                      <a:r>
                        <a:rPr kumimoji="1" lang="en-US" altLang="ja-JP" sz="1200" b="0" i="0" u="none" strike="noStrike" cap="none" normalizeH="0" baseline="0" smtClean="0">
                          <a:ln>
                            <a:noFill/>
                          </a:ln>
                          <a:solidFill>
                            <a:schemeClr val="tx1"/>
                          </a:solidFill>
                          <a:effectLst/>
                          <a:latin typeface="Calibri" panose="020F0502020204030204" pitchFamily="34" charset="0"/>
                          <a:ea typeface="ＭＳ Ｐゴシック" charset="-128"/>
                        </a:rPr>
                        <a:t>Open License</a:t>
                      </a:r>
                    </a:p>
                    <a:p>
                      <a:pPr marL="171450" marR="0" lvl="0" indent="-171450" algn="l" defTabSz="914400" rtl="0" eaLnBrk="1" fontAlgn="base" latinLnBrk="0" hangingPunct="1">
                        <a:lnSpc>
                          <a:spcPct val="90000"/>
                        </a:lnSpc>
                        <a:spcBef>
                          <a:spcPct val="0"/>
                        </a:spcBef>
                        <a:spcAft>
                          <a:spcPct val="0"/>
                        </a:spcAft>
                        <a:buClrTx/>
                        <a:buSzTx/>
                        <a:buFont typeface="Arial" charset="0"/>
                        <a:buChar char="•"/>
                        <a:tabLst/>
                      </a:pPr>
                      <a:r>
                        <a:rPr kumimoji="1" lang="en-US" altLang="ja-JP" sz="1200" b="0" i="0" u="none" strike="noStrike" cap="none" normalizeH="0" baseline="0" smtClean="0">
                          <a:ln>
                            <a:noFill/>
                          </a:ln>
                          <a:solidFill>
                            <a:schemeClr val="tx1"/>
                          </a:solidFill>
                          <a:effectLst/>
                          <a:latin typeface="Calibri" panose="020F0502020204030204" pitchFamily="34" charset="0"/>
                          <a:ea typeface="ＭＳ Ｐゴシック" charset="-128"/>
                        </a:rPr>
                        <a:t>Open Data Commons License</a:t>
                      </a:r>
                      <a:endParaRPr kumimoji="1" lang="ja-JP" altLang="en-US" sz="1200" b="0" i="0" u="none" strike="noStrike" cap="none" normalizeH="0" baseline="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171450" marR="0" lvl="0" indent="-171450" algn="l" defTabSz="914400" rtl="0" eaLnBrk="1" fontAlgn="base" latinLnBrk="0" hangingPunct="1">
                        <a:lnSpc>
                          <a:spcPct val="90000"/>
                        </a:lnSpc>
                        <a:spcBef>
                          <a:spcPct val="0"/>
                        </a:spcBef>
                        <a:spcAft>
                          <a:spcPct val="0"/>
                        </a:spcAft>
                        <a:buClrTx/>
                        <a:buSzTx/>
                        <a:buFont typeface="Arial" charset="0"/>
                        <a:buChar char="•"/>
                        <a:tabLst/>
                      </a:pPr>
                      <a:r>
                        <a:rPr kumimoji="1" lang="en-US" altLang="ja-JP" sz="1200" b="0" i="0" u="none" strike="noStrike" cap="none" normalizeH="0" baseline="0" dirty="0" smtClean="0">
                          <a:ln>
                            <a:noFill/>
                          </a:ln>
                          <a:solidFill>
                            <a:schemeClr val="tx1"/>
                          </a:solidFill>
                          <a:effectLst/>
                          <a:latin typeface="Calibri" panose="020F0502020204030204" pitchFamily="34" charset="0"/>
                          <a:ea typeface="ＭＳ Ｐゴシック" charset="-128"/>
                        </a:rPr>
                        <a:t>Creative Commons</a:t>
                      </a:r>
                      <a:endParaRPr kumimoji="1" lang="ja-JP" altLang="en-US" sz="12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5B1E34AC-0285-4A5B-8D6F-3107AA723DA7}" type="slidenum">
              <a:rPr lang="ja-JP" altLang="en-US" smtClean="0"/>
              <a:pPr>
                <a:defRPr/>
              </a:pPr>
              <a:t>1</a:t>
            </a:fld>
            <a:endParaRPr lang="ja-JP" altLang="en-US" dirty="0"/>
          </a:p>
        </p:txBody>
      </p:sp>
      <p:sp>
        <p:nvSpPr>
          <p:cNvPr id="15362" name="タイトル 1"/>
          <p:cNvSpPr>
            <a:spLocks noGrp="1"/>
          </p:cNvSpPr>
          <p:nvPr>
            <p:ph type="title"/>
          </p:nvPr>
        </p:nvSpPr>
        <p:spPr>
          <a:xfrm>
            <a:off x="504497" y="0"/>
            <a:ext cx="8639503" cy="893379"/>
          </a:xfrm>
        </p:spPr>
        <p:txBody>
          <a:bodyPr/>
          <a:lstStyle/>
          <a:p>
            <a:r>
              <a:rPr lang="en-US" altLang="ja-JP" sz="2000" b="1" dirty="0" smtClean="0">
                <a:latin typeface="Times New Roman" panose="02020603050405020304" pitchFamily="18" charset="0"/>
                <a:cs typeface="Times New Roman" panose="02020603050405020304" pitchFamily="18" charset="0"/>
              </a:rPr>
              <a:t>Table of Contents</a:t>
            </a:r>
            <a:endParaRPr lang="en-US" altLang="ja-JP" sz="2000" b="1" dirty="0" smtClean="0">
              <a:solidFill>
                <a:schemeClr val="tx1"/>
              </a:solidFill>
              <a:latin typeface="Times New Roman" panose="02020603050405020304" pitchFamily="18" charset="0"/>
              <a:cs typeface="Times New Roman" panose="02020603050405020304" pitchFamily="18" charset="0"/>
            </a:endParaRPr>
          </a:p>
        </p:txBody>
      </p:sp>
      <p:sp>
        <p:nvSpPr>
          <p:cNvPr id="15363" name="コンテンツ プレースホルダー 3"/>
          <p:cNvSpPr>
            <a:spLocks noGrp="1"/>
          </p:cNvSpPr>
          <p:nvPr>
            <p:ph sz="quarter" idx="1"/>
          </p:nvPr>
        </p:nvSpPr>
        <p:spPr>
          <a:xfrm>
            <a:off x="488731" y="1154113"/>
            <a:ext cx="8166538" cy="5221377"/>
          </a:xfrm>
        </p:spPr>
        <p:txBody>
          <a:bodyPr/>
          <a:lstStyle/>
          <a:p>
            <a:pPr marL="273050" lvl="2" indent="-273050">
              <a:lnSpc>
                <a:spcPct val="90000"/>
              </a:lnSpc>
              <a:spcBef>
                <a:spcPts val="0"/>
              </a:spcBef>
              <a:buNone/>
            </a:pPr>
            <a:r>
              <a:rPr lang="en-US" altLang="ja-JP" sz="1600" b="1" dirty="0">
                <a:cs typeface="Arial" panose="020B0604020202020204" pitchFamily="34" charset="0"/>
              </a:rPr>
              <a:t>1</a:t>
            </a:r>
            <a:r>
              <a:rPr lang="en-US" altLang="ja-JP" sz="1600" b="1" dirty="0" smtClean="0">
                <a:cs typeface="Arial" panose="020B0604020202020204" pitchFamily="34" charset="0"/>
              </a:rPr>
              <a:t>.	Direction </a:t>
            </a:r>
            <a:r>
              <a:rPr lang="en-US" altLang="ja-JP" sz="1600" b="1" dirty="0">
                <a:cs typeface="Arial" panose="020B0604020202020204" pitchFamily="34" charset="0"/>
              </a:rPr>
              <a:t>of Review</a:t>
            </a:r>
          </a:p>
          <a:p>
            <a:pPr marL="452438" lvl="2" indent="-179388">
              <a:lnSpc>
                <a:spcPct val="90000"/>
              </a:lnSpc>
              <a:spcBef>
                <a:spcPts val="0"/>
              </a:spcBef>
              <a:buFont typeface="Wingdings 3" pitchFamily="18" charset="2"/>
              <a:buNone/>
            </a:pPr>
            <a:r>
              <a:rPr lang="ja-JP" altLang="en-US" sz="1400" dirty="0" smtClean="0">
                <a:cs typeface="Arial" panose="020B0604020202020204" pitchFamily="34" charset="0"/>
              </a:rPr>
              <a:t>・</a:t>
            </a:r>
            <a:r>
              <a:rPr lang="en-US" altLang="ja-JP" sz="1400" dirty="0" smtClean="0">
                <a:cs typeface="Arial" panose="020B0604020202020204" pitchFamily="34" charset="0"/>
              </a:rPr>
              <a:t>	Present conditions and problems of the conditions for use of public data</a:t>
            </a:r>
          </a:p>
          <a:p>
            <a:pPr marL="452438" lvl="2" indent="-179388">
              <a:lnSpc>
                <a:spcPct val="90000"/>
              </a:lnSpc>
              <a:spcBef>
                <a:spcPts val="0"/>
              </a:spcBef>
              <a:buNone/>
            </a:pPr>
            <a:r>
              <a:rPr lang="ja-JP" altLang="en-US" sz="1400" dirty="0" smtClean="0">
                <a:cs typeface="Arial" panose="020B0604020202020204" pitchFamily="34" charset="0"/>
              </a:rPr>
              <a:t>・</a:t>
            </a:r>
            <a:r>
              <a:rPr lang="en-US" altLang="ja-JP" sz="1400" dirty="0" smtClean="0">
                <a:cs typeface="Arial" panose="020B0604020202020204" pitchFamily="34" charset="0"/>
              </a:rPr>
              <a:t>	Direction </a:t>
            </a:r>
            <a:r>
              <a:rPr lang="en-US" altLang="ja-JP" sz="1400" dirty="0">
                <a:cs typeface="Arial" panose="020B0604020202020204" pitchFamily="34" charset="0"/>
              </a:rPr>
              <a:t>of problems resolution</a:t>
            </a:r>
          </a:p>
          <a:p>
            <a:pPr marL="0" lvl="2" indent="0">
              <a:lnSpc>
                <a:spcPct val="90000"/>
              </a:lnSpc>
              <a:spcBef>
                <a:spcPts val="0"/>
              </a:spcBef>
              <a:buFont typeface="Wingdings 3" pitchFamily="18" charset="2"/>
              <a:buNone/>
            </a:pPr>
            <a:endParaRPr lang="en-US" altLang="ja-JP" sz="1000" dirty="0" smtClean="0">
              <a:solidFill>
                <a:srgbClr val="00B050"/>
              </a:solidFill>
              <a:cs typeface="Arial" panose="020B0604020202020204" pitchFamily="34" charset="0"/>
            </a:endParaRPr>
          </a:p>
          <a:p>
            <a:pPr marL="273050" lvl="2" indent="-273050">
              <a:lnSpc>
                <a:spcPct val="90000"/>
              </a:lnSpc>
              <a:spcBef>
                <a:spcPts val="0"/>
              </a:spcBef>
              <a:buFont typeface="Wingdings 3" pitchFamily="18" charset="2"/>
              <a:buNone/>
            </a:pPr>
            <a:r>
              <a:rPr lang="en-US" altLang="ja-JP" sz="1600" b="1" dirty="0" smtClean="0">
                <a:cs typeface="Arial" panose="020B0604020202020204" pitchFamily="34" charset="0"/>
              </a:rPr>
              <a:t>2.	Basic Idea of overseas secondary use </a:t>
            </a:r>
          </a:p>
          <a:p>
            <a:pPr marL="0" lvl="2" indent="0">
              <a:lnSpc>
                <a:spcPct val="90000"/>
              </a:lnSpc>
              <a:spcBef>
                <a:spcPts val="0"/>
              </a:spcBef>
              <a:buNone/>
            </a:pPr>
            <a:endParaRPr lang="en-US" altLang="ja-JP" sz="1000" dirty="0">
              <a:solidFill>
                <a:srgbClr val="00B050"/>
              </a:solidFill>
              <a:cs typeface="Arial" panose="020B0604020202020204" pitchFamily="34" charset="0"/>
            </a:endParaRPr>
          </a:p>
          <a:p>
            <a:pPr marL="273050" lvl="2" indent="-273050">
              <a:lnSpc>
                <a:spcPct val="90000"/>
              </a:lnSpc>
              <a:spcBef>
                <a:spcPts val="0"/>
              </a:spcBef>
              <a:buFont typeface="Wingdings 3" pitchFamily="18" charset="2"/>
              <a:buNone/>
            </a:pPr>
            <a:r>
              <a:rPr lang="en-US" altLang="ja-JP" sz="1600" b="1" dirty="0" smtClean="0">
                <a:cs typeface="Arial" panose="020B0604020202020204" pitchFamily="34" charset="0"/>
              </a:rPr>
              <a:t>3.	Comparison of licenses used overseas</a:t>
            </a:r>
          </a:p>
          <a:p>
            <a:pPr marL="273050" lvl="2" indent="-273050">
              <a:lnSpc>
                <a:spcPct val="90000"/>
              </a:lnSpc>
              <a:spcBef>
                <a:spcPts val="0"/>
              </a:spcBef>
              <a:buFont typeface="Wingdings 3" pitchFamily="18" charset="2"/>
              <a:buNone/>
            </a:pPr>
            <a:endParaRPr lang="ja-JP" altLang="en-US" sz="1000" dirty="0" smtClean="0">
              <a:cs typeface="Arial" panose="020B0604020202020204" pitchFamily="34" charset="0"/>
            </a:endParaRPr>
          </a:p>
          <a:p>
            <a:pPr marL="273050" lvl="2" indent="-273050">
              <a:lnSpc>
                <a:spcPct val="90000"/>
              </a:lnSpc>
              <a:spcBef>
                <a:spcPts val="0"/>
              </a:spcBef>
              <a:buFont typeface="Wingdings 3" pitchFamily="18" charset="2"/>
              <a:buNone/>
            </a:pPr>
            <a:r>
              <a:rPr lang="en-US" altLang="ja-JP" sz="1600" b="1" dirty="0" smtClean="0">
                <a:cs typeface="Arial" panose="020B0604020202020204" pitchFamily="34" charset="0"/>
              </a:rPr>
              <a:t>4.	Review of license to be usable in Japan(methods of specification of conditions for use)</a:t>
            </a:r>
            <a:endParaRPr lang="ja-JP" altLang="en-US" sz="1600" b="1" dirty="0" smtClean="0">
              <a:cs typeface="Arial" panose="020B0604020202020204" pitchFamily="34" charset="0"/>
            </a:endParaRPr>
          </a:p>
          <a:p>
            <a:pPr marL="273050" lvl="2" indent="-273050">
              <a:lnSpc>
                <a:spcPct val="90000"/>
              </a:lnSpc>
              <a:spcBef>
                <a:spcPts val="0"/>
              </a:spcBef>
              <a:buFont typeface="Wingdings 3" pitchFamily="18" charset="2"/>
              <a:buNone/>
            </a:pPr>
            <a:endParaRPr lang="ja-JP" altLang="en-US" sz="1000" dirty="0" smtClean="0">
              <a:cs typeface="Arial" panose="020B0604020202020204" pitchFamily="34" charset="0"/>
            </a:endParaRPr>
          </a:p>
          <a:p>
            <a:pPr marL="273050" lvl="2" indent="-273050">
              <a:lnSpc>
                <a:spcPct val="90000"/>
              </a:lnSpc>
              <a:spcBef>
                <a:spcPts val="0"/>
              </a:spcBef>
              <a:buFont typeface="Wingdings 3" pitchFamily="18" charset="2"/>
              <a:buNone/>
            </a:pPr>
            <a:r>
              <a:rPr lang="en-US" altLang="ja-JP" sz="1600" b="1" dirty="0" smtClean="0">
                <a:cs typeface="Arial" panose="020B0604020202020204" pitchFamily="34" charset="0"/>
              </a:rPr>
              <a:t>5.	Case Study(Information and Communication White Paper, statistics related information home pages, maps)</a:t>
            </a:r>
            <a:endParaRPr lang="ja-JP" altLang="en-US" sz="1600" b="1" dirty="0" smtClean="0">
              <a:cs typeface="Arial" panose="020B0604020202020204" pitchFamily="34" charset="0"/>
            </a:endParaRPr>
          </a:p>
          <a:p>
            <a:pPr marL="452438" lvl="2" indent="-179388">
              <a:lnSpc>
                <a:spcPct val="90000"/>
              </a:lnSpc>
              <a:spcBef>
                <a:spcPts val="0"/>
              </a:spcBef>
              <a:buNone/>
            </a:pPr>
            <a:r>
              <a:rPr lang="ja-JP" altLang="en-US" sz="1400" dirty="0" smtClean="0">
                <a:cs typeface="Arial" panose="020B0604020202020204" pitchFamily="34" charset="0"/>
              </a:rPr>
              <a:t>・</a:t>
            </a:r>
            <a:r>
              <a:rPr lang="en-US" altLang="ja-JP" sz="1400" dirty="0" smtClean="0">
                <a:cs typeface="Arial" panose="020B0604020202020204" pitchFamily="34" charset="0"/>
              </a:rPr>
              <a:t>	Confirmation </a:t>
            </a:r>
            <a:r>
              <a:rPr lang="en-US" altLang="ja-JP" sz="1400" dirty="0">
                <a:cs typeface="Arial" panose="020B0604020202020204" pitchFamily="34" charset="0"/>
              </a:rPr>
              <a:t>of the</a:t>
            </a:r>
            <a:r>
              <a:rPr lang="ja-JP" altLang="en-US" sz="1400" dirty="0">
                <a:cs typeface="Arial" panose="020B0604020202020204" pitchFamily="34" charset="0"/>
              </a:rPr>
              <a:t> </a:t>
            </a:r>
            <a:r>
              <a:rPr lang="en-US" altLang="ja-JP" sz="1400" dirty="0">
                <a:cs typeface="Arial" panose="020B0604020202020204" pitchFamily="34" charset="0"/>
              </a:rPr>
              <a:t>existence of problems in case of trial adoption of license and solutions, etc. </a:t>
            </a:r>
            <a:r>
              <a:rPr lang="en-US" altLang="ja-JP" sz="1400" dirty="0" smtClean="0">
                <a:cs typeface="Arial" panose="020B0604020202020204" pitchFamily="34" charset="0"/>
              </a:rPr>
              <a:t>(conducting </a:t>
            </a:r>
            <a:r>
              <a:rPr lang="en-US" altLang="ja-JP" sz="1400" dirty="0">
                <a:cs typeface="Arial" panose="020B0604020202020204" pitchFamily="34" charset="0"/>
              </a:rPr>
              <a:t>hearings from the department in </a:t>
            </a:r>
            <a:r>
              <a:rPr lang="en-US" altLang="ja-JP" sz="1400" dirty="0" smtClean="0">
                <a:cs typeface="Arial" panose="020B0604020202020204" pitchFamily="34" charset="0"/>
              </a:rPr>
              <a:t>charge).</a:t>
            </a:r>
            <a:endParaRPr lang="en-US" altLang="ja-JP" sz="1400" dirty="0">
              <a:cs typeface="Arial" panose="020B0604020202020204" pitchFamily="34" charset="0"/>
            </a:endParaRPr>
          </a:p>
          <a:p>
            <a:pPr marL="0" lvl="2" indent="0">
              <a:lnSpc>
                <a:spcPct val="90000"/>
              </a:lnSpc>
              <a:spcBef>
                <a:spcPts val="0"/>
              </a:spcBef>
              <a:buFont typeface="Wingdings 3" pitchFamily="18" charset="2"/>
              <a:buNone/>
            </a:pPr>
            <a:endParaRPr lang="ja-JP" altLang="en-US" sz="1000" dirty="0" smtClean="0">
              <a:cs typeface="Arial" panose="020B0604020202020204" pitchFamily="34" charset="0"/>
            </a:endParaRPr>
          </a:p>
          <a:p>
            <a:pPr marL="273050" lvl="2" indent="-273050">
              <a:lnSpc>
                <a:spcPct val="90000"/>
              </a:lnSpc>
              <a:spcBef>
                <a:spcPts val="0"/>
              </a:spcBef>
              <a:buNone/>
            </a:pPr>
            <a:r>
              <a:rPr lang="en-US" altLang="ja-JP" sz="1600" b="1" dirty="0">
                <a:cs typeface="Arial" panose="020B0604020202020204" pitchFamily="34" charset="0"/>
              </a:rPr>
              <a:t>6. Review of the draft terms and conditions for use and draft provisions of consignment agreements, etc.</a:t>
            </a:r>
            <a:endParaRPr lang="ja-JP" altLang="en-US" sz="1600" b="1" dirty="0">
              <a:cs typeface="Arial" panose="020B0604020202020204" pitchFamily="34" charset="0"/>
            </a:endParaRPr>
          </a:p>
          <a:p>
            <a:pPr marL="452438" lvl="2" indent="-179388">
              <a:lnSpc>
                <a:spcPct val="90000"/>
              </a:lnSpc>
              <a:spcBef>
                <a:spcPts val="0"/>
              </a:spcBef>
              <a:buNone/>
            </a:pPr>
            <a:r>
              <a:rPr lang="ja-JP" altLang="en-US" sz="1400" dirty="0" smtClean="0">
                <a:cs typeface="Arial" panose="020B0604020202020204" pitchFamily="34" charset="0"/>
              </a:rPr>
              <a:t>・</a:t>
            </a:r>
            <a:r>
              <a:rPr lang="en-US" altLang="ja-JP" sz="1400" dirty="0" smtClean="0">
                <a:cs typeface="Arial" panose="020B0604020202020204" pitchFamily="34" charset="0"/>
              </a:rPr>
              <a:t>	Draft </a:t>
            </a:r>
            <a:r>
              <a:rPr lang="en-US" altLang="ja-JP" sz="1400" dirty="0">
                <a:cs typeface="Arial" panose="020B0604020202020204" pitchFamily="34" charset="0"/>
              </a:rPr>
              <a:t>terms and conditions for use</a:t>
            </a:r>
            <a:r>
              <a:rPr lang="ja-JP" altLang="en-US" sz="1400" dirty="0">
                <a:cs typeface="Arial" panose="020B0604020202020204" pitchFamily="34" charset="0"/>
              </a:rPr>
              <a:t>：</a:t>
            </a:r>
            <a:r>
              <a:rPr lang="en-US" altLang="ja-JP" sz="1400" dirty="0">
                <a:cs typeface="Arial" panose="020B0604020202020204" pitchFamily="34" charset="0"/>
              </a:rPr>
              <a:t>methods and content, etc. of describing in the website and the data</a:t>
            </a:r>
            <a:endParaRPr lang="ja-JP" altLang="en-US" sz="1400" dirty="0">
              <a:cs typeface="Arial" panose="020B0604020202020204" pitchFamily="34" charset="0"/>
            </a:endParaRPr>
          </a:p>
          <a:p>
            <a:pPr marL="452438" lvl="2" indent="-179388">
              <a:lnSpc>
                <a:spcPct val="90000"/>
              </a:lnSpc>
              <a:spcBef>
                <a:spcPts val="0"/>
              </a:spcBef>
              <a:buNone/>
            </a:pPr>
            <a:r>
              <a:rPr lang="ja-JP" altLang="en-US" sz="1400" dirty="0" smtClean="0">
                <a:cs typeface="Arial" panose="020B0604020202020204" pitchFamily="34" charset="0"/>
              </a:rPr>
              <a:t>・</a:t>
            </a:r>
            <a:r>
              <a:rPr lang="en-US" altLang="ja-JP" sz="1400" dirty="0" smtClean="0">
                <a:cs typeface="Arial" panose="020B0604020202020204" pitchFamily="34" charset="0"/>
              </a:rPr>
              <a:t>	Draft </a:t>
            </a:r>
            <a:r>
              <a:rPr lang="en-US" altLang="ja-JP" sz="1400" dirty="0">
                <a:cs typeface="Arial" panose="020B0604020202020204" pitchFamily="34" charset="0"/>
              </a:rPr>
              <a:t>provisions of consignment agreements, etc.</a:t>
            </a:r>
            <a:r>
              <a:rPr lang="ja-JP" altLang="en-US" sz="1400" dirty="0">
                <a:cs typeface="Arial" panose="020B0604020202020204" pitchFamily="34" charset="0"/>
              </a:rPr>
              <a:t>：</a:t>
            </a:r>
            <a:r>
              <a:rPr lang="en-US" altLang="ja-JP" sz="1400" dirty="0">
                <a:cs typeface="Arial" panose="020B0604020202020204" pitchFamily="34" charset="0"/>
              </a:rPr>
              <a:t>Matters necessary to enable concentration and secondary use of copyrights</a:t>
            </a:r>
          </a:p>
          <a:p>
            <a:pPr marL="0" lvl="2" indent="0">
              <a:lnSpc>
                <a:spcPct val="90000"/>
              </a:lnSpc>
              <a:spcBef>
                <a:spcPts val="0"/>
              </a:spcBef>
              <a:buFont typeface="Wingdings 3" pitchFamily="18" charset="2"/>
              <a:buNone/>
            </a:pPr>
            <a:endParaRPr lang="ja-JP" altLang="en-US" sz="1000" dirty="0" smtClean="0">
              <a:cs typeface="Arial" panose="020B0604020202020204" pitchFamily="34" charset="0"/>
            </a:endParaRPr>
          </a:p>
          <a:p>
            <a:pPr marL="273050" lvl="2" indent="-273050">
              <a:lnSpc>
                <a:spcPct val="90000"/>
              </a:lnSpc>
              <a:spcBef>
                <a:spcPts val="0"/>
              </a:spcBef>
              <a:buNone/>
            </a:pPr>
            <a:r>
              <a:rPr lang="en-US" altLang="ja-JP" sz="1600" b="1" dirty="0" smtClean="0">
                <a:cs typeface="Arial" panose="020B0604020202020204" pitchFamily="34" charset="0"/>
              </a:rPr>
              <a:t>7.	Any </a:t>
            </a:r>
            <a:r>
              <a:rPr lang="en-US" altLang="ja-JP" sz="1600" b="1" dirty="0">
                <a:cs typeface="Arial" panose="020B0604020202020204" pitchFamily="34" charset="0"/>
              </a:rPr>
              <a:t>other matters of note</a:t>
            </a:r>
            <a:endParaRPr lang="ja-JP" altLang="en-US" sz="1600" b="1" dirty="0">
              <a:cs typeface="Arial" panose="020B0604020202020204" pitchFamily="34" charset="0"/>
            </a:endParaRPr>
          </a:p>
          <a:p>
            <a:pPr marL="452438" lvl="2" indent="-179388">
              <a:lnSpc>
                <a:spcPct val="90000"/>
              </a:lnSpc>
              <a:spcBef>
                <a:spcPts val="0"/>
              </a:spcBef>
              <a:buNone/>
            </a:pPr>
            <a:r>
              <a:rPr lang="ja-JP" altLang="en-US" sz="1400" dirty="0" smtClean="0">
                <a:cs typeface="Arial" panose="020B0604020202020204" pitchFamily="34" charset="0"/>
              </a:rPr>
              <a:t>・</a:t>
            </a:r>
            <a:r>
              <a:rPr lang="en-US" altLang="ja-JP" sz="1400" dirty="0" smtClean="0">
                <a:cs typeface="Arial" panose="020B0604020202020204" pitchFamily="34" charset="0"/>
              </a:rPr>
              <a:t>	Ex</a:t>
            </a:r>
            <a:r>
              <a:rPr lang="en-US" altLang="ja-JP" sz="1400" dirty="0">
                <a:cs typeface="Arial" panose="020B0604020202020204" pitchFamily="34" charset="0"/>
              </a:rPr>
              <a:t>.</a:t>
            </a:r>
            <a:r>
              <a:rPr lang="ja-JP" altLang="en-US" sz="1400" dirty="0">
                <a:cs typeface="Arial" panose="020B0604020202020204" pitchFamily="34" charset="0"/>
              </a:rPr>
              <a:t>：</a:t>
            </a:r>
            <a:r>
              <a:rPr lang="en-US" altLang="ja-JP" sz="1400" dirty="0">
                <a:cs typeface="Arial" panose="020B0604020202020204" pitchFamily="34" charset="0"/>
              </a:rPr>
              <a:t>Establishment of helpdesk, enhancement of FAQ and providing training for staffs, etc.</a:t>
            </a:r>
          </a:p>
          <a:p>
            <a:pPr marL="0" lvl="2" indent="0">
              <a:lnSpc>
                <a:spcPct val="90000"/>
              </a:lnSpc>
              <a:spcBef>
                <a:spcPts val="0"/>
              </a:spcBef>
              <a:buNone/>
            </a:pPr>
            <a:endParaRPr lang="ja-JP" altLang="en-US" sz="1000" dirty="0">
              <a:cs typeface="Arial" panose="020B0604020202020204" pitchFamily="34" charset="0"/>
            </a:endParaRPr>
          </a:p>
          <a:p>
            <a:pPr marL="273050" lvl="2" indent="-273050">
              <a:lnSpc>
                <a:spcPct val="90000"/>
              </a:lnSpc>
              <a:spcBef>
                <a:spcPts val="0"/>
              </a:spcBef>
              <a:buNone/>
            </a:pPr>
            <a:r>
              <a:rPr lang="en-US" altLang="ja-JP" sz="1600" b="1" dirty="0" smtClean="0">
                <a:cs typeface="Arial" panose="020B0604020202020204" pitchFamily="34" charset="0"/>
              </a:rPr>
              <a:t>8.	Proposal </a:t>
            </a:r>
            <a:r>
              <a:rPr lang="en-US" altLang="ja-JP" sz="1600" b="1" dirty="0">
                <a:cs typeface="Arial" panose="020B0604020202020204" pitchFamily="34" charset="0"/>
              </a:rPr>
              <a:t>to the Electronic Administration Open Data Working-level </a:t>
            </a:r>
            <a:r>
              <a:rPr lang="en-US" altLang="ja-JP" sz="1600" b="1" dirty="0" smtClean="0">
                <a:cs typeface="Arial" panose="020B0604020202020204" pitchFamily="34" charset="0"/>
              </a:rPr>
              <a:t>Meeting</a:t>
            </a:r>
            <a:endParaRPr lang="ja-JP" altLang="en-US" sz="1600" b="1" dirty="0">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タイトル 1"/>
          <p:cNvSpPr>
            <a:spLocks noGrp="1"/>
          </p:cNvSpPr>
          <p:nvPr>
            <p:ph type="title"/>
          </p:nvPr>
        </p:nvSpPr>
        <p:spPr>
          <a:xfrm>
            <a:off x="482601" y="1762125"/>
            <a:ext cx="8175624" cy="1624013"/>
          </a:xfrm>
        </p:spPr>
        <p:txBody>
          <a:bodyPr/>
          <a:lstStyle/>
          <a:p>
            <a:pPr marL="409575" indent="-409575" eaLnBrk="1" hangingPunct="1"/>
            <a:r>
              <a:rPr lang="en-US" altLang="ja-JP" sz="2800" dirty="0" smtClean="0"/>
              <a:t>4.	Review of Licenses which might be adopted in Japan </a:t>
            </a:r>
            <a:br>
              <a:rPr lang="en-US" altLang="ja-JP" sz="2800" dirty="0" smtClean="0"/>
            </a:br>
            <a:r>
              <a:rPr lang="en-US" altLang="ja-JP" sz="2400" dirty="0" smtClean="0"/>
              <a:t>(Method of Indication of Terms and Conditions for Use)</a:t>
            </a:r>
            <a:endParaRPr lang="ja-JP" altLang="en-US" sz="2400" dirty="0" smtClean="0"/>
          </a:p>
        </p:txBody>
      </p:sp>
      <p:sp>
        <p:nvSpPr>
          <p:cNvPr id="3" name="スライド番号プレースホルダー 2"/>
          <p:cNvSpPr>
            <a:spLocks noGrp="1"/>
          </p:cNvSpPr>
          <p:nvPr>
            <p:ph type="sldNum" sz="quarter" idx="10"/>
          </p:nvPr>
        </p:nvSpPr>
        <p:spPr/>
        <p:txBody>
          <a:bodyPr/>
          <a:lstStyle/>
          <a:p>
            <a:pPr>
              <a:defRPr/>
            </a:pPr>
            <a:fld id="{B206C0E6-3773-43F3-B8D2-2C7AC42D18D7}" type="slidenum">
              <a:rPr lang="ja-JP" altLang="en-US" smtClean="0"/>
              <a:pPr>
                <a:defRPr/>
              </a:pPr>
              <a:t>19</a:t>
            </a:fld>
            <a:endParaRPr lang="ja-JP"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C431CA16-8E6A-4AEB-9989-EC3BF8471FFC}" type="slidenum">
              <a:rPr lang="ja-JP" altLang="en-US" smtClean="0"/>
              <a:pPr>
                <a:defRPr/>
              </a:pPr>
              <a:t>20</a:t>
            </a:fld>
            <a:endParaRPr lang="ja-JP" altLang="en-US" dirty="0"/>
          </a:p>
        </p:txBody>
      </p:sp>
      <p:sp>
        <p:nvSpPr>
          <p:cNvPr id="36866" name="タイトル 1"/>
          <p:cNvSpPr>
            <a:spLocks noGrp="1"/>
          </p:cNvSpPr>
          <p:nvPr>
            <p:ph type="title"/>
          </p:nvPr>
        </p:nvSpPr>
        <p:spPr>
          <a:xfrm>
            <a:off x="481013" y="165101"/>
            <a:ext cx="8153400" cy="749300"/>
          </a:xfrm>
        </p:spPr>
        <p:txBody>
          <a:bodyPr/>
          <a:lstStyle/>
          <a:p>
            <a:pPr eaLnBrk="1" hangingPunct="1"/>
            <a:r>
              <a:rPr lang="en-US" altLang="ja-JP" sz="2400" dirty="0" smtClean="0"/>
              <a:t>(1) Review of Licenses which might be adopted in Japan</a:t>
            </a:r>
            <a:endParaRPr lang="ja-JP" altLang="en-US" sz="2400" dirty="0" smtClean="0"/>
          </a:p>
        </p:txBody>
      </p:sp>
      <p:sp>
        <p:nvSpPr>
          <p:cNvPr id="36867" name="コンテンツ プレースホルダー 1"/>
          <p:cNvSpPr>
            <a:spLocks noGrp="1"/>
          </p:cNvSpPr>
          <p:nvPr>
            <p:ph sz="quarter" idx="1"/>
          </p:nvPr>
        </p:nvSpPr>
        <p:spPr>
          <a:xfrm>
            <a:off x="503238" y="1154113"/>
            <a:ext cx="8301038" cy="588963"/>
          </a:xfrm>
        </p:spPr>
        <p:txBody>
          <a:bodyPr/>
          <a:lstStyle/>
          <a:p>
            <a:r>
              <a:rPr lang="en-US" altLang="ja-JP" sz="1200" dirty="0"/>
              <a:t>C</a:t>
            </a:r>
            <a:r>
              <a:rPr lang="en-US" altLang="ja-JP" sz="1200" dirty="0" smtClean="0"/>
              <a:t>omparison of the licenses used in foreign countries in terms of license (terms and conditions for use) to facilitate secondary use on presumption of adoption in Japan shall be as follows.</a:t>
            </a:r>
          </a:p>
        </p:txBody>
      </p:sp>
      <p:graphicFrame>
        <p:nvGraphicFramePr>
          <p:cNvPr id="7" name="Group 69"/>
          <p:cNvGraphicFramePr>
            <a:graphicFrameLocks noGrp="1"/>
          </p:cNvGraphicFramePr>
          <p:nvPr>
            <p:extLst>
              <p:ext uri="{D42A27DB-BD31-4B8C-83A1-F6EECF244321}">
                <p14:modId xmlns:p14="http://schemas.microsoft.com/office/powerpoint/2010/main" val="2842001589"/>
              </p:ext>
            </p:extLst>
          </p:nvPr>
        </p:nvGraphicFramePr>
        <p:xfrm>
          <a:off x="743364" y="1668064"/>
          <a:ext cx="7728709" cy="3383280"/>
        </p:xfrm>
        <a:graphic>
          <a:graphicData uri="http://schemas.openxmlformats.org/drawingml/2006/table">
            <a:tbl>
              <a:tblPr/>
              <a:tblGrid>
                <a:gridCol w="2544709"/>
                <a:gridCol w="1296000"/>
                <a:gridCol w="1296000"/>
                <a:gridCol w="1296000"/>
                <a:gridCol w="1296000"/>
              </a:tblGrid>
              <a:tr h="58548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cap="none" normalizeH="0" baseline="0" dirty="0" smtClean="0">
                          <a:ln>
                            <a:noFill/>
                          </a:ln>
                          <a:solidFill>
                            <a:srgbClr val="FFFFFF"/>
                          </a:solidFill>
                          <a:effectLst/>
                          <a:latin typeface="Calibri" panose="020F0502020204030204" pitchFamily="34" charset="0"/>
                          <a:ea typeface="ＭＳ Ｐゴシック" charset="-128"/>
                        </a:rPr>
                        <a:t>Terms required of License</a:t>
                      </a:r>
                      <a:endParaRPr kumimoji="1" lang="ja-JP" altLang="en-US" sz="1200" b="1" i="0" u="none" strike="noStrike" cap="none" normalizeH="0" baseline="0" dirty="0" smtClean="0">
                        <a:ln>
                          <a:noFill/>
                        </a:ln>
                        <a:solidFill>
                          <a:srgbClr val="FFFFFF"/>
                        </a:solidFill>
                        <a:effectLst/>
                        <a:latin typeface="Calibri" panose="020F0502020204030204"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anose="020F0502020204030204" pitchFamily="34" charset="0"/>
                          <a:ea typeface="+mn-ea"/>
                        </a:rPr>
                        <a:t>Open Government </a:t>
                      </a:r>
                      <a:r>
                        <a:rPr kumimoji="1" lang="en-US" altLang="ja-JP" sz="1200" b="0" i="0" u="none" strike="noStrike" cap="none" normalizeH="0" baseline="0" dirty="0" err="1" smtClean="0">
                          <a:ln>
                            <a:noFill/>
                          </a:ln>
                          <a:solidFill>
                            <a:srgbClr val="000000"/>
                          </a:solidFill>
                          <a:effectLst/>
                          <a:latin typeface="Calibri" panose="020F0502020204030204" pitchFamily="34" charset="0"/>
                          <a:ea typeface="+mn-ea"/>
                        </a:rPr>
                        <a:t>Licence</a:t>
                      </a:r>
                      <a:endParaRPr kumimoji="1" lang="ja-JP" altLang="en-US" sz="1200" b="0" i="0" u="none" strike="noStrike" cap="none" normalizeH="0" baseline="0" dirty="0" smtClean="0">
                        <a:ln>
                          <a:noFill/>
                        </a:ln>
                        <a:solidFill>
                          <a:srgbClr val="000000"/>
                        </a:solidFill>
                        <a:effectLst/>
                        <a:latin typeface="Calibri" panose="020F0502020204030204" pitchFamily="34" charset="0"/>
                        <a:ea typeface="+mn-ea"/>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anose="020F0502020204030204" pitchFamily="34" charset="0"/>
                          <a:ea typeface="+mn-ea"/>
                        </a:rPr>
                        <a:t>Open License</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anose="020F0502020204030204" pitchFamily="34" charset="0"/>
                          <a:ea typeface="+mn-ea"/>
                        </a:rPr>
                        <a:t>(LICENCE OUVERTE)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anose="020F0502020204030204" pitchFamily="34" charset="0"/>
                          <a:ea typeface="+mn-ea"/>
                        </a:rPr>
                        <a:t>Open Data Commons License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anose="020F0502020204030204" pitchFamily="34" charset="0"/>
                          <a:ea typeface="+mn-ea"/>
                        </a:rPr>
                        <a:t>Creative Commons License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r>
              <a:tr h="3565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anose="020F0502020204030204" pitchFamily="34" charset="0"/>
                          <a:ea typeface="ＭＳ Ｐゴシック" charset="-128"/>
                        </a:rPr>
                        <a:t>License compatible with those of foreign countries</a:t>
                      </a:r>
                      <a:endParaRPr kumimoji="1" lang="ja-JP" altLang="en-US" sz="1200" b="0" i="0" u="none" strike="noStrike" cap="none" normalizeH="0" baseline="0" dirty="0" smtClean="0">
                        <a:ln>
                          <a:noFill/>
                        </a:ln>
                        <a:solidFill>
                          <a:srgbClr val="000000"/>
                        </a:solidFill>
                        <a:effectLst/>
                        <a:latin typeface="Calibri" panose="020F0502020204030204"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anose="020F0502020204030204" pitchFamily="34" charset="0"/>
                          <a:ea typeface="+mn-ea"/>
                        </a:rPr>
                        <a:t>O</a:t>
                      </a:r>
                      <a:endParaRPr kumimoji="1" lang="ja-JP" altLang="en-US" sz="1200" b="0" i="0" u="none" strike="noStrike" cap="none" normalizeH="0" baseline="0" dirty="0" smtClean="0">
                        <a:ln>
                          <a:noFill/>
                        </a:ln>
                        <a:solidFill>
                          <a:srgbClr val="000000"/>
                        </a:solidFill>
                        <a:effectLst/>
                        <a:latin typeface="Calibri" panose="020F0502020204030204" pitchFamily="34" charset="0"/>
                        <a:ea typeface="+mn-ea"/>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anose="020F0502020204030204" pitchFamily="34" charset="0"/>
                          <a:ea typeface="+mn-ea"/>
                        </a:rPr>
                        <a:t>O</a:t>
                      </a:r>
                      <a:endParaRPr kumimoji="1" lang="ja-JP" altLang="en-US" sz="1200" b="0" i="0" u="none" strike="noStrike" cap="none" normalizeH="0" baseline="0" dirty="0" smtClean="0">
                        <a:ln>
                          <a:noFill/>
                        </a:ln>
                        <a:solidFill>
                          <a:srgbClr val="000000"/>
                        </a:solidFill>
                        <a:effectLst/>
                        <a:latin typeface="Calibri" panose="020F0502020204030204" pitchFamily="34" charset="0"/>
                        <a:ea typeface="+mn-ea"/>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anose="020F0502020204030204" pitchFamily="34" charset="0"/>
                          <a:ea typeface="+mn-ea"/>
                        </a:rPr>
                        <a:t>O</a:t>
                      </a:r>
                      <a:endParaRPr kumimoji="1" lang="ja-JP" altLang="en-US" sz="1200" b="0" i="0" u="none" strike="noStrike" cap="none" normalizeH="0" baseline="0" dirty="0" smtClean="0">
                        <a:ln>
                          <a:noFill/>
                        </a:ln>
                        <a:solidFill>
                          <a:srgbClr val="000000"/>
                        </a:solidFill>
                        <a:effectLst/>
                        <a:latin typeface="Calibri" panose="020F0502020204030204" pitchFamily="34" charset="0"/>
                        <a:ea typeface="+mn-ea"/>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anose="020F0502020204030204" pitchFamily="34" charset="0"/>
                          <a:ea typeface="+mn-ea"/>
                        </a:rPr>
                        <a:t>O</a:t>
                      </a:r>
                      <a:endParaRPr kumimoji="1" lang="ja-JP" altLang="en-US" sz="1200" b="0" i="0" u="none" strike="noStrike" cap="none" normalizeH="0" baseline="0" dirty="0" smtClean="0">
                        <a:ln>
                          <a:noFill/>
                        </a:ln>
                        <a:solidFill>
                          <a:srgbClr val="000000"/>
                        </a:solidFill>
                        <a:effectLst/>
                        <a:latin typeface="Calibri" panose="020F0502020204030204" pitchFamily="34" charset="0"/>
                        <a:ea typeface="+mn-ea"/>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r>
              <a:tr h="2075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anose="020F0502020204030204" pitchFamily="34" charset="0"/>
                          <a:ea typeface="ＭＳ Ｐゴシック" charset="-128"/>
                        </a:rPr>
                        <a:t>Indication of source is required</a:t>
                      </a:r>
                      <a:endParaRPr kumimoji="1" lang="ja-JP" altLang="en-US" sz="1200" b="0" i="0" u="none" strike="noStrike" cap="none" normalizeH="0" baseline="0" dirty="0" smtClean="0">
                        <a:ln>
                          <a:noFill/>
                        </a:ln>
                        <a:solidFill>
                          <a:srgbClr val="000000"/>
                        </a:solidFill>
                        <a:effectLst/>
                        <a:latin typeface="Calibri" panose="020F0502020204030204"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anose="020F0502020204030204" pitchFamily="34" charset="0"/>
                          <a:ea typeface="+mn-ea"/>
                        </a:rPr>
                        <a:t>O</a:t>
                      </a:r>
                      <a:endParaRPr kumimoji="1" lang="ja-JP" altLang="en-US" sz="1200" b="0" i="0" u="none" strike="noStrike" cap="none" normalizeH="0" baseline="0" dirty="0" smtClean="0">
                        <a:ln>
                          <a:noFill/>
                        </a:ln>
                        <a:solidFill>
                          <a:srgbClr val="000000"/>
                        </a:solidFill>
                        <a:effectLst/>
                        <a:latin typeface="Calibri" panose="020F0502020204030204" pitchFamily="34" charset="0"/>
                        <a:ea typeface="+mn-ea"/>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anose="020F0502020204030204" pitchFamily="34" charset="0"/>
                          <a:ea typeface="+mn-ea"/>
                        </a:rPr>
                        <a:t>O</a:t>
                      </a:r>
                      <a:endParaRPr kumimoji="1" lang="ja-JP" altLang="en-US" sz="1200" b="0" i="0" u="none" strike="noStrike" cap="none" normalizeH="0" baseline="0" dirty="0" smtClean="0">
                        <a:ln>
                          <a:noFill/>
                        </a:ln>
                        <a:solidFill>
                          <a:srgbClr val="000000"/>
                        </a:solidFill>
                        <a:effectLst/>
                        <a:latin typeface="Calibri" panose="020F0502020204030204" pitchFamily="34" charset="0"/>
                        <a:ea typeface="+mn-ea"/>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anose="020F0502020204030204" pitchFamily="34" charset="0"/>
                          <a:ea typeface="+mn-ea"/>
                        </a:rPr>
                        <a:t>O</a:t>
                      </a:r>
                      <a:endParaRPr kumimoji="1" lang="ja-JP" altLang="en-US" sz="1200" b="0" i="0" u="none" strike="noStrike" cap="none" normalizeH="0" baseline="0" dirty="0" smtClean="0">
                        <a:ln>
                          <a:noFill/>
                        </a:ln>
                        <a:solidFill>
                          <a:srgbClr val="000000"/>
                        </a:solidFill>
                        <a:effectLst/>
                        <a:latin typeface="Calibri" panose="020F0502020204030204" pitchFamily="34" charset="0"/>
                        <a:ea typeface="+mn-ea"/>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anose="020F0502020204030204" pitchFamily="34" charset="0"/>
                          <a:ea typeface="+mn-ea"/>
                        </a:rPr>
                        <a:t>O</a:t>
                      </a:r>
                      <a:endParaRPr kumimoji="1" lang="ja-JP" altLang="en-US" sz="1200" b="0" i="0" u="none" strike="noStrike" cap="none" normalizeH="0" baseline="0" dirty="0" smtClean="0">
                        <a:ln>
                          <a:noFill/>
                        </a:ln>
                        <a:solidFill>
                          <a:srgbClr val="000000"/>
                        </a:solidFill>
                        <a:effectLst/>
                        <a:latin typeface="Calibri" panose="020F0502020204030204" pitchFamily="34" charset="0"/>
                        <a:ea typeface="+mn-ea"/>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r>
              <a:tr h="4366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anose="020F0502020204030204" pitchFamily="34" charset="0"/>
                          <a:ea typeface="ＭＳ Ｐゴシック" charset="-128"/>
                        </a:rPr>
                        <a:t>Terms and conditions may be chosen at the time of provision(Appropriateness of alteration</a:t>
                      </a:r>
                      <a:r>
                        <a:rPr kumimoji="1" lang="ja-JP" altLang="en-US" sz="1200" b="0" i="0" u="none" strike="noStrike" cap="none" normalizeH="0" baseline="0" dirty="0" smtClean="0">
                          <a:ln>
                            <a:noFill/>
                          </a:ln>
                          <a:solidFill>
                            <a:srgbClr val="000000"/>
                          </a:solidFill>
                          <a:effectLst/>
                          <a:latin typeface="Calibri" panose="020F0502020204030204" pitchFamily="34" charset="0"/>
                          <a:ea typeface="ＭＳ Ｐゴシック" charset="-128"/>
                        </a:rPr>
                        <a:t>／</a:t>
                      </a:r>
                      <a:r>
                        <a:rPr kumimoji="1" lang="en-US" altLang="ja-JP" sz="1200" b="0" i="0" u="none" strike="noStrike" cap="none" normalizeH="0" baseline="0" dirty="0" smtClean="0">
                          <a:ln>
                            <a:noFill/>
                          </a:ln>
                          <a:solidFill>
                            <a:srgbClr val="000000"/>
                          </a:solidFill>
                          <a:effectLst/>
                          <a:latin typeface="Calibri" panose="020F0502020204030204" pitchFamily="34" charset="0"/>
                          <a:ea typeface="ＭＳ Ｐゴシック" charset="-128"/>
                        </a:rPr>
                        <a:t>Appropriateness of commercial use)</a:t>
                      </a:r>
                      <a:endParaRPr kumimoji="1" lang="ja-JP" altLang="en-US" sz="1200" b="0" i="0" u="none" strike="noStrike" cap="none" normalizeH="0" baseline="0" dirty="0" smtClean="0">
                        <a:ln>
                          <a:noFill/>
                        </a:ln>
                        <a:solidFill>
                          <a:srgbClr val="000000"/>
                        </a:solidFill>
                        <a:effectLst/>
                        <a:latin typeface="Calibri" panose="020F0502020204030204"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dirty="0" smtClean="0">
                        <a:ln>
                          <a:noFill/>
                        </a:ln>
                        <a:solidFill>
                          <a:srgbClr val="000000"/>
                        </a:solidFill>
                        <a:effectLst/>
                        <a:latin typeface="Calibri" panose="020F0502020204030204" pitchFamily="34" charset="0"/>
                        <a:ea typeface="+mn-e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anose="020F0502020204030204" pitchFamily="34" charset="0"/>
                          <a:ea typeface="+mn-ea"/>
                        </a:rPr>
                        <a:t>(Only for commercial use)</a:t>
                      </a:r>
                      <a:endParaRPr kumimoji="1" lang="ja-JP" altLang="en-US" sz="1200" b="0" i="0" u="none" strike="noStrike" cap="none" normalizeH="0" baseline="0" dirty="0" smtClean="0">
                        <a:ln>
                          <a:noFill/>
                        </a:ln>
                        <a:solidFill>
                          <a:srgbClr val="000000"/>
                        </a:solidFill>
                        <a:effectLst/>
                        <a:latin typeface="Calibri" panose="020F0502020204030204" pitchFamily="34" charset="0"/>
                        <a:ea typeface="+mn-ea"/>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anose="020F0502020204030204" pitchFamily="34" charset="0"/>
                          <a:ea typeface="+mn-ea"/>
                        </a:rPr>
                        <a:t>X</a:t>
                      </a:r>
                      <a:endParaRPr kumimoji="1" lang="ja-JP" altLang="en-US" sz="1200" b="0" i="0" u="none" strike="noStrike" cap="none" normalizeH="0" baseline="0" dirty="0" smtClean="0">
                        <a:ln>
                          <a:noFill/>
                        </a:ln>
                        <a:solidFill>
                          <a:srgbClr val="000000"/>
                        </a:solidFill>
                        <a:effectLst/>
                        <a:latin typeface="Calibri" panose="020F0502020204030204" pitchFamily="34" charset="0"/>
                        <a:ea typeface="+mn-ea"/>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anose="020F0502020204030204" pitchFamily="34" charset="0"/>
                          <a:ea typeface="+mn-ea"/>
                        </a:rPr>
                        <a:t>X</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anose="020F0502020204030204" pitchFamily="34" charset="0"/>
                          <a:ea typeface="+mn-ea"/>
                        </a:rPr>
                        <a:t>(Only for existence of succession at alteration)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anose="020F0502020204030204" pitchFamily="34" charset="0"/>
                          <a:ea typeface="+mn-ea"/>
                        </a:rPr>
                        <a:t>O</a:t>
                      </a:r>
                      <a:endParaRPr kumimoji="1" lang="ja-JP" altLang="en-US" sz="1200" b="0" i="0" u="none" strike="noStrike" cap="none" normalizeH="0" baseline="0" dirty="0" smtClean="0">
                        <a:ln>
                          <a:noFill/>
                        </a:ln>
                        <a:solidFill>
                          <a:srgbClr val="000000"/>
                        </a:solidFill>
                        <a:effectLst/>
                        <a:latin typeface="Calibri" panose="020F0502020204030204" pitchFamily="34" charset="0"/>
                        <a:ea typeface="+mn-ea"/>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r>
              <a:tr h="2281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anose="020F0502020204030204" pitchFamily="34" charset="0"/>
                          <a:ea typeface="ＭＳ Ｐゴシック" charset="-128"/>
                        </a:rPr>
                        <a:t>License has few restrictions</a:t>
                      </a:r>
                      <a:endParaRPr kumimoji="1" lang="ja-JP" altLang="en-US" sz="1200" b="0" i="0" u="none" strike="noStrike" cap="none" normalizeH="0" baseline="0" dirty="0" smtClean="0">
                        <a:ln>
                          <a:noFill/>
                        </a:ln>
                        <a:solidFill>
                          <a:srgbClr val="000000"/>
                        </a:solidFill>
                        <a:effectLst/>
                        <a:latin typeface="Calibri" panose="020F0502020204030204"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anose="020F0502020204030204" pitchFamily="34" charset="0"/>
                          <a:ea typeface="+mn-ea"/>
                        </a:rPr>
                        <a:t>O</a:t>
                      </a:r>
                      <a:endParaRPr kumimoji="1" lang="ja-JP" altLang="en-US" sz="1200" b="0" i="0" u="none" strike="noStrike" cap="none" normalizeH="0" baseline="0" dirty="0" smtClean="0">
                        <a:ln>
                          <a:noFill/>
                        </a:ln>
                        <a:solidFill>
                          <a:srgbClr val="000000"/>
                        </a:solidFill>
                        <a:effectLst/>
                        <a:latin typeface="Calibri" panose="020F0502020204030204" pitchFamily="34" charset="0"/>
                        <a:ea typeface="+mn-ea"/>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anose="020F0502020204030204" pitchFamily="34" charset="0"/>
                          <a:ea typeface="+mn-ea"/>
                        </a:rPr>
                        <a:t>O</a:t>
                      </a:r>
                      <a:endParaRPr kumimoji="1" lang="ja-JP" altLang="en-US" sz="1200" b="0" i="0" u="none" strike="noStrike" cap="none" normalizeH="0" baseline="0" dirty="0" smtClean="0">
                        <a:ln>
                          <a:noFill/>
                        </a:ln>
                        <a:solidFill>
                          <a:srgbClr val="000000"/>
                        </a:solidFill>
                        <a:effectLst/>
                        <a:latin typeface="Calibri" panose="020F0502020204030204" pitchFamily="34" charset="0"/>
                        <a:ea typeface="+mn-ea"/>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anose="020F0502020204030204" pitchFamily="34" charset="0"/>
                          <a:ea typeface="+mn-ea"/>
                        </a:rPr>
                        <a:t>O</a:t>
                      </a:r>
                      <a:endParaRPr kumimoji="1" lang="ja-JP" altLang="en-US" sz="1200" b="0" i="0" u="none" strike="noStrike" cap="none" normalizeH="0" baseline="0" dirty="0" smtClean="0">
                        <a:ln>
                          <a:noFill/>
                        </a:ln>
                        <a:solidFill>
                          <a:srgbClr val="000000"/>
                        </a:solidFill>
                        <a:effectLst/>
                        <a:latin typeface="Calibri" panose="020F0502020204030204" pitchFamily="34" charset="0"/>
                        <a:ea typeface="+mn-ea"/>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anose="020F0502020204030204" pitchFamily="34" charset="0"/>
                          <a:ea typeface="+mn-ea"/>
                        </a:rPr>
                        <a:t>O</a:t>
                      </a:r>
                      <a:endParaRPr kumimoji="1" lang="ja-JP" altLang="en-US" sz="1200" b="0" i="0" u="none" strike="noStrike" cap="none" normalizeH="0" baseline="0" dirty="0" smtClean="0">
                        <a:ln>
                          <a:noFill/>
                        </a:ln>
                        <a:solidFill>
                          <a:srgbClr val="000000"/>
                        </a:solidFill>
                        <a:effectLst/>
                        <a:latin typeface="Calibri" panose="020F0502020204030204" pitchFamily="34" charset="0"/>
                        <a:ea typeface="+mn-ea"/>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r>
              <a:tr h="1901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anose="020F0502020204030204" pitchFamily="34" charset="0"/>
                          <a:ea typeface="ＭＳ Ｐゴシック" charset="-128"/>
                        </a:rPr>
                        <a:t>Corresponding to no warranty</a:t>
                      </a:r>
                      <a:endParaRPr kumimoji="1" lang="ja-JP" altLang="en-US" sz="1200" b="0" i="0" u="none" strike="noStrike" cap="none" normalizeH="0" baseline="0" dirty="0" smtClean="0">
                        <a:ln>
                          <a:noFill/>
                        </a:ln>
                        <a:solidFill>
                          <a:srgbClr val="000000"/>
                        </a:solidFill>
                        <a:effectLst/>
                        <a:latin typeface="Calibri" panose="020F0502020204030204"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anose="020F0502020204030204" pitchFamily="34" charset="0"/>
                          <a:ea typeface="+mn-ea"/>
                        </a:rPr>
                        <a:t>O</a:t>
                      </a:r>
                      <a:endParaRPr kumimoji="1" lang="ja-JP" altLang="en-US" sz="1200" b="0" i="0" u="none" strike="noStrike" cap="none" normalizeH="0" baseline="0" dirty="0" smtClean="0">
                        <a:ln>
                          <a:noFill/>
                        </a:ln>
                        <a:solidFill>
                          <a:srgbClr val="000000"/>
                        </a:solidFill>
                        <a:effectLst/>
                        <a:latin typeface="Calibri" panose="020F0502020204030204" pitchFamily="34" charset="0"/>
                        <a:ea typeface="+mn-ea"/>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anose="020F0502020204030204" pitchFamily="34" charset="0"/>
                          <a:ea typeface="+mn-ea"/>
                        </a:rPr>
                        <a:t>O</a:t>
                      </a:r>
                      <a:endParaRPr kumimoji="1" lang="ja-JP" altLang="en-US" sz="1200" b="0" i="0" u="none" strike="noStrike" cap="none" normalizeH="0" baseline="0" dirty="0" smtClean="0">
                        <a:ln>
                          <a:noFill/>
                        </a:ln>
                        <a:solidFill>
                          <a:srgbClr val="000000"/>
                        </a:solidFill>
                        <a:effectLst/>
                        <a:latin typeface="Calibri" panose="020F0502020204030204" pitchFamily="34" charset="0"/>
                        <a:ea typeface="+mn-ea"/>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anose="020F0502020204030204" pitchFamily="34" charset="0"/>
                          <a:ea typeface="+mn-ea"/>
                        </a:rPr>
                        <a:t>O</a:t>
                      </a:r>
                      <a:endParaRPr kumimoji="1" lang="ja-JP" altLang="en-US" sz="1200" b="0" i="0" u="none" strike="noStrike" cap="none" normalizeH="0" baseline="0" dirty="0" smtClean="0">
                        <a:ln>
                          <a:noFill/>
                        </a:ln>
                        <a:solidFill>
                          <a:srgbClr val="000000"/>
                        </a:solidFill>
                        <a:effectLst/>
                        <a:latin typeface="Calibri" panose="020F0502020204030204" pitchFamily="34" charset="0"/>
                        <a:ea typeface="+mn-ea"/>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anose="020F0502020204030204" pitchFamily="34" charset="0"/>
                          <a:ea typeface="+mn-ea"/>
                        </a:rPr>
                        <a:t>O</a:t>
                      </a:r>
                      <a:endParaRPr kumimoji="1" lang="ja-JP" altLang="en-US" sz="1200" b="0" i="0" u="none" strike="noStrike" cap="none" normalizeH="0" baseline="0" dirty="0" smtClean="0">
                        <a:ln>
                          <a:noFill/>
                        </a:ln>
                        <a:solidFill>
                          <a:srgbClr val="000000"/>
                        </a:solidFill>
                        <a:effectLst/>
                        <a:latin typeface="Calibri" panose="020F0502020204030204" pitchFamily="34" charset="0"/>
                        <a:ea typeface="+mn-ea"/>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r>
              <a:tr h="4182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anose="020F0502020204030204" pitchFamily="34" charset="0"/>
                          <a:ea typeface="ＭＳ Ｐゴシック" charset="-128"/>
                        </a:rPr>
                        <a:t>It has the results of adoption by multiple countries(governments)</a:t>
                      </a:r>
                      <a:endParaRPr kumimoji="1" lang="ja-JP" altLang="en-US" sz="1200" b="0" i="0" u="none" strike="noStrike" cap="none" normalizeH="0" baseline="0" dirty="0" smtClean="0">
                        <a:ln>
                          <a:noFill/>
                        </a:ln>
                        <a:solidFill>
                          <a:srgbClr val="000000"/>
                        </a:solidFill>
                        <a:effectLst/>
                        <a:latin typeface="Calibri" panose="020F0502020204030204"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anose="020F0502020204030204" pitchFamily="34" charset="0"/>
                          <a:ea typeface="+mn-ea"/>
                        </a:rPr>
                        <a:t>X</a:t>
                      </a:r>
                      <a:endParaRPr kumimoji="1" lang="ja-JP" altLang="en-US" sz="1200" b="0" i="0" u="none" strike="noStrike" cap="none" normalizeH="0" baseline="0" dirty="0" smtClean="0">
                        <a:ln>
                          <a:noFill/>
                        </a:ln>
                        <a:solidFill>
                          <a:srgbClr val="000000"/>
                        </a:solidFill>
                        <a:effectLst/>
                        <a:latin typeface="Calibri" panose="020F0502020204030204" pitchFamily="34" charset="0"/>
                        <a:ea typeface="+mn-ea"/>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anose="020F0502020204030204" pitchFamily="34" charset="0"/>
                          <a:ea typeface="+mn-ea"/>
                        </a:rPr>
                        <a:t>X</a:t>
                      </a:r>
                      <a:endParaRPr kumimoji="1" lang="ja-JP" altLang="en-US" sz="1200" b="0" i="0" u="none" strike="noStrike" cap="none" normalizeH="0" baseline="0" dirty="0" smtClean="0">
                        <a:ln>
                          <a:noFill/>
                        </a:ln>
                        <a:solidFill>
                          <a:srgbClr val="000000"/>
                        </a:solidFill>
                        <a:effectLst/>
                        <a:latin typeface="Calibri" panose="020F0502020204030204" pitchFamily="34" charset="0"/>
                        <a:ea typeface="+mn-ea"/>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anose="020F0502020204030204" pitchFamily="34" charset="0"/>
                          <a:ea typeface="+mn-ea"/>
                        </a:rPr>
                        <a:t>O</a:t>
                      </a:r>
                      <a:endParaRPr kumimoji="1" lang="ja-JP" altLang="en-US" sz="1200" b="0" i="0" u="none" strike="noStrike" cap="none" normalizeH="0" baseline="0" dirty="0" smtClean="0">
                        <a:ln>
                          <a:noFill/>
                        </a:ln>
                        <a:solidFill>
                          <a:srgbClr val="000000"/>
                        </a:solidFill>
                        <a:effectLst/>
                        <a:latin typeface="Calibri" panose="020F0502020204030204" pitchFamily="34" charset="0"/>
                        <a:ea typeface="+mn-ea"/>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anose="020F0502020204030204" pitchFamily="34" charset="0"/>
                          <a:ea typeface="+mn-ea"/>
                        </a:rPr>
                        <a:t>O</a:t>
                      </a:r>
                      <a:endParaRPr kumimoji="1" lang="ja-JP" altLang="en-US" sz="1200" b="0" i="0" u="none" strike="noStrike" cap="none" normalizeH="0" baseline="0" dirty="0" smtClean="0">
                        <a:ln>
                          <a:noFill/>
                        </a:ln>
                        <a:solidFill>
                          <a:srgbClr val="000000"/>
                        </a:solidFill>
                        <a:effectLst/>
                        <a:latin typeface="Calibri" panose="020F0502020204030204" pitchFamily="34" charset="0"/>
                        <a:ea typeface="+mn-ea"/>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r>
            </a:tbl>
          </a:graphicData>
        </a:graphic>
      </p:graphicFrame>
      <p:sp>
        <p:nvSpPr>
          <p:cNvPr id="8" name="下矢印 7"/>
          <p:cNvSpPr/>
          <p:nvPr/>
        </p:nvSpPr>
        <p:spPr>
          <a:xfrm>
            <a:off x="4044950" y="4591050"/>
            <a:ext cx="1054100" cy="1666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コンテンツ プレースホルダー 1"/>
          <p:cNvSpPr txBox="1">
            <a:spLocks/>
          </p:cNvSpPr>
          <p:nvPr/>
        </p:nvSpPr>
        <p:spPr bwMode="auto">
          <a:xfrm>
            <a:off x="503238" y="5114924"/>
            <a:ext cx="8208962" cy="1459707"/>
          </a:xfrm>
          <a:prstGeom prst="rect">
            <a:avLst/>
          </a:prstGeom>
          <a:noFill/>
          <a:ln w="9525">
            <a:noFill/>
            <a:miter lim="800000"/>
            <a:headEnd/>
            <a:tailEnd/>
          </a:ln>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a:lnSpc>
                <a:spcPct val="90000"/>
              </a:lnSpc>
              <a:spcBef>
                <a:spcPts val="0"/>
              </a:spcBef>
              <a:defRPr/>
            </a:pPr>
            <a:r>
              <a:rPr lang="en-US" altLang="ja-JP" sz="1200" u="sng" dirty="0" smtClean="0">
                <a:solidFill>
                  <a:srgbClr val="FF0000"/>
                </a:solidFill>
                <a:latin typeface="Calibri" panose="020F0502020204030204" pitchFamily="34" charset="0"/>
              </a:rPr>
              <a:t>As the license to be adopted in Japan, Creative Commons License seems to be desirable for trial adoption since it satisfies all the terms above</a:t>
            </a:r>
            <a:endParaRPr lang="en-US" altLang="ja-JP" sz="1200" dirty="0" smtClean="0">
              <a:latin typeface="Calibri" panose="020F0502020204030204" pitchFamily="34" charset="0"/>
            </a:endParaRPr>
          </a:p>
          <a:p>
            <a:pPr>
              <a:lnSpc>
                <a:spcPct val="90000"/>
              </a:lnSpc>
              <a:spcBef>
                <a:spcPts val="0"/>
              </a:spcBef>
              <a:defRPr/>
            </a:pPr>
            <a:r>
              <a:rPr lang="en-US" altLang="ja-JP" sz="1200" dirty="0" smtClean="0">
                <a:latin typeface="Calibri" panose="020F0502020204030204" pitchFamily="34" charset="0"/>
              </a:rPr>
              <a:t>Among Creative Commons </a:t>
            </a:r>
            <a:r>
              <a:rPr lang="en-US" altLang="ja-JP" sz="1200" dirty="0" err="1" smtClean="0">
                <a:latin typeface="Calibri" panose="020F0502020204030204" pitchFamily="34" charset="0"/>
              </a:rPr>
              <a:t>Licenses,</a:t>
            </a:r>
            <a:r>
              <a:rPr lang="en-US" altLang="ja-JP" sz="1200" u="sng" dirty="0" err="1" smtClean="0">
                <a:solidFill>
                  <a:srgbClr val="FF0000"/>
                </a:solidFill>
                <a:latin typeface="Calibri" panose="020F0502020204030204" pitchFamily="34" charset="0"/>
              </a:rPr>
              <a:t>it</a:t>
            </a:r>
            <a:r>
              <a:rPr lang="en-US" altLang="ja-JP" sz="1200" u="sng" dirty="0" smtClean="0">
                <a:solidFill>
                  <a:srgbClr val="FF0000"/>
                </a:solidFill>
                <a:latin typeface="Calibri" panose="020F0502020204030204" pitchFamily="34" charset="0"/>
              </a:rPr>
              <a:t> seems to be desirable to carry out trial mainly by CC-BY, which has the widest scope of use.</a:t>
            </a:r>
            <a:endParaRPr lang="en-US" altLang="ja-JP" sz="1200" dirty="0" smtClean="0">
              <a:latin typeface="Calibri" panose="020F0502020204030204" pitchFamily="34" charset="0"/>
            </a:endParaRPr>
          </a:p>
          <a:p>
            <a:pPr>
              <a:lnSpc>
                <a:spcPct val="90000"/>
              </a:lnSpc>
              <a:spcBef>
                <a:spcPts val="0"/>
              </a:spcBef>
              <a:defRPr/>
            </a:pPr>
            <a:r>
              <a:rPr lang="en-US" altLang="ja-JP" sz="1200" dirty="0" smtClean="0">
                <a:latin typeface="Calibri" panose="020F0502020204030204" pitchFamily="34" charset="0"/>
              </a:rPr>
              <a:t>Data Governance Committee </a:t>
            </a:r>
            <a:r>
              <a:rPr lang="en-US" altLang="ja-JP" sz="1200" u="sng" dirty="0" smtClean="0">
                <a:solidFill>
                  <a:srgbClr val="FF0000"/>
                </a:solidFill>
                <a:latin typeface="Calibri" panose="020F0502020204030204" pitchFamily="34" charset="0"/>
              </a:rPr>
              <a:t>conducted a case study this year of the Information and Communication White Paper, statistics related information home page, etc. for sorting out of the problems and their solutions in case of licensing CC-BY.</a:t>
            </a:r>
            <a:r>
              <a:rPr lang="en-US" altLang="ja-JP" sz="1400" u="sng" dirty="0">
                <a:solidFill>
                  <a:srgbClr val="FF0000"/>
                </a:solidFill>
                <a:latin typeface="Calibri" panose="020F0502020204030204" pitchFamily="34" charset="0"/>
              </a:rPr>
              <a:t>*</a:t>
            </a:r>
            <a:endParaRPr lang="en-US" altLang="ja-JP" sz="1400" u="sng" dirty="0" smtClean="0">
              <a:solidFill>
                <a:srgbClr val="FF0000"/>
              </a:solidFill>
              <a:latin typeface="Calibri" panose="020F0502020204030204" pitchFamily="34" charset="0"/>
            </a:endParaRPr>
          </a:p>
          <a:p>
            <a:pPr marL="452438" lvl="1" indent="-452438">
              <a:lnSpc>
                <a:spcPct val="90000"/>
              </a:lnSpc>
              <a:spcBef>
                <a:spcPts val="0"/>
              </a:spcBef>
              <a:buClr>
                <a:schemeClr val="accent1"/>
              </a:buClr>
              <a:buFont typeface="Wingdings 3" pitchFamily="18" charset="2"/>
              <a:buNone/>
              <a:defRPr/>
            </a:pPr>
            <a:r>
              <a:rPr lang="ja-JP" altLang="en-US" sz="1200" dirty="0" smtClean="0">
                <a:latin typeface="Calibri" panose="020F0502020204030204" pitchFamily="34" charset="0"/>
                <a:ea typeface="ＭＳ Ｐ明朝" pitchFamily="18" charset="-128"/>
              </a:rPr>
              <a:t>　　　</a:t>
            </a:r>
            <a:r>
              <a:rPr lang="en-US" altLang="ja-JP" sz="1200" dirty="0" smtClean="0">
                <a:latin typeface="Calibri" panose="020F0502020204030204" pitchFamily="34" charset="0"/>
                <a:ea typeface="ＭＳ Ｐ明朝" pitchFamily="18" charset="-128"/>
              </a:rPr>
              <a:t>*</a:t>
            </a:r>
            <a:r>
              <a:rPr lang="ja-JP" altLang="en-US" sz="1200" dirty="0" smtClean="0">
                <a:latin typeface="Calibri" panose="020F0502020204030204" pitchFamily="34" charset="0"/>
                <a:ea typeface="ＭＳ Ｐ明朝" pitchFamily="18" charset="-128"/>
              </a:rPr>
              <a:t>　</a:t>
            </a:r>
            <a:r>
              <a:rPr lang="en-US" altLang="ja-JP" sz="1200" dirty="0" smtClean="0">
                <a:latin typeface="Calibri" panose="020F0502020204030204" pitchFamily="34" charset="0"/>
                <a:ea typeface="ＭＳ Ｐ明朝" pitchFamily="18" charset="-128"/>
              </a:rPr>
              <a:t>If CC-BY is not licensed, consider possibility of use of other Creative Commons License(CC-BY-NC which does not license commercial use and CC-BY-ND, which does not license use by alteration, etc.)</a:t>
            </a:r>
            <a:endParaRPr lang="en-US" altLang="ja-JP" sz="1200" b="1" u="sng" dirty="0" smtClean="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タイトル 1"/>
          <p:cNvSpPr>
            <a:spLocks noGrp="1"/>
          </p:cNvSpPr>
          <p:nvPr>
            <p:ph type="title"/>
          </p:nvPr>
        </p:nvSpPr>
        <p:spPr>
          <a:xfrm>
            <a:off x="481012" y="12700"/>
            <a:ext cx="8205787" cy="892175"/>
          </a:xfrm>
        </p:spPr>
        <p:txBody>
          <a:bodyPr/>
          <a:lstStyle/>
          <a:p>
            <a:pPr eaLnBrk="1" hangingPunct="1"/>
            <a:r>
              <a:rPr lang="en-US" altLang="ja-JP" sz="2400" dirty="0" smtClean="0"/>
              <a:t>Reference 1.  Overview of Creative Commons License</a:t>
            </a:r>
            <a:endParaRPr lang="ja-JP" altLang="en-US" sz="2400" dirty="0" smtClean="0"/>
          </a:p>
        </p:txBody>
      </p:sp>
      <p:sp>
        <p:nvSpPr>
          <p:cNvPr id="37890" name="コンテンツ プレースホルダー 2"/>
          <p:cNvSpPr>
            <a:spLocks noGrp="1"/>
          </p:cNvSpPr>
          <p:nvPr>
            <p:ph sz="quarter" idx="1"/>
          </p:nvPr>
        </p:nvSpPr>
        <p:spPr>
          <a:xfrm>
            <a:off x="481013" y="1154113"/>
            <a:ext cx="8183562" cy="2238375"/>
          </a:xfrm>
        </p:spPr>
        <p:txBody>
          <a:bodyPr/>
          <a:lstStyle/>
          <a:p>
            <a:pPr eaLnBrk="1" hangingPunct="1">
              <a:lnSpc>
                <a:spcPct val="90000"/>
              </a:lnSpc>
            </a:pPr>
            <a:r>
              <a:rPr lang="en-US" altLang="ja-JP" sz="1400" dirty="0" smtClean="0"/>
              <a:t>Overview</a:t>
            </a:r>
          </a:p>
          <a:p>
            <a:pPr lvl="1" eaLnBrk="1" hangingPunct="1">
              <a:lnSpc>
                <a:spcPct val="90000"/>
              </a:lnSpc>
              <a:spcBef>
                <a:spcPts val="600"/>
              </a:spcBef>
            </a:pPr>
            <a:r>
              <a:rPr lang="en-US" altLang="ja-JP" sz="1200" dirty="0" smtClean="0"/>
              <a:t>Creative Commons collectively refers to international nonprofit organization and its projects, which provides Creative Commons License(CC</a:t>
            </a:r>
            <a:r>
              <a:rPr lang="ja-JP" altLang="en-US" sz="1200" dirty="0" smtClean="0"/>
              <a:t> </a:t>
            </a:r>
            <a:r>
              <a:rPr lang="en-US" altLang="ja-JP" sz="1200" dirty="0" smtClean="0"/>
              <a:t>License)</a:t>
            </a:r>
          </a:p>
          <a:p>
            <a:pPr lvl="1" eaLnBrk="1" hangingPunct="1">
              <a:lnSpc>
                <a:spcPct val="90000"/>
              </a:lnSpc>
              <a:spcBef>
                <a:spcPts val="600"/>
              </a:spcBef>
            </a:pPr>
            <a:r>
              <a:rPr lang="en-US" altLang="ja-JP" sz="1200" dirty="0" smtClean="0"/>
              <a:t>The organization was established in 2001 and in 2002, the initial version of license was published in the United States. (In Japan, the initial version was published in 2004.)</a:t>
            </a:r>
          </a:p>
          <a:p>
            <a:pPr lvl="1" eaLnBrk="1" hangingPunct="1">
              <a:lnSpc>
                <a:spcPct val="90000"/>
              </a:lnSpc>
              <a:spcBef>
                <a:spcPts val="600"/>
              </a:spcBef>
            </a:pPr>
            <a:r>
              <a:rPr lang="en-US" altLang="ja-JP" sz="1200" dirty="0" smtClean="0"/>
              <a:t>CC License is the tool for various authors of works to express their intention that “everyone can use my works freely if the terms and conditions are complied with,” aiming at new copyright rules for the Internet ages </a:t>
            </a:r>
          </a:p>
          <a:p>
            <a:pPr lvl="1" eaLnBrk="1" hangingPunct="1">
              <a:lnSpc>
                <a:spcPct val="90000"/>
              </a:lnSpc>
              <a:spcBef>
                <a:spcPts val="600"/>
              </a:spcBef>
            </a:pPr>
            <a:r>
              <a:rPr lang="en-US" altLang="ja-JP" sz="1200" dirty="0" smtClean="0"/>
              <a:t>Using CC License, authors can freely distribute their works with holding their copyrights and recipients can redistribute or remix within the scope of license.</a:t>
            </a:r>
          </a:p>
        </p:txBody>
      </p:sp>
      <p:sp>
        <p:nvSpPr>
          <p:cNvPr id="3" name="スライド番号プレースホルダー 2"/>
          <p:cNvSpPr>
            <a:spLocks noGrp="1"/>
          </p:cNvSpPr>
          <p:nvPr>
            <p:ph type="sldNum" sz="quarter" idx="10"/>
          </p:nvPr>
        </p:nvSpPr>
        <p:spPr/>
        <p:txBody>
          <a:bodyPr/>
          <a:lstStyle/>
          <a:p>
            <a:pPr>
              <a:defRPr/>
            </a:pPr>
            <a:fld id="{53C4711E-6A24-4CD7-ABA1-157F60F1BBDC}" type="slidenum">
              <a:rPr lang="ja-JP" altLang="en-US" smtClean="0"/>
              <a:pPr>
                <a:defRPr/>
              </a:pPr>
              <a:t>21</a:t>
            </a:fld>
            <a:endParaRPr lang="ja-JP" altLang="en-US" dirty="0"/>
          </a:p>
        </p:txBody>
      </p:sp>
      <p:sp>
        <p:nvSpPr>
          <p:cNvPr id="37892" name="テキスト ボックス 7"/>
          <p:cNvSpPr txBox="1">
            <a:spLocks noChangeArrowheads="1"/>
          </p:cNvSpPr>
          <p:nvPr/>
        </p:nvSpPr>
        <p:spPr bwMode="auto">
          <a:xfrm>
            <a:off x="984250" y="5929313"/>
            <a:ext cx="7685088" cy="230832"/>
          </a:xfrm>
          <a:prstGeom prst="rect">
            <a:avLst/>
          </a:prstGeom>
          <a:noFill/>
          <a:ln w="9525">
            <a:noFill/>
            <a:miter lim="800000"/>
            <a:headEnd/>
            <a:tailEnd/>
          </a:ln>
        </p:spPr>
        <p:txBody>
          <a:bodyPr>
            <a:spAutoFit/>
          </a:bodyPr>
          <a:lstStyle/>
          <a:p>
            <a:pPr algn="r"/>
            <a:r>
              <a:rPr lang="en-US" altLang="ja-JP" sz="900" dirty="0" smtClean="0">
                <a:latin typeface="Calibri" panose="020F0502020204030204" pitchFamily="34" charset="0"/>
              </a:rPr>
              <a:t>[Source] Prepared by Data Governance Committee Secretariat based on the Creative Commons Japan Website( </a:t>
            </a:r>
            <a:r>
              <a:rPr lang="en-US" altLang="ja-JP" sz="900" dirty="0">
                <a:latin typeface="Calibri" panose="020F0502020204030204" pitchFamily="34" charset="0"/>
              </a:rPr>
              <a:t>http://creativecommons.jp/licenses/ </a:t>
            </a:r>
            <a:r>
              <a:rPr lang="en-US" altLang="ja-JP" sz="900" dirty="0" smtClean="0">
                <a:latin typeface="Calibri" panose="020F0502020204030204" pitchFamily="34" charset="0"/>
              </a:rPr>
              <a:t>)</a:t>
            </a:r>
            <a:endParaRPr lang="en-US" altLang="ja-JP" sz="900" dirty="0">
              <a:latin typeface="Calibri" panose="020F0502020204030204" pitchFamily="34" charset="0"/>
            </a:endParaRPr>
          </a:p>
        </p:txBody>
      </p:sp>
      <p:pic>
        <p:nvPicPr>
          <p:cNvPr id="37893" name="Picture 2" descr="http://creativecommons.jp/wp/wp-content/uploads/images/licenses/3strata.png"/>
          <p:cNvPicPr>
            <a:picLocks noChangeAspect="1" noChangeArrowheads="1"/>
          </p:cNvPicPr>
          <p:nvPr/>
        </p:nvPicPr>
        <p:blipFill>
          <a:blip r:embed="rId3"/>
          <a:srcRect/>
          <a:stretch>
            <a:fillRect/>
          </a:stretch>
        </p:blipFill>
        <p:spPr bwMode="auto">
          <a:xfrm>
            <a:off x="5017294" y="3612357"/>
            <a:ext cx="3644900" cy="2051050"/>
          </a:xfrm>
          <a:prstGeom prst="rect">
            <a:avLst/>
          </a:prstGeom>
          <a:noFill/>
          <a:ln w="9525">
            <a:noFill/>
            <a:miter lim="800000"/>
            <a:headEnd/>
            <a:tailEnd/>
          </a:ln>
        </p:spPr>
      </p:pic>
      <p:sp>
        <p:nvSpPr>
          <p:cNvPr id="37894" name="コンテンツ プレースホルダー 2"/>
          <p:cNvSpPr txBox="1">
            <a:spLocks/>
          </p:cNvSpPr>
          <p:nvPr/>
        </p:nvSpPr>
        <p:spPr bwMode="auto">
          <a:xfrm>
            <a:off x="614363" y="3228975"/>
            <a:ext cx="4281487" cy="2578100"/>
          </a:xfrm>
          <a:prstGeom prst="rect">
            <a:avLst/>
          </a:prstGeom>
          <a:noFill/>
          <a:ln w="9525">
            <a:noFill/>
            <a:miter lim="800000"/>
            <a:headEnd/>
            <a:tailEnd/>
          </a:ln>
        </p:spPr>
        <p:txBody>
          <a:bodyPr/>
          <a:lstStyle/>
          <a:p>
            <a:pPr marL="342900" indent="-342900">
              <a:lnSpc>
                <a:spcPct val="90000"/>
              </a:lnSpc>
              <a:spcBef>
                <a:spcPts val="600"/>
              </a:spcBef>
              <a:buClr>
                <a:schemeClr val="accent1"/>
              </a:buClr>
              <a:buSzPct val="76000"/>
              <a:buFont typeface="Wingdings 3" pitchFamily="18" charset="2"/>
              <a:buChar char=""/>
            </a:pPr>
            <a:r>
              <a:rPr lang="en-US" altLang="ja-JP" sz="1400" dirty="0" smtClean="0">
                <a:latin typeface="Calibri" panose="020F0502020204030204" pitchFamily="34" charset="0"/>
              </a:rPr>
              <a:t>Features of License</a:t>
            </a:r>
            <a:endParaRPr lang="en-US" altLang="ja-JP" sz="1400" dirty="0">
              <a:latin typeface="Calibri" panose="020F0502020204030204" pitchFamily="34" charset="0"/>
            </a:endParaRPr>
          </a:p>
          <a:p>
            <a:pPr marL="617538" lvl="1" indent="-342900">
              <a:lnSpc>
                <a:spcPct val="90000"/>
              </a:lnSpc>
              <a:spcBef>
                <a:spcPts val="600"/>
              </a:spcBef>
              <a:buClr>
                <a:schemeClr val="accent2"/>
              </a:buClr>
              <a:buSzPct val="76000"/>
              <a:buFont typeface="Wingdings 3" pitchFamily="18" charset="2"/>
              <a:buChar char=""/>
            </a:pPr>
            <a:r>
              <a:rPr lang="en-US" altLang="ja-JP" sz="1200" dirty="0" smtClean="0">
                <a:latin typeface="Calibri" panose="020F0502020204030204" pitchFamily="34" charset="0"/>
              </a:rPr>
              <a:t>CC License intends to warrant its effect by the following three factors.</a:t>
            </a:r>
            <a:endParaRPr lang="en-US" altLang="ja-JP" sz="1200" dirty="0">
              <a:latin typeface="Calibri" panose="020F0502020204030204" pitchFamily="34" charset="0"/>
            </a:endParaRPr>
          </a:p>
          <a:p>
            <a:pPr marL="892175" lvl="2" indent="-342900">
              <a:lnSpc>
                <a:spcPct val="90000"/>
              </a:lnSpc>
              <a:spcBef>
                <a:spcPts val="600"/>
              </a:spcBef>
              <a:buClr>
                <a:schemeClr val="tx1"/>
              </a:buClr>
              <a:buSzPct val="76000"/>
              <a:buFont typeface="+mj-lt"/>
              <a:buAutoNum type="alphaUcParenR"/>
            </a:pPr>
            <a:r>
              <a:rPr lang="en-US" altLang="ja-JP" sz="1200" dirty="0" smtClean="0">
                <a:latin typeface="Calibri" panose="020F0502020204030204" pitchFamily="34" charset="0"/>
              </a:rPr>
              <a:t>“Commons Deed”: handy explanations about the content of license, which a person without legal knowledge easily understand  the content.</a:t>
            </a:r>
            <a:endParaRPr lang="en-US" altLang="ja-JP" sz="1200" dirty="0">
              <a:latin typeface="Calibri" panose="020F0502020204030204" pitchFamily="34" charset="0"/>
            </a:endParaRPr>
          </a:p>
          <a:p>
            <a:pPr marL="892175" lvl="2" indent="-342900">
              <a:lnSpc>
                <a:spcPct val="90000"/>
              </a:lnSpc>
              <a:spcBef>
                <a:spcPts val="600"/>
              </a:spcBef>
              <a:buClr>
                <a:schemeClr val="tx1"/>
              </a:buClr>
              <a:buSzPct val="76000"/>
              <a:buFontTx/>
              <a:buAutoNum type="alphaUcParenR"/>
            </a:pPr>
            <a:r>
              <a:rPr lang="en-US" altLang="ja-JP" sz="1200" dirty="0" smtClean="0">
                <a:latin typeface="Calibri" panose="020F0502020204030204" pitchFamily="34" charset="0"/>
              </a:rPr>
              <a:t>“License” which legally describes the same content for legal professionals to read(Original Text of License)</a:t>
            </a:r>
            <a:endParaRPr lang="en-US" altLang="ja-JP" sz="1200" dirty="0">
              <a:latin typeface="Calibri" panose="020F0502020204030204" pitchFamily="34" charset="0"/>
            </a:endParaRPr>
          </a:p>
          <a:p>
            <a:pPr marL="892175" lvl="2" indent="-342900">
              <a:lnSpc>
                <a:spcPct val="90000"/>
              </a:lnSpc>
              <a:spcBef>
                <a:spcPts val="600"/>
              </a:spcBef>
              <a:buClr>
                <a:schemeClr val="tx1"/>
              </a:buClr>
              <a:buSzPct val="76000"/>
              <a:buFontTx/>
              <a:buAutoNum type="alphaUcParenR"/>
            </a:pPr>
            <a:r>
              <a:rPr lang="en-US" altLang="ja-JP" sz="1200" dirty="0" smtClean="0">
                <a:latin typeface="Calibri" panose="020F0502020204030204" pitchFamily="34" charset="0"/>
              </a:rPr>
              <a:t>“Metadata” which are the explanatory information incidental to the work (content),  used by search engine</a:t>
            </a:r>
            <a:endParaRPr lang="ja-JP" altLang="en-US" sz="12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タイトル 1"/>
          <p:cNvSpPr>
            <a:spLocks noGrp="1"/>
          </p:cNvSpPr>
          <p:nvPr>
            <p:ph type="title"/>
          </p:nvPr>
        </p:nvSpPr>
        <p:spPr>
          <a:xfrm>
            <a:off x="415926" y="12700"/>
            <a:ext cx="7185024" cy="963613"/>
          </a:xfrm>
        </p:spPr>
        <p:txBody>
          <a:bodyPr/>
          <a:lstStyle/>
          <a:p>
            <a:pPr eaLnBrk="1" hangingPunct="1"/>
            <a:r>
              <a:rPr lang="en-US" altLang="ja-JP" sz="2400" dirty="0" smtClean="0"/>
              <a:t>Reference 2.  Types and Evaluation of Creative Commons License</a:t>
            </a:r>
            <a:endParaRPr lang="ja-JP" altLang="en-US" sz="2400" dirty="0" smtClean="0"/>
          </a:p>
        </p:txBody>
      </p:sp>
      <p:graphicFrame>
        <p:nvGraphicFramePr>
          <p:cNvPr id="50255" name="Group 79"/>
          <p:cNvGraphicFramePr>
            <a:graphicFrameLocks noGrp="1"/>
          </p:cNvGraphicFramePr>
          <p:nvPr>
            <p:extLst>
              <p:ext uri="{D42A27DB-BD31-4B8C-83A1-F6EECF244321}">
                <p14:modId xmlns:p14="http://schemas.microsoft.com/office/powerpoint/2010/main" val="1667533298"/>
              </p:ext>
            </p:extLst>
          </p:nvPr>
        </p:nvGraphicFramePr>
        <p:xfrm>
          <a:off x="481013" y="1171576"/>
          <a:ext cx="8355012" cy="4864608"/>
        </p:xfrm>
        <a:graphic>
          <a:graphicData uri="http://schemas.openxmlformats.org/drawingml/2006/table">
            <a:tbl>
              <a:tblPr/>
              <a:tblGrid>
                <a:gridCol w="1130300"/>
                <a:gridCol w="1658295"/>
                <a:gridCol w="1256355"/>
                <a:gridCol w="1362707"/>
                <a:gridCol w="1545593"/>
                <a:gridCol w="1401762"/>
              </a:tblGrid>
              <a:tr h="287983">
                <a:tc row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200" b="1" i="0" u="none" strike="noStrike" cap="none" normalizeH="0" baseline="0" dirty="0" smtClean="0">
                          <a:ln>
                            <a:noFill/>
                          </a:ln>
                          <a:solidFill>
                            <a:srgbClr val="FFFFFF"/>
                          </a:solidFill>
                          <a:effectLst/>
                          <a:latin typeface="Calibri" panose="020F0502020204030204" pitchFamily="34" charset="0"/>
                          <a:ea typeface="ＭＳ Ｐゴシック" charset="-128"/>
                        </a:rPr>
                        <a:t>Image</a:t>
                      </a:r>
                      <a:endParaRPr kumimoji="1" lang="ja-JP" altLang="en-US" sz="1200" b="1" i="0" u="none" strike="noStrike" cap="none" normalizeH="0" baseline="0" dirty="0" smtClean="0">
                        <a:ln>
                          <a:noFill/>
                        </a:ln>
                        <a:solidFill>
                          <a:srgbClr val="FFFFFF"/>
                        </a:solidFill>
                        <a:effectLst/>
                        <a:latin typeface="Calibri" panose="020F0502020204030204"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200" b="1" i="0" u="none" strike="noStrike" cap="none" normalizeH="0" baseline="0" dirty="0" smtClean="0">
                          <a:ln>
                            <a:noFill/>
                          </a:ln>
                          <a:solidFill>
                            <a:srgbClr val="FFFFFF"/>
                          </a:solidFill>
                          <a:effectLst/>
                          <a:latin typeface="Calibri" panose="020F0502020204030204" pitchFamily="34" charset="0"/>
                          <a:ea typeface="ＭＳ Ｐゴシック" charset="-128"/>
                        </a:rPr>
                        <a:t>License Name</a:t>
                      </a:r>
                      <a:endParaRPr kumimoji="1" lang="ja-JP" altLang="en-US" sz="1200" b="1" i="0" u="none" strike="noStrike" cap="none" normalizeH="0" baseline="0" dirty="0" smtClean="0">
                        <a:ln>
                          <a:noFill/>
                        </a:ln>
                        <a:solidFill>
                          <a:srgbClr val="FFFFFF"/>
                        </a:solidFill>
                        <a:effectLst/>
                        <a:latin typeface="Calibri" panose="020F0502020204030204"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200" b="1" i="0" u="none" strike="noStrike" cap="none" normalizeH="0" baseline="0" dirty="0" smtClean="0">
                          <a:ln>
                            <a:noFill/>
                          </a:ln>
                          <a:solidFill>
                            <a:srgbClr val="FFFFFF"/>
                          </a:solidFill>
                          <a:effectLst/>
                          <a:latin typeface="Calibri" panose="020F0502020204030204" pitchFamily="34" charset="0"/>
                          <a:ea typeface="ＭＳ Ｐゴシック" charset="-128"/>
                        </a:rPr>
                        <a:t>Required Matters</a:t>
                      </a:r>
                      <a:endParaRPr kumimoji="1" lang="ja-JP" altLang="en-US" sz="1200" b="1" i="0" u="none" strike="noStrike" cap="none" normalizeH="0" baseline="0" dirty="0" smtClean="0">
                        <a:ln>
                          <a:noFill/>
                        </a:ln>
                        <a:solidFill>
                          <a:srgbClr val="FFFFFF"/>
                        </a:solidFill>
                        <a:effectLst/>
                        <a:latin typeface="Calibri" panose="020F0502020204030204"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200" b="1" i="0" u="none" strike="noStrike" cap="none" normalizeH="0" baseline="0" dirty="0" smtClean="0">
                          <a:ln>
                            <a:noFill/>
                          </a:ln>
                          <a:solidFill>
                            <a:srgbClr val="FFFFFF"/>
                          </a:solidFill>
                          <a:effectLst/>
                          <a:latin typeface="Calibri" panose="020F0502020204030204" pitchFamily="34" charset="0"/>
                          <a:ea typeface="ＭＳ Ｐゴシック" charset="-128"/>
                        </a:rPr>
                        <a:t>Evaluation of the Committee for application to Public Data</a:t>
                      </a:r>
                      <a:endParaRPr kumimoji="1" lang="ja-JP" altLang="en-US" sz="1200" b="1" i="0" u="none" strike="noStrike" cap="none" normalizeH="0" baseline="0" dirty="0" smtClean="0">
                        <a:ln>
                          <a:noFill/>
                        </a:ln>
                        <a:solidFill>
                          <a:srgbClr val="FFFFFF"/>
                        </a:solidFill>
                        <a:effectLst/>
                        <a:latin typeface="Calibri" panose="020F0502020204030204"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0">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anose="020F0502020204030204" pitchFamily="34" charset="0"/>
                          <a:ea typeface="ＭＳ Ｐゴシック" charset="-128"/>
                        </a:rPr>
                        <a:t>Indication of Source</a:t>
                      </a:r>
                      <a:endParaRPr kumimoji="1" lang="ja-JP" altLang="en-US" sz="1200" b="0" i="0" u="none" strike="noStrike" cap="none" normalizeH="0" baseline="0" dirty="0" smtClean="0">
                        <a:ln>
                          <a:noFill/>
                        </a:ln>
                        <a:solidFill>
                          <a:srgbClr val="000000"/>
                        </a:solidFill>
                        <a:effectLst/>
                        <a:latin typeface="Calibri" panose="020F0502020204030204" pitchFamily="34" charset="0"/>
                        <a:ea typeface="ＭＳ Ｐゴシック" charset="-128"/>
                      </a:endParaRPr>
                    </a:p>
                  </a:txBody>
                  <a:tcPr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anose="020F0502020204030204" pitchFamily="34" charset="0"/>
                          <a:ea typeface="ＭＳ Ｐゴシック" charset="-128"/>
                        </a:rPr>
                        <a:t>Commercial Use</a:t>
                      </a:r>
                      <a:endParaRPr kumimoji="1" lang="ja-JP" altLang="en-US" sz="1200" b="0" i="0" u="none" strike="noStrike" cap="none" normalizeH="0" baseline="0" dirty="0" smtClean="0">
                        <a:ln>
                          <a:noFill/>
                        </a:ln>
                        <a:solidFill>
                          <a:srgbClr val="000000"/>
                        </a:solidFill>
                        <a:effectLst/>
                        <a:latin typeface="Calibri" panose="020F0502020204030204"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Calibri" panose="020F0502020204030204" pitchFamily="34" charset="0"/>
                          <a:ea typeface="ＭＳ Ｐゴシック" charset="-128"/>
                        </a:rPr>
                        <a:t>Alteration</a:t>
                      </a:r>
                      <a:endParaRPr kumimoji="1" lang="ja-JP" altLang="en-US" sz="1200" b="0" i="0" u="none" strike="noStrike" cap="none" normalizeH="0" baseline="0" dirty="0" smtClean="0">
                        <a:ln>
                          <a:noFill/>
                        </a:ln>
                        <a:solidFill>
                          <a:srgbClr val="000000"/>
                        </a:solidFill>
                        <a:effectLst/>
                        <a:latin typeface="Calibri" panose="020F0502020204030204"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vMerge="1">
                  <a:txBody>
                    <a:bodyPr/>
                    <a:lstStyle/>
                    <a:p>
                      <a:endParaRPr kumimoji="1" lang="ja-JP" altLang="en-US"/>
                    </a:p>
                  </a:txBody>
                  <a:tcPr/>
                </a:tc>
              </a:tr>
              <a:tr h="42012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Calibri" panose="020F050202020403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Calibri" panose="020F0502020204030204" pitchFamily="34" charset="0"/>
                          <a:ea typeface="ＭＳ Ｐゴシック" charset="-128"/>
                        </a:rPr>
                        <a:t>Ｉ</a:t>
                      </a:r>
                      <a:r>
                        <a:rPr kumimoji="1" lang="en-US" altLang="ja-JP" sz="1000" b="0" i="0" u="none" strike="noStrike" cap="none" normalizeH="0" baseline="0" dirty="0" err="1" smtClean="0">
                          <a:ln>
                            <a:noFill/>
                          </a:ln>
                          <a:solidFill>
                            <a:srgbClr val="000000"/>
                          </a:solidFill>
                          <a:effectLst/>
                          <a:latin typeface="Calibri" panose="020F0502020204030204" pitchFamily="34" charset="0"/>
                          <a:ea typeface="ＭＳ Ｐゴシック" charset="-128"/>
                        </a:rPr>
                        <a:t>ndication</a:t>
                      </a:r>
                      <a:r>
                        <a:rPr kumimoji="1" lang="en-US" altLang="ja-JP" sz="1000" b="0" i="0" u="none" strike="noStrike" cap="none" normalizeH="0" baseline="0" dirty="0" smtClean="0">
                          <a:ln>
                            <a:noFill/>
                          </a:ln>
                          <a:solidFill>
                            <a:srgbClr val="000000"/>
                          </a:solidFill>
                          <a:effectLst/>
                          <a:latin typeface="Calibri" panose="020F0502020204030204" pitchFamily="34" charset="0"/>
                          <a:ea typeface="ＭＳ Ｐゴシック" charset="-128"/>
                        </a:rPr>
                        <a:t> 2.1 Japan</a:t>
                      </a:r>
                    </a:p>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Calibri" panose="020F0502020204030204" pitchFamily="34" charset="0"/>
                          <a:ea typeface="ＭＳ Ｐゴシック" charset="-128"/>
                        </a:rPr>
                        <a:t>(CC-BY 2.1 Japan)</a:t>
                      </a:r>
                      <a:endParaRPr kumimoji="1" lang="ja-JP" altLang="en-US" sz="1000" b="0" i="0" u="none" strike="noStrike" cap="none" normalizeH="0" baseline="0" dirty="0" smtClean="0">
                        <a:ln>
                          <a:noFill/>
                        </a:ln>
                        <a:solidFill>
                          <a:srgbClr val="000000"/>
                        </a:solidFill>
                        <a:effectLst/>
                        <a:latin typeface="Calibri" panose="020F0502020204030204"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Calibri" panose="020F0502020204030204" pitchFamily="34" charset="0"/>
                          <a:ea typeface="ＭＳ Ｐゴシック" charset="-128"/>
                        </a:rPr>
                        <a:t>Essential</a:t>
                      </a:r>
                    </a:p>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Calibri" panose="020F0502020204030204" pitchFamily="34" charset="0"/>
                          <a:ea typeface="ＭＳ Ｐゴシック" charset="-128"/>
                        </a:rPr>
                        <a:t>(Indicate title, all authors  and URL)</a:t>
                      </a:r>
                      <a:endParaRPr kumimoji="1" lang="ja-JP" altLang="en-US" sz="1000" b="0" i="0" u="none" strike="noStrike" cap="none" normalizeH="0" baseline="0" dirty="0" smtClean="0">
                        <a:ln>
                          <a:noFill/>
                        </a:ln>
                        <a:solidFill>
                          <a:srgbClr val="000000"/>
                        </a:solidFill>
                        <a:effectLst/>
                        <a:latin typeface="Calibri" panose="020F0502020204030204"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Calibri" panose="020F0502020204030204" pitchFamily="34" charset="0"/>
                          <a:ea typeface="ＭＳ Ｐゴシック" charset="-128"/>
                        </a:rPr>
                        <a:t>Permitted</a:t>
                      </a:r>
                      <a:endParaRPr kumimoji="1" lang="ja-JP" altLang="en-US" sz="1000" b="0" i="0" u="none" strike="noStrike" cap="none" normalizeH="0" baseline="0" dirty="0" smtClean="0">
                        <a:ln>
                          <a:noFill/>
                        </a:ln>
                        <a:solidFill>
                          <a:srgbClr val="000000"/>
                        </a:solidFill>
                        <a:effectLst/>
                        <a:latin typeface="Calibri" panose="020F0502020204030204"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Calibri" panose="020F0502020204030204" pitchFamily="34" charset="0"/>
                          <a:ea typeface="ＭＳ Ｐゴシック" charset="-128"/>
                        </a:rPr>
                        <a:t>Alteration is permitted(*)</a:t>
                      </a:r>
                      <a:endParaRPr kumimoji="1" lang="ja-JP" altLang="en-US" sz="1000" b="0" i="0" u="none" strike="noStrike" cap="none" normalizeH="0" baseline="0" dirty="0" smtClean="0">
                        <a:ln>
                          <a:noFill/>
                        </a:ln>
                        <a:solidFill>
                          <a:srgbClr val="000000"/>
                        </a:solidFill>
                        <a:effectLst/>
                        <a:latin typeface="Calibri" panose="020F0502020204030204"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Recommended as the scope of use is the widest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r>
              <a:tr h="64927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anose="020F050202020403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Calibri" panose="020F0502020204030204" pitchFamily="34" charset="0"/>
                          <a:ea typeface="ＭＳ Ｐゴシック" charset="-128"/>
                        </a:rPr>
                        <a:t>Indication-nonprofit</a:t>
                      </a:r>
                      <a:r>
                        <a:rPr kumimoji="1" lang="ja-JP" altLang="en-US" sz="1000" b="0" i="0" u="none" strike="noStrike" cap="none" normalizeH="0" baseline="0" dirty="0" smtClean="0">
                          <a:ln>
                            <a:noFill/>
                          </a:ln>
                          <a:solidFill>
                            <a:srgbClr val="000000"/>
                          </a:solidFill>
                          <a:effectLst/>
                          <a:latin typeface="Calibri" panose="020F0502020204030204" pitchFamily="34" charset="0"/>
                          <a:ea typeface="ＭＳ Ｐゴシック" charset="-128"/>
                        </a:rPr>
                        <a:t> </a:t>
                      </a:r>
                      <a:r>
                        <a:rPr kumimoji="1" lang="en-US" altLang="ja-JP" sz="1000" b="0" i="0" u="none" strike="noStrike" cap="none" normalizeH="0" baseline="0" dirty="0" smtClean="0">
                          <a:ln>
                            <a:noFill/>
                          </a:ln>
                          <a:solidFill>
                            <a:srgbClr val="000000"/>
                          </a:solidFill>
                          <a:effectLst/>
                          <a:latin typeface="Calibri" panose="020F0502020204030204" pitchFamily="34" charset="0"/>
                          <a:ea typeface="ＭＳ Ｐゴシック" charset="-128"/>
                        </a:rPr>
                        <a:t>2.1 Japan</a:t>
                      </a:r>
                    </a:p>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Calibri" panose="020F0502020204030204" pitchFamily="34" charset="0"/>
                          <a:ea typeface="ＭＳ Ｐゴシック" charset="-128"/>
                        </a:rPr>
                        <a:t>(CC-BY-NC 2.1 Japan)</a:t>
                      </a:r>
                      <a:endParaRPr kumimoji="1" lang="ja-JP" altLang="en-US" sz="1000" b="0" i="0" u="none" strike="noStrike" cap="none" normalizeH="0" baseline="0" dirty="0" smtClean="0">
                        <a:ln>
                          <a:noFill/>
                        </a:ln>
                        <a:solidFill>
                          <a:srgbClr val="000000"/>
                        </a:solidFill>
                        <a:effectLst/>
                        <a:latin typeface="Calibri" panose="020F0502020204030204"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rtl="0" eaLnBrk="1" fontAlgn="base" latinLnBrk="0" hangingPunct="1">
                        <a:lnSpc>
                          <a:spcPct val="90000"/>
                        </a:lnSpc>
                      </a:pPr>
                      <a:r>
                        <a:rPr kumimoji="1" lang="en-US" altLang="ja-JP" sz="1000" b="0" i="0" kern="1200" baseline="0" dirty="0" smtClean="0">
                          <a:solidFill>
                            <a:schemeClr val="tx1"/>
                          </a:solidFill>
                          <a:effectLst/>
                          <a:latin typeface="Calibri" panose="020F0502020204030204" pitchFamily="34" charset="0"/>
                          <a:ea typeface="+mn-ea"/>
                          <a:cs typeface="+mn-cs"/>
                        </a:rPr>
                        <a:t>Essential</a:t>
                      </a:r>
                      <a:endParaRPr lang="ja-JP" altLang="ja-JP" sz="1000" dirty="0" smtClean="0">
                        <a:effectLst/>
                        <a:latin typeface="Calibri" panose="020F0502020204030204" pitchFamily="34" charset="0"/>
                      </a:endParaRPr>
                    </a:p>
                    <a:p>
                      <a:pPr>
                        <a:lnSpc>
                          <a:spcPct val="90000"/>
                        </a:lnSpc>
                      </a:pPr>
                      <a:r>
                        <a:rPr kumimoji="1" lang="en-US" altLang="ja-JP" sz="1000" b="0" i="0" kern="1200" baseline="0" dirty="0" smtClean="0">
                          <a:solidFill>
                            <a:schemeClr val="tx1"/>
                          </a:solidFill>
                          <a:effectLst/>
                          <a:latin typeface="Calibri" panose="020F0502020204030204" pitchFamily="34" charset="0"/>
                          <a:ea typeface="+mn-ea"/>
                          <a:cs typeface="+mn-cs"/>
                        </a:rPr>
                        <a:t>(Indicate title, all authors  and URL</a:t>
                      </a:r>
                      <a:r>
                        <a:rPr kumimoji="1" lang="en-US" altLang="ja-JP" sz="1000" b="0" i="0" u="none" strike="noStrike" cap="none" normalizeH="0" baseline="0" dirty="0" smtClean="0">
                          <a:ln>
                            <a:noFill/>
                          </a:ln>
                          <a:solidFill>
                            <a:srgbClr val="000000"/>
                          </a:solidFill>
                          <a:effectLst/>
                          <a:latin typeface="Calibri" panose="020F0502020204030204" pitchFamily="34" charset="0"/>
                          <a:ea typeface="ＭＳ Ｐゴシック" charset="-128"/>
                        </a:rPr>
                        <a:t>)</a:t>
                      </a:r>
                      <a:endParaRPr kumimoji="1" lang="ja-JP" altLang="en-US" sz="1000" b="0" i="0" u="none" strike="noStrike" cap="none" normalizeH="0" baseline="0" dirty="0" smtClean="0">
                        <a:ln>
                          <a:noFill/>
                        </a:ln>
                        <a:solidFill>
                          <a:srgbClr val="000000"/>
                        </a:solidFill>
                        <a:effectLst/>
                        <a:latin typeface="Calibri" panose="020F0502020204030204"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Calibri" panose="020F0502020204030204" pitchFamily="34" charset="0"/>
                          <a:ea typeface="ＭＳ Ｐゴシック" charset="-128"/>
                        </a:rPr>
                        <a:t>Not permitted</a:t>
                      </a:r>
                    </a:p>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Calibri" panose="020F0502020204030204" pitchFamily="34" charset="0"/>
                          <a:ea typeface="ＭＳ Ｐゴシック" charset="-128"/>
                        </a:rPr>
                        <a:t>(Commercial use of alterations shall not be permitted)</a:t>
                      </a:r>
                      <a:endParaRPr kumimoji="1" lang="ja-JP" altLang="en-US" sz="1000" b="0" i="0" u="none" strike="noStrike" cap="none" normalizeH="0" baseline="0" dirty="0" smtClean="0">
                        <a:ln>
                          <a:noFill/>
                        </a:ln>
                        <a:solidFill>
                          <a:srgbClr val="000000"/>
                        </a:solidFill>
                        <a:effectLst/>
                        <a:latin typeface="Calibri" panose="020F0502020204030204"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Calibri" panose="020F0502020204030204" pitchFamily="34" charset="0"/>
                          <a:ea typeface="ＭＳ Ｐゴシック" charset="-128"/>
                        </a:rPr>
                        <a:t>Alteration is permitted(*)</a:t>
                      </a:r>
                      <a:endParaRPr kumimoji="1" lang="ja-JP" altLang="en-US" sz="1000" b="0" i="0" u="none" strike="noStrike" cap="none" normalizeH="0" baseline="0" dirty="0" smtClean="0">
                        <a:ln>
                          <a:noFill/>
                        </a:ln>
                        <a:solidFill>
                          <a:srgbClr val="000000"/>
                        </a:solidFill>
                        <a:effectLst/>
                        <a:latin typeface="Calibri" panose="020F0502020204030204"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In the electronic administration open data strategies, it is provided “regardless of profit or nonprofit.”</a:t>
                      </a:r>
                      <a:endParaRPr kumimoji="1" lang="ja-JP" altLang="en-US" sz="10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r>
              <a:tr h="42012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Calibri" panose="020F050202020403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Calibri" panose="020F0502020204030204" pitchFamily="34" charset="0"/>
                          <a:ea typeface="ＭＳ Ｐゴシック" charset="-128"/>
                        </a:rPr>
                        <a:t>Indication-no alteration</a:t>
                      </a:r>
                      <a:r>
                        <a:rPr kumimoji="1" lang="ja-JP" altLang="en-US" sz="1000" b="0" i="0" u="none" strike="noStrike" cap="none" normalizeH="0" baseline="0" dirty="0" smtClean="0">
                          <a:ln>
                            <a:noFill/>
                          </a:ln>
                          <a:solidFill>
                            <a:srgbClr val="000000"/>
                          </a:solidFill>
                          <a:effectLst/>
                          <a:latin typeface="Calibri" panose="020F0502020204030204" pitchFamily="34" charset="0"/>
                          <a:ea typeface="ＭＳ Ｐゴシック" charset="-128"/>
                        </a:rPr>
                        <a:t> </a:t>
                      </a:r>
                      <a:r>
                        <a:rPr kumimoji="1" lang="en-US" altLang="ja-JP" sz="1000" b="0" i="0" u="none" strike="noStrike" cap="none" normalizeH="0" baseline="0" dirty="0" smtClean="0">
                          <a:ln>
                            <a:noFill/>
                          </a:ln>
                          <a:solidFill>
                            <a:srgbClr val="000000"/>
                          </a:solidFill>
                          <a:effectLst/>
                          <a:latin typeface="Calibri" panose="020F0502020204030204" pitchFamily="34" charset="0"/>
                          <a:ea typeface="ＭＳ Ｐゴシック" charset="-128"/>
                        </a:rPr>
                        <a:t>2.1 Japan</a:t>
                      </a:r>
                    </a:p>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Calibri" panose="020F0502020204030204" pitchFamily="34" charset="0"/>
                          <a:ea typeface="ＭＳ Ｐゴシック" charset="-128"/>
                        </a:rPr>
                        <a:t>(CC-BY-ND 2.1 Japan)</a:t>
                      </a:r>
                      <a:endParaRPr kumimoji="1" lang="ja-JP" altLang="en-US" sz="1000" b="0" i="0" u="none" strike="noStrike" cap="none" normalizeH="0" baseline="0" dirty="0" smtClean="0">
                        <a:ln>
                          <a:noFill/>
                        </a:ln>
                        <a:solidFill>
                          <a:srgbClr val="000000"/>
                        </a:solidFill>
                        <a:effectLst/>
                        <a:latin typeface="Calibri" panose="020F0502020204030204"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Calibri" panose="020F0502020204030204" pitchFamily="34" charset="0"/>
                          <a:ea typeface="ＭＳ Ｐゴシック" charset="-128"/>
                        </a:rPr>
                        <a:t>Essential</a:t>
                      </a:r>
                    </a:p>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Calibri" panose="020F0502020204030204" pitchFamily="34" charset="0"/>
                          <a:ea typeface="ＭＳ Ｐゴシック" charset="-128"/>
                        </a:rPr>
                        <a:t>(Indicate title, all authors and URL)</a:t>
                      </a:r>
                      <a:endParaRPr kumimoji="1" lang="ja-JP" altLang="en-US" sz="1000" b="0" i="0" u="none" strike="noStrike" cap="none" normalizeH="0" baseline="0" dirty="0" smtClean="0">
                        <a:ln>
                          <a:noFill/>
                        </a:ln>
                        <a:solidFill>
                          <a:srgbClr val="000000"/>
                        </a:solidFill>
                        <a:effectLst/>
                        <a:latin typeface="Calibri" panose="020F0502020204030204"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Calibri" panose="020F0502020204030204" pitchFamily="34" charset="0"/>
                          <a:ea typeface="ＭＳ Ｐゴシック" charset="-128"/>
                        </a:rPr>
                        <a:t>Permitted</a:t>
                      </a:r>
                      <a:endParaRPr kumimoji="1" lang="ja-JP" altLang="en-US" sz="1000" b="0" i="0" u="none" strike="noStrike" cap="none" normalizeH="0" baseline="0" dirty="0" smtClean="0">
                        <a:ln>
                          <a:noFill/>
                        </a:ln>
                        <a:solidFill>
                          <a:srgbClr val="000000"/>
                        </a:solidFill>
                        <a:effectLst/>
                        <a:latin typeface="Calibri" panose="020F0502020204030204"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Calibri" panose="020F0502020204030204" pitchFamily="34" charset="0"/>
                          <a:ea typeface="ＭＳ Ｐゴシック" charset="-128"/>
                        </a:rPr>
                        <a:t>Not permitted</a:t>
                      </a:r>
                      <a:endParaRPr kumimoji="1" lang="ja-JP" altLang="en-US" sz="1000" b="0" i="0" u="none" strike="noStrike" cap="none" normalizeH="0" baseline="0" dirty="0" smtClean="0">
                        <a:ln>
                          <a:noFill/>
                        </a:ln>
                        <a:solidFill>
                          <a:srgbClr val="000000"/>
                        </a:solidFill>
                        <a:effectLst/>
                        <a:latin typeface="Calibri" panose="020F0502020204030204"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Alteration (secondary use)may not be made.</a:t>
                      </a:r>
                      <a:endParaRPr kumimoji="1" lang="ja-JP" altLang="en-US" sz="10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r>
              <a:tr h="64927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Calibri" panose="020F050202020403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Calibri" panose="020F0502020204030204" pitchFamily="34" charset="0"/>
                          <a:ea typeface="ＭＳ Ｐゴシック" charset="-128"/>
                        </a:rPr>
                        <a:t>Indication-nonprofit-no alteration</a:t>
                      </a:r>
                      <a:r>
                        <a:rPr kumimoji="1" lang="ja-JP" altLang="en-US" sz="1000" b="0" i="0" u="none" strike="noStrike" cap="none" normalizeH="0" baseline="0" dirty="0" smtClean="0">
                          <a:ln>
                            <a:noFill/>
                          </a:ln>
                          <a:solidFill>
                            <a:srgbClr val="000000"/>
                          </a:solidFill>
                          <a:effectLst/>
                          <a:latin typeface="Calibri" panose="020F0502020204030204" pitchFamily="34" charset="0"/>
                          <a:ea typeface="ＭＳ Ｐゴシック" charset="-128"/>
                        </a:rPr>
                        <a:t> </a:t>
                      </a:r>
                      <a:r>
                        <a:rPr kumimoji="1" lang="en-US" altLang="ja-JP" sz="1000" b="0" i="0" u="none" strike="noStrike" cap="none" normalizeH="0" baseline="0" dirty="0" smtClean="0">
                          <a:ln>
                            <a:noFill/>
                          </a:ln>
                          <a:solidFill>
                            <a:srgbClr val="000000"/>
                          </a:solidFill>
                          <a:effectLst/>
                          <a:latin typeface="Calibri" panose="020F0502020204030204" pitchFamily="34" charset="0"/>
                          <a:ea typeface="ＭＳ Ｐゴシック" charset="-128"/>
                        </a:rPr>
                        <a:t>2.1 Japan</a:t>
                      </a:r>
                    </a:p>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Calibri" panose="020F0502020204030204" pitchFamily="34" charset="0"/>
                          <a:ea typeface="ＭＳ Ｐゴシック" charset="-128"/>
                        </a:rPr>
                        <a:t>(CC-BY-NC-ND 2.1 Japan)</a:t>
                      </a:r>
                      <a:endParaRPr kumimoji="1" lang="ja-JP" altLang="en-US" sz="1000" b="0" i="0" u="none" strike="noStrike" cap="none" normalizeH="0" baseline="0" dirty="0" smtClean="0">
                        <a:ln>
                          <a:noFill/>
                        </a:ln>
                        <a:solidFill>
                          <a:srgbClr val="000000"/>
                        </a:solidFill>
                        <a:effectLst/>
                        <a:latin typeface="Calibri" panose="020F0502020204030204"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Calibri" panose="020F0502020204030204" pitchFamily="34" charset="0"/>
                          <a:ea typeface="ＭＳ Ｐゴシック" charset="-128"/>
                        </a:rPr>
                        <a:t>Essential </a:t>
                      </a:r>
                    </a:p>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Calibri" panose="020F0502020204030204" pitchFamily="34" charset="0"/>
                          <a:ea typeface="ＭＳ Ｐゴシック" charset="-128"/>
                        </a:rPr>
                        <a:t>(Indicate title, all authors and URL)</a:t>
                      </a:r>
                      <a:endParaRPr kumimoji="1" lang="ja-JP" altLang="en-US" sz="1000" b="0" i="0" u="none" strike="noStrike" cap="none" normalizeH="0" baseline="0" dirty="0" smtClean="0">
                        <a:ln>
                          <a:noFill/>
                        </a:ln>
                        <a:solidFill>
                          <a:srgbClr val="000000"/>
                        </a:solidFill>
                        <a:effectLst/>
                        <a:latin typeface="Calibri" panose="020F0502020204030204"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Calibri" panose="020F0502020204030204" pitchFamily="34" charset="0"/>
                          <a:ea typeface="ＭＳ Ｐゴシック" charset="-128"/>
                        </a:rPr>
                        <a:t>Not permitted</a:t>
                      </a:r>
                      <a:r>
                        <a:rPr kumimoji="1" lang="ja-JP" altLang="en-US" sz="1000" b="0" i="0" u="none" strike="noStrike" cap="none" normalizeH="0" baseline="0" dirty="0" smtClean="0">
                          <a:ln>
                            <a:noFill/>
                          </a:ln>
                          <a:solidFill>
                            <a:srgbClr val="000000"/>
                          </a:solidFill>
                          <a:effectLst/>
                          <a:latin typeface="Calibri" panose="020F0502020204030204" pitchFamily="34" charset="0"/>
                          <a:ea typeface="ＭＳ Ｐゴシック" charset="-128"/>
                        </a:rPr>
                        <a:t>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Calibri" panose="020F0502020204030204" pitchFamily="34" charset="0"/>
                          <a:ea typeface="ＭＳ Ｐゴシック" charset="-128"/>
                        </a:rPr>
                        <a:t>Not permitted</a:t>
                      </a:r>
                      <a:endParaRPr kumimoji="1" lang="ja-JP" altLang="en-US" sz="1000" b="0" i="0" u="none" strike="noStrike" cap="none" normalizeH="0" baseline="0" dirty="0" smtClean="0">
                        <a:ln>
                          <a:noFill/>
                        </a:ln>
                        <a:solidFill>
                          <a:srgbClr val="000000"/>
                        </a:solidFill>
                        <a:effectLst/>
                        <a:latin typeface="Calibri" panose="020F0502020204030204"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In the electronic administration open data strategies, it is provided, “regardless of profit or nonprofit.”</a:t>
                      </a:r>
                      <a:endParaRPr kumimoji="1" lang="ja-JP" altLang="en-US" sz="10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r>
              <a:tr h="64927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Calibri" panose="020F050202020403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Calibri" panose="020F0502020204030204" pitchFamily="34" charset="0"/>
                          <a:ea typeface="ＭＳ Ｐゴシック" charset="-128"/>
                        </a:rPr>
                        <a:t>Indication-succession</a:t>
                      </a:r>
                      <a:r>
                        <a:rPr kumimoji="1" lang="ja-JP" altLang="en-US" sz="1000" b="0" i="0" u="none" strike="noStrike" cap="none" normalizeH="0" baseline="0" dirty="0" smtClean="0">
                          <a:ln>
                            <a:noFill/>
                          </a:ln>
                          <a:solidFill>
                            <a:srgbClr val="000000"/>
                          </a:solidFill>
                          <a:effectLst/>
                          <a:latin typeface="Calibri" panose="020F0502020204030204" pitchFamily="34" charset="0"/>
                          <a:ea typeface="ＭＳ Ｐゴシック" charset="-128"/>
                        </a:rPr>
                        <a:t> </a:t>
                      </a:r>
                      <a:r>
                        <a:rPr kumimoji="1" lang="en-US" altLang="ja-JP" sz="1000" b="0" i="0" u="none" strike="noStrike" cap="none" normalizeH="0" baseline="0" dirty="0" smtClean="0">
                          <a:ln>
                            <a:noFill/>
                          </a:ln>
                          <a:solidFill>
                            <a:srgbClr val="000000"/>
                          </a:solidFill>
                          <a:effectLst/>
                          <a:latin typeface="Calibri" panose="020F0502020204030204" pitchFamily="34" charset="0"/>
                          <a:ea typeface="ＭＳ Ｐゴシック" charset="-128"/>
                        </a:rPr>
                        <a:t>2.1 Japan</a:t>
                      </a:r>
                    </a:p>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Calibri" panose="020F0502020204030204" pitchFamily="34" charset="0"/>
                          <a:ea typeface="ＭＳ Ｐゴシック" charset="-128"/>
                        </a:rPr>
                        <a:t>(CC-BY-SA 2.1 Japan)</a:t>
                      </a:r>
                      <a:endParaRPr kumimoji="1" lang="ja-JP" altLang="en-US" sz="1000" b="0" i="0" u="none" strike="noStrike" cap="none" normalizeH="0" baseline="0" dirty="0" smtClean="0">
                        <a:ln>
                          <a:noFill/>
                        </a:ln>
                        <a:solidFill>
                          <a:srgbClr val="000000"/>
                        </a:solidFill>
                        <a:effectLst/>
                        <a:latin typeface="Calibri" panose="020F0502020204030204"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Calibri" panose="020F0502020204030204" pitchFamily="34" charset="0"/>
                          <a:ea typeface="ＭＳ Ｐゴシック" charset="-128"/>
                        </a:rPr>
                        <a:t>Essential</a:t>
                      </a:r>
                    </a:p>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Calibri" panose="020F0502020204030204" pitchFamily="34" charset="0"/>
                          <a:ea typeface="ＭＳ Ｐゴシック" charset="-128"/>
                        </a:rPr>
                        <a:t>(Indicate title, all authors and URL)</a:t>
                      </a:r>
                      <a:endParaRPr kumimoji="1" lang="ja-JP" altLang="en-US" sz="1000" b="0" i="0" u="none" strike="noStrike" cap="none" normalizeH="0" baseline="0" dirty="0" smtClean="0">
                        <a:ln>
                          <a:noFill/>
                        </a:ln>
                        <a:solidFill>
                          <a:srgbClr val="000000"/>
                        </a:solidFill>
                        <a:effectLst/>
                        <a:latin typeface="Calibri" panose="020F0502020204030204"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Calibri" panose="020F0502020204030204" pitchFamily="34" charset="0"/>
                          <a:ea typeface="ＭＳ Ｐゴシック" charset="-128"/>
                        </a:rPr>
                        <a:t>Permitted</a:t>
                      </a:r>
                      <a:endParaRPr kumimoji="1" lang="ja-JP" altLang="en-US" sz="1000" b="0" i="0" u="none" strike="noStrike" cap="none" normalizeH="0" baseline="0" dirty="0" smtClean="0">
                        <a:ln>
                          <a:noFill/>
                        </a:ln>
                        <a:solidFill>
                          <a:srgbClr val="000000"/>
                        </a:solidFill>
                        <a:effectLst/>
                        <a:latin typeface="Calibri" panose="020F0502020204030204"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Calibri" panose="020F0502020204030204" pitchFamily="34" charset="0"/>
                          <a:ea typeface="ＭＳ Ｐゴシック" charset="-128"/>
                        </a:rPr>
                        <a:t>Alteration is permitted, but the derivative works produced by alteration shall adopt the same license as this license(*)</a:t>
                      </a:r>
                      <a:endParaRPr kumimoji="1" lang="ja-JP" altLang="en-US" sz="1000" b="0" i="0" u="none" strike="noStrike" cap="none" normalizeH="0" baseline="0" dirty="0" smtClean="0">
                        <a:ln>
                          <a:noFill/>
                        </a:ln>
                        <a:solidFill>
                          <a:srgbClr val="000000"/>
                        </a:solidFill>
                        <a:effectLst/>
                        <a:latin typeface="Calibri" panose="020F0502020204030204"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As only the same licenses can be connected each other, they are difficult to use.</a:t>
                      </a:r>
                      <a:endParaRPr kumimoji="1" lang="ja-JP" altLang="en-US" sz="10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r>
              <a:tr h="64927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anose="020F050202020403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Calibri" panose="020F0502020204030204" pitchFamily="34" charset="0"/>
                          <a:ea typeface="ＭＳ Ｐゴシック" charset="-128"/>
                        </a:rPr>
                        <a:t>Indication-nonprofit-succession</a:t>
                      </a:r>
                      <a:r>
                        <a:rPr kumimoji="1" lang="ja-JP" altLang="en-US" sz="1000" b="0" i="0" u="none" strike="noStrike" cap="none" normalizeH="0" baseline="0" dirty="0" smtClean="0">
                          <a:ln>
                            <a:noFill/>
                          </a:ln>
                          <a:solidFill>
                            <a:srgbClr val="000000"/>
                          </a:solidFill>
                          <a:effectLst/>
                          <a:latin typeface="Calibri" panose="020F0502020204030204" pitchFamily="34" charset="0"/>
                          <a:ea typeface="ＭＳ Ｐゴシック" charset="-128"/>
                        </a:rPr>
                        <a:t> </a:t>
                      </a:r>
                      <a:r>
                        <a:rPr kumimoji="1" lang="en-US" altLang="ja-JP" sz="1000" b="0" i="0" u="none" strike="noStrike" cap="none" normalizeH="0" baseline="0" dirty="0" smtClean="0">
                          <a:ln>
                            <a:noFill/>
                          </a:ln>
                          <a:solidFill>
                            <a:srgbClr val="000000"/>
                          </a:solidFill>
                          <a:effectLst/>
                          <a:latin typeface="Calibri" panose="020F0502020204030204" pitchFamily="34" charset="0"/>
                          <a:ea typeface="ＭＳ Ｐゴシック" charset="-128"/>
                        </a:rPr>
                        <a:t>2.1 Japan</a:t>
                      </a:r>
                    </a:p>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Calibri" panose="020F0502020204030204" pitchFamily="34" charset="0"/>
                          <a:ea typeface="ＭＳ Ｐゴシック" charset="-128"/>
                        </a:rPr>
                        <a:t>(CC-NC-SA 2.1 Japan)</a:t>
                      </a:r>
                      <a:endParaRPr kumimoji="1" lang="ja-JP" altLang="en-US" sz="1000" b="0" i="0" u="none" strike="noStrike" cap="none" normalizeH="0" baseline="0" dirty="0" smtClean="0">
                        <a:ln>
                          <a:noFill/>
                        </a:ln>
                        <a:solidFill>
                          <a:srgbClr val="000000"/>
                        </a:solidFill>
                        <a:effectLst/>
                        <a:latin typeface="Calibri" panose="020F0502020204030204"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Calibri" panose="020F0502020204030204" pitchFamily="34" charset="0"/>
                          <a:ea typeface="ＭＳ Ｐゴシック" charset="-128"/>
                        </a:rPr>
                        <a:t>Essential</a:t>
                      </a:r>
                    </a:p>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Calibri" panose="020F0502020204030204" pitchFamily="34" charset="0"/>
                          <a:ea typeface="ＭＳ Ｐゴシック" charset="-128"/>
                        </a:rPr>
                        <a:t>(Indicate title, all authors and URL)</a:t>
                      </a:r>
                      <a:endParaRPr kumimoji="1" lang="ja-JP" altLang="en-US" sz="1000" b="0" i="0" u="none" strike="noStrike" cap="none" normalizeH="0" baseline="0" dirty="0" smtClean="0">
                        <a:ln>
                          <a:noFill/>
                        </a:ln>
                        <a:solidFill>
                          <a:srgbClr val="000000"/>
                        </a:solidFill>
                        <a:effectLst/>
                        <a:latin typeface="Calibri" panose="020F0502020204030204"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Calibri" panose="020F0502020204030204" pitchFamily="34" charset="0"/>
                          <a:ea typeface="ＭＳ Ｐゴシック" charset="-128"/>
                        </a:rPr>
                        <a:t>Not permitted</a:t>
                      </a:r>
                    </a:p>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Calibri" panose="020F0502020204030204" pitchFamily="34" charset="0"/>
                          <a:ea typeface="ＭＳ Ｐゴシック" charset="-128"/>
                        </a:rPr>
                        <a:t>(Commercial use of alterations shall not be permitted.)</a:t>
                      </a:r>
                      <a:endParaRPr kumimoji="1" lang="ja-JP" altLang="en-US" sz="1000" b="0" i="0" u="none" strike="noStrike" cap="none" normalizeH="0" baseline="0" dirty="0" smtClean="0">
                        <a:ln>
                          <a:noFill/>
                        </a:ln>
                        <a:solidFill>
                          <a:srgbClr val="000000"/>
                        </a:solidFill>
                        <a:effectLst/>
                        <a:latin typeface="Calibri" panose="020F0502020204030204"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Calibri" panose="020F0502020204030204" pitchFamily="34" charset="0"/>
                          <a:ea typeface="ＭＳ Ｐゴシック" charset="-128"/>
                        </a:rPr>
                        <a:t>Alteration is permitted, but the derivative works produced by alteration shall adopt the same license as this license(*)</a:t>
                      </a:r>
                      <a:endParaRPr kumimoji="1" lang="ja-JP" altLang="en-US" sz="1000" b="0" i="0" u="none" strike="noStrike" cap="none" normalizeH="0" baseline="0" dirty="0" smtClean="0">
                        <a:ln>
                          <a:noFill/>
                        </a:ln>
                        <a:solidFill>
                          <a:srgbClr val="000000"/>
                        </a:solidFill>
                        <a:effectLst/>
                        <a:latin typeface="Calibri" panose="020F0502020204030204"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alibri" panose="020F0502020204030204" pitchFamily="34" charset="0"/>
                          <a:ea typeface="ＭＳ Ｐゴシック" charset="-128"/>
                        </a:rPr>
                        <a:t>As only the same licenses can be connected each other, they are difficult to use.</a:t>
                      </a:r>
                      <a:endParaRPr kumimoji="1" lang="ja-JP" altLang="en-US" sz="10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r>
            </a:tbl>
          </a:graphicData>
        </a:graphic>
      </p:graphicFrame>
      <p:sp>
        <p:nvSpPr>
          <p:cNvPr id="3" name="スライド番号プレースホルダー 2"/>
          <p:cNvSpPr>
            <a:spLocks noGrp="1"/>
          </p:cNvSpPr>
          <p:nvPr>
            <p:ph type="sldNum" sz="quarter" idx="10"/>
          </p:nvPr>
        </p:nvSpPr>
        <p:spPr/>
        <p:txBody>
          <a:bodyPr/>
          <a:lstStyle/>
          <a:p>
            <a:pPr>
              <a:defRPr/>
            </a:pPr>
            <a:fld id="{1E47C530-EBBE-494D-8630-4AE72DF16EB5}" type="slidenum">
              <a:rPr lang="ja-JP" altLang="en-US" smtClean="0"/>
              <a:pPr>
                <a:defRPr/>
              </a:pPr>
              <a:t>22</a:t>
            </a:fld>
            <a:endParaRPr lang="ja-JP" altLang="en-US" dirty="0"/>
          </a:p>
        </p:txBody>
      </p:sp>
      <p:sp>
        <p:nvSpPr>
          <p:cNvPr id="40005" name="テキスト ボックス 12"/>
          <p:cNvSpPr txBox="1">
            <a:spLocks noChangeArrowheads="1"/>
          </p:cNvSpPr>
          <p:nvPr/>
        </p:nvSpPr>
        <p:spPr bwMode="auto">
          <a:xfrm>
            <a:off x="851693" y="6304553"/>
            <a:ext cx="8061325" cy="230832"/>
          </a:xfrm>
          <a:prstGeom prst="rect">
            <a:avLst/>
          </a:prstGeom>
          <a:noFill/>
          <a:ln w="9525">
            <a:noFill/>
            <a:miter lim="800000"/>
            <a:headEnd/>
            <a:tailEnd/>
          </a:ln>
        </p:spPr>
        <p:txBody>
          <a:bodyPr>
            <a:spAutoFit/>
          </a:bodyPr>
          <a:lstStyle/>
          <a:p>
            <a:pPr algn="r"/>
            <a:r>
              <a:rPr lang="en-US" altLang="ja-JP" sz="900" dirty="0" smtClean="0">
                <a:latin typeface="Calibri" panose="020F0502020204030204" pitchFamily="34" charset="0"/>
              </a:rPr>
              <a:t>[Source] Prepared by the Data Governance Committee Secretariat based on the Creative Commons Japan Website( http://creativecommons.jp/licenses/ ), etc.</a:t>
            </a:r>
            <a:endParaRPr lang="en-US" altLang="ja-JP" sz="900" dirty="0">
              <a:latin typeface="Calibri" panose="020F0502020204030204" pitchFamily="34" charset="0"/>
            </a:endParaRPr>
          </a:p>
        </p:txBody>
      </p:sp>
      <p:pic>
        <p:nvPicPr>
          <p:cNvPr id="40006" name="Picture 4" descr="クリエイティブ・コモンズ・ライセンス"/>
          <p:cNvPicPr>
            <a:picLocks noChangeAspect="1" noChangeArrowheads="1"/>
          </p:cNvPicPr>
          <p:nvPr/>
        </p:nvPicPr>
        <p:blipFill>
          <a:blip r:embed="rId3"/>
          <a:srcRect/>
          <a:stretch>
            <a:fillRect/>
          </a:stretch>
        </p:blipFill>
        <p:spPr bwMode="auto">
          <a:xfrm>
            <a:off x="565150" y="2668588"/>
            <a:ext cx="838200" cy="295275"/>
          </a:xfrm>
          <a:prstGeom prst="rect">
            <a:avLst/>
          </a:prstGeom>
          <a:noFill/>
          <a:ln w="9525">
            <a:noFill/>
            <a:miter lim="800000"/>
            <a:headEnd/>
            <a:tailEnd/>
          </a:ln>
        </p:spPr>
      </p:pic>
      <p:pic>
        <p:nvPicPr>
          <p:cNvPr id="40007" name="Picture 6" descr="クリエイティブ・コモンズ・ライセンス"/>
          <p:cNvPicPr>
            <a:picLocks noChangeAspect="1" noChangeArrowheads="1"/>
          </p:cNvPicPr>
          <p:nvPr/>
        </p:nvPicPr>
        <p:blipFill>
          <a:blip r:embed="rId4"/>
          <a:srcRect/>
          <a:stretch>
            <a:fillRect/>
          </a:stretch>
        </p:blipFill>
        <p:spPr bwMode="auto">
          <a:xfrm>
            <a:off x="565150" y="2047875"/>
            <a:ext cx="838200" cy="295275"/>
          </a:xfrm>
          <a:prstGeom prst="rect">
            <a:avLst/>
          </a:prstGeom>
          <a:noFill/>
          <a:ln w="9525">
            <a:noFill/>
            <a:miter lim="800000"/>
            <a:headEnd/>
            <a:tailEnd/>
          </a:ln>
        </p:spPr>
      </p:pic>
      <p:pic>
        <p:nvPicPr>
          <p:cNvPr id="40008" name="Picture 8" descr="クリエイティブ・コモンズ・ライセンス"/>
          <p:cNvPicPr>
            <a:picLocks noChangeAspect="1" noChangeArrowheads="1"/>
          </p:cNvPicPr>
          <p:nvPr/>
        </p:nvPicPr>
        <p:blipFill>
          <a:blip r:embed="rId5"/>
          <a:srcRect/>
          <a:stretch>
            <a:fillRect/>
          </a:stretch>
        </p:blipFill>
        <p:spPr bwMode="auto">
          <a:xfrm>
            <a:off x="565150" y="3325813"/>
            <a:ext cx="838200" cy="295275"/>
          </a:xfrm>
          <a:prstGeom prst="rect">
            <a:avLst/>
          </a:prstGeom>
          <a:noFill/>
          <a:ln w="9525">
            <a:noFill/>
            <a:miter lim="800000"/>
            <a:headEnd/>
            <a:tailEnd/>
          </a:ln>
        </p:spPr>
      </p:pic>
      <p:pic>
        <p:nvPicPr>
          <p:cNvPr id="40009" name="Picture 10" descr="クリエイティブ・コモンズ・ライセンス"/>
          <p:cNvPicPr>
            <a:picLocks noChangeAspect="1" noChangeArrowheads="1"/>
          </p:cNvPicPr>
          <p:nvPr/>
        </p:nvPicPr>
        <p:blipFill>
          <a:blip r:embed="rId6"/>
          <a:srcRect/>
          <a:stretch>
            <a:fillRect/>
          </a:stretch>
        </p:blipFill>
        <p:spPr bwMode="auto">
          <a:xfrm>
            <a:off x="565150" y="3946525"/>
            <a:ext cx="838200" cy="295275"/>
          </a:xfrm>
          <a:prstGeom prst="rect">
            <a:avLst/>
          </a:prstGeom>
          <a:noFill/>
          <a:ln w="9525">
            <a:noFill/>
            <a:miter lim="800000"/>
            <a:headEnd/>
            <a:tailEnd/>
          </a:ln>
        </p:spPr>
      </p:pic>
      <p:pic>
        <p:nvPicPr>
          <p:cNvPr id="40010" name="Picture 12" descr="クリエイティブ・コモンズ・ライセンス"/>
          <p:cNvPicPr>
            <a:picLocks noChangeAspect="1" noChangeArrowheads="1"/>
          </p:cNvPicPr>
          <p:nvPr/>
        </p:nvPicPr>
        <p:blipFill>
          <a:blip r:embed="rId7"/>
          <a:srcRect/>
          <a:stretch>
            <a:fillRect/>
          </a:stretch>
        </p:blipFill>
        <p:spPr bwMode="auto">
          <a:xfrm>
            <a:off x="565150" y="4722813"/>
            <a:ext cx="838200" cy="295275"/>
          </a:xfrm>
          <a:prstGeom prst="rect">
            <a:avLst/>
          </a:prstGeom>
          <a:noFill/>
          <a:ln w="9525">
            <a:noFill/>
            <a:miter lim="800000"/>
            <a:headEnd/>
            <a:tailEnd/>
          </a:ln>
        </p:spPr>
      </p:pic>
      <p:pic>
        <p:nvPicPr>
          <p:cNvPr id="40011" name="Picture 14" descr="クリエイティブ・コモンズ・ライセンス"/>
          <p:cNvPicPr>
            <a:picLocks noChangeAspect="1" noChangeArrowheads="1"/>
          </p:cNvPicPr>
          <p:nvPr/>
        </p:nvPicPr>
        <p:blipFill>
          <a:blip r:embed="rId8"/>
          <a:srcRect/>
          <a:stretch>
            <a:fillRect/>
          </a:stretch>
        </p:blipFill>
        <p:spPr bwMode="auto">
          <a:xfrm>
            <a:off x="565150" y="5505450"/>
            <a:ext cx="838200" cy="295275"/>
          </a:xfrm>
          <a:prstGeom prst="rect">
            <a:avLst/>
          </a:prstGeom>
          <a:noFill/>
          <a:ln w="9525">
            <a:noFill/>
            <a:miter lim="800000"/>
            <a:headEnd/>
            <a:tailEnd/>
          </a:ln>
        </p:spPr>
      </p:pic>
      <p:sp>
        <p:nvSpPr>
          <p:cNvPr id="12" name="正方形/長方形 11"/>
          <p:cNvSpPr/>
          <p:nvPr/>
        </p:nvSpPr>
        <p:spPr>
          <a:xfrm>
            <a:off x="4797582" y="6119111"/>
            <a:ext cx="4295774" cy="230832"/>
          </a:xfrm>
          <a:prstGeom prst="rect">
            <a:avLst/>
          </a:prstGeom>
        </p:spPr>
        <p:txBody>
          <a:bodyPr wrap="square">
            <a:spAutoFit/>
          </a:bodyPr>
          <a:lstStyle/>
          <a:p>
            <a:pPr lvl="0"/>
            <a:r>
              <a:rPr lang="en-US" altLang="ja-JP" sz="900" dirty="0">
                <a:solidFill>
                  <a:srgbClr val="000000"/>
                </a:solidFill>
                <a:latin typeface="Calibri" panose="020F0502020204030204" pitchFamily="34" charset="0"/>
              </a:rPr>
              <a:t>*</a:t>
            </a:r>
            <a:r>
              <a:rPr lang="ja-JP" altLang="en-US" sz="900" dirty="0" smtClean="0">
                <a:solidFill>
                  <a:srgbClr val="000000"/>
                </a:solidFill>
                <a:latin typeface="Calibri" panose="020F0502020204030204" pitchFamily="34" charset="0"/>
              </a:rPr>
              <a:t> </a:t>
            </a:r>
            <a:r>
              <a:rPr lang="en-US" altLang="ja-JP" sz="900" dirty="0" smtClean="0">
                <a:solidFill>
                  <a:srgbClr val="000000"/>
                </a:solidFill>
                <a:latin typeface="Calibri" panose="020F0502020204030204" pitchFamily="34" charset="0"/>
              </a:rPr>
              <a:t>Alteration infringing upon the personal right of the author shall not be permitted.</a:t>
            </a:r>
            <a:endParaRPr lang="ja-JP" altLang="en-US" sz="900" dirty="0">
              <a:solidFill>
                <a:srgbClr val="00000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C37F9064-411D-4D50-A44C-1AB166CF38DD}" type="slidenum">
              <a:rPr lang="ja-JP" altLang="en-US" smtClean="0"/>
              <a:pPr>
                <a:defRPr/>
              </a:pPr>
              <a:t>23</a:t>
            </a:fld>
            <a:endParaRPr lang="ja-JP" altLang="en-US" dirty="0"/>
          </a:p>
        </p:txBody>
      </p:sp>
      <p:sp>
        <p:nvSpPr>
          <p:cNvPr id="41986" name="タイトル 1"/>
          <p:cNvSpPr>
            <a:spLocks noGrp="1"/>
          </p:cNvSpPr>
          <p:nvPr>
            <p:ph type="title"/>
          </p:nvPr>
        </p:nvSpPr>
        <p:spPr>
          <a:xfrm>
            <a:off x="481013" y="125212"/>
            <a:ext cx="8229600" cy="792163"/>
          </a:xfrm>
        </p:spPr>
        <p:txBody>
          <a:bodyPr/>
          <a:lstStyle/>
          <a:p>
            <a:pPr eaLnBrk="1" hangingPunct="1"/>
            <a:r>
              <a:rPr lang="en-US" altLang="ja-JP" sz="2400" dirty="0" smtClean="0"/>
              <a:t>(2)  Matters of Note in adoption of License</a:t>
            </a:r>
            <a:r>
              <a:rPr lang="ja-JP" altLang="en-US" sz="2400" dirty="0" smtClean="0"/>
              <a:t> </a:t>
            </a:r>
            <a:r>
              <a:rPr lang="en-US" altLang="ja-JP" sz="2400" dirty="0" smtClean="0"/>
              <a:t>(Ex.)</a:t>
            </a:r>
            <a:endParaRPr lang="ja-JP" altLang="en-US" sz="2400" dirty="0" smtClean="0"/>
          </a:p>
        </p:txBody>
      </p:sp>
      <p:sp>
        <p:nvSpPr>
          <p:cNvPr id="9" name="コンテンツ プレースホルダー 1"/>
          <p:cNvSpPr>
            <a:spLocks noGrp="1"/>
          </p:cNvSpPr>
          <p:nvPr>
            <p:ph sz="quarter" idx="1"/>
          </p:nvPr>
        </p:nvSpPr>
        <p:spPr>
          <a:xfrm>
            <a:off x="481013" y="1154113"/>
            <a:ext cx="8662987" cy="5212504"/>
          </a:xfrm>
        </p:spPr>
        <p:txBody>
          <a:bodyPr/>
          <a:lstStyle/>
          <a:p>
            <a:pPr marL="265113" indent="-265113">
              <a:lnSpc>
                <a:spcPct val="90000"/>
              </a:lnSpc>
              <a:buFont typeface="Wingdings 3" pitchFamily="18" charset="2"/>
              <a:buNone/>
              <a:defRPr/>
            </a:pPr>
            <a:r>
              <a:rPr lang="en-US" altLang="ja-JP" sz="1400" b="1" dirty="0" smtClean="0"/>
              <a:t>-	Treatment of the public data in which the data without copyright (numerical data, etc.) are mixed</a:t>
            </a:r>
            <a:r>
              <a:rPr lang="ja-JP" altLang="en-US" sz="1400" b="1" dirty="0"/>
              <a:t>　</a:t>
            </a:r>
            <a:r>
              <a:rPr lang="en-US" altLang="ja-JP" sz="1400" b="1" dirty="0" smtClean="0"/>
              <a:t>(Ex.</a:t>
            </a:r>
            <a:r>
              <a:rPr lang="ja-JP" altLang="en-US" sz="1400" b="1" dirty="0" smtClean="0"/>
              <a:t>：</a:t>
            </a:r>
            <a:r>
              <a:rPr lang="en-US" altLang="ja-JP" sz="1400" b="1" dirty="0" smtClean="0"/>
              <a:t>Statistics related information homepage)</a:t>
            </a:r>
          </a:p>
          <a:p>
            <a:pPr lvl="1">
              <a:lnSpc>
                <a:spcPct val="90000"/>
              </a:lnSpc>
              <a:spcBef>
                <a:spcPts val="0"/>
              </a:spcBef>
              <a:defRPr/>
            </a:pPr>
            <a:r>
              <a:rPr lang="en-US" altLang="ja-JP" sz="1200" dirty="0" smtClean="0"/>
              <a:t>As the licenses, including Creative Commons are prepared </a:t>
            </a:r>
            <a:r>
              <a:rPr lang="en-US" altLang="ja-JP" sz="1200" u="sng" dirty="0" smtClean="0"/>
              <a:t>on presumption that the subject data are copyrighted, there is an issue of how to treat the public data without copyright</a:t>
            </a:r>
            <a:r>
              <a:rPr lang="en-US" altLang="ja-JP" sz="1200" dirty="0" smtClean="0"/>
              <a:t>. </a:t>
            </a:r>
          </a:p>
          <a:p>
            <a:pPr lvl="1">
              <a:lnSpc>
                <a:spcPct val="90000"/>
              </a:lnSpc>
              <a:spcBef>
                <a:spcPts val="0"/>
              </a:spcBef>
              <a:defRPr/>
            </a:pPr>
            <a:r>
              <a:rPr lang="en-US" altLang="ja-JP" sz="1200" dirty="0" smtClean="0"/>
              <a:t>If license is granted to the public data without copyright, the following issues arise.</a:t>
            </a:r>
          </a:p>
          <a:p>
            <a:pPr lvl="2">
              <a:lnSpc>
                <a:spcPct val="90000"/>
              </a:lnSpc>
              <a:spcBef>
                <a:spcPts val="0"/>
              </a:spcBef>
              <a:defRPr/>
            </a:pPr>
            <a:r>
              <a:rPr lang="en-US" altLang="ja-JP" sz="1200" u="sng" dirty="0" smtClean="0"/>
              <a:t>Although the data is not inherently copyrighted, they are indicated as if they are copyrighted(negative labeling effect).</a:t>
            </a:r>
            <a:endParaRPr lang="ja-JP" altLang="en-US" sz="1200" dirty="0"/>
          </a:p>
          <a:p>
            <a:pPr lvl="2">
              <a:lnSpc>
                <a:spcPct val="90000"/>
              </a:lnSpc>
              <a:spcBef>
                <a:spcPts val="0"/>
              </a:spcBef>
              <a:defRPr/>
            </a:pPr>
            <a:r>
              <a:rPr lang="en-US" altLang="ja-JP" sz="1200" u="sng" dirty="0" smtClean="0"/>
              <a:t>On the public data, which are to be used without any restrictions, such restrictions as specification of sources are imposed. </a:t>
            </a:r>
            <a:endParaRPr lang="ja-JP" altLang="en-US" sz="1200" dirty="0"/>
          </a:p>
          <a:p>
            <a:pPr marL="274638" lvl="1" indent="0">
              <a:lnSpc>
                <a:spcPct val="90000"/>
              </a:lnSpc>
              <a:spcBef>
                <a:spcPts val="0"/>
              </a:spcBef>
              <a:buFont typeface="Wingdings 3" pitchFamily="18" charset="2"/>
              <a:buNone/>
              <a:defRPr/>
            </a:pPr>
            <a:r>
              <a:rPr lang="ja-JP" altLang="en-US" sz="1200" dirty="0"/>
              <a:t>　</a:t>
            </a:r>
            <a:r>
              <a:rPr lang="ja-JP" altLang="en-US" sz="1200" dirty="0" smtClean="0"/>
              <a:t>　</a:t>
            </a:r>
            <a:r>
              <a:rPr lang="en-US" altLang="ja-JP" sz="1200" dirty="0" smtClean="0"/>
              <a:t>[Conceivable Response(Ex.)]</a:t>
            </a:r>
            <a:r>
              <a:rPr lang="ja-JP" altLang="en-US" sz="1200" dirty="0"/>
              <a:t>　</a:t>
            </a:r>
            <a:endParaRPr lang="en-US" altLang="ja-JP" sz="1200" dirty="0"/>
          </a:p>
          <a:p>
            <a:pPr marL="893763" lvl="2" indent="-300038">
              <a:lnSpc>
                <a:spcPct val="90000"/>
              </a:lnSpc>
              <a:spcBef>
                <a:spcPts val="0"/>
              </a:spcBef>
              <a:buFont typeface="Wingdings 3" pitchFamily="18" charset="2"/>
              <a:buNone/>
              <a:defRPr/>
            </a:pPr>
            <a:r>
              <a:rPr lang="ja-JP" altLang="en-US" sz="1200" dirty="0"/>
              <a:t>　</a:t>
            </a:r>
            <a:r>
              <a:rPr lang="ja-JP" altLang="en-US" sz="1200" dirty="0" smtClean="0"/>
              <a:t>・</a:t>
            </a:r>
            <a:r>
              <a:rPr lang="en-US" altLang="ja-JP" sz="1200" dirty="0" smtClean="0"/>
              <a:t>After clearly separating the copyrighted part from non-copyrighted part, indication shall be made on each part as not copyrighted or license </a:t>
            </a:r>
          </a:p>
          <a:p>
            <a:pPr marL="893763" lvl="2" indent="-300038">
              <a:lnSpc>
                <a:spcPct val="90000"/>
              </a:lnSpc>
              <a:spcBef>
                <a:spcPts val="0"/>
              </a:spcBef>
              <a:buFont typeface="Wingdings 3" pitchFamily="18" charset="2"/>
              <a:buNone/>
              <a:defRPr/>
            </a:pPr>
            <a:r>
              <a:rPr lang="en-US" altLang="ja-JP" sz="1200" dirty="0"/>
              <a:t> </a:t>
            </a:r>
            <a:r>
              <a:rPr lang="en-US" altLang="ja-JP" sz="1200" dirty="0" smtClean="0"/>
              <a:t>   (Provided, however, that take note that it might require much effort to determine the </a:t>
            </a:r>
            <a:r>
              <a:rPr lang="en-US" altLang="ja-JP" sz="1200" dirty="0" err="1" smtClean="0"/>
              <a:t>copyrightability</a:t>
            </a:r>
            <a:r>
              <a:rPr lang="en-US" altLang="ja-JP" sz="1200" dirty="0" smtClean="0"/>
              <a:t>.</a:t>
            </a:r>
          </a:p>
          <a:p>
            <a:pPr marL="893763" lvl="2" indent="-300038">
              <a:lnSpc>
                <a:spcPct val="90000"/>
              </a:lnSpc>
              <a:spcBef>
                <a:spcPts val="0"/>
              </a:spcBef>
              <a:buFont typeface="Wingdings 3" pitchFamily="18" charset="2"/>
              <a:buNone/>
              <a:defRPr/>
            </a:pPr>
            <a:r>
              <a:rPr lang="ja-JP" altLang="en-US" sz="1200" dirty="0" smtClean="0"/>
              <a:t>　・</a:t>
            </a:r>
            <a:r>
              <a:rPr lang="en-US" altLang="ja-JP" sz="1200" dirty="0" smtClean="0"/>
              <a:t>After granting one license to the entire data and for the non-copyrighted part, exclusion of the license shall specified.</a:t>
            </a:r>
          </a:p>
          <a:p>
            <a:pPr marL="1160463" lvl="1" indent="-885825">
              <a:lnSpc>
                <a:spcPct val="90000"/>
              </a:lnSpc>
              <a:spcBef>
                <a:spcPts val="0"/>
              </a:spcBef>
              <a:buFont typeface="Wingdings 3" pitchFamily="18" charset="2"/>
              <a:buNone/>
              <a:defRPr/>
            </a:pPr>
            <a:r>
              <a:rPr lang="ja-JP" altLang="en-US" sz="1200" dirty="0">
                <a:ea typeface="ＭＳ Ｐ明朝" pitchFamily="18" charset="-128"/>
              </a:rPr>
              <a:t>　　　　　</a:t>
            </a:r>
            <a:r>
              <a:rPr lang="en-US" altLang="ja-JP" sz="1200" dirty="0" smtClean="0">
                <a:ea typeface="ＭＳ Ｐ明朝" pitchFamily="18" charset="-128"/>
              </a:rPr>
              <a:t>(Reference)</a:t>
            </a:r>
            <a:r>
              <a:rPr lang="ja-JP" altLang="en-US" sz="1200" dirty="0">
                <a:ea typeface="ＭＳ Ｐ明朝" pitchFamily="18" charset="-128"/>
              </a:rPr>
              <a:t>　</a:t>
            </a:r>
            <a:r>
              <a:rPr lang="en-US" altLang="ja-JP" sz="1200" dirty="0" smtClean="0">
                <a:ea typeface="ＭＳ Ｐ明朝" pitchFamily="18" charset="-128"/>
              </a:rPr>
              <a:t>In Australia and New Zealand, after determining the existence of </a:t>
            </a:r>
            <a:r>
              <a:rPr lang="en-US" altLang="ja-JP" sz="1200" dirty="0" err="1" smtClean="0">
                <a:ea typeface="ＭＳ Ｐ明朝" pitchFamily="18" charset="-128"/>
              </a:rPr>
              <a:t>copyrightability</a:t>
            </a:r>
            <a:r>
              <a:rPr lang="en-US" altLang="ja-JP" sz="1200" dirty="0" smtClean="0">
                <a:ea typeface="ＭＳ Ｐ明朝" pitchFamily="18" charset="-128"/>
              </a:rPr>
              <a:t>, it is specified as “No known rights” on the non-copyrighted data.</a:t>
            </a:r>
          </a:p>
          <a:p>
            <a:pPr marL="265113" indent="-179388">
              <a:lnSpc>
                <a:spcPct val="90000"/>
              </a:lnSpc>
              <a:spcBef>
                <a:spcPts val="1200"/>
              </a:spcBef>
              <a:buFont typeface="Wingdings 3" pitchFamily="18" charset="2"/>
              <a:buNone/>
              <a:defRPr/>
            </a:pPr>
            <a:r>
              <a:rPr lang="en-US" altLang="ja-JP" sz="1400" b="1" dirty="0"/>
              <a:t>-</a:t>
            </a:r>
            <a:r>
              <a:rPr lang="ja-JP" altLang="en-US" sz="1400" b="1" dirty="0" smtClean="0"/>
              <a:t>	</a:t>
            </a:r>
            <a:r>
              <a:rPr lang="en-US" altLang="ja-JP" sz="1400" b="1" dirty="0" smtClean="0"/>
              <a:t>Treatment of the public data in which restrictions by third party rights and contracts, etc. are mixed.</a:t>
            </a:r>
            <a:r>
              <a:rPr lang="ja-JP" altLang="en-US" sz="1400" b="1" dirty="0" smtClean="0"/>
              <a:t> </a:t>
            </a:r>
            <a:r>
              <a:rPr lang="en-US" altLang="ja-JP" sz="1400" b="1" dirty="0" smtClean="0"/>
              <a:t/>
            </a:r>
            <a:br>
              <a:rPr lang="en-US" altLang="ja-JP" sz="1400" b="1" dirty="0" smtClean="0"/>
            </a:br>
            <a:r>
              <a:rPr lang="en-US" altLang="ja-JP" sz="1400" b="1" dirty="0" smtClean="0"/>
              <a:t>(Ex.: White Papers)</a:t>
            </a:r>
          </a:p>
          <a:p>
            <a:pPr lvl="1">
              <a:lnSpc>
                <a:spcPct val="90000"/>
              </a:lnSpc>
              <a:spcBef>
                <a:spcPts val="0"/>
              </a:spcBef>
              <a:defRPr/>
            </a:pPr>
            <a:r>
              <a:rPr lang="en-US" altLang="ja-JP" sz="1200" dirty="0" smtClean="0"/>
              <a:t>In case of the public data, in which the works of third parties the copyright and any other rights (portrait right, trademark right, etc.) of which are not held by the national government, there are the following issues related to indication of license.</a:t>
            </a:r>
            <a:endParaRPr lang="en-US" altLang="ja-JP" sz="1200" dirty="0"/>
          </a:p>
          <a:p>
            <a:pPr lvl="2">
              <a:lnSpc>
                <a:spcPct val="90000"/>
              </a:lnSpc>
              <a:spcBef>
                <a:spcPts val="0"/>
              </a:spcBef>
              <a:defRPr/>
            </a:pPr>
            <a:r>
              <a:rPr lang="en-US" altLang="ja-JP" sz="1200" dirty="0" smtClean="0"/>
              <a:t>For users of the data, </a:t>
            </a:r>
            <a:r>
              <a:rPr lang="en-US" altLang="ja-JP" sz="1200" u="sng" dirty="0" smtClean="0"/>
              <a:t>it is not easy to tell which are the works of third parties.</a:t>
            </a:r>
            <a:endParaRPr lang="en-US" altLang="ja-JP" sz="1200" dirty="0"/>
          </a:p>
          <a:p>
            <a:pPr lvl="2">
              <a:lnSpc>
                <a:spcPct val="90000"/>
              </a:lnSpc>
              <a:spcBef>
                <a:spcPts val="0"/>
              </a:spcBef>
              <a:defRPr/>
            </a:pPr>
            <a:r>
              <a:rPr lang="en-US" altLang="ja-JP" sz="1200" dirty="0" smtClean="0"/>
              <a:t>In indication of license, </a:t>
            </a:r>
            <a:r>
              <a:rPr lang="en-US" altLang="ja-JP" sz="1200" u="sng" dirty="0" smtClean="0"/>
              <a:t>how to treat the part of which the national government may not grant license</a:t>
            </a:r>
            <a:r>
              <a:rPr lang="en-US" altLang="ja-JP" sz="1200" dirty="0" smtClean="0"/>
              <a:t>(method of deleting the pertinent part or specifying that the pertinent part is excluded from application of license can be conceived.)</a:t>
            </a:r>
            <a:endParaRPr lang="en-US" altLang="ja-JP" sz="1200" dirty="0"/>
          </a:p>
          <a:p>
            <a:pPr lvl="2">
              <a:lnSpc>
                <a:spcPct val="90000"/>
              </a:lnSpc>
              <a:spcBef>
                <a:spcPts val="0"/>
              </a:spcBef>
              <a:defRPr/>
            </a:pPr>
            <a:r>
              <a:rPr lang="en-US" altLang="ja-JP" sz="1200" dirty="0" smtClean="0"/>
              <a:t>In the contract at the time of consignment of research, </a:t>
            </a:r>
            <a:r>
              <a:rPr lang="en-US" altLang="ja-JP" sz="1200" u="sng" dirty="0" smtClean="0"/>
              <a:t>what terms should be incorporated in the contract in order for the ordering party to obtain the sublicense right of the information prepared in the research.</a:t>
            </a:r>
          </a:p>
          <a:p>
            <a:pPr lvl="1">
              <a:lnSpc>
                <a:spcPct val="90000"/>
              </a:lnSpc>
              <a:defRPr/>
            </a:pPr>
            <a:r>
              <a:rPr lang="en-US" altLang="ja-JP" sz="1200" u="sng" dirty="0" smtClean="0"/>
              <a:t>For the public data which use the data of third parties of </a:t>
            </a:r>
            <a:r>
              <a:rPr lang="en-US" altLang="ja-JP" sz="1200" dirty="0" smtClean="0"/>
              <a:t>which the national government are restricted from their use by the contract, the same issue exists as an issue related to indication of license.</a:t>
            </a:r>
          </a:p>
          <a:p>
            <a:pPr marL="265113" indent="-265113">
              <a:lnSpc>
                <a:spcPct val="90000"/>
              </a:lnSpc>
              <a:spcBef>
                <a:spcPts val="1200"/>
              </a:spcBef>
              <a:buFont typeface="Wingdings 3" pitchFamily="18" charset="2"/>
              <a:buNone/>
              <a:defRPr/>
            </a:pPr>
            <a:r>
              <a:rPr lang="en-US" altLang="ja-JP" sz="1400" b="1" dirty="0" smtClean="0"/>
              <a:t>-	Treatment of the public data which are restricted by individual laws</a:t>
            </a:r>
            <a:r>
              <a:rPr lang="ja-JP" altLang="en-US" sz="1400" b="1" dirty="0" smtClean="0"/>
              <a:t> </a:t>
            </a:r>
            <a:r>
              <a:rPr lang="en-US" altLang="ja-JP" sz="1400" b="1" dirty="0" smtClean="0"/>
              <a:t/>
            </a:r>
            <a:br>
              <a:rPr lang="en-US" altLang="ja-JP" sz="1400" b="1" dirty="0" smtClean="0"/>
            </a:br>
            <a:r>
              <a:rPr lang="en-US" altLang="ja-JP" sz="1400" b="1" dirty="0" smtClean="0"/>
              <a:t>(Ex.</a:t>
            </a:r>
            <a:r>
              <a:rPr lang="ja-JP" altLang="en-US" sz="1400" b="1" dirty="0" smtClean="0"/>
              <a:t>：</a:t>
            </a:r>
            <a:r>
              <a:rPr lang="en-US" altLang="ja-JP" sz="1400" b="1" dirty="0" smtClean="0"/>
              <a:t>Meteorological Service Act and Survey Act, etc.)</a:t>
            </a:r>
            <a:endParaRPr lang="ja-JP" altLang="en-US" sz="1400" b="1"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タイトル 1"/>
          <p:cNvSpPr>
            <a:spLocks noGrp="1"/>
          </p:cNvSpPr>
          <p:nvPr>
            <p:ph type="title"/>
          </p:nvPr>
        </p:nvSpPr>
        <p:spPr>
          <a:xfrm>
            <a:off x="482600" y="2471738"/>
            <a:ext cx="8753475" cy="914400"/>
          </a:xfrm>
        </p:spPr>
        <p:txBody>
          <a:bodyPr/>
          <a:lstStyle/>
          <a:p>
            <a:pPr eaLnBrk="1" hangingPunct="1"/>
            <a:r>
              <a:rPr lang="en-US" altLang="ja-JP" sz="2800" dirty="0" smtClean="0"/>
              <a:t>5.  Case Studies</a:t>
            </a:r>
            <a:endParaRPr lang="ja-JP" altLang="en-US" sz="2800" dirty="0" smtClean="0"/>
          </a:p>
        </p:txBody>
      </p:sp>
      <p:sp>
        <p:nvSpPr>
          <p:cNvPr id="3" name="スライド番号プレースホルダー 2"/>
          <p:cNvSpPr>
            <a:spLocks noGrp="1"/>
          </p:cNvSpPr>
          <p:nvPr>
            <p:ph type="sldNum" sz="quarter" idx="10"/>
          </p:nvPr>
        </p:nvSpPr>
        <p:spPr/>
        <p:txBody>
          <a:bodyPr/>
          <a:lstStyle/>
          <a:p>
            <a:pPr>
              <a:defRPr/>
            </a:pPr>
            <a:fld id="{07D8A7A2-DCA8-494F-BACE-F0AA18A4B22F}" type="slidenum">
              <a:rPr lang="ja-JP" altLang="en-US" smtClean="0"/>
              <a:pPr>
                <a:defRPr/>
              </a:pPr>
              <a:t>24</a:t>
            </a:fld>
            <a:endParaRPr lang="ja-JP"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AC9CD419-FF58-432F-BE1E-034076CF0A02}" type="slidenum">
              <a:rPr lang="ja-JP" altLang="en-US" smtClean="0"/>
              <a:pPr>
                <a:defRPr/>
              </a:pPr>
              <a:t>25</a:t>
            </a:fld>
            <a:endParaRPr lang="ja-JP" altLang="en-US" dirty="0"/>
          </a:p>
        </p:txBody>
      </p:sp>
      <p:sp>
        <p:nvSpPr>
          <p:cNvPr id="44034" name="タイトル 1"/>
          <p:cNvSpPr>
            <a:spLocks noGrp="1"/>
          </p:cNvSpPr>
          <p:nvPr>
            <p:ph type="title"/>
          </p:nvPr>
        </p:nvSpPr>
        <p:spPr>
          <a:xfrm>
            <a:off x="404813" y="165100"/>
            <a:ext cx="8229600" cy="792163"/>
          </a:xfrm>
        </p:spPr>
        <p:txBody>
          <a:bodyPr/>
          <a:lstStyle/>
          <a:p>
            <a:pPr eaLnBrk="1" hangingPunct="1"/>
            <a:r>
              <a:rPr lang="en-US" altLang="ja-JP" sz="2400" dirty="0" smtClean="0"/>
              <a:t>(1)  Presumption of Case Studies</a:t>
            </a:r>
            <a:endParaRPr lang="ja-JP" altLang="en-US" sz="2400" dirty="0" smtClean="0"/>
          </a:p>
        </p:txBody>
      </p:sp>
      <p:sp>
        <p:nvSpPr>
          <p:cNvPr id="44035" name="コンテンツ プレースホルダー 1"/>
          <p:cNvSpPr>
            <a:spLocks noGrp="1"/>
          </p:cNvSpPr>
          <p:nvPr>
            <p:ph sz="quarter" idx="1"/>
          </p:nvPr>
        </p:nvSpPr>
        <p:spPr>
          <a:xfrm>
            <a:off x="466725" y="1201738"/>
            <a:ext cx="8262938" cy="2157412"/>
          </a:xfrm>
        </p:spPr>
        <p:txBody>
          <a:bodyPr/>
          <a:lstStyle/>
          <a:p>
            <a:pPr>
              <a:lnSpc>
                <a:spcPts val="1500"/>
              </a:lnSpc>
              <a:spcBef>
                <a:spcPts val="300"/>
              </a:spcBef>
            </a:pPr>
            <a:r>
              <a:rPr lang="en-US" altLang="ja-JP" sz="1400" dirty="0"/>
              <a:t>E</a:t>
            </a:r>
            <a:r>
              <a:rPr lang="en-US" altLang="ja-JP" sz="1400" dirty="0" smtClean="0"/>
              <a:t>ach case study was independently conducted by the Data Governance Committee of Open Data Promotion Consortium for each of the subjects.</a:t>
            </a:r>
          </a:p>
          <a:p>
            <a:pPr>
              <a:lnSpc>
                <a:spcPts val="1500"/>
              </a:lnSpc>
              <a:spcBef>
                <a:spcPts val="300"/>
              </a:spcBef>
            </a:pPr>
            <a:endParaRPr lang="en-US" altLang="ja-JP" sz="1400" dirty="0" smtClean="0"/>
          </a:p>
          <a:p>
            <a:pPr>
              <a:lnSpc>
                <a:spcPts val="1500"/>
              </a:lnSpc>
              <a:spcBef>
                <a:spcPts val="300"/>
              </a:spcBef>
            </a:pPr>
            <a:r>
              <a:rPr lang="en-US" altLang="ja-JP" sz="1400" dirty="0" smtClean="0"/>
              <a:t>The Committee independently made reviews of what problems might arise if each of the subjects becomes open data.</a:t>
            </a:r>
          </a:p>
          <a:p>
            <a:pPr>
              <a:lnSpc>
                <a:spcPts val="1500"/>
              </a:lnSpc>
              <a:spcBef>
                <a:spcPts val="300"/>
              </a:spcBef>
            </a:pPr>
            <a:endParaRPr lang="en-US" altLang="ja-JP" sz="1400" dirty="0" smtClean="0"/>
          </a:p>
          <a:p>
            <a:pPr>
              <a:lnSpc>
                <a:spcPts val="1500"/>
              </a:lnSpc>
              <a:spcBef>
                <a:spcPts val="300"/>
              </a:spcBef>
            </a:pPr>
            <a:r>
              <a:rPr lang="en-US" altLang="ja-JP" sz="1400" dirty="0" smtClean="0"/>
              <a:t>As they are not approved by Ministries and Agencies administering each of the subjects, please make inquires about the content with the Committee Secretariat.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タイトル 1"/>
          <p:cNvSpPr>
            <a:spLocks noGrp="1"/>
          </p:cNvSpPr>
          <p:nvPr>
            <p:ph type="title"/>
          </p:nvPr>
        </p:nvSpPr>
        <p:spPr>
          <a:xfrm>
            <a:off x="482601" y="2471738"/>
            <a:ext cx="8242656" cy="914400"/>
          </a:xfrm>
        </p:spPr>
        <p:txBody>
          <a:bodyPr/>
          <a:lstStyle/>
          <a:p>
            <a:pPr eaLnBrk="1" hangingPunct="1"/>
            <a:r>
              <a:rPr lang="en-US" altLang="ja-JP" sz="2800" dirty="0" smtClean="0"/>
              <a:t>5.1</a:t>
            </a:r>
            <a:r>
              <a:rPr lang="ja-JP" altLang="en-US" sz="2800" dirty="0" smtClean="0"/>
              <a:t>  </a:t>
            </a:r>
            <a:r>
              <a:rPr lang="en-US" altLang="ja-JP" sz="2800" dirty="0" smtClean="0"/>
              <a:t>Information and Communication White Paper</a:t>
            </a:r>
            <a:endParaRPr lang="ja-JP" altLang="en-US" sz="2800" dirty="0" smtClean="0"/>
          </a:p>
        </p:txBody>
      </p:sp>
      <p:sp>
        <p:nvSpPr>
          <p:cNvPr id="3" name="スライド番号プレースホルダー 2"/>
          <p:cNvSpPr>
            <a:spLocks noGrp="1"/>
          </p:cNvSpPr>
          <p:nvPr>
            <p:ph type="sldNum" sz="quarter" idx="10"/>
          </p:nvPr>
        </p:nvSpPr>
        <p:spPr/>
        <p:txBody>
          <a:bodyPr/>
          <a:lstStyle/>
          <a:p>
            <a:pPr>
              <a:defRPr/>
            </a:pPr>
            <a:fld id="{4C62D30D-56FF-4AA5-A831-D030207DCCEE}" type="slidenum">
              <a:rPr lang="ja-JP" altLang="en-US" smtClean="0"/>
              <a:pPr>
                <a:defRPr/>
              </a:pPr>
              <a:t>26</a:t>
            </a:fld>
            <a:endParaRPr lang="ja-JP"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6B243D44-972A-4610-B241-4E8033D86BEB}" type="slidenum">
              <a:rPr lang="ja-JP" altLang="en-US" smtClean="0">
                <a:solidFill>
                  <a:schemeClr val="tx1"/>
                </a:solidFill>
              </a:rPr>
              <a:pPr>
                <a:defRPr/>
              </a:pPr>
              <a:t>27</a:t>
            </a:fld>
            <a:endParaRPr lang="ja-JP" altLang="en-US" dirty="0">
              <a:solidFill>
                <a:schemeClr val="tx1"/>
              </a:solidFill>
            </a:endParaRPr>
          </a:p>
        </p:txBody>
      </p:sp>
      <p:sp>
        <p:nvSpPr>
          <p:cNvPr id="46082" name="タイトル 1"/>
          <p:cNvSpPr>
            <a:spLocks noGrp="1"/>
          </p:cNvSpPr>
          <p:nvPr>
            <p:ph type="title"/>
          </p:nvPr>
        </p:nvSpPr>
        <p:spPr>
          <a:xfrm>
            <a:off x="481013" y="144323"/>
            <a:ext cx="8229600" cy="792163"/>
          </a:xfrm>
        </p:spPr>
        <p:txBody>
          <a:bodyPr/>
          <a:lstStyle/>
          <a:p>
            <a:pPr eaLnBrk="1" hangingPunct="1"/>
            <a:r>
              <a:rPr lang="en-US" altLang="ja-JP" sz="2400" dirty="0" smtClean="0"/>
              <a:t>(1) Procedures for Case Studies(Overall Picture)</a:t>
            </a:r>
            <a:endParaRPr lang="ja-JP" altLang="en-US" sz="2400" dirty="0" smtClean="0"/>
          </a:p>
        </p:txBody>
      </p:sp>
      <p:sp>
        <p:nvSpPr>
          <p:cNvPr id="31" name="コンテンツ プレースホルダー 1"/>
          <p:cNvSpPr>
            <a:spLocks noGrp="1"/>
          </p:cNvSpPr>
          <p:nvPr>
            <p:ph sz="quarter" idx="1"/>
          </p:nvPr>
        </p:nvSpPr>
        <p:spPr>
          <a:xfrm>
            <a:off x="481012" y="1154112"/>
            <a:ext cx="8662987" cy="1074738"/>
          </a:xfrm>
        </p:spPr>
        <p:txBody>
          <a:bodyPr/>
          <a:lstStyle/>
          <a:p>
            <a:pPr marL="190500" indent="-190500">
              <a:lnSpc>
                <a:spcPct val="90000"/>
              </a:lnSpc>
              <a:spcBef>
                <a:spcPts val="0"/>
              </a:spcBef>
            </a:pPr>
            <a:r>
              <a:rPr lang="en-US" altLang="ja-JP" sz="1200" dirty="0" smtClean="0"/>
              <a:t>Information and Communication White Paper (Web edition) as the subject, we conducted case studies for the purpose of </a:t>
            </a:r>
            <a:r>
              <a:rPr lang="ja-JP" altLang="en-US" sz="1200" dirty="0" smtClean="0"/>
              <a:t>ａ</a:t>
            </a:r>
            <a:r>
              <a:rPr lang="en-US" altLang="ja-JP" sz="1200" dirty="0" smtClean="0"/>
              <a:t>)sorting out of the problems in case of adopting CC License(CC-BY)</a:t>
            </a:r>
            <a:r>
              <a:rPr lang="ja-JP" altLang="en-US" sz="1200" dirty="0" smtClean="0"/>
              <a:t> </a:t>
            </a:r>
            <a:r>
              <a:rPr lang="en-US" altLang="ja-JP" sz="1200" dirty="0" smtClean="0"/>
              <a:t>and b)research of the labor, etc. required for confirmation of the third party right relations, etc.</a:t>
            </a:r>
            <a:endParaRPr lang="ja-JP" altLang="en-US" sz="1200" dirty="0"/>
          </a:p>
          <a:p>
            <a:pPr marL="190500" indent="-190500">
              <a:lnSpc>
                <a:spcPct val="90000"/>
              </a:lnSpc>
              <a:spcBef>
                <a:spcPts val="0"/>
              </a:spcBef>
            </a:pPr>
            <a:r>
              <a:rPr lang="en-US" altLang="ja-JP" sz="1200" dirty="0" smtClean="0"/>
              <a:t>The entire Information </a:t>
            </a:r>
            <a:r>
              <a:rPr lang="en-US" altLang="ja-JP" sz="1200" dirty="0"/>
              <a:t>and Communication White Paper </a:t>
            </a:r>
            <a:r>
              <a:rPr lang="en-US" altLang="ja-JP" sz="1200" dirty="0" smtClean="0"/>
              <a:t>(Web edition) were checked and </a:t>
            </a:r>
            <a:r>
              <a:rPr lang="ja-JP" altLang="en-US" sz="1200" dirty="0" smtClean="0"/>
              <a:t>ａ</a:t>
            </a:r>
            <a:r>
              <a:rPr lang="en-US" altLang="ja-JP" sz="1200" dirty="0" smtClean="0"/>
              <a:t>)extraction and classification of the existence of </a:t>
            </a:r>
            <a:r>
              <a:rPr lang="en-US" altLang="ja-JP" sz="1200" dirty="0" err="1" smtClean="0"/>
              <a:t>copyrightability</a:t>
            </a:r>
            <a:r>
              <a:rPr lang="en-US" altLang="ja-JP" sz="1200" dirty="0" smtClean="0"/>
              <a:t> and the portion to be reviewed, in which third parties might have rights and b)upon confirmation of license by third parties and c)</a:t>
            </a:r>
            <a:r>
              <a:rPr lang="ja-JP" altLang="en-US" sz="1200" dirty="0" smtClean="0"/>
              <a:t> </a:t>
            </a:r>
            <a:r>
              <a:rPr lang="en-US" altLang="ja-JP" sz="1200" dirty="0" smtClean="0"/>
              <a:t>it is scheduled to publish by specifying the portion to which CC-BY</a:t>
            </a:r>
            <a:r>
              <a:rPr lang="ja-JP" altLang="en-US" sz="1200" dirty="0"/>
              <a:t> </a:t>
            </a:r>
            <a:r>
              <a:rPr lang="en-US" altLang="ja-JP" sz="1200" dirty="0" smtClean="0"/>
              <a:t>is not applied.</a:t>
            </a:r>
            <a:endParaRPr lang="ja-JP" altLang="en-US" sz="1200" dirty="0"/>
          </a:p>
        </p:txBody>
      </p:sp>
      <p:sp>
        <p:nvSpPr>
          <p:cNvPr id="34" name="テキスト ボックス 33"/>
          <p:cNvSpPr txBox="1"/>
          <p:nvPr/>
        </p:nvSpPr>
        <p:spPr>
          <a:xfrm>
            <a:off x="352424" y="6065431"/>
            <a:ext cx="4476751" cy="553998"/>
          </a:xfrm>
          <a:prstGeom prst="rect">
            <a:avLst/>
          </a:prstGeom>
          <a:noFill/>
        </p:spPr>
        <p:txBody>
          <a:bodyPr wrap="square" rtlCol="0">
            <a:spAutoFit/>
          </a:bodyPr>
          <a:lstStyle/>
          <a:p>
            <a:pPr marL="180975" indent="-180975"/>
            <a:r>
              <a:rPr kumimoji="1" lang="en-US" altLang="ja-JP" sz="1000" dirty="0" smtClean="0">
                <a:latin typeface="Calibri" panose="020F0502020204030204" pitchFamily="34" charset="0"/>
              </a:rPr>
              <a:t>*    </a:t>
            </a:r>
            <a:r>
              <a:rPr lang="en-US" altLang="ja-JP" sz="1000" dirty="0" smtClean="0">
                <a:latin typeface="Calibri" panose="020F0502020204030204" pitchFamily="34" charset="0"/>
              </a:rPr>
              <a:t>”</a:t>
            </a:r>
            <a:r>
              <a:rPr kumimoji="1" lang="en-US" altLang="ja-JP" sz="1000" dirty="0" smtClean="0">
                <a:latin typeface="Calibri" panose="020F0502020204030204" pitchFamily="34" charset="0"/>
              </a:rPr>
              <a:t>CC-BY” means “Creative Commons License Indication License.”</a:t>
            </a:r>
          </a:p>
          <a:p>
            <a:pPr marL="180975" indent="-180975"/>
            <a:r>
              <a:rPr lang="en-US" altLang="ja-JP" sz="1000" dirty="0" smtClean="0">
                <a:latin typeface="Calibri" panose="020F0502020204030204" pitchFamily="34" charset="0"/>
              </a:rPr>
              <a:t>	This is the license under which free use is allowed, including commercial license</a:t>
            </a:r>
          </a:p>
          <a:p>
            <a:pPr marL="180975" indent="-180975"/>
            <a:r>
              <a:rPr lang="en-US" altLang="ja-JP" sz="1000" dirty="0" smtClean="0">
                <a:latin typeface="Calibri" panose="020F0502020204030204" pitchFamily="34" charset="0"/>
              </a:rPr>
              <a:t>	If the source is indicated.</a:t>
            </a:r>
            <a:endParaRPr kumimoji="1" lang="ja-JP" altLang="en-US" sz="1000" dirty="0">
              <a:latin typeface="Calibri" panose="020F0502020204030204" pitchFamily="34" charset="0"/>
            </a:endParaRPr>
          </a:p>
        </p:txBody>
      </p:sp>
      <p:sp>
        <p:nvSpPr>
          <p:cNvPr id="38" name="1 つの角を切り取った四角形 37"/>
          <p:cNvSpPr/>
          <p:nvPr/>
        </p:nvSpPr>
        <p:spPr bwMode="auto">
          <a:xfrm>
            <a:off x="743051" y="2882643"/>
            <a:ext cx="879526" cy="1098817"/>
          </a:xfrm>
          <a:prstGeom prst="snip1Rect">
            <a:avLst/>
          </a:prstGeom>
          <a:solidFill>
            <a:schemeClr val="bg1">
              <a:lumMod val="85000"/>
            </a:schemeClr>
          </a:solidFill>
          <a:ln w="9525" cap="flat" cmpd="sng" algn="ctr">
            <a:solidFill>
              <a:schemeClr val="tx2"/>
            </a:solidFill>
            <a:prstDash val="solid"/>
            <a:round/>
            <a:headEnd type="none" w="med" len="med"/>
            <a:tailEnd type="triangle" w="med" len="med"/>
          </a:ln>
          <a:effectLst/>
        </p:spPr>
        <p:txBody>
          <a:bodyPr vert="horz" wrap="square" lIns="0" tIns="0" rIns="0" bIns="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1" lang="ja-JP" altLang="en-US" sz="1400" b="0" i="0" u="none" strike="noStrike" cap="none" normalizeH="0" baseline="0" dirty="0" smtClean="0">
              <a:ln>
                <a:noFill/>
              </a:ln>
              <a:effectLst/>
              <a:latin typeface="ＭＳ Ｐゴシック" pitchFamily="50" charset="-128"/>
              <a:ea typeface="ＭＳ Ｐゴシック" pitchFamily="50" charset="-128"/>
            </a:endParaRPr>
          </a:p>
        </p:txBody>
      </p:sp>
      <p:sp>
        <p:nvSpPr>
          <p:cNvPr id="39" name="1 つの角を切り取った四角形 38"/>
          <p:cNvSpPr/>
          <p:nvPr/>
        </p:nvSpPr>
        <p:spPr bwMode="auto">
          <a:xfrm>
            <a:off x="876635" y="3020315"/>
            <a:ext cx="879526" cy="1098817"/>
          </a:xfrm>
          <a:prstGeom prst="snip1Rect">
            <a:avLst/>
          </a:prstGeom>
          <a:solidFill>
            <a:schemeClr val="bg1">
              <a:lumMod val="85000"/>
            </a:schemeClr>
          </a:solidFill>
          <a:ln w="9525" cap="flat" cmpd="sng" algn="ctr">
            <a:solidFill>
              <a:schemeClr val="tx2"/>
            </a:solidFill>
            <a:prstDash val="solid"/>
            <a:round/>
            <a:headEnd type="none" w="med" len="med"/>
            <a:tailEnd type="triangle" w="med" len="med"/>
          </a:ln>
          <a:effectLst/>
        </p:spPr>
        <p:txBody>
          <a:bodyPr vert="horz" wrap="square" lIns="0" tIns="0" rIns="0" bIns="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1" lang="ja-JP" altLang="en-US" sz="1400" b="0" i="0" u="none" strike="noStrike" cap="none" normalizeH="0" baseline="0" dirty="0" smtClean="0">
              <a:ln>
                <a:noFill/>
              </a:ln>
              <a:effectLst/>
              <a:latin typeface="ＭＳ Ｐゴシック" pitchFamily="50" charset="-128"/>
              <a:ea typeface="ＭＳ Ｐゴシック" pitchFamily="50" charset="-128"/>
            </a:endParaRPr>
          </a:p>
        </p:txBody>
      </p:sp>
      <p:sp>
        <p:nvSpPr>
          <p:cNvPr id="40" name="テキスト ボックス 39"/>
          <p:cNvSpPr txBox="1"/>
          <p:nvPr/>
        </p:nvSpPr>
        <p:spPr>
          <a:xfrm>
            <a:off x="481014" y="2241128"/>
            <a:ext cx="1296511" cy="646331"/>
          </a:xfrm>
          <a:prstGeom prst="rect">
            <a:avLst/>
          </a:prstGeom>
          <a:noFill/>
        </p:spPr>
        <p:txBody>
          <a:bodyPr wrap="square" rtlCol="0">
            <a:spAutoFit/>
          </a:bodyPr>
          <a:lstStyle/>
          <a:p>
            <a:pPr algn="ctr">
              <a:lnSpc>
                <a:spcPct val="90000"/>
              </a:lnSpc>
            </a:pPr>
            <a:r>
              <a:rPr kumimoji="1" lang="en-US" altLang="ja-JP" sz="1000" b="1" dirty="0" smtClean="0">
                <a:latin typeface="Calibri" panose="020F0502020204030204" pitchFamily="34" charset="0"/>
                <a:ea typeface="HGP創英角ｺﾞｼｯｸUB" pitchFamily="50" charset="-128"/>
              </a:rPr>
              <a:t>Information and Communication White Paper</a:t>
            </a:r>
            <a:br>
              <a:rPr kumimoji="1" lang="en-US" altLang="ja-JP" sz="1000" b="1" dirty="0" smtClean="0">
                <a:latin typeface="Calibri" panose="020F0502020204030204" pitchFamily="34" charset="0"/>
                <a:ea typeface="HGP創英角ｺﾞｼｯｸUB" pitchFamily="50" charset="-128"/>
              </a:rPr>
            </a:br>
            <a:r>
              <a:rPr lang="en-US" altLang="ja-JP" sz="1000" b="1" dirty="0" smtClean="0">
                <a:latin typeface="Calibri" panose="020F0502020204030204" pitchFamily="34" charset="0"/>
                <a:ea typeface="HGP創英角ｺﾞｼｯｸUB" pitchFamily="50" charset="-128"/>
              </a:rPr>
              <a:t>(Web edition)</a:t>
            </a:r>
            <a:endParaRPr kumimoji="1" lang="en-US" altLang="ja-JP" sz="1000" b="1" dirty="0" smtClean="0">
              <a:latin typeface="Calibri" panose="020F0502020204030204" pitchFamily="34" charset="0"/>
              <a:ea typeface="HGP創英角ｺﾞｼｯｸUB" pitchFamily="50" charset="-128"/>
            </a:endParaRPr>
          </a:p>
        </p:txBody>
      </p:sp>
      <p:sp>
        <p:nvSpPr>
          <p:cNvPr id="41" name="テキスト ボックス 40"/>
          <p:cNvSpPr txBox="1"/>
          <p:nvPr/>
        </p:nvSpPr>
        <p:spPr>
          <a:xfrm>
            <a:off x="1959233" y="2562308"/>
            <a:ext cx="886516" cy="400110"/>
          </a:xfrm>
          <a:prstGeom prst="rect">
            <a:avLst/>
          </a:prstGeom>
          <a:noFill/>
        </p:spPr>
        <p:txBody>
          <a:bodyPr wrap="square" rtlCol="0">
            <a:spAutoFit/>
          </a:bodyPr>
          <a:lstStyle/>
          <a:p>
            <a:pPr algn="r"/>
            <a:r>
              <a:rPr lang="en-US" altLang="ja-JP" sz="1000" b="1" dirty="0" smtClean="0">
                <a:latin typeface="Calibri" panose="020F0502020204030204" pitchFamily="34" charset="0"/>
                <a:ea typeface="HGP創英角ｺﾞｼｯｸUB" pitchFamily="50" charset="-128"/>
              </a:rPr>
              <a:t>*Work Procedure</a:t>
            </a:r>
            <a:endParaRPr kumimoji="1" lang="ja-JP" altLang="en-US" sz="1000" b="1" dirty="0">
              <a:latin typeface="Calibri" panose="020F0502020204030204" pitchFamily="34" charset="0"/>
              <a:ea typeface="HGP創英角ｺﾞｼｯｸUB" pitchFamily="50" charset="-128"/>
            </a:endParaRPr>
          </a:p>
        </p:txBody>
      </p:sp>
      <p:sp>
        <p:nvSpPr>
          <p:cNvPr id="42" name="テキスト ボックス 41"/>
          <p:cNvSpPr txBox="1"/>
          <p:nvPr/>
        </p:nvSpPr>
        <p:spPr>
          <a:xfrm>
            <a:off x="5626327" y="2130114"/>
            <a:ext cx="2038766" cy="246221"/>
          </a:xfrm>
          <a:prstGeom prst="rect">
            <a:avLst/>
          </a:prstGeom>
          <a:noFill/>
        </p:spPr>
        <p:txBody>
          <a:bodyPr wrap="square" rtlCol="0">
            <a:spAutoFit/>
          </a:bodyPr>
          <a:lstStyle/>
          <a:p>
            <a:r>
              <a:rPr kumimoji="1" lang="en-US" altLang="ja-JP" sz="1000" b="1" dirty="0" smtClean="0">
                <a:latin typeface="Calibri" panose="020F0502020204030204" pitchFamily="34" charset="0"/>
                <a:ea typeface="HGP創英角ｺﾞｼｯｸUB" pitchFamily="50" charset="-128"/>
              </a:rPr>
              <a:t>* Enter the work sheet</a:t>
            </a:r>
            <a:endParaRPr kumimoji="1" lang="ja-JP" altLang="en-US" sz="1000" b="1" dirty="0">
              <a:latin typeface="Calibri" panose="020F0502020204030204" pitchFamily="34" charset="0"/>
              <a:ea typeface="HGP創英角ｺﾞｼｯｸUB" pitchFamily="50" charset="-128"/>
            </a:endParaRPr>
          </a:p>
        </p:txBody>
      </p:sp>
      <p:cxnSp>
        <p:nvCxnSpPr>
          <p:cNvPr id="43" name="直線矢印コネクタ 42"/>
          <p:cNvCxnSpPr/>
          <p:nvPr/>
        </p:nvCxnSpPr>
        <p:spPr bwMode="auto">
          <a:xfrm>
            <a:off x="1884261" y="3382780"/>
            <a:ext cx="2868770" cy="0"/>
          </a:xfrm>
          <a:prstGeom prst="straightConnector1">
            <a:avLst/>
          </a:prstGeom>
          <a:solidFill>
            <a:schemeClr val="accent1"/>
          </a:solidFill>
          <a:ln w="57150" cap="flat" cmpd="sng" algn="ctr">
            <a:solidFill>
              <a:srgbClr val="0070C0"/>
            </a:solidFill>
            <a:prstDash val="solid"/>
            <a:round/>
            <a:headEnd type="none" w="med" len="med"/>
            <a:tailEnd type="arrow"/>
          </a:ln>
          <a:effectLst/>
        </p:spPr>
      </p:cxnSp>
      <p:graphicFrame>
        <p:nvGraphicFramePr>
          <p:cNvPr id="44" name="表 43"/>
          <p:cNvGraphicFramePr>
            <a:graphicFrameLocks noGrp="1"/>
          </p:cNvGraphicFramePr>
          <p:nvPr>
            <p:extLst>
              <p:ext uri="{D42A27DB-BD31-4B8C-83A1-F6EECF244321}">
                <p14:modId xmlns:p14="http://schemas.microsoft.com/office/powerpoint/2010/main" val="2697661510"/>
              </p:ext>
            </p:extLst>
          </p:nvPr>
        </p:nvGraphicFramePr>
        <p:xfrm>
          <a:off x="4808789" y="5899226"/>
          <a:ext cx="3196361" cy="731520"/>
        </p:xfrm>
        <a:graphic>
          <a:graphicData uri="http://schemas.openxmlformats.org/drawingml/2006/table">
            <a:tbl>
              <a:tblPr firstRow="1" bandRow="1">
                <a:tableStyleId>{5940675A-B579-460E-94D1-54222C63F5DA}</a:tableStyleId>
              </a:tblPr>
              <a:tblGrid>
                <a:gridCol w="456623"/>
                <a:gridCol w="456623"/>
                <a:gridCol w="456623"/>
                <a:gridCol w="456623"/>
                <a:gridCol w="456623"/>
                <a:gridCol w="437480"/>
                <a:gridCol w="475766"/>
              </a:tblGrid>
              <a:tr h="152778">
                <a:tc>
                  <a:txBody>
                    <a:bodyPr/>
                    <a:lstStyle/>
                    <a:p>
                      <a:endParaRPr kumimoji="1" lang="ja-JP" altLang="en-US" sz="600" dirty="0"/>
                    </a:p>
                  </a:txBody>
                  <a:tcPr marL="84406" marR="84406">
                    <a:solidFill>
                      <a:schemeClr val="bg1">
                        <a:lumMod val="75000"/>
                      </a:schemeClr>
                    </a:solidFill>
                  </a:tcPr>
                </a:tc>
                <a:tc>
                  <a:txBody>
                    <a:bodyPr/>
                    <a:lstStyle/>
                    <a:p>
                      <a:endParaRPr kumimoji="1" lang="ja-JP" altLang="en-US" sz="600" dirty="0"/>
                    </a:p>
                  </a:txBody>
                  <a:tcPr marL="84406" marR="84406">
                    <a:solidFill>
                      <a:schemeClr val="bg1">
                        <a:lumMod val="75000"/>
                      </a:schemeClr>
                    </a:solidFill>
                  </a:tcPr>
                </a:tc>
                <a:tc>
                  <a:txBody>
                    <a:bodyPr/>
                    <a:lstStyle/>
                    <a:p>
                      <a:endParaRPr kumimoji="1" lang="ja-JP" altLang="en-US" sz="600" dirty="0"/>
                    </a:p>
                  </a:txBody>
                  <a:tcPr marL="84406" marR="84406">
                    <a:solidFill>
                      <a:schemeClr val="bg1">
                        <a:lumMod val="75000"/>
                      </a:schemeClr>
                    </a:solidFill>
                  </a:tcPr>
                </a:tc>
                <a:tc>
                  <a:txBody>
                    <a:bodyPr/>
                    <a:lstStyle/>
                    <a:p>
                      <a:endParaRPr kumimoji="1" lang="ja-JP" altLang="en-US" sz="600" dirty="0"/>
                    </a:p>
                  </a:txBody>
                  <a:tcPr marL="84406" marR="84406">
                    <a:solidFill>
                      <a:schemeClr val="bg1">
                        <a:lumMod val="75000"/>
                      </a:schemeClr>
                    </a:solidFill>
                  </a:tcPr>
                </a:tc>
                <a:tc>
                  <a:txBody>
                    <a:bodyPr/>
                    <a:lstStyle/>
                    <a:p>
                      <a:endParaRPr kumimoji="1" lang="ja-JP" altLang="en-US" sz="600" dirty="0"/>
                    </a:p>
                  </a:txBody>
                  <a:tcPr marL="84406" marR="84406">
                    <a:solidFill>
                      <a:schemeClr val="bg1">
                        <a:lumMod val="75000"/>
                      </a:schemeClr>
                    </a:solidFill>
                  </a:tcPr>
                </a:tc>
                <a:tc>
                  <a:txBody>
                    <a:bodyPr/>
                    <a:lstStyle/>
                    <a:p>
                      <a:endParaRPr kumimoji="1" lang="ja-JP" altLang="en-US" sz="600" dirty="0"/>
                    </a:p>
                  </a:txBody>
                  <a:tcPr marL="84406" marR="84406">
                    <a:solidFill>
                      <a:schemeClr val="bg1">
                        <a:lumMod val="75000"/>
                      </a:schemeClr>
                    </a:solidFill>
                  </a:tcPr>
                </a:tc>
                <a:tc>
                  <a:txBody>
                    <a:bodyPr/>
                    <a:lstStyle/>
                    <a:p>
                      <a:endParaRPr kumimoji="1" lang="ja-JP" altLang="en-US" sz="600" dirty="0"/>
                    </a:p>
                  </a:txBody>
                  <a:tcPr marL="84406" marR="84406">
                    <a:solidFill>
                      <a:schemeClr val="bg1">
                        <a:lumMod val="75000"/>
                      </a:schemeClr>
                    </a:solidFill>
                  </a:tcPr>
                </a:tc>
              </a:tr>
              <a:tr h="152778">
                <a:tc>
                  <a:txBody>
                    <a:bodyPr/>
                    <a:lstStyle/>
                    <a:p>
                      <a:endParaRPr kumimoji="1" lang="ja-JP" altLang="en-US" sz="60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r>
              <a:tr h="152778">
                <a:tc>
                  <a:txBody>
                    <a:bodyPr/>
                    <a:lstStyle/>
                    <a:p>
                      <a:endParaRPr kumimoji="1" lang="ja-JP" altLang="en-US" sz="600"/>
                    </a:p>
                  </a:txBody>
                  <a:tcPr marL="84406" marR="84406"/>
                </a:tc>
                <a:tc>
                  <a:txBody>
                    <a:bodyPr/>
                    <a:lstStyle/>
                    <a:p>
                      <a:endParaRPr kumimoji="1" lang="ja-JP" altLang="en-US" sz="60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r>
              <a:tr h="152778">
                <a:tc>
                  <a:txBody>
                    <a:bodyPr/>
                    <a:lstStyle/>
                    <a:p>
                      <a:endParaRPr kumimoji="1" lang="ja-JP" altLang="en-US" sz="600"/>
                    </a:p>
                  </a:txBody>
                  <a:tcPr marL="84406" marR="84406"/>
                </a:tc>
                <a:tc>
                  <a:txBody>
                    <a:bodyPr/>
                    <a:lstStyle/>
                    <a:p>
                      <a:endParaRPr kumimoji="1" lang="ja-JP" altLang="en-US" sz="60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r>
            </a:tbl>
          </a:graphicData>
        </a:graphic>
      </p:graphicFrame>
      <p:sp>
        <p:nvSpPr>
          <p:cNvPr id="45" name="1 つの角を切り取った四角形 44"/>
          <p:cNvSpPr/>
          <p:nvPr/>
        </p:nvSpPr>
        <p:spPr bwMode="auto">
          <a:xfrm>
            <a:off x="773132" y="4773926"/>
            <a:ext cx="879526" cy="1098817"/>
          </a:xfrm>
          <a:prstGeom prst="snip1Rect">
            <a:avLst/>
          </a:prstGeom>
          <a:solidFill>
            <a:srgbClr val="92D050"/>
          </a:solidFill>
          <a:ln w="9525" cap="flat" cmpd="sng" algn="ctr">
            <a:solidFill>
              <a:schemeClr val="tx2"/>
            </a:solidFill>
            <a:prstDash val="solid"/>
            <a:round/>
            <a:headEnd type="none" w="med" len="med"/>
            <a:tailEnd type="triangle" w="med" len="med"/>
          </a:ln>
          <a:effectLst/>
        </p:spPr>
        <p:txBody>
          <a:bodyPr vert="horz" wrap="square" lIns="0" tIns="0" rIns="0" bIns="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1" lang="ja-JP" altLang="en-US" sz="1400" b="0" i="0" u="none" strike="noStrike" cap="none" normalizeH="0" baseline="0" dirty="0" smtClean="0">
              <a:ln>
                <a:noFill/>
              </a:ln>
              <a:effectLst/>
              <a:latin typeface="ＭＳ Ｐゴシック" pitchFamily="50" charset="-128"/>
              <a:ea typeface="ＭＳ Ｐゴシック" pitchFamily="50" charset="-128"/>
            </a:endParaRPr>
          </a:p>
        </p:txBody>
      </p:sp>
      <p:sp>
        <p:nvSpPr>
          <p:cNvPr id="46" name="1 つの角を切り取った四角形 45"/>
          <p:cNvSpPr/>
          <p:nvPr/>
        </p:nvSpPr>
        <p:spPr bwMode="auto">
          <a:xfrm>
            <a:off x="906716" y="4987798"/>
            <a:ext cx="879526" cy="1098817"/>
          </a:xfrm>
          <a:prstGeom prst="snip1Rect">
            <a:avLst/>
          </a:prstGeom>
          <a:solidFill>
            <a:srgbClr val="92D050"/>
          </a:solidFill>
          <a:ln w="9525" cap="flat" cmpd="sng" algn="ctr">
            <a:solidFill>
              <a:schemeClr val="tx2"/>
            </a:solidFill>
            <a:prstDash val="solid"/>
            <a:round/>
            <a:headEnd type="none" w="med" len="med"/>
            <a:tailEnd type="triangle" w="med" len="med"/>
          </a:ln>
          <a:effectLst/>
        </p:spPr>
        <p:txBody>
          <a:bodyPr vert="horz" wrap="square" lIns="0" tIns="0" rIns="0" bIns="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1" lang="ja-JP" altLang="en-US" sz="1400" b="0" i="0" u="none" strike="noStrike" cap="none" normalizeH="0" baseline="0" dirty="0" smtClean="0">
              <a:ln>
                <a:noFill/>
              </a:ln>
              <a:effectLst/>
              <a:latin typeface="ＭＳ Ｐゴシック" pitchFamily="50" charset="-128"/>
              <a:ea typeface="ＭＳ Ｐゴシック" pitchFamily="50" charset="-128"/>
            </a:endParaRPr>
          </a:p>
        </p:txBody>
      </p:sp>
      <p:cxnSp>
        <p:nvCxnSpPr>
          <p:cNvPr id="47" name="直線矢印コネクタ 46"/>
          <p:cNvCxnSpPr/>
          <p:nvPr/>
        </p:nvCxnSpPr>
        <p:spPr bwMode="auto">
          <a:xfrm flipH="1">
            <a:off x="1894895" y="5845654"/>
            <a:ext cx="2773027" cy="0"/>
          </a:xfrm>
          <a:prstGeom prst="straightConnector1">
            <a:avLst/>
          </a:prstGeom>
          <a:solidFill>
            <a:schemeClr val="accent1"/>
          </a:solidFill>
          <a:ln w="57150" cap="flat" cmpd="sng" algn="ctr">
            <a:solidFill>
              <a:srgbClr val="0070C0"/>
            </a:solidFill>
            <a:prstDash val="solid"/>
            <a:round/>
            <a:headEnd type="none" w="med" len="med"/>
            <a:tailEnd type="arrow"/>
          </a:ln>
          <a:effectLst/>
        </p:spPr>
      </p:cxnSp>
      <p:sp>
        <p:nvSpPr>
          <p:cNvPr id="48" name="テキスト ボックス 47"/>
          <p:cNvSpPr txBox="1"/>
          <p:nvPr/>
        </p:nvSpPr>
        <p:spPr>
          <a:xfrm>
            <a:off x="5640801" y="3334490"/>
            <a:ext cx="3403010" cy="2400657"/>
          </a:xfrm>
          <a:prstGeom prst="rect">
            <a:avLst/>
          </a:prstGeom>
          <a:solidFill>
            <a:srgbClr val="FFFFCC"/>
          </a:solidFill>
          <a:ln>
            <a:solidFill>
              <a:srgbClr val="7030A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l"/>
            <a:r>
              <a:rPr lang="en-US" altLang="ja-JP" sz="1200" dirty="0" smtClean="0">
                <a:latin typeface="Calibri" panose="020F0502020204030204" pitchFamily="34" charset="0"/>
                <a:ea typeface="HGP創英角ｺﾞｼｯｸUB" pitchFamily="50" charset="-128"/>
              </a:rPr>
              <a:t>b)</a:t>
            </a:r>
            <a:r>
              <a:rPr lang="ja-JP" altLang="en-US" sz="1200" dirty="0" smtClean="0">
                <a:latin typeface="Calibri" panose="020F0502020204030204" pitchFamily="34" charset="0"/>
                <a:ea typeface="HGP創英角ｺﾞｼｯｸUB" pitchFamily="50" charset="-128"/>
              </a:rPr>
              <a:t> </a:t>
            </a:r>
            <a:r>
              <a:rPr lang="en-US" altLang="ja-JP" sz="1200" dirty="0" smtClean="0">
                <a:latin typeface="Calibri" panose="020F0502020204030204" pitchFamily="34" charset="0"/>
                <a:ea typeface="HGP創英角ｺﾞｼｯｸUB" pitchFamily="50" charset="-128"/>
              </a:rPr>
              <a:t>Confirmation of license by a third party</a:t>
            </a:r>
            <a:r>
              <a:rPr lang="ja-JP" altLang="en-US" sz="1200" dirty="0" smtClean="0">
                <a:latin typeface="Calibri" panose="020F0502020204030204" pitchFamily="34" charset="0"/>
                <a:ea typeface="HGP創英角ｺﾞｼｯｸUB" pitchFamily="50" charset="-128"/>
              </a:rPr>
              <a:t> </a:t>
            </a:r>
            <a:r>
              <a:rPr lang="en-US" altLang="ja-JP" sz="1200" dirty="0" smtClean="0">
                <a:latin typeface="Calibri" panose="020F0502020204030204" pitchFamily="34" charset="0"/>
                <a:ea typeface="HGP創英角ｺﾞｼｯｸUB" pitchFamily="50" charset="-128"/>
              </a:rPr>
              <a:t>(each staff)</a:t>
            </a:r>
          </a:p>
          <a:p>
            <a:pPr marL="87313" indent="-87313" algn="l"/>
            <a:r>
              <a:rPr lang="ja-JP" altLang="en-US" sz="1050" dirty="0" smtClean="0">
                <a:latin typeface="Calibri" panose="020F0502020204030204" pitchFamily="34" charset="0"/>
                <a:ea typeface="+mn-ea"/>
              </a:rPr>
              <a:t>・</a:t>
            </a:r>
            <a:r>
              <a:rPr lang="en-US" altLang="ja-JP" sz="1050" dirty="0" smtClean="0">
                <a:latin typeface="Calibri" panose="020F0502020204030204" pitchFamily="34" charset="0"/>
                <a:ea typeface="+mn-ea"/>
              </a:rPr>
              <a:t>For the portion to be reviewed which was extracted and classified in </a:t>
            </a:r>
            <a:r>
              <a:rPr lang="ja-JP" altLang="en-US" sz="1050" dirty="0" smtClean="0">
                <a:latin typeface="Calibri" panose="020F0502020204030204" pitchFamily="34" charset="0"/>
                <a:ea typeface="+mn-ea"/>
              </a:rPr>
              <a:t>ａ</a:t>
            </a:r>
            <a:r>
              <a:rPr lang="en-US" altLang="ja-JP" sz="1050" dirty="0" smtClean="0">
                <a:latin typeface="Calibri" panose="020F0502020204030204" pitchFamily="34" charset="0"/>
                <a:ea typeface="+mn-ea"/>
              </a:rPr>
              <a:t>),</a:t>
            </a:r>
            <a:r>
              <a:rPr lang="ja-JP" altLang="en-US" sz="1050" dirty="0" smtClean="0">
                <a:latin typeface="Calibri" panose="020F0502020204030204" pitchFamily="34" charset="0"/>
                <a:ea typeface="+mn-ea"/>
              </a:rPr>
              <a:t> </a:t>
            </a:r>
            <a:r>
              <a:rPr lang="en-US" altLang="ja-JP" sz="1050" dirty="0" smtClean="0">
                <a:latin typeface="Calibri" panose="020F0502020204030204" pitchFamily="34" charset="0"/>
                <a:ea typeface="+mn-ea"/>
              </a:rPr>
              <a:t>the following works shall be done.</a:t>
            </a:r>
          </a:p>
          <a:p>
            <a:pPr marL="266700" indent="-177800" algn="l"/>
            <a:r>
              <a:rPr lang="en-US" altLang="ja-JP" sz="1050" dirty="0" smtClean="0">
                <a:latin typeface="Calibri" panose="020F0502020204030204" pitchFamily="34" charset="0"/>
                <a:ea typeface="+mn-ea"/>
              </a:rPr>
              <a:t>a.	Identification of the person referred to</a:t>
            </a:r>
          </a:p>
          <a:p>
            <a:pPr marL="266700" indent="-177800" algn="l"/>
            <a:r>
              <a:rPr kumimoji="1" lang="en-US" altLang="ja-JP" sz="1050" dirty="0" smtClean="0">
                <a:latin typeface="Calibri" panose="020F0502020204030204" pitchFamily="34" charset="0"/>
                <a:ea typeface="+mn-ea"/>
              </a:rPr>
              <a:t>b.	Confirmation of appropriateness of secondary use by third parties</a:t>
            </a:r>
          </a:p>
          <a:p>
            <a:pPr marL="266700" indent="-177800" algn="l"/>
            <a:r>
              <a:rPr kumimoji="1" lang="en-US" altLang="ja-JP" sz="1050" dirty="0" smtClean="0">
                <a:latin typeface="Calibri" panose="020F0502020204030204" pitchFamily="34" charset="0"/>
                <a:ea typeface="+mn-ea"/>
              </a:rPr>
              <a:t>c</a:t>
            </a:r>
            <a:r>
              <a:rPr lang="en-US" altLang="ja-JP" sz="1050" dirty="0" smtClean="0">
                <a:latin typeface="Calibri" panose="020F0502020204030204" pitchFamily="34" charset="0"/>
                <a:ea typeface="+mn-ea"/>
              </a:rPr>
              <a:t>.	(If necessary) request to the copyright holder, etc. for licensing secondary use</a:t>
            </a:r>
            <a:endParaRPr kumimoji="1" lang="en-US" altLang="ja-JP" sz="1050" dirty="0" smtClean="0">
              <a:latin typeface="Calibri" panose="020F0502020204030204" pitchFamily="34" charset="0"/>
              <a:ea typeface="+mn-ea"/>
            </a:endParaRPr>
          </a:p>
          <a:p>
            <a:pPr marL="266700" indent="-177800" algn="l"/>
            <a:r>
              <a:rPr lang="en-US" altLang="ja-JP" sz="1050" dirty="0" smtClean="0">
                <a:latin typeface="Calibri" panose="020F0502020204030204" pitchFamily="34" charset="0"/>
                <a:ea typeface="+mn-ea"/>
              </a:rPr>
              <a:t>d.	Arrangement of the confirmation results and request results</a:t>
            </a:r>
          </a:p>
          <a:p>
            <a:pPr marL="87313" indent="-87313"/>
            <a:r>
              <a:rPr lang="ja-JP" altLang="en-US" sz="1050" dirty="0" smtClean="0">
                <a:latin typeface="Calibri" panose="020F0502020204030204" pitchFamily="34" charset="0"/>
                <a:ea typeface="+mn-ea"/>
              </a:rPr>
              <a:t>・</a:t>
            </a:r>
            <a:r>
              <a:rPr lang="en-US" altLang="ja-JP" sz="1050" dirty="0" smtClean="0">
                <a:latin typeface="Calibri" panose="020F0502020204030204" pitchFamily="34" charset="0"/>
                <a:ea typeface="+mn-ea"/>
              </a:rPr>
              <a:t>If the workload is heavy</a:t>
            </a:r>
            <a:r>
              <a:rPr lang="ja-JP" altLang="en-US" sz="1050" dirty="0" smtClean="0">
                <a:latin typeface="Calibri" panose="020F0502020204030204" pitchFamily="34" charset="0"/>
                <a:ea typeface="+mn-ea"/>
              </a:rPr>
              <a:t> </a:t>
            </a:r>
            <a:r>
              <a:rPr lang="en-US" altLang="ja-JP" sz="1050" dirty="0" smtClean="0">
                <a:latin typeface="Calibri" panose="020F0502020204030204" pitchFamily="34" charset="0"/>
                <a:ea typeface="+mn-ea"/>
              </a:rPr>
              <a:t>(in particular, past materials), it is conceivable to exclude all the portions to be reviewed from CC-BY application.</a:t>
            </a:r>
            <a:endParaRPr kumimoji="1" lang="ja-JP" altLang="en-US" sz="1050" dirty="0">
              <a:latin typeface="Calibri" panose="020F0502020204030204" pitchFamily="34" charset="0"/>
              <a:ea typeface="+mn-ea"/>
            </a:endParaRPr>
          </a:p>
        </p:txBody>
      </p:sp>
      <p:graphicFrame>
        <p:nvGraphicFramePr>
          <p:cNvPr id="49" name="表 48"/>
          <p:cNvGraphicFramePr>
            <a:graphicFrameLocks noGrp="1"/>
          </p:cNvGraphicFramePr>
          <p:nvPr>
            <p:extLst>
              <p:ext uri="{D42A27DB-BD31-4B8C-83A1-F6EECF244321}">
                <p14:modId xmlns:p14="http://schemas.microsoft.com/office/powerpoint/2010/main" val="876906980"/>
              </p:ext>
            </p:extLst>
          </p:nvPr>
        </p:nvGraphicFramePr>
        <p:xfrm>
          <a:off x="4919926" y="2363787"/>
          <a:ext cx="3196361" cy="909224"/>
        </p:xfrm>
        <a:graphic>
          <a:graphicData uri="http://schemas.openxmlformats.org/drawingml/2006/table">
            <a:tbl>
              <a:tblPr firstRow="1" bandRow="1">
                <a:tableStyleId>{5940675A-B579-460E-94D1-54222C63F5DA}</a:tableStyleId>
              </a:tblPr>
              <a:tblGrid>
                <a:gridCol w="456623"/>
                <a:gridCol w="456623"/>
                <a:gridCol w="456623"/>
                <a:gridCol w="456623"/>
                <a:gridCol w="456623"/>
                <a:gridCol w="456623"/>
                <a:gridCol w="456623"/>
              </a:tblGrid>
              <a:tr h="227306">
                <a:tc>
                  <a:txBody>
                    <a:bodyPr/>
                    <a:lstStyle/>
                    <a:p>
                      <a:endParaRPr kumimoji="1" lang="ja-JP" altLang="en-US" sz="600" dirty="0"/>
                    </a:p>
                  </a:txBody>
                  <a:tcPr marL="84406" marR="84406">
                    <a:solidFill>
                      <a:schemeClr val="bg1">
                        <a:lumMod val="75000"/>
                      </a:schemeClr>
                    </a:solidFill>
                  </a:tcPr>
                </a:tc>
                <a:tc>
                  <a:txBody>
                    <a:bodyPr/>
                    <a:lstStyle/>
                    <a:p>
                      <a:endParaRPr kumimoji="1" lang="ja-JP" altLang="en-US" sz="600" dirty="0"/>
                    </a:p>
                  </a:txBody>
                  <a:tcPr marL="84406" marR="84406">
                    <a:solidFill>
                      <a:schemeClr val="bg1">
                        <a:lumMod val="75000"/>
                      </a:schemeClr>
                    </a:solidFill>
                  </a:tcPr>
                </a:tc>
                <a:tc>
                  <a:txBody>
                    <a:bodyPr/>
                    <a:lstStyle/>
                    <a:p>
                      <a:endParaRPr kumimoji="1" lang="ja-JP" altLang="en-US" sz="600" dirty="0"/>
                    </a:p>
                  </a:txBody>
                  <a:tcPr marL="84406" marR="84406">
                    <a:solidFill>
                      <a:schemeClr val="bg1">
                        <a:lumMod val="75000"/>
                      </a:schemeClr>
                    </a:solidFill>
                  </a:tcPr>
                </a:tc>
                <a:tc>
                  <a:txBody>
                    <a:bodyPr/>
                    <a:lstStyle/>
                    <a:p>
                      <a:endParaRPr kumimoji="1" lang="ja-JP" altLang="en-US" sz="600" dirty="0"/>
                    </a:p>
                  </a:txBody>
                  <a:tcPr marL="84406" marR="84406">
                    <a:solidFill>
                      <a:schemeClr val="bg1">
                        <a:lumMod val="75000"/>
                      </a:schemeClr>
                    </a:solidFill>
                  </a:tcPr>
                </a:tc>
                <a:tc>
                  <a:txBody>
                    <a:bodyPr/>
                    <a:lstStyle/>
                    <a:p>
                      <a:endParaRPr kumimoji="1" lang="ja-JP" altLang="en-US" sz="600" dirty="0"/>
                    </a:p>
                  </a:txBody>
                  <a:tcPr marL="84406" marR="84406">
                    <a:solidFill>
                      <a:schemeClr val="bg1">
                        <a:lumMod val="75000"/>
                      </a:schemeClr>
                    </a:solidFill>
                  </a:tcPr>
                </a:tc>
                <a:tc>
                  <a:txBody>
                    <a:bodyPr/>
                    <a:lstStyle/>
                    <a:p>
                      <a:endParaRPr kumimoji="1" lang="ja-JP" altLang="en-US" sz="600" dirty="0"/>
                    </a:p>
                  </a:txBody>
                  <a:tcPr marL="84406" marR="84406">
                    <a:solidFill>
                      <a:schemeClr val="bg1">
                        <a:lumMod val="75000"/>
                      </a:schemeClr>
                    </a:solidFill>
                  </a:tcPr>
                </a:tc>
                <a:tc>
                  <a:txBody>
                    <a:bodyPr/>
                    <a:lstStyle/>
                    <a:p>
                      <a:endParaRPr kumimoji="1" lang="ja-JP" altLang="en-US" sz="600" dirty="0"/>
                    </a:p>
                  </a:txBody>
                  <a:tcPr marL="84406" marR="84406">
                    <a:solidFill>
                      <a:schemeClr val="bg1">
                        <a:lumMod val="75000"/>
                      </a:schemeClr>
                    </a:solidFill>
                  </a:tcPr>
                </a:tc>
              </a:tr>
              <a:tr h="227306">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r>
              <a:tr h="227306">
                <a:tc>
                  <a:txBody>
                    <a:bodyPr/>
                    <a:lstStyle/>
                    <a:p>
                      <a:endParaRPr kumimoji="1" lang="ja-JP" altLang="en-US" sz="60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r>
              <a:tr h="227306">
                <a:tc>
                  <a:txBody>
                    <a:bodyPr/>
                    <a:lstStyle/>
                    <a:p>
                      <a:endParaRPr kumimoji="1" lang="ja-JP" altLang="en-US" sz="600"/>
                    </a:p>
                  </a:txBody>
                  <a:tcPr marL="84406" marR="84406"/>
                </a:tc>
                <a:tc>
                  <a:txBody>
                    <a:bodyPr/>
                    <a:lstStyle/>
                    <a:p>
                      <a:endParaRPr kumimoji="1" lang="ja-JP" altLang="en-US" sz="60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r>
            </a:tbl>
          </a:graphicData>
        </a:graphic>
      </p:graphicFrame>
      <p:sp>
        <p:nvSpPr>
          <p:cNvPr id="50" name="正方形/長方形 49"/>
          <p:cNvSpPr/>
          <p:nvPr/>
        </p:nvSpPr>
        <p:spPr>
          <a:xfrm>
            <a:off x="4869734" y="2476408"/>
            <a:ext cx="2335576" cy="8152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51" name="直線矢印コネクタ 50"/>
          <p:cNvCxnSpPr/>
          <p:nvPr/>
        </p:nvCxnSpPr>
        <p:spPr bwMode="auto">
          <a:xfrm>
            <a:off x="5418305" y="3495742"/>
            <a:ext cx="25900" cy="1977663"/>
          </a:xfrm>
          <a:prstGeom prst="straightConnector1">
            <a:avLst/>
          </a:prstGeom>
          <a:solidFill>
            <a:schemeClr val="accent1"/>
          </a:solidFill>
          <a:ln w="57150" cap="flat" cmpd="sng" algn="ctr">
            <a:solidFill>
              <a:srgbClr val="0070C0"/>
            </a:solidFill>
            <a:prstDash val="solid"/>
            <a:round/>
            <a:headEnd type="none" w="med" len="med"/>
            <a:tailEnd type="arrow"/>
          </a:ln>
          <a:effectLst/>
        </p:spPr>
      </p:cxnSp>
      <p:sp>
        <p:nvSpPr>
          <p:cNvPr id="52" name="正方形/長方形 51"/>
          <p:cNvSpPr/>
          <p:nvPr/>
        </p:nvSpPr>
        <p:spPr>
          <a:xfrm>
            <a:off x="7053449" y="5868039"/>
            <a:ext cx="982338" cy="8152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3" name="テキスト ボックス 52"/>
          <p:cNvSpPr txBox="1"/>
          <p:nvPr/>
        </p:nvSpPr>
        <p:spPr>
          <a:xfrm>
            <a:off x="896083" y="3221295"/>
            <a:ext cx="864339" cy="1015663"/>
          </a:xfrm>
          <a:prstGeom prst="rect">
            <a:avLst/>
          </a:prstGeom>
          <a:noFill/>
        </p:spPr>
        <p:txBody>
          <a:bodyPr wrap="none" rtlCol="0">
            <a:spAutoFit/>
          </a:bodyPr>
          <a:lstStyle/>
          <a:p>
            <a:r>
              <a:rPr lang="ja-JP" altLang="en-US" sz="1000" dirty="0" err="1" smtClean="0"/>
              <a:t>．．．．．．．．</a:t>
            </a:r>
            <a:endParaRPr lang="en-US" altLang="ja-JP" sz="1000" dirty="0" smtClean="0"/>
          </a:p>
          <a:p>
            <a:r>
              <a:rPr lang="ja-JP" altLang="en-US" sz="1000" dirty="0" err="1"/>
              <a:t>．．．．．．．．</a:t>
            </a:r>
            <a:endParaRPr lang="ja-JP" altLang="en-US" sz="1000" dirty="0"/>
          </a:p>
          <a:p>
            <a:r>
              <a:rPr lang="ja-JP" altLang="en-US" sz="1000" dirty="0" err="1" smtClean="0"/>
              <a:t>．</a:t>
            </a:r>
            <a:r>
              <a:rPr lang="ja-JP" altLang="en-US" sz="1000" dirty="0" err="1"/>
              <a:t>．</a:t>
            </a:r>
            <a:r>
              <a:rPr lang="ja-JP" altLang="en-US" sz="1000" dirty="0" err="1" smtClean="0"/>
              <a:t>．</a:t>
            </a:r>
            <a:endParaRPr lang="ja-JP" altLang="en-US" sz="1000" dirty="0"/>
          </a:p>
          <a:p>
            <a:r>
              <a:rPr lang="ja-JP" altLang="en-US" sz="1000" dirty="0" err="1"/>
              <a:t>．．</a:t>
            </a:r>
            <a:r>
              <a:rPr lang="ja-JP" altLang="en-US" sz="1000" dirty="0" err="1" smtClean="0"/>
              <a:t>．</a:t>
            </a:r>
            <a:endParaRPr lang="ja-JP" altLang="en-US" sz="1000" dirty="0"/>
          </a:p>
          <a:p>
            <a:r>
              <a:rPr lang="ja-JP" altLang="en-US" sz="1000" dirty="0" err="1"/>
              <a:t>．．．．．．．．</a:t>
            </a:r>
            <a:endParaRPr lang="ja-JP" altLang="en-US" sz="1000" dirty="0"/>
          </a:p>
          <a:p>
            <a:endParaRPr lang="ja-JP" altLang="en-US" sz="1000" dirty="0"/>
          </a:p>
        </p:txBody>
      </p:sp>
      <p:sp>
        <p:nvSpPr>
          <p:cNvPr id="54" name="正方形/長方形 53"/>
          <p:cNvSpPr/>
          <p:nvPr/>
        </p:nvSpPr>
        <p:spPr>
          <a:xfrm>
            <a:off x="1303708" y="3321269"/>
            <a:ext cx="363556" cy="275422"/>
          </a:xfrm>
          <a:prstGeom prst="rect">
            <a:avLst/>
          </a:prstGeom>
          <a:solidFill>
            <a:schemeClr val="accent2">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5" name="テキスト ボックス 54"/>
          <p:cNvSpPr txBox="1"/>
          <p:nvPr/>
        </p:nvSpPr>
        <p:spPr>
          <a:xfrm>
            <a:off x="1911803" y="3517904"/>
            <a:ext cx="2568102" cy="784830"/>
          </a:xfrm>
          <a:prstGeom prst="rect">
            <a:avLst/>
          </a:prstGeom>
          <a:solidFill>
            <a:srgbClr val="FFFFCC"/>
          </a:solidFill>
          <a:ln>
            <a:solidFill>
              <a:srgbClr val="7030A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marL="176213" indent="-176213"/>
            <a:r>
              <a:rPr lang="en-US" altLang="ja-JP" sz="1200" b="1" dirty="0">
                <a:latin typeface="Calibri" panose="020F0502020204030204" pitchFamily="34" charset="0"/>
                <a:ea typeface="HGP創英角ｺﾞｼｯｸUB" pitchFamily="50" charset="-128"/>
              </a:rPr>
              <a:t>a</a:t>
            </a:r>
            <a:r>
              <a:rPr kumimoji="1" lang="en-US" altLang="ja-JP" sz="1200" b="1" dirty="0" smtClean="0">
                <a:latin typeface="Calibri" panose="020F0502020204030204" pitchFamily="34" charset="0"/>
                <a:ea typeface="HGP創英角ｺﾞｼｯｸUB" pitchFamily="50" charset="-128"/>
              </a:rPr>
              <a:t>)</a:t>
            </a:r>
            <a:r>
              <a:rPr kumimoji="1" lang="ja-JP" altLang="en-US" sz="1200" b="1" dirty="0" smtClean="0">
                <a:latin typeface="Calibri" panose="020F0502020204030204" pitchFamily="34" charset="0"/>
                <a:ea typeface="HGP創英角ｺﾞｼｯｸUB" pitchFamily="50" charset="-128"/>
              </a:rPr>
              <a:t> </a:t>
            </a:r>
            <a:r>
              <a:rPr kumimoji="1" lang="en-US" altLang="ja-JP" sz="1200" b="1" dirty="0" smtClean="0">
                <a:latin typeface="Calibri" panose="020F0502020204030204" pitchFamily="34" charset="0"/>
                <a:ea typeface="HGP創英角ｺﾞｼｯｸUB" pitchFamily="50" charset="-128"/>
              </a:rPr>
              <a:t>Extraction of the portion to be reviewed</a:t>
            </a:r>
            <a:r>
              <a:rPr kumimoji="1" lang="ja-JP" altLang="en-US" sz="1100" b="1" dirty="0" smtClean="0">
                <a:latin typeface="Calibri" panose="020F0502020204030204" pitchFamily="34" charset="0"/>
                <a:ea typeface="HGP創英角ｺﾞｼｯｸUB" pitchFamily="50" charset="-128"/>
              </a:rPr>
              <a:t> </a:t>
            </a:r>
            <a:endParaRPr kumimoji="1" lang="en-US" altLang="ja-JP" sz="1100" b="1" dirty="0" smtClean="0">
              <a:latin typeface="Calibri" panose="020F0502020204030204" pitchFamily="34" charset="0"/>
              <a:ea typeface="HGP創英角ｺﾞｼｯｸUB" pitchFamily="50" charset="-128"/>
            </a:endParaRPr>
          </a:p>
          <a:p>
            <a:pPr marL="87313" indent="-87313"/>
            <a:r>
              <a:rPr lang="ja-JP" altLang="en-US" sz="1000" dirty="0" smtClean="0">
                <a:latin typeface="+mn-ea"/>
                <a:ea typeface="+mn-ea"/>
              </a:rPr>
              <a:t>・</a:t>
            </a:r>
            <a:r>
              <a:rPr lang="en-US" altLang="ja-JP" sz="1000" dirty="0" smtClean="0">
                <a:latin typeface="+mn-ea"/>
                <a:ea typeface="+mn-ea"/>
              </a:rPr>
              <a:t>	</a:t>
            </a:r>
            <a:r>
              <a:rPr lang="en-US" altLang="ja-JP" sz="1000" dirty="0" smtClean="0">
                <a:latin typeface="Calibri" panose="020F0502020204030204" pitchFamily="34" charset="0"/>
                <a:ea typeface="+mn-ea"/>
              </a:rPr>
              <a:t>Pursuant to the work procedures, extract and classify the pertinent portion</a:t>
            </a:r>
            <a:r>
              <a:rPr lang="en-US" altLang="ja-JP" sz="1000" dirty="0" smtClean="0">
                <a:latin typeface="+mn-ea"/>
                <a:ea typeface="+mn-ea"/>
              </a:rPr>
              <a:t>.</a:t>
            </a:r>
            <a:endParaRPr lang="ja-JP" altLang="en-US" sz="1000" dirty="0">
              <a:latin typeface="+mn-ea"/>
              <a:ea typeface="+mn-ea"/>
            </a:endParaRPr>
          </a:p>
        </p:txBody>
      </p:sp>
      <p:sp>
        <p:nvSpPr>
          <p:cNvPr id="56" name="テキスト ボックス 55"/>
          <p:cNvSpPr txBox="1"/>
          <p:nvPr/>
        </p:nvSpPr>
        <p:spPr>
          <a:xfrm>
            <a:off x="4760762" y="5692404"/>
            <a:ext cx="2192487" cy="230832"/>
          </a:xfrm>
          <a:prstGeom prst="rect">
            <a:avLst/>
          </a:prstGeom>
          <a:noFill/>
        </p:spPr>
        <p:txBody>
          <a:bodyPr wrap="square" rtlCol="0">
            <a:spAutoFit/>
          </a:bodyPr>
          <a:lstStyle/>
          <a:p>
            <a:pPr marL="180975" indent="-180975"/>
            <a:r>
              <a:rPr kumimoji="1" lang="en-US" altLang="ja-JP" sz="900" b="1" dirty="0" smtClean="0">
                <a:latin typeface="Calibri" panose="020F0502020204030204" pitchFamily="34" charset="0"/>
                <a:ea typeface="HGP創英角ｺﾞｼｯｸUB" pitchFamily="50" charset="-128"/>
              </a:rPr>
              <a:t>※	Enter the results in the work sheet</a:t>
            </a:r>
            <a:endParaRPr kumimoji="1" lang="ja-JP" altLang="en-US" sz="900" b="1" dirty="0">
              <a:latin typeface="Calibri" panose="020F0502020204030204" pitchFamily="34" charset="0"/>
              <a:ea typeface="HGP創英角ｺﾞｼｯｸUB" pitchFamily="50" charset="-128"/>
            </a:endParaRPr>
          </a:p>
        </p:txBody>
      </p:sp>
      <p:sp>
        <p:nvSpPr>
          <p:cNvPr id="57" name="テキスト ボックス 56"/>
          <p:cNvSpPr txBox="1"/>
          <p:nvPr/>
        </p:nvSpPr>
        <p:spPr>
          <a:xfrm>
            <a:off x="1913105" y="4736850"/>
            <a:ext cx="2745486" cy="946413"/>
          </a:xfrm>
          <a:prstGeom prst="rect">
            <a:avLst/>
          </a:prstGeom>
          <a:solidFill>
            <a:srgbClr val="FFFFCC"/>
          </a:solidFill>
          <a:ln>
            <a:solidFill>
              <a:srgbClr val="7030A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marL="176213" indent="-176213" algn="l"/>
            <a:r>
              <a:rPr lang="en-US" altLang="ja-JP" sz="1200" dirty="0" smtClean="0">
                <a:latin typeface="Calibri" panose="020F0502020204030204" pitchFamily="34" charset="0"/>
                <a:ea typeface="HGP創英角ｺﾞｼｯｸUB" pitchFamily="50" charset="-128"/>
              </a:rPr>
              <a:t>c)</a:t>
            </a:r>
            <a:r>
              <a:rPr lang="ja-JP" altLang="en-US" sz="1200" dirty="0" smtClean="0">
                <a:latin typeface="Calibri" panose="020F0502020204030204" pitchFamily="34" charset="0"/>
                <a:ea typeface="HGP創英角ｺﾞｼｯｸUB" pitchFamily="50" charset="-128"/>
              </a:rPr>
              <a:t> </a:t>
            </a:r>
            <a:r>
              <a:rPr lang="en-US" altLang="ja-JP" sz="1200" b="1" dirty="0" smtClean="0">
                <a:latin typeface="Calibri" panose="020F0502020204030204" pitchFamily="34" charset="0"/>
                <a:ea typeface="HGP創英角ｺﾞｼｯｸUB" pitchFamily="50" charset="-128"/>
              </a:rPr>
              <a:t>Upon specifying the portion to which CC-BY is not applied, publish.</a:t>
            </a:r>
          </a:p>
          <a:p>
            <a:pPr marL="92075" indent="-92075" algn="l"/>
            <a:r>
              <a:rPr kumimoji="1" lang="ja-JP" altLang="en-US" sz="1050" dirty="0" smtClean="0">
                <a:latin typeface="Calibri" panose="020F0502020204030204" pitchFamily="34" charset="0"/>
                <a:ea typeface="+mn-ea"/>
              </a:rPr>
              <a:t>・</a:t>
            </a:r>
            <a:r>
              <a:rPr kumimoji="1" lang="en-US" altLang="ja-JP" sz="1050" dirty="0" smtClean="0">
                <a:latin typeface="Calibri" panose="020F0502020204030204" pitchFamily="34" charset="0"/>
                <a:ea typeface="+mn-ea"/>
              </a:rPr>
              <a:t>	</a:t>
            </a:r>
            <a:r>
              <a:rPr kumimoji="1" lang="en-US" altLang="ja-JP" sz="1000" dirty="0" smtClean="0">
                <a:latin typeface="Calibri" panose="020F0502020204030204" pitchFamily="34" charset="0"/>
                <a:ea typeface="+mn-ea"/>
              </a:rPr>
              <a:t>Based on the result of b), specifying the portion to which CC-BY is not applied, publish with the terms of use presuming CC-BY.</a:t>
            </a:r>
            <a:endParaRPr kumimoji="1" lang="ja-JP" altLang="en-US" sz="1000" dirty="0">
              <a:latin typeface="Calibri" panose="020F0502020204030204" pitchFamily="34" charset="0"/>
              <a:ea typeface="HGP創英角ｺﾞｼｯｸUB" pitchFamily="50" charset="-128"/>
            </a:endParaRPr>
          </a:p>
        </p:txBody>
      </p:sp>
      <p:sp>
        <p:nvSpPr>
          <p:cNvPr id="58" name="テキスト ボックス 57"/>
          <p:cNvSpPr txBox="1"/>
          <p:nvPr/>
        </p:nvSpPr>
        <p:spPr>
          <a:xfrm>
            <a:off x="5288217" y="2709473"/>
            <a:ext cx="1599694" cy="415498"/>
          </a:xfrm>
          <a:prstGeom prst="rect">
            <a:avLst/>
          </a:prstGeom>
          <a:noFill/>
        </p:spPr>
        <p:txBody>
          <a:bodyPr wrap="square" rtlCol="0">
            <a:spAutoFit/>
          </a:bodyPr>
          <a:lstStyle/>
          <a:p>
            <a:pPr algn="ctr"/>
            <a:r>
              <a:rPr kumimoji="1" lang="en-US" altLang="ja-JP" sz="1050" b="1" dirty="0" smtClean="0">
                <a:latin typeface="Calibri" panose="020F0502020204030204" pitchFamily="34" charset="0"/>
                <a:ea typeface="HGP創英角ｺﾞｼｯｸUB" pitchFamily="50" charset="-128"/>
              </a:rPr>
              <a:t>Extraction of the portion to be reviewed</a:t>
            </a:r>
            <a:endParaRPr kumimoji="1" lang="ja-JP" altLang="en-US" sz="1050" b="1" dirty="0">
              <a:latin typeface="Calibri" panose="020F0502020204030204" pitchFamily="34" charset="0"/>
              <a:ea typeface="HGP創英角ｺﾞｼｯｸUB" pitchFamily="50" charset="-128"/>
            </a:endParaRPr>
          </a:p>
        </p:txBody>
      </p:sp>
      <p:sp>
        <p:nvSpPr>
          <p:cNvPr id="59" name="テキスト ボックス 58"/>
          <p:cNvSpPr txBox="1"/>
          <p:nvPr/>
        </p:nvSpPr>
        <p:spPr>
          <a:xfrm>
            <a:off x="7054484" y="6067713"/>
            <a:ext cx="1008426" cy="507831"/>
          </a:xfrm>
          <a:prstGeom prst="rect">
            <a:avLst/>
          </a:prstGeom>
          <a:noFill/>
        </p:spPr>
        <p:txBody>
          <a:bodyPr wrap="square" rtlCol="0">
            <a:spAutoFit/>
          </a:bodyPr>
          <a:lstStyle/>
          <a:p>
            <a:pPr algn="ctr"/>
            <a:r>
              <a:rPr kumimoji="1" lang="en-US" altLang="ja-JP" sz="900" b="1" dirty="0" smtClean="0">
                <a:latin typeface="Calibri" panose="020F0502020204030204" pitchFamily="34" charset="0"/>
                <a:ea typeface="HGP創英角ｺﾞｼｯｸUB" pitchFamily="50" charset="-128"/>
              </a:rPr>
              <a:t>Organization of the confirmation results</a:t>
            </a:r>
            <a:endParaRPr kumimoji="1" lang="ja-JP" altLang="en-US" sz="900" b="1" dirty="0">
              <a:latin typeface="Calibri" panose="020F0502020204030204" pitchFamily="34" charset="0"/>
              <a:ea typeface="HGP創英角ｺﾞｼｯｸUB" pitchFamily="50" charset="-128"/>
            </a:endParaRPr>
          </a:p>
        </p:txBody>
      </p:sp>
      <p:sp>
        <p:nvSpPr>
          <p:cNvPr id="60" name="テキスト ボックス 59"/>
          <p:cNvSpPr txBox="1"/>
          <p:nvPr/>
        </p:nvSpPr>
        <p:spPr>
          <a:xfrm>
            <a:off x="6900863" y="5698120"/>
            <a:ext cx="2151697" cy="230832"/>
          </a:xfrm>
          <a:prstGeom prst="rect">
            <a:avLst/>
          </a:prstGeom>
          <a:noFill/>
        </p:spPr>
        <p:txBody>
          <a:bodyPr wrap="square" rtlCol="0">
            <a:spAutoFit/>
          </a:bodyPr>
          <a:lstStyle/>
          <a:p>
            <a:pPr marL="157163" indent="-157163"/>
            <a:r>
              <a:rPr lang="en-US" altLang="ja-JP" sz="900" b="1" dirty="0" smtClean="0">
                <a:latin typeface="Calibri" panose="020F0502020204030204" pitchFamily="34" charset="0"/>
                <a:ea typeface="HGP創英角ｺﾞｼｯｸUB" pitchFamily="50" charset="-128"/>
              </a:rPr>
              <a:t>* </a:t>
            </a:r>
            <a:r>
              <a:rPr kumimoji="1" lang="en-US" altLang="ja-JP" sz="900" b="1" dirty="0" smtClean="0">
                <a:latin typeface="Calibri" panose="020F0502020204030204" pitchFamily="34" charset="0"/>
                <a:ea typeface="HGP創英角ｺﾞｼｯｸUB" pitchFamily="50" charset="-128"/>
              </a:rPr>
              <a:t>Sending the licens</a:t>
            </a:r>
            <a:r>
              <a:rPr lang="en-US" altLang="ja-JP" sz="900" b="1" dirty="0" smtClean="0">
                <a:latin typeface="Calibri" panose="020F0502020204030204" pitchFamily="34" charset="0"/>
                <a:ea typeface="HGP創英角ｺﾞｼｯｸUB" pitchFamily="50" charset="-128"/>
              </a:rPr>
              <a:t>e of secondary use</a:t>
            </a:r>
            <a:endParaRPr kumimoji="1" lang="ja-JP" altLang="en-US" sz="900" b="1" dirty="0">
              <a:latin typeface="Calibri" panose="020F0502020204030204" pitchFamily="34" charset="0"/>
              <a:ea typeface="HGP創英角ｺﾞｼｯｸUB" pitchFamily="50" charset="-128"/>
            </a:endParaRPr>
          </a:p>
        </p:txBody>
      </p:sp>
      <p:pic>
        <p:nvPicPr>
          <p:cNvPr id="6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1075" y="2321030"/>
            <a:ext cx="1544599" cy="952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B35300BA-E52F-4401-8A33-A12485FEFAE6}" type="slidenum">
              <a:rPr lang="ja-JP" altLang="en-US" smtClean="0">
                <a:solidFill>
                  <a:schemeClr val="tx1"/>
                </a:solidFill>
              </a:rPr>
              <a:pPr>
                <a:defRPr/>
              </a:pPr>
              <a:t>28</a:t>
            </a:fld>
            <a:endParaRPr lang="ja-JP" altLang="en-US" dirty="0">
              <a:solidFill>
                <a:schemeClr val="tx1"/>
              </a:solidFill>
            </a:endParaRPr>
          </a:p>
        </p:txBody>
      </p:sp>
      <p:sp>
        <p:nvSpPr>
          <p:cNvPr id="47106" name="タイトル 1"/>
          <p:cNvSpPr>
            <a:spLocks noGrp="1"/>
          </p:cNvSpPr>
          <p:nvPr>
            <p:ph type="title"/>
          </p:nvPr>
        </p:nvSpPr>
        <p:spPr>
          <a:xfrm>
            <a:off x="404813" y="165100"/>
            <a:ext cx="8229600" cy="792163"/>
          </a:xfrm>
        </p:spPr>
        <p:txBody>
          <a:bodyPr/>
          <a:lstStyle/>
          <a:p>
            <a:pPr eaLnBrk="1" hangingPunct="1"/>
            <a:r>
              <a:rPr lang="en-US" altLang="ja-JP" sz="2400" dirty="0" smtClean="0"/>
              <a:t>(2)  Actual Work Procedures</a:t>
            </a:r>
            <a:r>
              <a:rPr lang="ja-JP" altLang="en-US" sz="2400" dirty="0" smtClean="0"/>
              <a:t> </a:t>
            </a:r>
            <a:r>
              <a:rPr lang="en-US" altLang="ja-JP" sz="2400" dirty="0" smtClean="0"/>
              <a:t>(Full Version)</a:t>
            </a:r>
            <a:endParaRPr lang="ja-JP" altLang="en-US" sz="2400" dirty="0" smtClean="0"/>
          </a:p>
        </p:txBody>
      </p:sp>
      <p:sp>
        <p:nvSpPr>
          <p:cNvPr id="8" name="コンテンツ プレースホルダー 1"/>
          <p:cNvSpPr>
            <a:spLocks noGrp="1"/>
          </p:cNvSpPr>
          <p:nvPr>
            <p:ph sz="quarter" idx="1"/>
          </p:nvPr>
        </p:nvSpPr>
        <p:spPr>
          <a:xfrm>
            <a:off x="436652" y="1085746"/>
            <a:ext cx="8245875" cy="465137"/>
          </a:xfrm>
        </p:spPr>
        <p:txBody>
          <a:bodyPr/>
          <a:lstStyle/>
          <a:p>
            <a:pPr marL="179388" indent="-179388">
              <a:lnSpc>
                <a:spcPts val="1400"/>
              </a:lnSpc>
              <a:spcBef>
                <a:spcPts val="300"/>
              </a:spcBef>
            </a:pPr>
            <a:r>
              <a:rPr lang="en-US" altLang="ja-JP" sz="1200" dirty="0" smtClean="0"/>
              <a:t>As a result of review of the materials composing Information and Communication White Paper, specific work procedures shall be as follows.</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032" y="1496596"/>
            <a:ext cx="7344092" cy="5010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7"/>
          <p:cNvSpPr txBox="1">
            <a:spLocks noChangeArrowheads="1"/>
          </p:cNvSpPr>
          <p:nvPr/>
        </p:nvSpPr>
        <p:spPr bwMode="auto">
          <a:xfrm>
            <a:off x="1020615" y="6294069"/>
            <a:ext cx="3180679" cy="276999"/>
          </a:xfrm>
          <a:prstGeom prst="rect">
            <a:avLst/>
          </a:prstGeom>
          <a:noFill/>
          <a:ln w="9525">
            <a:noFill/>
            <a:miter lim="800000"/>
            <a:headEnd/>
            <a:tailEnd/>
          </a:ln>
        </p:spPr>
        <p:txBody>
          <a:bodyPr wrap="none">
            <a:spAutoFit/>
          </a:bodyPr>
          <a:lstStyle/>
          <a:p>
            <a:r>
              <a:rPr lang="en-US" altLang="ja-JP" sz="1200" dirty="0" smtClean="0"/>
              <a:t>Refer to the next page for explanatory notes</a:t>
            </a:r>
            <a:endParaRPr lang="ja-JP" altLang="en-US"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タイトル 1"/>
          <p:cNvSpPr>
            <a:spLocks noGrp="1"/>
          </p:cNvSpPr>
          <p:nvPr>
            <p:ph type="title"/>
          </p:nvPr>
        </p:nvSpPr>
        <p:spPr>
          <a:xfrm>
            <a:off x="482600" y="2471738"/>
            <a:ext cx="8753475" cy="914400"/>
          </a:xfrm>
        </p:spPr>
        <p:txBody>
          <a:bodyPr/>
          <a:lstStyle/>
          <a:p>
            <a:pPr eaLnBrk="1" hangingPunct="1"/>
            <a:r>
              <a:rPr lang="en-US" altLang="ja-JP" sz="2800" b="1" dirty="0" smtClean="0">
                <a:latin typeface="Times New Roman" panose="02020603050405020304" pitchFamily="18" charset="0"/>
                <a:cs typeface="Times New Roman" panose="02020603050405020304" pitchFamily="18" charset="0"/>
              </a:rPr>
              <a:t>1. Direction of Review</a:t>
            </a:r>
            <a:endParaRPr lang="ja-JP" altLang="en-US" sz="2800" b="1" dirty="0" smtClean="0">
              <a:solidFill>
                <a:schemeClr val="tx1"/>
              </a:solidFill>
              <a:latin typeface="Times New Roman" panose="02020603050405020304" pitchFamily="18" charset="0"/>
              <a:cs typeface="Times New Roman" panose="02020603050405020304" pitchFamily="18" charset="0"/>
            </a:endParaRPr>
          </a:p>
        </p:txBody>
      </p:sp>
      <p:sp>
        <p:nvSpPr>
          <p:cNvPr id="3" name="スライド番号プレースホルダー 2"/>
          <p:cNvSpPr>
            <a:spLocks noGrp="1"/>
          </p:cNvSpPr>
          <p:nvPr>
            <p:ph type="sldNum" sz="quarter" idx="10"/>
          </p:nvPr>
        </p:nvSpPr>
        <p:spPr/>
        <p:txBody>
          <a:bodyPr/>
          <a:lstStyle/>
          <a:p>
            <a:pPr>
              <a:defRPr/>
            </a:pPr>
            <a:fld id="{32E5AF97-9FEF-48B1-AC26-54B29A5896B4}" type="slidenum">
              <a:rPr lang="ja-JP" altLang="en-US" smtClean="0"/>
              <a:pPr>
                <a:defRPr/>
              </a:pPr>
              <a:t>2</a:t>
            </a:fld>
            <a:endParaRPr lang="ja-JP"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A2EF2628-5ED8-4F6D-B5A2-C4DE03757DCD}" type="slidenum">
              <a:rPr lang="ja-JP" altLang="en-US" smtClean="0">
                <a:solidFill>
                  <a:schemeClr val="tx1"/>
                </a:solidFill>
              </a:rPr>
              <a:pPr>
                <a:defRPr/>
              </a:pPr>
              <a:t>29</a:t>
            </a:fld>
            <a:endParaRPr lang="ja-JP" altLang="en-US" dirty="0">
              <a:solidFill>
                <a:schemeClr val="tx1"/>
              </a:solidFill>
            </a:endParaRPr>
          </a:p>
        </p:txBody>
      </p:sp>
      <p:sp>
        <p:nvSpPr>
          <p:cNvPr id="48130" name="タイトル 1"/>
          <p:cNvSpPr>
            <a:spLocks noGrp="1"/>
          </p:cNvSpPr>
          <p:nvPr>
            <p:ph type="title"/>
          </p:nvPr>
        </p:nvSpPr>
        <p:spPr>
          <a:xfrm>
            <a:off x="404813" y="165100"/>
            <a:ext cx="8229600" cy="792163"/>
          </a:xfrm>
        </p:spPr>
        <p:txBody>
          <a:bodyPr/>
          <a:lstStyle/>
          <a:p>
            <a:pPr eaLnBrk="1" hangingPunct="1"/>
            <a:r>
              <a:rPr lang="en-US" altLang="ja-JP" sz="2400" dirty="0" smtClean="0"/>
              <a:t>(3) Explanatory Notes to Categories</a:t>
            </a:r>
            <a:endParaRPr lang="ja-JP" altLang="en-US" sz="2400" dirty="0" smtClean="0"/>
          </a:p>
        </p:txBody>
      </p:sp>
      <p:sp>
        <p:nvSpPr>
          <p:cNvPr id="13" name="コンテンツ プレースホルダー 1"/>
          <p:cNvSpPr>
            <a:spLocks noGrp="1"/>
          </p:cNvSpPr>
          <p:nvPr>
            <p:ph sz="quarter" idx="1"/>
          </p:nvPr>
        </p:nvSpPr>
        <p:spPr>
          <a:xfrm>
            <a:off x="436563" y="1154113"/>
            <a:ext cx="8580437" cy="1071562"/>
          </a:xfrm>
        </p:spPr>
        <p:txBody>
          <a:bodyPr/>
          <a:lstStyle/>
          <a:p>
            <a:pPr>
              <a:lnSpc>
                <a:spcPts val="1400"/>
              </a:lnSpc>
              <a:spcBef>
                <a:spcPts val="300"/>
              </a:spcBef>
              <a:defRPr/>
            </a:pPr>
            <a:r>
              <a:rPr lang="en-US" altLang="ja-JP" sz="1200" dirty="0" smtClean="0"/>
              <a:t>Explanatory Notes to categories are as follows.</a:t>
            </a:r>
            <a:endParaRPr lang="ja-JP" altLang="en-US" sz="1200" dirty="0"/>
          </a:p>
          <a:p>
            <a:pPr marL="0" indent="0">
              <a:lnSpc>
                <a:spcPts val="1400"/>
              </a:lnSpc>
              <a:spcBef>
                <a:spcPts val="300"/>
              </a:spcBef>
              <a:buFont typeface="Wingdings 3" pitchFamily="18" charset="2"/>
              <a:buNone/>
              <a:defRPr/>
            </a:pPr>
            <a:endParaRPr lang="ja-JP" altLang="en-US" sz="1400" dirty="0"/>
          </a:p>
          <a:p>
            <a:pPr>
              <a:lnSpc>
                <a:spcPts val="1400"/>
              </a:lnSpc>
              <a:spcBef>
                <a:spcPts val="300"/>
              </a:spcBef>
              <a:defRPr/>
            </a:pPr>
            <a:endParaRPr lang="ja-JP" altLang="en-US" sz="1400" dirty="0"/>
          </a:p>
        </p:txBody>
      </p:sp>
      <p:graphicFrame>
        <p:nvGraphicFramePr>
          <p:cNvPr id="6" name="表 5"/>
          <p:cNvGraphicFramePr>
            <a:graphicFrameLocks noGrp="1"/>
          </p:cNvGraphicFramePr>
          <p:nvPr>
            <p:extLst>
              <p:ext uri="{D42A27DB-BD31-4B8C-83A1-F6EECF244321}">
                <p14:modId xmlns:p14="http://schemas.microsoft.com/office/powerpoint/2010/main" val="3124308854"/>
              </p:ext>
            </p:extLst>
          </p:nvPr>
        </p:nvGraphicFramePr>
        <p:xfrm>
          <a:off x="698871" y="1479391"/>
          <a:ext cx="7842757" cy="3383280"/>
        </p:xfrm>
        <a:graphic>
          <a:graphicData uri="http://schemas.openxmlformats.org/drawingml/2006/table">
            <a:tbl>
              <a:tblPr firstRow="1" bandRow="1">
                <a:tableStyleId>{073A0DAA-6AF3-43AB-8588-CEC1D06C72B9}</a:tableStyleId>
              </a:tblPr>
              <a:tblGrid>
                <a:gridCol w="4302116"/>
                <a:gridCol w="2467157"/>
                <a:gridCol w="1073484"/>
              </a:tblGrid>
              <a:tr h="496201">
                <a:tc>
                  <a:txBody>
                    <a:bodyPr/>
                    <a:lstStyle/>
                    <a:p>
                      <a:pPr algn="ctr"/>
                      <a:r>
                        <a:rPr kumimoji="1" lang="en-US" altLang="ja-JP" sz="1200" dirty="0" smtClean="0">
                          <a:latin typeface="Calibri" panose="020F0502020204030204" pitchFamily="34" charset="0"/>
                          <a:ea typeface="+mn-ea"/>
                        </a:rPr>
                        <a:t>Category</a:t>
                      </a:r>
                      <a:endParaRPr kumimoji="1" lang="ja-JP" altLang="en-US" sz="1200" dirty="0">
                        <a:latin typeface="Calibri" panose="020F0502020204030204" pitchFamily="34" charset="0"/>
                        <a:ea typeface="+mn-ea"/>
                      </a:endParaRPr>
                    </a:p>
                  </a:txBody>
                  <a:tcPr/>
                </a:tc>
                <a:tc>
                  <a:txBody>
                    <a:bodyPr/>
                    <a:lstStyle/>
                    <a:p>
                      <a:pPr algn="ctr"/>
                      <a:r>
                        <a:rPr kumimoji="1" lang="en-US" altLang="ja-JP" sz="1200" dirty="0" smtClean="0">
                          <a:latin typeface="Calibri" panose="020F0502020204030204" pitchFamily="34" charset="0"/>
                          <a:ea typeface="+mn-ea"/>
                        </a:rPr>
                        <a:t>Existence of Rights of third parties </a:t>
                      </a:r>
                      <a:r>
                        <a:rPr kumimoji="1" lang="en-US" altLang="ja-JP" sz="1200" b="1" dirty="0" smtClean="0">
                          <a:latin typeface="Calibri" panose="020F0502020204030204" pitchFamily="34" charset="0"/>
                        </a:rPr>
                        <a:t>(copyright, portrait right, </a:t>
                      </a:r>
                      <a:br>
                        <a:rPr kumimoji="1" lang="en-US" altLang="ja-JP" sz="1200" b="1" dirty="0" smtClean="0">
                          <a:latin typeface="Calibri" panose="020F0502020204030204" pitchFamily="34" charset="0"/>
                        </a:rPr>
                      </a:br>
                      <a:r>
                        <a:rPr kumimoji="1" lang="en-US" altLang="ja-JP" sz="1200" b="1" dirty="0" smtClean="0">
                          <a:latin typeface="Calibri" panose="020F0502020204030204" pitchFamily="34" charset="0"/>
                        </a:rPr>
                        <a:t>trademark right, etc.)</a:t>
                      </a:r>
                      <a:endParaRPr kumimoji="1" lang="ja-JP" altLang="en-US" sz="1200" dirty="0">
                        <a:latin typeface="Calibri" panose="020F0502020204030204" pitchFamily="34" charset="0"/>
                        <a:ea typeface="+mn-ea"/>
                      </a:endParaRPr>
                    </a:p>
                  </a:txBody>
                  <a:tcPr/>
                </a:tc>
                <a:tc>
                  <a:txBody>
                    <a:bodyPr/>
                    <a:lstStyle/>
                    <a:p>
                      <a:pPr algn="ctr"/>
                      <a:r>
                        <a:rPr kumimoji="1" lang="en-US" altLang="ja-JP" sz="1200" dirty="0" smtClean="0">
                          <a:latin typeface="Calibri" panose="020F0502020204030204" pitchFamily="34" charset="0"/>
                        </a:rPr>
                        <a:t>Category Setting</a:t>
                      </a:r>
                      <a:endParaRPr kumimoji="1" lang="ja-JP" altLang="en-US" sz="1200" dirty="0">
                        <a:latin typeface="Calibri" panose="020F0502020204030204" pitchFamily="34" charset="0"/>
                        <a:ea typeface="+mn-ea"/>
                      </a:endParaRPr>
                    </a:p>
                  </a:txBody>
                  <a:tcPr/>
                </a:tc>
              </a:tr>
              <a:tr h="287879">
                <a:tc>
                  <a:txBody>
                    <a:bodyPr/>
                    <a:lstStyle/>
                    <a:p>
                      <a:pPr algn="l"/>
                      <a:r>
                        <a:rPr kumimoji="1" lang="en-US" altLang="ja-JP" sz="1200" b="0" dirty="0" smtClean="0">
                          <a:latin typeface="Calibri" panose="020F0502020204030204" pitchFamily="34" charset="0"/>
                        </a:rPr>
                        <a:t>Data independently</a:t>
                      </a:r>
                      <a:r>
                        <a:rPr kumimoji="1" lang="en-US" altLang="ja-JP" sz="1200" b="0" baseline="0" dirty="0" smtClean="0">
                          <a:latin typeface="Calibri" panose="020F0502020204030204" pitchFamily="34" charset="0"/>
                        </a:rPr>
                        <a:t> prepared by the Ministry of Internal Affairs and Communications</a:t>
                      </a:r>
                      <a:endParaRPr kumimoji="1" lang="ja-JP" altLang="en-US" sz="1200" b="0" dirty="0">
                        <a:latin typeface="Calibri" panose="020F0502020204030204" pitchFamily="34" charset="0"/>
                        <a:ea typeface="+mn-ea"/>
                      </a:endParaRPr>
                    </a:p>
                  </a:txBody>
                  <a:tcPr/>
                </a:tc>
                <a:tc rowSpan="2">
                  <a:txBody>
                    <a:bodyPr/>
                    <a:lstStyle/>
                    <a:p>
                      <a:pPr algn="l"/>
                      <a:r>
                        <a:rPr kumimoji="1" lang="en-US" altLang="ja-JP" sz="1200" b="0" dirty="0" smtClean="0">
                          <a:latin typeface="Calibri" panose="020F0502020204030204" pitchFamily="34" charset="0"/>
                          <a:ea typeface="+mn-ea"/>
                        </a:rPr>
                        <a:t>They might include the rights</a:t>
                      </a:r>
                      <a:r>
                        <a:rPr kumimoji="1" lang="en-US" altLang="ja-JP" sz="1200" b="0" baseline="0" dirty="0" smtClean="0">
                          <a:latin typeface="Calibri" panose="020F0502020204030204" pitchFamily="34" charset="0"/>
                          <a:ea typeface="+mn-ea"/>
                        </a:rPr>
                        <a:t> of third parties</a:t>
                      </a:r>
                      <a:endParaRPr kumimoji="1" lang="en-US" altLang="ja-JP" sz="1200" b="0" dirty="0" smtClean="0">
                        <a:latin typeface="Calibri" panose="020F0502020204030204" pitchFamily="34" charset="0"/>
                        <a:ea typeface="+mn-ea"/>
                      </a:endParaRPr>
                    </a:p>
                    <a:p>
                      <a:pPr algn="l"/>
                      <a:r>
                        <a:rPr kumimoji="1" lang="en-US" altLang="ja-JP" sz="1200" b="0" dirty="0" smtClean="0">
                          <a:latin typeface="Calibri" panose="020F0502020204030204" pitchFamily="34" charset="0"/>
                          <a:ea typeface="+mn-ea"/>
                        </a:rPr>
                        <a:t>(For simplified version, confirm with the source Division to apply CC-BY.)</a:t>
                      </a:r>
                      <a:endParaRPr kumimoji="1" lang="ja-JP" altLang="en-US" sz="1200" b="0" dirty="0">
                        <a:latin typeface="Calibri" panose="020F0502020204030204" pitchFamily="34" charset="0"/>
                        <a:ea typeface="+mn-ea"/>
                      </a:endParaRPr>
                    </a:p>
                  </a:txBody>
                  <a:tcPr/>
                </a:tc>
                <a:tc>
                  <a:txBody>
                    <a:bodyPr/>
                    <a:lstStyle/>
                    <a:p>
                      <a:pPr algn="ctr"/>
                      <a:r>
                        <a:rPr kumimoji="1" lang="en-US" altLang="ja-JP" sz="1200" dirty="0" smtClean="0">
                          <a:latin typeface="Calibri" panose="020F0502020204030204" pitchFamily="34" charset="0"/>
                        </a:rPr>
                        <a:t>A</a:t>
                      </a:r>
                      <a:endParaRPr kumimoji="1" lang="ja-JP" altLang="en-US" sz="1200" b="1" dirty="0">
                        <a:latin typeface="Calibri" panose="020F0502020204030204" pitchFamily="34" charset="0"/>
                        <a:ea typeface="+mn-ea"/>
                      </a:endParaRPr>
                    </a:p>
                  </a:txBody>
                  <a:tcPr/>
                </a:tc>
              </a:tr>
              <a:tr h="368962">
                <a:tc>
                  <a:txBody>
                    <a:bodyPr/>
                    <a:lstStyle/>
                    <a:p>
                      <a:pPr algn="l"/>
                      <a:r>
                        <a:rPr kumimoji="1" lang="en-US" altLang="ja-JP" sz="1200" b="0" dirty="0" smtClean="0">
                          <a:latin typeface="Calibri" panose="020F0502020204030204" pitchFamily="34" charset="0"/>
                        </a:rPr>
                        <a:t>Data prepared by the</a:t>
                      </a:r>
                      <a:r>
                        <a:rPr kumimoji="1" lang="en-US" altLang="ja-JP" sz="1200" b="0" baseline="0" dirty="0" smtClean="0">
                          <a:latin typeface="Calibri" panose="020F0502020204030204" pitchFamily="34" charset="0"/>
                        </a:rPr>
                        <a:t> </a:t>
                      </a:r>
                      <a:r>
                        <a:rPr kumimoji="1" lang="en-US" altLang="ja-JP" sz="1200" b="0" dirty="0" smtClean="0">
                          <a:latin typeface="Calibri" panose="020F0502020204030204" pitchFamily="34" charset="0"/>
                        </a:rPr>
                        <a:t>research consigned by the Ministry of Internal Affairs and Communications</a:t>
                      </a:r>
                      <a:endParaRPr kumimoji="1" lang="ja-JP" altLang="en-US" sz="1200" b="0" dirty="0">
                        <a:latin typeface="Calibri" panose="020F0502020204030204" pitchFamily="34" charset="0"/>
                        <a:ea typeface="+mn-ea"/>
                      </a:endParaRPr>
                    </a:p>
                  </a:txBody>
                  <a:tcPr/>
                </a:tc>
                <a:tc vMerge="1">
                  <a:txBody>
                    <a:bodyPr/>
                    <a:lstStyle/>
                    <a:p>
                      <a:endParaRPr kumimoji="1" lang="ja-JP" altLang="en-US"/>
                    </a:p>
                  </a:txBody>
                  <a:tcPr/>
                </a:tc>
                <a:tc>
                  <a:txBody>
                    <a:bodyPr/>
                    <a:lstStyle/>
                    <a:p>
                      <a:pPr algn="ctr"/>
                      <a:r>
                        <a:rPr kumimoji="1" lang="en-US" altLang="ja-JP" sz="1200" dirty="0" smtClean="0">
                          <a:latin typeface="Calibri" panose="020F0502020204030204" pitchFamily="34" charset="0"/>
                        </a:rPr>
                        <a:t>B</a:t>
                      </a:r>
                      <a:endParaRPr kumimoji="1" lang="ja-JP" altLang="en-US" sz="1200" b="1" dirty="0">
                        <a:latin typeface="Calibri" panose="020F0502020204030204" pitchFamily="34" charset="0"/>
                        <a:ea typeface="+mn-ea"/>
                      </a:endParaRPr>
                    </a:p>
                  </a:txBody>
                  <a:tcPr/>
                </a:tc>
              </a:tr>
              <a:tr h="4012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latin typeface="Calibri" panose="020F0502020204030204" pitchFamily="34" charset="0"/>
                        </a:rPr>
                        <a:t>Use upon license to publish by the third party (copyright, portrait right and trademark</a:t>
                      </a:r>
                      <a:r>
                        <a:rPr kumimoji="1" lang="en-US" altLang="ja-JP" sz="1200" b="0" baseline="0" dirty="0" smtClean="0">
                          <a:latin typeface="Calibri" panose="020F0502020204030204" pitchFamily="34" charset="0"/>
                        </a:rPr>
                        <a:t> right, etc.</a:t>
                      </a:r>
                      <a:r>
                        <a:rPr kumimoji="1" lang="en-US" altLang="ja-JP" sz="1200" b="0" dirty="0" smtClean="0">
                          <a:latin typeface="Calibri" panose="020F0502020204030204" pitchFamily="34" charset="0"/>
                        </a:rPr>
                        <a:t>)</a:t>
                      </a:r>
                      <a:endParaRPr kumimoji="1" lang="ja-JP" altLang="en-US" sz="1200" b="0" dirty="0" smtClean="0">
                        <a:latin typeface="Calibri" panose="020F0502020204030204" pitchFamily="34" charset="0"/>
                        <a:ea typeface="+mn-ea"/>
                      </a:endParaRPr>
                    </a:p>
                  </a:txBody>
                  <a:tcPr/>
                </a:tc>
                <a:tc rowSpan="2">
                  <a:txBody>
                    <a:bodyPr/>
                    <a:lstStyle/>
                    <a:p>
                      <a:pPr algn="l"/>
                      <a:r>
                        <a:rPr kumimoji="1" lang="en-US" altLang="ja-JP" sz="1200" b="0" dirty="0" smtClean="0">
                          <a:latin typeface="Calibri" panose="020F0502020204030204" pitchFamily="34" charset="0"/>
                          <a:ea typeface="+mn-ea"/>
                        </a:rPr>
                        <a:t>As there certainly exist the rights of third parties, it is necessary to confirm.</a:t>
                      </a:r>
                    </a:p>
                    <a:p>
                      <a:pPr algn="l"/>
                      <a:r>
                        <a:rPr kumimoji="1" lang="en-US" altLang="ja-JP" sz="1200" b="0" dirty="0" smtClean="0">
                          <a:latin typeface="Calibri" panose="020F0502020204030204" pitchFamily="34" charset="0"/>
                          <a:ea typeface="+mn-ea"/>
                        </a:rPr>
                        <a:t>(For simplified version, indicate, “CC-BY</a:t>
                      </a:r>
                      <a:r>
                        <a:rPr kumimoji="1" lang="ja-JP" altLang="en-US" sz="1200" b="0" baseline="0" dirty="0" smtClean="0">
                          <a:latin typeface="Calibri" panose="020F0502020204030204" pitchFamily="34" charset="0"/>
                          <a:ea typeface="+mn-ea"/>
                        </a:rPr>
                        <a:t> </a:t>
                      </a:r>
                      <a:r>
                        <a:rPr kumimoji="1" lang="en-US" altLang="ja-JP" sz="1200" b="0" baseline="0" dirty="0" smtClean="0">
                          <a:latin typeface="Calibri" panose="020F0502020204030204" pitchFamily="34" charset="0"/>
                          <a:ea typeface="+mn-ea"/>
                        </a:rPr>
                        <a:t>not applicable” without confirmation</a:t>
                      </a:r>
                      <a:r>
                        <a:rPr kumimoji="1" lang="en-US" altLang="ja-JP" sz="1200" b="0" dirty="0" smtClean="0">
                          <a:latin typeface="Calibri" panose="020F0502020204030204" pitchFamily="34" charset="0"/>
                          <a:ea typeface="+mn-ea"/>
                        </a:rPr>
                        <a:t>)</a:t>
                      </a:r>
                      <a:endParaRPr kumimoji="1" lang="ja-JP" altLang="en-US" sz="1200" b="0" dirty="0">
                        <a:latin typeface="Calibri" panose="020F0502020204030204" pitchFamily="34" charset="0"/>
                        <a:ea typeface="+mn-ea"/>
                      </a:endParaRPr>
                    </a:p>
                  </a:txBody>
                  <a:tcPr/>
                </a:tc>
                <a:tc>
                  <a:txBody>
                    <a:bodyPr/>
                    <a:lstStyle/>
                    <a:p>
                      <a:pPr algn="ctr"/>
                      <a:r>
                        <a:rPr kumimoji="1" lang="en-US" altLang="ja-JP" sz="1200" dirty="0" smtClean="0">
                          <a:latin typeface="Calibri" panose="020F0502020204030204" pitchFamily="34" charset="0"/>
                        </a:rPr>
                        <a:t>C</a:t>
                      </a:r>
                      <a:endParaRPr kumimoji="1" lang="ja-JP" altLang="en-US" sz="1200" b="1" dirty="0">
                        <a:latin typeface="Calibri" panose="020F0502020204030204" pitchFamily="34" charset="0"/>
                        <a:ea typeface="+mn-ea"/>
                      </a:endParaRPr>
                    </a:p>
                  </a:txBody>
                  <a:tcPr/>
                </a:tc>
              </a:tr>
              <a:tr h="4101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latin typeface="Calibri" panose="020F0502020204030204" pitchFamily="34" charset="0"/>
                        </a:rPr>
                        <a:t>Publish and use in accordance with the citation rules authorized by the Copyright Act</a:t>
                      </a:r>
                      <a:endParaRPr kumimoji="1" lang="ja-JP" altLang="en-US" sz="1200" b="0" dirty="0" smtClean="0">
                        <a:latin typeface="Calibri" panose="020F0502020204030204" pitchFamily="34" charset="0"/>
                        <a:ea typeface="+mn-ea"/>
                      </a:endParaRPr>
                    </a:p>
                  </a:txBody>
                  <a:tcPr/>
                </a:tc>
                <a:tc vMerge="1">
                  <a:txBody>
                    <a:bodyPr/>
                    <a:lstStyle/>
                    <a:p>
                      <a:endParaRPr kumimoji="1" lang="ja-JP" altLang="en-US"/>
                    </a:p>
                  </a:txBody>
                  <a:tcPr/>
                </a:tc>
                <a:tc>
                  <a:txBody>
                    <a:bodyPr/>
                    <a:lstStyle/>
                    <a:p>
                      <a:pPr algn="ctr"/>
                      <a:r>
                        <a:rPr kumimoji="1" lang="en-US" altLang="ja-JP" sz="1200" dirty="0" smtClean="0">
                          <a:latin typeface="Calibri" panose="020F0502020204030204" pitchFamily="34" charset="0"/>
                        </a:rPr>
                        <a:t>D</a:t>
                      </a:r>
                      <a:endParaRPr kumimoji="1" lang="ja-JP" altLang="en-US" sz="1200" b="1" dirty="0">
                        <a:latin typeface="Calibri" panose="020F0502020204030204" pitchFamily="34" charset="0"/>
                        <a:ea typeface="+mn-ea"/>
                      </a:endParaRPr>
                    </a:p>
                  </a:txBody>
                  <a:tcPr/>
                </a:tc>
              </a:tr>
              <a:tr h="0">
                <a:tc>
                  <a:txBody>
                    <a:bodyPr/>
                    <a:lstStyle/>
                    <a:p>
                      <a:pPr algn="l"/>
                      <a:r>
                        <a:rPr kumimoji="1" lang="en-US" altLang="ja-JP" sz="1200" b="0" dirty="0" smtClean="0">
                          <a:latin typeface="Calibri" panose="020F0502020204030204" pitchFamily="34" charset="0"/>
                        </a:rPr>
                        <a:t>Data not subject</a:t>
                      </a:r>
                      <a:r>
                        <a:rPr kumimoji="1" lang="en-US" altLang="ja-JP" sz="1200" b="0" baseline="0" dirty="0" smtClean="0">
                          <a:latin typeface="Calibri" panose="020F0502020204030204" pitchFamily="34" charset="0"/>
                        </a:rPr>
                        <a:t> to copyright, including figures and laws, etc.</a:t>
                      </a:r>
                      <a:endParaRPr kumimoji="1" lang="ja-JP" altLang="en-US" sz="1200" b="0" dirty="0" smtClean="0">
                        <a:latin typeface="Calibri" panose="020F0502020204030204" pitchFamily="34" charset="0"/>
                        <a:ea typeface="+mn-ea"/>
                      </a:endParaRPr>
                    </a:p>
                  </a:txBody>
                  <a:tcPr/>
                </a:tc>
                <a:tc>
                  <a:txBody>
                    <a:bodyPr/>
                    <a:lstStyle/>
                    <a:p>
                      <a:pPr algn="l"/>
                      <a:r>
                        <a:rPr kumimoji="1" lang="en-US" altLang="ja-JP" sz="1200" b="0" dirty="0" smtClean="0">
                          <a:latin typeface="Calibri" panose="020F0502020204030204" pitchFamily="34" charset="0"/>
                          <a:ea typeface="+mn-ea"/>
                        </a:rPr>
                        <a:t>Rights in the terms</a:t>
                      </a:r>
                      <a:r>
                        <a:rPr kumimoji="1" lang="en-US" altLang="ja-JP" sz="1200" b="0" baseline="0" dirty="0" smtClean="0">
                          <a:latin typeface="Calibri" panose="020F0502020204030204" pitchFamily="34" charset="0"/>
                          <a:ea typeface="+mn-ea"/>
                        </a:rPr>
                        <a:t> and conditions for use for commercial DB, etc. might operate</a:t>
                      </a:r>
                      <a:endParaRPr kumimoji="1" lang="ja-JP" altLang="en-US" sz="1200" b="0" dirty="0">
                        <a:latin typeface="Calibri" panose="020F0502020204030204" pitchFamily="34" charset="0"/>
                        <a:ea typeface="+mn-ea"/>
                      </a:endParaRPr>
                    </a:p>
                  </a:txBody>
                  <a:tcPr/>
                </a:tc>
                <a:tc>
                  <a:txBody>
                    <a:bodyPr/>
                    <a:lstStyle/>
                    <a:p>
                      <a:pPr algn="ctr"/>
                      <a:r>
                        <a:rPr kumimoji="1" lang="en-US" altLang="ja-JP" sz="1200" dirty="0" smtClean="0">
                          <a:latin typeface="Calibri" panose="020F0502020204030204" pitchFamily="34" charset="0"/>
                        </a:rPr>
                        <a:t>E</a:t>
                      </a:r>
                      <a:endParaRPr kumimoji="1" lang="ja-JP" altLang="en-US" sz="1200" b="1" dirty="0">
                        <a:latin typeface="Calibri" panose="020F0502020204030204" pitchFamily="34" charset="0"/>
                        <a:ea typeface="+mn-ea"/>
                      </a:endParaRPr>
                    </a:p>
                  </a:txBody>
                  <a:tcPr/>
                </a:tc>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1417427851"/>
              </p:ext>
            </p:extLst>
          </p:nvPr>
        </p:nvGraphicFramePr>
        <p:xfrm>
          <a:off x="723767" y="5001851"/>
          <a:ext cx="7910621" cy="1371600"/>
        </p:xfrm>
        <a:graphic>
          <a:graphicData uri="http://schemas.openxmlformats.org/drawingml/2006/table">
            <a:tbl>
              <a:tblPr firstRow="1" bandRow="1">
                <a:tableStyleId>{073A0DAA-6AF3-43AB-8588-CEC1D06C72B9}</a:tableStyleId>
              </a:tblPr>
              <a:tblGrid>
                <a:gridCol w="6407176"/>
                <a:gridCol w="1503445"/>
              </a:tblGrid>
              <a:tr h="0">
                <a:tc>
                  <a:txBody>
                    <a:bodyPr/>
                    <a:lstStyle/>
                    <a:p>
                      <a:pPr algn="ctr"/>
                      <a:r>
                        <a:rPr kumimoji="1" lang="en-US" altLang="ja-JP" sz="1200" dirty="0" smtClean="0">
                          <a:latin typeface="Calibri" panose="020F0502020204030204" pitchFamily="34" charset="0"/>
                        </a:rPr>
                        <a:t>Category</a:t>
                      </a:r>
                      <a:endParaRPr kumimoji="1" lang="ja-JP" altLang="en-US" sz="1200" dirty="0">
                        <a:latin typeface="Calibri" panose="020F0502020204030204" pitchFamily="34" charset="0"/>
                        <a:ea typeface="+mn-ea"/>
                      </a:endParaRPr>
                    </a:p>
                  </a:txBody>
                  <a:tcPr/>
                </a:tc>
                <a:tc>
                  <a:txBody>
                    <a:bodyPr/>
                    <a:lstStyle/>
                    <a:p>
                      <a:pPr algn="ctr"/>
                      <a:r>
                        <a:rPr kumimoji="1" lang="en-US" altLang="ja-JP" sz="1200" dirty="0" smtClean="0">
                          <a:latin typeface="Calibri" panose="020F0502020204030204" pitchFamily="34" charset="0"/>
                        </a:rPr>
                        <a:t>Indication</a:t>
                      </a:r>
                      <a:endParaRPr kumimoji="1" lang="ja-JP" altLang="en-US" sz="1200" dirty="0">
                        <a:latin typeface="Calibri" panose="020F0502020204030204" pitchFamily="34" charset="0"/>
                        <a:ea typeface="+mn-ea"/>
                      </a:endParaRPr>
                    </a:p>
                  </a:txBody>
                  <a:tcPr/>
                </a:tc>
              </a:tr>
              <a:tr h="0">
                <a:tc>
                  <a:txBody>
                    <a:bodyPr/>
                    <a:lstStyle/>
                    <a:p>
                      <a:r>
                        <a:rPr kumimoji="1" lang="en-US" altLang="ja-JP" sz="1200" dirty="0" smtClean="0">
                          <a:latin typeface="Calibri" panose="020F0502020204030204" pitchFamily="34" charset="0"/>
                        </a:rPr>
                        <a:t>CC-BY applicable</a:t>
                      </a:r>
                      <a:endParaRPr kumimoji="1" lang="ja-JP" altLang="en-US" sz="1200" dirty="0">
                        <a:latin typeface="Calibri" panose="020F0502020204030204" pitchFamily="34" charset="0"/>
                        <a:ea typeface="+mn-ea"/>
                      </a:endParaRPr>
                    </a:p>
                  </a:txBody>
                  <a:tcPr/>
                </a:tc>
                <a:tc>
                  <a:txBody>
                    <a:bodyPr/>
                    <a:lstStyle/>
                    <a:p>
                      <a:pPr algn="ctr"/>
                      <a:r>
                        <a:rPr kumimoji="1" lang="en-US" altLang="ja-JP" sz="1200" dirty="0" smtClean="0">
                          <a:latin typeface="Calibri" panose="020F0502020204030204" pitchFamily="34" charset="0"/>
                        </a:rPr>
                        <a:t>O</a:t>
                      </a:r>
                      <a:endParaRPr kumimoji="1" lang="ja-JP" altLang="en-US" sz="1200" b="0" dirty="0">
                        <a:latin typeface="Calibri" panose="020F0502020204030204" pitchFamily="34" charset="0"/>
                        <a:ea typeface="HGP創英角ｺﾞｼｯｸUB" pitchFamily="50" charset="-128"/>
                      </a:endParaRPr>
                    </a:p>
                  </a:txBody>
                  <a:tcPr/>
                </a:tc>
              </a:tr>
              <a:tr h="0">
                <a:tc>
                  <a:txBody>
                    <a:bodyPr/>
                    <a:lstStyle/>
                    <a:p>
                      <a:r>
                        <a:rPr kumimoji="1" lang="en-US" altLang="ja-JP" sz="1200" dirty="0" smtClean="0">
                          <a:latin typeface="Calibri" panose="020F0502020204030204" pitchFamily="34" charset="0"/>
                        </a:rPr>
                        <a:t>Confirmation required</a:t>
                      </a:r>
                      <a:endParaRPr kumimoji="1" lang="ja-JP" altLang="en-US" sz="1200" dirty="0">
                        <a:latin typeface="Calibri" panose="020F0502020204030204" pitchFamily="34" charset="0"/>
                        <a:ea typeface="+mn-ea"/>
                      </a:endParaRPr>
                    </a:p>
                  </a:txBody>
                  <a:tcPr/>
                </a:tc>
                <a:tc>
                  <a:txBody>
                    <a:bodyPr/>
                    <a:lstStyle/>
                    <a:p>
                      <a:pPr algn="ctr"/>
                      <a:r>
                        <a:rPr kumimoji="1" lang="ja-JP" altLang="en-US" sz="1200" b="0" dirty="0" smtClean="0">
                          <a:latin typeface="Calibri" panose="020F0502020204030204" pitchFamily="34" charset="0"/>
                          <a:ea typeface="HGP創英角ｺﾞｼｯｸUB" pitchFamily="50" charset="-128"/>
                        </a:rPr>
                        <a:t>☆</a:t>
                      </a:r>
                      <a:endParaRPr kumimoji="1" lang="en-US" altLang="ja-JP" sz="1200" b="0" dirty="0" smtClean="0">
                        <a:latin typeface="Calibri" panose="020F0502020204030204" pitchFamily="34" charset="0"/>
                        <a:ea typeface="HGP創英角ｺﾞｼｯｸUB" pitchFamily="50" charset="-128"/>
                      </a:endParaRPr>
                    </a:p>
                  </a:txBody>
                  <a:tcPr/>
                </a:tc>
              </a:tr>
              <a:tr h="0">
                <a:tc>
                  <a:txBody>
                    <a:bodyPr/>
                    <a:lstStyle/>
                    <a:p>
                      <a:r>
                        <a:rPr kumimoji="1" lang="en-US" altLang="ja-JP" sz="1200" dirty="0" smtClean="0">
                          <a:latin typeface="Calibri" panose="020F0502020204030204" pitchFamily="34" charset="0"/>
                        </a:rPr>
                        <a:t>CC-BY not applicable</a:t>
                      </a:r>
                      <a:endParaRPr kumimoji="1" lang="ja-JP" altLang="en-US" sz="1200" dirty="0">
                        <a:latin typeface="Calibri" panose="020F0502020204030204" pitchFamily="34" charset="0"/>
                        <a:ea typeface="+mn-ea"/>
                      </a:endParaRPr>
                    </a:p>
                  </a:txBody>
                  <a:tcPr/>
                </a:tc>
                <a:tc>
                  <a:txBody>
                    <a:bodyPr/>
                    <a:lstStyle/>
                    <a:p>
                      <a:pPr algn="ctr"/>
                      <a:r>
                        <a:rPr kumimoji="1" lang="ja-JP" altLang="en-US" sz="1200" b="0" dirty="0" smtClean="0">
                          <a:latin typeface="Calibri" panose="020F0502020204030204" pitchFamily="34" charset="0"/>
                          <a:ea typeface="+mn-ea"/>
                        </a:rPr>
                        <a:t>★</a:t>
                      </a:r>
                      <a:endParaRPr kumimoji="1" lang="ja-JP" altLang="en-US" sz="1200" b="0" dirty="0">
                        <a:latin typeface="Calibri" panose="020F0502020204030204" pitchFamily="34" charset="0"/>
                        <a:ea typeface="HGP創英角ｺﾞｼｯｸUB" pitchFamily="50" charset="-128"/>
                      </a:endParaRPr>
                    </a:p>
                  </a:txBody>
                  <a:tcPr/>
                </a:tc>
              </a:tr>
              <a:tr h="0">
                <a:tc>
                  <a:txBody>
                    <a:bodyPr/>
                    <a:lstStyle/>
                    <a:p>
                      <a:r>
                        <a:rPr kumimoji="1" lang="en-US" altLang="ja-JP" sz="1200" dirty="0" smtClean="0">
                          <a:latin typeface="Calibri" panose="020F0502020204030204" pitchFamily="34" charset="0"/>
                          <a:ea typeface="+mn-ea"/>
                        </a:rPr>
                        <a:t>CC may not be granted, but freely used(no copyright)</a:t>
                      </a:r>
                      <a:endParaRPr kumimoji="1" lang="ja-JP" altLang="en-US" sz="1200" dirty="0">
                        <a:latin typeface="Calibri" panose="020F0502020204030204" pitchFamily="34" charset="0"/>
                        <a:ea typeface="+mn-ea"/>
                      </a:endParaRPr>
                    </a:p>
                  </a:txBody>
                  <a:tcPr/>
                </a:tc>
                <a:tc>
                  <a:txBody>
                    <a:bodyPr/>
                    <a:lstStyle/>
                    <a:p>
                      <a:pPr algn="ctr"/>
                      <a:r>
                        <a:rPr kumimoji="1" lang="en-US" altLang="ja-JP" sz="1200" b="0" dirty="0" smtClean="0">
                          <a:latin typeface="Calibri" panose="020F0502020204030204" pitchFamily="34" charset="0"/>
                          <a:ea typeface="HGP創英角ｺﾞｼｯｸUB" pitchFamily="50" charset="-128"/>
                        </a:rPr>
                        <a:t>-</a:t>
                      </a:r>
                      <a:endParaRPr kumimoji="1" lang="ja-JP" altLang="en-US" sz="1200" b="0" dirty="0">
                        <a:latin typeface="Calibri" panose="020F0502020204030204" pitchFamily="34" charset="0"/>
                        <a:ea typeface="HGP創英角ｺﾞｼｯｸUB" pitchFamily="50" charset="-128"/>
                      </a:endParaRPr>
                    </a:p>
                  </a:txBody>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C90C6E5B-456E-4691-B30D-DAF16AF4674D}" type="slidenum">
              <a:rPr lang="ja-JP" altLang="en-US" smtClean="0">
                <a:solidFill>
                  <a:schemeClr val="tx1"/>
                </a:solidFill>
              </a:rPr>
              <a:pPr>
                <a:defRPr/>
              </a:pPr>
              <a:t>30</a:t>
            </a:fld>
            <a:endParaRPr lang="ja-JP" altLang="en-US" dirty="0">
              <a:solidFill>
                <a:schemeClr val="tx1"/>
              </a:solidFill>
            </a:endParaRPr>
          </a:p>
        </p:txBody>
      </p:sp>
      <p:sp>
        <p:nvSpPr>
          <p:cNvPr id="49154" name="タイトル 1"/>
          <p:cNvSpPr>
            <a:spLocks noGrp="1"/>
          </p:cNvSpPr>
          <p:nvPr>
            <p:ph type="title"/>
          </p:nvPr>
        </p:nvSpPr>
        <p:spPr>
          <a:xfrm>
            <a:off x="404813" y="472750"/>
            <a:ext cx="8229600" cy="436262"/>
          </a:xfrm>
        </p:spPr>
        <p:txBody>
          <a:bodyPr/>
          <a:lstStyle/>
          <a:p>
            <a:pPr eaLnBrk="1" hangingPunct="1"/>
            <a:r>
              <a:rPr lang="en-US" altLang="ja-JP" sz="2400" dirty="0" smtClean="0"/>
              <a:t>(4)  Actual Work Procedures(Simplified Version)</a:t>
            </a:r>
            <a:endParaRPr lang="ja-JP" altLang="en-US" sz="2400" dirty="0" smtClean="0"/>
          </a:p>
        </p:txBody>
      </p:sp>
      <p:sp>
        <p:nvSpPr>
          <p:cNvPr id="7" name="コンテンツ プレースホルダー 1"/>
          <p:cNvSpPr>
            <a:spLocks noGrp="1"/>
          </p:cNvSpPr>
          <p:nvPr>
            <p:ph sz="quarter" idx="1"/>
          </p:nvPr>
        </p:nvSpPr>
        <p:spPr>
          <a:xfrm>
            <a:off x="481013" y="1154113"/>
            <a:ext cx="8473432" cy="1446549"/>
          </a:xfrm>
        </p:spPr>
        <p:txBody>
          <a:bodyPr/>
          <a:lstStyle/>
          <a:p>
            <a:pPr marL="179388" indent="-179388">
              <a:lnSpc>
                <a:spcPct val="90000"/>
              </a:lnSpc>
              <a:spcBef>
                <a:spcPts val="0"/>
              </a:spcBef>
            </a:pPr>
            <a:r>
              <a:rPr lang="en-US" altLang="ja-JP" sz="1100" dirty="0" smtClean="0"/>
              <a:t>Some members of the Data Governance Committee expressed their opinions that it is desirable to simplify the above procedures and the procedures reflecting the opinions are as follows.</a:t>
            </a:r>
            <a:endParaRPr lang="ja-JP" altLang="en-US" sz="1100" dirty="0"/>
          </a:p>
          <a:p>
            <a:pPr marL="179388" indent="-179388">
              <a:lnSpc>
                <a:spcPct val="90000"/>
              </a:lnSpc>
              <a:spcBef>
                <a:spcPts val="0"/>
              </a:spcBef>
            </a:pPr>
            <a:r>
              <a:rPr lang="ja-JP" altLang="en-US" sz="1100" dirty="0" smtClean="0"/>
              <a:t>ａ</a:t>
            </a:r>
            <a:r>
              <a:rPr lang="en-US" altLang="ja-JP" sz="1100" dirty="0" smtClean="0"/>
              <a:t>)For treatment of the portion in which third parties have rights or there might be such possibility, as to the materials which can be confirmed in the Ministry, make efforts to license to use as free as possible by confirming the staff whether to obtain license of the third party, but for the materials of which confirmation is necessary from the outside of the Ministry and the materials which were proved to require confirmation from the outside of the Ministry, “</a:t>
            </a:r>
            <a:r>
              <a:rPr lang="ja-JP" altLang="en-US" sz="1100" dirty="0" smtClean="0"/>
              <a:t>★</a:t>
            </a:r>
            <a:r>
              <a:rPr lang="en-US" altLang="ja-JP" sz="1100" dirty="0" smtClean="0"/>
              <a:t>”</a:t>
            </a:r>
            <a:r>
              <a:rPr lang="ja-JP" altLang="en-US" sz="1100" dirty="0" smtClean="0"/>
              <a:t> </a:t>
            </a:r>
            <a:r>
              <a:rPr lang="en-US" altLang="ja-JP" sz="1100" dirty="0" smtClean="0"/>
              <a:t>shall be attached for </a:t>
            </a:r>
            <a:r>
              <a:rPr lang="en-US" altLang="ja-JP" sz="1100" dirty="0" err="1" smtClean="0"/>
              <a:t>arrangement.b</a:t>
            </a:r>
            <a:r>
              <a:rPr lang="en-US" altLang="ja-JP" sz="1100" dirty="0" smtClean="0"/>
              <a:t>)To texts, correspond by the terms and conditions for use as out of extraction. c)For tables and graphs, only those provided by third parties shall be subject to extraction and “</a:t>
            </a:r>
            <a:r>
              <a:rPr lang="ja-JP" altLang="en-US" sz="1100" dirty="0" smtClean="0"/>
              <a:t>★</a:t>
            </a:r>
            <a:r>
              <a:rPr lang="en-US" altLang="ja-JP" sz="1100" dirty="0" smtClean="0"/>
              <a:t>”</a:t>
            </a:r>
            <a:r>
              <a:rPr lang="ja-JP" altLang="en-US" sz="1100" dirty="0" smtClean="0"/>
              <a:t> </a:t>
            </a:r>
            <a:r>
              <a:rPr lang="en-US" altLang="ja-JP" sz="1100" dirty="0" smtClean="0"/>
              <a:t>shall be attached for simplification.</a:t>
            </a:r>
            <a:endParaRPr lang="ja-JP" altLang="en-US" sz="1100" dirty="0"/>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3335" y="2351314"/>
            <a:ext cx="5923569" cy="4170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角丸四角形吹き出し 8"/>
          <p:cNvSpPr/>
          <p:nvPr/>
        </p:nvSpPr>
        <p:spPr>
          <a:xfrm>
            <a:off x="548310" y="4356741"/>
            <a:ext cx="1580388" cy="857243"/>
          </a:xfrm>
          <a:prstGeom prst="wedgeRoundRectCallout">
            <a:avLst>
              <a:gd name="adj1" fmla="val 85310"/>
              <a:gd name="adj2" fmla="val -222109"/>
              <a:gd name="adj3" fmla="val 16667"/>
            </a:avLst>
          </a:prstGeom>
          <a:solidFill>
            <a:srgbClr val="FFFFCC"/>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kumimoji="1" lang="en-US" altLang="ja-JP" sz="1000" dirty="0" smtClean="0">
                <a:solidFill>
                  <a:schemeClr val="tx1"/>
                </a:solidFill>
                <a:latin typeface="Calibri" panose="020F0502020204030204" pitchFamily="34" charset="0"/>
              </a:rPr>
              <a:t>b)</a:t>
            </a:r>
            <a:r>
              <a:rPr lang="en-US" altLang="ja-JP" sz="1000" dirty="0" smtClean="0">
                <a:solidFill>
                  <a:schemeClr val="tx1"/>
                </a:solidFill>
                <a:latin typeface="Calibri" panose="020F0502020204030204" pitchFamily="34" charset="0"/>
              </a:rPr>
              <a:t>All texts were out of extraction. To the cited portions, correspond by the terms and conditions for use.</a:t>
            </a:r>
            <a:endParaRPr kumimoji="1" lang="ja-JP" altLang="en-US" sz="1000" dirty="0">
              <a:solidFill>
                <a:schemeClr val="tx1"/>
              </a:solidFill>
              <a:latin typeface="Calibri" panose="020F0502020204030204" pitchFamily="34" charset="0"/>
            </a:endParaRPr>
          </a:p>
        </p:txBody>
      </p:sp>
      <p:sp>
        <p:nvSpPr>
          <p:cNvPr id="10" name="角丸四角形吹き出し 9"/>
          <p:cNvSpPr/>
          <p:nvPr/>
        </p:nvSpPr>
        <p:spPr>
          <a:xfrm>
            <a:off x="537523" y="5356861"/>
            <a:ext cx="1580388" cy="1059180"/>
          </a:xfrm>
          <a:prstGeom prst="wedgeRoundRectCallout">
            <a:avLst>
              <a:gd name="adj1" fmla="val 81578"/>
              <a:gd name="adj2" fmla="val -134904"/>
              <a:gd name="adj3" fmla="val 16667"/>
            </a:avLst>
          </a:prstGeom>
          <a:solidFill>
            <a:srgbClr val="FFFFCC"/>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kumimoji="1" lang="en-US" altLang="ja-JP" sz="1000" dirty="0" smtClean="0">
                <a:solidFill>
                  <a:schemeClr val="tx1"/>
                </a:solidFill>
                <a:latin typeface="Calibri" panose="020F0502020204030204" pitchFamily="34" charset="0"/>
              </a:rPr>
              <a:t>c)For tables and graphs, only those provided by third parties are subject to extraction and “</a:t>
            </a:r>
            <a:r>
              <a:rPr kumimoji="1" lang="ja-JP" altLang="en-US" sz="1000" dirty="0" smtClean="0">
                <a:solidFill>
                  <a:schemeClr val="tx1"/>
                </a:solidFill>
                <a:latin typeface="Calibri" panose="020F0502020204030204" pitchFamily="34" charset="0"/>
              </a:rPr>
              <a:t>★</a:t>
            </a:r>
            <a:r>
              <a:rPr kumimoji="1" lang="en-US" altLang="ja-JP" sz="1000" dirty="0" smtClean="0">
                <a:solidFill>
                  <a:schemeClr val="tx1"/>
                </a:solidFill>
                <a:latin typeface="Calibri" panose="020F0502020204030204" pitchFamily="34" charset="0"/>
              </a:rPr>
              <a:t>” shall be attached for arrangement.</a:t>
            </a:r>
            <a:endParaRPr kumimoji="1" lang="ja-JP" altLang="en-US" sz="1000" dirty="0">
              <a:solidFill>
                <a:schemeClr val="tx1"/>
              </a:solidFill>
              <a:latin typeface="Calibri" panose="020F0502020204030204" pitchFamily="34" charset="0"/>
            </a:endParaRPr>
          </a:p>
        </p:txBody>
      </p:sp>
      <p:sp>
        <p:nvSpPr>
          <p:cNvPr id="11" name="角丸四角形吹き出し 10"/>
          <p:cNvSpPr/>
          <p:nvPr/>
        </p:nvSpPr>
        <p:spPr>
          <a:xfrm>
            <a:off x="481013" y="2499360"/>
            <a:ext cx="1580388" cy="1767840"/>
          </a:xfrm>
          <a:prstGeom prst="wedgeRoundRectCallout">
            <a:avLst>
              <a:gd name="adj1" fmla="val 136133"/>
              <a:gd name="adj2" fmla="val -55661"/>
              <a:gd name="adj3" fmla="val 16667"/>
            </a:avLst>
          </a:prstGeom>
          <a:solidFill>
            <a:srgbClr val="FFFFCC"/>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altLang="ja-JP" sz="1000" dirty="0">
                <a:solidFill>
                  <a:schemeClr val="tx1"/>
                </a:solidFill>
                <a:latin typeface="Calibri" panose="020F0502020204030204" pitchFamily="34" charset="0"/>
              </a:rPr>
              <a:t>a</a:t>
            </a:r>
            <a:r>
              <a:rPr kumimoji="1" lang="en-US" altLang="ja-JP" sz="1000" dirty="0" smtClean="0">
                <a:solidFill>
                  <a:schemeClr val="tx1"/>
                </a:solidFill>
                <a:latin typeface="Calibri" panose="020F0502020204030204" pitchFamily="34" charset="0"/>
              </a:rPr>
              <a:t>)The data of which confirmation of right relations shall be made with third parties were organized as out of subject to application of </a:t>
            </a:r>
            <a:r>
              <a:rPr lang="en-US" altLang="ja-JP" sz="1000" dirty="0" smtClean="0">
                <a:solidFill>
                  <a:schemeClr val="tx1"/>
                </a:solidFill>
                <a:latin typeface="Calibri" panose="020F0502020204030204" pitchFamily="34" charset="0"/>
              </a:rPr>
              <a:t>CC-BY.; provided, that those to be confirmed in the Ministry shall be confirmed in the Ministry as practicable as possible</a:t>
            </a:r>
            <a:endParaRPr kumimoji="1" lang="ja-JP" altLang="en-US" sz="1000" dirty="0">
              <a:solidFill>
                <a:schemeClr val="tx1"/>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A9729A87-7201-431A-B703-BA935694D0E5}" type="slidenum">
              <a:rPr lang="ja-JP" altLang="en-US" smtClean="0">
                <a:solidFill>
                  <a:schemeClr val="tx1"/>
                </a:solidFill>
              </a:rPr>
              <a:pPr>
                <a:defRPr/>
              </a:pPr>
              <a:t>31</a:t>
            </a:fld>
            <a:endParaRPr lang="ja-JP" altLang="en-US" dirty="0">
              <a:solidFill>
                <a:schemeClr val="tx1"/>
              </a:solidFill>
            </a:endParaRPr>
          </a:p>
        </p:txBody>
      </p:sp>
      <p:sp>
        <p:nvSpPr>
          <p:cNvPr id="50178" name="タイトル 1"/>
          <p:cNvSpPr>
            <a:spLocks noGrp="1"/>
          </p:cNvSpPr>
          <p:nvPr>
            <p:ph type="title"/>
          </p:nvPr>
        </p:nvSpPr>
        <p:spPr>
          <a:xfrm>
            <a:off x="404813" y="165100"/>
            <a:ext cx="8229600" cy="792163"/>
          </a:xfrm>
        </p:spPr>
        <p:txBody>
          <a:bodyPr/>
          <a:lstStyle/>
          <a:p>
            <a:pPr eaLnBrk="1" hangingPunct="1"/>
            <a:r>
              <a:rPr lang="en-US" altLang="ja-JP" sz="2400" dirty="0" smtClean="0"/>
              <a:t>(5) Extraction and Categories of the Candidates for </a:t>
            </a:r>
            <a:br>
              <a:rPr lang="en-US" altLang="ja-JP" sz="2400" dirty="0" smtClean="0"/>
            </a:br>
            <a:r>
              <a:rPr lang="en-US" altLang="ja-JP" sz="2400" dirty="0" smtClean="0"/>
              <a:t>CC-BY Not Applicable</a:t>
            </a:r>
            <a:r>
              <a:rPr lang="ja-JP" altLang="en-US" sz="2400" dirty="0" smtClean="0"/>
              <a:t> </a:t>
            </a:r>
            <a:r>
              <a:rPr lang="en-US" altLang="ja-JP" sz="2400" dirty="0" smtClean="0"/>
              <a:t>(</a:t>
            </a:r>
            <a:r>
              <a:rPr lang="ja-JP" altLang="en-US" sz="2400" dirty="0" smtClean="0"/>
              <a:t>☆</a:t>
            </a:r>
            <a:r>
              <a:rPr lang="en-US" altLang="ja-JP" sz="2400" dirty="0" smtClean="0"/>
              <a:t>)</a:t>
            </a:r>
            <a:endParaRPr lang="ja-JP" altLang="en-US" sz="2400" dirty="0" smtClean="0"/>
          </a:p>
        </p:txBody>
      </p:sp>
      <p:graphicFrame>
        <p:nvGraphicFramePr>
          <p:cNvPr id="7" name="表 6"/>
          <p:cNvGraphicFramePr>
            <a:graphicFrameLocks noGrp="1"/>
          </p:cNvGraphicFramePr>
          <p:nvPr>
            <p:extLst>
              <p:ext uri="{D42A27DB-BD31-4B8C-83A1-F6EECF244321}">
                <p14:modId xmlns:p14="http://schemas.microsoft.com/office/powerpoint/2010/main" val="3082916821"/>
              </p:ext>
            </p:extLst>
          </p:nvPr>
        </p:nvGraphicFramePr>
        <p:xfrm>
          <a:off x="481013" y="2416175"/>
          <a:ext cx="8363084" cy="3302963"/>
        </p:xfrm>
        <a:graphic>
          <a:graphicData uri="http://schemas.openxmlformats.org/drawingml/2006/table">
            <a:tbl>
              <a:tblPr firstRow="1" bandRow="1">
                <a:tableStyleId>{5940675A-B579-460E-94D1-54222C63F5DA}</a:tableStyleId>
              </a:tblPr>
              <a:tblGrid>
                <a:gridCol w="828688"/>
                <a:gridCol w="1362097"/>
                <a:gridCol w="1886980"/>
                <a:gridCol w="1585779"/>
                <a:gridCol w="594482"/>
                <a:gridCol w="494794"/>
                <a:gridCol w="676799"/>
                <a:gridCol w="933465"/>
              </a:tblGrid>
              <a:tr h="634308">
                <a:tc>
                  <a:txBody>
                    <a:bodyPr/>
                    <a:lstStyle/>
                    <a:p>
                      <a:pPr algn="ctr"/>
                      <a:r>
                        <a:rPr kumimoji="1" lang="ja-JP" altLang="en-US" sz="1000" dirty="0" smtClean="0">
                          <a:solidFill>
                            <a:schemeClr val="tx1"/>
                          </a:solidFill>
                          <a:latin typeface="Calibri" panose="020F0502020204030204" pitchFamily="34" charset="0"/>
                        </a:rPr>
                        <a:t>ａ</a:t>
                      </a:r>
                      <a:r>
                        <a:rPr kumimoji="1" lang="en-US" altLang="ja-JP" sz="1000" dirty="0" smtClean="0">
                          <a:solidFill>
                            <a:schemeClr val="tx1"/>
                          </a:solidFill>
                          <a:latin typeface="Calibri" panose="020F0502020204030204" pitchFamily="34" charset="0"/>
                        </a:rPr>
                        <a:t>)</a:t>
                      </a:r>
                    </a:p>
                    <a:p>
                      <a:pPr algn="ctr"/>
                      <a:r>
                        <a:rPr kumimoji="1" lang="en-US" altLang="ja-JP" sz="1000" dirty="0" smtClean="0">
                          <a:solidFill>
                            <a:schemeClr val="tx1"/>
                          </a:solidFill>
                          <a:latin typeface="Calibri" panose="020F0502020204030204" pitchFamily="34" charset="0"/>
                        </a:rPr>
                        <a:t>Published portion</a:t>
                      </a:r>
                      <a:endParaRPr kumimoji="1" lang="ja-JP" altLang="en-US" sz="1000" b="0" dirty="0">
                        <a:solidFill>
                          <a:schemeClr val="tx1"/>
                        </a:solidFill>
                        <a:latin typeface="Calibri" panose="020F0502020204030204" pitchFamily="34" charset="0"/>
                        <a:ea typeface="HGP創英角ｺﾞｼｯｸUB" pitchFamily="50" charset="-128"/>
                      </a:endParaRPr>
                    </a:p>
                  </a:txBody>
                  <a:tcPr marL="84406" marR="84406">
                    <a:solidFill>
                      <a:schemeClr val="bg1">
                        <a:lumMod val="75000"/>
                      </a:schemeClr>
                    </a:solidFill>
                  </a:tcPr>
                </a:tc>
                <a:tc>
                  <a:txBody>
                    <a:bodyPr/>
                    <a:lstStyle/>
                    <a:p>
                      <a:pPr algn="ctr"/>
                      <a:r>
                        <a:rPr kumimoji="1" lang="en-US" altLang="ja-JP" sz="1000" dirty="0" smtClean="0">
                          <a:solidFill>
                            <a:schemeClr val="tx1"/>
                          </a:solidFill>
                          <a:latin typeface="Calibri" panose="020F0502020204030204" pitchFamily="34" charset="0"/>
                        </a:rPr>
                        <a:t>b)</a:t>
                      </a:r>
                    </a:p>
                    <a:p>
                      <a:pPr algn="ctr"/>
                      <a:r>
                        <a:rPr kumimoji="1" lang="en-US" altLang="ja-JP" sz="1000" dirty="0" smtClean="0">
                          <a:solidFill>
                            <a:schemeClr val="tx1"/>
                          </a:solidFill>
                          <a:latin typeface="Calibri" panose="020F0502020204030204" pitchFamily="34" charset="0"/>
                        </a:rPr>
                        <a:t>Title of table, etc.</a:t>
                      </a:r>
                      <a:endParaRPr kumimoji="1" lang="ja-JP" altLang="en-US" sz="1000" b="0" dirty="0">
                        <a:solidFill>
                          <a:schemeClr val="tx1"/>
                        </a:solidFill>
                        <a:latin typeface="Calibri" panose="020F0502020204030204" pitchFamily="34" charset="0"/>
                        <a:ea typeface="HGP創英角ｺﾞｼｯｸUB" pitchFamily="50" charset="-128"/>
                      </a:endParaRPr>
                    </a:p>
                  </a:txBody>
                  <a:tcPr marL="84406" marR="84406">
                    <a:solidFill>
                      <a:schemeClr val="bg1">
                        <a:lumMod val="75000"/>
                      </a:schemeClr>
                    </a:solidFill>
                  </a:tcPr>
                </a:tc>
                <a:tc>
                  <a:txBody>
                    <a:bodyPr/>
                    <a:lstStyle/>
                    <a:p>
                      <a:pPr algn="ctr"/>
                      <a:r>
                        <a:rPr kumimoji="1" lang="en-US" altLang="ja-JP" sz="1000" dirty="0" smtClean="0">
                          <a:solidFill>
                            <a:schemeClr val="tx1"/>
                          </a:solidFill>
                          <a:latin typeface="Calibri" panose="020F0502020204030204" pitchFamily="34" charset="0"/>
                        </a:rPr>
                        <a:t>c)</a:t>
                      </a:r>
                    </a:p>
                    <a:p>
                      <a:pPr algn="ctr"/>
                      <a:r>
                        <a:rPr kumimoji="1" lang="en-US" altLang="ja-JP" sz="1000" dirty="0" smtClean="0">
                          <a:solidFill>
                            <a:schemeClr val="tx1"/>
                          </a:solidFill>
                          <a:latin typeface="Calibri" panose="020F0502020204030204" pitchFamily="34" charset="0"/>
                        </a:rPr>
                        <a:t>Indication of Source</a:t>
                      </a:r>
                      <a:endParaRPr kumimoji="1" lang="ja-JP" altLang="en-US" sz="1000" b="0" dirty="0">
                        <a:solidFill>
                          <a:schemeClr val="tx1"/>
                        </a:solidFill>
                        <a:latin typeface="Calibri" panose="020F0502020204030204" pitchFamily="34" charset="0"/>
                        <a:ea typeface="HGP創英角ｺﾞｼｯｸUB" pitchFamily="50" charset="-128"/>
                      </a:endParaRPr>
                    </a:p>
                  </a:txBody>
                  <a:tcPr marL="84406" marR="84406">
                    <a:solidFill>
                      <a:schemeClr val="bg1">
                        <a:lumMod val="75000"/>
                      </a:schemeClr>
                    </a:solidFill>
                  </a:tcPr>
                </a:tc>
                <a:tc>
                  <a:txBody>
                    <a:bodyPr/>
                    <a:lstStyle/>
                    <a:p>
                      <a:pPr algn="ctr"/>
                      <a:r>
                        <a:rPr kumimoji="1" lang="en-US" altLang="ja-JP" sz="1000" dirty="0" smtClean="0">
                          <a:solidFill>
                            <a:schemeClr val="tx1"/>
                          </a:solidFill>
                          <a:latin typeface="Calibri" panose="020F0502020204030204" pitchFamily="34" charset="0"/>
                        </a:rPr>
                        <a:t>d)</a:t>
                      </a:r>
                    </a:p>
                    <a:p>
                      <a:pPr algn="ctr"/>
                      <a:r>
                        <a:rPr kumimoji="1" lang="en-US" altLang="ja-JP" sz="1000" dirty="0" smtClean="0">
                          <a:solidFill>
                            <a:schemeClr val="tx1"/>
                          </a:solidFill>
                          <a:latin typeface="Calibri" panose="020F0502020204030204" pitchFamily="34" charset="0"/>
                        </a:rPr>
                        <a:t>Published URL</a:t>
                      </a:r>
                      <a:endParaRPr kumimoji="1" lang="ja-JP" altLang="en-US" sz="1000" b="0" dirty="0">
                        <a:solidFill>
                          <a:schemeClr val="tx1"/>
                        </a:solidFill>
                        <a:latin typeface="Calibri" panose="020F0502020204030204" pitchFamily="34" charset="0"/>
                        <a:ea typeface="HGP創英角ｺﾞｼｯｸUB" pitchFamily="50" charset="-128"/>
                      </a:endParaRPr>
                    </a:p>
                  </a:txBody>
                  <a:tcPr marL="84406" marR="84406">
                    <a:solidFill>
                      <a:schemeClr val="bg1">
                        <a:lumMod val="75000"/>
                      </a:schemeClr>
                    </a:solidFill>
                  </a:tcPr>
                </a:tc>
                <a:tc>
                  <a:txBody>
                    <a:bodyPr/>
                    <a:lstStyle/>
                    <a:p>
                      <a:pPr algn="ctr"/>
                      <a:r>
                        <a:rPr kumimoji="1" lang="en-US" altLang="ja-JP" sz="1000" dirty="0" smtClean="0">
                          <a:solidFill>
                            <a:schemeClr val="tx1"/>
                          </a:solidFill>
                          <a:latin typeface="Calibri" panose="020F0502020204030204" pitchFamily="34" charset="0"/>
                        </a:rPr>
                        <a:t>e)</a:t>
                      </a:r>
                    </a:p>
                    <a:p>
                      <a:pPr algn="ctr"/>
                      <a:r>
                        <a:rPr kumimoji="1" lang="en-US" altLang="ja-JP" sz="1000" dirty="0" smtClean="0">
                          <a:solidFill>
                            <a:schemeClr val="tx1"/>
                          </a:solidFill>
                          <a:latin typeface="Calibri" panose="020F0502020204030204" pitchFamily="34" charset="0"/>
                        </a:rPr>
                        <a:t>CC-BY</a:t>
                      </a:r>
                    </a:p>
                    <a:p>
                      <a:pPr algn="ctr"/>
                      <a:r>
                        <a:rPr kumimoji="1" lang="en-US" altLang="ja-JP" sz="1000" dirty="0" smtClean="0">
                          <a:solidFill>
                            <a:schemeClr val="tx1"/>
                          </a:solidFill>
                          <a:latin typeface="Calibri" panose="020F0502020204030204" pitchFamily="34" charset="0"/>
                        </a:rPr>
                        <a:t>Check</a:t>
                      </a:r>
                      <a:endParaRPr kumimoji="1" lang="en-US" altLang="ja-JP" sz="1000" b="0" dirty="0" smtClean="0">
                        <a:solidFill>
                          <a:schemeClr val="tx1"/>
                        </a:solidFill>
                        <a:latin typeface="Calibri" panose="020F0502020204030204" pitchFamily="34" charset="0"/>
                        <a:ea typeface="HGP創英角ｺﾞｼｯｸUB" pitchFamily="50" charset="-128"/>
                      </a:endParaRPr>
                    </a:p>
                  </a:txBody>
                  <a:tcPr marL="84406" marR="84406">
                    <a:solidFill>
                      <a:schemeClr val="bg1">
                        <a:lumMod val="75000"/>
                      </a:schemeClr>
                    </a:solidFill>
                  </a:tcPr>
                </a:tc>
                <a:tc>
                  <a:txBody>
                    <a:bodyPr/>
                    <a:lstStyle/>
                    <a:p>
                      <a:pPr algn="ctr"/>
                      <a:r>
                        <a:rPr kumimoji="1" lang="en-US" altLang="ja-JP" sz="1000" dirty="0" smtClean="0">
                          <a:solidFill>
                            <a:schemeClr val="tx1"/>
                          </a:solidFill>
                          <a:latin typeface="Calibri" panose="020F0502020204030204" pitchFamily="34" charset="0"/>
                        </a:rPr>
                        <a:t>f)</a:t>
                      </a:r>
                    </a:p>
                    <a:p>
                      <a:pPr algn="ctr"/>
                      <a:r>
                        <a:rPr kumimoji="1" lang="en-US" altLang="ja-JP" sz="1000" dirty="0" smtClean="0">
                          <a:solidFill>
                            <a:schemeClr val="tx1"/>
                          </a:solidFill>
                          <a:latin typeface="Calibri" panose="020F0502020204030204" pitchFamily="34" charset="0"/>
                        </a:rPr>
                        <a:t>Category</a:t>
                      </a:r>
                      <a:endParaRPr kumimoji="1" lang="en-US" altLang="ja-JP" sz="1000" b="0" dirty="0" smtClean="0">
                        <a:solidFill>
                          <a:schemeClr val="tx1"/>
                        </a:solidFill>
                        <a:latin typeface="Calibri" panose="020F0502020204030204" pitchFamily="34" charset="0"/>
                        <a:ea typeface="HGP創英角ｺﾞｼｯｸUB" pitchFamily="50" charset="-128"/>
                      </a:endParaRPr>
                    </a:p>
                  </a:txBody>
                  <a:tcPr marL="84406" marR="84406">
                    <a:solidFill>
                      <a:schemeClr val="bg1">
                        <a:lumMod val="75000"/>
                      </a:schemeClr>
                    </a:solidFill>
                  </a:tcPr>
                </a:tc>
                <a:tc>
                  <a:txBody>
                    <a:bodyPr/>
                    <a:lstStyle/>
                    <a:p>
                      <a:pPr algn="ctr"/>
                      <a:r>
                        <a:rPr kumimoji="1" lang="en-US" altLang="ja-JP" sz="1000" dirty="0" smtClean="0">
                          <a:solidFill>
                            <a:schemeClr val="tx1"/>
                          </a:solidFill>
                          <a:latin typeface="Calibri" panose="020F0502020204030204" pitchFamily="34" charset="0"/>
                        </a:rPr>
                        <a:t>g)</a:t>
                      </a:r>
                    </a:p>
                    <a:p>
                      <a:pPr algn="ctr"/>
                      <a:r>
                        <a:rPr kumimoji="1" lang="en-US" altLang="ja-JP" sz="1000" dirty="0" smtClean="0">
                          <a:solidFill>
                            <a:schemeClr val="tx1"/>
                          </a:solidFill>
                          <a:latin typeface="Calibri" panose="020F0502020204030204" pitchFamily="34" charset="0"/>
                        </a:rPr>
                        <a:t>Referred</a:t>
                      </a:r>
                      <a:r>
                        <a:rPr kumimoji="1" lang="en-US" altLang="ja-JP" sz="1000" baseline="0" dirty="0" smtClean="0">
                          <a:solidFill>
                            <a:schemeClr val="tx1"/>
                          </a:solidFill>
                          <a:latin typeface="Calibri" panose="020F0502020204030204" pitchFamily="34" charset="0"/>
                        </a:rPr>
                        <a:t> to</a:t>
                      </a:r>
                      <a:endParaRPr kumimoji="1" lang="en-US" altLang="ja-JP" sz="1000" b="0" dirty="0" smtClean="0">
                        <a:solidFill>
                          <a:schemeClr val="tx1"/>
                        </a:solidFill>
                        <a:latin typeface="Calibri" panose="020F0502020204030204" pitchFamily="34" charset="0"/>
                        <a:ea typeface="HGP創英角ｺﾞｼｯｸUB" pitchFamily="50" charset="-128"/>
                      </a:endParaRPr>
                    </a:p>
                  </a:txBody>
                  <a:tcPr marL="84406" marR="84406">
                    <a:solidFill>
                      <a:schemeClr val="bg1">
                        <a:lumMod val="75000"/>
                      </a:schemeClr>
                    </a:solidFill>
                  </a:tcPr>
                </a:tc>
                <a:tc>
                  <a:txBody>
                    <a:bodyPr/>
                    <a:lstStyle/>
                    <a:p>
                      <a:pPr algn="ctr"/>
                      <a:r>
                        <a:rPr kumimoji="1" lang="en-US" altLang="ja-JP" sz="1000" dirty="0" smtClean="0">
                          <a:solidFill>
                            <a:schemeClr val="tx1"/>
                          </a:solidFill>
                          <a:latin typeface="Calibri" panose="020F0502020204030204" pitchFamily="34" charset="0"/>
                        </a:rPr>
                        <a:t>h)</a:t>
                      </a:r>
                    </a:p>
                    <a:p>
                      <a:pPr algn="ctr"/>
                      <a:r>
                        <a:rPr kumimoji="1" lang="en-US" altLang="ja-JP" sz="1000" dirty="0" smtClean="0">
                          <a:solidFill>
                            <a:schemeClr val="tx1"/>
                          </a:solidFill>
                          <a:latin typeface="Calibri" panose="020F0502020204030204" pitchFamily="34" charset="0"/>
                        </a:rPr>
                        <a:t>Confirmation result</a:t>
                      </a:r>
                      <a:endParaRPr kumimoji="1" lang="en-US" altLang="ja-JP" sz="1000" b="0" dirty="0" smtClean="0">
                        <a:solidFill>
                          <a:schemeClr val="tx1"/>
                        </a:solidFill>
                        <a:latin typeface="Calibri" panose="020F0502020204030204" pitchFamily="34" charset="0"/>
                        <a:ea typeface="HGP創英角ｺﾞｼｯｸUB" pitchFamily="50" charset="-128"/>
                      </a:endParaRPr>
                    </a:p>
                  </a:txBody>
                  <a:tcPr marL="84406" marR="84406">
                    <a:solidFill>
                      <a:schemeClr val="bg1">
                        <a:lumMod val="75000"/>
                      </a:schemeClr>
                    </a:solidFill>
                  </a:tcPr>
                </a:tc>
              </a:tr>
              <a:tr h="634308">
                <a:tc>
                  <a:txBody>
                    <a:bodyPr/>
                    <a:lstStyle/>
                    <a:p>
                      <a:pPr algn="ctr"/>
                      <a:r>
                        <a:rPr kumimoji="1" lang="en-US" altLang="ja-JP" sz="1000" dirty="0" smtClean="0">
                          <a:solidFill>
                            <a:schemeClr val="tx1"/>
                          </a:solidFill>
                          <a:latin typeface="Calibri" panose="020F0502020204030204" pitchFamily="34" charset="0"/>
                        </a:rPr>
                        <a:t>Table 1-1-6-1</a:t>
                      </a:r>
                      <a:endParaRPr kumimoji="1" lang="ja-JP" altLang="en-US" sz="1000" dirty="0" smtClean="0">
                        <a:solidFill>
                          <a:schemeClr val="tx1"/>
                        </a:solidFill>
                        <a:latin typeface="Calibri" panose="020F0502020204030204" pitchFamily="34" charset="0"/>
                      </a:endParaRPr>
                    </a:p>
                  </a:txBody>
                  <a:tcPr marL="84406" marR="84406"/>
                </a:tc>
                <a:tc>
                  <a:txBody>
                    <a:bodyPr/>
                    <a:lstStyle/>
                    <a:p>
                      <a:pPr algn="l"/>
                      <a:r>
                        <a:rPr kumimoji="1" lang="en-US" altLang="ja-JP" sz="1000" dirty="0" smtClean="0">
                          <a:solidFill>
                            <a:schemeClr val="tx1"/>
                          </a:solidFill>
                          <a:latin typeface="Calibri" panose="020F0502020204030204" pitchFamily="34" charset="0"/>
                        </a:rPr>
                        <a:t>Path of ICT contribution to growth</a:t>
                      </a:r>
                      <a:endParaRPr kumimoji="1" lang="ja-JP" altLang="en-US" sz="1000" dirty="0">
                        <a:solidFill>
                          <a:schemeClr val="tx1"/>
                        </a:solidFill>
                        <a:latin typeface="Calibri" panose="020F0502020204030204" pitchFamily="34" charset="0"/>
                      </a:endParaRP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tx1"/>
                          </a:solidFill>
                          <a:latin typeface="Calibri" panose="020F0502020204030204" pitchFamily="34" charset="0"/>
                        </a:rPr>
                        <a:t>Prepared by Akihiko Shinozaki(2006, 2008)</a:t>
                      </a:r>
                      <a:r>
                        <a:rPr kumimoji="1" lang="ja-JP" altLang="en-US" sz="1000" dirty="0" smtClean="0">
                          <a:solidFill>
                            <a:schemeClr val="tx1"/>
                          </a:solidFill>
                          <a:latin typeface="Calibri" panose="020F0502020204030204" pitchFamily="34" charset="0"/>
                        </a:rPr>
                        <a:t> </a:t>
                      </a:r>
                      <a:r>
                        <a:rPr kumimoji="1" lang="en-US" altLang="ja-JP" sz="1000" dirty="0" smtClean="0">
                          <a:solidFill>
                            <a:schemeClr val="tx1"/>
                          </a:solidFill>
                          <a:latin typeface="Calibri" panose="020F0502020204030204" pitchFamily="34" charset="0"/>
                        </a:rPr>
                        <a:t>etc.</a:t>
                      </a:r>
                      <a:endParaRPr kumimoji="1" lang="ja-JP" altLang="en-US" sz="1000" dirty="0" smtClean="0">
                        <a:solidFill>
                          <a:schemeClr val="tx1"/>
                        </a:solidFill>
                        <a:latin typeface="Calibri" panose="020F0502020204030204" pitchFamily="34" charset="0"/>
                      </a:endParaRPr>
                    </a:p>
                  </a:txBody>
                  <a:tcPr marL="84406" marR="84406"/>
                </a:tc>
                <a:tc>
                  <a:txBody>
                    <a:bodyPr/>
                    <a:lstStyle/>
                    <a:p>
                      <a:pPr algn="l"/>
                      <a:r>
                        <a:rPr kumimoji="1" lang="en-US" altLang="ja-JP" sz="1000" dirty="0" smtClean="0">
                          <a:solidFill>
                            <a:schemeClr val="tx1"/>
                          </a:solidFill>
                          <a:latin typeface="Calibri" panose="020F0502020204030204" pitchFamily="34" charset="0"/>
                        </a:rPr>
                        <a:t>http://www.soumu.go.jp/johotsusintokei/whitepaper/ja/h24/html/nc111300.html</a:t>
                      </a:r>
                      <a:endParaRPr kumimoji="1" lang="ja-JP" altLang="en-US" sz="1000" dirty="0">
                        <a:solidFill>
                          <a:schemeClr val="tx1"/>
                        </a:solidFill>
                        <a:latin typeface="Calibri" panose="020F0502020204030204" pitchFamily="34" charset="0"/>
                      </a:endParaRPr>
                    </a:p>
                  </a:txBody>
                  <a:tcPr marL="84406" marR="84406"/>
                </a:tc>
                <a:tc>
                  <a:txBody>
                    <a:bodyPr/>
                    <a:lstStyle/>
                    <a:p>
                      <a:pPr algn="ctr"/>
                      <a:r>
                        <a:rPr kumimoji="1" lang="ja-JP" altLang="en-US" sz="1000" dirty="0" smtClean="0">
                          <a:solidFill>
                            <a:schemeClr val="tx1"/>
                          </a:solidFill>
                          <a:latin typeface="Calibri" panose="020F0502020204030204" pitchFamily="34" charset="0"/>
                        </a:rPr>
                        <a:t>☆</a:t>
                      </a:r>
                      <a:endParaRPr kumimoji="1" lang="en-US" altLang="ja-JP" sz="1000" dirty="0" smtClean="0">
                        <a:solidFill>
                          <a:schemeClr val="tx1"/>
                        </a:solidFill>
                        <a:latin typeface="Calibri" panose="020F0502020204030204" pitchFamily="34" charset="0"/>
                      </a:endParaRPr>
                    </a:p>
                  </a:txBody>
                  <a:tcPr marL="84406" marR="84406"/>
                </a:tc>
                <a:tc>
                  <a:txBody>
                    <a:bodyPr/>
                    <a:lstStyle/>
                    <a:p>
                      <a:pPr algn="ctr"/>
                      <a:r>
                        <a:rPr kumimoji="1" lang="en-US" altLang="ja-JP" sz="1000" dirty="0" smtClean="0">
                          <a:solidFill>
                            <a:schemeClr val="tx1"/>
                          </a:solidFill>
                          <a:latin typeface="Calibri" panose="020F0502020204030204" pitchFamily="34" charset="0"/>
                        </a:rPr>
                        <a:t>C or D</a:t>
                      </a:r>
                    </a:p>
                  </a:txBody>
                  <a:tcPr marL="84406" marR="84406"/>
                </a:tc>
                <a:tc>
                  <a:txBody>
                    <a:bodyPr/>
                    <a:lstStyle/>
                    <a:p>
                      <a:pPr algn="l"/>
                      <a:endParaRPr kumimoji="1" lang="en-US" altLang="ja-JP" sz="1000" dirty="0" smtClean="0">
                        <a:solidFill>
                          <a:schemeClr val="tx1"/>
                        </a:solidFill>
                        <a:latin typeface="Calibri" panose="020F0502020204030204" pitchFamily="34" charset="0"/>
                      </a:endParaRPr>
                    </a:p>
                  </a:txBody>
                  <a:tcPr marL="84406" marR="84406"/>
                </a:tc>
                <a:tc>
                  <a:txBody>
                    <a:bodyPr/>
                    <a:lstStyle/>
                    <a:p>
                      <a:pPr algn="l"/>
                      <a:endParaRPr kumimoji="1" lang="en-US" altLang="ja-JP" sz="1000" dirty="0" smtClean="0">
                        <a:solidFill>
                          <a:schemeClr val="tx1"/>
                        </a:solidFill>
                        <a:latin typeface="Calibri" panose="020F0502020204030204" pitchFamily="34" charset="0"/>
                      </a:endParaRPr>
                    </a:p>
                  </a:txBody>
                  <a:tcPr marL="84406" marR="84406"/>
                </a:tc>
              </a:tr>
              <a:tr h="634308">
                <a:tc>
                  <a:txBody>
                    <a:bodyPr/>
                    <a:lstStyle/>
                    <a:p>
                      <a:pPr algn="ctr"/>
                      <a:r>
                        <a:rPr kumimoji="1" lang="en-US" altLang="ja-JP" sz="1000" dirty="0" smtClean="0">
                          <a:solidFill>
                            <a:schemeClr val="tx1"/>
                          </a:solidFill>
                          <a:latin typeface="Calibri" panose="020F0502020204030204" pitchFamily="34" charset="0"/>
                        </a:rPr>
                        <a:t>Part 1, Section 1, 3</a:t>
                      </a:r>
                    </a:p>
                    <a:p>
                      <a:pPr algn="ctr"/>
                      <a:r>
                        <a:rPr kumimoji="1" lang="en-US" altLang="ja-JP" sz="1000" dirty="0" smtClean="0">
                          <a:solidFill>
                            <a:schemeClr val="tx1"/>
                          </a:solidFill>
                          <a:latin typeface="Calibri" panose="020F0502020204030204" pitchFamily="34" charset="0"/>
                        </a:rPr>
                        <a:t>(In the text)</a:t>
                      </a:r>
                      <a:endParaRPr kumimoji="1" lang="ja-JP" altLang="en-US" sz="1000" dirty="0" smtClean="0">
                        <a:solidFill>
                          <a:schemeClr val="tx1"/>
                        </a:solidFill>
                        <a:latin typeface="Calibri" panose="020F0502020204030204" pitchFamily="34" charset="0"/>
                      </a:endParaRPr>
                    </a:p>
                  </a:txBody>
                  <a:tcPr marL="84406" marR="84406"/>
                </a:tc>
                <a:tc>
                  <a:txBody>
                    <a:bodyPr/>
                    <a:lstStyle/>
                    <a:p>
                      <a:pPr algn="ctr"/>
                      <a:r>
                        <a:rPr kumimoji="1" lang="ja-JP" altLang="en-US" sz="1000" dirty="0" smtClean="0">
                          <a:solidFill>
                            <a:schemeClr val="tx1"/>
                          </a:solidFill>
                          <a:latin typeface="Calibri" panose="020F0502020204030204" pitchFamily="34" charset="0"/>
                        </a:rPr>
                        <a:t>－</a:t>
                      </a:r>
                      <a:endParaRPr kumimoji="1" lang="ja-JP" altLang="en-US" sz="1000" dirty="0">
                        <a:solidFill>
                          <a:schemeClr val="tx1"/>
                        </a:solidFill>
                        <a:latin typeface="Calibri" panose="020F0502020204030204" pitchFamily="34" charset="0"/>
                      </a:endParaRP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tx1"/>
                          </a:solidFill>
                          <a:latin typeface="Calibri" panose="020F0502020204030204" pitchFamily="34" charset="0"/>
                        </a:rPr>
                        <a:t>G8 Deauville Summit Declaration</a:t>
                      </a:r>
                      <a:r>
                        <a:rPr kumimoji="1" lang="en-US" altLang="ja-JP" sz="1000" baseline="0" dirty="0" smtClean="0">
                          <a:solidFill>
                            <a:schemeClr val="tx1"/>
                          </a:solidFill>
                          <a:latin typeface="Calibri" panose="020F0502020204030204" pitchFamily="34" charset="0"/>
                        </a:rPr>
                        <a:t> of Head of States, “New </a:t>
                      </a:r>
                      <a:r>
                        <a:rPr kumimoji="1" lang="en-US" altLang="ja-JP" sz="1000" baseline="0" dirty="0" err="1" smtClean="0">
                          <a:solidFill>
                            <a:schemeClr val="tx1"/>
                          </a:solidFill>
                          <a:latin typeface="Calibri" panose="020F0502020204030204" pitchFamily="34" charset="0"/>
                        </a:rPr>
                        <a:t>Committment</a:t>
                      </a:r>
                      <a:r>
                        <a:rPr kumimoji="1" lang="en-US" altLang="ja-JP" sz="1000" baseline="0" dirty="0" smtClean="0">
                          <a:solidFill>
                            <a:schemeClr val="tx1"/>
                          </a:solidFill>
                          <a:latin typeface="Calibri" panose="020F0502020204030204" pitchFamily="34" charset="0"/>
                        </a:rPr>
                        <a:t> to Freedom and Democracy”</a:t>
                      </a:r>
                      <a:endParaRPr kumimoji="1" lang="ja-JP" altLang="en-US" sz="1000" dirty="0" smtClean="0">
                        <a:solidFill>
                          <a:schemeClr val="tx1"/>
                        </a:solidFill>
                        <a:latin typeface="Calibri" panose="020F0502020204030204" pitchFamily="34" charset="0"/>
                      </a:endParaRPr>
                    </a:p>
                  </a:txBody>
                  <a:tcPr marL="84406" marR="84406"/>
                </a:tc>
                <a:tc>
                  <a:txBody>
                    <a:bodyPr/>
                    <a:lstStyle/>
                    <a:p>
                      <a:pPr algn="l"/>
                      <a:r>
                        <a:rPr kumimoji="1" lang="en-US" altLang="ja-JP" sz="1000" dirty="0" smtClean="0">
                          <a:solidFill>
                            <a:schemeClr val="tx1"/>
                          </a:solidFill>
                          <a:latin typeface="Calibri" panose="020F0502020204030204" pitchFamily="34" charset="0"/>
                        </a:rPr>
                        <a:t>http://www.soumu.go.jp/johotsusintokei/whitepaper/ja/h24/html/nc111300.html</a:t>
                      </a:r>
                      <a:endParaRPr kumimoji="1" lang="ja-JP" altLang="en-US" sz="1000" dirty="0">
                        <a:solidFill>
                          <a:schemeClr val="tx1"/>
                        </a:solidFill>
                        <a:latin typeface="Calibri" panose="020F0502020204030204" pitchFamily="34" charset="0"/>
                      </a:endParaRPr>
                    </a:p>
                  </a:txBody>
                  <a:tcPr marL="84406" marR="84406"/>
                </a:tc>
                <a:tc>
                  <a:txBody>
                    <a:bodyPr/>
                    <a:lstStyle/>
                    <a:p>
                      <a:pPr algn="ctr"/>
                      <a:r>
                        <a:rPr kumimoji="1" lang="ja-JP" altLang="en-US" sz="1000" dirty="0" smtClean="0">
                          <a:solidFill>
                            <a:schemeClr val="tx1"/>
                          </a:solidFill>
                          <a:latin typeface="Calibri" panose="020F0502020204030204" pitchFamily="34" charset="0"/>
                        </a:rPr>
                        <a:t>☆</a:t>
                      </a:r>
                      <a:endParaRPr kumimoji="1" lang="en-US" altLang="ja-JP" sz="1000" dirty="0" smtClean="0">
                        <a:solidFill>
                          <a:schemeClr val="tx1"/>
                        </a:solidFill>
                        <a:latin typeface="Calibri" panose="020F0502020204030204" pitchFamily="34" charset="0"/>
                      </a:endParaRPr>
                    </a:p>
                  </a:txBody>
                  <a:tcPr marL="84406" marR="84406"/>
                </a:tc>
                <a:tc>
                  <a:txBody>
                    <a:bodyPr/>
                    <a:lstStyle/>
                    <a:p>
                      <a:pPr algn="ctr"/>
                      <a:r>
                        <a:rPr kumimoji="1" lang="en-US" altLang="ja-JP" sz="1000" dirty="0" smtClean="0">
                          <a:solidFill>
                            <a:schemeClr val="tx1"/>
                          </a:solidFill>
                          <a:latin typeface="Calibri" panose="020F0502020204030204" pitchFamily="34" charset="0"/>
                        </a:rPr>
                        <a:t>C</a:t>
                      </a:r>
                      <a:r>
                        <a:rPr kumimoji="1" lang="en-US" altLang="ja-JP" sz="1000" baseline="0" dirty="0" smtClean="0">
                          <a:solidFill>
                            <a:schemeClr val="tx1"/>
                          </a:solidFill>
                          <a:latin typeface="Calibri" panose="020F0502020204030204" pitchFamily="34" charset="0"/>
                        </a:rPr>
                        <a:t> or </a:t>
                      </a:r>
                      <a:r>
                        <a:rPr kumimoji="1" lang="en-US" altLang="ja-JP" sz="1000" dirty="0" smtClean="0">
                          <a:solidFill>
                            <a:schemeClr val="tx1"/>
                          </a:solidFill>
                          <a:latin typeface="Calibri" panose="020F0502020204030204" pitchFamily="34" charset="0"/>
                        </a:rPr>
                        <a:t>D</a:t>
                      </a:r>
                    </a:p>
                  </a:txBody>
                  <a:tcPr marL="84406" marR="84406"/>
                </a:tc>
                <a:tc>
                  <a:txBody>
                    <a:bodyPr/>
                    <a:lstStyle/>
                    <a:p>
                      <a:pPr algn="l"/>
                      <a:endParaRPr kumimoji="1" lang="ja-JP" altLang="en-US" sz="1000" dirty="0">
                        <a:solidFill>
                          <a:schemeClr val="tx1"/>
                        </a:solidFill>
                        <a:latin typeface="Calibri" panose="020F0502020204030204" pitchFamily="34" charset="0"/>
                      </a:endParaRPr>
                    </a:p>
                  </a:txBody>
                  <a:tcPr marL="84406" marR="84406"/>
                </a:tc>
                <a:tc>
                  <a:txBody>
                    <a:bodyPr/>
                    <a:lstStyle/>
                    <a:p>
                      <a:pPr algn="l"/>
                      <a:endParaRPr kumimoji="1" lang="ja-JP" altLang="en-US" sz="1000" dirty="0">
                        <a:solidFill>
                          <a:schemeClr val="tx1"/>
                        </a:solidFill>
                        <a:latin typeface="Calibri" panose="020F0502020204030204" pitchFamily="34" charset="0"/>
                      </a:endParaRPr>
                    </a:p>
                  </a:txBody>
                  <a:tcPr marL="84406" marR="84406"/>
                </a:tc>
              </a:tr>
              <a:tr h="634308">
                <a:tc>
                  <a:txBody>
                    <a:bodyPr/>
                    <a:lstStyle/>
                    <a:p>
                      <a:pPr algn="ctr"/>
                      <a:r>
                        <a:rPr kumimoji="1" lang="en-US" altLang="ja-JP" sz="1000" dirty="0" smtClean="0">
                          <a:solidFill>
                            <a:schemeClr val="tx1"/>
                          </a:solidFill>
                          <a:latin typeface="Calibri" panose="020F0502020204030204" pitchFamily="34" charset="0"/>
                        </a:rPr>
                        <a:t>Table 1-2-5-1</a:t>
                      </a:r>
                      <a:endParaRPr kumimoji="1" lang="ja-JP" altLang="en-US" sz="1000" dirty="0">
                        <a:solidFill>
                          <a:schemeClr val="tx1"/>
                        </a:solidFill>
                        <a:latin typeface="Calibri" panose="020F0502020204030204" pitchFamily="34" charset="0"/>
                      </a:endParaRPr>
                    </a:p>
                  </a:txBody>
                  <a:tcPr marL="84406" marR="84406"/>
                </a:tc>
                <a:tc>
                  <a:txBody>
                    <a:bodyPr/>
                    <a:lstStyle/>
                    <a:p>
                      <a:pPr algn="l"/>
                      <a:r>
                        <a:rPr kumimoji="1" lang="en-US" altLang="ja-JP" sz="1000" dirty="0" smtClean="0">
                          <a:solidFill>
                            <a:schemeClr val="tx1"/>
                          </a:solidFill>
                          <a:latin typeface="Calibri" panose="020F0502020204030204" pitchFamily="34" charset="0"/>
                        </a:rPr>
                        <a:t>Examples of ICT Strategies in Foreign Countries</a:t>
                      </a:r>
                    </a:p>
                  </a:txBody>
                  <a:tcPr marL="84406" marR="84406"/>
                </a:tc>
                <a:tc>
                  <a:txBody>
                    <a:bodyPr/>
                    <a:lstStyle/>
                    <a:p>
                      <a:pPr algn="l"/>
                      <a:r>
                        <a:rPr kumimoji="1" lang="en-US" altLang="ja-JP" sz="1000" dirty="0" smtClean="0">
                          <a:solidFill>
                            <a:schemeClr val="tx1"/>
                          </a:solidFill>
                          <a:latin typeface="Calibri" panose="020F0502020204030204" pitchFamily="34" charset="0"/>
                        </a:rPr>
                        <a:t>Ministry of Internal Affairs and</a:t>
                      </a:r>
                      <a:r>
                        <a:rPr kumimoji="1" lang="en-US" altLang="ja-JP" sz="1000" baseline="0" dirty="0" smtClean="0">
                          <a:solidFill>
                            <a:schemeClr val="tx1"/>
                          </a:solidFill>
                          <a:latin typeface="Calibri" panose="020F0502020204030204" pitchFamily="34" charset="0"/>
                        </a:rPr>
                        <a:t> Communications</a:t>
                      </a:r>
                      <a:endParaRPr kumimoji="1" lang="ja-JP" altLang="en-US" sz="1000" dirty="0">
                        <a:solidFill>
                          <a:schemeClr val="tx1"/>
                        </a:solidFill>
                        <a:latin typeface="Calibri" panose="020F0502020204030204" pitchFamily="34" charset="0"/>
                      </a:endParaRPr>
                    </a:p>
                  </a:txBody>
                  <a:tcPr marL="84406" marR="84406"/>
                </a:tc>
                <a:tc>
                  <a:txBody>
                    <a:bodyPr/>
                    <a:lstStyle/>
                    <a:p>
                      <a:pPr algn="l"/>
                      <a:r>
                        <a:rPr kumimoji="1" lang="en-US" altLang="ja-JP" sz="1000" dirty="0" smtClean="0">
                          <a:solidFill>
                            <a:schemeClr val="tx1"/>
                          </a:solidFill>
                          <a:latin typeface="Calibri" panose="020F0502020204030204" pitchFamily="34" charset="0"/>
                        </a:rPr>
                        <a:t>http://www.soumu.go.jp/johotsusintokei/whitepaper/ja/h24/html/nc112520.html</a:t>
                      </a:r>
                      <a:endParaRPr kumimoji="1" lang="ja-JP" altLang="en-US" sz="1000" dirty="0">
                        <a:solidFill>
                          <a:schemeClr val="tx1"/>
                        </a:solidFill>
                        <a:latin typeface="Calibri" panose="020F0502020204030204" pitchFamily="34" charset="0"/>
                      </a:endParaRPr>
                    </a:p>
                  </a:txBody>
                  <a:tcPr marL="84406" marR="84406"/>
                </a:tc>
                <a:tc>
                  <a:txBody>
                    <a:bodyPr/>
                    <a:lstStyle/>
                    <a:p>
                      <a:pPr algn="ctr"/>
                      <a:r>
                        <a:rPr kumimoji="1" lang="ja-JP" altLang="en-US" sz="1000" dirty="0" smtClean="0">
                          <a:solidFill>
                            <a:schemeClr val="tx1"/>
                          </a:solidFill>
                          <a:latin typeface="Calibri" panose="020F0502020204030204" pitchFamily="34" charset="0"/>
                        </a:rPr>
                        <a:t>☆</a:t>
                      </a:r>
                      <a:endParaRPr kumimoji="1" lang="ja-JP" altLang="en-US" sz="1000" dirty="0">
                        <a:solidFill>
                          <a:schemeClr val="tx1"/>
                        </a:solidFill>
                        <a:latin typeface="Calibri" panose="020F0502020204030204" pitchFamily="34" charset="0"/>
                      </a:endParaRPr>
                    </a:p>
                  </a:txBody>
                  <a:tcPr marL="84406" marR="84406"/>
                </a:tc>
                <a:tc>
                  <a:txBody>
                    <a:bodyPr/>
                    <a:lstStyle/>
                    <a:p>
                      <a:pPr algn="ctr"/>
                      <a:r>
                        <a:rPr kumimoji="1" lang="en-US" altLang="ja-JP" sz="1000" dirty="0" smtClean="0">
                          <a:solidFill>
                            <a:schemeClr val="tx1"/>
                          </a:solidFill>
                          <a:latin typeface="Calibri" panose="020F0502020204030204" pitchFamily="34" charset="0"/>
                        </a:rPr>
                        <a:t>A</a:t>
                      </a:r>
                      <a:endParaRPr kumimoji="1" lang="ja-JP" altLang="en-US" sz="1000" dirty="0">
                        <a:solidFill>
                          <a:schemeClr val="tx1"/>
                        </a:solidFill>
                        <a:latin typeface="Calibri" panose="020F0502020204030204" pitchFamily="34" charset="0"/>
                      </a:endParaRPr>
                    </a:p>
                  </a:txBody>
                  <a:tcPr marL="84406" marR="84406"/>
                </a:tc>
                <a:tc>
                  <a:txBody>
                    <a:bodyPr/>
                    <a:lstStyle/>
                    <a:p>
                      <a:pPr algn="l"/>
                      <a:endParaRPr kumimoji="1" lang="ja-JP" altLang="en-US" sz="1000" dirty="0">
                        <a:solidFill>
                          <a:schemeClr val="tx1"/>
                        </a:solidFill>
                        <a:latin typeface="Calibri" panose="020F0502020204030204" pitchFamily="34" charset="0"/>
                      </a:endParaRPr>
                    </a:p>
                  </a:txBody>
                  <a:tcPr marL="84406" marR="84406"/>
                </a:tc>
                <a:tc>
                  <a:txBody>
                    <a:bodyPr/>
                    <a:lstStyle/>
                    <a:p>
                      <a:pPr algn="l"/>
                      <a:endParaRPr kumimoji="1" lang="ja-JP" altLang="en-US" sz="1000" dirty="0">
                        <a:solidFill>
                          <a:schemeClr val="tx1"/>
                        </a:solidFill>
                        <a:latin typeface="Calibri" panose="020F0502020204030204" pitchFamily="34" charset="0"/>
                      </a:endParaRPr>
                    </a:p>
                  </a:txBody>
                  <a:tcPr marL="84406" marR="84406"/>
                </a:tc>
              </a:tr>
              <a:tr h="279095">
                <a:tc>
                  <a:txBody>
                    <a:bodyPr/>
                    <a:lstStyle/>
                    <a:p>
                      <a:pPr algn="ctr"/>
                      <a:endParaRPr kumimoji="1" lang="ja-JP" altLang="en-US" sz="1000" dirty="0">
                        <a:solidFill>
                          <a:schemeClr val="tx1"/>
                        </a:solidFill>
                        <a:latin typeface="Calibri" panose="020F0502020204030204" pitchFamily="34" charset="0"/>
                      </a:endParaRPr>
                    </a:p>
                  </a:txBody>
                  <a:tcPr marL="84406" marR="84406"/>
                </a:tc>
                <a:tc>
                  <a:txBody>
                    <a:bodyPr/>
                    <a:lstStyle/>
                    <a:p>
                      <a:pPr algn="l"/>
                      <a:endParaRPr kumimoji="1" lang="en-US" altLang="ja-JP" sz="1000" dirty="0" smtClean="0">
                        <a:solidFill>
                          <a:schemeClr val="tx1"/>
                        </a:solidFill>
                        <a:latin typeface="Calibri" panose="020F0502020204030204" pitchFamily="34" charset="0"/>
                      </a:endParaRPr>
                    </a:p>
                  </a:txBody>
                  <a:tcPr marL="84406" marR="84406"/>
                </a:tc>
                <a:tc>
                  <a:txBody>
                    <a:bodyPr/>
                    <a:lstStyle/>
                    <a:p>
                      <a:pPr algn="l"/>
                      <a:endParaRPr kumimoji="1" lang="ja-JP" altLang="en-US" sz="1000" dirty="0">
                        <a:solidFill>
                          <a:schemeClr val="tx1"/>
                        </a:solidFill>
                        <a:latin typeface="Calibri" panose="020F0502020204030204" pitchFamily="34" charset="0"/>
                      </a:endParaRPr>
                    </a:p>
                  </a:txBody>
                  <a:tcPr marL="84406" marR="84406"/>
                </a:tc>
                <a:tc>
                  <a:txBody>
                    <a:bodyPr/>
                    <a:lstStyle/>
                    <a:p>
                      <a:pPr algn="l"/>
                      <a:endParaRPr kumimoji="1" lang="ja-JP" altLang="en-US" sz="1000" dirty="0">
                        <a:solidFill>
                          <a:schemeClr val="tx1"/>
                        </a:solidFill>
                        <a:latin typeface="Calibri" panose="020F0502020204030204" pitchFamily="34" charset="0"/>
                      </a:endParaRPr>
                    </a:p>
                  </a:txBody>
                  <a:tcPr marL="84406" marR="84406"/>
                </a:tc>
                <a:tc>
                  <a:txBody>
                    <a:bodyPr/>
                    <a:lstStyle/>
                    <a:p>
                      <a:pPr algn="ctr"/>
                      <a:endParaRPr kumimoji="1" lang="ja-JP" altLang="en-US" sz="1000" dirty="0">
                        <a:solidFill>
                          <a:schemeClr val="tx1"/>
                        </a:solidFill>
                        <a:latin typeface="Calibri" panose="020F0502020204030204" pitchFamily="34" charset="0"/>
                      </a:endParaRPr>
                    </a:p>
                  </a:txBody>
                  <a:tcPr marL="84406" marR="84406"/>
                </a:tc>
                <a:tc>
                  <a:txBody>
                    <a:bodyPr/>
                    <a:lstStyle/>
                    <a:p>
                      <a:pPr algn="ctr"/>
                      <a:endParaRPr kumimoji="1" lang="ja-JP" altLang="en-US" sz="1000" dirty="0">
                        <a:solidFill>
                          <a:schemeClr val="tx1"/>
                        </a:solidFill>
                        <a:latin typeface="Calibri" panose="020F0502020204030204" pitchFamily="34" charset="0"/>
                      </a:endParaRPr>
                    </a:p>
                  </a:txBody>
                  <a:tcPr marL="84406" marR="84406"/>
                </a:tc>
                <a:tc>
                  <a:txBody>
                    <a:bodyPr/>
                    <a:lstStyle/>
                    <a:p>
                      <a:pPr algn="l"/>
                      <a:endParaRPr kumimoji="1" lang="ja-JP" altLang="en-US" sz="1000" dirty="0">
                        <a:solidFill>
                          <a:schemeClr val="tx1"/>
                        </a:solidFill>
                        <a:latin typeface="Calibri" panose="020F0502020204030204" pitchFamily="34" charset="0"/>
                      </a:endParaRPr>
                    </a:p>
                  </a:txBody>
                  <a:tcPr marL="84406" marR="84406"/>
                </a:tc>
                <a:tc>
                  <a:txBody>
                    <a:bodyPr/>
                    <a:lstStyle/>
                    <a:p>
                      <a:pPr algn="l"/>
                      <a:endParaRPr kumimoji="1" lang="ja-JP" altLang="en-US" sz="1000" dirty="0">
                        <a:solidFill>
                          <a:schemeClr val="tx1"/>
                        </a:solidFill>
                        <a:latin typeface="Calibri" panose="020F0502020204030204" pitchFamily="34" charset="0"/>
                      </a:endParaRPr>
                    </a:p>
                  </a:txBody>
                  <a:tcPr marL="84406" marR="84406"/>
                </a:tc>
              </a:tr>
              <a:tr h="286440">
                <a:tc>
                  <a:txBody>
                    <a:bodyPr/>
                    <a:lstStyle/>
                    <a:p>
                      <a:pPr algn="ctr"/>
                      <a:endParaRPr kumimoji="1" lang="ja-JP" altLang="en-US" sz="1000" dirty="0">
                        <a:solidFill>
                          <a:schemeClr val="tx1"/>
                        </a:solidFill>
                        <a:latin typeface="Calibri" panose="020F0502020204030204" pitchFamily="34" charset="0"/>
                      </a:endParaRPr>
                    </a:p>
                  </a:txBody>
                  <a:tcPr marL="84406" marR="84406"/>
                </a:tc>
                <a:tc>
                  <a:txBody>
                    <a:bodyPr/>
                    <a:lstStyle/>
                    <a:p>
                      <a:pPr algn="l"/>
                      <a:endParaRPr kumimoji="1" lang="en-US" altLang="ja-JP" sz="1000" dirty="0" smtClean="0">
                        <a:solidFill>
                          <a:schemeClr val="tx1"/>
                        </a:solidFill>
                        <a:latin typeface="Calibri" panose="020F0502020204030204" pitchFamily="34" charset="0"/>
                      </a:endParaRPr>
                    </a:p>
                  </a:txBody>
                  <a:tcPr marL="84406" marR="84406"/>
                </a:tc>
                <a:tc>
                  <a:txBody>
                    <a:bodyPr/>
                    <a:lstStyle/>
                    <a:p>
                      <a:pPr algn="l"/>
                      <a:endParaRPr kumimoji="1" lang="ja-JP" altLang="en-US" sz="1000" dirty="0">
                        <a:solidFill>
                          <a:schemeClr val="tx1"/>
                        </a:solidFill>
                        <a:latin typeface="Calibri" panose="020F0502020204030204" pitchFamily="34" charset="0"/>
                      </a:endParaRPr>
                    </a:p>
                  </a:txBody>
                  <a:tcPr marL="84406" marR="84406"/>
                </a:tc>
                <a:tc>
                  <a:txBody>
                    <a:bodyPr/>
                    <a:lstStyle/>
                    <a:p>
                      <a:pPr algn="l"/>
                      <a:endParaRPr kumimoji="1" lang="ja-JP" altLang="en-US" sz="1000" dirty="0">
                        <a:solidFill>
                          <a:schemeClr val="tx1"/>
                        </a:solidFill>
                        <a:latin typeface="Calibri" panose="020F0502020204030204" pitchFamily="34" charset="0"/>
                      </a:endParaRPr>
                    </a:p>
                  </a:txBody>
                  <a:tcPr marL="84406" marR="84406"/>
                </a:tc>
                <a:tc>
                  <a:txBody>
                    <a:bodyPr/>
                    <a:lstStyle/>
                    <a:p>
                      <a:pPr algn="l"/>
                      <a:endParaRPr kumimoji="1" lang="ja-JP" altLang="en-US" sz="1000" dirty="0">
                        <a:solidFill>
                          <a:schemeClr val="tx1"/>
                        </a:solidFill>
                        <a:latin typeface="Calibri" panose="020F0502020204030204" pitchFamily="34" charset="0"/>
                      </a:endParaRPr>
                    </a:p>
                  </a:txBody>
                  <a:tcPr marL="84406" marR="84406"/>
                </a:tc>
                <a:tc>
                  <a:txBody>
                    <a:bodyPr/>
                    <a:lstStyle/>
                    <a:p>
                      <a:pPr algn="l"/>
                      <a:endParaRPr kumimoji="1" lang="ja-JP" altLang="en-US" sz="1000" dirty="0">
                        <a:solidFill>
                          <a:schemeClr val="tx1"/>
                        </a:solidFill>
                        <a:latin typeface="Calibri" panose="020F0502020204030204" pitchFamily="34" charset="0"/>
                      </a:endParaRPr>
                    </a:p>
                  </a:txBody>
                  <a:tcPr marL="84406" marR="84406"/>
                </a:tc>
                <a:tc>
                  <a:txBody>
                    <a:bodyPr/>
                    <a:lstStyle/>
                    <a:p>
                      <a:pPr algn="l"/>
                      <a:endParaRPr kumimoji="1" lang="ja-JP" altLang="en-US" sz="1000" dirty="0">
                        <a:solidFill>
                          <a:schemeClr val="tx1"/>
                        </a:solidFill>
                        <a:latin typeface="Calibri" panose="020F0502020204030204" pitchFamily="34" charset="0"/>
                      </a:endParaRPr>
                    </a:p>
                  </a:txBody>
                  <a:tcPr marL="84406" marR="84406"/>
                </a:tc>
                <a:tc>
                  <a:txBody>
                    <a:bodyPr/>
                    <a:lstStyle/>
                    <a:p>
                      <a:pPr algn="l"/>
                      <a:endParaRPr kumimoji="1" lang="ja-JP" altLang="en-US" sz="1000" dirty="0">
                        <a:solidFill>
                          <a:schemeClr val="tx1"/>
                        </a:solidFill>
                        <a:latin typeface="Calibri" panose="020F0502020204030204" pitchFamily="34" charset="0"/>
                      </a:endParaRPr>
                    </a:p>
                  </a:txBody>
                  <a:tcPr marL="84406" marR="84406"/>
                </a:tc>
              </a:tr>
            </a:tbl>
          </a:graphicData>
        </a:graphic>
      </p:graphicFrame>
      <p:sp>
        <p:nvSpPr>
          <p:cNvPr id="50244" name="テキスト ボックス 9"/>
          <p:cNvSpPr txBox="1">
            <a:spLocks noChangeArrowheads="1"/>
          </p:cNvSpPr>
          <p:nvPr/>
        </p:nvSpPr>
        <p:spPr bwMode="auto">
          <a:xfrm>
            <a:off x="481013" y="2011867"/>
            <a:ext cx="2861681" cy="276999"/>
          </a:xfrm>
          <a:prstGeom prst="rect">
            <a:avLst/>
          </a:prstGeom>
          <a:noFill/>
          <a:ln w="9525">
            <a:noFill/>
            <a:miter lim="800000"/>
            <a:headEnd/>
            <a:tailEnd/>
          </a:ln>
        </p:spPr>
        <p:txBody>
          <a:bodyPr wrap="none">
            <a:spAutoFit/>
          </a:bodyPr>
          <a:lstStyle/>
          <a:p>
            <a:r>
              <a:rPr lang="en-US" altLang="ja-JP" sz="1200" dirty="0" smtClean="0">
                <a:latin typeface="HGP創英角ｺﾞｼｯｸUB" pitchFamily="50" charset="-128"/>
                <a:ea typeface="HGP創英角ｺﾞｼｯｸUB" pitchFamily="50" charset="-128"/>
              </a:rPr>
              <a:t>Table: Work Sheet and Work Image(Ex.)</a:t>
            </a:r>
            <a:endParaRPr lang="ja-JP" altLang="en-US" sz="1200" dirty="0">
              <a:latin typeface="HGP創英角ｺﾞｼｯｸUB" pitchFamily="50" charset="-128"/>
              <a:ea typeface="HGP創英角ｺﾞｼｯｸUB" pitchFamily="50" charset="-128"/>
            </a:endParaRPr>
          </a:p>
        </p:txBody>
      </p:sp>
      <p:sp>
        <p:nvSpPr>
          <p:cNvPr id="17" name="正方形/長方形 16"/>
          <p:cNvSpPr/>
          <p:nvPr/>
        </p:nvSpPr>
        <p:spPr>
          <a:xfrm>
            <a:off x="481013" y="2418262"/>
            <a:ext cx="6757275" cy="27348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18" name="角丸四角形吹き出し 17"/>
          <p:cNvSpPr/>
          <p:nvPr/>
        </p:nvSpPr>
        <p:spPr>
          <a:xfrm>
            <a:off x="7286625" y="4087813"/>
            <a:ext cx="1766888" cy="706378"/>
          </a:xfrm>
          <a:prstGeom prst="wedgeRoundRectCallout">
            <a:avLst>
              <a:gd name="adj1" fmla="val -53484"/>
              <a:gd name="adj2" fmla="val -75368"/>
              <a:gd name="adj3" fmla="val 16667"/>
            </a:avLst>
          </a:prstGeom>
          <a:solidFill>
            <a:srgbClr val="FFFFCC"/>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defRPr/>
            </a:pPr>
            <a:r>
              <a:rPr lang="en-US" altLang="ja-JP" sz="1000" dirty="0" smtClean="0">
                <a:solidFill>
                  <a:schemeClr val="tx1"/>
                </a:solidFill>
                <a:latin typeface="Calibri" panose="020F0502020204030204" pitchFamily="34" charset="0"/>
              </a:rPr>
              <a:t>Note</a:t>
            </a:r>
            <a:r>
              <a:rPr lang="ja-JP" altLang="en-US" sz="1000" dirty="0" smtClean="0">
                <a:solidFill>
                  <a:schemeClr val="tx1"/>
                </a:solidFill>
                <a:latin typeface="Calibri" panose="020F0502020204030204" pitchFamily="34" charset="0"/>
              </a:rPr>
              <a:t>：</a:t>
            </a:r>
            <a:r>
              <a:rPr lang="en-US" altLang="ja-JP" sz="1000" dirty="0" smtClean="0">
                <a:solidFill>
                  <a:schemeClr val="tx1"/>
                </a:solidFill>
                <a:latin typeface="Calibri" panose="020F0502020204030204" pitchFamily="34" charset="0"/>
              </a:rPr>
              <a:t/>
            </a:r>
            <a:br>
              <a:rPr lang="en-US" altLang="ja-JP" sz="1000" dirty="0" smtClean="0">
                <a:solidFill>
                  <a:schemeClr val="tx1"/>
                </a:solidFill>
                <a:latin typeface="Calibri" panose="020F0502020204030204" pitchFamily="34" charset="0"/>
              </a:rPr>
            </a:br>
            <a:r>
              <a:rPr lang="en-US" altLang="ja-JP" sz="1000" dirty="0" smtClean="0">
                <a:solidFill>
                  <a:schemeClr val="tx1"/>
                </a:solidFill>
                <a:latin typeface="Calibri" panose="020F0502020204030204" pitchFamily="34" charset="0"/>
              </a:rPr>
              <a:t>As it is difficult to determine in form whether used under license or citation, it is indicated here as “C or D.”</a:t>
            </a:r>
            <a:endParaRPr lang="ja-JP" altLang="en-US" sz="1000" dirty="0">
              <a:solidFill>
                <a:schemeClr val="tx1"/>
              </a:solidFill>
              <a:latin typeface="Calibri" panose="020F0502020204030204" pitchFamily="34" charset="0"/>
            </a:endParaRPr>
          </a:p>
        </p:txBody>
      </p:sp>
      <p:sp>
        <p:nvSpPr>
          <p:cNvPr id="20" name="コンテンツ プレースホルダー 1"/>
          <p:cNvSpPr>
            <a:spLocks noGrp="1"/>
          </p:cNvSpPr>
          <p:nvPr>
            <p:ph sz="quarter" idx="1"/>
          </p:nvPr>
        </p:nvSpPr>
        <p:spPr>
          <a:xfrm>
            <a:off x="481013" y="1154113"/>
            <a:ext cx="8535987" cy="529908"/>
          </a:xfrm>
        </p:spPr>
        <p:txBody>
          <a:bodyPr/>
          <a:lstStyle/>
          <a:p>
            <a:pPr>
              <a:lnSpc>
                <a:spcPts val="1400"/>
              </a:lnSpc>
              <a:spcBef>
                <a:spcPts val="300"/>
              </a:spcBef>
              <a:defRPr/>
            </a:pPr>
            <a:r>
              <a:rPr lang="en-US" altLang="ja-JP" sz="1200" dirty="0" smtClean="0"/>
              <a:t>Extract those required to confirm of application of CC-BY based on the work procedures.</a:t>
            </a:r>
          </a:p>
          <a:p>
            <a:pPr>
              <a:lnSpc>
                <a:spcPts val="1400"/>
              </a:lnSpc>
              <a:spcBef>
                <a:spcPts val="300"/>
              </a:spcBef>
              <a:defRPr/>
            </a:pPr>
            <a:r>
              <a:rPr lang="en-US" altLang="ja-JP" sz="1200" dirty="0" smtClean="0"/>
              <a:t>Those apparently no right accruing under the laws shall not be subject of extraction.</a:t>
            </a:r>
            <a:endParaRPr lang="ja-JP" altLang="en-US" sz="1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3930718-0D2F-4413-8718-F42F10C06F1A}" type="slidenum">
              <a:rPr lang="ja-JP" altLang="en-US" smtClean="0">
                <a:solidFill>
                  <a:schemeClr val="tx1"/>
                </a:solidFill>
              </a:rPr>
              <a:pPr>
                <a:defRPr/>
              </a:pPr>
              <a:t>32</a:t>
            </a:fld>
            <a:endParaRPr lang="ja-JP" altLang="en-US" dirty="0">
              <a:solidFill>
                <a:schemeClr val="tx1"/>
              </a:solidFill>
            </a:endParaRPr>
          </a:p>
        </p:txBody>
      </p:sp>
      <p:sp>
        <p:nvSpPr>
          <p:cNvPr id="51202" name="タイトル 1"/>
          <p:cNvSpPr>
            <a:spLocks noGrp="1"/>
          </p:cNvSpPr>
          <p:nvPr>
            <p:ph type="title"/>
          </p:nvPr>
        </p:nvSpPr>
        <p:spPr>
          <a:xfrm>
            <a:off x="404813" y="165100"/>
            <a:ext cx="8229600" cy="792163"/>
          </a:xfrm>
        </p:spPr>
        <p:txBody>
          <a:bodyPr/>
          <a:lstStyle/>
          <a:p>
            <a:pPr eaLnBrk="1" hangingPunct="1"/>
            <a:r>
              <a:rPr lang="en-US" altLang="ja-JP" sz="2400" dirty="0" smtClean="0"/>
              <a:t>(6) Confirmation of Applicability of CC-BY and </a:t>
            </a:r>
            <a:br>
              <a:rPr lang="en-US" altLang="ja-JP" sz="2400" dirty="0" smtClean="0"/>
            </a:br>
            <a:r>
              <a:rPr lang="en-US" altLang="ja-JP" sz="2400" dirty="0" smtClean="0"/>
              <a:t>Description of the Results</a:t>
            </a:r>
            <a:r>
              <a:rPr lang="ja-JP" altLang="en-US" sz="2400" dirty="0" smtClean="0"/>
              <a:t> </a:t>
            </a:r>
            <a:r>
              <a:rPr lang="en-US" altLang="ja-JP" sz="2400" dirty="0" smtClean="0"/>
              <a:t>(Each Person in Charge)</a:t>
            </a:r>
            <a:endParaRPr lang="ja-JP" altLang="en-US" sz="2400" dirty="0" smtClean="0"/>
          </a:p>
        </p:txBody>
      </p:sp>
      <p:sp>
        <p:nvSpPr>
          <p:cNvPr id="51203" name="コンテンツ プレースホルダー 1"/>
          <p:cNvSpPr>
            <a:spLocks noGrp="1"/>
          </p:cNvSpPr>
          <p:nvPr>
            <p:ph sz="quarter" idx="1"/>
          </p:nvPr>
        </p:nvSpPr>
        <p:spPr>
          <a:xfrm>
            <a:off x="481013" y="1154113"/>
            <a:ext cx="8535987" cy="580684"/>
          </a:xfrm>
        </p:spPr>
        <p:txBody>
          <a:bodyPr/>
          <a:lstStyle/>
          <a:p>
            <a:pPr>
              <a:lnSpc>
                <a:spcPct val="90000"/>
              </a:lnSpc>
              <a:spcBef>
                <a:spcPts val="0"/>
              </a:spcBef>
            </a:pPr>
            <a:r>
              <a:rPr lang="en-US" altLang="ja-JP" sz="1200" dirty="0" smtClean="0"/>
              <a:t>Along with the work sheet, the person in charge of confirmation (other departments in the Ministry of Internal Affairs and Communications, etc.)shall be designated and describe the results after confirming the possibility of secondary use with the right holders, etc.</a:t>
            </a:r>
            <a:endParaRPr lang="ja-JP" altLang="en-US" sz="1200" dirty="0" smtClean="0"/>
          </a:p>
          <a:p>
            <a:pPr>
              <a:lnSpc>
                <a:spcPct val="90000"/>
              </a:lnSpc>
              <a:spcBef>
                <a:spcPts val="0"/>
              </a:spcBef>
            </a:pPr>
            <a:endParaRPr lang="ja-JP" altLang="en-US" sz="1200" dirty="0" smtClean="0"/>
          </a:p>
        </p:txBody>
      </p:sp>
      <p:graphicFrame>
        <p:nvGraphicFramePr>
          <p:cNvPr id="7" name="表 6"/>
          <p:cNvGraphicFramePr>
            <a:graphicFrameLocks noGrp="1"/>
          </p:cNvGraphicFramePr>
          <p:nvPr>
            <p:extLst>
              <p:ext uri="{D42A27DB-BD31-4B8C-83A1-F6EECF244321}">
                <p14:modId xmlns:p14="http://schemas.microsoft.com/office/powerpoint/2010/main" val="601826936"/>
              </p:ext>
            </p:extLst>
          </p:nvPr>
        </p:nvGraphicFramePr>
        <p:xfrm>
          <a:off x="481012" y="2256091"/>
          <a:ext cx="8351971" cy="4049479"/>
        </p:xfrm>
        <a:graphic>
          <a:graphicData uri="http://schemas.openxmlformats.org/drawingml/2006/table">
            <a:tbl>
              <a:tblPr firstRow="1" bandRow="1">
                <a:tableStyleId>{5940675A-B579-460E-94D1-54222C63F5DA}</a:tableStyleId>
              </a:tblPr>
              <a:tblGrid>
                <a:gridCol w="827587"/>
                <a:gridCol w="1360287"/>
                <a:gridCol w="1884472"/>
                <a:gridCol w="1583672"/>
                <a:gridCol w="593692"/>
                <a:gridCol w="494136"/>
                <a:gridCol w="866150"/>
                <a:gridCol w="741975"/>
              </a:tblGrid>
              <a:tr h="706013">
                <a:tc>
                  <a:txBody>
                    <a:bodyPr/>
                    <a:lstStyle/>
                    <a:p>
                      <a:pPr algn="ctr"/>
                      <a:r>
                        <a:rPr kumimoji="1" lang="ja-JP" altLang="en-US" sz="1000" dirty="0" smtClean="0">
                          <a:solidFill>
                            <a:schemeClr val="tx1"/>
                          </a:solidFill>
                          <a:latin typeface="Calibri" panose="020F0502020204030204" pitchFamily="34" charset="0"/>
                        </a:rPr>
                        <a:t>ａ</a:t>
                      </a:r>
                      <a:r>
                        <a:rPr kumimoji="1" lang="en-US" altLang="ja-JP" sz="1000" dirty="0" smtClean="0">
                          <a:solidFill>
                            <a:schemeClr val="tx1"/>
                          </a:solidFill>
                          <a:latin typeface="Calibri" panose="020F0502020204030204" pitchFamily="34" charset="0"/>
                        </a:rPr>
                        <a:t>)</a:t>
                      </a:r>
                    </a:p>
                    <a:p>
                      <a:pPr algn="ctr"/>
                      <a:r>
                        <a:rPr kumimoji="1" lang="en-US" altLang="ja-JP" sz="1000" dirty="0" smtClean="0">
                          <a:solidFill>
                            <a:schemeClr val="tx1"/>
                          </a:solidFill>
                          <a:latin typeface="Calibri" panose="020F0502020204030204" pitchFamily="34" charset="0"/>
                        </a:rPr>
                        <a:t>Published portion</a:t>
                      </a:r>
                      <a:endParaRPr kumimoji="1" lang="ja-JP" altLang="en-US" sz="1000" b="0" dirty="0">
                        <a:solidFill>
                          <a:schemeClr val="tx1"/>
                        </a:solidFill>
                        <a:latin typeface="Calibri" panose="020F0502020204030204" pitchFamily="34" charset="0"/>
                        <a:ea typeface="HGP創英角ｺﾞｼｯｸUB" pitchFamily="50" charset="-128"/>
                      </a:endParaRPr>
                    </a:p>
                  </a:txBody>
                  <a:tcPr marL="84406" marR="84406">
                    <a:solidFill>
                      <a:schemeClr val="bg1">
                        <a:lumMod val="75000"/>
                      </a:schemeClr>
                    </a:solidFill>
                  </a:tcPr>
                </a:tc>
                <a:tc>
                  <a:txBody>
                    <a:bodyPr/>
                    <a:lstStyle/>
                    <a:p>
                      <a:pPr algn="ctr"/>
                      <a:r>
                        <a:rPr kumimoji="1" lang="en-US" altLang="ja-JP" sz="1000" dirty="0" smtClean="0">
                          <a:solidFill>
                            <a:schemeClr val="tx1"/>
                          </a:solidFill>
                          <a:latin typeface="Calibri" panose="020F0502020204030204" pitchFamily="34" charset="0"/>
                        </a:rPr>
                        <a:t>b)</a:t>
                      </a:r>
                    </a:p>
                    <a:p>
                      <a:pPr algn="ctr"/>
                      <a:r>
                        <a:rPr kumimoji="1" lang="en-US" altLang="ja-JP" sz="1000" dirty="0" smtClean="0">
                          <a:solidFill>
                            <a:schemeClr val="tx1"/>
                          </a:solidFill>
                          <a:latin typeface="Calibri" panose="020F0502020204030204" pitchFamily="34" charset="0"/>
                        </a:rPr>
                        <a:t>Title</a:t>
                      </a:r>
                      <a:r>
                        <a:rPr kumimoji="1" lang="en-US" altLang="ja-JP" sz="1000" baseline="0" dirty="0" smtClean="0">
                          <a:solidFill>
                            <a:schemeClr val="tx1"/>
                          </a:solidFill>
                          <a:latin typeface="Calibri" panose="020F0502020204030204" pitchFamily="34" charset="0"/>
                        </a:rPr>
                        <a:t> of table, etc.</a:t>
                      </a:r>
                      <a:endParaRPr kumimoji="1" lang="ja-JP" altLang="en-US" sz="1000" b="0" dirty="0">
                        <a:solidFill>
                          <a:schemeClr val="tx1"/>
                        </a:solidFill>
                        <a:latin typeface="Calibri" panose="020F0502020204030204" pitchFamily="34" charset="0"/>
                        <a:ea typeface="HGP創英角ｺﾞｼｯｸUB" pitchFamily="50" charset="-128"/>
                      </a:endParaRPr>
                    </a:p>
                  </a:txBody>
                  <a:tcPr marL="84406" marR="84406">
                    <a:solidFill>
                      <a:schemeClr val="bg1">
                        <a:lumMod val="75000"/>
                      </a:schemeClr>
                    </a:solidFill>
                  </a:tcPr>
                </a:tc>
                <a:tc>
                  <a:txBody>
                    <a:bodyPr/>
                    <a:lstStyle/>
                    <a:p>
                      <a:pPr algn="ctr"/>
                      <a:r>
                        <a:rPr kumimoji="1" lang="en-US" altLang="ja-JP" sz="1000" dirty="0" smtClean="0">
                          <a:solidFill>
                            <a:schemeClr val="tx1"/>
                          </a:solidFill>
                          <a:latin typeface="Calibri" panose="020F0502020204030204" pitchFamily="34" charset="0"/>
                        </a:rPr>
                        <a:t>c)</a:t>
                      </a:r>
                    </a:p>
                    <a:p>
                      <a:pPr algn="ctr"/>
                      <a:r>
                        <a:rPr kumimoji="1" lang="en-US" altLang="ja-JP" sz="1000" dirty="0" smtClean="0">
                          <a:solidFill>
                            <a:schemeClr val="tx1"/>
                          </a:solidFill>
                          <a:latin typeface="Calibri" panose="020F0502020204030204" pitchFamily="34" charset="0"/>
                        </a:rPr>
                        <a:t>Indication of Source</a:t>
                      </a:r>
                      <a:endParaRPr kumimoji="1" lang="ja-JP" altLang="en-US" sz="1000" b="0" dirty="0">
                        <a:solidFill>
                          <a:schemeClr val="tx1"/>
                        </a:solidFill>
                        <a:latin typeface="Calibri" panose="020F0502020204030204" pitchFamily="34" charset="0"/>
                        <a:ea typeface="HGP創英角ｺﾞｼｯｸUB" pitchFamily="50" charset="-128"/>
                      </a:endParaRPr>
                    </a:p>
                  </a:txBody>
                  <a:tcPr marL="84406" marR="84406">
                    <a:solidFill>
                      <a:schemeClr val="bg1">
                        <a:lumMod val="75000"/>
                      </a:schemeClr>
                    </a:solidFill>
                  </a:tcPr>
                </a:tc>
                <a:tc>
                  <a:txBody>
                    <a:bodyPr/>
                    <a:lstStyle/>
                    <a:p>
                      <a:pPr algn="ctr"/>
                      <a:r>
                        <a:rPr kumimoji="1" lang="en-US" altLang="ja-JP" sz="1000" dirty="0" smtClean="0">
                          <a:solidFill>
                            <a:schemeClr val="tx1"/>
                          </a:solidFill>
                          <a:latin typeface="Calibri" panose="020F0502020204030204" pitchFamily="34" charset="0"/>
                        </a:rPr>
                        <a:t>d)</a:t>
                      </a:r>
                    </a:p>
                    <a:p>
                      <a:pPr algn="ctr"/>
                      <a:r>
                        <a:rPr kumimoji="1" lang="en-US" altLang="ja-JP" sz="1000" dirty="0" smtClean="0">
                          <a:solidFill>
                            <a:schemeClr val="tx1"/>
                          </a:solidFill>
                          <a:latin typeface="Calibri" panose="020F0502020204030204" pitchFamily="34" charset="0"/>
                        </a:rPr>
                        <a:t>Published URL</a:t>
                      </a:r>
                      <a:endParaRPr kumimoji="1" lang="ja-JP" altLang="en-US" sz="1000" b="0" dirty="0">
                        <a:solidFill>
                          <a:schemeClr val="tx1"/>
                        </a:solidFill>
                        <a:latin typeface="Calibri" panose="020F0502020204030204" pitchFamily="34" charset="0"/>
                        <a:ea typeface="HGP創英角ｺﾞｼｯｸUB" pitchFamily="50" charset="-128"/>
                      </a:endParaRPr>
                    </a:p>
                  </a:txBody>
                  <a:tcPr marL="84406" marR="84406">
                    <a:solidFill>
                      <a:schemeClr val="bg1">
                        <a:lumMod val="75000"/>
                      </a:schemeClr>
                    </a:solidFill>
                  </a:tcPr>
                </a:tc>
                <a:tc>
                  <a:txBody>
                    <a:bodyPr/>
                    <a:lstStyle/>
                    <a:p>
                      <a:pPr algn="ctr"/>
                      <a:r>
                        <a:rPr kumimoji="1" lang="en-US" altLang="ja-JP" sz="1000" dirty="0" smtClean="0">
                          <a:solidFill>
                            <a:schemeClr val="tx1"/>
                          </a:solidFill>
                          <a:latin typeface="Calibri" panose="020F0502020204030204" pitchFamily="34" charset="0"/>
                        </a:rPr>
                        <a:t>e)</a:t>
                      </a:r>
                    </a:p>
                    <a:p>
                      <a:pPr algn="ctr"/>
                      <a:r>
                        <a:rPr kumimoji="1" lang="en-US" altLang="ja-JP" sz="1000" dirty="0" smtClean="0">
                          <a:solidFill>
                            <a:schemeClr val="tx1"/>
                          </a:solidFill>
                          <a:latin typeface="Calibri" panose="020F0502020204030204" pitchFamily="34" charset="0"/>
                        </a:rPr>
                        <a:t>CC-BY</a:t>
                      </a:r>
                    </a:p>
                    <a:p>
                      <a:pPr algn="ctr"/>
                      <a:r>
                        <a:rPr kumimoji="1" lang="en-US" altLang="ja-JP" sz="1000" dirty="0" smtClean="0">
                          <a:solidFill>
                            <a:schemeClr val="tx1"/>
                          </a:solidFill>
                          <a:latin typeface="Calibri" panose="020F0502020204030204" pitchFamily="34" charset="0"/>
                        </a:rPr>
                        <a:t>Check</a:t>
                      </a:r>
                      <a:endParaRPr kumimoji="1" lang="en-US" altLang="ja-JP" sz="1000" b="0" dirty="0" smtClean="0">
                        <a:solidFill>
                          <a:schemeClr val="tx1"/>
                        </a:solidFill>
                        <a:latin typeface="Calibri" panose="020F0502020204030204" pitchFamily="34" charset="0"/>
                        <a:ea typeface="HGP創英角ｺﾞｼｯｸUB" pitchFamily="50" charset="-128"/>
                      </a:endParaRPr>
                    </a:p>
                  </a:txBody>
                  <a:tcPr marL="84406" marR="84406">
                    <a:solidFill>
                      <a:schemeClr val="bg1">
                        <a:lumMod val="75000"/>
                      </a:schemeClr>
                    </a:solidFill>
                  </a:tcPr>
                </a:tc>
                <a:tc>
                  <a:txBody>
                    <a:bodyPr/>
                    <a:lstStyle/>
                    <a:p>
                      <a:pPr algn="ctr"/>
                      <a:r>
                        <a:rPr kumimoji="1" lang="en-US" altLang="ja-JP" sz="1000" dirty="0" smtClean="0">
                          <a:solidFill>
                            <a:schemeClr val="tx1"/>
                          </a:solidFill>
                          <a:latin typeface="Calibri" panose="020F0502020204030204" pitchFamily="34" charset="0"/>
                        </a:rPr>
                        <a:t>f)</a:t>
                      </a:r>
                    </a:p>
                    <a:p>
                      <a:pPr algn="ctr"/>
                      <a:r>
                        <a:rPr kumimoji="1" lang="en-US" altLang="ja-JP" sz="1000" dirty="0" smtClean="0">
                          <a:solidFill>
                            <a:schemeClr val="tx1"/>
                          </a:solidFill>
                          <a:latin typeface="Calibri" panose="020F0502020204030204" pitchFamily="34" charset="0"/>
                        </a:rPr>
                        <a:t>Category</a:t>
                      </a:r>
                      <a:endParaRPr kumimoji="1" lang="en-US" altLang="ja-JP" sz="1000" b="0" dirty="0" smtClean="0">
                        <a:solidFill>
                          <a:schemeClr val="tx1"/>
                        </a:solidFill>
                        <a:latin typeface="Calibri" panose="020F0502020204030204" pitchFamily="34" charset="0"/>
                        <a:ea typeface="HGP創英角ｺﾞｼｯｸUB" pitchFamily="50" charset="-128"/>
                      </a:endParaRPr>
                    </a:p>
                  </a:txBody>
                  <a:tcPr marL="84406" marR="84406">
                    <a:solidFill>
                      <a:schemeClr val="bg1">
                        <a:lumMod val="75000"/>
                      </a:schemeClr>
                    </a:solidFill>
                  </a:tcPr>
                </a:tc>
                <a:tc>
                  <a:txBody>
                    <a:bodyPr/>
                    <a:lstStyle/>
                    <a:p>
                      <a:pPr algn="ctr"/>
                      <a:r>
                        <a:rPr kumimoji="1" lang="en-US" altLang="ja-JP" sz="1000" dirty="0" smtClean="0">
                          <a:solidFill>
                            <a:schemeClr val="tx1"/>
                          </a:solidFill>
                          <a:latin typeface="Calibri" panose="020F0502020204030204" pitchFamily="34" charset="0"/>
                        </a:rPr>
                        <a:t>g)</a:t>
                      </a:r>
                    </a:p>
                    <a:p>
                      <a:pPr algn="ctr"/>
                      <a:r>
                        <a:rPr kumimoji="1" lang="en-US" altLang="ja-JP" sz="1000" dirty="0" smtClean="0">
                          <a:solidFill>
                            <a:schemeClr val="tx1"/>
                          </a:solidFill>
                          <a:latin typeface="Calibri" panose="020F0502020204030204" pitchFamily="34" charset="0"/>
                        </a:rPr>
                        <a:t>Referred to</a:t>
                      </a:r>
                      <a:endParaRPr kumimoji="1" lang="en-US" altLang="ja-JP" sz="1000" b="0" dirty="0" smtClean="0">
                        <a:solidFill>
                          <a:schemeClr val="tx1"/>
                        </a:solidFill>
                        <a:latin typeface="Calibri" panose="020F0502020204030204" pitchFamily="34" charset="0"/>
                        <a:ea typeface="HGP創英角ｺﾞｼｯｸUB" pitchFamily="50" charset="-128"/>
                      </a:endParaRPr>
                    </a:p>
                  </a:txBody>
                  <a:tcPr marL="84406" marR="84406">
                    <a:solidFill>
                      <a:schemeClr val="bg1">
                        <a:lumMod val="75000"/>
                      </a:schemeClr>
                    </a:solidFill>
                  </a:tcPr>
                </a:tc>
                <a:tc>
                  <a:txBody>
                    <a:bodyPr/>
                    <a:lstStyle/>
                    <a:p>
                      <a:pPr algn="ctr"/>
                      <a:r>
                        <a:rPr kumimoji="1" lang="en-US" altLang="ja-JP" sz="1000" dirty="0" smtClean="0">
                          <a:solidFill>
                            <a:schemeClr val="tx1"/>
                          </a:solidFill>
                          <a:latin typeface="Calibri" panose="020F0502020204030204" pitchFamily="34" charset="0"/>
                        </a:rPr>
                        <a:t>h)</a:t>
                      </a:r>
                    </a:p>
                    <a:p>
                      <a:pPr algn="ctr"/>
                      <a:r>
                        <a:rPr kumimoji="1" lang="en-US" altLang="ja-JP" sz="1000" dirty="0" smtClean="0">
                          <a:solidFill>
                            <a:schemeClr val="tx1"/>
                          </a:solidFill>
                          <a:latin typeface="Calibri" panose="020F0502020204030204" pitchFamily="34" charset="0"/>
                        </a:rPr>
                        <a:t>Confirmation results</a:t>
                      </a:r>
                      <a:endParaRPr kumimoji="1" lang="en-US" altLang="ja-JP" sz="1000" b="0" dirty="0" smtClean="0">
                        <a:solidFill>
                          <a:schemeClr val="tx1"/>
                        </a:solidFill>
                        <a:latin typeface="Calibri" panose="020F0502020204030204" pitchFamily="34" charset="0"/>
                        <a:ea typeface="HGP創英角ｺﾞｼｯｸUB" pitchFamily="50" charset="-128"/>
                      </a:endParaRPr>
                    </a:p>
                  </a:txBody>
                  <a:tcPr marL="84406" marR="84406">
                    <a:solidFill>
                      <a:schemeClr val="bg1">
                        <a:lumMod val="75000"/>
                      </a:schemeClr>
                    </a:solidFill>
                  </a:tcPr>
                </a:tc>
              </a:tr>
              <a:tr h="706013">
                <a:tc>
                  <a:txBody>
                    <a:bodyPr/>
                    <a:lstStyle/>
                    <a:p>
                      <a:pPr algn="ctr"/>
                      <a:r>
                        <a:rPr kumimoji="1" lang="en-US" altLang="ja-JP" sz="1000" dirty="0" smtClean="0">
                          <a:solidFill>
                            <a:schemeClr val="tx1"/>
                          </a:solidFill>
                          <a:latin typeface="Calibri" panose="020F0502020204030204" pitchFamily="34" charset="0"/>
                        </a:rPr>
                        <a:t>Table 1-1-6-1</a:t>
                      </a:r>
                      <a:endParaRPr kumimoji="1" lang="ja-JP" altLang="en-US" sz="1000" dirty="0" smtClean="0">
                        <a:solidFill>
                          <a:schemeClr val="tx1"/>
                        </a:solidFill>
                        <a:latin typeface="Calibri" panose="020F0502020204030204" pitchFamily="34" charset="0"/>
                      </a:endParaRPr>
                    </a:p>
                  </a:txBody>
                  <a:tcPr marL="84406" marR="84406"/>
                </a:tc>
                <a:tc>
                  <a:txBody>
                    <a:bodyPr/>
                    <a:lstStyle/>
                    <a:p>
                      <a:pPr algn="l"/>
                      <a:r>
                        <a:rPr kumimoji="1" lang="en-US" altLang="ja-JP" sz="1000" dirty="0" smtClean="0">
                          <a:solidFill>
                            <a:schemeClr val="tx1"/>
                          </a:solidFill>
                          <a:latin typeface="Calibri" panose="020F0502020204030204" pitchFamily="34" charset="0"/>
                        </a:rPr>
                        <a:t>Path</a:t>
                      </a:r>
                      <a:r>
                        <a:rPr kumimoji="1" lang="en-US" altLang="ja-JP" sz="1000" baseline="0" dirty="0" smtClean="0">
                          <a:solidFill>
                            <a:schemeClr val="tx1"/>
                          </a:solidFill>
                          <a:latin typeface="Calibri" panose="020F0502020204030204" pitchFamily="34" charset="0"/>
                        </a:rPr>
                        <a:t> o </a:t>
                      </a:r>
                      <a:r>
                        <a:rPr kumimoji="1" lang="en-US" altLang="ja-JP" sz="1000" dirty="0" smtClean="0">
                          <a:solidFill>
                            <a:schemeClr val="tx1"/>
                          </a:solidFill>
                          <a:latin typeface="Calibri" panose="020F0502020204030204" pitchFamily="34" charset="0"/>
                        </a:rPr>
                        <a:t>ICT contribution</a:t>
                      </a:r>
                      <a:r>
                        <a:rPr kumimoji="1" lang="en-US" altLang="ja-JP" sz="1000" baseline="0" dirty="0" smtClean="0">
                          <a:solidFill>
                            <a:schemeClr val="tx1"/>
                          </a:solidFill>
                          <a:latin typeface="Calibri" panose="020F0502020204030204" pitchFamily="34" charset="0"/>
                        </a:rPr>
                        <a:t> to growth</a:t>
                      </a:r>
                      <a:endParaRPr kumimoji="1" lang="ja-JP" altLang="en-US" sz="1000" dirty="0">
                        <a:solidFill>
                          <a:schemeClr val="tx1"/>
                        </a:solidFill>
                        <a:latin typeface="Calibri" panose="020F0502020204030204" pitchFamily="34" charset="0"/>
                      </a:endParaRP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tx1"/>
                          </a:solidFill>
                          <a:latin typeface="Calibri" panose="020F0502020204030204" pitchFamily="34" charset="0"/>
                        </a:rPr>
                        <a:t>Prepared by Mr. A (2006, 2008), etc.</a:t>
                      </a:r>
                      <a:endParaRPr kumimoji="1" lang="ja-JP" altLang="en-US" sz="1000" dirty="0" smtClean="0">
                        <a:solidFill>
                          <a:schemeClr val="tx1"/>
                        </a:solidFill>
                        <a:latin typeface="Calibri" panose="020F0502020204030204" pitchFamily="34" charset="0"/>
                      </a:endParaRPr>
                    </a:p>
                  </a:txBody>
                  <a:tcPr marL="84406" marR="84406"/>
                </a:tc>
                <a:tc>
                  <a:txBody>
                    <a:bodyPr/>
                    <a:lstStyle/>
                    <a:p>
                      <a:pPr algn="l"/>
                      <a:r>
                        <a:rPr kumimoji="1" lang="en-US" altLang="ja-JP" sz="1000" dirty="0" smtClean="0">
                          <a:solidFill>
                            <a:schemeClr val="tx1"/>
                          </a:solidFill>
                          <a:latin typeface="Calibri" panose="020F0502020204030204" pitchFamily="34" charset="0"/>
                        </a:rPr>
                        <a:t>http://www.soumu.go.jp/johotsusintokei/whitepaper/ja/h24/html/nc111300.html</a:t>
                      </a:r>
                      <a:endParaRPr kumimoji="1" lang="ja-JP" altLang="en-US" sz="1000" dirty="0">
                        <a:solidFill>
                          <a:schemeClr val="tx1"/>
                        </a:solidFill>
                        <a:latin typeface="Calibri" panose="020F0502020204030204" pitchFamily="34" charset="0"/>
                      </a:endParaRPr>
                    </a:p>
                  </a:txBody>
                  <a:tcPr marL="84406" marR="84406"/>
                </a:tc>
                <a:tc>
                  <a:txBody>
                    <a:bodyPr/>
                    <a:lstStyle/>
                    <a:p>
                      <a:pPr algn="ctr"/>
                      <a:r>
                        <a:rPr kumimoji="1" lang="ja-JP" altLang="en-US" sz="1000" dirty="0" smtClean="0">
                          <a:solidFill>
                            <a:schemeClr val="tx1"/>
                          </a:solidFill>
                          <a:latin typeface="Calibri" panose="020F0502020204030204" pitchFamily="34" charset="0"/>
                        </a:rPr>
                        <a:t>☆</a:t>
                      </a:r>
                      <a:endParaRPr kumimoji="1" lang="en-US" altLang="ja-JP" sz="1000" dirty="0" smtClean="0">
                        <a:solidFill>
                          <a:schemeClr val="tx1"/>
                        </a:solidFill>
                        <a:latin typeface="Calibri" panose="020F0502020204030204" pitchFamily="34" charset="0"/>
                      </a:endParaRPr>
                    </a:p>
                  </a:txBody>
                  <a:tcPr marL="84406" marR="84406"/>
                </a:tc>
                <a:tc>
                  <a:txBody>
                    <a:bodyPr/>
                    <a:lstStyle/>
                    <a:p>
                      <a:pPr algn="ctr"/>
                      <a:r>
                        <a:rPr kumimoji="1" lang="en-US" altLang="ja-JP" sz="1000" dirty="0" smtClean="0">
                          <a:solidFill>
                            <a:schemeClr val="tx1"/>
                          </a:solidFill>
                          <a:latin typeface="Calibri" panose="020F0502020204030204" pitchFamily="34" charset="0"/>
                        </a:rPr>
                        <a:t>C or D</a:t>
                      </a:r>
                    </a:p>
                  </a:txBody>
                  <a:tcPr marL="84406" marR="84406"/>
                </a:tc>
                <a:tc>
                  <a:txBody>
                    <a:bodyPr/>
                    <a:lstStyle/>
                    <a:p>
                      <a:pPr algn="ctr"/>
                      <a:r>
                        <a:rPr kumimoji="1" lang="en-US" altLang="ja-JP" sz="1000" dirty="0" smtClean="0">
                          <a:solidFill>
                            <a:schemeClr val="tx1"/>
                          </a:solidFill>
                          <a:latin typeface="Calibri" panose="020F0502020204030204" pitchFamily="34" charset="0"/>
                        </a:rPr>
                        <a:t>Mr. A</a:t>
                      </a:r>
                    </a:p>
                  </a:txBody>
                  <a:tcPr marL="84406" marR="84406"/>
                </a:tc>
                <a:tc>
                  <a:txBody>
                    <a:bodyPr/>
                    <a:lstStyle/>
                    <a:p>
                      <a:pPr algn="ctr"/>
                      <a:r>
                        <a:rPr kumimoji="1" lang="en-US" altLang="ja-JP" sz="1000" dirty="0" smtClean="0">
                          <a:solidFill>
                            <a:schemeClr val="tx1"/>
                          </a:solidFill>
                          <a:latin typeface="Calibri" panose="020F0502020204030204" pitchFamily="34" charset="0"/>
                        </a:rPr>
                        <a:t>O</a:t>
                      </a:r>
                    </a:p>
                  </a:txBody>
                  <a:tcPr marL="84406" marR="84406"/>
                </a:tc>
              </a:tr>
              <a:tr h="706013">
                <a:tc>
                  <a:txBody>
                    <a:bodyPr/>
                    <a:lstStyle/>
                    <a:p>
                      <a:pPr algn="ctr"/>
                      <a:r>
                        <a:rPr kumimoji="1" lang="en-US" altLang="ja-JP" sz="1000" dirty="0" smtClean="0">
                          <a:solidFill>
                            <a:schemeClr val="tx1"/>
                          </a:solidFill>
                          <a:latin typeface="Calibri" panose="020F0502020204030204" pitchFamily="34" charset="0"/>
                        </a:rPr>
                        <a:t>Part 1, Section1-3</a:t>
                      </a:r>
                    </a:p>
                    <a:p>
                      <a:pPr algn="ctr"/>
                      <a:r>
                        <a:rPr kumimoji="1" lang="en-US" altLang="ja-JP" sz="1000" dirty="0" smtClean="0">
                          <a:solidFill>
                            <a:schemeClr val="tx1"/>
                          </a:solidFill>
                          <a:latin typeface="Calibri" panose="020F0502020204030204" pitchFamily="34" charset="0"/>
                        </a:rPr>
                        <a:t>(in the text)</a:t>
                      </a:r>
                      <a:endParaRPr kumimoji="1" lang="ja-JP" altLang="en-US" sz="1000" dirty="0" smtClean="0">
                        <a:solidFill>
                          <a:schemeClr val="tx1"/>
                        </a:solidFill>
                        <a:latin typeface="Calibri" panose="020F0502020204030204" pitchFamily="34" charset="0"/>
                      </a:endParaRPr>
                    </a:p>
                  </a:txBody>
                  <a:tcPr marL="84406" marR="84406"/>
                </a:tc>
                <a:tc>
                  <a:txBody>
                    <a:bodyPr/>
                    <a:lstStyle/>
                    <a:p>
                      <a:pPr algn="ctr"/>
                      <a:r>
                        <a:rPr kumimoji="1" lang="ja-JP" altLang="en-US" sz="1000" dirty="0" smtClean="0">
                          <a:solidFill>
                            <a:schemeClr val="tx1"/>
                          </a:solidFill>
                          <a:latin typeface="Calibri" panose="020F0502020204030204" pitchFamily="34" charset="0"/>
                        </a:rPr>
                        <a:t>－</a:t>
                      </a:r>
                      <a:endParaRPr kumimoji="1" lang="ja-JP" altLang="en-US" sz="1000" dirty="0">
                        <a:solidFill>
                          <a:schemeClr val="tx1"/>
                        </a:solidFill>
                        <a:latin typeface="Calibri" panose="020F0502020204030204" pitchFamily="34" charset="0"/>
                      </a:endParaRP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tx1"/>
                          </a:solidFill>
                          <a:latin typeface="Calibri" panose="020F0502020204030204" pitchFamily="34" charset="0"/>
                        </a:rPr>
                        <a:t>G8 Deauville Summit Declaration</a:t>
                      </a:r>
                      <a:r>
                        <a:rPr kumimoji="1" lang="en-US" altLang="ja-JP" sz="1000" baseline="0" dirty="0" smtClean="0">
                          <a:solidFill>
                            <a:schemeClr val="tx1"/>
                          </a:solidFill>
                          <a:latin typeface="Calibri" panose="020F0502020204030204" pitchFamily="34" charset="0"/>
                        </a:rPr>
                        <a:t> of Head of States, “New Commitment to Freedom and Democracy”</a:t>
                      </a:r>
                      <a:endParaRPr kumimoji="1" lang="ja-JP" altLang="en-US" sz="1000" dirty="0" smtClean="0">
                        <a:solidFill>
                          <a:schemeClr val="tx1"/>
                        </a:solidFill>
                        <a:latin typeface="Calibri" panose="020F0502020204030204" pitchFamily="34" charset="0"/>
                      </a:endParaRPr>
                    </a:p>
                  </a:txBody>
                  <a:tcPr marL="84406" marR="84406"/>
                </a:tc>
                <a:tc>
                  <a:txBody>
                    <a:bodyPr/>
                    <a:lstStyle/>
                    <a:p>
                      <a:pPr algn="l"/>
                      <a:r>
                        <a:rPr kumimoji="1" lang="en-US" altLang="ja-JP" sz="1000" dirty="0" smtClean="0">
                          <a:solidFill>
                            <a:schemeClr val="tx1"/>
                          </a:solidFill>
                          <a:latin typeface="Calibri" panose="020F0502020204030204" pitchFamily="34" charset="0"/>
                        </a:rPr>
                        <a:t>http://www.soumu.go.jp/johotsusintokei/whitepaper/ja/h24/html/nc111300.html</a:t>
                      </a:r>
                      <a:endParaRPr kumimoji="1" lang="ja-JP" altLang="en-US" sz="1000" dirty="0">
                        <a:solidFill>
                          <a:schemeClr val="tx1"/>
                        </a:solidFill>
                        <a:latin typeface="Calibri" panose="020F0502020204030204" pitchFamily="34" charset="0"/>
                      </a:endParaRPr>
                    </a:p>
                  </a:txBody>
                  <a:tcPr marL="84406" marR="84406"/>
                </a:tc>
                <a:tc>
                  <a:txBody>
                    <a:bodyPr/>
                    <a:lstStyle/>
                    <a:p>
                      <a:pPr algn="ctr"/>
                      <a:r>
                        <a:rPr kumimoji="1" lang="ja-JP" altLang="en-US" sz="1000" dirty="0" smtClean="0">
                          <a:solidFill>
                            <a:schemeClr val="tx1"/>
                          </a:solidFill>
                          <a:latin typeface="Calibri" panose="020F0502020204030204" pitchFamily="34" charset="0"/>
                        </a:rPr>
                        <a:t>☆</a:t>
                      </a:r>
                      <a:endParaRPr kumimoji="1" lang="en-US" altLang="ja-JP" sz="1000" dirty="0" smtClean="0">
                        <a:solidFill>
                          <a:schemeClr val="tx1"/>
                        </a:solidFill>
                        <a:latin typeface="Calibri" panose="020F0502020204030204" pitchFamily="34" charset="0"/>
                      </a:endParaRPr>
                    </a:p>
                  </a:txBody>
                  <a:tcPr marL="84406" marR="84406"/>
                </a:tc>
                <a:tc>
                  <a:txBody>
                    <a:bodyPr/>
                    <a:lstStyle/>
                    <a:p>
                      <a:pPr algn="ctr"/>
                      <a:r>
                        <a:rPr kumimoji="1" lang="en-US" altLang="ja-JP" sz="1000" dirty="0" smtClean="0">
                          <a:solidFill>
                            <a:schemeClr val="tx1"/>
                          </a:solidFill>
                          <a:latin typeface="Calibri" panose="020F0502020204030204" pitchFamily="34" charset="0"/>
                        </a:rPr>
                        <a:t>C</a:t>
                      </a:r>
                      <a:r>
                        <a:rPr kumimoji="1" lang="ja-JP" altLang="en-US" sz="1000" dirty="0" smtClean="0">
                          <a:solidFill>
                            <a:schemeClr val="tx1"/>
                          </a:solidFill>
                          <a:latin typeface="Calibri" panose="020F0502020204030204" pitchFamily="34" charset="0"/>
                        </a:rPr>
                        <a:t> </a:t>
                      </a:r>
                      <a:r>
                        <a:rPr kumimoji="1" lang="en-US" altLang="ja-JP" sz="1000" dirty="0" smtClean="0">
                          <a:solidFill>
                            <a:schemeClr val="tx1"/>
                          </a:solidFill>
                          <a:latin typeface="Calibri" panose="020F0502020204030204" pitchFamily="34" charset="0"/>
                        </a:rPr>
                        <a:t>or D</a:t>
                      </a:r>
                    </a:p>
                  </a:txBody>
                  <a:tcPr marL="84406" marR="84406"/>
                </a:tc>
                <a:tc>
                  <a:txBody>
                    <a:bodyPr/>
                    <a:lstStyle/>
                    <a:p>
                      <a:pPr algn="ctr"/>
                      <a:r>
                        <a:rPr kumimoji="1" lang="en-US" altLang="ja-JP" sz="1000" dirty="0" smtClean="0">
                          <a:solidFill>
                            <a:schemeClr val="tx1"/>
                          </a:solidFill>
                          <a:latin typeface="Calibri" panose="020F0502020204030204" pitchFamily="34" charset="0"/>
                        </a:rPr>
                        <a:t>G8 Deauville Summit Secretariat</a:t>
                      </a:r>
                      <a:endParaRPr kumimoji="1" lang="ja-JP" altLang="en-US" sz="1000" dirty="0">
                        <a:solidFill>
                          <a:schemeClr val="tx1"/>
                        </a:solidFill>
                        <a:latin typeface="Calibri" panose="020F0502020204030204" pitchFamily="34" charset="0"/>
                      </a:endParaRPr>
                    </a:p>
                  </a:txBody>
                  <a:tcPr marL="84406" marR="84406"/>
                </a:tc>
                <a:tc>
                  <a:txBody>
                    <a:bodyPr/>
                    <a:lstStyle/>
                    <a:p>
                      <a:pPr algn="ctr"/>
                      <a:r>
                        <a:rPr kumimoji="1" lang="ja-JP" altLang="en-US" sz="1000" dirty="0" smtClean="0">
                          <a:solidFill>
                            <a:schemeClr val="tx1"/>
                          </a:solidFill>
                          <a:latin typeface="Calibri" panose="020F0502020204030204" pitchFamily="34" charset="0"/>
                        </a:rPr>
                        <a:t>★</a:t>
                      </a:r>
                      <a:endParaRPr kumimoji="1" lang="ja-JP" altLang="en-US" sz="1000" dirty="0">
                        <a:solidFill>
                          <a:schemeClr val="tx1"/>
                        </a:solidFill>
                        <a:latin typeface="Calibri" panose="020F0502020204030204" pitchFamily="34" charset="0"/>
                      </a:endParaRPr>
                    </a:p>
                  </a:txBody>
                  <a:tcPr marL="84406" marR="84406"/>
                </a:tc>
              </a:tr>
              <a:tr h="706013">
                <a:tc>
                  <a:txBody>
                    <a:bodyPr/>
                    <a:lstStyle/>
                    <a:p>
                      <a:pPr algn="ctr"/>
                      <a:r>
                        <a:rPr kumimoji="1" lang="en-US" altLang="ja-JP" sz="1000" dirty="0" smtClean="0">
                          <a:solidFill>
                            <a:schemeClr val="tx1"/>
                          </a:solidFill>
                          <a:latin typeface="Calibri" panose="020F0502020204030204" pitchFamily="34" charset="0"/>
                        </a:rPr>
                        <a:t>Table 1-2-5-1</a:t>
                      </a:r>
                      <a:endParaRPr kumimoji="1" lang="ja-JP" altLang="en-US" sz="1000" dirty="0">
                        <a:solidFill>
                          <a:schemeClr val="tx1"/>
                        </a:solidFill>
                        <a:latin typeface="Calibri" panose="020F0502020204030204" pitchFamily="34" charset="0"/>
                      </a:endParaRPr>
                    </a:p>
                  </a:txBody>
                  <a:tcPr marL="84406" marR="84406"/>
                </a:tc>
                <a:tc>
                  <a:txBody>
                    <a:bodyPr/>
                    <a:lstStyle/>
                    <a:p>
                      <a:pPr algn="l"/>
                      <a:r>
                        <a:rPr kumimoji="1" lang="en-US" altLang="ja-JP" sz="1000" dirty="0" smtClean="0">
                          <a:solidFill>
                            <a:schemeClr val="tx1"/>
                          </a:solidFill>
                          <a:latin typeface="Calibri" panose="020F0502020204030204" pitchFamily="34" charset="0"/>
                        </a:rPr>
                        <a:t>Examples of ICT Strategies in Foreign Countries</a:t>
                      </a:r>
                    </a:p>
                  </a:txBody>
                  <a:tcPr marL="84406" marR="84406"/>
                </a:tc>
                <a:tc>
                  <a:txBody>
                    <a:bodyPr/>
                    <a:lstStyle/>
                    <a:p>
                      <a:pPr algn="l"/>
                      <a:r>
                        <a:rPr kumimoji="1" lang="en-US" altLang="ja-JP" sz="1000" dirty="0" smtClean="0">
                          <a:solidFill>
                            <a:schemeClr val="tx1"/>
                          </a:solidFill>
                          <a:latin typeface="Calibri" panose="020F0502020204030204" pitchFamily="34" charset="0"/>
                        </a:rPr>
                        <a:t>Ministry of Internal Affairs and Communications</a:t>
                      </a:r>
                      <a:endParaRPr kumimoji="1" lang="ja-JP" altLang="en-US" sz="1000" dirty="0">
                        <a:solidFill>
                          <a:schemeClr val="tx1"/>
                        </a:solidFill>
                        <a:latin typeface="Calibri" panose="020F0502020204030204" pitchFamily="34" charset="0"/>
                      </a:endParaRPr>
                    </a:p>
                  </a:txBody>
                  <a:tcPr marL="84406" marR="84406"/>
                </a:tc>
                <a:tc>
                  <a:txBody>
                    <a:bodyPr/>
                    <a:lstStyle/>
                    <a:p>
                      <a:pPr algn="l"/>
                      <a:r>
                        <a:rPr kumimoji="1" lang="en-US" altLang="ja-JP" sz="1000" dirty="0" smtClean="0">
                          <a:solidFill>
                            <a:schemeClr val="tx1"/>
                          </a:solidFill>
                          <a:latin typeface="Calibri" panose="020F0502020204030204" pitchFamily="34" charset="0"/>
                        </a:rPr>
                        <a:t>http://www.soumu.go.jp/johotsusintokei/whitepaper/ja/h24/html/nc112520.html</a:t>
                      </a:r>
                      <a:endParaRPr kumimoji="1" lang="ja-JP" altLang="en-US" sz="1000" dirty="0">
                        <a:solidFill>
                          <a:schemeClr val="tx1"/>
                        </a:solidFill>
                        <a:latin typeface="Calibri" panose="020F0502020204030204" pitchFamily="34" charset="0"/>
                      </a:endParaRPr>
                    </a:p>
                  </a:txBody>
                  <a:tcPr marL="84406" marR="84406"/>
                </a:tc>
                <a:tc>
                  <a:txBody>
                    <a:bodyPr/>
                    <a:lstStyle/>
                    <a:p>
                      <a:pPr algn="ctr"/>
                      <a:r>
                        <a:rPr kumimoji="1" lang="ja-JP" altLang="en-US" sz="1000" dirty="0" smtClean="0">
                          <a:solidFill>
                            <a:schemeClr val="tx1"/>
                          </a:solidFill>
                          <a:latin typeface="Calibri" panose="020F0502020204030204" pitchFamily="34" charset="0"/>
                        </a:rPr>
                        <a:t>☆</a:t>
                      </a:r>
                      <a:endParaRPr kumimoji="1" lang="ja-JP" altLang="en-US" sz="1000" dirty="0">
                        <a:solidFill>
                          <a:schemeClr val="tx1"/>
                        </a:solidFill>
                        <a:latin typeface="Calibri" panose="020F0502020204030204" pitchFamily="34" charset="0"/>
                      </a:endParaRPr>
                    </a:p>
                  </a:txBody>
                  <a:tcPr marL="84406" marR="84406"/>
                </a:tc>
                <a:tc>
                  <a:txBody>
                    <a:bodyPr/>
                    <a:lstStyle/>
                    <a:p>
                      <a:pPr algn="ctr"/>
                      <a:r>
                        <a:rPr kumimoji="1" lang="en-US" altLang="ja-JP" sz="1000" dirty="0" smtClean="0">
                          <a:solidFill>
                            <a:schemeClr val="tx1"/>
                          </a:solidFill>
                          <a:latin typeface="Calibri" panose="020F0502020204030204" pitchFamily="34" charset="0"/>
                        </a:rPr>
                        <a:t>A</a:t>
                      </a:r>
                      <a:endParaRPr kumimoji="1" lang="ja-JP" altLang="en-US" sz="1000" dirty="0">
                        <a:solidFill>
                          <a:schemeClr val="tx1"/>
                        </a:solidFill>
                        <a:latin typeface="Calibri" panose="020F0502020204030204" pitchFamily="34" charset="0"/>
                      </a:endParaRPr>
                    </a:p>
                  </a:txBody>
                  <a:tcPr marL="84406" marR="84406"/>
                </a:tc>
                <a:tc>
                  <a:txBody>
                    <a:bodyPr/>
                    <a:lstStyle/>
                    <a:p>
                      <a:pPr algn="ctr"/>
                      <a:r>
                        <a:rPr kumimoji="1" lang="en-US" altLang="ja-JP" sz="1000" dirty="0" smtClean="0">
                          <a:solidFill>
                            <a:schemeClr val="tx1"/>
                          </a:solidFill>
                          <a:latin typeface="Calibri" panose="020F0502020204030204" pitchFamily="34" charset="0"/>
                        </a:rPr>
                        <a:t>Mr. B</a:t>
                      </a:r>
                      <a:endParaRPr kumimoji="1" lang="ja-JP" altLang="en-US" sz="1000" dirty="0">
                        <a:solidFill>
                          <a:schemeClr val="tx1"/>
                        </a:solidFill>
                        <a:latin typeface="Calibri" panose="020F0502020204030204" pitchFamily="34" charset="0"/>
                      </a:endParaRPr>
                    </a:p>
                  </a:txBody>
                  <a:tcPr marL="84406" marR="84406"/>
                </a:tc>
                <a:tc>
                  <a:txBody>
                    <a:bodyPr/>
                    <a:lstStyle/>
                    <a:p>
                      <a:pPr algn="ctr"/>
                      <a:r>
                        <a:rPr kumimoji="1" lang="en-US" altLang="ja-JP" sz="1000" dirty="0" smtClean="0">
                          <a:solidFill>
                            <a:schemeClr val="tx1"/>
                          </a:solidFill>
                          <a:latin typeface="Calibri" panose="020F0502020204030204" pitchFamily="34" charset="0"/>
                        </a:rPr>
                        <a:t>O</a:t>
                      </a:r>
                      <a:endParaRPr kumimoji="1" lang="ja-JP" altLang="en-US" sz="1000" dirty="0">
                        <a:solidFill>
                          <a:schemeClr val="tx1"/>
                        </a:solidFill>
                        <a:latin typeface="Calibri" panose="020F0502020204030204" pitchFamily="34" charset="0"/>
                      </a:endParaRPr>
                    </a:p>
                  </a:txBody>
                  <a:tcPr marL="84406" marR="84406"/>
                </a:tc>
              </a:tr>
              <a:tr h="706013">
                <a:tc>
                  <a:txBody>
                    <a:bodyPr/>
                    <a:lstStyle/>
                    <a:p>
                      <a:pPr algn="ctr"/>
                      <a:endParaRPr kumimoji="1" lang="ja-JP" altLang="en-US" sz="1000" dirty="0">
                        <a:solidFill>
                          <a:schemeClr val="tx1"/>
                        </a:solidFill>
                        <a:latin typeface="Calibri" panose="020F0502020204030204" pitchFamily="34" charset="0"/>
                      </a:endParaRPr>
                    </a:p>
                  </a:txBody>
                  <a:tcPr marL="84406" marR="84406"/>
                </a:tc>
                <a:tc>
                  <a:txBody>
                    <a:bodyPr/>
                    <a:lstStyle/>
                    <a:p>
                      <a:pPr algn="l"/>
                      <a:endParaRPr kumimoji="1" lang="en-US" altLang="ja-JP" sz="1000" dirty="0" smtClean="0">
                        <a:solidFill>
                          <a:schemeClr val="tx1"/>
                        </a:solidFill>
                        <a:latin typeface="Calibri" panose="020F0502020204030204" pitchFamily="34" charset="0"/>
                      </a:endParaRPr>
                    </a:p>
                  </a:txBody>
                  <a:tcPr marL="84406" marR="84406"/>
                </a:tc>
                <a:tc>
                  <a:txBody>
                    <a:bodyPr/>
                    <a:lstStyle/>
                    <a:p>
                      <a:pPr algn="l"/>
                      <a:endParaRPr kumimoji="1" lang="ja-JP" altLang="en-US" sz="1000" dirty="0">
                        <a:solidFill>
                          <a:schemeClr val="tx1"/>
                        </a:solidFill>
                        <a:latin typeface="Calibri" panose="020F0502020204030204" pitchFamily="34" charset="0"/>
                      </a:endParaRPr>
                    </a:p>
                  </a:txBody>
                  <a:tcPr marL="84406" marR="84406"/>
                </a:tc>
                <a:tc>
                  <a:txBody>
                    <a:bodyPr/>
                    <a:lstStyle/>
                    <a:p>
                      <a:pPr algn="l"/>
                      <a:endParaRPr kumimoji="1" lang="ja-JP" altLang="en-US" sz="1000" dirty="0">
                        <a:solidFill>
                          <a:schemeClr val="tx1"/>
                        </a:solidFill>
                        <a:latin typeface="Calibri" panose="020F0502020204030204" pitchFamily="34" charset="0"/>
                      </a:endParaRPr>
                    </a:p>
                  </a:txBody>
                  <a:tcPr marL="84406" marR="84406"/>
                </a:tc>
                <a:tc>
                  <a:txBody>
                    <a:bodyPr/>
                    <a:lstStyle/>
                    <a:p>
                      <a:pPr algn="ctr"/>
                      <a:endParaRPr kumimoji="1" lang="ja-JP" altLang="en-US" sz="1000" dirty="0">
                        <a:solidFill>
                          <a:schemeClr val="tx1"/>
                        </a:solidFill>
                        <a:latin typeface="Calibri" panose="020F0502020204030204" pitchFamily="34" charset="0"/>
                      </a:endParaRPr>
                    </a:p>
                  </a:txBody>
                  <a:tcPr marL="84406" marR="84406"/>
                </a:tc>
                <a:tc>
                  <a:txBody>
                    <a:bodyPr/>
                    <a:lstStyle/>
                    <a:p>
                      <a:pPr algn="ctr"/>
                      <a:endParaRPr kumimoji="1" lang="ja-JP" altLang="en-US" sz="1000" dirty="0">
                        <a:solidFill>
                          <a:schemeClr val="tx1"/>
                        </a:solidFill>
                        <a:latin typeface="Calibri" panose="020F0502020204030204" pitchFamily="34" charset="0"/>
                      </a:endParaRPr>
                    </a:p>
                  </a:txBody>
                  <a:tcPr marL="84406" marR="84406"/>
                </a:tc>
                <a:tc>
                  <a:txBody>
                    <a:bodyPr/>
                    <a:lstStyle/>
                    <a:p>
                      <a:pPr algn="ctr"/>
                      <a:endParaRPr kumimoji="1" lang="ja-JP" altLang="en-US" sz="1000" dirty="0">
                        <a:solidFill>
                          <a:schemeClr val="tx1"/>
                        </a:solidFill>
                        <a:latin typeface="Calibri" panose="020F0502020204030204" pitchFamily="34" charset="0"/>
                      </a:endParaRPr>
                    </a:p>
                  </a:txBody>
                  <a:tcPr marL="84406" marR="84406"/>
                </a:tc>
                <a:tc>
                  <a:txBody>
                    <a:bodyPr/>
                    <a:lstStyle/>
                    <a:p>
                      <a:pPr algn="ctr"/>
                      <a:endParaRPr kumimoji="1" lang="ja-JP" altLang="en-US" sz="1000" dirty="0">
                        <a:solidFill>
                          <a:schemeClr val="tx1"/>
                        </a:solidFill>
                        <a:latin typeface="Calibri" panose="020F0502020204030204" pitchFamily="34" charset="0"/>
                      </a:endParaRPr>
                    </a:p>
                  </a:txBody>
                  <a:tcPr marL="84406" marR="84406"/>
                </a:tc>
              </a:tr>
              <a:tr h="519414">
                <a:tc>
                  <a:txBody>
                    <a:bodyPr/>
                    <a:lstStyle/>
                    <a:p>
                      <a:pPr algn="ctr"/>
                      <a:endParaRPr kumimoji="1" lang="ja-JP" altLang="en-US" sz="1000" dirty="0">
                        <a:solidFill>
                          <a:schemeClr val="tx1"/>
                        </a:solidFill>
                        <a:latin typeface="Calibri" panose="020F0502020204030204" pitchFamily="34" charset="0"/>
                      </a:endParaRPr>
                    </a:p>
                  </a:txBody>
                  <a:tcPr marL="84406" marR="84406"/>
                </a:tc>
                <a:tc>
                  <a:txBody>
                    <a:bodyPr/>
                    <a:lstStyle/>
                    <a:p>
                      <a:pPr algn="l"/>
                      <a:endParaRPr kumimoji="1" lang="en-US" altLang="ja-JP" sz="1000" dirty="0" smtClean="0">
                        <a:solidFill>
                          <a:schemeClr val="tx1"/>
                        </a:solidFill>
                        <a:latin typeface="Calibri" panose="020F0502020204030204" pitchFamily="34" charset="0"/>
                      </a:endParaRPr>
                    </a:p>
                  </a:txBody>
                  <a:tcPr marL="84406" marR="84406"/>
                </a:tc>
                <a:tc>
                  <a:txBody>
                    <a:bodyPr/>
                    <a:lstStyle/>
                    <a:p>
                      <a:pPr algn="l"/>
                      <a:endParaRPr kumimoji="1" lang="ja-JP" altLang="en-US" sz="1000" dirty="0">
                        <a:solidFill>
                          <a:schemeClr val="tx1"/>
                        </a:solidFill>
                        <a:latin typeface="Calibri" panose="020F0502020204030204" pitchFamily="34" charset="0"/>
                      </a:endParaRPr>
                    </a:p>
                  </a:txBody>
                  <a:tcPr marL="84406" marR="84406"/>
                </a:tc>
                <a:tc>
                  <a:txBody>
                    <a:bodyPr/>
                    <a:lstStyle/>
                    <a:p>
                      <a:pPr algn="l"/>
                      <a:endParaRPr kumimoji="1" lang="ja-JP" altLang="en-US" sz="1000" dirty="0">
                        <a:solidFill>
                          <a:schemeClr val="tx1"/>
                        </a:solidFill>
                        <a:latin typeface="Calibri" panose="020F0502020204030204" pitchFamily="34" charset="0"/>
                      </a:endParaRPr>
                    </a:p>
                  </a:txBody>
                  <a:tcPr marL="84406" marR="84406"/>
                </a:tc>
                <a:tc>
                  <a:txBody>
                    <a:bodyPr/>
                    <a:lstStyle/>
                    <a:p>
                      <a:pPr algn="l"/>
                      <a:endParaRPr kumimoji="1" lang="ja-JP" altLang="en-US" sz="1000" dirty="0">
                        <a:solidFill>
                          <a:schemeClr val="tx1"/>
                        </a:solidFill>
                        <a:latin typeface="Calibri" panose="020F0502020204030204" pitchFamily="34" charset="0"/>
                      </a:endParaRPr>
                    </a:p>
                  </a:txBody>
                  <a:tcPr marL="84406" marR="84406"/>
                </a:tc>
                <a:tc>
                  <a:txBody>
                    <a:bodyPr/>
                    <a:lstStyle/>
                    <a:p>
                      <a:pPr algn="l"/>
                      <a:endParaRPr kumimoji="1" lang="ja-JP" altLang="en-US" sz="1000" dirty="0">
                        <a:solidFill>
                          <a:schemeClr val="tx1"/>
                        </a:solidFill>
                        <a:latin typeface="Calibri" panose="020F0502020204030204" pitchFamily="34" charset="0"/>
                      </a:endParaRPr>
                    </a:p>
                  </a:txBody>
                  <a:tcPr marL="84406" marR="84406"/>
                </a:tc>
                <a:tc>
                  <a:txBody>
                    <a:bodyPr/>
                    <a:lstStyle/>
                    <a:p>
                      <a:pPr algn="l"/>
                      <a:endParaRPr kumimoji="1" lang="ja-JP" altLang="en-US" sz="1000" dirty="0">
                        <a:solidFill>
                          <a:schemeClr val="tx1"/>
                        </a:solidFill>
                        <a:latin typeface="Calibri" panose="020F0502020204030204" pitchFamily="34" charset="0"/>
                      </a:endParaRPr>
                    </a:p>
                  </a:txBody>
                  <a:tcPr marL="84406" marR="84406"/>
                </a:tc>
                <a:tc>
                  <a:txBody>
                    <a:bodyPr/>
                    <a:lstStyle/>
                    <a:p>
                      <a:pPr algn="ctr"/>
                      <a:endParaRPr kumimoji="1" lang="ja-JP" altLang="en-US" sz="1000" dirty="0">
                        <a:solidFill>
                          <a:schemeClr val="tx1"/>
                        </a:solidFill>
                        <a:latin typeface="Calibri" panose="020F0502020204030204" pitchFamily="34" charset="0"/>
                      </a:endParaRPr>
                    </a:p>
                  </a:txBody>
                  <a:tcPr marL="84406" marR="84406"/>
                </a:tc>
              </a:tr>
            </a:tbl>
          </a:graphicData>
        </a:graphic>
      </p:graphicFrame>
      <p:sp>
        <p:nvSpPr>
          <p:cNvPr id="51269" name="テキスト ボックス 7"/>
          <p:cNvSpPr txBox="1">
            <a:spLocks noChangeArrowheads="1"/>
          </p:cNvSpPr>
          <p:nvPr/>
        </p:nvSpPr>
        <p:spPr bwMode="auto">
          <a:xfrm>
            <a:off x="499301" y="1911184"/>
            <a:ext cx="2803203" cy="276999"/>
          </a:xfrm>
          <a:prstGeom prst="rect">
            <a:avLst/>
          </a:prstGeom>
          <a:noFill/>
          <a:ln w="9525">
            <a:noFill/>
            <a:miter lim="800000"/>
            <a:headEnd/>
            <a:tailEnd/>
          </a:ln>
        </p:spPr>
        <p:txBody>
          <a:bodyPr wrap="none">
            <a:spAutoFit/>
          </a:bodyPr>
          <a:lstStyle/>
          <a:p>
            <a:r>
              <a:rPr lang="en-US" altLang="ja-JP" sz="1200" b="1" dirty="0" smtClean="0">
                <a:latin typeface="Calibri" panose="020F0502020204030204" pitchFamily="34" charset="0"/>
                <a:ea typeface="HGP創英角ｺﾞｼｯｸUB" pitchFamily="50" charset="-128"/>
              </a:rPr>
              <a:t>Table: Work Sheet and Work Image (Ex.)</a:t>
            </a:r>
            <a:endParaRPr lang="ja-JP" altLang="en-US" sz="1200" b="1" dirty="0">
              <a:latin typeface="Calibri" panose="020F0502020204030204" pitchFamily="34" charset="0"/>
              <a:ea typeface="HGP創英角ｺﾞｼｯｸUB" pitchFamily="50" charset="-128"/>
            </a:endParaRPr>
          </a:p>
        </p:txBody>
      </p:sp>
      <p:sp>
        <p:nvSpPr>
          <p:cNvPr id="14" name="正方形/長方形 13"/>
          <p:cNvSpPr/>
          <p:nvPr/>
        </p:nvSpPr>
        <p:spPr>
          <a:xfrm>
            <a:off x="7221196" y="2254057"/>
            <a:ext cx="1637054" cy="28135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6E9E6F04-EF91-4CC7-B470-46EF900FF1FA}" type="slidenum">
              <a:rPr lang="ja-JP" altLang="en-US" smtClean="0">
                <a:solidFill>
                  <a:schemeClr val="tx1"/>
                </a:solidFill>
              </a:rPr>
              <a:pPr>
                <a:defRPr/>
              </a:pPr>
              <a:t>33</a:t>
            </a:fld>
            <a:endParaRPr lang="ja-JP" altLang="en-US" dirty="0">
              <a:solidFill>
                <a:schemeClr val="tx1"/>
              </a:solidFill>
            </a:endParaRPr>
          </a:p>
        </p:txBody>
      </p:sp>
      <p:sp>
        <p:nvSpPr>
          <p:cNvPr id="52226" name="タイトル 1"/>
          <p:cNvSpPr>
            <a:spLocks noGrp="1"/>
          </p:cNvSpPr>
          <p:nvPr>
            <p:ph type="title"/>
          </p:nvPr>
        </p:nvSpPr>
        <p:spPr>
          <a:xfrm>
            <a:off x="481013" y="102550"/>
            <a:ext cx="8229600" cy="792163"/>
          </a:xfrm>
        </p:spPr>
        <p:txBody>
          <a:bodyPr/>
          <a:lstStyle/>
          <a:p>
            <a:pPr eaLnBrk="1" hangingPunct="1"/>
            <a:r>
              <a:rPr lang="en-US" altLang="ja-JP" sz="2400" dirty="0" smtClean="0"/>
              <a:t>Reference</a:t>
            </a:r>
            <a:r>
              <a:rPr lang="ja-JP" altLang="en-US" sz="2400" dirty="0" smtClean="0"/>
              <a:t> </a:t>
            </a:r>
            <a:r>
              <a:rPr lang="en-US" altLang="ja-JP" sz="2400" dirty="0" smtClean="0"/>
              <a:t>1.  Information and Communication White </a:t>
            </a:r>
            <a:br>
              <a:rPr lang="en-US" altLang="ja-JP" sz="2400" dirty="0" smtClean="0"/>
            </a:br>
            <a:r>
              <a:rPr lang="en-US" altLang="ja-JP" sz="2400" dirty="0" smtClean="0"/>
              <a:t>Paper Work Results</a:t>
            </a:r>
            <a:r>
              <a:rPr lang="ja-JP" altLang="en-US" sz="2400" dirty="0" smtClean="0"/>
              <a:t> </a:t>
            </a:r>
            <a:r>
              <a:rPr lang="en-US" altLang="ja-JP" sz="2400" dirty="0" smtClean="0"/>
              <a:t>(2012 Edition)</a:t>
            </a:r>
            <a:endParaRPr lang="ja-JP" altLang="en-US" sz="2400" dirty="0" smtClean="0"/>
          </a:p>
        </p:txBody>
      </p:sp>
      <p:pic>
        <p:nvPicPr>
          <p:cNvPr id="52228" name="Picture 2"/>
          <p:cNvPicPr>
            <a:picLocks noChangeAspect="1" noChangeArrowheads="1"/>
          </p:cNvPicPr>
          <p:nvPr/>
        </p:nvPicPr>
        <p:blipFill>
          <a:blip r:embed="rId2"/>
          <a:srcRect/>
          <a:stretch>
            <a:fillRect/>
          </a:stretch>
        </p:blipFill>
        <p:spPr bwMode="auto">
          <a:xfrm>
            <a:off x="5146675" y="1000125"/>
            <a:ext cx="3592513" cy="5570538"/>
          </a:xfrm>
          <a:prstGeom prst="rect">
            <a:avLst/>
          </a:prstGeom>
          <a:noFill/>
          <a:ln w="9525">
            <a:noFill/>
            <a:miter lim="800000"/>
            <a:headEnd/>
            <a:tailEnd/>
          </a:ln>
        </p:spPr>
      </p:pic>
      <p:sp>
        <p:nvSpPr>
          <p:cNvPr id="8" name="コンテンツ プレースホルダー 1"/>
          <p:cNvSpPr>
            <a:spLocks noGrp="1"/>
          </p:cNvSpPr>
          <p:nvPr>
            <p:ph sz="quarter" idx="1"/>
          </p:nvPr>
        </p:nvSpPr>
        <p:spPr>
          <a:xfrm>
            <a:off x="481013" y="1154113"/>
            <a:ext cx="4624447" cy="5337302"/>
          </a:xfrm>
        </p:spPr>
        <p:txBody>
          <a:bodyPr/>
          <a:lstStyle/>
          <a:p>
            <a:pPr marL="182563" indent="-182563">
              <a:lnSpc>
                <a:spcPct val="90000"/>
              </a:lnSpc>
              <a:spcBef>
                <a:spcPts val="300"/>
              </a:spcBef>
            </a:pPr>
            <a:r>
              <a:rPr lang="en-US" altLang="ja-JP" sz="1200" dirty="0" smtClean="0"/>
              <a:t>In the Information and Communication White Paper (2102 Edition), sorting out the materials requiring actual confirmation, 665 confirmation matters were discovered.</a:t>
            </a:r>
          </a:p>
          <a:p>
            <a:pPr marL="450850" lvl="1" indent="-176213">
              <a:lnSpc>
                <a:spcPct val="90000"/>
              </a:lnSpc>
              <a:spcBef>
                <a:spcPts val="300"/>
              </a:spcBef>
            </a:pPr>
            <a:r>
              <a:rPr lang="en-US" altLang="ja-JP" sz="1200" dirty="0" smtClean="0"/>
              <a:t>It is expected that the materials to be confirmed in the Ministry of Internal Affairs and Communications were 574 and the materials required to confirm with third parties are 91.</a:t>
            </a:r>
          </a:p>
          <a:p>
            <a:pPr marL="182563" indent="-182563">
              <a:lnSpc>
                <a:spcPct val="90000"/>
              </a:lnSpc>
              <a:spcBef>
                <a:spcPts val="300"/>
              </a:spcBef>
            </a:pPr>
            <a:r>
              <a:rPr lang="en-US" altLang="ja-JP" sz="1200" dirty="0" smtClean="0"/>
              <a:t>When checked in the simplified version, 125 confirmation matters were discovered.</a:t>
            </a:r>
          </a:p>
          <a:p>
            <a:pPr marL="450850" lvl="1" indent="-176213">
              <a:lnSpc>
                <a:spcPct val="90000"/>
              </a:lnSpc>
              <a:spcBef>
                <a:spcPts val="300"/>
              </a:spcBef>
            </a:pPr>
            <a:r>
              <a:rPr lang="en-US" altLang="ja-JP" sz="1200" dirty="0" smtClean="0"/>
              <a:t>All of them are expected to be confirmed in the Ministry.</a:t>
            </a:r>
          </a:p>
          <a:p>
            <a:pPr marL="182563" indent="-182563">
              <a:lnSpc>
                <a:spcPct val="90000"/>
              </a:lnSpc>
              <a:spcBef>
                <a:spcPts val="300"/>
              </a:spcBef>
            </a:pPr>
            <a:r>
              <a:rPr lang="en-US" altLang="ja-JP" sz="1200" dirty="0" smtClean="0"/>
              <a:t>What is no longer necessary to be confirmed by transfer to the simplified version is as follows.</a:t>
            </a:r>
            <a:endParaRPr lang="en-US" altLang="ja-JP" sz="1200" dirty="0"/>
          </a:p>
          <a:p>
            <a:pPr marL="450850" lvl="1" indent="-176213">
              <a:lnSpc>
                <a:spcPct val="90000"/>
              </a:lnSpc>
              <a:spcBef>
                <a:spcPts val="300"/>
              </a:spcBef>
            </a:pPr>
            <a:r>
              <a:rPr lang="en-US" altLang="ja-JP" sz="1200" dirty="0" smtClean="0"/>
              <a:t>Candidates for CC-BY not applicable</a:t>
            </a:r>
            <a:r>
              <a:rPr lang="ja-JP" altLang="en-US" sz="1200" dirty="0"/>
              <a:t>　　</a:t>
            </a:r>
            <a:r>
              <a:rPr lang="en-US" altLang="ja-JP" sz="1200" dirty="0" smtClean="0"/>
              <a:t>reduced by 540(665</a:t>
            </a:r>
            <a:r>
              <a:rPr lang="ja-JP" altLang="en-US" sz="1200" dirty="0"/>
              <a:t>→</a:t>
            </a:r>
            <a:r>
              <a:rPr lang="en-US" altLang="ja-JP" sz="1200" dirty="0" smtClean="0"/>
              <a:t>125)</a:t>
            </a:r>
            <a:endParaRPr lang="en-US" altLang="ja-JP" sz="1200" dirty="0"/>
          </a:p>
          <a:p>
            <a:pPr marL="628650" lvl="2" indent="-177800">
              <a:lnSpc>
                <a:spcPct val="90000"/>
              </a:lnSpc>
              <a:spcBef>
                <a:spcPts val="300"/>
              </a:spcBef>
            </a:pPr>
            <a:r>
              <a:rPr lang="en-US" altLang="ja-JP" sz="1200" dirty="0" smtClean="0"/>
              <a:t>Texts: 33(to respond en bloc by the terms and conditions for use for the citation portions)</a:t>
            </a:r>
            <a:endParaRPr lang="en-US" altLang="ja-JP" sz="1200" dirty="0"/>
          </a:p>
          <a:p>
            <a:pPr marL="628650" lvl="2" indent="-177800">
              <a:lnSpc>
                <a:spcPct val="90000"/>
              </a:lnSpc>
              <a:spcBef>
                <a:spcPts val="300"/>
              </a:spcBef>
            </a:pPr>
            <a:r>
              <a:rPr lang="en-US" altLang="ja-JP" sz="1200" dirty="0" smtClean="0"/>
              <a:t>Tables: Graphs: 441(organized as no copyrighted works, also there is no possibility of rights of third parties.)</a:t>
            </a:r>
            <a:endParaRPr lang="en-US" altLang="ja-JP" sz="1200" dirty="0"/>
          </a:p>
          <a:p>
            <a:pPr marL="628650" lvl="2" indent="-177800">
              <a:lnSpc>
                <a:spcPct val="90000"/>
              </a:lnSpc>
              <a:spcBef>
                <a:spcPts val="300"/>
              </a:spcBef>
            </a:pPr>
            <a:r>
              <a:rPr lang="en-US" altLang="ja-JP" sz="1200" dirty="0" smtClean="0"/>
              <a:t>Charts: </a:t>
            </a:r>
            <a:r>
              <a:rPr lang="ja-JP" altLang="en-US" sz="1200" dirty="0" smtClean="0"/>
              <a:t> </a:t>
            </a:r>
            <a:r>
              <a:rPr lang="en-US" altLang="ja-JP" sz="1200" dirty="0" smtClean="0"/>
              <a:t>22 (as those in which third parties might have rights are classified as CC-BY</a:t>
            </a:r>
            <a:r>
              <a:rPr lang="ja-JP" altLang="en-US" sz="1200" dirty="0"/>
              <a:t> </a:t>
            </a:r>
            <a:r>
              <a:rPr lang="en-US" altLang="ja-JP" sz="1200" dirty="0" smtClean="0"/>
              <a:t>non-applicable without confirmation)</a:t>
            </a:r>
            <a:endParaRPr lang="en-US" altLang="ja-JP" sz="1200" dirty="0"/>
          </a:p>
          <a:p>
            <a:pPr marL="628650" lvl="2" indent="-177800">
              <a:lnSpc>
                <a:spcPct val="90000"/>
              </a:lnSpc>
              <a:spcBef>
                <a:spcPts val="300"/>
              </a:spcBef>
            </a:pPr>
            <a:r>
              <a:rPr lang="en-US" altLang="ja-JP" sz="1200" dirty="0" smtClean="0"/>
              <a:t>Photos:</a:t>
            </a:r>
            <a:r>
              <a:rPr lang="ja-JP" altLang="en-US" sz="1200" dirty="0" smtClean="0"/>
              <a:t> </a:t>
            </a:r>
            <a:r>
              <a:rPr lang="en-US" altLang="ja-JP" sz="1200" dirty="0" smtClean="0"/>
              <a:t>4(as </a:t>
            </a:r>
            <a:r>
              <a:rPr lang="en-US" altLang="ja-JP" sz="1200" dirty="0"/>
              <a:t>those in which third parties might have rights are classified as CC-BY</a:t>
            </a:r>
            <a:r>
              <a:rPr lang="ja-JP" altLang="en-US" sz="1200" dirty="0"/>
              <a:t> </a:t>
            </a:r>
            <a:r>
              <a:rPr lang="en-US" altLang="ja-JP" sz="1200" dirty="0"/>
              <a:t>non-applicable without </a:t>
            </a:r>
            <a:r>
              <a:rPr lang="en-US" altLang="ja-JP" sz="1200" dirty="0" smtClean="0"/>
              <a:t>confirmation)</a:t>
            </a:r>
            <a:endParaRPr lang="en-US" altLang="ja-JP" sz="1200" dirty="0"/>
          </a:p>
          <a:p>
            <a:pPr marL="628650" lvl="2" indent="-177800">
              <a:lnSpc>
                <a:spcPct val="90000"/>
              </a:lnSpc>
              <a:spcBef>
                <a:spcPts val="300"/>
              </a:spcBef>
            </a:pPr>
            <a:r>
              <a:rPr lang="en-US" altLang="ja-JP" sz="1200" dirty="0" smtClean="0"/>
              <a:t>Tables: Graphs: 40( </a:t>
            </a:r>
            <a:r>
              <a:rPr lang="en-US" altLang="ja-JP" sz="1200" dirty="0"/>
              <a:t>as those in which third parties might have rights are classified as CC-BY</a:t>
            </a:r>
            <a:r>
              <a:rPr lang="ja-JP" altLang="en-US" sz="1200" dirty="0"/>
              <a:t> </a:t>
            </a:r>
            <a:r>
              <a:rPr lang="en-US" altLang="ja-JP" sz="1200" dirty="0"/>
              <a:t>non-applicable without </a:t>
            </a:r>
            <a:r>
              <a:rPr lang="en-US" altLang="ja-JP" sz="1200" dirty="0" smtClean="0"/>
              <a:t>confirmation)</a:t>
            </a:r>
            <a:endParaRPr lang="en-US" altLang="ja-JP" sz="1200" dirty="0"/>
          </a:p>
          <a:p>
            <a:pPr marL="182563" indent="-182563">
              <a:lnSpc>
                <a:spcPct val="90000"/>
              </a:lnSpc>
              <a:spcBef>
                <a:spcPts val="300"/>
              </a:spcBef>
            </a:pPr>
            <a:r>
              <a:rPr lang="en-US" altLang="ja-JP" sz="1200" dirty="0" smtClean="0"/>
              <a:t>Research was conducted in the years before 2011 and about several hundred confirmation matters are discovered.</a:t>
            </a:r>
          </a:p>
          <a:p>
            <a:pPr marL="182563" indent="-182563">
              <a:lnSpc>
                <a:spcPct val="90000"/>
              </a:lnSpc>
              <a:spcBef>
                <a:spcPts val="300"/>
              </a:spcBef>
            </a:pPr>
            <a:r>
              <a:rPr lang="en-US" altLang="ja-JP" sz="1200" dirty="0" smtClean="0"/>
              <a:t>For more recent ones, persons to be confirmed can be known, but it is expected that for not recent ones, persons to be confirmed seem to be unknown.</a:t>
            </a:r>
            <a:endParaRPr lang="ja-JP" altLang="en-US" sz="1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FC19B506-5ADE-4DE6-B03E-D724F104E09E}" type="slidenum">
              <a:rPr lang="ja-JP" altLang="en-US" smtClean="0">
                <a:solidFill>
                  <a:schemeClr val="tx1"/>
                </a:solidFill>
              </a:rPr>
              <a:pPr>
                <a:defRPr/>
              </a:pPr>
              <a:t>34</a:t>
            </a:fld>
            <a:endParaRPr lang="ja-JP" altLang="en-US" dirty="0">
              <a:solidFill>
                <a:schemeClr val="tx1"/>
              </a:solidFill>
            </a:endParaRPr>
          </a:p>
        </p:txBody>
      </p:sp>
      <p:sp>
        <p:nvSpPr>
          <p:cNvPr id="53250" name="タイトル 1"/>
          <p:cNvSpPr>
            <a:spLocks noGrp="1"/>
          </p:cNvSpPr>
          <p:nvPr>
            <p:ph type="title"/>
          </p:nvPr>
        </p:nvSpPr>
        <p:spPr>
          <a:xfrm>
            <a:off x="404813" y="165100"/>
            <a:ext cx="8229600" cy="792163"/>
          </a:xfrm>
        </p:spPr>
        <p:txBody>
          <a:bodyPr/>
          <a:lstStyle/>
          <a:p>
            <a:pPr eaLnBrk="1" hangingPunct="1"/>
            <a:r>
              <a:rPr lang="en-US" altLang="ja-JP" sz="2400" dirty="0" smtClean="0"/>
              <a:t>(7) Indication Methods based on the Confirmation </a:t>
            </a:r>
            <a:br>
              <a:rPr lang="en-US" altLang="ja-JP" sz="2400" dirty="0" smtClean="0"/>
            </a:br>
            <a:r>
              <a:rPr lang="en-US" altLang="ja-JP" sz="2400" dirty="0" smtClean="0"/>
              <a:t>Result of Applicability of CC-BY</a:t>
            </a:r>
            <a:endParaRPr lang="ja-JP" altLang="en-US" sz="2400" dirty="0" smtClean="0"/>
          </a:p>
        </p:txBody>
      </p:sp>
      <p:sp>
        <p:nvSpPr>
          <p:cNvPr id="13" name="コンテンツ プレースホルダー 1"/>
          <p:cNvSpPr>
            <a:spLocks noGrp="1"/>
          </p:cNvSpPr>
          <p:nvPr>
            <p:ph sz="quarter" idx="1"/>
          </p:nvPr>
        </p:nvSpPr>
        <p:spPr>
          <a:xfrm>
            <a:off x="481013" y="1154113"/>
            <a:ext cx="8235697" cy="4964676"/>
          </a:xfrm>
        </p:spPr>
        <p:txBody>
          <a:bodyPr/>
          <a:lstStyle/>
          <a:p>
            <a:pPr>
              <a:lnSpc>
                <a:spcPts val="1400"/>
              </a:lnSpc>
              <a:spcBef>
                <a:spcPts val="300"/>
              </a:spcBef>
              <a:defRPr/>
            </a:pPr>
            <a:r>
              <a:rPr lang="en-US" altLang="ja-JP" sz="1200" dirty="0" smtClean="0"/>
              <a:t>As the indication methods of applicability of CC-BY, the following three types can be conceived.</a:t>
            </a:r>
            <a:endParaRPr lang="ja-JP" altLang="en-US" sz="1200" dirty="0"/>
          </a:p>
          <a:p>
            <a:pPr>
              <a:lnSpc>
                <a:spcPts val="1400"/>
              </a:lnSpc>
              <a:spcBef>
                <a:spcPts val="300"/>
              </a:spcBef>
              <a:defRPr/>
            </a:pPr>
            <a:endParaRPr lang="ja-JP" altLang="en-US" sz="1200" dirty="0"/>
          </a:p>
          <a:p>
            <a:pPr lvl="1">
              <a:lnSpc>
                <a:spcPts val="1400"/>
              </a:lnSpc>
              <a:spcBef>
                <a:spcPts val="300"/>
              </a:spcBef>
              <a:defRPr/>
            </a:pPr>
            <a:r>
              <a:rPr lang="en-US" altLang="ja-JP" sz="1200" dirty="0" smtClean="0"/>
              <a:t>Pattern </a:t>
            </a:r>
            <a:r>
              <a:rPr lang="ja-JP" altLang="en-US" sz="1200" dirty="0" smtClean="0"/>
              <a:t>ａ</a:t>
            </a:r>
            <a:r>
              <a:rPr lang="en-US" altLang="ja-JP" sz="1200" dirty="0" smtClean="0"/>
              <a:t>)</a:t>
            </a:r>
            <a:r>
              <a:rPr lang="ja-JP" altLang="en-US" sz="1200" dirty="0" smtClean="0"/>
              <a:t>：</a:t>
            </a:r>
            <a:r>
              <a:rPr lang="ja-JP" altLang="en-US" sz="1200" dirty="0"/>
              <a:t>　</a:t>
            </a:r>
            <a:r>
              <a:rPr lang="en-US" altLang="ja-JP" sz="1200" dirty="0" smtClean="0"/>
              <a:t>Specify the portions to which CC-BY is “applicable.”</a:t>
            </a:r>
            <a:endParaRPr lang="ja-JP" altLang="en-US" sz="1200" dirty="0"/>
          </a:p>
          <a:p>
            <a:pPr lvl="2">
              <a:lnSpc>
                <a:spcPts val="1400"/>
              </a:lnSpc>
              <a:spcBef>
                <a:spcPts val="300"/>
              </a:spcBef>
              <a:defRPr/>
            </a:pPr>
            <a:r>
              <a:rPr lang="en-US" altLang="ja-JP" sz="1200" dirty="0" smtClean="0"/>
              <a:t>As there are very many portions requiring specification, easy viewing is lost.</a:t>
            </a:r>
            <a:endParaRPr lang="ja-JP" altLang="en-US" sz="1200" dirty="0"/>
          </a:p>
          <a:p>
            <a:pPr lvl="1">
              <a:lnSpc>
                <a:spcPts val="1400"/>
              </a:lnSpc>
              <a:spcBef>
                <a:spcPts val="300"/>
              </a:spcBef>
              <a:defRPr/>
            </a:pPr>
            <a:endParaRPr lang="ja-JP" altLang="en-US" sz="1200" dirty="0"/>
          </a:p>
          <a:p>
            <a:pPr lvl="1">
              <a:lnSpc>
                <a:spcPts val="1400"/>
              </a:lnSpc>
              <a:spcBef>
                <a:spcPts val="300"/>
              </a:spcBef>
              <a:defRPr/>
            </a:pPr>
            <a:r>
              <a:rPr lang="en-US" altLang="ja-JP" sz="1200" dirty="0" smtClean="0"/>
              <a:t>Pattern b)</a:t>
            </a:r>
            <a:r>
              <a:rPr lang="ja-JP" altLang="en-US" sz="1200" dirty="0" smtClean="0"/>
              <a:t>：</a:t>
            </a:r>
            <a:r>
              <a:rPr lang="ja-JP" altLang="en-US" sz="1200" dirty="0"/>
              <a:t>　</a:t>
            </a:r>
            <a:r>
              <a:rPr lang="en-US" altLang="ja-JP" sz="1200" dirty="0" smtClean="0"/>
              <a:t>Specify the portions to which CC-BY is “not applicable.”</a:t>
            </a:r>
            <a:endParaRPr lang="ja-JP" altLang="en-US" sz="1200" dirty="0"/>
          </a:p>
          <a:p>
            <a:pPr lvl="2">
              <a:lnSpc>
                <a:spcPts val="1400"/>
              </a:lnSpc>
              <a:spcBef>
                <a:spcPts val="300"/>
              </a:spcBef>
              <a:defRPr/>
            </a:pPr>
            <a:r>
              <a:rPr lang="en-US" altLang="ja-JP" sz="1200" dirty="0" smtClean="0"/>
              <a:t>As compared with specification of the portions to be used, the portions requiring specification will be fewer.</a:t>
            </a:r>
            <a:endParaRPr lang="ja-JP" altLang="en-US" sz="1200" dirty="0"/>
          </a:p>
          <a:p>
            <a:pPr lvl="1">
              <a:lnSpc>
                <a:spcPts val="1400"/>
              </a:lnSpc>
              <a:spcBef>
                <a:spcPts val="300"/>
              </a:spcBef>
              <a:defRPr/>
            </a:pPr>
            <a:endParaRPr lang="ja-JP" altLang="en-US" sz="1200" dirty="0"/>
          </a:p>
          <a:p>
            <a:pPr lvl="1">
              <a:lnSpc>
                <a:spcPts val="1400"/>
              </a:lnSpc>
              <a:spcBef>
                <a:spcPts val="300"/>
              </a:spcBef>
              <a:tabLst>
                <a:tab pos="1376363" algn="l"/>
              </a:tabLst>
              <a:defRPr/>
            </a:pPr>
            <a:r>
              <a:rPr lang="en-US" altLang="ja-JP" sz="1200" dirty="0" smtClean="0"/>
              <a:t>Pattern c)</a:t>
            </a:r>
            <a:r>
              <a:rPr lang="ja-JP" altLang="en-US" sz="1200" dirty="0" smtClean="0"/>
              <a:t>：</a:t>
            </a:r>
            <a:r>
              <a:rPr lang="ja-JP" altLang="en-US" sz="1200" dirty="0"/>
              <a:t>　</a:t>
            </a:r>
            <a:r>
              <a:rPr lang="en-US" altLang="ja-JP" sz="1200" dirty="0" smtClean="0"/>
              <a:t>Publish by deleting the portions to which CC-BY is not applicable.(the entire published portions can be </a:t>
            </a:r>
            <a:br>
              <a:rPr lang="en-US" altLang="ja-JP" sz="1200" dirty="0" smtClean="0"/>
            </a:br>
            <a:r>
              <a:rPr lang="en-US" altLang="ja-JP" sz="1200" dirty="0" smtClean="0"/>
              <a:t>	used by CC-BY)</a:t>
            </a:r>
            <a:endParaRPr lang="ja-JP" altLang="en-US" sz="1200" dirty="0"/>
          </a:p>
          <a:p>
            <a:pPr lvl="2">
              <a:lnSpc>
                <a:spcPts val="1400"/>
              </a:lnSpc>
              <a:spcBef>
                <a:spcPts val="300"/>
              </a:spcBef>
              <a:defRPr/>
            </a:pPr>
            <a:r>
              <a:rPr lang="en-US" altLang="ja-JP" sz="1200" dirty="0" smtClean="0"/>
              <a:t>Due to deletion, the connection among the contents might be lost, which might lead to difficulty in use.</a:t>
            </a:r>
            <a:endParaRPr lang="ja-JP" altLang="en-US" sz="1200" dirty="0"/>
          </a:p>
          <a:p>
            <a:pPr lvl="2">
              <a:lnSpc>
                <a:spcPts val="1400"/>
              </a:lnSpc>
              <a:spcBef>
                <a:spcPts val="300"/>
              </a:spcBef>
              <a:defRPr/>
            </a:pPr>
            <a:r>
              <a:rPr lang="en-US" altLang="ja-JP" sz="1200" dirty="0" smtClean="0"/>
              <a:t>As the two versions of the original version and the version deleting the portions to which CC-BY is not applicable are to be prepared, work volume will increase and it is practically difficult.</a:t>
            </a:r>
            <a:endParaRPr lang="ja-JP" altLang="en-US" sz="1200" dirty="0"/>
          </a:p>
          <a:p>
            <a:pPr>
              <a:lnSpc>
                <a:spcPts val="1400"/>
              </a:lnSpc>
              <a:spcBef>
                <a:spcPts val="300"/>
              </a:spcBef>
              <a:defRPr/>
            </a:pPr>
            <a:endParaRPr lang="ja-JP" altLang="en-US" sz="1200" dirty="0"/>
          </a:p>
          <a:p>
            <a:pPr>
              <a:lnSpc>
                <a:spcPts val="1400"/>
              </a:lnSpc>
              <a:spcBef>
                <a:spcPts val="300"/>
              </a:spcBef>
              <a:defRPr/>
            </a:pPr>
            <a:r>
              <a:rPr lang="en-US" altLang="ja-JP" sz="1200" dirty="0" smtClean="0"/>
              <a:t>At this moment, Pattern b)</a:t>
            </a:r>
            <a:r>
              <a:rPr lang="ja-JP" altLang="en-US" sz="1200" dirty="0" smtClean="0"/>
              <a:t> </a:t>
            </a:r>
            <a:r>
              <a:rPr lang="en-US" altLang="ja-JP" sz="1200" dirty="0" smtClean="0"/>
              <a:t>seems to be appropriate,  but review is necessary for the indication method of the portions to which CC-BY is not applicable.</a:t>
            </a:r>
          </a:p>
          <a:p>
            <a:pPr>
              <a:lnSpc>
                <a:spcPts val="1400"/>
              </a:lnSpc>
              <a:spcBef>
                <a:spcPts val="300"/>
              </a:spcBef>
              <a:defRPr/>
            </a:pPr>
            <a:endParaRPr lang="en-US" altLang="ja-JP" sz="1200" dirty="0" smtClean="0"/>
          </a:p>
          <a:p>
            <a:pPr marL="0" indent="0">
              <a:lnSpc>
                <a:spcPts val="1400"/>
              </a:lnSpc>
              <a:spcBef>
                <a:spcPts val="300"/>
              </a:spcBef>
              <a:buFont typeface="Wingdings 3" pitchFamily="18" charset="2"/>
              <a:buNone/>
              <a:defRPr/>
            </a:pPr>
            <a:r>
              <a:rPr lang="ja-JP" altLang="en-US" sz="1200" dirty="0" smtClean="0"/>
              <a:t>　　　</a:t>
            </a:r>
            <a:r>
              <a:rPr lang="en-US" altLang="ja-JP" sz="1200" dirty="0" smtClean="0"/>
              <a:t>* In the present draft,  distinction is made by marking the pertinent portion(</a:t>
            </a:r>
            <a:r>
              <a:rPr lang="ja-JP" altLang="en-US" sz="1200" dirty="0" smtClean="0"/>
              <a:t>★ </a:t>
            </a:r>
            <a:r>
              <a:rPr lang="en-US" altLang="ja-JP" sz="1200" dirty="0" smtClean="0"/>
              <a:t>mark).</a:t>
            </a:r>
          </a:p>
          <a:p>
            <a:pPr marL="803275" indent="-265113">
              <a:lnSpc>
                <a:spcPts val="1400"/>
              </a:lnSpc>
              <a:spcBef>
                <a:spcPts val="300"/>
              </a:spcBef>
              <a:buFont typeface="Wingdings 3" pitchFamily="18" charset="2"/>
              <a:buNone/>
              <a:defRPr/>
            </a:pPr>
            <a:r>
              <a:rPr lang="ja-JP" altLang="en-US" sz="1200" dirty="0" smtClean="0"/>
              <a:t>⇒ </a:t>
            </a:r>
            <a:r>
              <a:rPr lang="en-US" altLang="ja-JP" sz="1200" dirty="0" smtClean="0"/>
              <a:t>	</a:t>
            </a:r>
            <a:r>
              <a:rPr lang="en-US" altLang="ja-JP" sz="1200" i="1" dirty="0" smtClean="0"/>
              <a:t>As there is a concern that </a:t>
            </a:r>
            <a:r>
              <a:rPr lang="ja-JP" altLang="en-US" sz="1200" i="1" dirty="0" smtClean="0"/>
              <a:t>★</a:t>
            </a:r>
            <a:r>
              <a:rPr lang="ja-JP" altLang="en-US" sz="1200" i="1" dirty="0"/>
              <a:t> </a:t>
            </a:r>
            <a:r>
              <a:rPr lang="en-US" altLang="ja-JP" sz="1200" i="1" dirty="0" smtClean="0"/>
              <a:t>mark is not conspicuous(users tend to skip ),  we would like to hear the opinions about what mark is desirable.</a:t>
            </a:r>
          </a:p>
          <a:p>
            <a:pPr marL="0" indent="0">
              <a:lnSpc>
                <a:spcPts val="1400"/>
              </a:lnSpc>
              <a:spcBef>
                <a:spcPts val="300"/>
              </a:spcBef>
              <a:buFont typeface="Wingdings 3" pitchFamily="18" charset="2"/>
              <a:buNone/>
              <a:defRPr/>
            </a:pPr>
            <a:r>
              <a:rPr lang="ja-JP" altLang="en-US" sz="1200" i="1" dirty="0"/>
              <a:t>　</a:t>
            </a:r>
            <a:r>
              <a:rPr lang="ja-JP" altLang="en-US" sz="1200" i="1" dirty="0" smtClean="0"/>
              <a:t>　　　　　　</a:t>
            </a:r>
            <a:endParaRPr lang="ja-JP" altLang="en-US" sz="1200" i="1" dirty="0"/>
          </a:p>
          <a:p>
            <a:pPr>
              <a:lnSpc>
                <a:spcPts val="1400"/>
              </a:lnSpc>
              <a:spcBef>
                <a:spcPts val="300"/>
              </a:spcBef>
              <a:defRPr/>
            </a:pPr>
            <a:endParaRPr lang="ja-JP" altLang="en-US" sz="1200" dirty="0"/>
          </a:p>
          <a:p>
            <a:pPr>
              <a:lnSpc>
                <a:spcPts val="1400"/>
              </a:lnSpc>
              <a:spcBef>
                <a:spcPts val="300"/>
              </a:spcBef>
              <a:defRPr/>
            </a:pPr>
            <a:endParaRPr lang="ja-JP" altLang="en-US" sz="1200" dirty="0"/>
          </a:p>
          <a:p>
            <a:pPr>
              <a:lnSpc>
                <a:spcPts val="1400"/>
              </a:lnSpc>
              <a:spcBef>
                <a:spcPts val="300"/>
              </a:spcBef>
              <a:defRPr/>
            </a:pPr>
            <a:endParaRPr lang="ja-JP" altLang="en-US" sz="12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3A0D9A88-02FD-48BD-BC0C-E60EEA720060}" type="slidenum">
              <a:rPr lang="ja-JP" altLang="en-US" smtClean="0">
                <a:solidFill>
                  <a:schemeClr val="tx1"/>
                </a:solidFill>
              </a:rPr>
              <a:pPr>
                <a:defRPr/>
              </a:pPr>
              <a:t>35</a:t>
            </a:fld>
            <a:endParaRPr lang="ja-JP" altLang="en-US" dirty="0">
              <a:solidFill>
                <a:schemeClr val="tx1"/>
              </a:solidFill>
            </a:endParaRPr>
          </a:p>
        </p:txBody>
      </p:sp>
      <p:sp>
        <p:nvSpPr>
          <p:cNvPr id="54274" name="タイトル 1"/>
          <p:cNvSpPr>
            <a:spLocks noGrp="1"/>
          </p:cNvSpPr>
          <p:nvPr>
            <p:ph type="title"/>
          </p:nvPr>
        </p:nvSpPr>
        <p:spPr>
          <a:xfrm>
            <a:off x="404813" y="165100"/>
            <a:ext cx="8229600" cy="792163"/>
          </a:xfrm>
        </p:spPr>
        <p:txBody>
          <a:bodyPr/>
          <a:lstStyle/>
          <a:p>
            <a:pPr eaLnBrk="1" hangingPunct="1"/>
            <a:r>
              <a:rPr lang="en-US" altLang="ja-JP" sz="2400" dirty="0" smtClean="0"/>
              <a:t>Reference</a:t>
            </a:r>
            <a:r>
              <a:rPr lang="ja-JP" altLang="en-US" sz="2400" dirty="0" smtClean="0"/>
              <a:t> </a:t>
            </a:r>
            <a:r>
              <a:rPr lang="en-US" altLang="ja-JP" sz="2400" dirty="0" smtClean="0"/>
              <a:t>2.  Indication Methods based on the </a:t>
            </a:r>
            <a:br>
              <a:rPr lang="en-US" altLang="ja-JP" sz="2400" dirty="0" smtClean="0"/>
            </a:br>
            <a:r>
              <a:rPr lang="en-US" altLang="ja-JP" sz="2400" dirty="0" smtClean="0"/>
              <a:t>confirmation results of applicability of CC-BY</a:t>
            </a:r>
            <a:r>
              <a:rPr lang="ja-JP" altLang="en-US" sz="2400" dirty="0" smtClean="0"/>
              <a:t> </a:t>
            </a:r>
            <a:r>
              <a:rPr lang="en-US" altLang="ja-JP" sz="2400" dirty="0" smtClean="0"/>
              <a:t>(Ex.)</a:t>
            </a:r>
            <a:endParaRPr lang="ja-JP" altLang="en-US" sz="2400" dirty="0" smtClean="0"/>
          </a:p>
        </p:txBody>
      </p:sp>
      <p:sp>
        <p:nvSpPr>
          <p:cNvPr id="54275" name="コンテンツ プレースホルダー 1"/>
          <p:cNvSpPr>
            <a:spLocks noGrp="1"/>
          </p:cNvSpPr>
          <p:nvPr>
            <p:ph sz="quarter" idx="1"/>
          </p:nvPr>
        </p:nvSpPr>
        <p:spPr>
          <a:xfrm>
            <a:off x="481013" y="1154112"/>
            <a:ext cx="8184423" cy="890587"/>
          </a:xfrm>
        </p:spPr>
        <p:txBody>
          <a:bodyPr/>
          <a:lstStyle/>
          <a:p>
            <a:pPr>
              <a:lnSpc>
                <a:spcPts val="1400"/>
              </a:lnSpc>
              <a:spcBef>
                <a:spcPts val="300"/>
              </a:spcBef>
            </a:pPr>
            <a:r>
              <a:rPr lang="en-US" altLang="ja-JP" sz="1200" dirty="0" smtClean="0"/>
              <a:t>Describe “</a:t>
            </a:r>
            <a:r>
              <a:rPr lang="ja-JP" altLang="en-US" sz="1200" dirty="0" smtClean="0"/>
              <a:t>★ </a:t>
            </a:r>
            <a:r>
              <a:rPr lang="en-US" altLang="ja-JP" sz="1200" dirty="0" smtClean="0"/>
              <a:t>mark” at the top of the table title to which CC-BY is not applicable.</a:t>
            </a:r>
          </a:p>
          <a:p>
            <a:pPr>
              <a:lnSpc>
                <a:spcPts val="1400"/>
              </a:lnSpc>
              <a:spcBef>
                <a:spcPts val="300"/>
              </a:spcBef>
            </a:pPr>
            <a:r>
              <a:rPr lang="en-US" altLang="ja-JP" sz="1200" dirty="0" smtClean="0"/>
              <a:t>An example of individual description and an example of describing in the list of tables are shown. As individual description will increase the renewal portions , if it is to be corresponded by the list tables, work volume can be reduced.</a:t>
            </a:r>
          </a:p>
          <a:p>
            <a:pPr>
              <a:lnSpc>
                <a:spcPts val="1400"/>
              </a:lnSpc>
              <a:spcBef>
                <a:spcPts val="300"/>
              </a:spcBef>
            </a:pPr>
            <a:r>
              <a:rPr lang="en-US" altLang="ja-JP" sz="1200" dirty="0" smtClean="0"/>
              <a:t>Individual Description</a:t>
            </a:r>
          </a:p>
          <a:p>
            <a:pPr>
              <a:lnSpc>
                <a:spcPts val="1400"/>
              </a:lnSpc>
              <a:spcBef>
                <a:spcPts val="300"/>
              </a:spcBef>
            </a:pPr>
            <a:endParaRPr lang="en-US" altLang="ja-JP" sz="1200" dirty="0" smtClean="0"/>
          </a:p>
          <a:p>
            <a:pPr>
              <a:lnSpc>
                <a:spcPts val="1400"/>
              </a:lnSpc>
              <a:spcBef>
                <a:spcPts val="300"/>
              </a:spcBef>
            </a:pPr>
            <a:endParaRPr lang="en-US" altLang="ja-JP" sz="1200" dirty="0" smtClean="0"/>
          </a:p>
          <a:p>
            <a:pPr>
              <a:lnSpc>
                <a:spcPts val="1400"/>
              </a:lnSpc>
              <a:spcBef>
                <a:spcPts val="300"/>
              </a:spcBef>
            </a:pPr>
            <a:endParaRPr lang="en-US" altLang="ja-JP" sz="1200" dirty="0" smtClean="0"/>
          </a:p>
          <a:p>
            <a:pPr>
              <a:lnSpc>
                <a:spcPts val="1400"/>
              </a:lnSpc>
              <a:spcBef>
                <a:spcPts val="300"/>
              </a:spcBef>
            </a:pPr>
            <a:endParaRPr lang="en-US" altLang="ja-JP" sz="1200" dirty="0" smtClean="0"/>
          </a:p>
          <a:p>
            <a:pPr>
              <a:lnSpc>
                <a:spcPts val="1400"/>
              </a:lnSpc>
              <a:spcBef>
                <a:spcPts val="300"/>
              </a:spcBef>
            </a:pPr>
            <a:endParaRPr lang="en-US" altLang="ja-JP" sz="1200" dirty="0" smtClean="0"/>
          </a:p>
          <a:p>
            <a:pPr>
              <a:lnSpc>
                <a:spcPts val="1400"/>
              </a:lnSpc>
              <a:spcBef>
                <a:spcPts val="300"/>
              </a:spcBef>
            </a:pPr>
            <a:endParaRPr lang="en-US" altLang="ja-JP" sz="1200" dirty="0" smtClean="0"/>
          </a:p>
          <a:p>
            <a:pPr>
              <a:lnSpc>
                <a:spcPts val="1400"/>
              </a:lnSpc>
              <a:spcBef>
                <a:spcPts val="300"/>
              </a:spcBef>
            </a:pPr>
            <a:endParaRPr lang="en-US" altLang="ja-JP" sz="1200" dirty="0" smtClean="0"/>
          </a:p>
          <a:p>
            <a:pPr>
              <a:lnSpc>
                <a:spcPts val="1400"/>
              </a:lnSpc>
              <a:spcBef>
                <a:spcPts val="300"/>
              </a:spcBef>
            </a:pPr>
            <a:endParaRPr lang="en-US" altLang="ja-JP" sz="1200" dirty="0" smtClean="0"/>
          </a:p>
          <a:p>
            <a:pPr>
              <a:lnSpc>
                <a:spcPts val="1400"/>
              </a:lnSpc>
              <a:spcBef>
                <a:spcPts val="300"/>
              </a:spcBef>
            </a:pPr>
            <a:endParaRPr lang="en-US" altLang="ja-JP" sz="1200" dirty="0" smtClean="0"/>
          </a:p>
          <a:p>
            <a:pPr>
              <a:lnSpc>
                <a:spcPts val="1400"/>
              </a:lnSpc>
              <a:spcBef>
                <a:spcPts val="300"/>
              </a:spcBef>
            </a:pPr>
            <a:endParaRPr lang="en-US" altLang="ja-JP" sz="1200" dirty="0" smtClean="0"/>
          </a:p>
          <a:p>
            <a:pPr>
              <a:lnSpc>
                <a:spcPts val="1400"/>
              </a:lnSpc>
              <a:spcBef>
                <a:spcPts val="300"/>
              </a:spcBef>
            </a:pPr>
            <a:endParaRPr lang="en-US" altLang="ja-JP" sz="1200" dirty="0" smtClean="0"/>
          </a:p>
          <a:p>
            <a:pPr>
              <a:lnSpc>
                <a:spcPts val="1400"/>
              </a:lnSpc>
              <a:spcBef>
                <a:spcPts val="300"/>
              </a:spcBef>
            </a:pPr>
            <a:endParaRPr lang="en-US" altLang="ja-JP" sz="1200" dirty="0" smtClean="0"/>
          </a:p>
          <a:p>
            <a:pPr>
              <a:lnSpc>
                <a:spcPts val="1400"/>
              </a:lnSpc>
              <a:spcBef>
                <a:spcPts val="300"/>
              </a:spcBef>
            </a:pPr>
            <a:endParaRPr lang="en-US" altLang="ja-JP" sz="1200" dirty="0" smtClean="0"/>
          </a:p>
          <a:p>
            <a:pPr>
              <a:lnSpc>
                <a:spcPts val="1400"/>
              </a:lnSpc>
              <a:spcBef>
                <a:spcPts val="300"/>
              </a:spcBef>
            </a:pPr>
            <a:endParaRPr lang="en-US" altLang="ja-JP" sz="1200" dirty="0" smtClean="0"/>
          </a:p>
          <a:p>
            <a:pPr>
              <a:lnSpc>
                <a:spcPts val="1400"/>
              </a:lnSpc>
              <a:spcBef>
                <a:spcPts val="300"/>
              </a:spcBef>
            </a:pPr>
            <a:endParaRPr lang="en-US" altLang="ja-JP" sz="1200" dirty="0" smtClean="0"/>
          </a:p>
          <a:p>
            <a:pPr>
              <a:lnSpc>
                <a:spcPts val="1400"/>
              </a:lnSpc>
              <a:spcBef>
                <a:spcPts val="300"/>
              </a:spcBef>
            </a:pPr>
            <a:r>
              <a:rPr lang="en-US" altLang="ja-JP" sz="1200" dirty="0" smtClean="0"/>
              <a:t>Description in the List of Tables</a:t>
            </a:r>
          </a:p>
        </p:txBody>
      </p:sp>
      <p:pic>
        <p:nvPicPr>
          <p:cNvPr id="54276" name="Picture 2"/>
          <p:cNvPicPr>
            <a:picLocks noChangeAspect="1" noChangeArrowheads="1"/>
          </p:cNvPicPr>
          <p:nvPr/>
        </p:nvPicPr>
        <p:blipFill>
          <a:blip r:embed="rId2"/>
          <a:srcRect/>
          <a:stretch>
            <a:fillRect/>
          </a:stretch>
        </p:blipFill>
        <p:spPr bwMode="auto">
          <a:xfrm>
            <a:off x="1016000" y="2071688"/>
            <a:ext cx="3067050" cy="2965450"/>
          </a:xfrm>
          <a:prstGeom prst="rect">
            <a:avLst/>
          </a:prstGeom>
          <a:noFill/>
          <a:ln w="9525">
            <a:noFill/>
            <a:miter lim="800000"/>
            <a:headEnd/>
            <a:tailEnd/>
          </a:ln>
        </p:spPr>
      </p:pic>
      <p:pic>
        <p:nvPicPr>
          <p:cNvPr id="54277" name="Picture 2"/>
          <p:cNvPicPr>
            <a:picLocks noChangeAspect="1" noChangeArrowheads="1"/>
          </p:cNvPicPr>
          <p:nvPr/>
        </p:nvPicPr>
        <p:blipFill>
          <a:blip r:embed="rId2"/>
          <a:srcRect/>
          <a:stretch>
            <a:fillRect/>
          </a:stretch>
        </p:blipFill>
        <p:spPr bwMode="auto">
          <a:xfrm>
            <a:off x="5021263" y="2089150"/>
            <a:ext cx="3062287" cy="2960688"/>
          </a:xfrm>
          <a:prstGeom prst="rect">
            <a:avLst/>
          </a:prstGeom>
          <a:noFill/>
          <a:ln w="9525">
            <a:noFill/>
            <a:miter lim="800000"/>
            <a:headEnd/>
            <a:tailEnd/>
          </a:ln>
        </p:spPr>
      </p:pic>
      <p:sp>
        <p:nvSpPr>
          <p:cNvPr id="7" name="右矢印 6"/>
          <p:cNvSpPr/>
          <p:nvPr/>
        </p:nvSpPr>
        <p:spPr>
          <a:xfrm>
            <a:off x="4268788" y="2978150"/>
            <a:ext cx="568325" cy="803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54279" name="テキスト ボックス 7"/>
          <p:cNvSpPr txBox="1">
            <a:spLocks noChangeArrowheads="1"/>
          </p:cNvSpPr>
          <p:nvPr/>
        </p:nvSpPr>
        <p:spPr bwMode="auto">
          <a:xfrm>
            <a:off x="4963898" y="3292603"/>
            <a:ext cx="2194832" cy="184666"/>
          </a:xfrm>
          <a:prstGeom prst="rect">
            <a:avLst/>
          </a:prstGeom>
          <a:solidFill>
            <a:schemeClr val="bg1"/>
          </a:solidFill>
          <a:ln w="9525">
            <a:noFill/>
            <a:miter lim="800000"/>
            <a:headEnd/>
            <a:tailEnd/>
          </a:ln>
        </p:spPr>
        <p:txBody>
          <a:bodyPr wrap="none">
            <a:spAutoFit/>
          </a:bodyPr>
          <a:lstStyle/>
          <a:p>
            <a:r>
              <a:rPr lang="ja-JP" altLang="en-US" sz="600" dirty="0" smtClean="0"/>
              <a:t>★</a:t>
            </a:r>
            <a:r>
              <a:rPr lang="en-US" altLang="ja-JP" sz="600" dirty="0" smtClean="0"/>
              <a:t>Chart 1-2-2-4</a:t>
            </a:r>
            <a:r>
              <a:rPr lang="ja-JP" altLang="en-US" sz="600" dirty="0"/>
              <a:t>　</a:t>
            </a:r>
            <a:r>
              <a:rPr lang="en-US" altLang="ja-JP" sz="600" dirty="0" smtClean="0"/>
              <a:t>Global  ICT Investment Scale(Forecast)</a:t>
            </a:r>
            <a:endParaRPr lang="ja-JP" altLang="en-US" sz="600" dirty="0"/>
          </a:p>
        </p:txBody>
      </p:sp>
      <p:sp>
        <p:nvSpPr>
          <p:cNvPr id="9" name="正方形/長方形 8"/>
          <p:cNvSpPr/>
          <p:nvPr/>
        </p:nvSpPr>
        <p:spPr>
          <a:xfrm>
            <a:off x="5291376" y="3263106"/>
            <a:ext cx="1539875" cy="2333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10" name="正方形/長方形 9"/>
          <p:cNvSpPr/>
          <p:nvPr/>
        </p:nvSpPr>
        <p:spPr>
          <a:xfrm>
            <a:off x="989013" y="3303588"/>
            <a:ext cx="1501775" cy="1730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pic>
        <p:nvPicPr>
          <p:cNvPr id="54282" name="Picture 3"/>
          <p:cNvPicPr>
            <a:picLocks noChangeAspect="1" noChangeArrowheads="1"/>
          </p:cNvPicPr>
          <p:nvPr/>
        </p:nvPicPr>
        <p:blipFill>
          <a:blip r:embed="rId3"/>
          <a:srcRect/>
          <a:stretch>
            <a:fillRect/>
          </a:stretch>
        </p:blipFill>
        <p:spPr bwMode="auto">
          <a:xfrm>
            <a:off x="739775" y="5486400"/>
            <a:ext cx="3540125" cy="1095375"/>
          </a:xfrm>
          <a:prstGeom prst="rect">
            <a:avLst/>
          </a:prstGeom>
          <a:noFill/>
          <a:ln w="9525">
            <a:noFill/>
            <a:miter lim="800000"/>
            <a:headEnd/>
            <a:tailEnd/>
          </a:ln>
        </p:spPr>
      </p:pic>
      <p:pic>
        <p:nvPicPr>
          <p:cNvPr id="54283" name="Picture 3"/>
          <p:cNvPicPr>
            <a:picLocks noChangeAspect="1" noChangeArrowheads="1"/>
          </p:cNvPicPr>
          <p:nvPr/>
        </p:nvPicPr>
        <p:blipFill>
          <a:blip r:embed="rId3"/>
          <a:srcRect/>
          <a:stretch>
            <a:fillRect/>
          </a:stretch>
        </p:blipFill>
        <p:spPr bwMode="auto">
          <a:xfrm>
            <a:off x="4965700" y="5494338"/>
            <a:ext cx="3455988" cy="1069975"/>
          </a:xfrm>
          <a:prstGeom prst="rect">
            <a:avLst/>
          </a:prstGeom>
          <a:noFill/>
          <a:ln w="9525">
            <a:noFill/>
            <a:miter lim="800000"/>
            <a:headEnd/>
            <a:tailEnd/>
          </a:ln>
        </p:spPr>
      </p:pic>
      <p:sp>
        <p:nvSpPr>
          <p:cNvPr id="15" name="右矢印 14"/>
          <p:cNvSpPr/>
          <p:nvPr/>
        </p:nvSpPr>
        <p:spPr>
          <a:xfrm>
            <a:off x="4292600" y="5597525"/>
            <a:ext cx="569913" cy="803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54285" name="テキスト ボックス 15"/>
          <p:cNvSpPr txBox="1">
            <a:spLocks noChangeArrowheads="1"/>
          </p:cNvSpPr>
          <p:nvPr/>
        </p:nvSpPr>
        <p:spPr bwMode="auto">
          <a:xfrm>
            <a:off x="5376863" y="5867400"/>
            <a:ext cx="1843087" cy="215444"/>
          </a:xfrm>
          <a:prstGeom prst="rect">
            <a:avLst/>
          </a:prstGeom>
          <a:solidFill>
            <a:schemeClr val="bg1"/>
          </a:solidFill>
          <a:ln w="9525">
            <a:noFill/>
            <a:miter lim="800000"/>
            <a:headEnd/>
            <a:tailEnd/>
          </a:ln>
        </p:spPr>
        <p:txBody>
          <a:bodyPr lIns="0" tIns="0" rIns="0" bIns="0">
            <a:spAutoFit/>
          </a:bodyPr>
          <a:lstStyle/>
          <a:p>
            <a:r>
              <a:rPr lang="ja-JP" altLang="en-US" sz="700" dirty="0" smtClean="0"/>
              <a:t>★</a:t>
            </a:r>
            <a:r>
              <a:rPr lang="en-US" altLang="ja-JP" sz="700" dirty="0" smtClean="0"/>
              <a:t>Chart 1-1-1-2</a:t>
            </a:r>
            <a:r>
              <a:rPr lang="ja-JP" altLang="en-US" sz="700" dirty="0"/>
              <a:t>　</a:t>
            </a:r>
            <a:r>
              <a:rPr lang="en-US" altLang="ja-JP" sz="700" dirty="0" smtClean="0"/>
              <a:t>Relations between </a:t>
            </a:r>
            <a:r>
              <a:rPr lang="ja-JP" altLang="en-US" sz="700" dirty="0" smtClean="0"/>
              <a:t> </a:t>
            </a:r>
            <a:r>
              <a:rPr lang="en-US" altLang="ja-JP" sz="700" dirty="0" smtClean="0"/>
              <a:t>ICT Investments and Economic Growth</a:t>
            </a:r>
            <a:endParaRPr lang="ja-JP" altLang="en-US" sz="700" dirty="0"/>
          </a:p>
        </p:txBody>
      </p:sp>
      <p:sp>
        <p:nvSpPr>
          <p:cNvPr id="54286" name="テキスト ボックス 16"/>
          <p:cNvSpPr txBox="1">
            <a:spLocks noChangeArrowheads="1"/>
          </p:cNvSpPr>
          <p:nvPr/>
        </p:nvSpPr>
        <p:spPr bwMode="auto">
          <a:xfrm>
            <a:off x="5380038" y="6210300"/>
            <a:ext cx="2541587" cy="215444"/>
          </a:xfrm>
          <a:prstGeom prst="rect">
            <a:avLst/>
          </a:prstGeom>
          <a:solidFill>
            <a:schemeClr val="bg1"/>
          </a:solidFill>
          <a:ln w="9525">
            <a:noFill/>
            <a:miter lim="800000"/>
            <a:headEnd/>
            <a:tailEnd/>
          </a:ln>
        </p:spPr>
        <p:txBody>
          <a:bodyPr lIns="0" tIns="0" rIns="0" bIns="0">
            <a:spAutoFit/>
          </a:bodyPr>
          <a:lstStyle/>
          <a:p>
            <a:r>
              <a:rPr lang="ja-JP" altLang="en-US" sz="700" dirty="0"/>
              <a:t>★ </a:t>
            </a:r>
            <a:r>
              <a:rPr lang="en-US" altLang="ja-JP" sz="700" dirty="0" smtClean="0"/>
              <a:t>Chart 1-1-2-3</a:t>
            </a:r>
            <a:r>
              <a:rPr lang="ja-JP" altLang="en-US" sz="700" dirty="0"/>
              <a:t>　  </a:t>
            </a:r>
            <a:r>
              <a:rPr lang="en-US" altLang="ja-JP" sz="700" dirty="0" err="1" smtClean="0"/>
              <a:t>Corelation</a:t>
            </a:r>
            <a:r>
              <a:rPr lang="en-US" altLang="ja-JP" sz="700" dirty="0" smtClean="0"/>
              <a:t> between GDP per capita and Information and Communication Industry Share</a:t>
            </a:r>
            <a:r>
              <a:rPr lang="ja-JP" altLang="en-US" sz="700" dirty="0" smtClean="0"/>
              <a:t>と</a:t>
            </a:r>
            <a:endParaRPr lang="ja-JP" altLang="en-US" sz="7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9D202831-EE25-4801-9932-BE110BC3B81C}" type="slidenum">
              <a:rPr lang="ja-JP" altLang="en-US" smtClean="0">
                <a:solidFill>
                  <a:schemeClr val="tx1"/>
                </a:solidFill>
              </a:rPr>
              <a:pPr>
                <a:defRPr/>
              </a:pPr>
              <a:t>36</a:t>
            </a:fld>
            <a:endParaRPr lang="ja-JP" altLang="en-US" dirty="0">
              <a:solidFill>
                <a:schemeClr val="tx1"/>
              </a:solidFill>
            </a:endParaRPr>
          </a:p>
        </p:txBody>
      </p:sp>
      <p:sp>
        <p:nvSpPr>
          <p:cNvPr id="55298" name="タイトル 1"/>
          <p:cNvSpPr>
            <a:spLocks noGrp="1"/>
          </p:cNvSpPr>
          <p:nvPr>
            <p:ph type="title"/>
          </p:nvPr>
        </p:nvSpPr>
        <p:spPr>
          <a:xfrm>
            <a:off x="404813" y="165100"/>
            <a:ext cx="8229600" cy="792163"/>
          </a:xfrm>
        </p:spPr>
        <p:txBody>
          <a:bodyPr/>
          <a:lstStyle/>
          <a:p>
            <a:pPr eaLnBrk="1" hangingPunct="1"/>
            <a:r>
              <a:rPr lang="en-US" altLang="ja-JP" sz="2400" dirty="0" smtClean="0"/>
              <a:t>(8)  Determination of “No Copyright”</a:t>
            </a:r>
            <a:endParaRPr lang="ja-JP" altLang="en-US" sz="2400" dirty="0" smtClean="0"/>
          </a:p>
        </p:txBody>
      </p:sp>
      <p:sp>
        <p:nvSpPr>
          <p:cNvPr id="55299" name="コンテンツ プレースホルダー 1"/>
          <p:cNvSpPr>
            <a:spLocks noGrp="1"/>
          </p:cNvSpPr>
          <p:nvPr>
            <p:ph sz="quarter" idx="1"/>
          </p:nvPr>
        </p:nvSpPr>
        <p:spPr>
          <a:xfrm>
            <a:off x="436563" y="1154113"/>
            <a:ext cx="8203235" cy="5272324"/>
          </a:xfrm>
        </p:spPr>
        <p:txBody>
          <a:bodyPr/>
          <a:lstStyle/>
          <a:p>
            <a:pPr>
              <a:lnSpc>
                <a:spcPct val="90000"/>
              </a:lnSpc>
              <a:spcBef>
                <a:spcPts val="300"/>
              </a:spcBef>
            </a:pPr>
            <a:r>
              <a:rPr lang="en-US" altLang="ja-JP" sz="1200" dirty="0" smtClean="0"/>
              <a:t>In the simplified version, statistical data, tables and graphs are to be determined “no copyright” and confirmation shall be made of what kind of table has no right.</a:t>
            </a:r>
            <a:endParaRPr lang="ja-JP" altLang="en-US" sz="1200" dirty="0" smtClean="0"/>
          </a:p>
          <a:p>
            <a:pPr lvl="1">
              <a:lnSpc>
                <a:spcPct val="90000"/>
              </a:lnSpc>
              <a:spcBef>
                <a:spcPts val="300"/>
              </a:spcBef>
            </a:pPr>
            <a:r>
              <a:rPr lang="en-US" altLang="ja-JP" sz="1200" dirty="0" smtClean="0"/>
              <a:t>Pattern a)</a:t>
            </a:r>
            <a:r>
              <a:rPr lang="ja-JP" altLang="en-US" sz="1200" dirty="0" smtClean="0"/>
              <a:t>：　</a:t>
            </a:r>
            <a:r>
              <a:rPr lang="en-US" altLang="ja-JP" sz="1200" dirty="0" smtClean="0"/>
              <a:t>Explanations and comments are described in the graph.</a:t>
            </a:r>
            <a:endParaRPr lang="ja-JP" altLang="en-US" sz="1200" dirty="0" smtClean="0"/>
          </a:p>
          <a:p>
            <a:pPr lvl="2">
              <a:lnSpc>
                <a:spcPct val="90000"/>
              </a:lnSpc>
              <a:spcBef>
                <a:spcPts val="300"/>
              </a:spcBef>
            </a:pPr>
            <a:r>
              <a:rPr lang="en-US" altLang="ja-JP" sz="1200" dirty="0" smtClean="0"/>
              <a:t>Where arrows and comments are described in comparison of graphs.</a:t>
            </a:r>
            <a:endParaRPr lang="ja-JP" altLang="en-US" sz="1200" dirty="0" smtClean="0"/>
          </a:p>
          <a:p>
            <a:pPr lvl="1">
              <a:lnSpc>
                <a:spcPct val="90000"/>
              </a:lnSpc>
              <a:spcBef>
                <a:spcPts val="300"/>
              </a:spcBef>
            </a:pPr>
            <a:endParaRPr lang="ja-JP" altLang="en-US" sz="1200" dirty="0" smtClean="0"/>
          </a:p>
          <a:p>
            <a:pPr lvl="1">
              <a:lnSpc>
                <a:spcPct val="90000"/>
              </a:lnSpc>
              <a:spcBef>
                <a:spcPts val="300"/>
              </a:spcBef>
            </a:pPr>
            <a:r>
              <a:rPr lang="en-US" altLang="ja-JP" sz="1200" dirty="0" smtClean="0"/>
              <a:t>Pattern b)</a:t>
            </a:r>
            <a:r>
              <a:rPr lang="ja-JP" altLang="en-US" sz="1200" dirty="0" smtClean="0"/>
              <a:t>：</a:t>
            </a:r>
            <a:r>
              <a:rPr lang="en-US" altLang="ja-JP" sz="1200" dirty="0" smtClean="0"/>
              <a:t>Graphs and charts are combined.</a:t>
            </a:r>
            <a:r>
              <a:rPr lang="ja-JP" altLang="en-US" sz="1200" dirty="0" smtClean="0"/>
              <a:t>　</a:t>
            </a:r>
          </a:p>
          <a:p>
            <a:pPr lvl="2">
              <a:lnSpc>
                <a:spcPct val="90000"/>
              </a:lnSpc>
              <a:spcBef>
                <a:spcPts val="300"/>
              </a:spcBef>
            </a:pPr>
            <a:r>
              <a:rPr lang="en-US" altLang="ja-JP" sz="1200" dirty="0" smtClean="0"/>
              <a:t>In the explanation of a graph, tables and charts are attached.</a:t>
            </a:r>
            <a:endParaRPr lang="ja-JP" altLang="en-US" sz="1200" dirty="0" smtClean="0"/>
          </a:p>
          <a:p>
            <a:pPr lvl="1">
              <a:lnSpc>
                <a:spcPct val="90000"/>
              </a:lnSpc>
              <a:spcBef>
                <a:spcPts val="300"/>
              </a:spcBef>
            </a:pPr>
            <a:endParaRPr lang="ja-JP" altLang="en-US" sz="1200" dirty="0" smtClean="0"/>
          </a:p>
          <a:p>
            <a:pPr lvl="1">
              <a:lnSpc>
                <a:spcPct val="90000"/>
              </a:lnSpc>
              <a:spcBef>
                <a:spcPts val="300"/>
              </a:spcBef>
            </a:pPr>
            <a:r>
              <a:rPr lang="en-US" altLang="ja-JP" sz="1200" dirty="0" smtClean="0"/>
              <a:t>Pattern c)</a:t>
            </a:r>
            <a:r>
              <a:rPr lang="ja-JP" altLang="en-US" sz="1200" dirty="0" smtClean="0"/>
              <a:t>：</a:t>
            </a:r>
            <a:r>
              <a:rPr lang="en-US" altLang="ja-JP" sz="1200" dirty="0" smtClean="0"/>
              <a:t>the content of the table is text.</a:t>
            </a:r>
            <a:endParaRPr lang="ja-JP" altLang="en-US" sz="1200" dirty="0" smtClean="0"/>
          </a:p>
          <a:p>
            <a:pPr lvl="2">
              <a:lnSpc>
                <a:spcPct val="90000"/>
              </a:lnSpc>
              <a:spcBef>
                <a:spcPts val="300"/>
              </a:spcBef>
            </a:pPr>
            <a:r>
              <a:rPr lang="en-US" altLang="ja-JP" sz="1200" dirty="0" smtClean="0"/>
              <a:t>In case of the table which contains not only factual information.</a:t>
            </a:r>
          </a:p>
          <a:p>
            <a:pPr lvl="2">
              <a:lnSpc>
                <a:spcPct val="90000"/>
              </a:lnSpc>
              <a:spcBef>
                <a:spcPts val="300"/>
              </a:spcBef>
            </a:pPr>
            <a:endParaRPr lang="en-US" altLang="ja-JP" sz="1200" dirty="0" smtClean="0"/>
          </a:p>
          <a:p>
            <a:pPr lvl="1">
              <a:lnSpc>
                <a:spcPct val="90000"/>
              </a:lnSpc>
              <a:spcBef>
                <a:spcPts val="300"/>
              </a:spcBef>
            </a:pPr>
            <a:r>
              <a:rPr lang="en-US" altLang="ja-JP" sz="1200" dirty="0" smtClean="0"/>
              <a:t>Pattern d)</a:t>
            </a:r>
            <a:r>
              <a:rPr lang="ja-JP" altLang="en-US" sz="1200" dirty="0" smtClean="0"/>
              <a:t>：</a:t>
            </a:r>
            <a:r>
              <a:rPr lang="en-US" altLang="ja-JP" sz="1200" dirty="0" smtClean="0"/>
              <a:t>restrictions are imposed under the license by the source</a:t>
            </a:r>
            <a:r>
              <a:rPr lang="ja-JP" altLang="en-US" sz="1200" dirty="0" smtClean="0"/>
              <a:t>　</a:t>
            </a:r>
            <a:r>
              <a:rPr lang="en-US" altLang="ja-JP" sz="1200" dirty="0" smtClean="0"/>
              <a:t>(different from copyright)</a:t>
            </a:r>
          </a:p>
          <a:p>
            <a:pPr lvl="2">
              <a:lnSpc>
                <a:spcPct val="90000"/>
              </a:lnSpc>
              <a:spcBef>
                <a:spcPts val="300"/>
              </a:spcBef>
            </a:pPr>
            <a:r>
              <a:rPr lang="en-US" altLang="ja-JP" sz="1200" dirty="0" smtClean="0"/>
              <a:t>Where graphs are prepared using the data which are licensed only for the use in white papers by the right holder such as commercial database.</a:t>
            </a:r>
          </a:p>
          <a:p>
            <a:pPr lvl="2">
              <a:lnSpc>
                <a:spcPct val="90000"/>
              </a:lnSpc>
              <a:spcBef>
                <a:spcPts val="300"/>
              </a:spcBef>
            </a:pPr>
            <a:r>
              <a:rPr lang="en-US" altLang="ja-JP" sz="1200" dirty="0" smtClean="0"/>
              <a:t>These are not copyrighted, but the right of the original data preparer might remain.</a:t>
            </a:r>
          </a:p>
          <a:p>
            <a:pPr lvl="1">
              <a:lnSpc>
                <a:spcPct val="90000"/>
              </a:lnSpc>
              <a:spcBef>
                <a:spcPts val="300"/>
              </a:spcBef>
            </a:pPr>
            <a:endParaRPr lang="en-US" altLang="ja-JP" sz="1200" dirty="0" smtClean="0"/>
          </a:p>
          <a:p>
            <a:pPr>
              <a:lnSpc>
                <a:spcPct val="90000"/>
              </a:lnSpc>
              <a:spcBef>
                <a:spcPts val="300"/>
              </a:spcBef>
            </a:pPr>
            <a:r>
              <a:rPr lang="en-US" altLang="ja-JP" sz="1200" dirty="0" smtClean="0"/>
              <a:t>For determination of rights in charts, if a new chart is prepared based on multiple works, it should be checked whether the right of the original authors extend to the chart.</a:t>
            </a:r>
          </a:p>
          <a:p>
            <a:pPr lvl="1">
              <a:lnSpc>
                <a:spcPct val="90000"/>
              </a:lnSpc>
              <a:spcBef>
                <a:spcPts val="300"/>
              </a:spcBef>
            </a:pPr>
            <a:r>
              <a:rPr lang="en-US" altLang="ja-JP" sz="1200" dirty="0" smtClean="0"/>
              <a:t>Pattern e)</a:t>
            </a:r>
            <a:r>
              <a:rPr lang="ja-JP" altLang="en-US" sz="1200" dirty="0" smtClean="0"/>
              <a:t>：　</a:t>
            </a:r>
            <a:r>
              <a:rPr lang="en-US" altLang="ja-JP" sz="1200" dirty="0" smtClean="0"/>
              <a:t>A new chart was prepared from multiple works.</a:t>
            </a:r>
            <a:endParaRPr lang="ja-JP" altLang="en-US" sz="1200" dirty="0" smtClean="0"/>
          </a:p>
          <a:p>
            <a:pPr lvl="2">
              <a:lnSpc>
                <a:spcPct val="90000"/>
              </a:lnSpc>
              <a:spcBef>
                <a:spcPts val="300"/>
              </a:spcBef>
            </a:pPr>
            <a:r>
              <a:rPr lang="en-US" altLang="ja-JP" sz="1200" dirty="0" smtClean="0"/>
              <a:t>In confirmation of rights, whether it is necessary to confirm the right going back to the original authors.</a:t>
            </a:r>
            <a:endParaRPr lang="ja-JP" altLang="en-US" sz="1200" dirty="0" smtClean="0"/>
          </a:p>
          <a:p>
            <a:pPr>
              <a:lnSpc>
                <a:spcPct val="90000"/>
              </a:lnSpc>
              <a:spcBef>
                <a:spcPts val="300"/>
              </a:spcBef>
            </a:pPr>
            <a:endParaRPr lang="ja-JP" altLang="en-US" sz="1200" dirty="0" smtClean="0"/>
          </a:p>
          <a:p>
            <a:pPr>
              <a:lnSpc>
                <a:spcPct val="90000"/>
              </a:lnSpc>
              <a:spcBef>
                <a:spcPts val="300"/>
              </a:spcBef>
            </a:pPr>
            <a:r>
              <a:rPr lang="en-US" altLang="ja-JP" sz="1200" dirty="0" smtClean="0"/>
              <a:t>Response method should be confirmed in case of the portrait right remaining with respect to determination of the right in photos.</a:t>
            </a:r>
          </a:p>
          <a:p>
            <a:pPr lvl="1">
              <a:lnSpc>
                <a:spcPct val="90000"/>
              </a:lnSpc>
              <a:spcBef>
                <a:spcPts val="300"/>
              </a:spcBef>
            </a:pPr>
            <a:r>
              <a:rPr lang="en-US" altLang="ja-JP" sz="1200" dirty="0" smtClean="0"/>
              <a:t>Pattern f)</a:t>
            </a:r>
            <a:r>
              <a:rPr lang="ja-JP" altLang="en-US" sz="1200" dirty="0" smtClean="0"/>
              <a:t>：</a:t>
            </a:r>
            <a:r>
              <a:rPr lang="en-US" altLang="ja-JP" sz="1200" dirty="0" smtClean="0"/>
              <a:t>the portrait right remains.</a:t>
            </a:r>
            <a:r>
              <a:rPr lang="ja-JP" altLang="en-US" sz="1200" dirty="0" smtClean="0"/>
              <a:t>　</a:t>
            </a:r>
            <a:endParaRPr lang="en-US" altLang="ja-JP" sz="1200" dirty="0" smtClean="0"/>
          </a:p>
          <a:p>
            <a:pPr lvl="2">
              <a:lnSpc>
                <a:spcPct val="90000"/>
              </a:lnSpc>
              <a:spcBef>
                <a:spcPts val="300"/>
              </a:spcBef>
            </a:pPr>
            <a:r>
              <a:rPr lang="en-US" altLang="ja-JP" sz="1200" dirty="0" smtClean="0"/>
              <a:t>Where using the photo of a person, the copyright holder licensed secondary use, but it is unknown whether the license was obtained from the portrait right holder.</a:t>
            </a:r>
            <a:endParaRPr lang="ja-JP" altLang="en-US" sz="12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25A2F97F-D434-440E-BD7A-E9C9FE2F03D5}" type="slidenum">
              <a:rPr lang="ja-JP" altLang="en-US" smtClean="0">
                <a:solidFill>
                  <a:schemeClr val="tx1"/>
                </a:solidFill>
              </a:rPr>
              <a:pPr>
                <a:defRPr/>
              </a:pPr>
              <a:t>37</a:t>
            </a:fld>
            <a:endParaRPr lang="ja-JP" altLang="en-US" dirty="0">
              <a:solidFill>
                <a:schemeClr val="tx1"/>
              </a:solidFill>
            </a:endParaRPr>
          </a:p>
        </p:txBody>
      </p:sp>
      <p:sp>
        <p:nvSpPr>
          <p:cNvPr id="56322" name="タイトル 1"/>
          <p:cNvSpPr>
            <a:spLocks noGrp="1"/>
          </p:cNvSpPr>
          <p:nvPr>
            <p:ph type="title"/>
          </p:nvPr>
        </p:nvSpPr>
        <p:spPr>
          <a:xfrm>
            <a:off x="404813" y="165100"/>
            <a:ext cx="8229600" cy="792163"/>
          </a:xfrm>
        </p:spPr>
        <p:txBody>
          <a:bodyPr/>
          <a:lstStyle/>
          <a:p>
            <a:pPr eaLnBrk="1" hangingPunct="1"/>
            <a:r>
              <a:rPr lang="en-US" altLang="ja-JP" sz="2400" dirty="0" smtClean="0"/>
              <a:t>Reference</a:t>
            </a:r>
            <a:r>
              <a:rPr lang="ja-JP" altLang="en-US" sz="2400" dirty="0" smtClean="0"/>
              <a:t> </a:t>
            </a:r>
            <a:r>
              <a:rPr lang="en-US" altLang="ja-JP" sz="2400" dirty="0" smtClean="0"/>
              <a:t>3.  Pattern a)</a:t>
            </a:r>
            <a:endParaRPr lang="ja-JP" altLang="en-US" sz="2400" dirty="0" smtClean="0"/>
          </a:p>
        </p:txBody>
      </p:sp>
      <p:sp>
        <p:nvSpPr>
          <p:cNvPr id="56323" name="コンテンツ プレースホルダー 1"/>
          <p:cNvSpPr>
            <a:spLocks noGrp="1"/>
          </p:cNvSpPr>
          <p:nvPr>
            <p:ph sz="quarter" idx="1"/>
          </p:nvPr>
        </p:nvSpPr>
        <p:spPr>
          <a:xfrm>
            <a:off x="481013" y="1154113"/>
            <a:ext cx="8535987" cy="890587"/>
          </a:xfrm>
        </p:spPr>
        <p:txBody>
          <a:bodyPr/>
          <a:lstStyle/>
          <a:p>
            <a:pPr>
              <a:lnSpc>
                <a:spcPts val="1400"/>
              </a:lnSpc>
              <a:spcBef>
                <a:spcPts val="300"/>
              </a:spcBef>
            </a:pPr>
            <a:r>
              <a:rPr lang="en-US" altLang="ja-JP" sz="1200" dirty="0" smtClean="0"/>
              <a:t>In comparison of graphs, etc., explaining texts and comments are described.</a:t>
            </a:r>
            <a:endParaRPr lang="ja-JP" altLang="en-US" sz="1200" dirty="0" smtClean="0"/>
          </a:p>
        </p:txBody>
      </p:sp>
      <p:pic>
        <p:nvPicPr>
          <p:cNvPr id="56324" name="Picture 6"/>
          <p:cNvPicPr>
            <a:picLocks noChangeAspect="1" noChangeArrowheads="1"/>
          </p:cNvPicPr>
          <p:nvPr/>
        </p:nvPicPr>
        <p:blipFill>
          <a:blip r:embed="rId2"/>
          <a:srcRect/>
          <a:stretch>
            <a:fillRect/>
          </a:stretch>
        </p:blipFill>
        <p:spPr bwMode="auto">
          <a:xfrm>
            <a:off x="293688" y="2635250"/>
            <a:ext cx="4013200" cy="2784475"/>
          </a:xfrm>
          <a:prstGeom prst="rect">
            <a:avLst/>
          </a:prstGeom>
          <a:noFill/>
          <a:ln w="9525">
            <a:noFill/>
            <a:miter lim="800000"/>
            <a:headEnd/>
            <a:tailEnd/>
          </a:ln>
        </p:spPr>
      </p:pic>
      <p:sp>
        <p:nvSpPr>
          <p:cNvPr id="56325" name="Text Box 7"/>
          <p:cNvSpPr txBox="1">
            <a:spLocks noChangeArrowheads="1"/>
          </p:cNvSpPr>
          <p:nvPr/>
        </p:nvSpPr>
        <p:spPr bwMode="auto">
          <a:xfrm>
            <a:off x="414339" y="2074863"/>
            <a:ext cx="3610730" cy="461665"/>
          </a:xfrm>
          <a:prstGeom prst="rect">
            <a:avLst/>
          </a:prstGeom>
          <a:noFill/>
          <a:ln w="9525">
            <a:noFill/>
            <a:miter lim="800000"/>
            <a:headEnd/>
            <a:tailEnd/>
          </a:ln>
        </p:spPr>
        <p:txBody>
          <a:bodyPr wrap="square">
            <a:spAutoFit/>
          </a:bodyPr>
          <a:lstStyle/>
          <a:p>
            <a:pPr marL="982663" indent="-982663">
              <a:spcBef>
                <a:spcPct val="50000"/>
              </a:spcBef>
            </a:pPr>
            <a:r>
              <a:rPr lang="en-US" altLang="ja-JP" sz="1200" dirty="0" smtClean="0">
                <a:latin typeface="Calibri" panose="020F0502020204030204" pitchFamily="34" charset="0"/>
              </a:rPr>
              <a:t>Chart 2-2-1-14	Trend of mobile communication business in the USA</a:t>
            </a:r>
            <a:endParaRPr lang="ja-JP" altLang="en-US" sz="1200" dirty="0">
              <a:latin typeface="Calibri" panose="020F0502020204030204" pitchFamily="34" charset="0"/>
            </a:endParaRPr>
          </a:p>
        </p:txBody>
      </p:sp>
      <p:sp>
        <p:nvSpPr>
          <p:cNvPr id="56326" name="Rectangle 8"/>
          <p:cNvSpPr>
            <a:spLocks noChangeArrowheads="1"/>
          </p:cNvSpPr>
          <p:nvPr/>
        </p:nvSpPr>
        <p:spPr bwMode="auto">
          <a:xfrm>
            <a:off x="917575" y="5475819"/>
            <a:ext cx="3378200" cy="830997"/>
          </a:xfrm>
          <a:prstGeom prst="rect">
            <a:avLst/>
          </a:prstGeom>
          <a:noFill/>
          <a:ln w="9525">
            <a:noFill/>
            <a:miter lim="800000"/>
            <a:headEnd/>
            <a:tailEnd/>
          </a:ln>
        </p:spPr>
        <p:txBody>
          <a:bodyPr anchor="ctr">
            <a:spAutoFit/>
          </a:bodyPr>
          <a:lstStyle/>
          <a:p>
            <a:r>
              <a:rPr lang="en-US" altLang="ja-JP" sz="1200" dirty="0" smtClean="0">
                <a:latin typeface="Calibri" panose="020F0502020204030204" pitchFamily="34" charset="0"/>
              </a:rPr>
              <a:t>(Source)Ministry of Internal Affairs and Communications, “Research and Study of Trend of Information and Communication Industry and Services and International Comparison </a:t>
            </a:r>
            <a:r>
              <a:rPr lang="ja-JP" altLang="en-US" sz="1200" dirty="0" smtClean="0">
                <a:latin typeface="Calibri" panose="020F0502020204030204" pitchFamily="34" charset="0"/>
              </a:rPr>
              <a:t>」</a:t>
            </a:r>
            <a:r>
              <a:rPr lang="en-US" altLang="ja-JP" sz="1200" dirty="0" smtClean="0">
                <a:latin typeface="Calibri" panose="020F0502020204030204" pitchFamily="34" charset="0"/>
              </a:rPr>
              <a:t>(2012)</a:t>
            </a:r>
            <a:r>
              <a:rPr lang="ja-JP" altLang="en-US" sz="1200" dirty="0" smtClean="0">
                <a:latin typeface="Calibri" panose="020F0502020204030204" pitchFamily="34" charset="0"/>
              </a:rPr>
              <a:t> </a:t>
            </a:r>
            <a:endParaRPr lang="ja-JP" altLang="en-US" sz="1200" dirty="0">
              <a:latin typeface="Calibri" panose="020F0502020204030204" pitchFamily="34" charset="0"/>
            </a:endParaRPr>
          </a:p>
        </p:txBody>
      </p:sp>
      <p:sp>
        <p:nvSpPr>
          <p:cNvPr id="11" name="正方形/長方形 10"/>
          <p:cNvSpPr/>
          <p:nvPr/>
        </p:nvSpPr>
        <p:spPr>
          <a:xfrm>
            <a:off x="1978025" y="3113088"/>
            <a:ext cx="871538" cy="20748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pic>
        <p:nvPicPr>
          <p:cNvPr id="56328" name="Picture 12" descr="図表2-2-3-7　接触時間及びモバイル関連支出額の端末別比較のグラフ"/>
          <p:cNvPicPr>
            <a:picLocks noChangeAspect="1" noChangeArrowheads="1"/>
          </p:cNvPicPr>
          <p:nvPr/>
        </p:nvPicPr>
        <p:blipFill>
          <a:blip r:embed="rId3"/>
          <a:srcRect/>
          <a:stretch>
            <a:fillRect/>
          </a:stretch>
        </p:blipFill>
        <p:spPr bwMode="auto">
          <a:xfrm>
            <a:off x="4365625" y="2825750"/>
            <a:ext cx="4513263" cy="2293938"/>
          </a:xfrm>
          <a:prstGeom prst="rect">
            <a:avLst/>
          </a:prstGeom>
          <a:noFill/>
          <a:ln w="9525">
            <a:noFill/>
            <a:miter lim="800000"/>
            <a:headEnd/>
            <a:tailEnd/>
          </a:ln>
        </p:spPr>
      </p:pic>
      <p:sp>
        <p:nvSpPr>
          <p:cNvPr id="56329" name="Text Box 6"/>
          <p:cNvSpPr txBox="1">
            <a:spLocks noChangeArrowheads="1"/>
          </p:cNvSpPr>
          <p:nvPr/>
        </p:nvSpPr>
        <p:spPr bwMode="auto">
          <a:xfrm>
            <a:off x="4645025" y="2076450"/>
            <a:ext cx="4243388" cy="461665"/>
          </a:xfrm>
          <a:prstGeom prst="rect">
            <a:avLst/>
          </a:prstGeom>
          <a:noFill/>
          <a:ln w="9525">
            <a:noFill/>
            <a:miter lim="800000"/>
            <a:headEnd/>
            <a:tailEnd/>
          </a:ln>
        </p:spPr>
        <p:txBody>
          <a:bodyPr>
            <a:spAutoFit/>
          </a:bodyPr>
          <a:lstStyle/>
          <a:p>
            <a:pPr marL="896938" indent="-896938">
              <a:spcBef>
                <a:spcPct val="50000"/>
              </a:spcBef>
            </a:pPr>
            <a:r>
              <a:rPr lang="en-US" altLang="ja-JP" sz="1200" dirty="0" smtClean="0">
                <a:latin typeface="Calibri" panose="020F0502020204030204" pitchFamily="34" charset="0"/>
              </a:rPr>
              <a:t>Chart 2-2-3-7	Comparison by terminal of the contact hours and mobile related expenditure amount</a:t>
            </a:r>
            <a:r>
              <a:rPr lang="ja-JP" altLang="en-US" sz="1200" dirty="0" smtClean="0">
                <a:latin typeface="Calibri" panose="020F0502020204030204" pitchFamily="34" charset="0"/>
              </a:rPr>
              <a:t> </a:t>
            </a:r>
            <a:endParaRPr lang="ja-JP" altLang="en-US" sz="1200" dirty="0">
              <a:latin typeface="Calibri" panose="020F0502020204030204" pitchFamily="34" charset="0"/>
            </a:endParaRPr>
          </a:p>
        </p:txBody>
      </p:sp>
      <p:sp>
        <p:nvSpPr>
          <p:cNvPr id="56330" name="Rectangle 7"/>
          <p:cNvSpPr>
            <a:spLocks noChangeArrowheads="1"/>
          </p:cNvSpPr>
          <p:nvPr/>
        </p:nvSpPr>
        <p:spPr bwMode="auto">
          <a:xfrm>
            <a:off x="5178425" y="5357292"/>
            <a:ext cx="3667125" cy="1015663"/>
          </a:xfrm>
          <a:prstGeom prst="rect">
            <a:avLst/>
          </a:prstGeom>
          <a:noFill/>
          <a:ln w="9525">
            <a:noFill/>
            <a:miter lim="800000"/>
            <a:headEnd/>
            <a:tailEnd/>
          </a:ln>
        </p:spPr>
        <p:txBody>
          <a:bodyPr anchor="ctr">
            <a:spAutoFit/>
          </a:bodyPr>
          <a:lstStyle/>
          <a:p>
            <a:r>
              <a:rPr lang="en-US" altLang="ja-JP" sz="1200" dirty="0" smtClean="0">
                <a:latin typeface="Calibri" panose="020F0502020204030204" pitchFamily="34" charset="0"/>
              </a:rPr>
              <a:t>(Source)Ministry </a:t>
            </a:r>
            <a:r>
              <a:rPr lang="en-US" altLang="ja-JP" sz="1200" dirty="0">
                <a:latin typeface="Calibri" panose="020F0502020204030204" pitchFamily="34" charset="0"/>
              </a:rPr>
              <a:t>of Internal Affairs and Communications, </a:t>
            </a:r>
            <a:r>
              <a:rPr lang="en-US" altLang="ja-JP" sz="1200" dirty="0" smtClean="0">
                <a:latin typeface="Calibri" panose="020F0502020204030204" pitchFamily="34" charset="0"/>
              </a:rPr>
              <a:t>“Research </a:t>
            </a:r>
            <a:r>
              <a:rPr lang="en-US" altLang="ja-JP" sz="1200" dirty="0">
                <a:latin typeface="Calibri" panose="020F0502020204030204" pitchFamily="34" charset="0"/>
              </a:rPr>
              <a:t>and Study of Trend of Information and Communication Industry and Services and International Comparison </a:t>
            </a:r>
            <a:r>
              <a:rPr lang="ja-JP" altLang="en-US" sz="1200" dirty="0" smtClean="0">
                <a:latin typeface="Calibri" panose="020F0502020204030204" pitchFamily="34" charset="0"/>
              </a:rPr>
              <a:t>」</a:t>
            </a:r>
            <a:r>
              <a:rPr lang="en-US" altLang="ja-JP" sz="1200" dirty="0" smtClean="0">
                <a:latin typeface="Calibri" panose="020F0502020204030204" pitchFamily="34" charset="0"/>
              </a:rPr>
              <a:t>(2012)</a:t>
            </a:r>
            <a:r>
              <a:rPr lang="ja-JP" altLang="en-US" sz="1200" dirty="0" smtClean="0">
                <a:latin typeface="Calibri" panose="020F0502020204030204" pitchFamily="34" charset="0"/>
              </a:rPr>
              <a:t> </a:t>
            </a:r>
            <a:endParaRPr lang="ja-JP" altLang="en-US" sz="1200" dirty="0">
              <a:latin typeface="Calibri" panose="020F0502020204030204" pitchFamily="34" charset="0"/>
            </a:endParaRPr>
          </a:p>
          <a:p>
            <a:endParaRPr lang="ja-JP" altLang="en-US" sz="1200" dirty="0">
              <a:latin typeface="Calibri" panose="020F0502020204030204" pitchFamily="34" charset="0"/>
            </a:endParaRPr>
          </a:p>
        </p:txBody>
      </p:sp>
      <p:sp>
        <p:nvSpPr>
          <p:cNvPr id="18" name="正方形/長方形 17"/>
          <p:cNvSpPr/>
          <p:nvPr/>
        </p:nvSpPr>
        <p:spPr>
          <a:xfrm>
            <a:off x="4873625" y="3817938"/>
            <a:ext cx="442913" cy="4349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7092A4B7-9108-43F9-B48C-E3C996978803}" type="slidenum">
              <a:rPr lang="ja-JP" altLang="en-US" smtClean="0">
                <a:solidFill>
                  <a:schemeClr val="tx1"/>
                </a:solidFill>
              </a:rPr>
              <a:pPr>
                <a:defRPr/>
              </a:pPr>
              <a:t>38</a:t>
            </a:fld>
            <a:endParaRPr lang="ja-JP" altLang="en-US" dirty="0">
              <a:solidFill>
                <a:schemeClr val="tx1"/>
              </a:solidFill>
            </a:endParaRPr>
          </a:p>
        </p:txBody>
      </p:sp>
      <p:sp>
        <p:nvSpPr>
          <p:cNvPr id="57346" name="タイトル 1"/>
          <p:cNvSpPr>
            <a:spLocks noGrp="1"/>
          </p:cNvSpPr>
          <p:nvPr>
            <p:ph type="title"/>
          </p:nvPr>
        </p:nvSpPr>
        <p:spPr>
          <a:xfrm>
            <a:off x="404813" y="165100"/>
            <a:ext cx="8229600" cy="792163"/>
          </a:xfrm>
        </p:spPr>
        <p:txBody>
          <a:bodyPr/>
          <a:lstStyle/>
          <a:p>
            <a:pPr eaLnBrk="1" hangingPunct="1"/>
            <a:r>
              <a:rPr lang="en-US" altLang="ja-JP" sz="2400" dirty="0" smtClean="0"/>
              <a:t>Reference</a:t>
            </a:r>
            <a:r>
              <a:rPr lang="ja-JP" altLang="en-US" sz="2400" dirty="0" smtClean="0"/>
              <a:t> </a:t>
            </a:r>
            <a:r>
              <a:rPr lang="en-US" altLang="ja-JP" sz="2400" dirty="0" smtClean="0"/>
              <a:t>4.  Pattern b)</a:t>
            </a:r>
            <a:endParaRPr lang="ja-JP" altLang="en-US" sz="2400" dirty="0" smtClean="0"/>
          </a:p>
        </p:txBody>
      </p:sp>
      <p:sp>
        <p:nvSpPr>
          <p:cNvPr id="57347" name="コンテンツ プレースホルダー 1"/>
          <p:cNvSpPr>
            <a:spLocks noGrp="1"/>
          </p:cNvSpPr>
          <p:nvPr>
            <p:ph sz="quarter" idx="1"/>
          </p:nvPr>
        </p:nvSpPr>
        <p:spPr>
          <a:xfrm>
            <a:off x="481013" y="1154113"/>
            <a:ext cx="8535987" cy="325981"/>
          </a:xfrm>
        </p:spPr>
        <p:txBody>
          <a:bodyPr/>
          <a:lstStyle/>
          <a:p>
            <a:pPr>
              <a:lnSpc>
                <a:spcPts val="1400"/>
              </a:lnSpc>
              <a:spcBef>
                <a:spcPts val="300"/>
              </a:spcBef>
            </a:pPr>
            <a:r>
              <a:rPr lang="en-US" altLang="ja-JP" sz="1200" dirty="0" smtClean="0"/>
              <a:t>Graphs and charts are combined.</a:t>
            </a:r>
            <a:endParaRPr lang="ja-JP" altLang="en-US" sz="1200" dirty="0" smtClean="0"/>
          </a:p>
        </p:txBody>
      </p:sp>
      <p:sp>
        <p:nvSpPr>
          <p:cNvPr id="57348" name="Text Box 5"/>
          <p:cNvSpPr txBox="1">
            <a:spLocks noChangeArrowheads="1"/>
          </p:cNvSpPr>
          <p:nvPr/>
        </p:nvSpPr>
        <p:spPr bwMode="auto">
          <a:xfrm>
            <a:off x="481013" y="1423172"/>
            <a:ext cx="4081462" cy="461665"/>
          </a:xfrm>
          <a:prstGeom prst="rect">
            <a:avLst/>
          </a:prstGeom>
          <a:noFill/>
          <a:ln w="9525">
            <a:noFill/>
            <a:miter lim="800000"/>
            <a:headEnd/>
            <a:tailEnd/>
          </a:ln>
        </p:spPr>
        <p:txBody>
          <a:bodyPr wrap="square">
            <a:spAutoFit/>
          </a:bodyPr>
          <a:lstStyle/>
          <a:p>
            <a:pPr marL="949325" indent="-949325">
              <a:spcBef>
                <a:spcPct val="50000"/>
              </a:spcBef>
            </a:pPr>
            <a:r>
              <a:rPr lang="en-US" altLang="ja-JP" sz="1200" dirty="0" smtClean="0">
                <a:latin typeface="Calibri" panose="020F0502020204030204" pitchFamily="34" charset="0"/>
              </a:rPr>
              <a:t>Chart 1-2-4-1	Contribution of the Internet to Economic Growth</a:t>
            </a:r>
            <a:endParaRPr lang="ja-JP" altLang="en-US" sz="1200" dirty="0">
              <a:latin typeface="Calibri" panose="020F0502020204030204" pitchFamily="34" charset="0"/>
            </a:endParaRPr>
          </a:p>
        </p:txBody>
      </p:sp>
      <p:sp>
        <p:nvSpPr>
          <p:cNvPr id="57349" name="Rectangle 6"/>
          <p:cNvSpPr>
            <a:spLocks noChangeArrowheads="1"/>
          </p:cNvSpPr>
          <p:nvPr/>
        </p:nvSpPr>
        <p:spPr bwMode="auto">
          <a:xfrm>
            <a:off x="556668" y="4468269"/>
            <a:ext cx="3249612" cy="647700"/>
          </a:xfrm>
          <a:prstGeom prst="rect">
            <a:avLst/>
          </a:prstGeom>
          <a:noFill/>
          <a:ln w="9525">
            <a:noFill/>
            <a:miter lim="800000"/>
            <a:headEnd/>
            <a:tailEnd/>
          </a:ln>
        </p:spPr>
        <p:txBody>
          <a:bodyPr anchor="ctr">
            <a:spAutoFit/>
          </a:bodyPr>
          <a:lstStyle/>
          <a:p>
            <a:r>
              <a:rPr lang="en-US" altLang="ja-JP" sz="1200" dirty="0" smtClean="0">
                <a:latin typeface="Calibri" panose="020F0502020204030204" pitchFamily="34" charset="0"/>
              </a:rPr>
              <a:t>(Source)McKinsey </a:t>
            </a:r>
            <a:r>
              <a:rPr lang="en-US" altLang="ja-JP" sz="1200" dirty="0">
                <a:latin typeface="Calibri" panose="020F0502020204030204" pitchFamily="34" charset="0"/>
              </a:rPr>
              <a:t>&amp; Company, “Internet matters: The Net’s sweeping impact on growth, jobs, and prosperity” </a:t>
            </a:r>
            <a:endParaRPr lang="ja-JP" altLang="en-US" sz="1200" dirty="0">
              <a:latin typeface="Calibri" panose="020F0502020204030204" pitchFamily="34" charset="0"/>
            </a:endParaRPr>
          </a:p>
        </p:txBody>
      </p:sp>
      <p:pic>
        <p:nvPicPr>
          <p:cNvPr id="57350" name="Picture 7" descr="図表1-2-4-1　インターネットの経済成長に対する寄与の図"/>
          <p:cNvPicPr>
            <a:picLocks noChangeAspect="1" noChangeArrowheads="1"/>
          </p:cNvPicPr>
          <p:nvPr/>
        </p:nvPicPr>
        <p:blipFill>
          <a:blip r:embed="rId2"/>
          <a:srcRect/>
          <a:stretch>
            <a:fillRect/>
          </a:stretch>
        </p:blipFill>
        <p:spPr bwMode="auto">
          <a:xfrm>
            <a:off x="536575" y="1933212"/>
            <a:ext cx="4121150" cy="2389188"/>
          </a:xfrm>
          <a:prstGeom prst="rect">
            <a:avLst/>
          </a:prstGeom>
          <a:noFill/>
          <a:ln w="9525">
            <a:noFill/>
            <a:miter lim="800000"/>
            <a:headEnd/>
            <a:tailEnd/>
          </a:ln>
        </p:spPr>
      </p:pic>
      <p:pic>
        <p:nvPicPr>
          <p:cNvPr id="57351" name="Picture 14" descr="図表4-5-3-9　我が国のインターネットにおけるトラヒックの集計・試算の表"/>
          <p:cNvPicPr>
            <a:picLocks noChangeAspect="1" noChangeArrowheads="1"/>
          </p:cNvPicPr>
          <p:nvPr/>
        </p:nvPicPr>
        <p:blipFill>
          <a:blip r:embed="rId3"/>
          <a:srcRect/>
          <a:stretch>
            <a:fillRect/>
          </a:stretch>
        </p:blipFill>
        <p:spPr bwMode="auto">
          <a:xfrm>
            <a:off x="4894263" y="1906225"/>
            <a:ext cx="4037012" cy="3878262"/>
          </a:xfrm>
          <a:prstGeom prst="rect">
            <a:avLst/>
          </a:prstGeom>
          <a:noFill/>
          <a:ln w="9525">
            <a:noFill/>
            <a:miter lim="800000"/>
            <a:headEnd/>
            <a:tailEnd/>
          </a:ln>
        </p:spPr>
      </p:pic>
      <p:sp>
        <p:nvSpPr>
          <p:cNvPr id="57352" name="Rectangle 8"/>
          <p:cNvSpPr>
            <a:spLocks noChangeArrowheads="1"/>
          </p:cNvSpPr>
          <p:nvPr/>
        </p:nvSpPr>
        <p:spPr bwMode="auto">
          <a:xfrm>
            <a:off x="4981303" y="5845474"/>
            <a:ext cx="3701143" cy="646331"/>
          </a:xfrm>
          <a:prstGeom prst="rect">
            <a:avLst/>
          </a:prstGeom>
          <a:noFill/>
          <a:ln w="9525">
            <a:noFill/>
            <a:miter lim="800000"/>
            <a:headEnd/>
            <a:tailEnd/>
          </a:ln>
        </p:spPr>
        <p:txBody>
          <a:bodyPr wrap="square" anchor="ctr">
            <a:spAutoFit/>
          </a:bodyPr>
          <a:lstStyle/>
          <a:p>
            <a:r>
              <a:rPr lang="en-US" altLang="ja-JP" sz="1200" dirty="0" smtClean="0">
                <a:latin typeface="Calibri" panose="020F0502020204030204" pitchFamily="34" charset="0"/>
              </a:rPr>
              <a:t>Prepared based on the Ministry of Internal Affairs and Communications, “Counting </a:t>
            </a:r>
            <a:r>
              <a:rPr lang="en-US" altLang="ja-JP" sz="1200" dirty="0">
                <a:latin typeface="Calibri" panose="020F0502020204030204" pitchFamily="34" charset="0"/>
              </a:rPr>
              <a:t>and Trial Calculation of Traffics in the Internet in </a:t>
            </a:r>
            <a:r>
              <a:rPr lang="en-US" altLang="ja-JP" sz="1200" dirty="0" smtClean="0">
                <a:latin typeface="Calibri" panose="020F0502020204030204" pitchFamily="34" charset="0"/>
              </a:rPr>
              <a:t>Japan</a:t>
            </a:r>
            <a:r>
              <a:rPr lang="ja-JP" altLang="en-US" sz="1200" dirty="0" smtClean="0">
                <a:latin typeface="Calibri" panose="020F0502020204030204" pitchFamily="34" charset="0"/>
              </a:rPr>
              <a:t> </a:t>
            </a:r>
            <a:r>
              <a:rPr lang="en-US" altLang="ja-JP" sz="1200" dirty="0" smtClean="0">
                <a:latin typeface="Calibri" panose="020F0502020204030204" pitchFamily="34" charset="0"/>
              </a:rPr>
              <a:t>“</a:t>
            </a:r>
            <a:endParaRPr lang="ja-JP" altLang="en-US" sz="1200" dirty="0">
              <a:latin typeface="Calibri" panose="020F0502020204030204" pitchFamily="34" charset="0"/>
            </a:endParaRPr>
          </a:p>
        </p:txBody>
      </p:sp>
      <p:sp>
        <p:nvSpPr>
          <p:cNvPr id="57353" name="Text Box 7"/>
          <p:cNvSpPr txBox="1">
            <a:spLocks noChangeArrowheads="1"/>
          </p:cNvSpPr>
          <p:nvPr/>
        </p:nvSpPr>
        <p:spPr bwMode="auto">
          <a:xfrm>
            <a:off x="4589464" y="1423172"/>
            <a:ext cx="4110400" cy="461665"/>
          </a:xfrm>
          <a:prstGeom prst="rect">
            <a:avLst/>
          </a:prstGeom>
          <a:noFill/>
          <a:ln w="9525">
            <a:noFill/>
            <a:miter lim="800000"/>
            <a:headEnd/>
            <a:tailEnd/>
          </a:ln>
        </p:spPr>
        <p:txBody>
          <a:bodyPr wrap="square">
            <a:spAutoFit/>
          </a:bodyPr>
          <a:lstStyle/>
          <a:p>
            <a:pPr marL="984250" indent="-984250">
              <a:spcBef>
                <a:spcPct val="50000"/>
              </a:spcBef>
            </a:pPr>
            <a:r>
              <a:rPr lang="en-US" altLang="ja-JP" sz="1200" dirty="0" smtClean="0">
                <a:latin typeface="Calibri" panose="020F0502020204030204" pitchFamily="34" charset="0"/>
              </a:rPr>
              <a:t>Chart  4-5-3-9</a:t>
            </a:r>
            <a:r>
              <a:rPr lang="ja-JP" altLang="en-US" sz="1200" dirty="0">
                <a:latin typeface="Calibri" panose="020F0502020204030204" pitchFamily="34" charset="0"/>
              </a:rPr>
              <a:t>　</a:t>
            </a:r>
            <a:r>
              <a:rPr lang="en-US" altLang="ja-JP" sz="1200" dirty="0" smtClean="0">
                <a:latin typeface="Calibri" panose="020F0502020204030204" pitchFamily="34" charset="0"/>
              </a:rPr>
              <a:t>	Counting and Trial Calculation of Traffics in the Internet in Japan</a:t>
            </a:r>
            <a:r>
              <a:rPr lang="ja-JP" altLang="en-US" sz="1200" dirty="0" smtClean="0">
                <a:latin typeface="Calibri" panose="020F0502020204030204" pitchFamily="34" charset="0"/>
              </a:rPr>
              <a:t> </a:t>
            </a:r>
            <a:endParaRPr lang="ja-JP" altLang="en-US" sz="12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FED191AC-DCB3-49C5-B021-2E5AE49C878E}" type="slidenum">
              <a:rPr lang="ja-JP" altLang="en-US" smtClean="0"/>
              <a:pPr>
                <a:defRPr/>
              </a:pPr>
              <a:t>3</a:t>
            </a:fld>
            <a:endParaRPr lang="ja-JP" altLang="en-US" dirty="0"/>
          </a:p>
        </p:txBody>
      </p:sp>
      <p:sp>
        <p:nvSpPr>
          <p:cNvPr id="17410" name="タイトル 1"/>
          <p:cNvSpPr>
            <a:spLocks noGrp="1"/>
          </p:cNvSpPr>
          <p:nvPr>
            <p:ph type="title"/>
          </p:nvPr>
        </p:nvSpPr>
        <p:spPr>
          <a:xfrm>
            <a:off x="457200" y="130295"/>
            <a:ext cx="8229600" cy="777875"/>
          </a:xfrm>
        </p:spPr>
        <p:txBody>
          <a:bodyPr/>
          <a:lstStyle/>
          <a:p>
            <a:pPr eaLnBrk="1" hangingPunct="1"/>
            <a:r>
              <a:rPr lang="en-US" altLang="ja-JP" sz="2400" b="1" dirty="0" smtClean="0">
                <a:latin typeface="Times New Roman" panose="02020603050405020304" pitchFamily="18" charset="0"/>
                <a:cs typeface="Times New Roman" panose="02020603050405020304" pitchFamily="18" charset="0"/>
              </a:rPr>
              <a:t>(1)Present conditions and problems for the terms and conditions of use of public data</a:t>
            </a:r>
            <a:endParaRPr lang="ja-JP" altLang="en-US" sz="2400" b="1" dirty="0" smtClean="0">
              <a:latin typeface="Times New Roman" panose="02020603050405020304" pitchFamily="18" charset="0"/>
              <a:cs typeface="Times New Roman" panose="02020603050405020304" pitchFamily="18" charset="0"/>
            </a:endParaRPr>
          </a:p>
        </p:txBody>
      </p:sp>
      <p:sp>
        <p:nvSpPr>
          <p:cNvPr id="17411" name="コンテンツ プレースホルダー 1"/>
          <p:cNvSpPr>
            <a:spLocks noGrp="1"/>
          </p:cNvSpPr>
          <p:nvPr>
            <p:ph sz="quarter" idx="1"/>
          </p:nvPr>
        </p:nvSpPr>
        <p:spPr>
          <a:xfrm>
            <a:off x="457200" y="1219200"/>
            <a:ext cx="8229600" cy="3181350"/>
          </a:xfrm>
        </p:spPr>
        <p:txBody>
          <a:bodyPr/>
          <a:lstStyle/>
          <a:p>
            <a:pPr lvl="1"/>
            <a:endParaRPr lang="en-US" altLang="ja-JP" smtClean="0"/>
          </a:p>
          <a:p>
            <a:endParaRPr lang="en-US" altLang="ja-JP" smtClean="0"/>
          </a:p>
        </p:txBody>
      </p:sp>
      <p:graphicFrame>
        <p:nvGraphicFramePr>
          <p:cNvPr id="4" name="表 3"/>
          <p:cNvGraphicFramePr>
            <a:graphicFrameLocks noGrp="1"/>
          </p:cNvGraphicFramePr>
          <p:nvPr>
            <p:extLst>
              <p:ext uri="{D42A27DB-BD31-4B8C-83A1-F6EECF244321}">
                <p14:modId xmlns:p14="http://schemas.microsoft.com/office/powerpoint/2010/main" val="3097365510"/>
              </p:ext>
            </p:extLst>
          </p:nvPr>
        </p:nvGraphicFramePr>
        <p:xfrm>
          <a:off x="481013" y="2314583"/>
          <a:ext cx="8282818" cy="3940371"/>
        </p:xfrm>
        <a:graphic>
          <a:graphicData uri="http://schemas.openxmlformats.org/drawingml/2006/table">
            <a:tbl>
              <a:tblPr firstRow="1" bandRow="1">
                <a:tableStyleId>{5C22544A-7EE6-4342-B048-85BDC9FD1C3A}</a:tableStyleId>
              </a:tblPr>
              <a:tblGrid>
                <a:gridCol w="6125108"/>
                <a:gridCol w="2157710"/>
              </a:tblGrid>
              <a:tr h="328491">
                <a:tc>
                  <a:txBody>
                    <a:bodyPr/>
                    <a:lstStyle/>
                    <a:p>
                      <a:pPr algn="ctr">
                        <a:lnSpc>
                          <a:spcPct val="90000"/>
                        </a:lnSpc>
                      </a:pPr>
                      <a:r>
                        <a:rPr kumimoji="1" lang="en-US" altLang="ja-JP" sz="1000" dirty="0" smtClean="0">
                          <a:solidFill>
                            <a:schemeClr val="bg1"/>
                          </a:solidFill>
                          <a:latin typeface="Calibri" panose="020F0502020204030204" pitchFamily="34" charset="0"/>
                        </a:rPr>
                        <a:t>Content of Terms and  Conditions of Use(Present)</a:t>
                      </a:r>
                      <a:endParaRPr kumimoji="1" lang="ja-JP" altLang="en-US" sz="1000" dirty="0">
                        <a:solidFill>
                          <a:schemeClr val="bg1"/>
                        </a:solidFill>
                        <a:latin typeface="Calibri" panose="020F0502020204030204" pitchFamily="34" charset="0"/>
                      </a:endParaRPr>
                    </a:p>
                  </a:txBody>
                  <a:tcPr anchor="ctr"/>
                </a:tc>
                <a:tc>
                  <a:txBody>
                    <a:bodyPr/>
                    <a:lstStyle/>
                    <a:p>
                      <a:pPr algn="ctr">
                        <a:lnSpc>
                          <a:spcPct val="90000"/>
                        </a:lnSpc>
                      </a:pPr>
                      <a:r>
                        <a:rPr kumimoji="1" lang="en-US" altLang="ja-JP" sz="1000" dirty="0" smtClean="0">
                          <a:solidFill>
                            <a:schemeClr val="bg1"/>
                          </a:solidFill>
                          <a:latin typeface="Calibri" panose="020F0502020204030204" pitchFamily="34" charset="0"/>
                        </a:rPr>
                        <a:t>Problems</a:t>
                      </a:r>
                      <a:endParaRPr kumimoji="1" lang="ja-JP" altLang="en-US" sz="1000" dirty="0">
                        <a:solidFill>
                          <a:schemeClr val="bg1"/>
                        </a:solidFill>
                        <a:latin typeface="Calibri" panose="020F0502020204030204" pitchFamily="34" charset="0"/>
                      </a:endParaRPr>
                    </a:p>
                  </a:txBody>
                  <a:tcPr anchor="ctr"/>
                </a:tc>
              </a:tr>
              <a:tr h="1278541">
                <a:tc>
                  <a:txBody>
                    <a:bodyPr/>
                    <a:lstStyle/>
                    <a:p>
                      <a:pPr marL="0" indent="0">
                        <a:lnSpc>
                          <a:spcPct val="90000"/>
                        </a:lnSpc>
                        <a:buFont typeface="Arial" pitchFamily="34" charset="0"/>
                        <a:buNone/>
                      </a:pPr>
                      <a:r>
                        <a:rPr kumimoji="1" lang="en-US" altLang="ja-JP" sz="1000" u="none" dirty="0" smtClean="0">
                          <a:solidFill>
                            <a:schemeClr val="tx1"/>
                          </a:solidFill>
                          <a:latin typeface="Calibri" panose="020F0502020204030204" pitchFamily="34" charset="0"/>
                        </a:rPr>
                        <a:t>(Example on</a:t>
                      </a:r>
                      <a:r>
                        <a:rPr kumimoji="1" lang="en-US" altLang="ja-JP" sz="1000" u="none" baseline="0" dirty="0" smtClean="0">
                          <a:solidFill>
                            <a:schemeClr val="tx1"/>
                          </a:solidFill>
                          <a:latin typeface="Calibri" panose="020F0502020204030204" pitchFamily="34" charset="0"/>
                        </a:rPr>
                        <a:t> the Home Page of the Ministry of Internal Affairs and Communications</a:t>
                      </a:r>
                      <a:r>
                        <a:rPr kumimoji="1" lang="en-US" altLang="ja-JP" sz="1000" u="none" dirty="0" smtClean="0">
                          <a:solidFill>
                            <a:schemeClr val="tx1"/>
                          </a:solidFill>
                          <a:latin typeface="Calibri" panose="020F0502020204030204" pitchFamily="34" charset="0"/>
                        </a:rPr>
                        <a:t>)</a:t>
                      </a:r>
                      <a:r>
                        <a:rPr kumimoji="1" lang="ja-JP" altLang="en-US" sz="1000" u="none" baseline="0" dirty="0" smtClean="0">
                          <a:solidFill>
                            <a:schemeClr val="tx1"/>
                          </a:solidFill>
                          <a:latin typeface="Calibri" panose="020F0502020204030204" pitchFamily="34" charset="0"/>
                        </a:rPr>
                        <a:t>  </a:t>
                      </a:r>
                      <a:r>
                        <a:rPr kumimoji="1" lang="en-US" altLang="ja-JP" sz="1000" u="none" dirty="0" smtClean="0">
                          <a:solidFill>
                            <a:schemeClr val="tx1"/>
                          </a:solidFill>
                          <a:latin typeface="Calibri" panose="020F0502020204030204" pitchFamily="34" charset="0"/>
                          <a:ea typeface="ＭＳ Ｐ明朝" pitchFamily="18" charset="-128"/>
                        </a:rPr>
                        <a:t>※Similar descriptions are found on the websites of other Ministries and Agencies.</a:t>
                      </a:r>
                    </a:p>
                    <a:p>
                      <a:pPr marL="92075" indent="-92075">
                        <a:lnSpc>
                          <a:spcPct val="90000"/>
                        </a:lnSpc>
                        <a:buFont typeface="Arial" pitchFamily="34" charset="0"/>
                        <a:buNone/>
                      </a:pPr>
                      <a:r>
                        <a:rPr kumimoji="1" lang="en-US" altLang="ja-JP" sz="1000" u="none" dirty="0" smtClean="0">
                          <a:solidFill>
                            <a:schemeClr val="tx1"/>
                          </a:solidFill>
                          <a:latin typeface="Calibri" panose="020F0502020204030204" pitchFamily="34" charset="0"/>
                        </a:rPr>
                        <a:t>-</a:t>
                      </a:r>
                      <a:r>
                        <a:rPr kumimoji="1" lang="en-US" altLang="ja-JP" sz="1000" u="none" baseline="0" dirty="0" smtClean="0">
                          <a:solidFill>
                            <a:schemeClr val="tx1"/>
                          </a:solidFill>
                          <a:latin typeface="Calibri" panose="020F0502020204030204" pitchFamily="34" charset="0"/>
                        </a:rPr>
                        <a:t>  </a:t>
                      </a:r>
                      <a:r>
                        <a:rPr kumimoji="1" lang="en-US" altLang="ja-JP" sz="1000" u="none" dirty="0" smtClean="0">
                          <a:solidFill>
                            <a:schemeClr val="tx1"/>
                          </a:solidFill>
                          <a:latin typeface="Calibri" panose="020F0502020204030204" pitchFamily="34" charset="0"/>
                        </a:rPr>
                        <a:t>Individual information published on the “Home Page of the Ministry of Internal  Affairs and Communications”</a:t>
                      </a:r>
                      <a:r>
                        <a:rPr kumimoji="1" lang="en-US" altLang="ja-JP" sz="1000" u="none" baseline="0" dirty="0" smtClean="0">
                          <a:solidFill>
                            <a:schemeClr val="tx1"/>
                          </a:solidFill>
                          <a:latin typeface="Calibri" panose="020F0502020204030204" pitchFamily="34" charset="0"/>
                        </a:rPr>
                        <a:t> (letters, photos and illustrations, etc.</a:t>
                      </a:r>
                      <a:r>
                        <a:rPr kumimoji="1" lang="en-US" altLang="ja-JP" sz="1000" u="none" dirty="0" smtClean="0">
                          <a:solidFill>
                            <a:schemeClr val="tx1"/>
                          </a:solidFill>
                          <a:latin typeface="Calibri" panose="020F0502020204030204" pitchFamily="34" charset="0"/>
                        </a:rPr>
                        <a:t>)</a:t>
                      </a:r>
                      <a:r>
                        <a:rPr kumimoji="1" lang="ja-JP" altLang="en-US" sz="1000" u="none" dirty="0" smtClean="0">
                          <a:solidFill>
                            <a:schemeClr val="tx1"/>
                          </a:solidFill>
                          <a:latin typeface="Calibri" panose="020F0502020204030204" pitchFamily="34" charset="0"/>
                        </a:rPr>
                        <a:t> </a:t>
                      </a:r>
                      <a:r>
                        <a:rPr kumimoji="1" lang="en-US" altLang="ja-JP" sz="1000" u="none" dirty="0" smtClean="0">
                          <a:solidFill>
                            <a:schemeClr val="tx1"/>
                          </a:solidFill>
                          <a:latin typeface="Calibri" panose="020F0502020204030204" pitchFamily="34" charset="0"/>
                        </a:rPr>
                        <a:t>are protected by copyrights. The entire “Home Page</a:t>
                      </a:r>
                      <a:r>
                        <a:rPr kumimoji="1" lang="en-US" altLang="ja-JP" sz="1000" u="none" baseline="0" dirty="0" smtClean="0">
                          <a:solidFill>
                            <a:schemeClr val="tx1"/>
                          </a:solidFill>
                          <a:latin typeface="Calibri" panose="020F0502020204030204" pitchFamily="34" charset="0"/>
                        </a:rPr>
                        <a:t> of the Ministry of Internal Affairs and Communications” are protected by the copyright as the edited work of and protected by the Copyright Act of Japan and international treaties.</a:t>
                      </a:r>
                      <a:endParaRPr kumimoji="1" lang="en-US" altLang="ja-JP" sz="1000" u="none" dirty="0" smtClean="0">
                        <a:solidFill>
                          <a:schemeClr val="tx1"/>
                        </a:solidFill>
                        <a:latin typeface="Calibri" panose="020F0502020204030204" pitchFamily="34" charset="0"/>
                      </a:endParaRPr>
                    </a:p>
                    <a:p>
                      <a:pPr marL="92075" indent="-92075">
                        <a:lnSpc>
                          <a:spcPct val="90000"/>
                        </a:lnSpc>
                        <a:buFont typeface="Arial" pitchFamily="34" charset="0"/>
                        <a:buNone/>
                      </a:pPr>
                      <a:r>
                        <a:rPr kumimoji="1" lang="en-US" altLang="ja-JP" sz="1000" u="none" dirty="0" smtClean="0">
                          <a:solidFill>
                            <a:schemeClr val="tx1"/>
                          </a:solidFill>
                          <a:latin typeface="Calibri" panose="020F0502020204030204" pitchFamily="34" charset="0"/>
                        </a:rPr>
                        <a:t>-</a:t>
                      </a:r>
                      <a:r>
                        <a:rPr kumimoji="1" lang="en-US" altLang="ja-JP" sz="1000" u="none" baseline="0" dirty="0" smtClean="0">
                          <a:solidFill>
                            <a:schemeClr val="tx1"/>
                          </a:solidFill>
                          <a:latin typeface="Calibri" panose="020F0502020204030204" pitchFamily="34" charset="0"/>
                        </a:rPr>
                        <a:t>  </a:t>
                      </a:r>
                      <a:r>
                        <a:rPr kumimoji="1" lang="en-US" altLang="ja-JP" sz="1000" u="none" dirty="0" smtClean="0">
                          <a:solidFill>
                            <a:schemeClr val="tx1"/>
                          </a:solidFill>
                          <a:latin typeface="Calibri" panose="020F0502020204030204" pitchFamily="34" charset="0"/>
                        </a:rPr>
                        <a:t>All or part of the content of the Home Page may be cited or transcribed and reproduced by specifying the source in a</a:t>
                      </a:r>
                      <a:r>
                        <a:rPr kumimoji="1" lang="en-US" altLang="ja-JP" sz="1000" u="none" baseline="0" dirty="0" smtClean="0">
                          <a:solidFill>
                            <a:schemeClr val="tx1"/>
                          </a:solidFill>
                          <a:latin typeface="Calibri" panose="020F0502020204030204" pitchFamily="34" charset="0"/>
                        </a:rPr>
                        <a:t> proper method as personal use or the acts permitted by the Copyright Act, including citations.</a:t>
                      </a:r>
                      <a:endParaRPr kumimoji="1" lang="en-US" altLang="ja-JP" sz="1000" u="none" dirty="0" smtClean="0">
                        <a:solidFill>
                          <a:schemeClr val="tx1"/>
                        </a:solidFill>
                        <a:latin typeface="Calibri" panose="020F0502020204030204" pitchFamily="34" charset="0"/>
                      </a:endParaRPr>
                    </a:p>
                    <a:p>
                      <a:pPr marL="92075" indent="-92075">
                        <a:lnSpc>
                          <a:spcPct val="90000"/>
                        </a:lnSpc>
                        <a:buFont typeface="Arial" pitchFamily="34" charset="0"/>
                        <a:buNone/>
                      </a:pPr>
                      <a:r>
                        <a:rPr kumimoji="1" lang="en-US" altLang="ja-JP" sz="1000" u="none" dirty="0" smtClean="0">
                          <a:solidFill>
                            <a:schemeClr val="tx1"/>
                          </a:solidFill>
                          <a:latin typeface="Calibri" panose="020F0502020204030204" pitchFamily="34" charset="0"/>
                        </a:rPr>
                        <a:t>-</a:t>
                      </a:r>
                      <a:r>
                        <a:rPr kumimoji="1" lang="en-US" altLang="ja-JP" sz="1000" u="none" baseline="0" dirty="0" smtClean="0">
                          <a:solidFill>
                            <a:schemeClr val="tx1"/>
                          </a:solidFill>
                          <a:latin typeface="Calibri" panose="020F0502020204030204" pitchFamily="34" charset="0"/>
                        </a:rPr>
                        <a:t>  </a:t>
                      </a:r>
                      <a:r>
                        <a:rPr kumimoji="1" lang="en-US" altLang="ja-JP" sz="1000" u="none" dirty="0" smtClean="0">
                          <a:solidFill>
                            <a:schemeClr val="tx1"/>
                          </a:solidFill>
                          <a:latin typeface="Calibri" panose="020F0502020204030204" pitchFamily="34" charset="0"/>
                        </a:rPr>
                        <a:t>Provided, however, that for those noted as “All rights</a:t>
                      </a:r>
                      <a:r>
                        <a:rPr kumimoji="1" lang="en-US" altLang="ja-JP" sz="1000" u="none" baseline="0" dirty="0" smtClean="0">
                          <a:solidFill>
                            <a:schemeClr val="tx1"/>
                          </a:solidFill>
                          <a:latin typeface="Calibri" panose="020F0502020204030204" pitchFamily="34" charset="0"/>
                        </a:rPr>
                        <a:t> reserved, etc.,” please observe them.</a:t>
                      </a:r>
                      <a:endParaRPr kumimoji="1" lang="en-US" altLang="ja-JP" sz="1000" u="none" dirty="0" smtClean="0">
                        <a:solidFill>
                          <a:schemeClr val="tx1"/>
                        </a:solidFill>
                        <a:latin typeface="Calibri" panose="020F0502020204030204" pitchFamily="34" charset="0"/>
                      </a:endParaRPr>
                    </a:p>
                    <a:p>
                      <a:pPr marL="92075" indent="-92075">
                        <a:lnSpc>
                          <a:spcPct val="90000"/>
                        </a:lnSpc>
                        <a:buFont typeface="Arial" pitchFamily="34" charset="0"/>
                        <a:buNone/>
                      </a:pPr>
                      <a:r>
                        <a:rPr lang="en-US" altLang="ja-JP" sz="1000" u="none" dirty="0" smtClean="0">
                          <a:solidFill>
                            <a:schemeClr val="tx1"/>
                          </a:solidFill>
                          <a:effectLst/>
                          <a:latin typeface="Calibri" panose="020F0502020204030204" pitchFamily="34" charset="0"/>
                        </a:rPr>
                        <a:t>-</a:t>
                      </a:r>
                      <a:r>
                        <a:rPr lang="en-US" altLang="ja-JP" sz="1000" u="none" baseline="0" dirty="0" smtClean="0">
                          <a:solidFill>
                            <a:schemeClr val="tx1"/>
                          </a:solidFill>
                          <a:effectLst/>
                          <a:latin typeface="Calibri" panose="020F0502020204030204" pitchFamily="34" charset="0"/>
                        </a:rPr>
                        <a:t>  </a:t>
                      </a:r>
                      <a:r>
                        <a:rPr lang="en-US" altLang="ja-JP" sz="1000" u="none" dirty="0" smtClean="0">
                          <a:solidFill>
                            <a:schemeClr val="tx1"/>
                          </a:solidFill>
                          <a:effectLst/>
                          <a:latin typeface="Calibri" panose="020F0502020204030204" pitchFamily="34" charset="0"/>
                        </a:rPr>
                        <a:t>All or part of the content of the Home Page may not be altered without permission of the Ministry</a:t>
                      </a:r>
                      <a:r>
                        <a:rPr lang="en-US" altLang="ja-JP" sz="1000" u="none" baseline="0" dirty="0" smtClean="0">
                          <a:solidFill>
                            <a:schemeClr val="tx1"/>
                          </a:solidFill>
                          <a:effectLst/>
                          <a:latin typeface="Calibri" panose="020F0502020204030204" pitchFamily="34" charset="0"/>
                        </a:rPr>
                        <a:t> of Internal Affairs and Communications.</a:t>
                      </a:r>
                      <a:endParaRPr kumimoji="1" lang="ja-JP" altLang="en-US" sz="1000" u="none" dirty="0" smtClean="0">
                        <a:solidFill>
                          <a:schemeClr val="tx1"/>
                        </a:solidFill>
                        <a:latin typeface="Calibri" panose="020F0502020204030204" pitchFamily="34" charset="0"/>
                      </a:endParaRPr>
                    </a:p>
                  </a:txBody>
                  <a:tcPr/>
                </a:tc>
                <a:tc>
                  <a:txBody>
                    <a:bodyPr/>
                    <a:lstStyle/>
                    <a:p>
                      <a:pPr marL="92075" indent="-92075">
                        <a:lnSpc>
                          <a:spcPct val="90000"/>
                        </a:lnSpc>
                        <a:buFont typeface="Arial" pitchFamily="34" charset="0"/>
                        <a:buNone/>
                      </a:pPr>
                      <a:r>
                        <a:rPr kumimoji="1" lang="en-US" altLang="ja-JP" sz="1000" u="none" dirty="0" smtClean="0">
                          <a:solidFill>
                            <a:schemeClr val="tx1"/>
                          </a:solidFill>
                          <a:latin typeface="Calibri" panose="020F0502020204030204" pitchFamily="34" charset="0"/>
                        </a:rPr>
                        <a:t>-  It only states the matter of course that the acts permitted by the Copyright Act(personal use and citation, etc.) may be done freely.(Secondary use, including alteration, etc. is</a:t>
                      </a:r>
                      <a:r>
                        <a:rPr kumimoji="1" lang="en-US" altLang="ja-JP" sz="1000" u="none" baseline="0" dirty="0" smtClean="0">
                          <a:solidFill>
                            <a:schemeClr val="tx1"/>
                          </a:solidFill>
                          <a:latin typeface="Calibri" panose="020F0502020204030204" pitchFamily="34" charset="0"/>
                        </a:rPr>
                        <a:t> not licensed in advance.</a:t>
                      </a:r>
                      <a:r>
                        <a:rPr kumimoji="1" lang="en-US" altLang="ja-JP" sz="1000" u="none" dirty="0" smtClean="0">
                          <a:solidFill>
                            <a:schemeClr val="tx1"/>
                          </a:solidFill>
                          <a:latin typeface="Calibri" panose="020F0502020204030204" pitchFamily="34" charset="0"/>
                        </a:rPr>
                        <a:t>)</a:t>
                      </a:r>
                      <a:endParaRPr kumimoji="1" lang="ja-JP" altLang="en-US" sz="1000" u="none" dirty="0" smtClean="0">
                        <a:solidFill>
                          <a:schemeClr val="tx1"/>
                        </a:solidFill>
                        <a:latin typeface="Calibri" panose="020F0502020204030204" pitchFamily="34" charset="0"/>
                      </a:endParaRPr>
                    </a:p>
                  </a:txBody>
                  <a:tcPr/>
                </a:tc>
              </a:tr>
              <a:tr h="1056637">
                <a:tc>
                  <a:txBody>
                    <a:bodyPr/>
                    <a:lstStyle/>
                    <a:p>
                      <a:pPr marL="0" indent="0">
                        <a:lnSpc>
                          <a:spcPct val="90000"/>
                        </a:lnSpc>
                        <a:buFont typeface="Arial" pitchFamily="34" charset="0"/>
                        <a:buNone/>
                      </a:pPr>
                      <a:r>
                        <a:rPr kumimoji="1" lang="en-US" altLang="ja-JP" sz="1000" u="none" dirty="0" smtClean="0">
                          <a:solidFill>
                            <a:schemeClr val="tx1"/>
                          </a:solidFill>
                          <a:latin typeface="Calibri" panose="020F0502020204030204" pitchFamily="34" charset="0"/>
                        </a:rPr>
                        <a:t>(Example of the Home Page of the Ministry of Internal Affairs</a:t>
                      </a:r>
                      <a:r>
                        <a:rPr kumimoji="1" lang="en-US" altLang="ja-JP" sz="1000" u="none" baseline="0" dirty="0" smtClean="0">
                          <a:solidFill>
                            <a:schemeClr val="tx1"/>
                          </a:solidFill>
                          <a:latin typeface="Calibri" panose="020F0502020204030204" pitchFamily="34" charset="0"/>
                        </a:rPr>
                        <a:t> and Communications, Statistics Bureau)</a:t>
                      </a:r>
                      <a:endParaRPr kumimoji="1" lang="en-US" altLang="ja-JP" sz="1000" u="none" dirty="0" smtClean="0">
                        <a:solidFill>
                          <a:schemeClr val="tx1"/>
                        </a:solidFill>
                        <a:latin typeface="Calibri" panose="020F0502020204030204" pitchFamily="34" charset="0"/>
                      </a:endParaRPr>
                    </a:p>
                    <a:p>
                      <a:pPr marL="0" marR="0" indent="0" algn="l" defTabSz="914400" rtl="0" eaLnBrk="1" fontAlgn="auto" latinLnBrk="0" hangingPunct="1">
                        <a:lnSpc>
                          <a:spcPct val="90000"/>
                        </a:lnSpc>
                        <a:spcBef>
                          <a:spcPts val="0"/>
                        </a:spcBef>
                        <a:spcAft>
                          <a:spcPts val="0"/>
                        </a:spcAft>
                        <a:buClrTx/>
                        <a:buSzTx/>
                        <a:buFont typeface="Arial" pitchFamily="34" charset="0"/>
                        <a:buNone/>
                        <a:tabLst/>
                        <a:defRPr/>
                      </a:pPr>
                      <a:r>
                        <a:rPr lang="en-US" altLang="ja-JP" sz="1000" b="0" u="none" dirty="0" smtClean="0">
                          <a:solidFill>
                            <a:schemeClr val="tx1"/>
                          </a:solidFill>
                          <a:effectLst/>
                          <a:latin typeface="Calibri" panose="020F0502020204030204" pitchFamily="34" charset="0"/>
                        </a:rPr>
                        <a:t>[Copyright]</a:t>
                      </a:r>
                      <a:endParaRPr kumimoji="1" lang="en-US" altLang="ja-JP" sz="1000" b="0" u="none" dirty="0" smtClean="0">
                        <a:solidFill>
                          <a:schemeClr val="tx1"/>
                        </a:solidFill>
                        <a:latin typeface="Calibri" panose="020F0502020204030204" pitchFamily="34" charset="0"/>
                      </a:endParaRPr>
                    </a:p>
                    <a:p>
                      <a:pPr marL="92075" indent="-92075">
                        <a:lnSpc>
                          <a:spcPct val="90000"/>
                        </a:lnSpc>
                        <a:buFont typeface="Arial" pitchFamily="34" charset="0"/>
                        <a:buNone/>
                      </a:pPr>
                      <a:r>
                        <a:rPr kumimoji="1" lang="en-US" altLang="ja-JP" sz="1000" u="none" dirty="0" smtClean="0">
                          <a:solidFill>
                            <a:schemeClr val="tx1"/>
                          </a:solidFill>
                          <a:latin typeface="Calibri" panose="020F0502020204030204" pitchFamily="34" charset="0"/>
                        </a:rPr>
                        <a:t>-  Such information as explanation texts and illustrations, etc.</a:t>
                      </a:r>
                      <a:r>
                        <a:rPr kumimoji="1" lang="en-US" altLang="ja-JP" sz="1000" u="none" baseline="0" dirty="0" smtClean="0">
                          <a:solidFill>
                            <a:schemeClr val="tx1"/>
                          </a:solidFill>
                          <a:latin typeface="Calibri" panose="020F0502020204030204" pitchFamily="34" charset="0"/>
                        </a:rPr>
                        <a:t> published on the Home Page are protected by copyrights. The entire Home Page are protected by copyrights as the edited work. All or part of the Home Page protected by the copyright  are protected by the Copyright Act and international treaties.</a:t>
                      </a:r>
                      <a:endParaRPr kumimoji="1" lang="en-US" altLang="ja-JP" sz="1000" u="none" dirty="0" smtClean="0">
                        <a:solidFill>
                          <a:schemeClr val="tx1"/>
                        </a:solidFill>
                        <a:latin typeface="Calibri" panose="020F0502020204030204" pitchFamily="34" charset="0"/>
                      </a:endParaRPr>
                    </a:p>
                    <a:p>
                      <a:pPr marL="92075" indent="-92075">
                        <a:lnSpc>
                          <a:spcPct val="90000"/>
                        </a:lnSpc>
                        <a:buFont typeface="Arial" pitchFamily="34" charset="0"/>
                        <a:buNone/>
                      </a:pPr>
                      <a:r>
                        <a:rPr kumimoji="1" lang="en-US" altLang="ja-JP" sz="1000" u="none" dirty="0" smtClean="0">
                          <a:solidFill>
                            <a:schemeClr val="tx1"/>
                          </a:solidFill>
                          <a:latin typeface="Calibri" panose="020F0502020204030204" pitchFamily="34" charset="0"/>
                        </a:rPr>
                        <a:t>-</a:t>
                      </a:r>
                      <a:r>
                        <a:rPr kumimoji="1" lang="en-US" altLang="ja-JP" sz="1000" u="none" baseline="0" dirty="0" smtClean="0">
                          <a:solidFill>
                            <a:schemeClr val="tx1"/>
                          </a:solidFill>
                          <a:latin typeface="Calibri" panose="020F0502020204030204" pitchFamily="34" charset="0"/>
                        </a:rPr>
                        <a:t>  </a:t>
                      </a:r>
                      <a:r>
                        <a:rPr kumimoji="1" lang="en-US" altLang="ja-JP" sz="1000" u="none" dirty="0" smtClean="0">
                          <a:solidFill>
                            <a:schemeClr val="tx1"/>
                          </a:solidFill>
                          <a:latin typeface="Calibri" panose="020F0502020204030204" pitchFamily="34" charset="0"/>
                        </a:rPr>
                        <a:t>If part of the Home Page is cited or transcribed, it may be done</a:t>
                      </a:r>
                      <a:r>
                        <a:rPr kumimoji="1" lang="en-US" altLang="ja-JP" sz="1000" u="none" baseline="0" dirty="0" smtClean="0">
                          <a:solidFill>
                            <a:schemeClr val="tx1"/>
                          </a:solidFill>
                          <a:latin typeface="Calibri" panose="020F0502020204030204" pitchFamily="34" charset="0"/>
                        </a:rPr>
                        <a:t> as the act permitted under the Copyright Act by specifying the source.</a:t>
                      </a:r>
                      <a:endParaRPr kumimoji="1" lang="en-US" altLang="ja-JP" sz="1000" u="none" dirty="0" smtClean="0">
                        <a:solidFill>
                          <a:schemeClr val="tx1"/>
                        </a:solidFill>
                        <a:latin typeface="Calibri" panose="020F0502020204030204" pitchFamily="34" charset="0"/>
                      </a:endParaRPr>
                    </a:p>
                    <a:p>
                      <a:pPr marL="92075" indent="-92075">
                        <a:lnSpc>
                          <a:spcPct val="90000"/>
                        </a:lnSpc>
                        <a:buFont typeface="Arial" pitchFamily="34" charset="0"/>
                        <a:buNone/>
                      </a:pPr>
                      <a:r>
                        <a:rPr kumimoji="1" lang="en-US" altLang="ja-JP" sz="1000" u="none" dirty="0" smtClean="0">
                          <a:solidFill>
                            <a:schemeClr val="tx1"/>
                          </a:solidFill>
                          <a:latin typeface="Calibri" panose="020F0502020204030204" pitchFamily="34" charset="0"/>
                        </a:rPr>
                        <a:t>-</a:t>
                      </a:r>
                      <a:r>
                        <a:rPr kumimoji="1" lang="en-US" altLang="ja-JP" sz="1000" u="none" baseline="0" dirty="0" smtClean="0">
                          <a:solidFill>
                            <a:schemeClr val="tx1"/>
                          </a:solidFill>
                          <a:latin typeface="Calibri" panose="020F0502020204030204" pitchFamily="34" charset="0"/>
                        </a:rPr>
                        <a:t>  </a:t>
                      </a:r>
                      <a:r>
                        <a:rPr kumimoji="1" lang="en-US" altLang="ja-JP" sz="1000" u="none" dirty="0" smtClean="0">
                          <a:solidFill>
                            <a:schemeClr val="tx1"/>
                          </a:solidFill>
                          <a:latin typeface="Calibri" panose="020F0502020204030204" pitchFamily="34" charset="0"/>
                        </a:rPr>
                        <a:t>In case of reproduction for commercial</a:t>
                      </a:r>
                      <a:r>
                        <a:rPr kumimoji="1" lang="en-US" altLang="ja-JP" sz="1000" u="none" baseline="0" dirty="0" smtClean="0">
                          <a:solidFill>
                            <a:schemeClr val="tx1"/>
                          </a:solidFill>
                          <a:latin typeface="Calibri" panose="020F0502020204030204" pitchFamily="34" charset="0"/>
                        </a:rPr>
                        <a:t> use, please give prior notice to the Ministry of Internal Affairs and Communications (</a:t>
                      </a:r>
                      <a:r>
                        <a:rPr kumimoji="1" lang="en-US" altLang="ja-JP" sz="1000" u="none" dirty="0" smtClean="0">
                          <a:solidFill>
                            <a:schemeClr val="tx1"/>
                          </a:solidFill>
                          <a:latin typeface="Calibri" panose="020F0502020204030204" pitchFamily="34" charset="0"/>
                          <a:ea typeface="+mn-ea"/>
                        </a:rPr>
                        <a:t>stat_webmaster@soumu.go.jp)</a:t>
                      </a:r>
                      <a:endParaRPr kumimoji="1" lang="en-US" altLang="ja-JP" sz="1000" u="none" dirty="0" smtClean="0">
                        <a:solidFill>
                          <a:schemeClr val="tx1"/>
                        </a:solidFill>
                        <a:latin typeface="Calibri" panose="020F0502020204030204" pitchFamily="34" charset="0"/>
                      </a:endParaRPr>
                    </a:p>
                    <a:p>
                      <a:pPr marL="92075" indent="-92075">
                        <a:lnSpc>
                          <a:spcPct val="90000"/>
                        </a:lnSpc>
                        <a:buFont typeface="Arial" pitchFamily="34" charset="0"/>
                        <a:buNone/>
                      </a:pPr>
                      <a:r>
                        <a:rPr kumimoji="1" lang="en-US" altLang="ja-JP" sz="1000" u="none" dirty="0" smtClean="0">
                          <a:solidFill>
                            <a:schemeClr val="tx1"/>
                          </a:solidFill>
                          <a:latin typeface="Calibri" panose="020F0502020204030204" pitchFamily="34" charset="0"/>
                        </a:rPr>
                        <a:t>-</a:t>
                      </a:r>
                      <a:r>
                        <a:rPr kumimoji="1" lang="en-US" altLang="ja-JP" sz="1000" u="none" baseline="0" dirty="0" smtClean="0">
                          <a:solidFill>
                            <a:schemeClr val="tx1"/>
                          </a:solidFill>
                          <a:latin typeface="Calibri" panose="020F0502020204030204" pitchFamily="34" charset="0"/>
                        </a:rPr>
                        <a:t>  </a:t>
                      </a:r>
                      <a:r>
                        <a:rPr kumimoji="1" lang="en-US" altLang="ja-JP" sz="1000" u="none" dirty="0" smtClean="0">
                          <a:solidFill>
                            <a:schemeClr val="tx1"/>
                          </a:solidFill>
                          <a:latin typeface="Calibri" panose="020F0502020204030204" pitchFamily="34" charset="0"/>
                        </a:rPr>
                        <a:t>All or part of the Home Page may not be altered</a:t>
                      </a:r>
                      <a:r>
                        <a:rPr kumimoji="1" lang="en-US" altLang="ja-JP" sz="1000" u="none" baseline="0" dirty="0" smtClean="0">
                          <a:solidFill>
                            <a:schemeClr val="tx1"/>
                          </a:solidFill>
                          <a:latin typeface="Calibri" panose="020F0502020204030204" pitchFamily="34" charset="0"/>
                        </a:rPr>
                        <a:t> without permission of the Ministry of Internal Affairs and Communications.</a:t>
                      </a:r>
                      <a:endParaRPr kumimoji="1" lang="en-US" altLang="ja-JP" sz="1000" u="none" dirty="0" smtClean="0">
                        <a:solidFill>
                          <a:schemeClr val="tx1"/>
                        </a:solidFill>
                        <a:latin typeface="Calibri" panose="020F0502020204030204" pitchFamily="34" charset="0"/>
                      </a:endParaRPr>
                    </a:p>
                    <a:p>
                      <a:pPr marL="0" marR="0" indent="0" algn="l" defTabSz="914400" rtl="0" eaLnBrk="1" fontAlgn="auto" latinLnBrk="0" hangingPunct="1">
                        <a:lnSpc>
                          <a:spcPct val="90000"/>
                        </a:lnSpc>
                        <a:spcBef>
                          <a:spcPts val="0"/>
                        </a:spcBef>
                        <a:spcAft>
                          <a:spcPts val="0"/>
                        </a:spcAft>
                        <a:buClrTx/>
                        <a:buSzTx/>
                        <a:buFont typeface="Arial" pitchFamily="34" charset="0"/>
                        <a:buNone/>
                        <a:tabLst/>
                        <a:defRPr/>
                      </a:pPr>
                      <a:r>
                        <a:rPr lang="en-US" altLang="ja-JP" sz="1000" b="0" u="none" dirty="0" smtClean="0">
                          <a:solidFill>
                            <a:schemeClr val="tx1"/>
                          </a:solidFill>
                          <a:effectLst/>
                          <a:latin typeface="Calibri" panose="020F0502020204030204" pitchFamily="34" charset="0"/>
                        </a:rPr>
                        <a:t>[Citation and Transcription]</a:t>
                      </a:r>
                      <a:endParaRPr kumimoji="1" lang="en-US" altLang="ja-JP" sz="1000" b="0" u="none" dirty="0" smtClean="0">
                        <a:solidFill>
                          <a:schemeClr val="tx1"/>
                        </a:solidFill>
                        <a:latin typeface="Calibri" panose="020F0502020204030204" pitchFamily="34" charset="0"/>
                      </a:endParaRPr>
                    </a:p>
                    <a:p>
                      <a:pPr marL="92075" indent="-92075">
                        <a:lnSpc>
                          <a:spcPct val="90000"/>
                        </a:lnSpc>
                        <a:buFont typeface="Arial" pitchFamily="34" charset="0"/>
                        <a:buNone/>
                      </a:pPr>
                      <a:r>
                        <a:rPr lang="en-US" altLang="ja-JP" sz="1000" u="none" dirty="0" smtClean="0">
                          <a:solidFill>
                            <a:schemeClr val="tx1"/>
                          </a:solidFill>
                          <a:effectLst/>
                          <a:latin typeface="Calibri" panose="020F0502020204030204" pitchFamily="34" charset="0"/>
                        </a:rPr>
                        <a:t>-  If you</a:t>
                      </a:r>
                      <a:r>
                        <a:rPr lang="en-US" altLang="ja-JP" sz="1000" u="none" baseline="0" dirty="0" smtClean="0">
                          <a:solidFill>
                            <a:schemeClr val="tx1"/>
                          </a:solidFill>
                          <a:effectLst/>
                          <a:latin typeface="Calibri" panose="020F0502020204030204" pitchFamily="34" charset="0"/>
                        </a:rPr>
                        <a:t> cite or transcribe part of the Home Page</a:t>
                      </a:r>
                      <a:r>
                        <a:rPr lang="ja-JP" altLang="en-US" sz="1000" u="none" baseline="0" dirty="0" smtClean="0">
                          <a:solidFill>
                            <a:schemeClr val="tx1"/>
                          </a:solidFill>
                          <a:effectLst/>
                          <a:latin typeface="Calibri" panose="020F0502020204030204" pitchFamily="34" charset="0"/>
                        </a:rPr>
                        <a:t> </a:t>
                      </a:r>
                      <a:r>
                        <a:rPr lang="en-US" altLang="ja-JP" sz="1000" u="none" baseline="0" dirty="0" smtClean="0">
                          <a:solidFill>
                            <a:schemeClr val="tx1"/>
                          </a:solidFill>
                          <a:effectLst/>
                          <a:latin typeface="Calibri" panose="020F0502020204030204" pitchFamily="34" charset="0"/>
                        </a:rPr>
                        <a:t>(</a:t>
                      </a:r>
                      <a:r>
                        <a:rPr lang="en-US" altLang="ja-JP" sz="1000" u="none" dirty="0" smtClean="0">
                          <a:solidFill>
                            <a:schemeClr val="tx1"/>
                          </a:solidFill>
                          <a:effectLst/>
                          <a:latin typeface="Calibri" panose="020F0502020204030204" pitchFamily="34" charset="0"/>
                        </a:rPr>
                        <a:t>including Excel files and PDF files, etc. which can be downloaded</a:t>
                      </a:r>
                      <a:r>
                        <a:rPr lang="en-US" altLang="ja-JP" sz="1000" u="none" baseline="0" dirty="0" smtClean="0">
                          <a:solidFill>
                            <a:schemeClr val="tx1"/>
                          </a:solidFill>
                          <a:effectLst/>
                          <a:latin typeface="Calibri" panose="020F0502020204030204" pitchFamily="34" charset="0"/>
                        </a:rPr>
                        <a:t> from the Home Page)</a:t>
                      </a:r>
                      <a:r>
                        <a:rPr lang="en-US" altLang="ja-JP" sz="1000" u="none" dirty="0" smtClean="0">
                          <a:solidFill>
                            <a:schemeClr val="tx1"/>
                          </a:solidFill>
                          <a:effectLst/>
                          <a:latin typeface="Calibri" panose="020F0502020204030204" pitchFamily="34" charset="0"/>
                        </a:rPr>
                        <a:t>, please specify the source</a:t>
                      </a:r>
                      <a:r>
                        <a:rPr lang="ja-JP" altLang="en-US" sz="1000" u="none" baseline="0" dirty="0" smtClean="0">
                          <a:solidFill>
                            <a:schemeClr val="tx1"/>
                          </a:solidFill>
                          <a:effectLst/>
                          <a:latin typeface="Calibri" panose="020F0502020204030204" pitchFamily="34" charset="0"/>
                        </a:rPr>
                        <a:t> </a:t>
                      </a:r>
                      <a:r>
                        <a:rPr lang="en-US" altLang="ja-JP" sz="1000" u="none" baseline="0" dirty="0" smtClean="0">
                          <a:solidFill>
                            <a:schemeClr val="tx1"/>
                          </a:solidFill>
                          <a:effectLst/>
                          <a:latin typeface="Calibri" panose="020F0502020204030204" pitchFamily="34" charset="0"/>
                        </a:rPr>
                        <a:t>(</a:t>
                      </a:r>
                      <a:r>
                        <a:rPr lang="en-US" altLang="ja-JP" sz="1000" u="none" dirty="0" smtClean="0">
                          <a:solidFill>
                            <a:schemeClr val="tx1"/>
                          </a:solidFill>
                          <a:effectLst/>
                          <a:latin typeface="Calibri" panose="020F0502020204030204" pitchFamily="34" charset="0"/>
                        </a:rPr>
                        <a:t>Name of Ministry and name</a:t>
                      </a:r>
                      <a:r>
                        <a:rPr lang="en-US" altLang="ja-JP" sz="1000" u="none" baseline="0" dirty="0" smtClean="0">
                          <a:solidFill>
                            <a:schemeClr val="tx1"/>
                          </a:solidFill>
                          <a:effectLst/>
                          <a:latin typeface="Calibri" panose="020F0502020204030204" pitchFamily="34" charset="0"/>
                        </a:rPr>
                        <a:t> of statistics and surveys, etc.)</a:t>
                      </a:r>
                      <a:endParaRPr lang="ja-JP" altLang="en-US" sz="1000" u="none" dirty="0" smtClean="0">
                        <a:solidFill>
                          <a:schemeClr val="tx1"/>
                        </a:solidFill>
                        <a:effectLst/>
                        <a:latin typeface="Calibri" panose="020F0502020204030204" pitchFamily="34" charset="0"/>
                      </a:endParaRPr>
                    </a:p>
                  </a:txBody>
                  <a:tcPr/>
                </a:tc>
                <a:tc>
                  <a:txBody>
                    <a:bodyPr/>
                    <a:lstStyle/>
                    <a:p>
                      <a:pPr marL="92075" indent="-92075">
                        <a:lnSpc>
                          <a:spcPct val="90000"/>
                        </a:lnSpc>
                        <a:buFont typeface="Arial" pitchFamily="34" charset="0"/>
                        <a:buNone/>
                      </a:pPr>
                      <a:r>
                        <a:rPr kumimoji="1" lang="en-US" altLang="ja-JP" sz="1000" u="none" dirty="0" smtClean="0">
                          <a:solidFill>
                            <a:schemeClr val="tx1"/>
                          </a:solidFill>
                          <a:latin typeface="Calibri" panose="020F0502020204030204" pitchFamily="34" charset="0"/>
                        </a:rPr>
                        <a:t>-</a:t>
                      </a:r>
                      <a:r>
                        <a:rPr kumimoji="1" lang="en-US" altLang="ja-JP" sz="1000" u="none" baseline="0" dirty="0" smtClean="0">
                          <a:solidFill>
                            <a:schemeClr val="tx1"/>
                          </a:solidFill>
                          <a:latin typeface="Calibri" panose="020F0502020204030204" pitchFamily="34" charset="0"/>
                        </a:rPr>
                        <a:t> </a:t>
                      </a:r>
                      <a:r>
                        <a:rPr kumimoji="1" lang="en-US" altLang="ja-JP" sz="1000" u="none" dirty="0" smtClean="0">
                          <a:solidFill>
                            <a:schemeClr val="tx1"/>
                          </a:solidFill>
                          <a:latin typeface="Calibri" panose="020F0502020204030204" pitchFamily="34" charset="0"/>
                        </a:rPr>
                        <a:t>Scope of data covered by copyrights is ambiguous.</a:t>
                      </a:r>
                    </a:p>
                    <a:p>
                      <a:pPr marL="92075" indent="-92075">
                        <a:lnSpc>
                          <a:spcPct val="90000"/>
                        </a:lnSpc>
                        <a:buFont typeface="Arial" pitchFamily="34" charset="0"/>
                        <a:buNone/>
                      </a:pPr>
                      <a:r>
                        <a:rPr kumimoji="1" lang="en-US" altLang="ja-JP" sz="1000" u="none" dirty="0" smtClean="0">
                          <a:solidFill>
                            <a:schemeClr val="tx1"/>
                          </a:solidFill>
                          <a:latin typeface="Calibri" panose="020F0502020204030204" pitchFamily="34" charset="0"/>
                        </a:rPr>
                        <a:t>-</a:t>
                      </a:r>
                      <a:r>
                        <a:rPr kumimoji="1" lang="en-US" altLang="ja-JP" sz="1000" u="none" baseline="0" dirty="0" smtClean="0">
                          <a:solidFill>
                            <a:schemeClr val="tx1"/>
                          </a:solidFill>
                          <a:latin typeface="Calibri" panose="020F0502020204030204" pitchFamily="34" charset="0"/>
                        </a:rPr>
                        <a:t>  </a:t>
                      </a:r>
                      <a:r>
                        <a:rPr kumimoji="1" lang="en-US" altLang="ja-JP" sz="1000" u="none" dirty="0" smtClean="0">
                          <a:solidFill>
                            <a:schemeClr val="tx1"/>
                          </a:solidFill>
                          <a:latin typeface="Calibri" panose="020F0502020204030204" pitchFamily="34" charset="0"/>
                        </a:rPr>
                        <a:t>It only states that for the data protected</a:t>
                      </a:r>
                      <a:r>
                        <a:rPr kumimoji="1" lang="en-US" altLang="ja-JP" sz="1000" u="none" baseline="0" dirty="0" smtClean="0">
                          <a:solidFill>
                            <a:schemeClr val="tx1"/>
                          </a:solidFill>
                          <a:latin typeface="Calibri" panose="020F0502020204030204" pitchFamily="34" charset="0"/>
                        </a:rPr>
                        <a:t> by copyright,</a:t>
                      </a:r>
                      <a:r>
                        <a:rPr kumimoji="1" lang="en-US" altLang="ja-JP" sz="1000" u="none" dirty="0" smtClean="0">
                          <a:solidFill>
                            <a:schemeClr val="tx1"/>
                          </a:solidFill>
                          <a:latin typeface="Calibri" panose="020F0502020204030204" pitchFamily="34" charset="0"/>
                        </a:rPr>
                        <a:t> the acts permitted by the Copyright</a:t>
                      </a:r>
                      <a:r>
                        <a:rPr kumimoji="1" lang="en-US" altLang="ja-JP" sz="1000" u="none" baseline="0" dirty="0" smtClean="0">
                          <a:solidFill>
                            <a:schemeClr val="tx1"/>
                          </a:solidFill>
                          <a:latin typeface="Calibri" panose="020F0502020204030204" pitchFamily="34" charset="0"/>
                        </a:rPr>
                        <a:t> Act (personal use and citation, etc.) may be freely done </a:t>
                      </a:r>
                      <a:r>
                        <a:rPr kumimoji="1" lang="en-US" altLang="ja-JP" sz="1000" u="none" dirty="0" smtClean="0">
                          <a:solidFill>
                            <a:schemeClr val="tx1"/>
                          </a:solidFill>
                          <a:latin typeface="Calibri" panose="020F0502020204030204" pitchFamily="34" charset="0"/>
                        </a:rPr>
                        <a:t>(Secondary use, including alteration is not licensed in advance.)</a:t>
                      </a:r>
                      <a:endParaRPr kumimoji="1" lang="ja-JP" altLang="en-US" sz="1000" u="none" dirty="0" smtClean="0">
                        <a:solidFill>
                          <a:schemeClr val="tx1"/>
                        </a:solidFill>
                        <a:latin typeface="Calibri" panose="020F0502020204030204" pitchFamily="34" charset="0"/>
                      </a:endParaRPr>
                    </a:p>
                    <a:p>
                      <a:pPr marL="92075" indent="-92075">
                        <a:lnSpc>
                          <a:spcPct val="90000"/>
                        </a:lnSpc>
                        <a:buFont typeface="Arial" pitchFamily="34" charset="0"/>
                        <a:buNone/>
                      </a:pPr>
                      <a:r>
                        <a:rPr kumimoji="1" lang="en-US" altLang="ja-JP" sz="1000" u="none" dirty="0" smtClean="0">
                          <a:solidFill>
                            <a:schemeClr val="tx1"/>
                          </a:solidFill>
                          <a:latin typeface="Calibri" panose="020F0502020204030204" pitchFamily="34" charset="0"/>
                        </a:rPr>
                        <a:t>-</a:t>
                      </a:r>
                      <a:r>
                        <a:rPr kumimoji="1" lang="en-US" altLang="ja-JP" sz="1000" u="none" baseline="0" dirty="0" smtClean="0">
                          <a:solidFill>
                            <a:schemeClr val="tx1"/>
                          </a:solidFill>
                          <a:latin typeface="Calibri" panose="020F0502020204030204" pitchFamily="34" charset="0"/>
                        </a:rPr>
                        <a:t>  </a:t>
                      </a:r>
                      <a:r>
                        <a:rPr kumimoji="1" lang="en-US" altLang="ja-JP" sz="1000" u="none" dirty="0" smtClean="0">
                          <a:solidFill>
                            <a:schemeClr val="tx1"/>
                          </a:solidFill>
                          <a:latin typeface="Calibri" panose="020F0502020204030204" pitchFamily="34" charset="0"/>
                        </a:rPr>
                        <a:t>Reproduction for commercial use</a:t>
                      </a:r>
                      <a:r>
                        <a:rPr kumimoji="1" lang="en-US" altLang="ja-JP" sz="1000" u="none" baseline="0" dirty="0" smtClean="0">
                          <a:solidFill>
                            <a:schemeClr val="tx1"/>
                          </a:solidFill>
                          <a:latin typeface="Calibri" panose="020F0502020204030204" pitchFamily="34" charset="0"/>
                        </a:rPr>
                        <a:t> shall require prior notice.</a:t>
                      </a:r>
                      <a:endParaRPr kumimoji="1" lang="ja-JP" altLang="en-US" sz="1000" u="none" dirty="0" smtClean="0">
                        <a:solidFill>
                          <a:schemeClr val="tx1"/>
                        </a:solidFill>
                        <a:latin typeface="Calibri" panose="020F0502020204030204" pitchFamily="34" charset="0"/>
                      </a:endParaRPr>
                    </a:p>
                  </a:txBody>
                  <a:tcPr/>
                </a:tc>
              </a:tr>
            </a:tbl>
          </a:graphicData>
        </a:graphic>
      </p:graphicFrame>
      <p:sp>
        <p:nvSpPr>
          <p:cNvPr id="10" name="コンテンツ プレースホルダー 1"/>
          <p:cNvSpPr txBox="1">
            <a:spLocks/>
          </p:cNvSpPr>
          <p:nvPr/>
        </p:nvSpPr>
        <p:spPr bwMode="auto">
          <a:xfrm>
            <a:off x="481013" y="1154113"/>
            <a:ext cx="8320087" cy="743267"/>
          </a:xfrm>
          <a:prstGeom prst="rect">
            <a:avLst/>
          </a:prstGeom>
          <a:noFill/>
          <a:ln w="9525">
            <a:noFill/>
            <a:miter lim="800000"/>
            <a:headEnd/>
            <a:tailEnd/>
          </a:ln>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a:lnSpc>
                <a:spcPct val="90000"/>
              </a:lnSpc>
              <a:spcBef>
                <a:spcPts val="0"/>
              </a:spcBef>
              <a:defRPr/>
            </a:pPr>
            <a:r>
              <a:rPr lang="en-US" altLang="ja-JP" sz="1200" dirty="0" smtClean="0">
                <a:latin typeface="Calibri" panose="020F0502020204030204" pitchFamily="34" charset="0"/>
                <a:cs typeface="Arial" panose="020B0604020202020204" pitchFamily="34" charset="0"/>
              </a:rPr>
              <a:t>There are now the following examples of the conditions for use of public data* held by the national government, etc.</a:t>
            </a:r>
          </a:p>
          <a:p>
            <a:pPr>
              <a:lnSpc>
                <a:spcPct val="90000"/>
              </a:lnSpc>
              <a:spcBef>
                <a:spcPts val="0"/>
              </a:spcBef>
              <a:defRPr/>
            </a:pPr>
            <a:r>
              <a:rPr lang="en-US" altLang="ja-JP" sz="1200" dirty="0" smtClean="0">
                <a:latin typeface="Calibri" panose="020F0502020204030204" pitchFamily="34" charset="0"/>
                <a:cs typeface="Arial" panose="020B0604020202020204" pitchFamily="34" charset="0"/>
              </a:rPr>
              <a:t>Looking at the terms and conditions for use of public data, many specify that use shall be permitted within the limitation of copyright and that individual license shall be required for secondary use of the data, which do not encourage active use of the public data.</a:t>
            </a:r>
          </a:p>
        </p:txBody>
      </p:sp>
      <p:sp>
        <p:nvSpPr>
          <p:cNvPr id="8" name="テキスト ボックス 7"/>
          <p:cNvSpPr txBox="1"/>
          <p:nvPr/>
        </p:nvSpPr>
        <p:spPr>
          <a:xfrm>
            <a:off x="783131" y="1841825"/>
            <a:ext cx="7622600" cy="369332"/>
          </a:xfrm>
          <a:prstGeom prst="rect">
            <a:avLst/>
          </a:prstGeom>
          <a:noFill/>
        </p:spPr>
        <p:txBody>
          <a:bodyPr wrap="none">
            <a:spAutoFit/>
          </a:bodyPr>
          <a:lstStyle/>
          <a:p>
            <a:pPr marL="182563" indent="-182563">
              <a:defRPr/>
            </a:pPr>
            <a:r>
              <a:rPr lang="en-US" altLang="ja-JP" sz="900" dirty="0" smtClean="0">
                <a:latin typeface="Arial" panose="020B0604020202020204" pitchFamily="34" charset="0"/>
                <a:ea typeface="ＭＳ Ｐ明朝" pitchFamily="18" charset="-128"/>
                <a:cs typeface="Arial" panose="020B0604020202020204" pitchFamily="34" charset="0"/>
              </a:rPr>
              <a:t>*    Public data refers to the data held by the national government, incorporated administrative agencies, municipalities and public corporations, etc.</a:t>
            </a:r>
          </a:p>
          <a:p>
            <a:pPr marL="182563" indent="-182563">
              <a:defRPr/>
            </a:pPr>
            <a:r>
              <a:rPr lang="en-US" altLang="ja-JP" sz="900" dirty="0" smtClean="0">
                <a:latin typeface="Arial" panose="020B0604020202020204" pitchFamily="34" charset="0"/>
                <a:ea typeface="ＭＳ Ｐ明朝" pitchFamily="18" charset="-128"/>
                <a:cs typeface="Arial" panose="020B0604020202020204" pitchFamily="34" charset="0"/>
              </a:rPr>
              <a:t> 	In addition to numerical data, including statistical  data, they shall include such works as white papers.</a:t>
            </a:r>
            <a:endParaRPr lang="ja-JP" altLang="en-US" sz="900" dirty="0">
              <a:latin typeface="Arial" panose="020B0604020202020204" pitchFamily="34" charset="0"/>
              <a:ea typeface="ＭＳ Ｐ明朝" pitchFamily="18" charset="-128"/>
              <a:cs typeface="Arial" panose="020B0604020202020204" pitchFamily="34" charset="0"/>
            </a:endParaRPr>
          </a:p>
        </p:txBody>
      </p:sp>
      <p:sp>
        <p:nvSpPr>
          <p:cNvPr id="17428" name="テキスト ボックス 10"/>
          <p:cNvSpPr txBox="1">
            <a:spLocks noChangeArrowheads="1"/>
          </p:cNvSpPr>
          <p:nvPr/>
        </p:nvSpPr>
        <p:spPr bwMode="auto">
          <a:xfrm>
            <a:off x="1059679" y="6255245"/>
            <a:ext cx="7713567" cy="313932"/>
          </a:xfrm>
          <a:prstGeom prst="rect">
            <a:avLst/>
          </a:prstGeom>
          <a:noFill/>
          <a:ln w="9525">
            <a:noFill/>
            <a:miter lim="800000"/>
            <a:headEnd/>
            <a:tailEnd/>
          </a:ln>
        </p:spPr>
        <p:txBody>
          <a:bodyPr wrap="square">
            <a:spAutoFit/>
          </a:bodyPr>
          <a:lstStyle/>
          <a:p>
            <a:pPr>
              <a:lnSpc>
                <a:spcPct val="90000"/>
              </a:lnSpc>
            </a:pPr>
            <a:r>
              <a:rPr lang="en-US" altLang="ja-JP" sz="800" dirty="0" smtClean="0">
                <a:latin typeface="Calibri" panose="020F0502020204030204" pitchFamily="34" charset="0"/>
              </a:rPr>
              <a:t>[Source] The column of “Content of Terms and Conditions for Use (Present)” is excerpted from the website of the Ministry of Internal Affairs and Communications and (</a:t>
            </a:r>
            <a:r>
              <a:rPr lang="en-US" altLang="ja-JP" sz="800" dirty="0" smtClean="0">
                <a:latin typeface="Calibri" panose="020F0502020204030204" pitchFamily="34" charset="0"/>
                <a:hlinkClick r:id="rId2"/>
              </a:rPr>
              <a:t>http</a:t>
            </a:r>
            <a:r>
              <a:rPr lang="en-US" altLang="ja-JP" sz="800" dirty="0">
                <a:latin typeface="Calibri" panose="020F0502020204030204" pitchFamily="34" charset="0"/>
                <a:hlinkClick r:id="rId2"/>
              </a:rPr>
              <a:t>://</a:t>
            </a:r>
            <a:r>
              <a:rPr lang="en-US" altLang="ja-JP" sz="800" dirty="0" smtClean="0">
                <a:latin typeface="Calibri" panose="020F0502020204030204" pitchFamily="34" charset="0"/>
                <a:hlinkClick r:id="rId2"/>
              </a:rPr>
              <a:t>www.soumu.go.jp/menu_kyotsuu/policy/tyosaku.html</a:t>
            </a:r>
            <a:r>
              <a:rPr lang="en-US" altLang="ja-JP" sz="800" dirty="0" smtClean="0">
                <a:latin typeface="Calibri" panose="020F0502020204030204" pitchFamily="34" charset="0"/>
              </a:rPr>
              <a:t>)</a:t>
            </a:r>
            <a:r>
              <a:rPr lang="ja-JP" altLang="en-US" sz="800" dirty="0" smtClean="0">
                <a:latin typeface="Calibri" panose="020F0502020204030204" pitchFamily="34" charset="0"/>
              </a:rPr>
              <a:t> </a:t>
            </a:r>
            <a:r>
              <a:rPr lang="en-US" altLang="ja-JP" sz="800" dirty="0" smtClean="0">
                <a:latin typeface="Calibri" panose="020F0502020204030204" pitchFamily="34" charset="0"/>
              </a:rPr>
              <a:t>the Ministry of Internal Affairs and Communications, Statistics Bureau(http</a:t>
            </a:r>
            <a:r>
              <a:rPr lang="en-US" altLang="ja-JP" sz="800" dirty="0">
                <a:latin typeface="Calibri" panose="020F0502020204030204" pitchFamily="34" charset="0"/>
              </a:rPr>
              <a:t>://</a:t>
            </a:r>
            <a:r>
              <a:rPr lang="en-US" altLang="ja-JP" sz="800" dirty="0" smtClean="0">
                <a:latin typeface="Calibri" panose="020F0502020204030204" pitchFamily="34" charset="0"/>
              </a:rPr>
              <a:t>www.stat.go.jp/info/riyou.htm)</a:t>
            </a:r>
            <a:endParaRPr lang="ja-JP" altLang="en-US" sz="8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550C4B0E-92F1-4E53-BBA8-D9FA80A16BE6}" type="slidenum">
              <a:rPr lang="ja-JP" altLang="en-US" smtClean="0">
                <a:solidFill>
                  <a:schemeClr val="tx1"/>
                </a:solidFill>
              </a:rPr>
              <a:pPr>
                <a:defRPr/>
              </a:pPr>
              <a:t>39</a:t>
            </a:fld>
            <a:endParaRPr lang="ja-JP" altLang="en-US" dirty="0">
              <a:solidFill>
                <a:schemeClr val="tx1"/>
              </a:solidFill>
            </a:endParaRPr>
          </a:p>
        </p:txBody>
      </p:sp>
      <p:sp>
        <p:nvSpPr>
          <p:cNvPr id="58370" name="タイトル 1"/>
          <p:cNvSpPr>
            <a:spLocks noGrp="1"/>
          </p:cNvSpPr>
          <p:nvPr>
            <p:ph type="title"/>
          </p:nvPr>
        </p:nvSpPr>
        <p:spPr>
          <a:xfrm>
            <a:off x="404813" y="165100"/>
            <a:ext cx="8229600" cy="792163"/>
          </a:xfrm>
        </p:spPr>
        <p:txBody>
          <a:bodyPr/>
          <a:lstStyle/>
          <a:p>
            <a:pPr eaLnBrk="1" hangingPunct="1"/>
            <a:r>
              <a:rPr lang="en-US" altLang="ja-JP" sz="2400" dirty="0" smtClean="0"/>
              <a:t>Reference </a:t>
            </a:r>
            <a:r>
              <a:rPr lang="ja-JP" altLang="en-US" sz="2400" dirty="0" smtClean="0"/>
              <a:t> </a:t>
            </a:r>
            <a:r>
              <a:rPr lang="en-US" altLang="ja-JP" sz="2400" dirty="0" smtClean="0"/>
              <a:t>5.  Pattern c)</a:t>
            </a:r>
            <a:endParaRPr lang="ja-JP" altLang="en-US" sz="2400" dirty="0" smtClean="0"/>
          </a:p>
        </p:txBody>
      </p:sp>
      <p:sp>
        <p:nvSpPr>
          <p:cNvPr id="58371" name="コンテンツ プレースホルダー 1"/>
          <p:cNvSpPr>
            <a:spLocks noGrp="1"/>
          </p:cNvSpPr>
          <p:nvPr>
            <p:ph sz="quarter" idx="1"/>
          </p:nvPr>
        </p:nvSpPr>
        <p:spPr>
          <a:xfrm>
            <a:off x="436563" y="1154114"/>
            <a:ext cx="8580437" cy="213214"/>
          </a:xfrm>
        </p:spPr>
        <p:txBody>
          <a:bodyPr/>
          <a:lstStyle/>
          <a:p>
            <a:pPr>
              <a:lnSpc>
                <a:spcPts val="1400"/>
              </a:lnSpc>
              <a:spcBef>
                <a:spcPts val="300"/>
              </a:spcBef>
            </a:pPr>
            <a:r>
              <a:rPr lang="en-US" altLang="ja-JP" sz="1200" dirty="0" smtClean="0"/>
              <a:t>Summarized in table and the content is in text.</a:t>
            </a:r>
            <a:endParaRPr lang="ja-JP" altLang="en-US" sz="1200" dirty="0" smtClean="0"/>
          </a:p>
        </p:txBody>
      </p:sp>
      <p:sp>
        <p:nvSpPr>
          <p:cNvPr id="58372" name="Rectangle 7"/>
          <p:cNvSpPr>
            <a:spLocks noChangeArrowheads="1"/>
          </p:cNvSpPr>
          <p:nvPr/>
        </p:nvSpPr>
        <p:spPr bwMode="auto">
          <a:xfrm>
            <a:off x="3709902" y="5156736"/>
            <a:ext cx="2836862" cy="1200329"/>
          </a:xfrm>
          <a:prstGeom prst="rect">
            <a:avLst/>
          </a:prstGeom>
          <a:noFill/>
          <a:ln w="9525">
            <a:noFill/>
            <a:miter lim="800000"/>
            <a:headEnd/>
            <a:tailEnd/>
          </a:ln>
        </p:spPr>
        <p:txBody>
          <a:bodyPr anchor="ctr">
            <a:spAutoFit/>
          </a:bodyPr>
          <a:lstStyle/>
          <a:p>
            <a:r>
              <a:rPr lang="en-US" altLang="ja-JP" sz="1200" dirty="0" smtClean="0">
                <a:latin typeface="Calibri" panose="020F0502020204030204" pitchFamily="34" charset="0"/>
              </a:rPr>
              <a:t>(Source) </a:t>
            </a:r>
            <a:r>
              <a:rPr lang="en-US" altLang="ja-JP" sz="1200" dirty="0">
                <a:latin typeface="Calibri" panose="020F0502020204030204" pitchFamily="34" charset="0"/>
              </a:rPr>
              <a:t>Ministry of Internal Affairs and </a:t>
            </a:r>
            <a:r>
              <a:rPr lang="en-US" altLang="ja-JP" sz="1200" dirty="0" smtClean="0">
                <a:latin typeface="Calibri" panose="020F0502020204030204" pitchFamily="34" charset="0"/>
              </a:rPr>
              <a:t>Communications, “Research and Study of Advanced Examples of Exploitation and Use of O2O”(2012)</a:t>
            </a:r>
            <a:endParaRPr lang="ja-JP" altLang="en-US" sz="1200" dirty="0">
              <a:latin typeface="Calibri" panose="020F0502020204030204" pitchFamily="34" charset="0"/>
            </a:endParaRPr>
          </a:p>
          <a:p>
            <a:r>
              <a:rPr lang="en-US" altLang="ja-JP" sz="1200" dirty="0" smtClean="0">
                <a:latin typeface="Calibri" panose="020F0502020204030204" pitchFamily="34" charset="0"/>
              </a:rPr>
              <a:t>(Prepared from the articles published in various media)</a:t>
            </a:r>
            <a:endParaRPr lang="ja-JP" altLang="en-US" sz="1200" dirty="0">
              <a:latin typeface="Calibri" panose="020F0502020204030204" pitchFamily="34" charset="0"/>
            </a:endParaRPr>
          </a:p>
        </p:txBody>
      </p:sp>
      <p:pic>
        <p:nvPicPr>
          <p:cNvPr id="58373" name="Picture 12" descr="図表5　ネットスーパー事業者と取組の表"/>
          <p:cNvPicPr>
            <a:picLocks noChangeAspect="1" noChangeArrowheads="1"/>
          </p:cNvPicPr>
          <p:nvPr/>
        </p:nvPicPr>
        <p:blipFill>
          <a:blip r:embed="rId2"/>
          <a:srcRect/>
          <a:stretch>
            <a:fillRect/>
          </a:stretch>
        </p:blipFill>
        <p:spPr bwMode="auto">
          <a:xfrm>
            <a:off x="506413" y="4060825"/>
            <a:ext cx="3105150" cy="2376488"/>
          </a:xfrm>
          <a:prstGeom prst="rect">
            <a:avLst/>
          </a:prstGeom>
          <a:noFill/>
          <a:ln w="9525">
            <a:noFill/>
            <a:miter lim="800000"/>
            <a:headEnd/>
            <a:tailEnd/>
          </a:ln>
        </p:spPr>
      </p:pic>
      <p:sp>
        <p:nvSpPr>
          <p:cNvPr id="58374" name="Text Box 13"/>
          <p:cNvSpPr txBox="1">
            <a:spLocks noChangeArrowheads="1"/>
          </p:cNvSpPr>
          <p:nvPr/>
        </p:nvSpPr>
        <p:spPr bwMode="auto">
          <a:xfrm>
            <a:off x="589660" y="3800846"/>
            <a:ext cx="4084890" cy="276999"/>
          </a:xfrm>
          <a:prstGeom prst="rect">
            <a:avLst/>
          </a:prstGeom>
          <a:noFill/>
          <a:ln w="9525">
            <a:noFill/>
            <a:miter lim="800000"/>
            <a:headEnd/>
            <a:tailEnd/>
          </a:ln>
        </p:spPr>
        <p:txBody>
          <a:bodyPr wrap="square">
            <a:spAutoFit/>
          </a:bodyPr>
          <a:lstStyle/>
          <a:p>
            <a:pPr>
              <a:spcBef>
                <a:spcPct val="50000"/>
              </a:spcBef>
            </a:pPr>
            <a:r>
              <a:rPr lang="en-US" altLang="ja-JP" sz="1200" dirty="0" smtClean="0">
                <a:latin typeface="Calibri" panose="020F0502020204030204" pitchFamily="34" charset="0"/>
              </a:rPr>
              <a:t>Table 5</a:t>
            </a:r>
            <a:r>
              <a:rPr lang="ja-JP" altLang="en-US" sz="1200" dirty="0">
                <a:latin typeface="Calibri" panose="020F0502020204030204" pitchFamily="34" charset="0"/>
              </a:rPr>
              <a:t>　</a:t>
            </a:r>
            <a:r>
              <a:rPr lang="en-US" altLang="ja-JP" sz="1200" dirty="0" smtClean="0">
                <a:latin typeface="Calibri" panose="020F0502020204030204" pitchFamily="34" charset="0"/>
              </a:rPr>
              <a:t>Net Supermarket Enterprises and their Approaches</a:t>
            </a:r>
            <a:r>
              <a:rPr lang="ja-JP" altLang="en-US" sz="1200" dirty="0" smtClean="0">
                <a:latin typeface="Calibri" panose="020F0502020204030204" pitchFamily="34" charset="0"/>
              </a:rPr>
              <a:t> </a:t>
            </a:r>
            <a:endParaRPr lang="ja-JP" altLang="en-US" sz="1200" dirty="0">
              <a:latin typeface="Calibri" panose="020F0502020204030204" pitchFamily="34" charset="0"/>
            </a:endParaRPr>
          </a:p>
        </p:txBody>
      </p:sp>
      <p:pic>
        <p:nvPicPr>
          <p:cNvPr id="58375" name="Picture 15" descr="http://www.soumu.go.jp/johotsusintokei/whitepaper/ja/h24/image/n1205030.png"/>
          <p:cNvPicPr>
            <a:picLocks noChangeAspect="1" noChangeArrowheads="1"/>
          </p:cNvPicPr>
          <p:nvPr/>
        </p:nvPicPr>
        <p:blipFill>
          <a:blip r:embed="rId3"/>
          <a:srcRect/>
          <a:stretch>
            <a:fillRect/>
          </a:stretch>
        </p:blipFill>
        <p:spPr bwMode="auto">
          <a:xfrm>
            <a:off x="481013" y="1701800"/>
            <a:ext cx="5680075" cy="1914525"/>
          </a:xfrm>
          <a:prstGeom prst="rect">
            <a:avLst/>
          </a:prstGeom>
          <a:noFill/>
          <a:ln w="9525">
            <a:noFill/>
            <a:miter lim="800000"/>
            <a:headEnd/>
            <a:tailEnd/>
          </a:ln>
        </p:spPr>
      </p:pic>
      <p:sp>
        <p:nvSpPr>
          <p:cNvPr id="58376" name="Rectangle 16"/>
          <p:cNvSpPr>
            <a:spLocks noChangeArrowheads="1"/>
          </p:cNvSpPr>
          <p:nvPr/>
        </p:nvSpPr>
        <p:spPr bwMode="auto">
          <a:xfrm>
            <a:off x="627063" y="1440270"/>
            <a:ext cx="4492577" cy="276999"/>
          </a:xfrm>
          <a:prstGeom prst="rect">
            <a:avLst/>
          </a:prstGeom>
          <a:noFill/>
          <a:ln w="9525">
            <a:noFill/>
            <a:miter lim="800000"/>
            <a:headEnd/>
            <a:tailEnd/>
          </a:ln>
        </p:spPr>
        <p:txBody>
          <a:bodyPr wrap="none" anchor="ctr">
            <a:spAutoFit/>
          </a:bodyPr>
          <a:lstStyle/>
          <a:p>
            <a:r>
              <a:rPr lang="en-US" altLang="ja-JP" sz="1200" dirty="0" smtClean="0">
                <a:latin typeface="Calibri" panose="020F0502020204030204" pitchFamily="34" charset="0"/>
              </a:rPr>
              <a:t>Table 1-2-5-3</a:t>
            </a:r>
            <a:r>
              <a:rPr lang="ja-JP" altLang="en-US" sz="1200" dirty="0">
                <a:latin typeface="Calibri" panose="020F0502020204030204" pitchFamily="34" charset="0"/>
              </a:rPr>
              <a:t>　</a:t>
            </a:r>
            <a:r>
              <a:rPr lang="en-US" altLang="ja-JP" sz="1200" dirty="0" smtClean="0">
                <a:latin typeface="Calibri" panose="020F0502020204030204" pitchFamily="34" charset="0"/>
              </a:rPr>
              <a:t>Examples of Strategic Approaches in ASEAN Countries</a:t>
            </a:r>
            <a:r>
              <a:rPr lang="ja-JP" altLang="en-US" sz="1200" dirty="0" smtClean="0">
                <a:latin typeface="Calibri" panose="020F0502020204030204" pitchFamily="34" charset="0"/>
              </a:rPr>
              <a:t> </a:t>
            </a:r>
            <a:endParaRPr lang="ja-JP" altLang="en-US" sz="1200" dirty="0">
              <a:latin typeface="Calibri" panose="020F0502020204030204" pitchFamily="34" charset="0"/>
            </a:endParaRPr>
          </a:p>
        </p:txBody>
      </p:sp>
      <p:sp>
        <p:nvSpPr>
          <p:cNvPr id="58377" name="Rectangle 17"/>
          <p:cNvSpPr>
            <a:spLocks noChangeArrowheads="1"/>
          </p:cNvSpPr>
          <p:nvPr/>
        </p:nvSpPr>
        <p:spPr bwMode="auto">
          <a:xfrm>
            <a:off x="6140183" y="2916141"/>
            <a:ext cx="2229393" cy="276999"/>
          </a:xfrm>
          <a:prstGeom prst="rect">
            <a:avLst/>
          </a:prstGeom>
          <a:noFill/>
          <a:ln w="9525">
            <a:noFill/>
            <a:miter lim="800000"/>
            <a:headEnd/>
            <a:tailEnd/>
          </a:ln>
        </p:spPr>
        <p:txBody>
          <a:bodyPr wrap="none" anchor="ctr">
            <a:spAutoFit/>
          </a:bodyPr>
          <a:lstStyle/>
          <a:p>
            <a:r>
              <a:rPr lang="en-US" altLang="ja-JP" sz="1200" dirty="0" smtClean="0">
                <a:latin typeface="Calibri" panose="020F0502020204030204" pitchFamily="34" charset="0"/>
              </a:rPr>
              <a:t>Prepared from various materials</a:t>
            </a:r>
            <a:r>
              <a:rPr lang="ja-JP" altLang="en-US" sz="1200" dirty="0" smtClean="0">
                <a:latin typeface="Calibri" panose="020F0502020204030204" pitchFamily="34" charset="0"/>
              </a:rPr>
              <a:t> </a:t>
            </a:r>
            <a:endParaRPr lang="ja-JP" altLang="en-US" sz="12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8D008DB7-A1A9-41BB-BA1C-3889A399E4BA}" type="slidenum">
              <a:rPr lang="ja-JP" altLang="en-US" smtClean="0">
                <a:solidFill>
                  <a:schemeClr val="tx1"/>
                </a:solidFill>
              </a:rPr>
              <a:pPr>
                <a:defRPr/>
              </a:pPr>
              <a:t>40</a:t>
            </a:fld>
            <a:endParaRPr lang="ja-JP" altLang="en-US" dirty="0">
              <a:solidFill>
                <a:schemeClr val="tx1"/>
              </a:solidFill>
            </a:endParaRPr>
          </a:p>
        </p:txBody>
      </p:sp>
      <p:sp>
        <p:nvSpPr>
          <p:cNvPr id="59394" name="タイトル 1"/>
          <p:cNvSpPr>
            <a:spLocks noGrp="1"/>
          </p:cNvSpPr>
          <p:nvPr>
            <p:ph type="title"/>
          </p:nvPr>
        </p:nvSpPr>
        <p:spPr>
          <a:xfrm>
            <a:off x="404813" y="165100"/>
            <a:ext cx="8229600" cy="792163"/>
          </a:xfrm>
        </p:spPr>
        <p:txBody>
          <a:bodyPr/>
          <a:lstStyle/>
          <a:p>
            <a:pPr eaLnBrk="1" hangingPunct="1"/>
            <a:r>
              <a:rPr lang="en-US" altLang="ja-JP" sz="2400" dirty="0" smtClean="0"/>
              <a:t>Reference</a:t>
            </a:r>
            <a:r>
              <a:rPr lang="ja-JP" altLang="en-US" sz="2400" dirty="0" smtClean="0"/>
              <a:t> </a:t>
            </a:r>
            <a:r>
              <a:rPr lang="en-US" altLang="ja-JP" sz="2400" dirty="0" smtClean="0"/>
              <a:t>6.  Pattern d)</a:t>
            </a:r>
            <a:endParaRPr lang="ja-JP" altLang="en-US" sz="2400" dirty="0" smtClean="0"/>
          </a:p>
        </p:txBody>
      </p:sp>
      <p:sp>
        <p:nvSpPr>
          <p:cNvPr id="59395" name="コンテンツ プレースホルダー 1"/>
          <p:cNvSpPr>
            <a:spLocks noGrp="1"/>
          </p:cNvSpPr>
          <p:nvPr>
            <p:ph sz="quarter" idx="1"/>
          </p:nvPr>
        </p:nvSpPr>
        <p:spPr>
          <a:xfrm>
            <a:off x="481013" y="1154113"/>
            <a:ext cx="8535987" cy="540684"/>
          </a:xfrm>
        </p:spPr>
        <p:txBody>
          <a:bodyPr/>
          <a:lstStyle/>
          <a:p>
            <a:pPr>
              <a:lnSpc>
                <a:spcPts val="1400"/>
              </a:lnSpc>
              <a:spcBef>
                <a:spcPts val="300"/>
              </a:spcBef>
            </a:pPr>
            <a:r>
              <a:rPr lang="en-US" altLang="ja-JP" sz="1200" dirty="0" smtClean="0"/>
              <a:t>Graphs prepared by using the data of commercial database, which were licensed by the </a:t>
            </a:r>
            <a:r>
              <a:rPr lang="en-US" altLang="ja-JP" sz="1200" dirty="0" err="1" smtClean="0"/>
              <a:t>rightholder</a:t>
            </a:r>
            <a:r>
              <a:rPr lang="en-US" altLang="ja-JP" sz="1200" dirty="0" smtClean="0"/>
              <a:t> on condition that they shall only be used in White Papers </a:t>
            </a:r>
            <a:endParaRPr lang="ja-JP" altLang="en-US" sz="1200" dirty="0" smtClean="0"/>
          </a:p>
        </p:txBody>
      </p:sp>
      <p:sp>
        <p:nvSpPr>
          <p:cNvPr id="59396" name="Text Box 6"/>
          <p:cNvSpPr txBox="1">
            <a:spLocks noChangeArrowheads="1"/>
          </p:cNvSpPr>
          <p:nvPr/>
        </p:nvSpPr>
        <p:spPr bwMode="auto">
          <a:xfrm>
            <a:off x="715354" y="1803550"/>
            <a:ext cx="3152775" cy="646331"/>
          </a:xfrm>
          <a:prstGeom prst="rect">
            <a:avLst/>
          </a:prstGeom>
          <a:noFill/>
          <a:ln w="9525">
            <a:noFill/>
            <a:miter lim="800000"/>
            <a:headEnd/>
            <a:tailEnd/>
          </a:ln>
        </p:spPr>
        <p:txBody>
          <a:bodyPr>
            <a:spAutoFit/>
          </a:bodyPr>
          <a:lstStyle/>
          <a:p>
            <a:pPr>
              <a:spcBef>
                <a:spcPct val="50000"/>
              </a:spcBef>
            </a:pPr>
            <a:r>
              <a:rPr lang="en-US" altLang="ja-JP" sz="1200" dirty="0" smtClean="0">
                <a:latin typeface="Calibri" panose="020F0502020204030204" pitchFamily="34" charset="0"/>
              </a:rPr>
              <a:t>Chart 2-2-1-1</a:t>
            </a:r>
            <a:r>
              <a:rPr lang="ja-JP" altLang="en-US" sz="1200" dirty="0">
                <a:latin typeface="Calibri" panose="020F0502020204030204" pitchFamily="34" charset="0"/>
              </a:rPr>
              <a:t>　</a:t>
            </a:r>
            <a:r>
              <a:rPr lang="en-US" altLang="ja-JP" sz="1200" dirty="0" smtClean="0">
                <a:latin typeface="Calibri" panose="020F0502020204030204" pitchFamily="34" charset="0"/>
              </a:rPr>
              <a:t>Transitions in Sales Quantity of Smartphones in the Global Sales of Distribution of Mobile Phones (Estimate)</a:t>
            </a:r>
            <a:r>
              <a:rPr lang="ja-JP" altLang="en-US" sz="1200" dirty="0" smtClean="0">
                <a:latin typeface="Calibri" panose="020F0502020204030204" pitchFamily="34" charset="0"/>
              </a:rPr>
              <a:t> </a:t>
            </a:r>
            <a:endParaRPr lang="ja-JP" altLang="en-US" sz="1200" dirty="0">
              <a:latin typeface="Calibri" panose="020F0502020204030204" pitchFamily="34" charset="0"/>
            </a:endParaRPr>
          </a:p>
        </p:txBody>
      </p:sp>
      <p:sp>
        <p:nvSpPr>
          <p:cNvPr id="59397" name="Rectangle 8"/>
          <p:cNvSpPr>
            <a:spLocks noChangeArrowheads="1"/>
          </p:cNvSpPr>
          <p:nvPr/>
        </p:nvSpPr>
        <p:spPr bwMode="auto">
          <a:xfrm>
            <a:off x="1384419" y="5316945"/>
            <a:ext cx="2444631" cy="276999"/>
          </a:xfrm>
          <a:prstGeom prst="rect">
            <a:avLst/>
          </a:prstGeom>
          <a:noFill/>
          <a:ln w="9525">
            <a:noFill/>
            <a:miter lim="800000"/>
            <a:headEnd/>
            <a:tailEnd/>
          </a:ln>
        </p:spPr>
        <p:txBody>
          <a:bodyPr wrap="square" anchor="ctr">
            <a:spAutoFit/>
          </a:bodyPr>
          <a:lstStyle/>
          <a:p>
            <a:r>
              <a:rPr lang="en-US" altLang="ja-JP" sz="1200" dirty="0" smtClean="0">
                <a:latin typeface="Calibri" panose="020F0502020204030204" pitchFamily="34" charset="0"/>
              </a:rPr>
              <a:t>Prepared from Gartner materials</a:t>
            </a:r>
            <a:endParaRPr lang="ja-JP" altLang="en-US" sz="1200" dirty="0">
              <a:latin typeface="Calibri" panose="020F0502020204030204" pitchFamily="34" charset="0"/>
            </a:endParaRPr>
          </a:p>
        </p:txBody>
      </p:sp>
      <p:pic>
        <p:nvPicPr>
          <p:cNvPr id="59398" name="Picture 13" descr="図表2-2-1-1　世界の携帯電話販売台数に占めるスマートフォンの販売台数の推移（推計）のグラフ"/>
          <p:cNvPicPr>
            <a:picLocks noChangeAspect="1" noChangeArrowheads="1"/>
          </p:cNvPicPr>
          <p:nvPr/>
        </p:nvPicPr>
        <p:blipFill>
          <a:blip r:embed="rId2"/>
          <a:srcRect/>
          <a:stretch>
            <a:fillRect/>
          </a:stretch>
        </p:blipFill>
        <p:spPr bwMode="auto">
          <a:xfrm>
            <a:off x="723900" y="2527300"/>
            <a:ext cx="2924175" cy="2763838"/>
          </a:xfrm>
          <a:prstGeom prst="rect">
            <a:avLst/>
          </a:prstGeom>
          <a:noFill/>
          <a:ln w="9525">
            <a:noFill/>
            <a:miter lim="800000"/>
            <a:headEnd/>
            <a:tailEnd/>
          </a:ln>
        </p:spPr>
      </p:pic>
      <p:pic>
        <p:nvPicPr>
          <p:cNvPr id="59399" name="Picture 15" descr="http://www.soumu.go.jp/johotsusintokei/whitepaper/ja/h24/image/n1303130.png"/>
          <p:cNvPicPr>
            <a:picLocks noChangeAspect="1" noChangeArrowheads="1"/>
          </p:cNvPicPr>
          <p:nvPr/>
        </p:nvPicPr>
        <p:blipFill>
          <a:blip r:embed="rId3"/>
          <a:srcRect/>
          <a:stretch>
            <a:fillRect/>
          </a:stretch>
        </p:blipFill>
        <p:spPr bwMode="auto">
          <a:xfrm>
            <a:off x="4089400" y="2600325"/>
            <a:ext cx="4425950" cy="2752725"/>
          </a:xfrm>
          <a:prstGeom prst="rect">
            <a:avLst/>
          </a:prstGeom>
          <a:noFill/>
          <a:ln w="9525">
            <a:noFill/>
            <a:miter lim="800000"/>
            <a:headEnd/>
            <a:tailEnd/>
          </a:ln>
        </p:spPr>
      </p:pic>
      <p:sp>
        <p:nvSpPr>
          <p:cNvPr id="59400" name="Rectangle 16"/>
          <p:cNvSpPr>
            <a:spLocks noChangeArrowheads="1"/>
          </p:cNvSpPr>
          <p:nvPr/>
        </p:nvSpPr>
        <p:spPr bwMode="auto">
          <a:xfrm>
            <a:off x="4519612" y="1789298"/>
            <a:ext cx="3539071" cy="461665"/>
          </a:xfrm>
          <a:prstGeom prst="rect">
            <a:avLst/>
          </a:prstGeom>
          <a:noFill/>
          <a:ln w="9525">
            <a:noFill/>
            <a:miter lim="800000"/>
            <a:headEnd/>
            <a:tailEnd/>
          </a:ln>
        </p:spPr>
        <p:txBody>
          <a:bodyPr wrap="square" anchor="ctr">
            <a:spAutoFit/>
          </a:bodyPr>
          <a:lstStyle/>
          <a:p>
            <a:r>
              <a:rPr lang="en-US" altLang="ja-JP" sz="1200" dirty="0" smtClean="0">
                <a:latin typeface="Calibri" panose="020F0502020204030204" pitchFamily="34" charset="0"/>
              </a:rPr>
              <a:t>Chart 1-3-3-13</a:t>
            </a:r>
            <a:r>
              <a:rPr lang="ja-JP" altLang="en-US" sz="1200" dirty="0">
                <a:latin typeface="Calibri" panose="020F0502020204030204" pitchFamily="34" charset="0"/>
              </a:rPr>
              <a:t>　</a:t>
            </a:r>
            <a:r>
              <a:rPr lang="en-US" altLang="ja-JP" sz="1200" dirty="0" smtClean="0">
                <a:latin typeface="Calibri" panose="020F0502020204030204" pitchFamily="34" charset="0"/>
              </a:rPr>
              <a:t>Market Share by Region of Major ICT Vendors in USA, Europe, Asia and Japan</a:t>
            </a:r>
            <a:r>
              <a:rPr lang="ja-JP" altLang="en-US" sz="1200" dirty="0" smtClean="0">
                <a:latin typeface="Calibri" panose="020F0502020204030204" pitchFamily="34" charset="0"/>
              </a:rPr>
              <a:t> </a:t>
            </a:r>
            <a:endParaRPr lang="ja-JP" altLang="en-US" sz="1200" dirty="0">
              <a:latin typeface="Calibri" panose="020F0502020204030204" pitchFamily="34" charset="0"/>
            </a:endParaRPr>
          </a:p>
        </p:txBody>
      </p:sp>
      <p:sp>
        <p:nvSpPr>
          <p:cNvPr id="59401" name="Rectangle 17"/>
          <p:cNvSpPr>
            <a:spLocks noChangeArrowheads="1"/>
          </p:cNvSpPr>
          <p:nvPr/>
        </p:nvSpPr>
        <p:spPr bwMode="auto">
          <a:xfrm>
            <a:off x="5956419" y="5391422"/>
            <a:ext cx="2660903" cy="276999"/>
          </a:xfrm>
          <a:prstGeom prst="rect">
            <a:avLst/>
          </a:prstGeom>
          <a:noFill/>
          <a:ln w="9525">
            <a:noFill/>
            <a:miter lim="800000"/>
            <a:headEnd/>
            <a:tailEnd/>
          </a:ln>
        </p:spPr>
        <p:txBody>
          <a:bodyPr wrap="square" anchor="ctr">
            <a:spAutoFit/>
          </a:bodyPr>
          <a:lstStyle/>
          <a:p>
            <a:r>
              <a:rPr lang="en-US" altLang="ja-JP" sz="1200" dirty="0" smtClean="0">
                <a:latin typeface="Calibri" panose="020F0502020204030204" pitchFamily="34" charset="0"/>
              </a:rPr>
              <a:t>Prepared from Gartner materials</a:t>
            </a:r>
            <a:endParaRPr lang="ja-JP" altLang="en-US" sz="12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E3730993-1952-48CA-9844-D9EFA300C963}" type="slidenum">
              <a:rPr lang="ja-JP" altLang="en-US" smtClean="0">
                <a:solidFill>
                  <a:schemeClr val="tx1"/>
                </a:solidFill>
              </a:rPr>
              <a:pPr>
                <a:defRPr/>
              </a:pPr>
              <a:t>41</a:t>
            </a:fld>
            <a:endParaRPr lang="ja-JP" altLang="en-US" dirty="0">
              <a:solidFill>
                <a:schemeClr val="tx1"/>
              </a:solidFill>
            </a:endParaRPr>
          </a:p>
        </p:txBody>
      </p:sp>
      <p:sp>
        <p:nvSpPr>
          <p:cNvPr id="60418" name="タイトル 1"/>
          <p:cNvSpPr>
            <a:spLocks noGrp="1"/>
          </p:cNvSpPr>
          <p:nvPr>
            <p:ph type="title"/>
          </p:nvPr>
        </p:nvSpPr>
        <p:spPr>
          <a:xfrm>
            <a:off x="404813" y="165100"/>
            <a:ext cx="8229600" cy="792163"/>
          </a:xfrm>
        </p:spPr>
        <p:txBody>
          <a:bodyPr/>
          <a:lstStyle/>
          <a:p>
            <a:pPr eaLnBrk="1" hangingPunct="1"/>
            <a:r>
              <a:rPr lang="en-US" altLang="ja-JP" sz="2400" dirty="0" smtClean="0"/>
              <a:t>Reference</a:t>
            </a:r>
            <a:r>
              <a:rPr lang="ja-JP" altLang="en-US" sz="2400" dirty="0" smtClean="0"/>
              <a:t> </a:t>
            </a:r>
            <a:r>
              <a:rPr lang="en-US" altLang="ja-JP" sz="2400" dirty="0" smtClean="0"/>
              <a:t>7.  Pattern e)</a:t>
            </a:r>
            <a:endParaRPr lang="ja-JP" altLang="en-US" sz="2400" dirty="0" smtClean="0"/>
          </a:p>
        </p:txBody>
      </p:sp>
      <p:sp>
        <p:nvSpPr>
          <p:cNvPr id="60419" name="コンテンツ プレースホルダー 1"/>
          <p:cNvSpPr>
            <a:spLocks noGrp="1"/>
          </p:cNvSpPr>
          <p:nvPr>
            <p:ph sz="quarter" idx="1"/>
          </p:nvPr>
        </p:nvSpPr>
        <p:spPr>
          <a:xfrm>
            <a:off x="481013" y="1154114"/>
            <a:ext cx="8535987" cy="298672"/>
          </a:xfrm>
        </p:spPr>
        <p:txBody>
          <a:bodyPr/>
          <a:lstStyle/>
          <a:p>
            <a:pPr>
              <a:lnSpc>
                <a:spcPts val="1400"/>
              </a:lnSpc>
              <a:spcBef>
                <a:spcPts val="300"/>
              </a:spcBef>
            </a:pPr>
            <a:r>
              <a:rPr lang="en-US" altLang="ja-JP" sz="1200" dirty="0" smtClean="0"/>
              <a:t>Where public agencies prepared new charts from multiple works.</a:t>
            </a:r>
            <a:endParaRPr lang="ja-JP" altLang="en-US" sz="1200" dirty="0" smtClean="0"/>
          </a:p>
        </p:txBody>
      </p:sp>
      <p:sp>
        <p:nvSpPr>
          <p:cNvPr id="60420" name="Text Box 5"/>
          <p:cNvSpPr txBox="1">
            <a:spLocks noChangeArrowheads="1"/>
          </p:cNvSpPr>
          <p:nvPr/>
        </p:nvSpPr>
        <p:spPr bwMode="auto">
          <a:xfrm>
            <a:off x="1536729" y="1795938"/>
            <a:ext cx="4162425" cy="276999"/>
          </a:xfrm>
          <a:prstGeom prst="rect">
            <a:avLst/>
          </a:prstGeom>
          <a:noFill/>
          <a:ln w="9525">
            <a:noFill/>
            <a:miter lim="800000"/>
            <a:headEnd/>
            <a:tailEnd/>
          </a:ln>
        </p:spPr>
        <p:txBody>
          <a:bodyPr>
            <a:spAutoFit/>
          </a:bodyPr>
          <a:lstStyle/>
          <a:p>
            <a:pPr>
              <a:spcBef>
                <a:spcPct val="50000"/>
              </a:spcBef>
            </a:pPr>
            <a:r>
              <a:rPr lang="en-US" altLang="ja-JP" sz="1200" dirty="0" smtClean="0">
                <a:latin typeface="Calibri" panose="020F0502020204030204" pitchFamily="34" charset="0"/>
              </a:rPr>
              <a:t>Chart 1-1-6-1</a:t>
            </a:r>
            <a:r>
              <a:rPr lang="ja-JP" altLang="en-US" sz="1200" dirty="0">
                <a:latin typeface="Calibri" panose="020F0502020204030204" pitchFamily="34" charset="0"/>
              </a:rPr>
              <a:t>　</a:t>
            </a:r>
            <a:r>
              <a:rPr lang="en-US" altLang="ja-JP" sz="1200" dirty="0" smtClean="0">
                <a:latin typeface="Calibri" panose="020F0502020204030204" pitchFamily="34" charset="0"/>
              </a:rPr>
              <a:t>Path of ICT contributing to growth</a:t>
            </a:r>
            <a:r>
              <a:rPr lang="ja-JP" altLang="en-US" sz="1200" dirty="0" smtClean="0">
                <a:latin typeface="Calibri" panose="020F0502020204030204" pitchFamily="34" charset="0"/>
              </a:rPr>
              <a:t> </a:t>
            </a:r>
            <a:endParaRPr lang="ja-JP" altLang="en-US" sz="1200" dirty="0">
              <a:latin typeface="Calibri" panose="020F0502020204030204" pitchFamily="34" charset="0"/>
            </a:endParaRPr>
          </a:p>
        </p:txBody>
      </p:sp>
      <p:sp>
        <p:nvSpPr>
          <p:cNvPr id="60421" name="Rectangle 6"/>
          <p:cNvSpPr>
            <a:spLocks noChangeArrowheads="1"/>
          </p:cNvSpPr>
          <p:nvPr/>
        </p:nvSpPr>
        <p:spPr bwMode="auto">
          <a:xfrm>
            <a:off x="1565275" y="5752958"/>
            <a:ext cx="3442561" cy="276999"/>
          </a:xfrm>
          <a:prstGeom prst="rect">
            <a:avLst/>
          </a:prstGeom>
          <a:noFill/>
          <a:ln w="9525">
            <a:noFill/>
            <a:miter lim="800000"/>
            <a:headEnd/>
            <a:tailEnd/>
          </a:ln>
        </p:spPr>
        <p:txBody>
          <a:bodyPr wrap="square" anchor="ctr">
            <a:spAutoFit/>
          </a:bodyPr>
          <a:lstStyle/>
          <a:p>
            <a:r>
              <a:rPr lang="en-US" altLang="ja-JP" sz="1200" dirty="0" smtClean="0">
                <a:latin typeface="Calibri" panose="020F0502020204030204" pitchFamily="34" charset="0"/>
              </a:rPr>
              <a:t>Prepared by Akihiko Shinozaki(2006</a:t>
            </a:r>
            <a:r>
              <a:rPr lang="en-US" altLang="ja-JP" sz="1200" dirty="0">
                <a:latin typeface="Calibri" panose="020F0502020204030204" pitchFamily="34" charset="0"/>
              </a:rPr>
              <a:t>, </a:t>
            </a:r>
            <a:r>
              <a:rPr lang="en-US" altLang="ja-JP" sz="1200" dirty="0" smtClean="0">
                <a:latin typeface="Calibri" panose="020F0502020204030204" pitchFamily="34" charset="0"/>
              </a:rPr>
              <a:t>2008), etc.</a:t>
            </a:r>
            <a:endParaRPr lang="ja-JP" altLang="en-US" sz="1200" dirty="0">
              <a:latin typeface="Calibri" panose="020F0502020204030204" pitchFamily="34" charset="0"/>
            </a:endParaRPr>
          </a:p>
        </p:txBody>
      </p:sp>
      <p:pic>
        <p:nvPicPr>
          <p:cNvPr id="60422" name="Picture 12" descr="図表1-1-6-1　ICTが成長に貢献する道筋の図"/>
          <p:cNvPicPr>
            <a:picLocks noChangeAspect="1" noChangeArrowheads="1"/>
          </p:cNvPicPr>
          <p:nvPr/>
        </p:nvPicPr>
        <p:blipFill>
          <a:blip r:embed="rId2"/>
          <a:srcRect/>
          <a:stretch>
            <a:fillRect/>
          </a:stretch>
        </p:blipFill>
        <p:spPr bwMode="auto">
          <a:xfrm>
            <a:off x="1487488" y="2228850"/>
            <a:ext cx="5619750" cy="347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8A7C6CCB-13B0-4CD4-A200-98691DF77B92}" type="slidenum">
              <a:rPr lang="ja-JP" altLang="en-US" smtClean="0">
                <a:solidFill>
                  <a:schemeClr val="tx1"/>
                </a:solidFill>
              </a:rPr>
              <a:pPr>
                <a:defRPr/>
              </a:pPr>
              <a:t>42</a:t>
            </a:fld>
            <a:endParaRPr lang="ja-JP" altLang="en-US" dirty="0">
              <a:solidFill>
                <a:schemeClr val="tx1"/>
              </a:solidFill>
            </a:endParaRPr>
          </a:p>
        </p:txBody>
      </p:sp>
      <p:sp>
        <p:nvSpPr>
          <p:cNvPr id="61442" name="タイトル 1"/>
          <p:cNvSpPr>
            <a:spLocks noGrp="1"/>
          </p:cNvSpPr>
          <p:nvPr>
            <p:ph type="title"/>
          </p:nvPr>
        </p:nvSpPr>
        <p:spPr>
          <a:xfrm>
            <a:off x="404813" y="165100"/>
            <a:ext cx="8229600" cy="792163"/>
          </a:xfrm>
        </p:spPr>
        <p:txBody>
          <a:bodyPr/>
          <a:lstStyle/>
          <a:p>
            <a:pPr eaLnBrk="1" hangingPunct="1"/>
            <a:r>
              <a:rPr lang="en-US" altLang="ja-JP" sz="2400" dirty="0" smtClean="0"/>
              <a:t>Reference</a:t>
            </a:r>
            <a:r>
              <a:rPr lang="ja-JP" altLang="en-US" sz="2400" dirty="0" smtClean="0"/>
              <a:t> </a:t>
            </a:r>
            <a:r>
              <a:rPr lang="en-US" altLang="ja-JP" sz="2400" dirty="0" smtClean="0"/>
              <a:t>8.  Pattern f)</a:t>
            </a:r>
            <a:endParaRPr lang="ja-JP" altLang="en-US" sz="2400" dirty="0" smtClean="0"/>
          </a:p>
        </p:txBody>
      </p:sp>
      <p:sp>
        <p:nvSpPr>
          <p:cNvPr id="61443" name="コンテンツ プレースホルダー 1"/>
          <p:cNvSpPr>
            <a:spLocks noGrp="1"/>
          </p:cNvSpPr>
          <p:nvPr>
            <p:ph sz="quarter" idx="1"/>
          </p:nvPr>
        </p:nvSpPr>
        <p:spPr>
          <a:xfrm>
            <a:off x="436563" y="1154113"/>
            <a:ext cx="8580437" cy="247397"/>
          </a:xfrm>
        </p:spPr>
        <p:txBody>
          <a:bodyPr/>
          <a:lstStyle/>
          <a:p>
            <a:pPr>
              <a:lnSpc>
                <a:spcPts val="1400"/>
              </a:lnSpc>
              <a:spcBef>
                <a:spcPts val="300"/>
              </a:spcBef>
            </a:pPr>
            <a:r>
              <a:rPr lang="en-US" altLang="ja-JP" sz="1200" dirty="0" smtClean="0"/>
              <a:t>Where the photos of people are used.</a:t>
            </a:r>
            <a:endParaRPr lang="ja-JP" altLang="en-US" sz="1200" dirty="0" smtClean="0"/>
          </a:p>
        </p:txBody>
      </p:sp>
      <p:sp>
        <p:nvSpPr>
          <p:cNvPr id="2" name="正方形/長方形 1"/>
          <p:cNvSpPr/>
          <p:nvPr/>
        </p:nvSpPr>
        <p:spPr>
          <a:xfrm>
            <a:off x="425450" y="4232275"/>
            <a:ext cx="3870325" cy="561692"/>
          </a:xfrm>
          <a:prstGeom prst="rect">
            <a:avLst/>
          </a:prstGeom>
        </p:spPr>
        <p:txBody>
          <a:bodyPr>
            <a:spAutoFit/>
          </a:bodyPr>
          <a:lstStyle/>
          <a:p>
            <a:pPr>
              <a:defRPr/>
            </a:pPr>
            <a:r>
              <a:rPr lang="en-US" altLang="ja-JP" sz="1000" dirty="0" smtClean="0">
                <a:latin typeface="Calibri" panose="020F0502020204030204" pitchFamily="34" charset="0"/>
              </a:rPr>
              <a:t>Information and Communication White Paper, 2012 edition</a:t>
            </a:r>
            <a:endParaRPr lang="en-US" altLang="ja-JP" sz="1000" dirty="0">
              <a:latin typeface="Calibri" panose="020F0502020204030204" pitchFamily="34" charset="0"/>
            </a:endParaRPr>
          </a:p>
          <a:p>
            <a:pPr>
              <a:defRPr/>
            </a:pPr>
            <a:r>
              <a:rPr lang="en-US" altLang="ja-JP" sz="1000" dirty="0">
                <a:latin typeface="Calibri" panose="020F0502020204030204" pitchFamily="34" charset="0"/>
              </a:rPr>
              <a:t>http://www.soumu.go.jp/johotsusintokei/whitepaper/ja/h24/html/nc114920.html</a:t>
            </a:r>
            <a:endParaRPr lang="ja-JP" altLang="en-US" sz="1000" dirty="0">
              <a:latin typeface="Calibri" panose="020F0502020204030204" pitchFamily="34" charset="0"/>
            </a:endParaRPr>
          </a:p>
        </p:txBody>
      </p:sp>
      <p:sp>
        <p:nvSpPr>
          <p:cNvPr id="14" name="正方形/長方形 13"/>
          <p:cNvSpPr/>
          <p:nvPr/>
        </p:nvSpPr>
        <p:spPr>
          <a:xfrm>
            <a:off x="4554538" y="5969000"/>
            <a:ext cx="4589462" cy="407804"/>
          </a:xfrm>
          <a:prstGeom prst="rect">
            <a:avLst/>
          </a:prstGeom>
        </p:spPr>
        <p:txBody>
          <a:bodyPr>
            <a:spAutoFit/>
          </a:bodyPr>
          <a:lstStyle/>
          <a:p>
            <a:pPr>
              <a:defRPr/>
            </a:pPr>
            <a:r>
              <a:rPr lang="en-US" altLang="ja-JP" sz="1000" dirty="0">
                <a:latin typeface="Calibri" panose="020F0502020204030204" pitchFamily="34" charset="0"/>
              </a:rPr>
              <a:t>Information and Communication White Paper, 2012 edition</a:t>
            </a:r>
          </a:p>
          <a:p>
            <a:pPr>
              <a:defRPr/>
            </a:pPr>
            <a:r>
              <a:rPr lang="en-US" altLang="ja-JP" sz="1000" dirty="0" smtClean="0">
                <a:latin typeface="Calibri" panose="020F0502020204030204" pitchFamily="34" charset="0"/>
              </a:rPr>
              <a:t>http</a:t>
            </a:r>
            <a:r>
              <a:rPr lang="en-US" altLang="ja-JP" sz="1000" dirty="0">
                <a:latin typeface="Calibri" panose="020F0502020204030204" pitchFamily="34" charset="0"/>
              </a:rPr>
              <a:t>://www.soumu.go.jp/johotsusintokei/whitepaper/ja/h24/html/nc123210.html</a:t>
            </a:r>
            <a:endParaRPr lang="ja-JP" altLang="en-US" sz="1000" dirty="0">
              <a:latin typeface="Calibri" panose="020F0502020204030204" pitchFamily="34" charset="0"/>
            </a:endParaRPr>
          </a:p>
        </p:txBody>
      </p:sp>
      <p:pic>
        <p:nvPicPr>
          <p:cNvPr id="61446" name="Picture 4"/>
          <p:cNvPicPr>
            <a:picLocks noChangeAspect="1" noChangeArrowheads="1"/>
          </p:cNvPicPr>
          <p:nvPr/>
        </p:nvPicPr>
        <p:blipFill>
          <a:blip r:embed="rId2"/>
          <a:srcRect/>
          <a:stretch>
            <a:fillRect/>
          </a:stretch>
        </p:blipFill>
        <p:spPr bwMode="auto">
          <a:xfrm>
            <a:off x="447675" y="1423988"/>
            <a:ext cx="4849813" cy="2638425"/>
          </a:xfrm>
          <a:prstGeom prst="rect">
            <a:avLst/>
          </a:prstGeom>
          <a:noFill/>
          <a:ln w="9525">
            <a:noFill/>
            <a:miter lim="800000"/>
            <a:headEnd/>
            <a:tailEnd/>
          </a:ln>
        </p:spPr>
      </p:pic>
      <p:pic>
        <p:nvPicPr>
          <p:cNvPr id="61447" name="Picture 3"/>
          <p:cNvPicPr>
            <a:picLocks noChangeAspect="1" noChangeArrowheads="1"/>
          </p:cNvPicPr>
          <p:nvPr/>
        </p:nvPicPr>
        <p:blipFill>
          <a:blip r:embed="rId3"/>
          <a:srcRect/>
          <a:stretch>
            <a:fillRect/>
          </a:stretch>
        </p:blipFill>
        <p:spPr bwMode="auto">
          <a:xfrm>
            <a:off x="4529138" y="2876550"/>
            <a:ext cx="4327525" cy="312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タイトル 1"/>
          <p:cNvSpPr>
            <a:spLocks noGrp="1"/>
          </p:cNvSpPr>
          <p:nvPr>
            <p:ph type="title"/>
          </p:nvPr>
        </p:nvSpPr>
        <p:spPr>
          <a:xfrm>
            <a:off x="482600" y="2471738"/>
            <a:ext cx="8339183" cy="914400"/>
          </a:xfrm>
        </p:spPr>
        <p:txBody>
          <a:bodyPr/>
          <a:lstStyle/>
          <a:p>
            <a:pPr eaLnBrk="1" hangingPunct="1"/>
            <a:r>
              <a:rPr lang="en-US" altLang="ja-JP" sz="2800" dirty="0" smtClean="0"/>
              <a:t>5.2  Home Page of Statistics Bureau and </a:t>
            </a:r>
            <a:r>
              <a:rPr lang="en-US" altLang="ja-JP" sz="2800" dirty="0"/>
              <a:t>Maps </a:t>
            </a:r>
            <a:r>
              <a:rPr lang="en-US" altLang="ja-JP" sz="2800" dirty="0" smtClean="0"/>
              <a:t/>
            </a:r>
            <a:br>
              <a:rPr lang="en-US" altLang="ja-JP" sz="2800" dirty="0" smtClean="0"/>
            </a:br>
            <a:r>
              <a:rPr lang="en-US" altLang="ja-JP" sz="2800" dirty="0" smtClean="0"/>
              <a:t>(Survey Results)</a:t>
            </a:r>
            <a:endParaRPr lang="ja-JP" altLang="en-US" sz="2800" dirty="0" smtClean="0"/>
          </a:p>
        </p:txBody>
      </p:sp>
      <p:sp>
        <p:nvSpPr>
          <p:cNvPr id="3" name="スライド番号プレースホルダー 2"/>
          <p:cNvSpPr>
            <a:spLocks noGrp="1"/>
          </p:cNvSpPr>
          <p:nvPr>
            <p:ph type="sldNum" sz="quarter" idx="10"/>
          </p:nvPr>
        </p:nvSpPr>
        <p:spPr/>
        <p:txBody>
          <a:bodyPr/>
          <a:lstStyle/>
          <a:p>
            <a:pPr>
              <a:defRPr/>
            </a:pPr>
            <a:fld id="{DA5EF012-BBF8-48D4-BA9E-F6CFD0421A72}" type="slidenum">
              <a:rPr lang="ja-JP" altLang="en-US" smtClean="0"/>
              <a:pPr>
                <a:defRPr/>
              </a:pPr>
              <a:t>43</a:t>
            </a:fld>
            <a:endParaRPr lang="ja-JP" alt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73084F2-9030-4A0C-A3B3-531D42338F61}" type="slidenum">
              <a:rPr lang="ja-JP" altLang="en-US" smtClean="0">
                <a:solidFill>
                  <a:schemeClr val="tx1"/>
                </a:solidFill>
              </a:rPr>
              <a:pPr>
                <a:defRPr/>
              </a:pPr>
              <a:t>44</a:t>
            </a:fld>
            <a:endParaRPr lang="ja-JP" altLang="en-US" dirty="0">
              <a:solidFill>
                <a:schemeClr val="tx1"/>
              </a:solidFill>
            </a:endParaRPr>
          </a:p>
        </p:txBody>
      </p:sp>
      <p:sp>
        <p:nvSpPr>
          <p:cNvPr id="63490" name="タイトル 1"/>
          <p:cNvSpPr>
            <a:spLocks noGrp="1"/>
          </p:cNvSpPr>
          <p:nvPr>
            <p:ph type="title"/>
          </p:nvPr>
        </p:nvSpPr>
        <p:spPr>
          <a:xfrm>
            <a:off x="481013" y="113671"/>
            <a:ext cx="8229600" cy="792163"/>
          </a:xfrm>
        </p:spPr>
        <p:txBody>
          <a:bodyPr/>
          <a:lstStyle/>
          <a:p>
            <a:pPr eaLnBrk="1" hangingPunct="1"/>
            <a:r>
              <a:rPr lang="en-US" altLang="ja-JP" sz="2400" dirty="0" smtClean="0"/>
              <a:t>(1)  Case Study Results</a:t>
            </a:r>
            <a:endParaRPr lang="ja-JP" altLang="en-US" sz="2400" dirty="0" smtClean="0"/>
          </a:p>
        </p:txBody>
      </p:sp>
      <p:sp>
        <p:nvSpPr>
          <p:cNvPr id="13" name="コンテンツ プレースホルダー 1"/>
          <p:cNvSpPr>
            <a:spLocks noGrp="1"/>
          </p:cNvSpPr>
          <p:nvPr>
            <p:ph sz="quarter" idx="1"/>
          </p:nvPr>
        </p:nvSpPr>
        <p:spPr>
          <a:xfrm>
            <a:off x="481013" y="1154113"/>
            <a:ext cx="8662987" cy="5304352"/>
          </a:xfrm>
        </p:spPr>
        <p:txBody>
          <a:bodyPr/>
          <a:lstStyle/>
          <a:p>
            <a:pPr marL="0" indent="0">
              <a:lnSpc>
                <a:spcPct val="90000"/>
              </a:lnSpc>
              <a:spcBef>
                <a:spcPts val="300"/>
              </a:spcBef>
              <a:buFont typeface="Wingdings 3" pitchFamily="18" charset="2"/>
              <a:buNone/>
              <a:defRPr/>
            </a:pPr>
            <a:r>
              <a:rPr lang="en-US" altLang="ja-JP" sz="1200" dirty="0" smtClean="0"/>
              <a:t>With reference to the case study method, etc. of Information and Communication White Paper, simple case study was conducted on the home page of Statistics Bureau (Statistics Data Page) and the Maps (Survey Results)</a:t>
            </a:r>
          </a:p>
          <a:p>
            <a:pPr marL="0" indent="0">
              <a:lnSpc>
                <a:spcPct val="90000"/>
              </a:lnSpc>
              <a:spcBef>
                <a:spcPts val="300"/>
              </a:spcBef>
              <a:buFont typeface="Wingdings 3" pitchFamily="18" charset="2"/>
              <a:buNone/>
              <a:defRPr/>
            </a:pPr>
            <a:endParaRPr lang="en-US" altLang="ja-JP" sz="1200" dirty="0"/>
          </a:p>
          <a:p>
            <a:pPr marL="0" indent="0">
              <a:lnSpc>
                <a:spcPct val="90000"/>
              </a:lnSpc>
              <a:spcBef>
                <a:spcPts val="300"/>
              </a:spcBef>
              <a:buNone/>
              <a:defRPr/>
            </a:pPr>
            <a:r>
              <a:rPr lang="en-US" altLang="ja-JP" sz="1200" b="1" dirty="0" smtClean="0"/>
              <a:t>1)  Home Page of Statistics Bureau(Statistics Data Page)</a:t>
            </a:r>
            <a:r>
              <a:rPr lang="ja-JP" altLang="en-US" sz="1200" b="1" dirty="0" smtClean="0"/>
              <a:t>　</a:t>
            </a:r>
            <a:r>
              <a:rPr lang="en-US" altLang="ja-JP" sz="1200" b="1" dirty="0" smtClean="0"/>
              <a:t>[</a:t>
            </a:r>
            <a:r>
              <a:rPr lang="en-US" altLang="ja-JP" sz="1200" dirty="0" smtClean="0"/>
              <a:t> </a:t>
            </a:r>
            <a:r>
              <a:rPr lang="en-US" altLang="ja-JP" sz="1200" dirty="0"/>
              <a:t>Ministry of Internal Affairs and </a:t>
            </a:r>
            <a:r>
              <a:rPr lang="en-US" altLang="ja-JP" sz="1200" dirty="0" smtClean="0"/>
              <a:t>Communications</a:t>
            </a:r>
            <a:r>
              <a:rPr lang="en-US" altLang="ja-JP" sz="1200" b="1" dirty="0" smtClean="0"/>
              <a:t>]</a:t>
            </a:r>
          </a:p>
          <a:p>
            <a:pPr>
              <a:lnSpc>
                <a:spcPct val="90000"/>
              </a:lnSpc>
              <a:spcBef>
                <a:spcPts val="300"/>
              </a:spcBef>
              <a:defRPr/>
            </a:pPr>
            <a:r>
              <a:rPr lang="en-US" altLang="ja-JP" sz="1200" dirty="0" smtClean="0"/>
              <a:t>For Home Page of Statistics Bureau, a simple case study was conducted on the statistics data pages in which a large amount of data are published(</a:t>
            </a:r>
            <a:r>
              <a:rPr lang="en-US" altLang="ja-JP" sz="1200" dirty="0" smtClean="0">
                <a:hlinkClick r:id="rId2"/>
              </a:rPr>
              <a:t>http</a:t>
            </a:r>
            <a:r>
              <a:rPr lang="en-US" altLang="ja-JP" sz="1200" dirty="0">
                <a:hlinkClick r:id="rId2"/>
              </a:rPr>
              <a:t>://</a:t>
            </a:r>
            <a:r>
              <a:rPr lang="en-US" altLang="ja-JP" sz="1200" dirty="0" smtClean="0">
                <a:hlinkClick r:id="rId2"/>
              </a:rPr>
              <a:t>www.stat.go.jp/data/index.htm</a:t>
            </a:r>
            <a:r>
              <a:rPr lang="en-US" altLang="ja-JP" sz="1200" dirty="0" smtClean="0"/>
              <a:t>). Based on the idea of case study on Information and Communication White Paper (Simplified Version), study was conducted on presumption that no copyright is attached to “Tables and Graphs.”</a:t>
            </a:r>
          </a:p>
          <a:p>
            <a:pPr marL="273050" lvl="1">
              <a:lnSpc>
                <a:spcPct val="90000"/>
              </a:lnSpc>
              <a:spcBef>
                <a:spcPts val="300"/>
              </a:spcBef>
              <a:buClr>
                <a:schemeClr val="accent1"/>
              </a:buClr>
              <a:defRPr/>
            </a:pPr>
            <a:endParaRPr lang="en-US" altLang="ja-JP" sz="1200" dirty="0" smtClean="0"/>
          </a:p>
          <a:p>
            <a:pPr marL="273050" lvl="1">
              <a:lnSpc>
                <a:spcPct val="90000"/>
              </a:lnSpc>
              <a:spcBef>
                <a:spcPts val="300"/>
              </a:spcBef>
              <a:buClr>
                <a:schemeClr val="accent1"/>
              </a:buClr>
              <a:defRPr/>
            </a:pPr>
            <a:r>
              <a:rPr lang="en-US" altLang="ja-JP" sz="1200" dirty="0" smtClean="0"/>
              <a:t>In the statistics data pages, the portions with copyrights of third parties are </a:t>
            </a:r>
            <a:r>
              <a:rPr lang="en-US" altLang="ja-JP" sz="1200" dirty="0"/>
              <a:t>fewer than Information and Communication White </a:t>
            </a:r>
            <a:r>
              <a:rPr lang="en-US" altLang="ja-JP" sz="1200" dirty="0" smtClean="0"/>
              <a:t>Paper and it is expected that Category A(independently prepared by Statistics Bureau)</a:t>
            </a:r>
            <a:r>
              <a:rPr lang="ja-JP" altLang="en-US" sz="1200" dirty="0" smtClean="0"/>
              <a:t> </a:t>
            </a:r>
            <a:r>
              <a:rPr lang="en-US" altLang="ja-JP" sz="1200" dirty="0" smtClean="0"/>
              <a:t>and Category E(the data in which non copyright accrues)</a:t>
            </a:r>
            <a:r>
              <a:rPr lang="ja-JP" altLang="en-US" sz="1200" dirty="0" smtClean="0"/>
              <a:t> </a:t>
            </a:r>
            <a:r>
              <a:rPr lang="en-US" altLang="ja-JP" sz="1200" dirty="0" smtClean="0"/>
              <a:t>will compose most of the data.</a:t>
            </a:r>
          </a:p>
          <a:p>
            <a:pPr marL="273050" lvl="1">
              <a:lnSpc>
                <a:spcPct val="90000"/>
              </a:lnSpc>
              <a:spcBef>
                <a:spcPts val="300"/>
              </a:spcBef>
              <a:buClr>
                <a:schemeClr val="accent1"/>
              </a:buClr>
              <a:defRPr/>
            </a:pPr>
            <a:endParaRPr lang="en-US" altLang="ja-JP" sz="1200" dirty="0"/>
          </a:p>
          <a:p>
            <a:pPr marL="273050" lvl="1">
              <a:lnSpc>
                <a:spcPct val="90000"/>
              </a:lnSpc>
              <a:spcBef>
                <a:spcPts val="300"/>
              </a:spcBef>
              <a:buClr>
                <a:schemeClr val="accent1"/>
              </a:buClr>
              <a:defRPr/>
            </a:pPr>
            <a:r>
              <a:rPr lang="en-US" altLang="ja-JP" sz="1200" dirty="0" smtClean="0"/>
              <a:t>However, for the method of case study and the draft terms and conditions for use, those applied </a:t>
            </a:r>
            <a:r>
              <a:rPr lang="en-US" altLang="ja-JP" sz="1200" dirty="0"/>
              <a:t>to Information and Communication White </a:t>
            </a:r>
            <a:r>
              <a:rPr lang="en-US" altLang="ja-JP" sz="1200" dirty="0" smtClean="0"/>
              <a:t>Paper can also be applied.</a:t>
            </a:r>
          </a:p>
          <a:p>
            <a:pPr marL="0" indent="0">
              <a:lnSpc>
                <a:spcPct val="90000"/>
              </a:lnSpc>
              <a:spcBef>
                <a:spcPts val="300"/>
              </a:spcBef>
              <a:buFont typeface="Wingdings 3" pitchFamily="18" charset="2"/>
              <a:buNone/>
              <a:defRPr/>
            </a:pPr>
            <a:endParaRPr lang="en-US" altLang="ja-JP" sz="1200" dirty="0" smtClean="0"/>
          </a:p>
          <a:p>
            <a:pPr marL="0" indent="0">
              <a:lnSpc>
                <a:spcPct val="90000"/>
              </a:lnSpc>
              <a:spcBef>
                <a:spcPts val="300"/>
              </a:spcBef>
              <a:buFont typeface="Wingdings 3" pitchFamily="18" charset="2"/>
              <a:buNone/>
              <a:defRPr/>
            </a:pPr>
            <a:r>
              <a:rPr lang="en-US" altLang="ja-JP" sz="1200" b="1" dirty="0" smtClean="0"/>
              <a:t>2)  Maps(Survey Results)</a:t>
            </a:r>
            <a:r>
              <a:rPr lang="ja-JP" altLang="en-US" sz="1200" b="1" dirty="0" smtClean="0"/>
              <a:t>　</a:t>
            </a:r>
            <a:r>
              <a:rPr lang="en-US" altLang="ja-JP" sz="1200" b="1" dirty="0" smtClean="0"/>
              <a:t>[Geospatial Information Authority of Japan]</a:t>
            </a:r>
            <a:endParaRPr lang="en-US" altLang="ja-JP" sz="1200" b="1" dirty="0"/>
          </a:p>
          <a:p>
            <a:pPr>
              <a:lnSpc>
                <a:spcPct val="90000"/>
              </a:lnSpc>
              <a:spcBef>
                <a:spcPts val="300"/>
              </a:spcBef>
              <a:defRPr/>
            </a:pPr>
            <a:r>
              <a:rPr lang="en-US" altLang="ja-JP" sz="1200" dirty="0" smtClean="0"/>
              <a:t>For maps (survey results), </a:t>
            </a:r>
            <a:r>
              <a:rPr lang="en-US" altLang="ja-JP" sz="1200" dirty="0"/>
              <a:t>review of </a:t>
            </a:r>
            <a:r>
              <a:rPr lang="en-US" altLang="ja-JP" sz="1200" dirty="0" smtClean="0"/>
              <a:t>the terms </a:t>
            </a:r>
            <a:r>
              <a:rPr lang="en-US" altLang="ja-JP" sz="1200" dirty="0"/>
              <a:t>and conditions for use </a:t>
            </a:r>
            <a:r>
              <a:rPr lang="en-US" altLang="ja-JP" sz="1200" dirty="0" smtClean="0"/>
              <a:t>is now conducted and the Committee believes that review results should be respected.</a:t>
            </a:r>
          </a:p>
          <a:p>
            <a:pPr>
              <a:lnSpc>
                <a:spcPct val="90000"/>
              </a:lnSpc>
              <a:spcBef>
                <a:spcPts val="300"/>
              </a:spcBef>
              <a:defRPr/>
            </a:pPr>
            <a:endParaRPr lang="en-US" altLang="ja-JP" sz="1200" dirty="0" smtClean="0"/>
          </a:p>
          <a:p>
            <a:pPr>
              <a:lnSpc>
                <a:spcPct val="90000"/>
              </a:lnSpc>
              <a:spcBef>
                <a:spcPts val="300"/>
              </a:spcBef>
              <a:defRPr/>
            </a:pPr>
            <a:r>
              <a:rPr lang="en-US" altLang="ja-JP" sz="1200" dirty="0" smtClean="0"/>
              <a:t>Provided, however, that </a:t>
            </a:r>
            <a:r>
              <a:rPr lang="en-US" altLang="ja-JP" sz="1200" dirty="0"/>
              <a:t>if independent terms and conditions for </a:t>
            </a:r>
            <a:r>
              <a:rPr lang="en-US" altLang="ja-JP" sz="1200" dirty="0" smtClean="0"/>
              <a:t>use are adopted, as much time and labor will be required to carry out </a:t>
            </a:r>
            <a:r>
              <a:rPr lang="en-US" altLang="ja-JP" sz="1200" dirty="0" err="1" smtClean="0"/>
              <a:t>mashup</a:t>
            </a:r>
            <a:r>
              <a:rPr lang="en-US" altLang="ja-JP" sz="1200" dirty="0" smtClean="0"/>
              <a:t> with other data(using the data in combination of multiple data),</a:t>
            </a:r>
            <a:r>
              <a:rPr lang="ja-JP" altLang="en-US" sz="1200" dirty="0" smtClean="0"/>
              <a:t> </a:t>
            </a:r>
            <a:r>
              <a:rPr lang="en-US" altLang="ja-JP" sz="1200" dirty="0" smtClean="0"/>
              <a:t>as review </a:t>
            </a:r>
            <a:r>
              <a:rPr lang="en-US" altLang="ja-JP" sz="1200" dirty="0"/>
              <a:t>of </a:t>
            </a:r>
            <a:r>
              <a:rPr lang="en-US" altLang="ja-JP" sz="1200" dirty="0" smtClean="0"/>
              <a:t>consistency among each </a:t>
            </a:r>
            <a:r>
              <a:rPr lang="en-US" altLang="ja-JP" sz="1200" dirty="0"/>
              <a:t>of the terms and conditions for </a:t>
            </a:r>
            <a:r>
              <a:rPr lang="en-US" altLang="ja-JP" sz="1200" dirty="0" smtClean="0"/>
              <a:t>use will be necessary, it is desirable to secure compatibility among the mutual terms </a:t>
            </a:r>
            <a:r>
              <a:rPr lang="en-US" altLang="ja-JP" sz="1200" dirty="0"/>
              <a:t>and conditions for </a:t>
            </a:r>
            <a:r>
              <a:rPr lang="en-US" altLang="ja-JP" sz="1200" dirty="0" smtClean="0"/>
              <a:t>use.</a:t>
            </a:r>
          </a:p>
          <a:p>
            <a:pPr>
              <a:lnSpc>
                <a:spcPct val="90000"/>
              </a:lnSpc>
              <a:spcBef>
                <a:spcPts val="300"/>
              </a:spcBef>
              <a:defRPr/>
            </a:pPr>
            <a:endParaRPr lang="en-US" altLang="ja-JP" sz="1200" dirty="0" smtClean="0"/>
          </a:p>
          <a:p>
            <a:pPr>
              <a:lnSpc>
                <a:spcPct val="90000"/>
              </a:lnSpc>
              <a:spcBef>
                <a:spcPts val="300"/>
              </a:spcBef>
              <a:defRPr/>
            </a:pPr>
            <a:r>
              <a:rPr lang="en-US" altLang="ja-JP" sz="1200" dirty="0" smtClean="0"/>
              <a:t>Therefore, </a:t>
            </a:r>
            <a:r>
              <a:rPr lang="en-US" altLang="ja-JP" sz="1200" dirty="0"/>
              <a:t>in the terms and conditions for </a:t>
            </a:r>
            <a:r>
              <a:rPr lang="en-US" altLang="ja-JP" sz="1200" dirty="0" smtClean="0"/>
              <a:t>use of maps (survey results), it is desirable to consider in the direction of indicating the compatibility with other licenses, including CC-BY, etc.</a:t>
            </a:r>
          </a:p>
          <a:p>
            <a:pPr>
              <a:lnSpc>
                <a:spcPct val="90000"/>
              </a:lnSpc>
              <a:spcBef>
                <a:spcPts val="300"/>
              </a:spcBef>
              <a:defRPr/>
            </a:pPr>
            <a:endParaRPr lang="en-US" altLang="ja-JP" sz="1200" dirty="0" smtClean="0"/>
          </a:p>
          <a:p>
            <a:pPr>
              <a:lnSpc>
                <a:spcPct val="90000"/>
              </a:lnSpc>
              <a:spcBef>
                <a:spcPts val="300"/>
              </a:spcBef>
              <a:defRPr/>
            </a:pPr>
            <a:r>
              <a:rPr lang="en-US" altLang="ja-JP" sz="1200" dirty="0" smtClean="0"/>
              <a:t>The Committee will carry out necessary cooperation and review, based on the status of future review by Geospatial Information Authority of Japan.</a:t>
            </a:r>
          </a:p>
          <a:p>
            <a:pPr>
              <a:lnSpc>
                <a:spcPct val="90000"/>
              </a:lnSpc>
              <a:spcBef>
                <a:spcPts val="300"/>
              </a:spcBef>
              <a:defRPr/>
            </a:pPr>
            <a:endParaRPr lang="en-US" altLang="ja-JP" sz="120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タイトル 1"/>
          <p:cNvSpPr>
            <a:spLocks noGrp="1"/>
          </p:cNvSpPr>
          <p:nvPr>
            <p:ph type="title"/>
          </p:nvPr>
        </p:nvSpPr>
        <p:spPr>
          <a:xfrm>
            <a:off x="482600" y="2763838"/>
            <a:ext cx="8447755" cy="622300"/>
          </a:xfrm>
        </p:spPr>
        <p:txBody>
          <a:bodyPr/>
          <a:lstStyle/>
          <a:p>
            <a:pPr eaLnBrk="1" hangingPunct="1"/>
            <a:r>
              <a:rPr lang="en-US" altLang="ja-JP" sz="2800" dirty="0" smtClean="0"/>
              <a:t>6.  Review of Draft Terms and Conditions for Use and Draft Provisions of Consignment Agreement , etc.</a:t>
            </a:r>
            <a:endParaRPr lang="ja-JP" altLang="en-US" sz="2800" dirty="0" smtClean="0"/>
          </a:p>
        </p:txBody>
      </p:sp>
      <p:sp>
        <p:nvSpPr>
          <p:cNvPr id="3" name="スライド番号プレースホルダー 2"/>
          <p:cNvSpPr>
            <a:spLocks noGrp="1"/>
          </p:cNvSpPr>
          <p:nvPr>
            <p:ph type="sldNum" sz="quarter" idx="10"/>
          </p:nvPr>
        </p:nvSpPr>
        <p:spPr/>
        <p:txBody>
          <a:bodyPr/>
          <a:lstStyle/>
          <a:p>
            <a:pPr>
              <a:defRPr/>
            </a:pPr>
            <a:fld id="{5D9E58F7-85A0-4E2F-9596-AEB998CFE7CC}" type="slidenum">
              <a:rPr lang="ja-JP" altLang="en-US" smtClean="0"/>
              <a:pPr>
                <a:defRPr/>
              </a:pPr>
              <a:t>45</a:t>
            </a:fld>
            <a:endParaRPr lang="ja-JP" alt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96A3774A-4626-4253-80C5-A6A00F7A2BD2}" type="slidenum">
              <a:rPr lang="ja-JP" altLang="en-US" smtClean="0"/>
              <a:pPr>
                <a:defRPr/>
              </a:pPr>
              <a:t>46</a:t>
            </a:fld>
            <a:endParaRPr lang="ja-JP" altLang="en-US" dirty="0"/>
          </a:p>
        </p:txBody>
      </p:sp>
      <p:sp>
        <p:nvSpPr>
          <p:cNvPr id="65538" name="タイトル 1"/>
          <p:cNvSpPr>
            <a:spLocks noGrp="1"/>
          </p:cNvSpPr>
          <p:nvPr>
            <p:ph type="title"/>
          </p:nvPr>
        </p:nvSpPr>
        <p:spPr>
          <a:xfrm>
            <a:off x="481013" y="119641"/>
            <a:ext cx="8295517" cy="803823"/>
          </a:xfrm>
        </p:spPr>
        <p:txBody>
          <a:bodyPr/>
          <a:lstStyle/>
          <a:p>
            <a:pPr eaLnBrk="1" hangingPunct="1"/>
            <a:r>
              <a:rPr lang="en-US" altLang="ja-JP" sz="2200" dirty="0" smtClean="0"/>
              <a:t>(1)  Draft Terms and Conditions for Use </a:t>
            </a:r>
            <a:r>
              <a:rPr lang="ja-JP" altLang="en-US" sz="1800" dirty="0" smtClean="0"/>
              <a:t>ａ</a:t>
            </a:r>
            <a:r>
              <a:rPr lang="en-US" altLang="ja-JP" sz="1800" dirty="0" smtClean="0"/>
              <a:t>) </a:t>
            </a:r>
            <a:br>
              <a:rPr lang="en-US" altLang="ja-JP" sz="1800" dirty="0" smtClean="0"/>
            </a:br>
            <a:r>
              <a:rPr lang="en-US" altLang="ja-JP" sz="1800" dirty="0" smtClean="0"/>
              <a:t>(Taking an example of Information </a:t>
            </a:r>
            <a:r>
              <a:rPr lang="en-US" altLang="ja-JP" sz="1800" dirty="0"/>
              <a:t>and Communication White </a:t>
            </a:r>
            <a:r>
              <a:rPr lang="en-US" altLang="ja-JP" sz="1800" dirty="0" smtClean="0"/>
              <a:t>Paper) </a:t>
            </a:r>
            <a:r>
              <a:rPr lang="en-US" altLang="ja-JP" sz="1800" dirty="0" smtClean="0">
                <a:solidFill>
                  <a:srgbClr val="FF0000"/>
                </a:solidFill>
              </a:rPr>
              <a:t>(Working Draft)</a:t>
            </a:r>
            <a:endParaRPr lang="ja-JP" altLang="en-US" sz="1800" dirty="0" smtClean="0"/>
          </a:p>
        </p:txBody>
      </p:sp>
      <p:sp>
        <p:nvSpPr>
          <p:cNvPr id="65539" name="コンテンツ プレースホルダー 1"/>
          <p:cNvSpPr>
            <a:spLocks noGrp="1"/>
          </p:cNvSpPr>
          <p:nvPr>
            <p:ph sz="quarter" idx="1"/>
          </p:nvPr>
        </p:nvSpPr>
        <p:spPr>
          <a:xfrm>
            <a:off x="481013" y="1154113"/>
            <a:ext cx="8470900" cy="1266870"/>
          </a:xfrm>
        </p:spPr>
        <p:txBody>
          <a:bodyPr/>
          <a:lstStyle/>
          <a:p>
            <a:pPr>
              <a:lnSpc>
                <a:spcPct val="90000"/>
              </a:lnSpc>
              <a:spcBef>
                <a:spcPts val="300"/>
              </a:spcBef>
            </a:pPr>
            <a:r>
              <a:rPr lang="en-US" altLang="ja-JP" sz="1200" dirty="0"/>
              <a:t>D</a:t>
            </a:r>
            <a:r>
              <a:rPr lang="en-US" altLang="ja-JP" sz="1200" dirty="0" smtClean="0"/>
              <a:t>raft </a:t>
            </a:r>
            <a:r>
              <a:rPr lang="en-US" altLang="ja-JP" sz="1200" dirty="0"/>
              <a:t>terms and conditions for </a:t>
            </a:r>
            <a:r>
              <a:rPr lang="en-US" altLang="ja-JP" sz="1200" dirty="0" smtClean="0"/>
              <a:t>use for </a:t>
            </a:r>
            <a:r>
              <a:rPr lang="en-US" altLang="ja-JP" sz="1200" dirty="0"/>
              <a:t>Information and Communication White </a:t>
            </a:r>
            <a:r>
              <a:rPr lang="en-US" altLang="ja-JP" sz="1200" dirty="0" smtClean="0"/>
              <a:t>Paper, the subject of case study, were prepared in order to facilitate secondary use.(These </a:t>
            </a:r>
            <a:r>
              <a:rPr lang="en-US" altLang="ja-JP" sz="1200" dirty="0"/>
              <a:t>draft terms and conditions for </a:t>
            </a:r>
            <a:r>
              <a:rPr lang="en-US" altLang="ja-JP" sz="1200" dirty="0" smtClean="0"/>
              <a:t>use only cover the pages publishing “</a:t>
            </a:r>
            <a:r>
              <a:rPr lang="en-US" altLang="ja-JP" sz="1200" dirty="0"/>
              <a:t>Information and Communication White </a:t>
            </a:r>
            <a:r>
              <a:rPr lang="en-US" altLang="ja-JP" sz="1200" dirty="0" smtClean="0"/>
              <a:t>Paper” and not the entire home pages of Ministries.)</a:t>
            </a:r>
            <a:endParaRPr lang="en-US" altLang="ja-JP" sz="1200" dirty="0"/>
          </a:p>
          <a:p>
            <a:pPr>
              <a:lnSpc>
                <a:spcPct val="90000"/>
              </a:lnSpc>
              <a:spcBef>
                <a:spcPts val="300"/>
              </a:spcBef>
            </a:pPr>
            <a:r>
              <a:rPr lang="en-US" altLang="ja-JP" sz="1200" dirty="0" smtClean="0"/>
              <a:t>It adopted the composition in which after plainly expressing that secondary use may freely be made in general in the beginning, the detailed explanations are provided. For the portions with </a:t>
            </a:r>
            <a:r>
              <a:rPr lang="en-US" altLang="ja-JP" sz="1200" dirty="0" err="1" smtClean="0"/>
              <a:t>copyrightability</a:t>
            </a:r>
            <a:r>
              <a:rPr lang="en-US" altLang="ja-JP" sz="1200" dirty="0" smtClean="0"/>
              <a:t>, Creative Commons License shall be adopted to secure the compatibility and machine readability and reference was made to the usability by “Indication of License(CC-BY).”</a:t>
            </a:r>
            <a:endParaRPr lang="en-US" altLang="ja-JP" sz="1200" dirty="0"/>
          </a:p>
        </p:txBody>
      </p:sp>
      <p:sp>
        <p:nvSpPr>
          <p:cNvPr id="6" name="テキスト ボックス 5"/>
          <p:cNvSpPr txBox="1"/>
          <p:nvPr/>
        </p:nvSpPr>
        <p:spPr>
          <a:xfrm>
            <a:off x="481012" y="2384277"/>
            <a:ext cx="8269881" cy="3990886"/>
          </a:xfrm>
          <a:prstGeom prst="rect">
            <a:avLst/>
          </a:prstGeom>
          <a:noFill/>
          <a:ln>
            <a:solidFill>
              <a:schemeClr val="tx1"/>
            </a:solidFill>
          </a:ln>
        </p:spPr>
        <p:txBody>
          <a:bodyPr wrap="square" rtlCol="0" anchor="t" anchorCtr="0">
            <a:noAutofit/>
          </a:bodyPr>
          <a:lstStyle/>
          <a:p>
            <a:pPr indent="174625">
              <a:lnSpc>
                <a:spcPct val="90000"/>
              </a:lnSpc>
            </a:pPr>
            <a:r>
              <a:rPr lang="en-US" altLang="ja-JP" sz="1100" b="1" dirty="0">
                <a:latin typeface="Calibri" panose="020F0502020204030204" pitchFamily="34" charset="0"/>
                <a:ea typeface="+mn-ea"/>
              </a:rPr>
              <a:t>-</a:t>
            </a:r>
            <a:r>
              <a:rPr lang="ja-JP" altLang="en-US" sz="1100" b="1" dirty="0" smtClean="0">
                <a:latin typeface="Calibri" panose="020F0502020204030204" pitchFamily="34" charset="0"/>
                <a:ea typeface="+mn-ea"/>
              </a:rPr>
              <a:t> </a:t>
            </a:r>
            <a:r>
              <a:rPr lang="en-US" altLang="ja-JP" sz="1100" b="1" dirty="0">
                <a:latin typeface="Calibri" panose="020F0502020204030204" pitchFamily="34" charset="0"/>
              </a:rPr>
              <a:t>Information and Communication White </a:t>
            </a:r>
            <a:r>
              <a:rPr lang="en-US" altLang="ja-JP" sz="1100" b="1" dirty="0" smtClean="0">
                <a:latin typeface="Calibri" panose="020F0502020204030204" pitchFamily="34" charset="0"/>
              </a:rPr>
              <a:t>Paper may generally be used freely</a:t>
            </a:r>
            <a:r>
              <a:rPr lang="en-US" altLang="ja-JP" sz="1100" dirty="0" smtClean="0">
                <a:latin typeface="Calibri" panose="020F0502020204030204" pitchFamily="34" charset="0"/>
              </a:rPr>
              <a:t>.</a:t>
            </a:r>
            <a:endParaRPr lang="en-US" altLang="ja-JP" sz="1100" dirty="0" smtClean="0">
              <a:latin typeface="Calibri" panose="020F0502020204030204" pitchFamily="34" charset="0"/>
              <a:ea typeface="+mn-ea"/>
            </a:endParaRPr>
          </a:p>
          <a:p>
            <a:pPr marL="269875" indent="-95250">
              <a:lnSpc>
                <a:spcPct val="90000"/>
              </a:lnSpc>
            </a:pPr>
            <a:r>
              <a:rPr lang="en-US" altLang="ja-JP" sz="1100" dirty="0" smtClean="0">
                <a:latin typeface="Calibri" panose="020F0502020204030204" pitchFamily="34" charset="0"/>
              </a:rPr>
              <a:t>&gt; </a:t>
            </a:r>
            <a:r>
              <a:rPr lang="en-US" altLang="ja-JP" sz="1100" dirty="0">
                <a:latin typeface="Calibri" panose="020F0502020204030204" pitchFamily="34" charset="0"/>
              </a:rPr>
              <a:t>Information and Communication White </a:t>
            </a:r>
            <a:r>
              <a:rPr lang="en-US" altLang="ja-JP" sz="1100" dirty="0" smtClean="0">
                <a:latin typeface="Calibri" panose="020F0502020204030204" pitchFamily="34" charset="0"/>
              </a:rPr>
              <a:t>Paper (Web Version)</a:t>
            </a:r>
            <a:r>
              <a:rPr lang="ja-JP" altLang="en-US" sz="1100" dirty="0" smtClean="0">
                <a:latin typeface="Calibri" panose="020F0502020204030204" pitchFamily="34" charset="0"/>
              </a:rPr>
              <a:t> </a:t>
            </a:r>
            <a:r>
              <a:rPr lang="en-US" altLang="ja-JP" sz="1100" dirty="0" smtClean="0">
                <a:latin typeface="Calibri" panose="020F0502020204030204" pitchFamily="34" charset="0"/>
              </a:rPr>
              <a:t>may be freely used by anybody, including reproduction, modification, distribution and public transmission, etc., except for the portions to which</a:t>
            </a:r>
            <a:r>
              <a:rPr lang="ja-JP" altLang="en-US" sz="1100" dirty="0">
                <a:latin typeface="Calibri" panose="020F0502020204030204" pitchFamily="34" charset="0"/>
              </a:rPr>
              <a:t> </a:t>
            </a:r>
            <a:r>
              <a:rPr lang="ja-JP" altLang="en-US" sz="1100" dirty="0" smtClean="0">
                <a:latin typeface="Calibri" panose="020F0502020204030204" pitchFamily="34" charset="0"/>
              </a:rPr>
              <a:t>★ </a:t>
            </a:r>
            <a:r>
              <a:rPr lang="en-US" altLang="ja-JP" sz="1100" dirty="0" smtClean="0">
                <a:latin typeface="Calibri" panose="020F0502020204030204" pitchFamily="34" charset="0"/>
              </a:rPr>
              <a:t>mark is attached in the </a:t>
            </a:r>
            <a:r>
              <a:rPr lang="en-US" altLang="ja-JP" sz="1100" u="sng" dirty="0" smtClean="0">
                <a:solidFill>
                  <a:srgbClr val="0070C0"/>
                </a:solidFill>
                <a:latin typeface="Calibri" panose="020F0502020204030204" pitchFamily="34" charset="0"/>
              </a:rPr>
              <a:t>Chart List </a:t>
            </a:r>
            <a:r>
              <a:rPr lang="en-US" altLang="ja-JP" sz="1100" dirty="0" smtClean="0">
                <a:latin typeface="Calibri" panose="020F0502020204030204" pitchFamily="34" charset="0"/>
              </a:rPr>
              <a:t>and the texts, etc. of which the sources of third parties are indicated and commercial use is also permitted.</a:t>
            </a:r>
          </a:p>
          <a:p>
            <a:pPr marL="269875" indent="-95250">
              <a:lnSpc>
                <a:spcPct val="90000"/>
              </a:lnSpc>
            </a:pPr>
            <a:r>
              <a:rPr lang="en-US" altLang="ja-JP" sz="1100" dirty="0" smtClean="0">
                <a:latin typeface="Calibri" panose="020F0502020204030204" pitchFamily="34" charset="0"/>
              </a:rPr>
              <a:t>&gt; When using, indicate the sources.(</a:t>
            </a:r>
            <a:r>
              <a:rPr lang="ja-JP" altLang="en-US" sz="1100" dirty="0" smtClean="0">
                <a:latin typeface="Calibri" panose="020F0502020204030204" pitchFamily="34" charset="0"/>
              </a:rPr>
              <a:t>→</a:t>
            </a:r>
            <a:r>
              <a:rPr lang="en-US" altLang="ja-JP" sz="1100" u="sng" dirty="0" smtClean="0">
                <a:solidFill>
                  <a:srgbClr val="0070C0"/>
                </a:solidFill>
                <a:latin typeface="Calibri" panose="020F0502020204030204" pitchFamily="34" charset="0"/>
              </a:rPr>
              <a:t>Examples of indication of sources</a:t>
            </a:r>
            <a:r>
              <a:rPr lang="en-US" altLang="ja-JP" sz="1100" dirty="0" smtClean="0">
                <a:latin typeface="Calibri" panose="020F0502020204030204" pitchFamily="34" charset="0"/>
              </a:rPr>
              <a:t>)</a:t>
            </a:r>
          </a:p>
          <a:p>
            <a:pPr indent="174625">
              <a:lnSpc>
                <a:spcPct val="90000"/>
              </a:lnSpc>
              <a:spcBef>
                <a:spcPts val="600"/>
              </a:spcBef>
            </a:pPr>
            <a:r>
              <a:rPr lang="en-US" altLang="ja-JP" sz="1100" b="1" dirty="0" smtClean="0">
                <a:latin typeface="Calibri" panose="020F0502020204030204" pitchFamily="34" charset="0"/>
                <a:ea typeface="+mn-ea"/>
              </a:rPr>
              <a:t>-</a:t>
            </a:r>
            <a:r>
              <a:rPr lang="ja-JP" altLang="en-US" sz="1100" b="1" dirty="0" smtClean="0">
                <a:latin typeface="Calibri" panose="020F0502020204030204" pitchFamily="34" charset="0"/>
                <a:ea typeface="+mn-ea"/>
              </a:rPr>
              <a:t> </a:t>
            </a:r>
            <a:r>
              <a:rPr lang="en-US" altLang="ja-JP" sz="1100" b="1" dirty="0" smtClean="0">
                <a:latin typeface="Calibri" panose="020F0502020204030204" pitchFamily="34" charset="0"/>
                <a:ea typeface="+mn-ea"/>
              </a:rPr>
              <a:t>For the detailed method of use, please refer to the following.</a:t>
            </a:r>
            <a:endParaRPr lang="en-US" altLang="ja-JP" sz="1100" b="1" dirty="0">
              <a:latin typeface="Calibri" panose="020F0502020204030204" pitchFamily="34" charset="0"/>
              <a:ea typeface="+mn-ea"/>
            </a:endParaRPr>
          </a:p>
          <a:p>
            <a:pPr marL="268288" indent="-93663">
              <a:lnSpc>
                <a:spcPct val="90000"/>
              </a:lnSpc>
            </a:pPr>
            <a:r>
              <a:rPr lang="en-US" altLang="ja-JP" sz="1100" dirty="0" smtClean="0">
                <a:latin typeface="Calibri" panose="020F0502020204030204" pitchFamily="34" charset="0"/>
                <a:ea typeface="HGP創英角ｺﾞｼｯｸUB" pitchFamily="50" charset="-128"/>
              </a:rPr>
              <a:t>[Portion to which </a:t>
            </a:r>
            <a:r>
              <a:rPr lang="ja-JP" altLang="en-US" sz="1100" dirty="0" smtClean="0">
                <a:latin typeface="Calibri" panose="020F0502020204030204" pitchFamily="34" charset="0"/>
                <a:ea typeface="HGP創英角ｺﾞｼｯｸUB" pitchFamily="50" charset="-128"/>
              </a:rPr>
              <a:t>★ </a:t>
            </a:r>
            <a:r>
              <a:rPr lang="en-US" altLang="ja-JP" sz="1100" dirty="0" smtClean="0">
                <a:latin typeface="Calibri" panose="020F0502020204030204" pitchFamily="34" charset="0"/>
                <a:ea typeface="HGP創英角ｺﾞｼｯｸUB" pitchFamily="50" charset="-128"/>
              </a:rPr>
              <a:t>mark is attached and the texts of which the sources of third parties are indicated.]</a:t>
            </a:r>
            <a:endParaRPr lang="en-US" altLang="ja-JP" sz="1100" dirty="0">
              <a:latin typeface="Calibri" panose="020F0502020204030204" pitchFamily="34" charset="0"/>
              <a:ea typeface="HGP創英角ｺﾞｼｯｸUB" pitchFamily="50" charset="-128"/>
            </a:endParaRPr>
          </a:p>
          <a:p>
            <a:pPr marL="268288" indent="-93663">
              <a:lnSpc>
                <a:spcPct val="90000"/>
              </a:lnSpc>
            </a:pPr>
            <a:r>
              <a:rPr lang="en-US" altLang="ja-JP" sz="1100" dirty="0">
                <a:latin typeface="Calibri" panose="020F0502020204030204" pitchFamily="34" charset="0"/>
              </a:rPr>
              <a:t>&gt;</a:t>
            </a:r>
            <a:r>
              <a:rPr lang="en-US" altLang="ja-JP" sz="1100" dirty="0" smtClean="0">
                <a:latin typeface="Calibri" panose="020F0502020204030204" pitchFamily="34" charset="0"/>
              </a:rPr>
              <a:t> In the </a:t>
            </a:r>
            <a:r>
              <a:rPr lang="en-US" altLang="ja-JP" sz="1100" dirty="0">
                <a:latin typeface="Calibri" panose="020F0502020204030204" pitchFamily="34" charset="0"/>
              </a:rPr>
              <a:t>portions to which</a:t>
            </a:r>
            <a:r>
              <a:rPr lang="ja-JP" altLang="en-US" sz="1100" dirty="0">
                <a:latin typeface="Calibri" panose="020F0502020204030204" pitchFamily="34" charset="0"/>
              </a:rPr>
              <a:t> ★ </a:t>
            </a:r>
            <a:r>
              <a:rPr lang="en-US" altLang="ja-JP" sz="1100" dirty="0">
                <a:latin typeface="Calibri" panose="020F0502020204030204" pitchFamily="34" charset="0"/>
              </a:rPr>
              <a:t>mark is attached in the </a:t>
            </a:r>
            <a:r>
              <a:rPr lang="en-US" altLang="ja-JP" sz="1100" u="sng" dirty="0">
                <a:solidFill>
                  <a:srgbClr val="0070C0"/>
                </a:solidFill>
                <a:latin typeface="Calibri" panose="020F0502020204030204" pitchFamily="34" charset="0"/>
              </a:rPr>
              <a:t>Chart List </a:t>
            </a:r>
            <a:r>
              <a:rPr lang="en-US" altLang="ja-JP" sz="1100" dirty="0">
                <a:latin typeface="Calibri" panose="020F0502020204030204" pitchFamily="34" charset="0"/>
              </a:rPr>
              <a:t>and the texts, etc. of which the sources of third parties are </a:t>
            </a:r>
            <a:r>
              <a:rPr lang="en-US" altLang="ja-JP" sz="1100" dirty="0" smtClean="0">
                <a:latin typeface="Calibri" panose="020F0502020204030204" pitchFamily="34" charset="0"/>
              </a:rPr>
              <a:t>indicated, third parties might have copyrights and any other rights(Ex.</a:t>
            </a:r>
            <a:r>
              <a:rPr lang="ja-JP" altLang="en-US" sz="1100" dirty="0" smtClean="0">
                <a:latin typeface="Calibri" panose="020F0502020204030204" pitchFamily="34" charset="0"/>
              </a:rPr>
              <a:t>：</a:t>
            </a:r>
            <a:r>
              <a:rPr lang="en-US" altLang="ja-JP" sz="1100" dirty="0" smtClean="0">
                <a:latin typeface="Calibri" panose="020F0502020204030204" pitchFamily="34" charset="0"/>
              </a:rPr>
              <a:t>portrait right and publicity right in photos). When using, please pay attention not to infringe upon the rights of third parties.</a:t>
            </a:r>
          </a:p>
          <a:p>
            <a:pPr marL="268288" indent="-93663">
              <a:lnSpc>
                <a:spcPct val="90000"/>
              </a:lnSpc>
            </a:pPr>
            <a:r>
              <a:rPr lang="en-US" altLang="ja-JP" sz="1100" dirty="0" smtClean="0">
                <a:latin typeface="Calibri" panose="020F0502020204030204" pitchFamily="34" charset="0"/>
              </a:rPr>
              <a:t>&gt; The information in which third parties have copyrights may be used without the license of authors under the Copyright Act such as citation.(</a:t>
            </a:r>
            <a:r>
              <a:rPr lang="ja-JP" altLang="en-US" sz="1100" dirty="0" smtClean="0">
                <a:latin typeface="Calibri" panose="020F0502020204030204" pitchFamily="34" charset="0"/>
              </a:rPr>
              <a:t>→</a:t>
            </a:r>
            <a:r>
              <a:rPr lang="en-US" altLang="ja-JP" sz="1100" u="sng" dirty="0" smtClean="0">
                <a:solidFill>
                  <a:srgbClr val="0070C0"/>
                </a:solidFill>
                <a:latin typeface="Calibri" panose="020F0502020204030204" pitchFamily="34" charset="0"/>
              </a:rPr>
              <a:t>Method of use which does not require license of the author</a:t>
            </a:r>
            <a:r>
              <a:rPr lang="en-US" altLang="ja-JP" sz="1100" dirty="0" smtClean="0">
                <a:latin typeface="Calibri" panose="020F0502020204030204" pitchFamily="34" charset="0"/>
              </a:rPr>
              <a:t>)</a:t>
            </a:r>
            <a:endParaRPr lang="en-US" altLang="ja-JP" sz="1100" b="1" dirty="0">
              <a:latin typeface="Calibri" panose="020F0502020204030204" pitchFamily="34" charset="0"/>
            </a:endParaRPr>
          </a:p>
          <a:p>
            <a:pPr marL="268288" indent="-93663">
              <a:lnSpc>
                <a:spcPct val="90000"/>
              </a:lnSpc>
            </a:pPr>
            <a:r>
              <a:rPr lang="en-US" altLang="ja-JP" sz="1100" dirty="0" smtClean="0">
                <a:latin typeface="Calibri" panose="020F0502020204030204" pitchFamily="34" charset="0"/>
                <a:ea typeface="HGP創英角ｺﾞｼｯｸUB" pitchFamily="50" charset="-128"/>
              </a:rPr>
              <a:t>[Portions to which </a:t>
            </a:r>
            <a:r>
              <a:rPr lang="ja-JP" altLang="en-US" sz="1100" dirty="0" smtClean="0">
                <a:latin typeface="Calibri" panose="020F0502020204030204" pitchFamily="34" charset="0"/>
                <a:ea typeface="HGP創英角ｺﾞｼｯｸUB" pitchFamily="50" charset="-128"/>
              </a:rPr>
              <a:t>★</a:t>
            </a:r>
            <a:r>
              <a:rPr lang="ja-JP" altLang="en-US" sz="1100" dirty="0">
                <a:latin typeface="Calibri" panose="020F0502020204030204" pitchFamily="34" charset="0"/>
                <a:ea typeface="HGP創英角ｺﾞｼｯｸUB" pitchFamily="50" charset="-128"/>
              </a:rPr>
              <a:t> </a:t>
            </a:r>
            <a:r>
              <a:rPr lang="en-US" altLang="ja-JP" sz="1100" dirty="0" smtClean="0">
                <a:latin typeface="Calibri" panose="020F0502020204030204" pitchFamily="34" charset="0"/>
                <a:ea typeface="HGP創英角ｺﾞｼｯｸUB" pitchFamily="50" charset="-128"/>
              </a:rPr>
              <a:t>mark is not attached]</a:t>
            </a:r>
          </a:p>
          <a:p>
            <a:pPr marL="268288" indent="-93663">
              <a:lnSpc>
                <a:spcPct val="90000"/>
              </a:lnSpc>
            </a:pPr>
            <a:r>
              <a:rPr lang="en-US" altLang="ja-JP" sz="1100" dirty="0" smtClean="0">
                <a:latin typeface="Calibri" panose="020F0502020204030204" pitchFamily="34" charset="0"/>
              </a:rPr>
              <a:t>&gt; As numerical data, simple tables and graphs, etc. are not copyrighted and may be freely used, but we request indication of the sources.</a:t>
            </a:r>
          </a:p>
          <a:p>
            <a:pPr marL="268288" indent="-93663">
              <a:lnSpc>
                <a:spcPct val="90000"/>
              </a:lnSpc>
            </a:pPr>
            <a:r>
              <a:rPr lang="en-US" altLang="ja-JP" sz="1100" dirty="0" smtClean="0">
                <a:latin typeface="Calibri" panose="020F0502020204030204" pitchFamily="34" charset="0"/>
              </a:rPr>
              <a:t>&gt; Copyrights of texts and charts which are copyrightable are held by the national government and managed by the Ministry of Internal Affairs and Communications, which are licensed by “</a:t>
            </a:r>
            <a:r>
              <a:rPr lang="en-US" altLang="ja-JP" sz="1100" u="sng" dirty="0" smtClean="0">
                <a:solidFill>
                  <a:srgbClr val="0070C0"/>
                </a:solidFill>
                <a:latin typeface="Calibri" panose="020F0502020204030204" pitchFamily="34" charset="0"/>
              </a:rPr>
              <a:t>Creative Commons License</a:t>
            </a:r>
            <a:r>
              <a:rPr lang="ja-JP" altLang="en-US" sz="1100" u="sng" dirty="0" smtClean="0">
                <a:solidFill>
                  <a:srgbClr val="0070C0"/>
                </a:solidFill>
                <a:latin typeface="Calibri" panose="020F0502020204030204" pitchFamily="34" charset="0"/>
              </a:rPr>
              <a:t>　</a:t>
            </a:r>
            <a:r>
              <a:rPr lang="en-US" altLang="ja-JP" sz="1100" u="sng" dirty="0" smtClean="0">
                <a:solidFill>
                  <a:srgbClr val="0070C0"/>
                </a:solidFill>
                <a:latin typeface="Calibri" panose="020F0502020204030204" pitchFamily="34" charset="0"/>
              </a:rPr>
              <a:t>Indication</a:t>
            </a:r>
            <a:r>
              <a:rPr lang="ja-JP" altLang="en-US" sz="1100" u="sng" dirty="0" smtClean="0">
                <a:solidFill>
                  <a:srgbClr val="0070C0"/>
                </a:solidFill>
                <a:latin typeface="Calibri" panose="020F0502020204030204" pitchFamily="34" charset="0"/>
              </a:rPr>
              <a:t> </a:t>
            </a:r>
            <a:r>
              <a:rPr lang="en-US" altLang="ja-JP" sz="1100" u="sng" dirty="0" smtClean="0">
                <a:solidFill>
                  <a:srgbClr val="0070C0"/>
                </a:solidFill>
                <a:latin typeface="Calibri" panose="020F0502020204030204" pitchFamily="34" charset="0"/>
              </a:rPr>
              <a:t>2.1 Japan,</a:t>
            </a:r>
            <a:r>
              <a:rPr lang="en-US" altLang="ja-JP" sz="1100" dirty="0" smtClean="0">
                <a:latin typeface="Calibri" panose="020F0502020204030204" pitchFamily="34" charset="0"/>
              </a:rPr>
              <a:t>” which permits free use.</a:t>
            </a:r>
          </a:p>
          <a:p>
            <a:pPr marL="268288" indent="-93663">
              <a:lnSpc>
                <a:spcPct val="90000"/>
              </a:lnSpc>
              <a:spcBef>
                <a:spcPts val="600"/>
              </a:spcBef>
            </a:pPr>
            <a:r>
              <a:rPr lang="en-US" altLang="ja-JP" sz="1100" b="1" dirty="0" smtClean="0">
                <a:latin typeface="Calibri" panose="020F0502020204030204" pitchFamily="34" charset="0"/>
                <a:ea typeface="+mn-ea"/>
              </a:rPr>
              <a:t>-</a:t>
            </a:r>
            <a:r>
              <a:rPr lang="ja-JP" altLang="en-US" sz="1100" b="1" dirty="0" smtClean="0">
                <a:latin typeface="Calibri" panose="020F0502020204030204" pitchFamily="34" charset="0"/>
                <a:ea typeface="+mn-ea"/>
              </a:rPr>
              <a:t> </a:t>
            </a:r>
            <a:r>
              <a:rPr lang="en-US" altLang="ja-JP" sz="1100" b="1" dirty="0" smtClean="0">
                <a:latin typeface="Calibri" panose="020F0502020204030204" pitchFamily="34" charset="0"/>
                <a:ea typeface="+mn-ea"/>
              </a:rPr>
              <a:t>Indemnification</a:t>
            </a:r>
            <a:endParaRPr lang="en-US" altLang="ja-JP" sz="1100" b="1" dirty="0">
              <a:latin typeface="Calibri" panose="020F0502020204030204" pitchFamily="34" charset="0"/>
              <a:ea typeface="+mn-ea"/>
            </a:endParaRPr>
          </a:p>
          <a:p>
            <a:pPr marL="268288" indent="-93663">
              <a:lnSpc>
                <a:spcPct val="90000"/>
              </a:lnSpc>
            </a:pPr>
            <a:r>
              <a:rPr lang="en-US" altLang="ja-JP" sz="1100" dirty="0" smtClean="0">
                <a:latin typeface="Calibri" panose="020F0502020204030204" pitchFamily="34" charset="0"/>
              </a:rPr>
              <a:t>&gt; Although we make our best efforts to maintain correctness of the published information, if there should be any error, please notify the contact below.</a:t>
            </a:r>
            <a:endParaRPr lang="en-US" altLang="ja-JP" sz="1100" dirty="0">
              <a:latin typeface="Calibri" panose="020F0502020204030204" pitchFamily="34" charset="0"/>
            </a:endParaRPr>
          </a:p>
          <a:p>
            <a:pPr marL="268288" indent="-93663">
              <a:lnSpc>
                <a:spcPct val="90000"/>
              </a:lnSpc>
            </a:pPr>
            <a:r>
              <a:rPr lang="en-US" altLang="ja-JP" sz="1100" dirty="0" smtClean="0">
                <a:latin typeface="Calibri" panose="020F0502020204030204" pitchFamily="34" charset="0"/>
              </a:rPr>
              <a:t>&gt; Ministry </a:t>
            </a:r>
            <a:r>
              <a:rPr lang="en-US" altLang="ja-JP" sz="1100" dirty="0">
                <a:latin typeface="Calibri" panose="020F0502020204030204" pitchFamily="34" charset="0"/>
              </a:rPr>
              <a:t>of Internal Affairs and </a:t>
            </a:r>
            <a:r>
              <a:rPr lang="en-US" altLang="ja-JP" sz="1100" dirty="0" smtClean="0">
                <a:latin typeface="Calibri" panose="020F0502020204030204" pitchFamily="34" charset="0"/>
              </a:rPr>
              <a:t>Communications shall not be liable for the losses, etc. which were caused to users by the use of the information published in </a:t>
            </a:r>
            <a:r>
              <a:rPr lang="en-US" altLang="ja-JP" sz="1100" dirty="0">
                <a:latin typeface="Calibri" panose="020F0502020204030204" pitchFamily="34" charset="0"/>
              </a:rPr>
              <a:t>Information and Communication White </a:t>
            </a:r>
            <a:r>
              <a:rPr lang="en-US" altLang="ja-JP" sz="1100" dirty="0" smtClean="0">
                <a:latin typeface="Calibri" panose="020F0502020204030204" pitchFamily="34" charset="0"/>
              </a:rPr>
              <a:t>Pater.</a:t>
            </a:r>
            <a:endParaRPr lang="en-US" altLang="ja-JP" sz="1100" dirty="0">
              <a:latin typeface="Calibri" panose="020F0502020204030204" pitchFamily="34" charset="0"/>
            </a:endParaRPr>
          </a:p>
          <a:p>
            <a:pPr marL="268288" indent="-93663">
              <a:lnSpc>
                <a:spcPct val="90000"/>
              </a:lnSpc>
              <a:spcBef>
                <a:spcPts val="600"/>
              </a:spcBef>
            </a:pPr>
            <a:r>
              <a:rPr lang="en-US" altLang="ja-JP" sz="1100" b="1" dirty="0" smtClean="0">
                <a:latin typeface="Calibri" panose="020F0502020204030204" pitchFamily="34" charset="0"/>
                <a:ea typeface="+mn-ea"/>
              </a:rPr>
              <a:t>-</a:t>
            </a:r>
            <a:r>
              <a:rPr lang="ja-JP" altLang="en-US" sz="1100" b="1" dirty="0" smtClean="0">
                <a:latin typeface="Calibri" panose="020F0502020204030204" pitchFamily="34" charset="0"/>
                <a:ea typeface="+mn-ea"/>
              </a:rPr>
              <a:t> </a:t>
            </a:r>
            <a:r>
              <a:rPr lang="en-US" altLang="ja-JP" sz="1100" b="1" dirty="0" smtClean="0">
                <a:latin typeface="Calibri" panose="020F0502020204030204" pitchFamily="34" charset="0"/>
                <a:ea typeface="+mn-ea"/>
              </a:rPr>
              <a:t>Contact of Inquiries about </a:t>
            </a:r>
            <a:r>
              <a:rPr lang="en-US" altLang="ja-JP" sz="1100" dirty="0">
                <a:latin typeface="Calibri" panose="020F0502020204030204" pitchFamily="34" charset="0"/>
              </a:rPr>
              <a:t>Information and Communication White </a:t>
            </a:r>
            <a:r>
              <a:rPr lang="en-US" altLang="ja-JP" sz="1100" dirty="0" smtClean="0">
                <a:latin typeface="Calibri" panose="020F0502020204030204" pitchFamily="34" charset="0"/>
              </a:rPr>
              <a:t>Paper</a:t>
            </a:r>
            <a:r>
              <a:rPr lang="ja-JP" altLang="en-US" sz="1100" b="1" dirty="0">
                <a:latin typeface="Calibri" panose="020F0502020204030204" pitchFamily="34" charset="0"/>
                <a:ea typeface="+mn-ea"/>
              </a:rPr>
              <a:t>　</a:t>
            </a:r>
            <a:r>
              <a:rPr lang="en-US" altLang="ja-JP" sz="1100" dirty="0" smtClean="0">
                <a:latin typeface="Calibri" panose="020F0502020204030204" pitchFamily="34" charset="0"/>
                <a:ea typeface="ＭＳ Ｐ明朝" pitchFamily="18" charset="-128"/>
              </a:rPr>
              <a:t>(the following content is provisional)</a:t>
            </a:r>
            <a:endParaRPr lang="ja-JP" altLang="en-US" sz="1100" dirty="0" smtClean="0">
              <a:latin typeface="Calibri" panose="020F0502020204030204" pitchFamily="34" charset="0"/>
              <a:ea typeface="ＭＳ Ｐ明朝" pitchFamily="18" charset="-128"/>
            </a:endParaRPr>
          </a:p>
          <a:p>
            <a:pPr marL="268288" indent="-93663">
              <a:lnSpc>
                <a:spcPct val="90000"/>
              </a:lnSpc>
            </a:pPr>
            <a:r>
              <a:rPr lang="en-US" altLang="ja-JP" sz="1100" dirty="0" smtClean="0">
                <a:latin typeface="Calibri" panose="020F0502020204030204" pitchFamily="34" charset="0"/>
              </a:rPr>
              <a:t>&gt; Ministry </a:t>
            </a:r>
            <a:r>
              <a:rPr lang="en-US" altLang="ja-JP" sz="1100" dirty="0">
                <a:latin typeface="Calibri" panose="020F0502020204030204" pitchFamily="34" charset="0"/>
              </a:rPr>
              <a:t>of Internal Affairs and </a:t>
            </a:r>
            <a:r>
              <a:rPr lang="en-US" altLang="ja-JP" sz="1100" dirty="0" smtClean="0">
                <a:latin typeface="Calibri" panose="020F0502020204030204" pitchFamily="34" charset="0"/>
              </a:rPr>
              <a:t>Communications</a:t>
            </a:r>
            <a:r>
              <a:rPr lang="ja-JP" altLang="en-US" sz="1100" dirty="0" smtClean="0">
                <a:latin typeface="Calibri" panose="020F0502020204030204" pitchFamily="34" charset="0"/>
              </a:rPr>
              <a:t>　</a:t>
            </a:r>
            <a:r>
              <a:rPr lang="en-US" altLang="ja-JP" sz="1100" dirty="0" smtClean="0">
                <a:latin typeface="Calibri" panose="020F0502020204030204" pitchFamily="34" charset="0"/>
              </a:rPr>
              <a:t>Global ICT Strategy Bureau, ICT Strategy Policy Division, Information and Communication Economy Office</a:t>
            </a:r>
            <a:endParaRPr lang="en-US" altLang="zh-TW" sz="1100" dirty="0" smtClean="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DC4E5EE1-9D42-4AD5-8E17-68CEDCEE8BB6}" type="slidenum">
              <a:rPr lang="ja-JP" altLang="en-US" smtClean="0"/>
              <a:pPr>
                <a:defRPr/>
              </a:pPr>
              <a:t>47</a:t>
            </a:fld>
            <a:endParaRPr lang="ja-JP" altLang="en-US" dirty="0"/>
          </a:p>
        </p:txBody>
      </p:sp>
      <p:sp>
        <p:nvSpPr>
          <p:cNvPr id="15365" name="タイトル 1"/>
          <p:cNvSpPr>
            <a:spLocks noGrp="1"/>
          </p:cNvSpPr>
          <p:nvPr>
            <p:ph type="title"/>
          </p:nvPr>
        </p:nvSpPr>
        <p:spPr>
          <a:xfrm>
            <a:off x="436651" y="0"/>
            <a:ext cx="8229600" cy="791610"/>
          </a:xfrm>
        </p:spPr>
        <p:txBody>
          <a:bodyPr/>
          <a:lstStyle/>
          <a:p>
            <a:pPr eaLnBrk="1" hangingPunct="1"/>
            <a:r>
              <a:rPr lang="en-US" altLang="ja-JP" sz="2400" dirty="0" smtClean="0"/>
              <a:t>(</a:t>
            </a:r>
            <a:r>
              <a:rPr lang="ja-JP" altLang="en-US" sz="2400" dirty="0" smtClean="0"/>
              <a:t>２</a:t>
            </a:r>
            <a:r>
              <a:rPr lang="en-US" altLang="ja-JP" sz="2400" dirty="0" smtClean="0"/>
              <a:t>)Draft Terms and Conditions for Use b)(Previous Data, etc.)</a:t>
            </a:r>
            <a:r>
              <a:rPr lang="en-US" altLang="ja-JP" sz="2400" dirty="0" smtClean="0">
                <a:solidFill>
                  <a:srgbClr val="FF0000"/>
                </a:solidFill>
              </a:rPr>
              <a:t>(Working Draft)</a:t>
            </a:r>
            <a:endParaRPr lang="ja-JP" altLang="en-US" sz="2400" dirty="0" smtClean="0"/>
          </a:p>
        </p:txBody>
      </p:sp>
      <p:sp>
        <p:nvSpPr>
          <p:cNvPr id="2" name="コンテンツ プレースホルダー 1"/>
          <p:cNvSpPr>
            <a:spLocks noGrp="1"/>
          </p:cNvSpPr>
          <p:nvPr>
            <p:ph sz="quarter" idx="1"/>
          </p:nvPr>
        </p:nvSpPr>
        <p:spPr>
          <a:xfrm>
            <a:off x="467473" y="1154112"/>
            <a:ext cx="8676527" cy="1606179"/>
          </a:xfrm>
        </p:spPr>
        <p:txBody>
          <a:bodyPr/>
          <a:lstStyle/>
          <a:p>
            <a:pPr>
              <a:lnSpc>
                <a:spcPct val="90000"/>
              </a:lnSpc>
              <a:spcBef>
                <a:spcPts val="0"/>
              </a:spcBef>
            </a:pPr>
            <a:r>
              <a:rPr lang="en-US" altLang="ja-JP" sz="1200" dirty="0" smtClean="0"/>
              <a:t>While it takes much labor to research the right relations and confirm the licenses of third parties with respect to the previous public data, etc., the use needs many not be great. Considering the cost effectiveness, it is conceivable to publish without confirming the right relations and leave to the judgment and responsibility of users the management of issues related to the rights of third parties. The followings are </a:t>
            </a:r>
            <a:r>
              <a:rPr lang="en-US" altLang="ja-JP" sz="1200" dirty="0"/>
              <a:t>the draft terms and conditions for </a:t>
            </a:r>
            <a:r>
              <a:rPr lang="en-US" altLang="ja-JP" sz="1200" dirty="0" smtClean="0"/>
              <a:t>use for such cases.</a:t>
            </a:r>
            <a:endParaRPr lang="en-US" altLang="ja-JP" sz="1200" dirty="0"/>
          </a:p>
          <a:p>
            <a:pPr>
              <a:lnSpc>
                <a:spcPct val="90000"/>
              </a:lnSpc>
              <a:spcBef>
                <a:spcPts val="0"/>
              </a:spcBef>
            </a:pPr>
            <a:r>
              <a:rPr lang="en-US" altLang="ja-JP" sz="1200" dirty="0" smtClean="0"/>
              <a:t>Indication of sources, etc. which is the clue to determination of  whether it is the information in which a third party has rights is only a rough indication of right relations. Users shall be liable for infringement of rights of third parties.</a:t>
            </a:r>
            <a:endParaRPr lang="en-US" altLang="ja-JP" sz="1200" dirty="0"/>
          </a:p>
          <a:p>
            <a:pPr marL="270000" indent="-270000">
              <a:lnSpc>
                <a:spcPct val="90000"/>
              </a:lnSpc>
              <a:spcBef>
                <a:spcPts val="0"/>
              </a:spcBef>
              <a:buNone/>
            </a:pPr>
            <a:r>
              <a:rPr lang="en-US" altLang="ja-JP" sz="1200" dirty="0"/>
              <a:t>*</a:t>
            </a:r>
            <a:r>
              <a:rPr lang="ja-JP" altLang="en-US" sz="1200" dirty="0" smtClean="0"/>
              <a:t>　</a:t>
            </a:r>
            <a:r>
              <a:rPr lang="en-US" altLang="ja-JP" sz="1200" dirty="0" smtClean="0"/>
              <a:t>If there are restrictions by individual laws, enter specifically the prohibited forms of use and the applicable individual law in the column of “When using -” As this </a:t>
            </a:r>
            <a:r>
              <a:rPr lang="en-US" altLang="ja-JP" sz="1200" dirty="0"/>
              <a:t>draft terms and conditions for </a:t>
            </a:r>
            <a:r>
              <a:rPr lang="en-US" altLang="ja-JP" sz="1200" dirty="0" smtClean="0"/>
              <a:t>use follows </a:t>
            </a:r>
            <a:r>
              <a:rPr lang="en-US" altLang="ja-JP" sz="1200" dirty="0"/>
              <a:t>Information and Communication White </a:t>
            </a:r>
            <a:r>
              <a:rPr lang="en-US" altLang="ja-JP" sz="1200" dirty="0" smtClean="0"/>
              <a:t>Paper, restrictions by individual laws are not described.</a:t>
            </a:r>
            <a:endParaRPr lang="en-US" altLang="ja-JP" sz="1200" dirty="0"/>
          </a:p>
        </p:txBody>
      </p:sp>
      <p:sp>
        <p:nvSpPr>
          <p:cNvPr id="7" name="テキスト ボックス 6"/>
          <p:cNvSpPr txBox="1"/>
          <p:nvPr/>
        </p:nvSpPr>
        <p:spPr>
          <a:xfrm>
            <a:off x="481013" y="2726110"/>
            <a:ext cx="8577529" cy="3802877"/>
          </a:xfrm>
          <a:prstGeom prst="rect">
            <a:avLst/>
          </a:prstGeom>
          <a:noFill/>
          <a:ln>
            <a:solidFill>
              <a:schemeClr val="tx1"/>
            </a:solidFill>
          </a:ln>
        </p:spPr>
        <p:txBody>
          <a:bodyPr wrap="square" rtlCol="0" anchor="ctr" anchorCtr="0">
            <a:noAutofit/>
          </a:bodyPr>
          <a:lstStyle/>
          <a:p>
            <a:pPr indent="174625">
              <a:lnSpc>
                <a:spcPct val="90000"/>
              </a:lnSpc>
            </a:pPr>
            <a:r>
              <a:rPr lang="en-US" altLang="ja-JP" sz="1200" b="1" dirty="0" smtClean="0">
                <a:latin typeface="Calibri" panose="020F0502020204030204" pitchFamily="34" charset="0"/>
                <a:ea typeface="+mn-ea"/>
              </a:rPr>
              <a:t>-</a:t>
            </a:r>
            <a:r>
              <a:rPr lang="ja-JP" altLang="en-US" sz="1200" b="1" dirty="0" smtClean="0">
                <a:latin typeface="Calibri" panose="020F0502020204030204" pitchFamily="34" charset="0"/>
                <a:ea typeface="+mn-ea"/>
              </a:rPr>
              <a:t> </a:t>
            </a:r>
            <a:r>
              <a:rPr lang="en-US" altLang="ja-JP" sz="1200" b="1" dirty="0" smtClean="0">
                <a:latin typeface="Calibri" panose="020F0502020204030204" pitchFamily="34" charset="0"/>
                <a:ea typeface="+mn-ea"/>
              </a:rPr>
              <a:t>When using</a:t>
            </a:r>
          </a:p>
          <a:p>
            <a:pPr marL="252000" indent="-72000">
              <a:lnSpc>
                <a:spcPct val="90000"/>
              </a:lnSpc>
            </a:pPr>
            <a:r>
              <a:rPr lang="en-US" altLang="ja-JP" sz="1200" dirty="0" smtClean="0">
                <a:latin typeface="Calibri" panose="020F0502020204030204" pitchFamily="34" charset="0"/>
              </a:rPr>
              <a:t>&gt;  Information </a:t>
            </a:r>
            <a:r>
              <a:rPr lang="en-US" altLang="ja-JP" sz="1200" dirty="0">
                <a:latin typeface="Calibri" panose="020F0502020204030204" pitchFamily="34" charset="0"/>
              </a:rPr>
              <a:t>published in Information and Communication White </a:t>
            </a:r>
            <a:r>
              <a:rPr lang="en-US" altLang="ja-JP" sz="1200" dirty="0" smtClean="0">
                <a:latin typeface="Calibri" panose="020F0502020204030204" pitchFamily="34" charset="0"/>
              </a:rPr>
              <a:t>Paper </a:t>
            </a:r>
            <a:r>
              <a:rPr lang="en-US" altLang="ja-JP" sz="1200" dirty="0">
                <a:latin typeface="Calibri" panose="020F0502020204030204" pitchFamily="34" charset="0"/>
              </a:rPr>
              <a:t>may be freely used by anybody, including reproduction, modification, distribution and public transmission, etc</a:t>
            </a:r>
            <a:r>
              <a:rPr lang="en-US" altLang="ja-JP" sz="1200" dirty="0" smtClean="0">
                <a:latin typeface="Calibri" panose="020F0502020204030204" pitchFamily="34" charset="0"/>
              </a:rPr>
              <a:t>., unless they infringe upon the rights of third parties and</a:t>
            </a:r>
            <a:r>
              <a:rPr lang="en-US" altLang="ja-JP" sz="1200" dirty="0">
                <a:latin typeface="Calibri" panose="020F0502020204030204" pitchFamily="34" charset="0"/>
              </a:rPr>
              <a:t> commercial use is also </a:t>
            </a:r>
            <a:r>
              <a:rPr lang="en-US" altLang="ja-JP" sz="1200" dirty="0" smtClean="0">
                <a:latin typeface="Calibri" panose="020F0502020204030204" pitchFamily="34" charset="0"/>
              </a:rPr>
              <a:t>permitted.</a:t>
            </a:r>
          </a:p>
          <a:p>
            <a:pPr lvl="0" indent="174625">
              <a:lnSpc>
                <a:spcPct val="90000"/>
              </a:lnSpc>
            </a:pPr>
            <a:r>
              <a:rPr lang="ja-JP" altLang="en-US" sz="1200" dirty="0" smtClean="0">
                <a:latin typeface="Calibri" panose="020F0502020204030204" pitchFamily="34" charset="0"/>
              </a:rPr>
              <a:t>・</a:t>
            </a:r>
            <a:r>
              <a:rPr lang="en-US" altLang="ja-JP" sz="1200" dirty="0" smtClean="0">
                <a:latin typeface="Calibri" panose="020F0502020204030204" pitchFamily="34" charset="0"/>
              </a:rPr>
              <a:t>&gt; When </a:t>
            </a:r>
            <a:r>
              <a:rPr lang="en-US" altLang="ja-JP" sz="1200" dirty="0">
                <a:latin typeface="Calibri" panose="020F0502020204030204" pitchFamily="34" charset="0"/>
              </a:rPr>
              <a:t>using, indicate the sources</a:t>
            </a:r>
            <a:r>
              <a:rPr lang="en-US" altLang="ja-JP" sz="1200" dirty="0" smtClean="0">
                <a:latin typeface="Calibri" panose="020F0502020204030204" pitchFamily="34" charset="0"/>
              </a:rPr>
              <a:t>.(</a:t>
            </a:r>
            <a:r>
              <a:rPr lang="ja-JP" altLang="en-US" sz="1200" dirty="0" smtClean="0">
                <a:latin typeface="Calibri" panose="020F0502020204030204" pitchFamily="34" charset="0"/>
              </a:rPr>
              <a:t>→</a:t>
            </a:r>
            <a:r>
              <a:rPr lang="en-US" altLang="ja-JP" sz="1200" u="sng" dirty="0">
                <a:solidFill>
                  <a:srgbClr val="0070C0"/>
                </a:solidFill>
                <a:latin typeface="Calibri" panose="020F0502020204030204" pitchFamily="34" charset="0"/>
              </a:rPr>
              <a:t>Examples of indication of </a:t>
            </a:r>
            <a:r>
              <a:rPr lang="en-US" altLang="ja-JP" sz="1200" u="sng" dirty="0" smtClean="0">
                <a:solidFill>
                  <a:srgbClr val="0070C0"/>
                </a:solidFill>
                <a:latin typeface="Calibri" panose="020F0502020204030204" pitchFamily="34" charset="0"/>
              </a:rPr>
              <a:t>sources</a:t>
            </a:r>
            <a:r>
              <a:rPr lang="en-US" altLang="ja-JP" sz="1200" dirty="0" smtClean="0">
                <a:solidFill>
                  <a:prstClr val="black"/>
                </a:solidFill>
                <a:latin typeface="Calibri" panose="020F0502020204030204" pitchFamily="34" charset="0"/>
              </a:rPr>
              <a:t>)</a:t>
            </a:r>
            <a:endParaRPr lang="en-US" altLang="ja-JP" sz="1200" dirty="0">
              <a:solidFill>
                <a:prstClr val="black"/>
              </a:solidFill>
              <a:latin typeface="Calibri" panose="020F0502020204030204" pitchFamily="34" charset="0"/>
            </a:endParaRPr>
          </a:p>
          <a:p>
            <a:pPr indent="174625">
              <a:lnSpc>
                <a:spcPct val="90000"/>
              </a:lnSpc>
              <a:spcBef>
                <a:spcPts val="0"/>
              </a:spcBef>
            </a:pPr>
            <a:r>
              <a:rPr lang="en-US" altLang="ja-JP" sz="1200" b="1" dirty="0" smtClean="0">
                <a:latin typeface="Calibri" panose="020F0502020204030204" pitchFamily="34" charset="0"/>
              </a:rPr>
              <a:t>- For </a:t>
            </a:r>
            <a:r>
              <a:rPr lang="en-US" altLang="ja-JP" sz="1200" b="1" dirty="0">
                <a:latin typeface="Calibri" panose="020F0502020204030204" pitchFamily="34" charset="0"/>
              </a:rPr>
              <a:t>the detailed method of use, please refer to the following</a:t>
            </a:r>
            <a:r>
              <a:rPr lang="en-US" altLang="ja-JP" sz="1200" b="1" dirty="0" smtClean="0">
                <a:latin typeface="Calibri" panose="020F0502020204030204" pitchFamily="34" charset="0"/>
              </a:rPr>
              <a:t>.</a:t>
            </a:r>
            <a:endParaRPr lang="en-US" altLang="ja-JP" sz="1200" b="1" dirty="0">
              <a:latin typeface="Calibri" panose="020F0502020204030204" pitchFamily="34" charset="0"/>
            </a:endParaRPr>
          </a:p>
          <a:p>
            <a:pPr indent="174625">
              <a:lnSpc>
                <a:spcPct val="90000"/>
              </a:lnSpc>
            </a:pPr>
            <a:r>
              <a:rPr lang="en-US" altLang="ja-JP" sz="1200" dirty="0" smtClean="0">
                <a:latin typeface="Calibri" panose="020F0502020204030204" pitchFamily="34" charset="0"/>
              </a:rPr>
              <a:t>(1)Please pay attention not to infringe upon the rights of third parties.</a:t>
            </a:r>
          </a:p>
          <a:p>
            <a:pPr marL="360000" indent="-72000">
              <a:lnSpc>
                <a:spcPct val="90000"/>
              </a:lnSpc>
            </a:pPr>
            <a:r>
              <a:rPr lang="en-US" altLang="ja-JP" sz="1200" dirty="0" smtClean="0">
                <a:latin typeface="Calibri" panose="020F0502020204030204" pitchFamily="34" charset="0"/>
              </a:rPr>
              <a:t>&gt; For the portions in which third parties have copyrights and the information in which third parties have rights other than copyrights( </a:t>
            </a:r>
            <a:r>
              <a:rPr lang="en-US" altLang="ja-JP" sz="1200" dirty="0">
                <a:latin typeface="Calibri" panose="020F0502020204030204" pitchFamily="34" charset="0"/>
              </a:rPr>
              <a:t>Ex.</a:t>
            </a:r>
            <a:r>
              <a:rPr lang="ja-JP" altLang="en-US" sz="1200" dirty="0">
                <a:latin typeface="Calibri" panose="020F0502020204030204" pitchFamily="34" charset="0"/>
              </a:rPr>
              <a:t>：</a:t>
            </a:r>
            <a:r>
              <a:rPr lang="en-US" altLang="ja-JP" sz="1200" dirty="0">
                <a:latin typeface="Calibri" panose="020F0502020204030204" pitchFamily="34" charset="0"/>
              </a:rPr>
              <a:t>portrait right and publicity right in </a:t>
            </a:r>
            <a:r>
              <a:rPr lang="en-US" altLang="ja-JP" sz="1200" dirty="0" smtClean="0">
                <a:latin typeface="Calibri" panose="020F0502020204030204" pitchFamily="34" charset="0"/>
              </a:rPr>
              <a:t>photos), please obtain the individual license at the responsibility of users.</a:t>
            </a:r>
            <a:endParaRPr lang="ja-JP" altLang="en-US" sz="1200" dirty="0">
              <a:latin typeface="Calibri" panose="020F0502020204030204" pitchFamily="34" charset="0"/>
            </a:endParaRPr>
          </a:p>
          <a:p>
            <a:pPr marL="360000" indent="-72000">
              <a:lnSpc>
                <a:spcPct val="90000"/>
              </a:lnSpc>
            </a:pPr>
            <a:r>
              <a:rPr lang="en-US" altLang="ja-JP" sz="1200" dirty="0" smtClean="0">
                <a:latin typeface="Calibri" panose="020F0502020204030204" pitchFamily="34" charset="0"/>
              </a:rPr>
              <a:t>&gt; In this regard, </a:t>
            </a:r>
            <a:r>
              <a:rPr lang="en-US" altLang="ja-JP" sz="1200" dirty="0">
                <a:latin typeface="Calibri" panose="020F0502020204030204" pitchFamily="34" charset="0"/>
              </a:rPr>
              <a:t>numerical data, simple tables and graphs, etc. are not </a:t>
            </a:r>
            <a:r>
              <a:rPr lang="en-US" altLang="ja-JP" sz="1200" dirty="0" smtClean="0">
                <a:latin typeface="Calibri" panose="020F0502020204030204" pitchFamily="34" charset="0"/>
              </a:rPr>
              <a:t>copyrighted. </a:t>
            </a:r>
            <a:r>
              <a:rPr lang="en-US" altLang="ja-JP" sz="1200" dirty="0">
                <a:latin typeface="Calibri" panose="020F0502020204030204" pitchFamily="34" charset="0"/>
              </a:rPr>
              <a:t>The information in which third parties have copyrights may be used without the license of authors under the Copyright Act such as </a:t>
            </a:r>
            <a:r>
              <a:rPr lang="en-US" altLang="ja-JP" sz="1200" dirty="0" smtClean="0">
                <a:latin typeface="Calibri" panose="020F0502020204030204" pitchFamily="34" charset="0"/>
              </a:rPr>
              <a:t>citation(</a:t>
            </a:r>
            <a:r>
              <a:rPr lang="ja-JP" altLang="en-US" sz="1200" dirty="0" smtClean="0">
                <a:latin typeface="Calibri" panose="020F0502020204030204" pitchFamily="34" charset="0"/>
              </a:rPr>
              <a:t>→</a:t>
            </a:r>
            <a:r>
              <a:rPr lang="en-US" altLang="ja-JP" sz="1200" u="sng" dirty="0" smtClean="0">
                <a:solidFill>
                  <a:srgbClr val="0070C0"/>
                </a:solidFill>
                <a:latin typeface="Calibri" panose="020F0502020204030204" pitchFamily="34" charset="0"/>
              </a:rPr>
              <a:t> </a:t>
            </a:r>
            <a:r>
              <a:rPr lang="en-US" altLang="ja-JP" sz="1200" u="sng" dirty="0">
                <a:solidFill>
                  <a:srgbClr val="0070C0"/>
                </a:solidFill>
                <a:latin typeface="Calibri" panose="020F0502020204030204" pitchFamily="34" charset="0"/>
              </a:rPr>
              <a:t>Method of use which does not require license of the </a:t>
            </a:r>
            <a:r>
              <a:rPr lang="en-US" altLang="ja-JP" sz="1200" u="sng" dirty="0" smtClean="0">
                <a:solidFill>
                  <a:srgbClr val="0070C0"/>
                </a:solidFill>
                <a:latin typeface="Calibri" panose="020F0502020204030204" pitchFamily="34" charset="0"/>
              </a:rPr>
              <a:t>author</a:t>
            </a:r>
            <a:r>
              <a:rPr lang="en-US" altLang="ja-JP" sz="1200" dirty="0" smtClean="0">
                <a:latin typeface="Calibri" panose="020F0502020204030204" pitchFamily="34" charset="0"/>
              </a:rPr>
              <a:t>)</a:t>
            </a:r>
            <a:endParaRPr lang="ja-JP" altLang="en-US" sz="1200" dirty="0">
              <a:latin typeface="Calibri" panose="020F0502020204030204" pitchFamily="34" charset="0"/>
            </a:endParaRPr>
          </a:p>
          <a:p>
            <a:pPr indent="174625">
              <a:lnSpc>
                <a:spcPct val="90000"/>
              </a:lnSpc>
            </a:pPr>
            <a:r>
              <a:rPr lang="en-US" altLang="ja-JP" sz="1200" dirty="0" smtClean="0">
                <a:latin typeface="Calibri" panose="020F0502020204030204" pitchFamily="34" charset="0"/>
              </a:rPr>
              <a:t>(</a:t>
            </a:r>
            <a:r>
              <a:rPr lang="en-US" altLang="ja-JP" sz="1200" dirty="0">
                <a:latin typeface="Calibri" panose="020F0502020204030204" pitchFamily="34" charset="0"/>
              </a:rPr>
              <a:t>2</a:t>
            </a:r>
            <a:r>
              <a:rPr lang="en-US" altLang="ja-JP" sz="1200" dirty="0" smtClean="0">
                <a:latin typeface="Calibri" panose="020F0502020204030204" pitchFamily="34" charset="0"/>
              </a:rPr>
              <a:t>)Creative Commons License</a:t>
            </a:r>
          </a:p>
          <a:p>
            <a:pPr marL="268288" indent="-93663">
              <a:lnSpc>
                <a:spcPct val="90000"/>
              </a:lnSpc>
            </a:pPr>
            <a:r>
              <a:rPr lang="en-US" altLang="ja-JP" sz="1200" dirty="0" smtClean="0">
                <a:latin typeface="Calibri" panose="020F0502020204030204" pitchFamily="34" charset="0"/>
              </a:rPr>
              <a:t>&gt; Among the published works, to those in which the national government has copyrights, license is granted under “</a:t>
            </a:r>
            <a:r>
              <a:rPr lang="en-US" altLang="ja-JP" sz="1200" u="sng" dirty="0">
                <a:solidFill>
                  <a:srgbClr val="0070C0"/>
                </a:solidFill>
                <a:latin typeface="Calibri" panose="020F0502020204030204" pitchFamily="34" charset="0"/>
              </a:rPr>
              <a:t>Creative Commons License</a:t>
            </a:r>
            <a:r>
              <a:rPr lang="ja-JP" altLang="en-US" sz="1200" u="sng" dirty="0">
                <a:solidFill>
                  <a:srgbClr val="0070C0"/>
                </a:solidFill>
                <a:latin typeface="Calibri" panose="020F0502020204030204" pitchFamily="34" charset="0"/>
              </a:rPr>
              <a:t>　</a:t>
            </a:r>
            <a:r>
              <a:rPr lang="en-US" altLang="ja-JP" sz="1200" u="sng" dirty="0">
                <a:solidFill>
                  <a:srgbClr val="0070C0"/>
                </a:solidFill>
                <a:latin typeface="Calibri" panose="020F0502020204030204" pitchFamily="34" charset="0"/>
              </a:rPr>
              <a:t>Indication</a:t>
            </a:r>
            <a:r>
              <a:rPr lang="ja-JP" altLang="en-US" sz="1200" u="sng" dirty="0">
                <a:solidFill>
                  <a:srgbClr val="0070C0"/>
                </a:solidFill>
                <a:latin typeface="Calibri" panose="020F0502020204030204" pitchFamily="34" charset="0"/>
              </a:rPr>
              <a:t> </a:t>
            </a:r>
            <a:r>
              <a:rPr lang="en-US" altLang="ja-JP" sz="1200" u="sng" dirty="0">
                <a:solidFill>
                  <a:srgbClr val="0070C0"/>
                </a:solidFill>
                <a:latin typeface="Calibri" panose="020F0502020204030204" pitchFamily="34" charset="0"/>
              </a:rPr>
              <a:t>2.1 </a:t>
            </a:r>
            <a:r>
              <a:rPr lang="en-US" altLang="ja-JP" sz="1200" u="sng" dirty="0" smtClean="0">
                <a:solidFill>
                  <a:srgbClr val="0070C0"/>
                </a:solidFill>
                <a:latin typeface="Calibri" panose="020F0502020204030204" pitchFamily="34" charset="0"/>
              </a:rPr>
              <a:t>Japan,</a:t>
            </a:r>
            <a:r>
              <a:rPr lang="en-US" altLang="ja-JP" sz="1200" dirty="0" smtClean="0">
                <a:latin typeface="Calibri" panose="020F0502020204030204" pitchFamily="34" charset="0"/>
              </a:rPr>
              <a:t>” which permits free use.</a:t>
            </a:r>
          </a:p>
          <a:p>
            <a:pPr marL="268288" indent="-93663">
              <a:lnSpc>
                <a:spcPct val="90000"/>
              </a:lnSpc>
            </a:pPr>
            <a:r>
              <a:rPr lang="en-US" altLang="ja-JP" sz="1200" dirty="0" smtClean="0">
                <a:latin typeface="Calibri" panose="020F0502020204030204" pitchFamily="34" charset="0"/>
              </a:rPr>
              <a:t>&gt; As </a:t>
            </a:r>
            <a:r>
              <a:rPr lang="en-US" altLang="ja-JP" sz="1200" dirty="0">
                <a:latin typeface="Calibri" panose="020F0502020204030204" pitchFamily="34" charset="0"/>
              </a:rPr>
              <a:t>numerical data, simple tables and graphs, etc. are not </a:t>
            </a:r>
            <a:r>
              <a:rPr lang="en-US" altLang="ja-JP" sz="1200" dirty="0" smtClean="0">
                <a:latin typeface="Calibri" panose="020F0502020204030204" pitchFamily="34" charset="0"/>
              </a:rPr>
              <a:t>copyrighted, they are </a:t>
            </a:r>
            <a:r>
              <a:rPr lang="en-US" altLang="ja-JP" sz="1200" dirty="0">
                <a:latin typeface="Calibri" panose="020F0502020204030204" pitchFamily="34" charset="0"/>
              </a:rPr>
              <a:t>freely used, but we request indication of the sources.</a:t>
            </a:r>
          </a:p>
          <a:p>
            <a:pPr marL="268288" indent="-93663">
              <a:lnSpc>
                <a:spcPct val="90000"/>
              </a:lnSpc>
            </a:pPr>
            <a:r>
              <a:rPr lang="en-US" altLang="ja-JP" sz="1200" b="1" dirty="0" smtClean="0">
                <a:latin typeface="Calibri" panose="020F0502020204030204" pitchFamily="34" charset="0"/>
                <a:ea typeface="+mn-ea"/>
              </a:rPr>
              <a:t>- </a:t>
            </a:r>
            <a:r>
              <a:rPr lang="ja-JP" altLang="en-US" sz="1200" b="1" dirty="0" smtClean="0">
                <a:latin typeface="Calibri" panose="020F0502020204030204" pitchFamily="34" charset="0"/>
                <a:ea typeface="+mn-ea"/>
              </a:rPr>
              <a:t> </a:t>
            </a:r>
            <a:r>
              <a:rPr lang="en-US" altLang="ja-JP" sz="1200" b="1" dirty="0" smtClean="0">
                <a:latin typeface="Calibri" panose="020F0502020204030204" pitchFamily="34" charset="0"/>
                <a:ea typeface="+mn-ea"/>
              </a:rPr>
              <a:t>Indemnification</a:t>
            </a:r>
            <a:endParaRPr lang="en-US" altLang="ja-JP" sz="1200" b="1" dirty="0">
              <a:latin typeface="Calibri" panose="020F0502020204030204" pitchFamily="34" charset="0"/>
              <a:ea typeface="+mn-ea"/>
            </a:endParaRPr>
          </a:p>
          <a:p>
            <a:pPr marL="268288" indent="-93663">
              <a:lnSpc>
                <a:spcPct val="90000"/>
              </a:lnSpc>
            </a:pPr>
            <a:r>
              <a:rPr lang="en-US" altLang="ja-JP" sz="1200" dirty="0" smtClean="0">
                <a:latin typeface="Calibri" panose="020F0502020204030204" pitchFamily="34" charset="0"/>
              </a:rPr>
              <a:t>&gt; Although </a:t>
            </a:r>
            <a:r>
              <a:rPr lang="en-US" altLang="ja-JP" sz="1200" dirty="0">
                <a:latin typeface="Calibri" panose="020F0502020204030204" pitchFamily="34" charset="0"/>
              </a:rPr>
              <a:t>we make our best efforts to maintain correctness of the published information, </a:t>
            </a:r>
            <a:r>
              <a:rPr lang="en-US" altLang="ja-JP" sz="1200" dirty="0" smtClean="0">
                <a:latin typeface="Calibri" panose="020F0502020204030204" pitchFamily="34" charset="0"/>
              </a:rPr>
              <a:t>if </a:t>
            </a:r>
            <a:r>
              <a:rPr lang="en-US" altLang="ja-JP" sz="1200" dirty="0">
                <a:latin typeface="Calibri" panose="020F0502020204030204" pitchFamily="34" charset="0"/>
              </a:rPr>
              <a:t>there should be any error, please notify </a:t>
            </a:r>
            <a:r>
              <a:rPr lang="en-US" altLang="ja-JP" sz="1200" dirty="0" smtClean="0">
                <a:latin typeface="Calibri" panose="020F0502020204030204" pitchFamily="34" charset="0"/>
              </a:rPr>
              <a:t>the contact below</a:t>
            </a:r>
            <a:r>
              <a:rPr lang="en-US" altLang="ja-JP" sz="1200" dirty="0">
                <a:latin typeface="Calibri" panose="020F0502020204030204" pitchFamily="34" charset="0"/>
              </a:rPr>
              <a:t>.</a:t>
            </a:r>
          </a:p>
          <a:p>
            <a:pPr marL="268288" indent="-93663">
              <a:lnSpc>
                <a:spcPct val="90000"/>
              </a:lnSpc>
            </a:pPr>
            <a:r>
              <a:rPr lang="en-US" altLang="ja-JP" sz="1200" dirty="0" smtClean="0">
                <a:latin typeface="Calibri" panose="020F0502020204030204" pitchFamily="34" charset="0"/>
              </a:rPr>
              <a:t>&gt; If users incurred any losses by the use of the published information, the national government shall not be liable for them.</a:t>
            </a:r>
          </a:p>
          <a:p>
            <a:pPr marL="268288" indent="-93663">
              <a:lnSpc>
                <a:spcPct val="90000"/>
              </a:lnSpc>
            </a:pPr>
            <a:r>
              <a:rPr lang="en-US" altLang="ja-JP" sz="1200" dirty="0" smtClean="0">
                <a:latin typeface="Calibri" panose="020F0502020204030204" pitchFamily="34" charset="0"/>
              </a:rPr>
              <a:t>&gt; The national government shall not be liable for the damages due to infringement of the rights of third parties.</a:t>
            </a:r>
            <a:endParaRPr lang="en-US" altLang="ja-JP" sz="1200" dirty="0" smtClean="0">
              <a:latin typeface="Calibri" panose="020F0502020204030204" pitchFamily="34" charset="0"/>
              <a:ea typeface="HGP創英角ｺﾞｼｯｸUB" pitchFamily="50" charset="-128"/>
            </a:endParaRPr>
          </a:p>
          <a:p>
            <a:pPr marL="268288" indent="-93663">
              <a:lnSpc>
                <a:spcPct val="90000"/>
              </a:lnSpc>
            </a:pPr>
            <a:r>
              <a:rPr lang="en-US" altLang="ja-JP" sz="1200" b="1" dirty="0" smtClean="0">
                <a:latin typeface="Calibri" panose="020F0502020204030204" pitchFamily="34" charset="0"/>
                <a:ea typeface="+mn-ea"/>
              </a:rPr>
              <a:t>- </a:t>
            </a:r>
            <a:r>
              <a:rPr lang="ja-JP" altLang="en-US" sz="1200" b="1" dirty="0" smtClean="0">
                <a:latin typeface="Calibri" panose="020F0502020204030204" pitchFamily="34" charset="0"/>
                <a:ea typeface="+mn-ea"/>
              </a:rPr>
              <a:t> </a:t>
            </a:r>
            <a:r>
              <a:rPr lang="en-US" altLang="ja-JP" sz="1200" b="1" dirty="0" smtClean="0">
                <a:latin typeface="Calibri" panose="020F0502020204030204" pitchFamily="34" charset="0"/>
                <a:ea typeface="+mn-ea"/>
              </a:rPr>
              <a:t>Inquiries</a:t>
            </a:r>
            <a:r>
              <a:rPr lang="ja-JP" altLang="en-US" sz="1200" b="1" dirty="0" smtClean="0">
                <a:latin typeface="Calibri" panose="020F0502020204030204" pitchFamily="34" charset="0"/>
                <a:ea typeface="+mn-ea"/>
              </a:rPr>
              <a:t>　</a:t>
            </a:r>
            <a:r>
              <a:rPr lang="en-US" altLang="ja-JP" sz="1200" b="1" dirty="0" smtClean="0">
                <a:latin typeface="Calibri" panose="020F0502020204030204" pitchFamily="34" charset="0"/>
                <a:ea typeface="+mn-ea"/>
              </a:rPr>
              <a:t>(Omitted) </a:t>
            </a:r>
            <a:endParaRPr lang="ja-JP" altLang="en-US" sz="1200" b="1" dirty="0" smtClean="0">
              <a:latin typeface="Calibri" panose="020F0502020204030204" pitchFamily="34" charset="0"/>
              <a:ea typeface="+mn-ea"/>
            </a:endParaRPr>
          </a:p>
        </p:txBody>
      </p:sp>
    </p:spTree>
    <p:extLst>
      <p:ext uri="{BB962C8B-B14F-4D97-AF65-F5344CB8AC3E}">
        <p14:creationId xmlns:p14="http://schemas.microsoft.com/office/powerpoint/2010/main" val="8581163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DC4E5EE1-9D42-4AD5-8E17-68CEDCEE8BB6}" type="slidenum">
              <a:rPr lang="ja-JP" altLang="en-US" smtClean="0"/>
              <a:pPr>
                <a:defRPr/>
              </a:pPr>
              <a:t>48</a:t>
            </a:fld>
            <a:endParaRPr lang="ja-JP" altLang="en-US" dirty="0"/>
          </a:p>
        </p:txBody>
      </p:sp>
      <p:sp>
        <p:nvSpPr>
          <p:cNvPr id="15365" name="タイトル 1"/>
          <p:cNvSpPr>
            <a:spLocks noGrp="1"/>
          </p:cNvSpPr>
          <p:nvPr>
            <p:ph type="title"/>
          </p:nvPr>
        </p:nvSpPr>
        <p:spPr>
          <a:xfrm>
            <a:off x="481013" y="59820"/>
            <a:ext cx="8185238" cy="731789"/>
          </a:xfrm>
        </p:spPr>
        <p:txBody>
          <a:bodyPr/>
          <a:lstStyle/>
          <a:p>
            <a:pPr eaLnBrk="1" hangingPunct="1"/>
            <a:r>
              <a:rPr lang="en-US" altLang="ja-JP" sz="2200" dirty="0" smtClean="0"/>
              <a:t>(3) Draft </a:t>
            </a:r>
            <a:r>
              <a:rPr lang="en-US" altLang="ja-JP" sz="2200" dirty="0"/>
              <a:t>Terms and Conditions for </a:t>
            </a:r>
            <a:r>
              <a:rPr lang="en-US" altLang="ja-JP" sz="2200" dirty="0" smtClean="0"/>
              <a:t>Use c)</a:t>
            </a:r>
            <a:br>
              <a:rPr lang="en-US" altLang="ja-JP" sz="2200" dirty="0" smtClean="0"/>
            </a:br>
            <a:r>
              <a:rPr lang="en-US" altLang="ja-JP" sz="1800" dirty="0" smtClean="0"/>
              <a:t>(Data to be prepared in the Future) </a:t>
            </a:r>
            <a:r>
              <a:rPr lang="en-US" altLang="ja-JP" sz="1800" dirty="0" smtClean="0">
                <a:solidFill>
                  <a:srgbClr val="FF0000"/>
                </a:solidFill>
              </a:rPr>
              <a:t>(Working Draft)</a:t>
            </a:r>
            <a:endParaRPr lang="ja-JP" altLang="en-US" sz="1800" dirty="0" smtClean="0"/>
          </a:p>
        </p:txBody>
      </p:sp>
      <p:sp>
        <p:nvSpPr>
          <p:cNvPr id="2" name="コンテンツ プレースホルダー 1"/>
          <p:cNvSpPr>
            <a:spLocks noGrp="1"/>
          </p:cNvSpPr>
          <p:nvPr>
            <p:ph sz="quarter" idx="1"/>
          </p:nvPr>
        </p:nvSpPr>
        <p:spPr>
          <a:xfrm>
            <a:off x="467474" y="1154113"/>
            <a:ext cx="8283420" cy="2007831"/>
          </a:xfrm>
        </p:spPr>
        <p:txBody>
          <a:bodyPr tIns="0" bIns="0"/>
          <a:lstStyle/>
          <a:p>
            <a:pPr>
              <a:lnSpc>
                <a:spcPct val="90000"/>
              </a:lnSpc>
              <a:spcBef>
                <a:spcPts val="0"/>
              </a:spcBef>
            </a:pPr>
            <a:r>
              <a:rPr lang="ja-JP" altLang="en-US" sz="1200" dirty="0" smtClean="0"/>
              <a:t>★ </a:t>
            </a:r>
            <a:r>
              <a:rPr lang="en-US" altLang="ja-JP" sz="1200" dirty="0" smtClean="0"/>
              <a:t>mark used in the </a:t>
            </a:r>
            <a:r>
              <a:rPr lang="en-US" altLang="ja-JP" sz="1200" dirty="0"/>
              <a:t>case study of Information and Communication White </a:t>
            </a:r>
            <a:r>
              <a:rPr lang="en-US" altLang="ja-JP" sz="1200" dirty="0" smtClean="0"/>
              <a:t>Paper is an attempt to indicate the portions not to be freely used for secondary use, but it does not clarify whether copyrights of third parties exist or there are portrait rights other than copyrights for not to be offered for secondary use. It is based on the consideration for the burden of work, etc. of confirmation in the previous data.</a:t>
            </a:r>
            <a:endParaRPr lang="en-US" altLang="ja-JP" sz="1200" dirty="0"/>
          </a:p>
          <a:p>
            <a:pPr>
              <a:lnSpc>
                <a:spcPct val="90000"/>
              </a:lnSpc>
              <a:spcBef>
                <a:spcPts val="0"/>
              </a:spcBef>
            </a:pPr>
            <a:r>
              <a:rPr lang="en-US" altLang="ja-JP" sz="1200" dirty="0" smtClean="0"/>
              <a:t>For the public data to be prepared in the future, by indicating the reasons for not to be offered for secondary use freely with the source of materials, it can accommodate users who intend to make individual handling of rights as much as possible. The followings are </a:t>
            </a:r>
            <a:r>
              <a:rPr lang="en-US" altLang="ja-JP" sz="1200" dirty="0"/>
              <a:t>the draft terms and conditions for </a:t>
            </a:r>
            <a:r>
              <a:rPr lang="en-US" altLang="ja-JP" sz="1200" dirty="0" smtClean="0"/>
              <a:t>use in such a case.</a:t>
            </a:r>
          </a:p>
          <a:p>
            <a:pPr>
              <a:lnSpc>
                <a:spcPct val="90000"/>
              </a:lnSpc>
              <a:spcBef>
                <a:spcPts val="0"/>
              </a:spcBef>
            </a:pPr>
            <a:r>
              <a:rPr lang="en-US" altLang="ja-JP" sz="1200" dirty="0" smtClean="0"/>
              <a:t>For the materials on which the words in [</a:t>
            </a:r>
            <a:r>
              <a:rPr lang="ja-JP" altLang="en-US" sz="1200" dirty="0" smtClean="0"/>
              <a:t>　</a:t>
            </a:r>
            <a:r>
              <a:rPr lang="en-US" altLang="ja-JP" sz="1200" dirty="0" smtClean="0"/>
              <a:t>] of (2) are indicated, they are organized as there are restrictions on use. Where the source is indicated in </a:t>
            </a:r>
            <a:r>
              <a:rPr lang="en-US" altLang="ja-JP" sz="1200" dirty="0"/>
              <a:t>the name of the Ministry of Internal Affairs and </a:t>
            </a:r>
            <a:r>
              <a:rPr lang="en-US" altLang="ja-JP" sz="1200" dirty="0" smtClean="0"/>
              <a:t>Communications, they shall be limited to those the rights of which were securely treated. If rights cannot be treated, use the indication of 2)[</a:t>
            </a:r>
            <a:r>
              <a:rPr lang="ja-JP" altLang="en-US" sz="1200" dirty="0" smtClean="0"/>
              <a:t>　</a:t>
            </a:r>
            <a:r>
              <a:rPr lang="en-US" altLang="ja-JP" sz="1200" dirty="0" smtClean="0"/>
              <a:t>].</a:t>
            </a:r>
          </a:p>
          <a:p>
            <a:pPr marL="270000" indent="-270000">
              <a:lnSpc>
                <a:spcPct val="90000"/>
              </a:lnSpc>
              <a:spcBef>
                <a:spcPts val="0"/>
              </a:spcBef>
              <a:buNone/>
            </a:pPr>
            <a:r>
              <a:rPr lang="en-US" altLang="ja-JP" sz="1000" dirty="0" smtClean="0"/>
              <a:t>*</a:t>
            </a:r>
            <a:r>
              <a:rPr lang="ja-JP" altLang="en-US" sz="1000" dirty="0"/>
              <a:t>　</a:t>
            </a:r>
            <a:r>
              <a:rPr lang="en-US" altLang="ja-JP" sz="1000" dirty="0"/>
              <a:t>If there are restrictions by </a:t>
            </a:r>
            <a:r>
              <a:rPr lang="en-US" altLang="ja-JP" sz="1000" dirty="0" smtClean="0"/>
              <a:t>individual laws</a:t>
            </a:r>
            <a:r>
              <a:rPr lang="en-US" altLang="ja-JP" sz="1000" dirty="0"/>
              <a:t>, enter specifically the prohibited forms of use and the applicable individual </a:t>
            </a:r>
            <a:r>
              <a:rPr lang="en-US" altLang="ja-JP" sz="1000" dirty="0" smtClean="0"/>
              <a:t>law </a:t>
            </a:r>
            <a:r>
              <a:rPr lang="en-US" altLang="ja-JP" sz="1000" dirty="0"/>
              <a:t>in the column of “When using </a:t>
            </a:r>
            <a:r>
              <a:rPr lang="en-US" altLang="ja-JP" sz="1000" dirty="0" smtClean="0"/>
              <a:t>-” </a:t>
            </a:r>
            <a:r>
              <a:rPr lang="en-US" altLang="ja-JP" sz="1000" dirty="0"/>
              <a:t>As this draft terms and conditions for use follows Information and Communication White </a:t>
            </a:r>
            <a:r>
              <a:rPr lang="en-US" altLang="ja-JP" sz="1000" dirty="0" smtClean="0"/>
              <a:t>Paper, </a:t>
            </a:r>
            <a:r>
              <a:rPr lang="en-US" altLang="ja-JP" sz="1000" dirty="0"/>
              <a:t>restrictions by individual </a:t>
            </a:r>
            <a:r>
              <a:rPr lang="en-US" altLang="ja-JP" sz="1000" dirty="0" smtClean="0"/>
              <a:t>laws </a:t>
            </a:r>
            <a:r>
              <a:rPr lang="en-US" altLang="ja-JP" sz="1000" dirty="0"/>
              <a:t>are not described</a:t>
            </a:r>
            <a:r>
              <a:rPr lang="en-US" altLang="ja-JP" sz="1000" dirty="0" smtClean="0"/>
              <a:t>.</a:t>
            </a:r>
            <a:endParaRPr lang="ja-JP" altLang="en-US" sz="1000" dirty="0"/>
          </a:p>
          <a:p>
            <a:pPr marL="0" indent="0">
              <a:lnSpc>
                <a:spcPct val="90000"/>
              </a:lnSpc>
              <a:spcBef>
                <a:spcPts val="0"/>
              </a:spcBef>
              <a:buNone/>
            </a:pPr>
            <a:endParaRPr lang="en-US" altLang="ja-JP" sz="1200" dirty="0"/>
          </a:p>
          <a:p>
            <a:pPr>
              <a:lnSpc>
                <a:spcPct val="90000"/>
              </a:lnSpc>
              <a:spcBef>
                <a:spcPts val="0"/>
              </a:spcBef>
            </a:pPr>
            <a:endParaRPr lang="en-US" altLang="ja-JP" sz="1200" dirty="0"/>
          </a:p>
        </p:txBody>
      </p:sp>
      <p:sp>
        <p:nvSpPr>
          <p:cNvPr id="6" name="テキスト ボックス 5"/>
          <p:cNvSpPr txBox="1"/>
          <p:nvPr/>
        </p:nvSpPr>
        <p:spPr>
          <a:xfrm>
            <a:off x="481013" y="3221766"/>
            <a:ext cx="8295518" cy="3153397"/>
          </a:xfrm>
          <a:prstGeom prst="rect">
            <a:avLst/>
          </a:prstGeom>
          <a:noFill/>
          <a:ln>
            <a:solidFill>
              <a:schemeClr val="tx1"/>
            </a:solidFill>
          </a:ln>
        </p:spPr>
        <p:txBody>
          <a:bodyPr wrap="square" rtlCol="0" anchor="t" anchorCtr="0">
            <a:noAutofit/>
          </a:bodyPr>
          <a:lstStyle/>
          <a:p>
            <a:pPr indent="174625">
              <a:lnSpc>
                <a:spcPct val="90000"/>
              </a:lnSpc>
            </a:pPr>
            <a:r>
              <a:rPr lang="en-US" altLang="ja-JP" sz="1200" b="1" dirty="0" smtClean="0">
                <a:latin typeface="Calibri" panose="020F0502020204030204" pitchFamily="34" charset="0"/>
                <a:ea typeface="+mn-ea"/>
              </a:rPr>
              <a:t>- When using</a:t>
            </a:r>
          </a:p>
          <a:p>
            <a:pPr marL="269875" indent="-95250">
              <a:lnSpc>
                <a:spcPct val="90000"/>
              </a:lnSpc>
            </a:pPr>
            <a:r>
              <a:rPr lang="en-US" altLang="ja-JP" sz="1000" dirty="0" smtClean="0">
                <a:latin typeface="Calibri" panose="020F0502020204030204" pitchFamily="34" charset="0"/>
              </a:rPr>
              <a:t>&gt; The information which </a:t>
            </a:r>
            <a:r>
              <a:rPr lang="en-US" altLang="ja-JP" sz="1000" dirty="0">
                <a:latin typeface="Calibri" panose="020F0502020204030204" pitchFamily="34" charset="0"/>
              </a:rPr>
              <a:t>is published in Information and Communication White </a:t>
            </a:r>
            <a:r>
              <a:rPr lang="en-US" altLang="ja-JP" sz="1000" dirty="0" smtClean="0">
                <a:latin typeface="Calibri" panose="020F0502020204030204" pitchFamily="34" charset="0"/>
              </a:rPr>
              <a:t>Paper may freely be used by </a:t>
            </a:r>
            <a:r>
              <a:rPr lang="en-US" altLang="ja-JP" sz="1000" dirty="0">
                <a:latin typeface="Calibri" panose="020F0502020204030204" pitchFamily="34" charset="0"/>
              </a:rPr>
              <a:t>anybody, including reproduction, modification, distribution and public transmission, etc., </a:t>
            </a:r>
            <a:r>
              <a:rPr lang="en-US" altLang="ja-JP" sz="1000" dirty="0" smtClean="0">
                <a:latin typeface="Calibri" panose="020F0502020204030204" pitchFamily="34" charset="0"/>
              </a:rPr>
              <a:t>unless it contradicts with the rights of third parties and </a:t>
            </a:r>
            <a:r>
              <a:rPr lang="en-US" altLang="ja-JP" sz="1000" dirty="0">
                <a:latin typeface="Calibri" panose="020F0502020204030204" pitchFamily="34" charset="0"/>
              </a:rPr>
              <a:t>commercial use is also </a:t>
            </a:r>
            <a:r>
              <a:rPr lang="en-US" altLang="ja-JP" sz="1000" dirty="0" smtClean="0">
                <a:latin typeface="Calibri" panose="020F0502020204030204" pitchFamily="34" charset="0"/>
              </a:rPr>
              <a:t>permitted.</a:t>
            </a:r>
            <a:endParaRPr lang="en-US" altLang="ja-JP" sz="1000" dirty="0">
              <a:latin typeface="Calibri" panose="020F0502020204030204" pitchFamily="34" charset="0"/>
            </a:endParaRPr>
          </a:p>
          <a:p>
            <a:pPr indent="174625">
              <a:lnSpc>
                <a:spcPct val="90000"/>
              </a:lnSpc>
            </a:pPr>
            <a:r>
              <a:rPr lang="en-US" altLang="ja-JP" sz="1000" dirty="0" smtClean="0">
                <a:latin typeface="Calibri" panose="020F0502020204030204" pitchFamily="34" charset="0"/>
              </a:rPr>
              <a:t>&gt; When </a:t>
            </a:r>
            <a:r>
              <a:rPr lang="en-US" altLang="ja-JP" sz="1000" dirty="0">
                <a:latin typeface="Calibri" panose="020F0502020204030204" pitchFamily="34" charset="0"/>
              </a:rPr>
              <a:t>using, indicate the sources</a:t>
            </a:r>
            <a:r>
              <a:rPr lang="en-US" altLang="ja-JP" sz="1000" dirty="0" smtClean="0">
                <a:latin typeface="Calibri" panose="020F0502020204030204" pitchFamily="34" charset="0"/>
              </a:rPr>
              <a:t>.(</a:t>
            </a:r>
            <a:r>
              <a:rPr lang="ja-JP" altLang="en-US" sz="1000" dirty="0" smtClean="0">
                <a:latin typeface="Calibri" panose="020F0502020204030204" pitchFamily="34" charset="0"/>
              </a:rPr>
              <a:t>→</a:t>
            </a:r>
            <a:r>
              <a:rPr lang="en-US" altLang="ja-JP" sz="1000" u="sng" dirty="0">
                <a:solidFill>
                  <a:srgbClr val="0070C0"/>
                </a:solidFill>
                <a:latin typeface="Calibri" panose="020F0502020204030204" pitchFamily="34" charset="0"/>
              </a:rPr>
              <a:t>Examples of indication of </a:t>
            </a:r>
            <a:r>
              <a:rPr lang="en-US" altLang="ja-JP" sz="1000" u="sng" dirty="0" smtClean="0">
                <a:solidFill>
                  <a:srgbClr val="0070C0"/>
                </a:solidFill>
                <a:latin typeface="Calibri" panose="020F0502020204030204" pitchFamily="34" charset="0"/>
              </a:rPr>
              <a:t>sources</a:t>
            </a:r>
            <a:r>
              <a:rPr lang="en-US" altLang="ja-JP" sz="1000" dirty="0" smtClean="0">
                <a:solidFill>
                  <a:prstClr val="black"/>
                </a:solidFill>
                <a:latin typeface="Calibri" panose="020F0502020204030204" pitchFamily="34" charset="0"/>
              </a:rPr>
              <a:t>)</a:t>
            </a:r>
            <a:endParaRPr lang="en-US" altLang="ja-JP" sz="1000" dirty="0" smtClean="0">
              <a:latin typeface="Calibri" panose="020F0502020204030204" pitchFamily="34" charset="0"/>
            </a:endParaRPr>
          </a:p>
          <a:p>
            <a:pPr indent="174625">
              <a:lnSpc>
                <a:spcPct val="90000"/>
              </a:lnSpc>
              <a:spcBef>
                <a:spcPts val="0"/>
              </a:spcBef>
            </a:pPr>
            <a:r>
              <a:rPr lang="en-US" altLang="ja-JP" sz="1200" b="1" dirty="0">
                <a:latin typeface="Calibri" panose="020F0502020204030204" pitchFamily="34" charset="0"/>
              </a:rPr>
              <a:t>-</a:t>
            </a:r>
            <a:r>
              <a:rPr lang="ja-JP" altLang="en-US" sz="1200" b="1" dirty="0" smtClean="0">
                <a:latin typeface="Calibri" panose="020F0502020204030204" pitchFamily="34" charset="0"/>
              </a:rPr>
              <a:t> </a:t>
            </a:r>
            <a:r>
              <a:rPr lang="en-US" altLang="ja-JP" sz="1200" b="1" dirty="0">
                <a:latin typeface="Calibri" panose="020F0502020204030204" pitchFamily="34" charset="0"/>
              </a:rPr>
              <a:t>For the detailed method of use, please refer to the following.</a:t>
            </a:r>
          </a:p>
          <a:p>
            <a:pPr indent="174625">
              <a:lnSpc>
                <a:spcPct val="90000"/>
              </a:lnSpc>
            </a:pPr>
            <a:r>
              <a:rPr lang="en-US" altLang="ja-JP" sz="1200" dirty="0" smtClean="0">
                <a:latin typeface="Calibri" panose="020F0502020204030204" pitchFamily="34" charset="0"/>
              </a:rPr>
              <a:t>(1) </a:t>
            </a:r>
            <a:r>
              <a:rPr lang="en-US" altLang="ja-JP" sz="1000" dirty="0" smtClean="0">
                <a:latin typeface="Calibri" panose="020F0502020204030204" pitchFamily="34" charset="0"/>
              </a:rPr>
              <a:t>Please </a:t>
            </a:r>
            <a:r>
              <a:rPr lang="en-US" altLang="ja-JP" sz="1000" dirty="0">
                <a:latin typeface="Calibri" panose="020F0502020204030204" pitchFamily="34" charset="0"/>
              </a:rPr>
              <a:t>pay attention not to infringe upon the rights of third parties.</a:t>
            </a:r>
          </a:p>
          <a:p>
            <a:pPr marL="268288" indent="-93663">
              <a:lnSpc>
                <a:spcPct val="90000"/>
              </a:lnSpc>
            </a:pPr>
            <a:r>
              <a:rPr lang="en-US" altLang="ja-JP" sz="1000" dirty="0" smtClean="0">
                <a:latin typeface="Calibri" panose="020F0502020204030204" pitchFamily="34" charset="0"/>
              </a:rPr>
              <a:t>&gt; For the portions in which third parties other than the national government hold copyrights, inquire with the third party or use the materials within the scope of use which does not require license of copyrights.(-&gt;</a:t>
            </a:r>
            <a:r>
              <a:rPr lang="en-US" altLang="ja-JP" sz="1000" u="sng" dirty="0" smtClean="0">
                <a:solidFill>
                  <a:srgbClr val="0070C0"/>
                </a:solidFill>
                <a:latin typeface="Calibri" panose="020F0502020204030204" pitchFamily="34" charset="0"/>
              </a:rPr>
              <a:t> </a:t>
            </a:r>
            <a:r>
              <a:rPr lang="en-US" altLang="ja-JP" sz="1000" u="sng" dirty="0">
                <a:solidFill>
                  <a:srgbClr val="0070C0"/>
                </a:solidFill>
                <a:latin typeface="Calibri" panose="020F0502020204030204" pitchFamily="34" charset="0"/>
              </a:rPr>
              <a:t>Method of use which does not require license of the </a:t>
            </a:r>
            <a:r>
              <a:rPr lang="en-US" altLang="ja-JP" sz="1000" u="sng" dirty="0" smtClean="0">
                <a:solidFill>
                  <a:srgbClr val="0070C0"/>
                </a:solidFill>
                <a:latin typeface="Calibri" panose="020F0502020204030204" pitchFamily="34" charset="0"/>
              </a:rPr>
              <a:t>author</a:t>
            </a:r>
            <a:r>
              <a:rPr lang="en-US" altLang="ja-JP" sz="1000" dirty="0" smtClean="0">
                <a:latin typeface="Calibri" panose="020F0502020204030204" pitchFamily="34" charset="0"/>
              </a:rPr>
              <a:t>)</a:t>
            </a:r>
            <a:endParaRPr lang="ja-JP" altLang="en-US" sz="1000" dirty="0">
              <a:latin typeface="Calibri" panose="020F0502020204030204" pitchFamily="34" charset="0"/>
            </a:endParaRPr>
          </a:p>
          <a:p>
            <a:pPr marL="268288" indent="-93663">
              <a:lnSpc>
                <a:spcPct val="90000"/>
              </a:lnSpc>
            </a:pPr>
            <a:r>
              <a:rPr lang="ja-JP" altLang="en-US" sz="1000" dirty="0" smtClean="0">
                <a:solidFill>
                  <a:srgbClr val="00B050"/>
                </a:solidFill>
                <a:latin typeface="Calibri" panose="020F0502020204030204" pitchFamily="34" charset="0"/>
              </a:rPr>
              <a:t>　</a:t>
            </a:r>
            <a:r>
              <a:rPr lang="en-US" altLang="ja-JP" sz="1000" dirty="0" smtClean="0">
                <a:solidFill>
                  <a:srgbClr val="00B050"/>
                </a:solidFill>
                <a:latin typeface="Calibri" panose="020F0502020204030204" pitchFamily="34" charset="0"/>
              </a:rPr>
              <a:t>*</a:t>
            </a:r>
            <a:r>
              <a:rPr lang="en-US" altLang="ja-JP" sz="1000" dirty="0" smtClean="0">
                <a:latin typeface="Calibri" panose="020F0502020204030204" pitchFamily="34" charset="0"/>
              </a:rPr>
              <a:t> The portions in which third parties hold copyrights are indicated as follows.</a:t>
            </a:r>
            <a:endParaRPr lang="ja-JP" altLang="en-US" sz="1000" dirty="0">
              <a:latin typeface="Calibri" panose="020F0502020204030204" pitchFamily="34" charset="0"/>
            </a:endParaRPr>
          </a:p>
          <a:p>
            <a:pPr marL="268288" indent="-93663">
              <a:lnSpc>
                <a:spcPct val="90000"/>
              </a:lnSpc>
            </a:pPr>
            <a:r>
              <a:rPr lang="ja-JP" altLang="en-US" sz="1000" dirty="0">
                <a:latin typeface="Calibri" panose="020F0502020204030204" pitchFamily="34" charset="0"/>
              </a:rPr>
              <a:t> </a:t>
            </a:r>
            <a:r>
              <a:rPr lang="ja-JP" altLang="en-US" sz="1000" dirty="0" smtClean="0">
                <a:latin typeface="Calibri" panose="020F0502020204030204" pitchFamily="34" charset="0"/>
              </a:rPr>
              <a:t>　　</a:t>
            </a:r>
            <a:r>
              <a:rPr lang="en-US" altLang="ja-JP" sz="1000" dirty="0" smtClean="0">
                <a:latin typeface="Calibri" panose="020F0502020204030204" pitchFamily="34" charset="0"/>
              </a:rPr>
              <a:t>[Indication Example</a:t>
            </a:r>
            <a:r>
              <a:rPr lang="ja-JP" altLang="en-US" sz="1000" dirty="0" smtClean="0">
                <a:latin typeface="Calibri" panose="020F0502020204030204" pitchFamily="34" charset="0"/>
              </a:rPr>
              <a:t>：</a:t>
            </a:r>
            <a:r>
              <a:rPr lang="en-US" altLang="ja-JP" sz="1000" dirty="0" smtClean="0">
                <a:latin typeface="Calibri" panose="020F0502020204030204" pitchFamily="34" charset="0"/>
              </a:rPr>
              <a:t>”Source</a:t>
            </a:r>
            <a:r>
              <a:rPr lang="ja-JP" altLang="en-US" sz="1000" dirty="0" smtClean="0">
                <a:latin typeface="Calibri" panose="020F0502020204030204" pitchFamily="34" charset="0"/>
              </a:rPr>
              <a:t>：</a:t>
            </a:r>
            <a:r>
              <a:rPr lang="en-US" altLang="ja-JP" sz="1000" dirty="0" smtClean="0">
                <a:latin typeface="Calibri" panose="020F0502020204030204" pitchFamily="34" charset="0"/>
              </a:rPr>
              <a:t>XX</a:t>
            </a:r>
            <a:r>
              <a:rPr lang="ja-JP" altLang="en-US" sz="1000" dirty="0" smtClean="0">
                <a:latin typeface="Calibri" panose="020F0502020204030204" pitchFamily="34" charset="0"/>
              </a:rPr>
              <a:t> </a:t>
            </a:r>
            <a:r>
              <a:rPr lang="en-US" altLang="ja-JP" sz="1000" dirty="0" smtClean="0">
                <a:latin typeface="Calibri" panose="020F0502020204030204" pitchFamily="34" charset="0"/>
              </a:rPr>
              <a:t>Research(XX</a:t>
            </a:r>
            <a:r>
              <a:rPr lang="ja-JP" altLang="en-US" sz="1000" dirty="0" smtClean="0">
                <a:latin typeface="Calibri" panose="020F0502020204030204" pitchFamily="34" charset="0"/>
              </a:rPr>
              <a:t> </a:t>
            </a:r>
            <a:r>
              <a:rPr lang="en-US" altLang="ja-JP" sz="1000" dirty="0" smtClean="0">
                <a:latin typeface="Calibri" panose="020F0502020204030204" pitchFamily="34" charset="0"/>
              </a:rPr>
              <a:t>Corporation)</a:t>
            </a:r>
            <a:r>
              <a:rPr lang="ja-JP" altLang="en-US" sz="1000" dirty="0" smtClean="0">
                <a:latin typeface="Calibri" panose="020F0502020204030204" pitchFamily="34" charset="0"/>
              </a:rPr>
              <a:t>」</a:t>
            </a:r>
            <a:r>
              <a:rPr lang="en-US" altLang="ja-JP" sz="1000" dirty="0" smtClean="0">
                <a:latin typeface="Calibri" panose="020F0502020204030204" pitchFamily="34" charset="0"/>
              </a:rPr>
              <a:t>](It is described to that effect if secondary use is licensed by third parties.)</a:t>
            </a:r>
          </a:p>
          <a:p>
            <a:pPr marL="268288" indent="-93663">
              <a:lnSpc>
                <a:spcPct val="90000"/>
              </a:lnSpc>
            </a:pPr>
            <a:r>
              <a:rPr lang="en-US" altLang="ja-JP" sz="1000" dirty="0" smtClean="0">
                <a:latin typeface="Calibri" panose="020F0502020204030204" pitchFamily="34" charset="0"/>
              </a:rPr>
              <a:t>&gt; If you use the information in which rights of third parties other than copyrights exist( </a:t>
            </a:r>
            <a:r>
              <a:rPr lang="en-US" altLang="ja-JP" sz="1000" dirty="0">
                <a:latin typeface="Calibri" panose="020F0502020204030204" pitchFamily="34" charset="0"/>
              </a:rPr>
              <a:t>Ex</a:t>
            </a:r>
            <a:r>
              <a:rPr lang="en-US" altLang="ja-JP" sz="1000" dirty="0" smtClean="0">
                <a:latin typeface="Calibri" panose="020F0502020204030204" pitchFamily="34" charset="0"/>
              </a:rPr>
              <a:t>.: portrait </a:t>
            </a:r>
            <a:r>
              <a:rPr lang="en-US" altLang="ja-JP" sz="1000" dirty="0">
                <a:latin typeface="Calibri" panose="020F0502020204030204" pitchFamily="34" charset="0"/>
              </a:rPr>
              <a:t>right and publicity right in </a:t>
            </a:r>
            <a:r>
              <a:rPr lang="en-US" altLang="ja-JP" sz="1000" dirty="0" smtClean="0">
                <a:latin typeface="Calibri" panose="020F0502020204030204" pitchFamily="34" charset="0"/>
              </a:rPr>
              <a:t>photos), please inquire individually with the right holder.</a:t>
            </a:r>
            <a:endParaRPr lang="ja-JP" altLang="en-US" sz="1000" dirty="0">
              <a:latin typeface="Calibri" panose="020F0502020204030204" pitchFamily="34" charset="0"/>
            </a:endParaRPr>
          </a:p>
          <a:p>
            <a:pPr marL="268288" indent="-93663">
              <a:lnSpc>
                <a:spcPct val="90000"/>
              </a:lnSpc>
            </a:pPr>
            <a:r>
              <a:rPr lang="ja-JP" altLang="en-US" sz="1000" dirty="0" smtClean="0">
                <a:latin typeface="Calibri" panose="020F0502020204030204" pitchFamily="34" charset="0"/>
              </a:rPr>
              <a:t>　</a:t>
            </a:r>
            <a:r>
              <a:rPr lang="en-US" altLang="ja-JP" sz="1000" dirty="0" smtClean="0">
                <a:latin typeface="Calibri" panose="020F0502020204030204" pitchFamily="34" charset="0"/>
              </a:rPr>
              <a:t>* The portions in which third parties have rights are indicated as follows.</a:t>
            </a:r>
            <a:endParaRPr lang="ja-JP" altLang="en-US" sz="1000" dirty="0">
              <a:latin typeface="Calibri" panose="020F0502020204030204" pitchFamily="34" charset="0"/>
            </a:endParaRPr>
          </a:p>
          <a:p>
            <a:pPr marL="268288" indent="-93663">
              <a:lnSpc>
                <a:spcPct val="90000"/>
              </a:lnSpc>
            </a:pPr>
            <a:r>
              <a:rPr lang="ja-JP" altLang="en-US" sz="1000" dirty="0" smtClean="0">
                <a:latin typeface="Calibri" panose="020F0502020204030204" pitchFamily="34" charset="0"/>
              </a:rPr>
              <a:t>　　　</a:t>
            </a:r>
            <a:r>
              <a:rPr lang="en-US" altLang="ja-JP" sz="1000" dirty="0" smtClean="0">
                <a:latin typeface="Calibri" panose="020F0502020204030204" pitchFamily="34" charset="0"/>
              </a:rPr>
              <a:t>[Indication Example: </a:t>
            </a:r>
            <a:r>
              <a:rPr lang="ja-JP" altLang="en-US" sz="1000" dirty="0" smtClean="0">
                <a:latin typeface="Calibri" panose="020F0502020204030204" pitchFamily="34" charset="0"/>
              </a:rPr>
              <a:t> </a:t>
            </a:r>
            <a:r>
              <a:rPr lang="en-US" altLang="ja-JP" sz="1000" dirty="0" smtClean="0">
                <a:latin typeface="Calibri" panose="020F0502020204030204" pitchFamily="34" charset="0"/>
              </a:rPr>
              <a:t>“Note: the above photo has the portrait right,”, etc.]</a:t>
            </a:r>
            <a:endParaRPr lang="en-US" altLang="ja-JP" sz="1000" dirty="0">
              <a:latin typeface="Calibri" panose="020F0502020204030204" pitchFamily="34" charset="0"/>
            </a:endParaRPr>
          </a:p>
          <a:p>
            <a:pPr indent="174625">
              <a:lnSpc>
                <a:spcPct val="90000"/>
              </a:lnSpc>
              <a:spcBef>
                <a:spcPts val="600"/>
              </a:spcBef>
            </a:pPr>
            <a:r>
              <a:rPr lang="en-US" altLang="ja-JP" sz="1200" dirty="0" smtClean="0">
                <a:latin typeface="Calibri" panose="020F0502020204030204" pitchFamily="34" charset="0"/>
              </a:rPr>
              <a:t>(2) Creative </a:t>
            </a:r>
            <a:r>
              <a:rPr lang="en-US" altLang="ja-JP" sz="1200" dirty="0">
                <a:latin typeface="Calibri" panose="020F0502020204030204" pitchFamily="34" charset="0"/>
              </a:rPr>
              <a:t>Commons License</a:t>
            </a:r>
          </a:p>
          <a:p>
            <a:pPr marL="268288" indent="-93663">
              <a:lnSpc>
                <a:spcPct val="90000"/>
              </a:lnSpc>
            </a:pPr>
            <a:r>
              <a:rPr lang="en-US" altLang="ja-JP" sz="1200" dirty="0" smtClean="0">
                <a:latin typeface="Calibri" panose="020F0502020204030204" pitchFamily="34" charset="0"/>
              </a:rPr>
              <a:t>&gt; Among </a:t>
            </a:r>
            <a:r>
              <a:rPr lang="en-US" altLang="ja-JP" sz="1200" dirty="0">
                <a:latin typeface="Calibri" panose="020F0502020204030204" pitchFamily="34" charset="0"/>
              </a:rPr>
              <a:t>the published copyrighted works, those in which the national government has copyrights license is granted under “</a:t>
            </a:r>
            <a:r>
              <a:rPr lang="en-US" altLang="ja-JP" sz="1200" u="sng" dirty="0">
                <a:solidFill>
                  <a:srgbClr val="0070C0"/>
                </a:solidFill>
                <a:latin typeface="Calibri" panose="020F0502020204030204" pitchFamily="34" charset="0"/>
              </a:rPr>
              <a:t>Creative Commons License</a:t>
            </a:r>
            <a:r>
              <a:rPr lang="ja-JP" altLang="en-US" sz="1200" u="sng" dirty="0">
                <a:solidFill>
                  <a:srgbClr val="0070C0"/>
                </a:solidFill>
                <a:latin typeface="Calibri" panose="020F0502020204030204" pitchFamily="34" charset="0"/>
              </a:rPr>
              <a:t>　</a:t>
            </a:r>
            <a:r>
              <a:rPr lang="en-US" altLang="ja-JP" sz="1200" u="sng" dirty="0">
                <a:solidFill>
                  <a:srgbClr val="0070C0"/>
                </a:solidFill>
                <a:latin typeface="Calibri" panose="020F0502020204030204" pitchFamily="34" charset="0"/>
              </a:rPr>
              <a:t>Indication</a:t>
            </a:r>
            <a:r>
              <a:rPr lang="ja-JP" altLang="en-US" sz="1200" u="sng" dirty="0">
                <a:solidFill>
                  <a:srgbClr val="0070C0"/>
                </a:solidFill>
                <a:latin typeface="Calibri" panose="020F0502020204030204" pitchFamily="34" charset="0"/>
              </a:rPr>
              <a:t> </a:t>
            </a:r>
            <a:r>
              <a:rPr lang="en-US" altLang="ja-JP" sz="1200" u="sng" dirty="0">
                <a:solidFill>
                  <a:srgbClr val="0070C0"/>
                </a:solidFill>
                <a:latin typeface="Calibri" panose="020F0502020204030204" pitchFamily="34" charset="0"/>
              </a:rPr>
              <a:t>2.1 </a:t>
            </a:r>
            <a:r>
              <a:rPr lang="en-US" altLang="ja-JP" sz="1200" u="sng" dirty="0" smtClean="0">
                <a:solidFill>
                  <a:srgbClr val="0070C0"/>
                </a:solidFill>
                <a:latin typeface="Calibri" panose="020F0502020204030204" pitchFamily="34" charset="0"/>
              </a:rPr>
              <a:t>Japan,</a:t>
            </a:r>
            <a:r>
              <a:rPr lang="en-US" altLang="ja-JP" sz="1200" dirty="0" smtClean="0">
                <a:latin typeface="Calibri" panose="020F0502020204030204" pitchFamily="34" charset="0"/>
              </a:rPr>
              <a:t>” </a:t>
            </a:r>
            <a:r>
              <a:rPr lang="en-US" altLang="ja-JP" sz="1200" dirty="0">
                <a:latin typeface="Calibri" panose="020F0502020204030204" pitchFamily="34" charset="0"/>
              </a:rPr>
              <a:t>which permits free </a:t>
            </a:r>
            <a:r>
              <a:rPr lang="en-US" altLang="ja-JP" sz="1200" dirty="0" smtClean="0">
                <a:latin typeface="Calibri" panose="020F0502020204030204" pitchFamily="34" charset="0"/>
              </a:rPr>
              <a:t>use.)</a:t>
            </a:r>
            <a:endParaRPr lang="en-US" altLang="ja-JP" sz="1200" dirty="0">
              <a:latin typeface="Calibri" panose="020F0502020204030204" pitchFamily="34" charset="0"/>
            </a:endParaRPr>
          </a:p>
          <a:p>
            <a:pPr marL="268288" indent="-93663">
              <a:lnSpc>
                <a:spcPct val="90000"/>
              </a:lnSpc>
            </a:pPr>
            <a:r>
              <a:rPr lang="en-US" altLang="ja-JP" sz="1200" dirty="0" smtClean="0">
                <a:latin typeface="Calibri" panose="020F0502020204030204" pitchFamily="34" charset="0"/>
              </a:rPr>
              <a:t>&gt; As </a:t>
            </a:r>
            <a:r>
              <a:rPr lang="en-US" altLang="ja-JP" sz="1200" dirty="0">
                <a:latin typeface="Calibri" panose="020F0502020204030204" pitchFamily="34" charset="0"/>
              </a:rPr>
              <a:t>numerical data, simple tables and graphs, etc. are not copyrighted and </a:t>
            </a:r>
            <a:r>
              <a:rPr lang="en-US" altLang="ja-JP" sz="1200" dirty="0" smtClean="0">
                <a:latin typeface="Calibri" panose="020F0502020204030204" pitchFamily="34" charset="0"/>
              </a:rPr>
              <a:t>may be freely </a:t>
            </a:r>
            <a:r>
              <a:rPr lang="en-US" altLang="ja-JP" sz="1200" dirty="0">
                <a:latin typeface="Calibri" panose="020F0502020204030204" pitchFamily="34" charset="0"/>
              </a:rPr>
              <a:t>used, but we request indication of the sources.</a:t>
            </a:r>
          </a:p>
          <a:p>
            <a:pPr marL="268288" indent="-93663">
              <a:lnSpc>
                <a:spcPct val="90000"/>
              </a:lnSpc>
              <a:spcBef>
                <a:spcPts val="0"/>
              </a:spcBef>
            </a:pPr>
            <a:r>
              <a:rPr lang="en-US" altLang="ja-JP" sz="1200" b="1" dirty="0">
                <a:latin typeface="Calibri" panose="020F0502020204030204" pitchFamily="34" charset="0"/>
              </a:rPr>
              <a:t>-</a:t>
            </a:r>
            <a:r>
              <a:rPr lang="ja-JP" altLang="en-US" sz="1200" b="1" dirty="0" smtClean="0">
                <a:latin typeface="Calibri" panose="020F0502020204030204" pitchFamily="34" charset="0"/>
              </a:rPr>
              <a:t> </a:t>
            </a:r>
            <a:r>
              <a:rPr lang="en-US" altLang="ja-JP" sz="1200" b="1" dirty="0" smtClean="0">
                <a:latin typeface="Calibri" panose="020F0502020204030204" pitchFamily="34" charset="0"/>
              </a:rPr>
              <a:t>Indemnification, </a:t>
            </a:r>
            <a:r>
              <a:rPr lang="en-US" altLang="ja-JP" sz="1200" b="1" dirty="0">
                <a:latin typeface="Calibri" panose="020F0502020204030204" pitchFamily="34" charset="0"/>
              </a:rPr>
              <a:t>Inquiries</a:t>
            </a:r>
            <a:r>
              <a:rPr lang="ja-JP" altLang="en-US" sz="1200" b="1" dirty="0">
                <a:latin typeface="Calibri" panose="020F0502020204030204" pitchFamily="34" charset="0"/>
              </a:rPr>
              <a:t>　</a:t>
            </a:r>
            <a:r>
              <a:rPr lang="en-US" altLang="ja-JP" sz="1200" b="1" dirty="0" smtClean="0">
                <a:latin typeface="Calibri" panose="020F0502020204030204" pitchFamily="34" charset="0"/>
              </a:rPr>
              <a:t>(Omitted) </a:t>
            </a:r>
            <a:endParaRPr lang="ja-JP" altLang="en-US" sz="1200" b="1" dirty="0">
              <a:latin typeface="Calibri" panose="020F0502020204030204" pitchFamily="34" charset="0"/>
            </a:endParaRPr>
          </a:p>
          <a:p>
            <a:pPr marL="268288" indent="-93663">
              <a:lnSpc>
                <a:spcPct val="90000"/>
              </a:lnSpc>
              <a:spcBef>
                <a:spcPts val="600"/>
              </a:spcBef>
            </a:pPr>
            <a:endParaRPr lang="en-US" altLang="ja-JP" sz="1200" b="1" dirty="0">
              <a:latin typeface="Calibri" panose="020F0502020204030204" pitchFamily="34" charset="0"/>
            </a:endParaRPr>
          </a:p>
        </p:txBody>
      </p:sp>
    </p:spTree>
    <p:extLst>
      <p:ext uri="{BB962C8B-B14F-4D97-AF65-F5344CB8AC3E}">
        <p14:creationId xmlns:p14="http://schemas.microsoft.com/office/powerpoint/2010/main" val="3499601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DC4E5EE1-9D42-4AD5-8E17-68CEDCEE8BB6}" type="slidenum">
              <a:rPr lang="ja-JP" altLang="en-US" smtClean="0"/>
              <a:pPr>
                <a:defRPr/>
              </a:pPr>
              <a:t>4</a:t>
            </a:fld>
            <a:endParaRPr lang="ja-JP" altLang="en-US" dirty="0"/>
          </a:p>
        </p:txBody>
      </p:sp>
      <p:sp>
        <p:nvSpPr>
          <p:cNvPr id="15365" name="タイトル 1"/>
          <p:cNvSpPr>
            <a:spLocks noGrp="1"/>
          </p:cNvSpPr>
          <p:nvPr>
            <p:ph type="title"/>
          </p:nvPr>
        </p:nvSpPr>
        <p:spPr>
          <a:xfrm>
            <a:off x="481013" y="124471"/>
            <a:ext cx="8229600" cy="791610"/>
          </a:xfrm>
        </p:spPr>
        <p:txBody>
          <a:bodyPr/>
          <a:lstStyle/>
          <a:p>
            <a:pPr eaLnBrk="1" hangingPunct="1"/>
            <a:r>
              <a:rPr lang="en-US" altLang="ja-JP" sz="2400" dirty="0" smtClean="0"/>
              <a:t>(2)  Direction of Problem Solutions</a:t>
            </a:r>
            <a:endParaRPr lang="ja-JP" altLang="en-US" sz="2400" dirty="0" smtClean="0"/>
          </a:p>
        </p:txBody>
      </p:sp>
      <p:sp>
        <p:nvSpPr>
          <p:cNvPr id="2" name="コンテンツ プレースホルダー 1"/>
          <p:cNvSpPr>
            <a:spLocks noGrp="1"/>
          </p:cNvSpPr>
          <p:nvPr>
            <p:ph sz="quarter" idx="1"/>
          </p:nvPr>
        </p:nvSpPr>
        <p:spPr>
          <a:xfrm>
            <a:off x="467473" y="1154113"/>
            <a:ext cx="8676527" cy="495310"/>
          </a:xfrm>
        </p:spPr>
        <p:txBody>
          <a:bodyPr/>
          <a:lstStyle/>
          <a:p>
            <a:pPr marL="179388" indent="-179388">
              <a:lnSpc>
                <a:spcPct val="90000"/>
              </a:lnSpc>
              <a:spcBef>
                <a:spcPts val="300"/>
              </a:spcBef>
            </a:pPr>
            <a:r>
              <a:rPr lang="en-US" altLang="ja-JP" sz="1200" dirty="0" smtClean="0"/>
              <a:t>In order to make the public data held by the national government, etc. to be widely used by the people easily, it is an urgent task to consider in the direction of relaxing the restrictions on the terms of use, including the treatment of copyrights held by the national government, etc. and clarifying them. (Note that numerical data and the laws are not protected by the copyright.)</a:t>
            </a:r>
            <a:endParaRPr lang="ja-JP" altLang="en-US" sz="1200" dirty="0"/>
          </a:p>
          <a:p>
            <a:pPr marL="179388" indent="-179388">
              <a:lnSpc>
                <a:spcPct val="90000"/>
              </a:lnSpc>
              <a:spcBef>
                <a:spcPts val="300"/>
              </a:spcBef>
            </a:pPr>
            <a:r>
              <a:rPr lang="en-US" altLang="ja-JP" sz="1200" dirty="0" smtClean="0"/>
              <a:t>Consideration of the aforementioned, it is necessary to be fully aware that the public data held by the national government are made by tax, which are common assets of the people.</a:t>
            </a:r>
            <a:endParaRPr kumimoji="1" lang="en-US" altLang="ja-JP" sz="1200" dirty="0" smtClean="0"/>
          </a:p>
        </p:txBody>
      </p:sp>
      <p:graphicFrame>
        <p:nvGraphicFramePr>
          <p:cNvPr id="4" name="表 3"/>
          <p:cNvGraphicFramePr>
            <a:graphicFrameLocks noGrp="1"/>
          </p:cNvGraphicFramePr>
          <p:nvPr>
            <p:extLst>
              <p:ext uri="{D42A27DB-BD31-4B8C-83A1-F6EECF244321}">
                <p14:modId xmlns:p14="http://schemas.microsoft.com/office/powerpoint/2010/main" val="3347889225"/>
              </p:ext>
            </p:extLst>
          </p:nvPr>
        </p:nvGraphicFramePr>
        <p:xfrm>
          <a:off x="524066" y="2145948"/>
          <a:ext cx="8317373" cy="3253814"/>
        </p:xfrm>
        <a:graphic>
          <a:graphicData uri="http://schemas.openxmlformats.org/drawingml/2006/table">
            <a:tbl>
              <a:tblPr firstRow="1" bandRow="1">
                <a:tableStyleId>{5C22544A-7EE6-4342-B048-85BDC9FD1C3A}</a:tableStyleId>
              </a:tblPr>
              <a:tblGrid>
                <a:gridCol w="2070686"/>
                <a:gridCol w="6246687"/>
              </a:tblGrid>
              <a:tr h="428920">
                <a:tc>
                  <a:txBody>
                    <a:bodyPr/>
                    <a:lstStyle/>
                    <a:p>
                      <a:pPr algn="ctr">
                        <a:lnSpc>
                          <a:spcPts val="1500"/>
                        </a:lnSpc>
                      </a:pPr>
                      <a:r>
                        <a:rPr kumimoji="1" lang="en-US" altLang="ja-JP" sz="1200" u="none" dirty="0" smtClean="0">
                          <a:solidFill>
                            <a:schemeClr val="bg1"/>
                          </a:solidFill>
                          <a:latin typeface="Calibri" panose="020F0502020204030204" pitchFamily="34" charset="0"/>
                        </a:rPr>
                        <a:t>Direction</a:t>
                      </a:r>
                      <a:r>
                        <a:rPr kumimoji="1" lang="en-US" altLang="ja-JP" sz="1200" u="none" baseline="0" dirty="0" smtClean="0">
                          <a:solidFill>
                            <a:schemeClr val="bg1"/>
                          </a:solidFill>
                          <a:latin typeface="Calibri" panose="020F0502020204030204" pitchFamily="34" charset="0"/>
                        </a:rPr>
                        <a:t>  of Problem Solutions</a:t>
                      </a:r>
                      <a:endParaRPr kumimoji="1" lang="ja-JP" altLang="en-US" sz="1200" u="none" dirty="0">
                        <a:solidFill>
                          <a:schemeClr val="bg1"/>
                        </a:solidFill>
                        <a:latin typeface="Calibri" panose="020F0502020204030204" pitchFamily="34" charset="0"/>
                      </a:endParaRPr>
                    </a:p>
                  </a:txBody>
                  <a:tcPr/>
                </a:tc>
                <a:tc>
                  <a:txBody>
                    <a:bodyPr/>
                    <a:lstStyle/>
                    <a:p>
                      <a:pPr algn="ctr">
                        <a:lnSpc>
                          <a:spcPts val="1500"/>
                        </a:lnSpc>
                      </a:pPr>
                      <a:r>
                        <a:rPr kumimoji="1" lang="en-US" altLang="ja-JP" sz="1200" u="none" dirty="0" smtClean="0">
                          <a:solidFill>
                            <a:schemeClr val="bg1"/>
                          </a:solidFill>
                          <a:latin typeface="Calibri" panose="020F0502020204030204" pitchFamily="34" charset="0"/>
                        </a:rPr>
                        <a:t>Specific Content and Problems</a:t>
                      </a:r>
                      <a:endParaRPr kumimoji="1" lang="ja-JP" altLang="en-US" sz="1200" u="none" dirty="0">
                        <a:solidFill>
                          <a:schemeClr val="bg1"/>
                        </a:solidFill>
                        <a:latin typeface="Calibri" panose="020F0502020204030204" pitchFamily="34" charset="0"/>
                      </a:endParaRPr>
                    </a:p>
                  </a:txBody>
                  <a:tcPr/>
                </a:tc>
              </a:tr>
              <a:tr h="877932">
                <a:tc>
                  <a:txBody>
                    <a:bodyPr/>
                    <a:lstStyle/>
                    <a:p>
                      <a:pPr marL="180975" indent="-180975">
                        <a:lnSpc>
                          <a:spcPct val="90000"/>
                        </a:lnSpc>
                      </a:pPr>
                      <a:r>
                        <a:rPr kumimoji="1" lang="en-US" altLang="ja-JP" sz="1000" u="none" dirty="0" smtClean="0">
                          <a:solidFill>
                            <a:schemeClr val="tx1"/>
                          </a:solidFill>
                          <a:latin typeface="Calibri" panose="020F0502020204030204" pitchFamily="34" charset="0"/>
                        </a:rPr>
                        <a:t>(1)	Making into public domain by legislation</a:t>
                      </a:r>
                      <a:endParaRPr kumimoji="1" lang="ja-JP" altLang="en-US" sz="1000" u="none" dirty="0">
                        <a:solidFill>
                          <a:schemeClr val="tx1"/>
                        </a:solidFill>
                        <a:latin typeface="Calibri" panose="020F0502020204030204" pitchFamily="34" charset="0"/>
                      </a:endParaRPr>
                    </a:p>
                  </a:txBody>
                  <a:tcPr/>
                </a:tc>
                <a:tc>
                  <a:txBody>
                    <a:bodyPr/>
                    <a:lstStyle/>
                    <a:p>
                      <a:pPr marL="174625" indent="-174625">
                        <a:lnSpc>
                          <a:spcPct val="90000"/>
                        </a:lnSpc>
                        <a:buFont typeface="Arial" pitchFamily="34" charset="0"/>
                        <a:buNone/>
                      </a:pPr>
                      <a:r>
                        <a:rPr kumimoji="1" lang="en-US" altLang="ja-JP" sz="1000" u="none" dirty="0" smtClean="0">
                          <a:solidFill>
                            <a:schemeClr val="tx1"/>
                          </a:solidFill>
                          <a:latin typeface="Calibri" panose="020F0502020204030204" pitchFamily="34" charset="0"/>
                        </a:rPr>
                        <a:t>O</a:t>
                      </a:r>
                      <a:r>
                        <a:rPr kumimoji="1" lang="en-US" altLang="ja-JP" sz="1000" u="none" baseline="0" dirty="0" smtClean="0">
                          <a:solidFill>
                            <a:schemeClr val="tx1"/>
                          </a:solidFill>
                          <a:latin typeface="Calibri" panose="020F0502020204030204" pitchFamily="34" charset="0"/>
                        </a:rPr>
                        <a:t>   </a:t>
                      </a:r>
                      <a:r>
                        <a:rPr kumimoji="1" lang="en-US" altLang="ja-JP" sz="1000" u="none" dirty="0" smtClean="0">
                          <a:solidFill>
                            <a:schemeClr val="tx1"/>
                          </a:solidFill>
                          <a:latin typeface="Calibri" panose="020F0502020204030204" pitchFamily="34" charset="0"/>
                        </a:rPr>
                        <a:t>If the Copyright Act is amended so that copyright shall not accrue to the public data</a:t>
                      </a:r>
                      <a:r>
                        <a:rPr kumimoji="1" lang="en-US" altLang="ja-JP" sz="1000" u="none" baseline="0" dirty="0" smtClean="0">
                          <a:solidFill>
                            <a:schemeClr val="tx1"/>
                          </a:solidFill>
                          <a:latin typeface="Calibri" panose="020F0502020204030204" pitchFamily="34" charset="0"/>
                        </a:rPr>
                        <a:t> held by the national government, etc. following the legislation of the United States, users cay use the data freely to the largest extent.</a:t>
                      </a:r>
                      <a:endParaRPr kumimoji="1" lang="en-US" altLang="ja-JP" sz="1000" u="none" dirty="0" smtClean="0">
                        <a:solidFill>
                          <a:schemeClr val="tx1"/>
                        </a:solidFill>
                        <a:latin typeface="Calibri" panose="020F0502020204030204" pitchFamily="34" charset="0"/>
                      </a:endParaRPr>
                    </a:p>
                    <a:p>
                      <a:pPr marL="180975" indent="-180975">
                        <a:lnSpc>
                          <a:spcPct val="90000"/>
                        </a:lnSpc>
                        <a:buFont typeface="Arial" pitchFamily="34" charset="0"/>
                        <a:buNone/>
                      </a:pPr>
                      <a:r>
                        <a:rPr kumimoji="1" lang="en-US" altLang="ja-JP" sz="1000" u="none" dirty="0" smtClean="0">
                          <a:solidFill>
                            <a:schemeClr val="tx1"/>
                          </a:solidFill>
                          <a:latin typeface="Calibri" panose="020F0502020204030204" pitchFamily="34" charset="0"/>
                        </a:rPr>
                        <a:t>X</a:t>
                      </a:r>
                      <a:r>
                        <a:rPr kumimoji="1" lang="en-US" altLang="ja-JP" sz="1000" u="none" baseline="0" dirty="0" smtClean="0">
                          <a:solidFill>
                            <a:schemeClr val="tx1"/>
                          </a:solidFill>
                          <a:latin typeface="Calibri" panose="020F0502020204030204" pitchFamily="34" charset="0"/>
                        </a:rPr>
                        <a:t>   </a:t>
                      </a:r>
                      <a:r>
                        <a:rPr kumimoji="1" lang="en-US" altLang="ja-JP" sz="1000" u="none" dirty="0" smtClean="0">
                          <a:solidFill>
                            <a:schemeClr val="tx1"/>
                          </a:solidFill>
                          <a:latin typeface="Calibri" panose="020F0502020204030204" pitchFamily="34" charset="0"/>
                        </a:rPr>
                        <a:t>On the other hand, long</a:t>
                      </a:r>
                      <a:r>
                        <a:rPr kumimoji="1" lang="en-US" altLang="ja-JP" sz="1000" u="none" baseline="0" dirty="0" smtClean="0">
                          <a:solidFill>
                            <a:schemeClr val="tx1"/>
                          </a:solidFill>
                          <a:latin typeface="Calibri" panose="020F0502020204030204" pitchFamily="34" charset="0"/>
                        </a:rPr>
                        <a:t> period of consideration is required for amendment of the Copyright Act.</a:t>
                      </a:r>
                      <a:endParaRPr kumimoji="1" lang="en-US" altLang="ja-JP" sz="1000" u="none" dirty="0" smtClean="0">
                        <a:solidFill>
                          <a:schemeClr val="tx1"/>
                        </a:solidFill>
                        <a:latin typeface="Calibri" panose="020F0502020204030204" pitchFamily="34" charset="0"/>
                      </a:endParaRPr>
                    </a:p>
                    <a:p>
                      <a:pPr marL="358775" indent="-358775">
                        <a:lnSpc>
                          <a:spcPct val="90000"/>
                        </a:lnSpc>
                        <a:buFont typeface="Arial" pitchFamily="34" charset="0"/>
                        <a:buNone/>
                      </a:pPr>
                      <a:r>
                        <a:rPr kumimoji="1" lang="ja-JP" altLang="en-US" sz="1000" u="none" dirty="0" smtClean="0">
                          <a:solidFill>
                            <a:schemeClr val="tx1"/>
                          </a:solidFill>
                          <a:latin typeface="Calibri" panose="020F0502020204030204" pitchFamily="34" charset="0"/>
                          <a:ea typeface="ＭＳ Ｐ明朝" pitchFamily="18" charset="-128"/>
                        </a:rPr>
                        <a:t>　　</a:t>
                      </a:r>
                      <a:r>
                        <a:rPr kumimoji="1" lang="en-US" altLang="ja-JP" sz="1000" u="none" dirty="0" smtClean="0">
                          <a:solidFill>
                            <a:schemeClr val="tx1"/>
                          </a:solidFill>
                          <a:latin typeface="Calibri" panose="020F0502020204030204" pitchFamily="34" charset="0"/>
                          <a:ea typeface="ＭＳ Ｐ明朝" pitchFamily="18" charset="-128"/>
                        </a:rPr>
                        <a:t>*</a:t>
                      </a:r>
                      <a:r>
                        <a:rPr kumimoji="1" lang="en-US" altLang="ja-JP" sz="1000" u="none" baseline="0" dirty="0" smtClean="0">
                          <a:solidFill>
                            <a:schemeClr val="tx1"/>
                          </a:solidFill>
                          <a:latin typeface="Calibri" panose="020F0502020204030204" pitchFamily="34" charset="0"/>
                          <a:ea typeface="ＭＳ Ｐ明朝" pitchFamily="18" charset="-128"/>
                        </a:rPr>
                        <a:t>    </a:t>
                      </a:r>
                      <a:r>
                        <a:rPr kumimoji="1" lang="en-US" altLang="ja-JP" sz="1000" u="none" dirty="0" smtClean="0">
                          <a:solidFill>
                            <a:schemeClr val="tx1"/>
                          </a:solidFill>
                          <a:latin typeface="Calibri" panose="020F0502020204030204" pitchFamily="34" charset="0"/>
                          <a:ea typeface="ＭＳ Ｐ明朝" pitchFamily="18" charset="-128"/>
                        </a:rPr>
                        <a:t>While</a:t>
                      </a:r>
                      <a:r>
                        <a:rPr kumimoji="1" lang="en-US" altLang="ja-JP" sz="1000" u="none" baseline="0" dirty="0" smtClean="0">
                          <a:solidFill>
                            <a:schemeClr val="tx1"/>
                          </a:solidFill>
                          <a:latin typeface="Calibri" panose="020F0502020204030204" pitchFamily="34" charset="0"/>
                          <a:ea typeface="ＭＳ Ｐ明朝" pitchFamily="18" charset="-128"/>
                        </a:rPr>
                        <a:t> the copyright act is the system which grants exclusive right of copyright as the incentive to encourage creations, there seems to be no room for the copyright to work as an incentive for the process of creation of public data, which are made by taxes of the people.</a:t>
                      </a:r>
                      <a:endParaRPr kumimoji="1" lang="en-US" altLang="ja-JP" sz="1000" u="none" dirty="0" smtClean="0">
                        <a:solidFill>
                          <a:schemeClr val="tx1"/>
                        </a:solidFill>
                        <a:latin typeface="Calibri" panose="020F0502020204030204" pitchFamily="34" charset="0"/>
                        <a:ea typeface="ＭＳ Ｐ明朝" pitchFamily="18" charset="-128"/>
                      </a:endParaRPr>
                    </a:p>
                  </a:txBody>
                  <a:tcPr/>
                </a:tc>
              </a:tr>
              <a:tr h="791280">
                <a:tc>
                  <a:txBody>
                    <a:bodyPr/>
                    <a:lstStyle/>
                    <a:p>
                      <a:pPr marL="180975" indent="-180975">
                        <a:lnSpc>
                          <a:spcPct val="90000"/>
                        </a:lnSpc>
                      </a:pPr>
                      <a:r>
                        <a:rPr kumimoji="1" lang="en-US" altLang="ja-JP" sz="1000" u="none" dirty="0" smtClean="0">
                          <a:solidFill>
                            <a:schemeClr val="tx1"/>
                          </a:solidFill>
                          <a:latin typeface="Calibri" panose="020F0502020204030204" pitchFamily="34" charset="0"/>
                        </a:rPr>
                        <a:t>(2)	Waiver of Copyrights by the National Government,</a:t>
                      </a:r>
                      <a:r>
                        <a:rPr kumimoji="1" lang="en-US" altLang="ja-JP" sz="1000" u="none" baseline="0" dirty="0" smtClean="0">
                          <a:solidFill>
                            <a:schemeClr val="tx1"/>
                          </a:solidFill>
                          <a:latin typeface="Calibri" panose="020F0502020204030204" pitchFamily="34" charset="0"/>
                        </a:rPr>
                        <a:t> etc.</a:t>
                      </a:r>
                      <a:endParaRPr kumimoji="1" lang="ja-JP" altLang="en-US" sz="1000" u="none" dirty="0">
                        <a:solidFill>
                          <a:schemeClr val="tx1"/>
                        </a:solidFill>
                        <a:latin typeface="Calibri" panose="020F0502020204030204" pitchFamily="34" charset="0"/>
                      </a:endParaRPr>
                    </a:p>
                  </a:txBody>
                  <a:tcPr/>
                </a:tc>
                <a:tc>
                  <a:txBody>
                    <a:bodyPr/>
                    <a:lstStyle/>
                    <a:p>
                      <a:pPr marL="174625" indent="-174625">
                        <a:lnSpc>
                          <a:spcPct val="90000"/>
                        </a:lnSpc>
                        <a:buFont typeface="Arial" pitchFamily="34" charset="0"/>
                        <a:buNone/>
                      </a:pPr>
                      <a:r>
                        <a:rPr kumimoji="1" lang="en-US" altLang="ja-JP" sz="1000" u="none" dirty="0" smtClean="0">
                          <a:solidFill>
                            <a:schemeClr val="tx1"/>
                          </a:solidFill>
                          <a:latin typeface="Calibri" panose="020F0502020204030204" pitchFamily="34" charset="0"/>
                        </a:rPr>
                        <a:t>O   Under the framework of the current Copyright Act, users may freely use the data by waiver</a:t>
                      </a:r>
                      <a:r>
                        <a:rPr kumimoji="1" lang="en-US" altLang="ja-JP" sz="1000" u="none" baseline="0" dirty="0" smtClean="0">
                          <a:solidFill>
                            <a:schemeClr val="tx1"/>
                          </a:solidFill>
                          <a:latin typeface="Calibri" panose="020F0502020204030204" pitchFamily="34" charset="0"/>
                        </a:rPr>
                        <a:t> of copyright by the national government, etc.</a:t>
                      </a:r>
                      <a:endParaRPr kumimoji="1" lang="en-US" altLang="ja-JP" sz="1000" u="none" dirty="0" smtClean="0">
                        <a:solidFill>
                          <a:schemeClr val="tx1"/>
                        </a:solidFill>
                        <a:latin typeface="Calibri" panose="020F0502020204030204" pitchFamily="34" charset="0"/>
                      </a:endParaRPr>
                    </a:p>
                    <a:p>
                      <a:pPr marL="174625" indent="-174625">
                        <a:lnSpc>
                          <a:spcPct val="90000"/>
                        </a:lnSpc>
                        <a:buFont typeface="Arial" pitchFamily="34" charset="0"/>
                        <a:buNone/>
                      </a:pPr>
                      <a:r>
                        <a:rPr kumimoji="1" lang="en-US" altLang="ja-JP" sz="1000" u="none" dirty="0" smtClean="0">
                          <a:solidFill>
                            <a:schemeClr val="tx1"/>
                          </a:solidFill>
                          <a:latin typeface="Calibri" panose="020F0502020204030204" pitchFamily="34" charset="0"/>
                        </a:rPr>
                        <a:t>X</a:t>
                      </a:r>
                      <a:r>
                        <a:rPr kumimoji="1" lang="en-US" altLang="ja-JP" sz="1000" u="none" baseline="0" dirty="0" smtClean="0">
                          <a:solidFill>
                            <a:schemeClr val="tx1"/>
                          </a:solidFill>
                          <a:latin typeface="Calibri" panose="020F0502020204030204" pitchFamily="34" charset="0"/>
                        </a:rPr>
                        <a:t>   </a:t>
                      </a:r>
                      <a:r>
                        <a:rPr kumimoji="1" lang="en-US" altLang="ja-JP" sz="1000" u="none" dirty="0" smtClean="0">
                          <a:solidFill>
                            <a:schemeClr val="tx1"/>
                          </a:solidFill>
                          <a:latin typeface="Calibri" panose="020F0502020204030204" pitchFamily="34" charset="0"/>
                        </a:rPr>
                        <a:t>On the other hand, as copyrights can constitute the property rights of the national and local governments, it is necessary to consider whether waiver is appropriate or not in relation to the National Property Act, Public Finance Act, Local Autonomy Act and the Act for Normalization of Grants,</a:t>
                      </a:r>
                      <a:r>
                        <a:rPr kumimoji="1" lang="en-US" altLang="ja-JP" sz="1000" u="none" baseline="0" dirty="0" smtClean="0">
                          <a:solidFill>
                            <a:schemeClr val="tx1"/>
                          </a:solidFill>
                          <a:latin typeface="Calibri" panose="020F0502020204030204" pitchFamily="34" charset="0"/>
                        </a:rPr>
                        <a:t> etc.</a:t>
                      </a:r>
                      <a:endParaRPr kumimoji="1" lang="ja-JP" altLang="en-US" sz="1000" u="none" dirty="0">
                        <a:solidFill>
                          <a:schemeClr val="tx1"/>
                        </a:solidFill>
                        <a:latin typeface="Calibri" panose="020F0502020204030204" pitchFamily="34" charset="0"/>
                      </a:endParaRPr>
                    </a:p>
                  </a:txBody>
                  <a:tcPr/>
                </a:tc>
              </a:tr>
              <a:tr h="1075694">
                <a:tc>
                  <a:txBody>
                    <a:bodyPr/>
                    <a:lstStyle/>
                    <a:p>
                      <a:pPr marL="180975" indent="-180975">
                        <a:lnSpc>
                          <a:spcPct val="90000"/>
                        </a:lnSpc>
                      </a:pPr>
                      <a:r>
                        <a:rPr kumimoji="1" lang="en-US" altLang="ja-JP" sz="1000" u="none" dirty="0" smtClean="0">
                          <a:solidFill>
                            <a:schemeClr val="tx1"/>
                          </a:solidFill>
                          <a:latin typeface="Calibri" panose="020F0502020204030204" pitchFamily="34" charset="0"/>
                        </a:rPr>
                        <a:t>(3)	Employment of the Rules</a:t>
                      </a:r>
                      <a:r>
                        <a:rPr kumimoji="1" lang="en-US" altLang="ja-JP" sz="1000" u="none" baseline="0" dirty="0" smtClean="0">
                          <a:solidFill>
                            <a:schemeClr val="tx1"/>
                          </a:solidFill>
                          <a:latin typeface="Calibri" panose="020F0502020204030204" pitchFamily="34" charset="0"/>
                        </a:rPr>
                        <a:t> for Use to facilitate secondary use.</a:t>
                      </a:r>
                      <a:endParaRPr kumimoji="1" lang="ja-JP" altLang="en-US" sz="1000" u="none" dirty="0">
                        <a:solidFill>
                          <a:schemeClr val="tx1"/>
                        </a:solidFill>
                        <a:latin typeface="Calibri" panose="020F0502020204030204" pitchFamily="34" charset="0"/>
                      </a:endParaRPr>
                    </a:p>
                  </a:txBody>
                  <a:tcPr/>
                </a:tc>
                <a:tc>
                  <a:txBody>
                    <a:bodyPr/>
                    <a:lstStyle/>
                    <a:p>
                      <a:pPr marL="174625" indent="-174625">
                        <a:lnSpc>
                          <a:spcPct val="90000"/>
                        </a:lnSpc>
                        <a:buFont typeface="Arial" pitchFamily="34" charset="0"/>
                        <a:buNone/>
                      </a:pPr>
                      <a:r>
                        <a:rPr kumimoji="1" lang="en-US" altLang="ja-JP" sz="1000" u="none" dirty="0" smtClean="0">
                          <a:solidFill>
                            <a:schemeClr val="tx1"/>
                          </a:solidFill>
                          <a:latin typeface="Calibri" panose="020F0502020204030204" pitchFamily="34" charset="0"/>
                        </a:rPr>
                        <a:t>O</a:t>
                      </a:r>
                      <a:r>
                        <a:rPr kumimoji="1" lang="en-US" altLang="ja-JP" sz="1000" u="none" baseline="0" dirty="0" smtClean="0">
                          <a:solidFill>
                            <a:schemeClr val="tx1"/>
                          </a:solidFill>
                          <a:latin typeface="Calibri" panose="020F0502020204030204" pitchFamily="34" charset="0"/>
                        </a:rPr>
                        <a:t>   </a:t>
                      </a:r>
                      <a:r>
                        <a:rPr kumimoji="1" lang="en-US" altLang="ja-JP" sz="1000" u="none" dirty="0" smtClean="0">
                          <a:solidFill>
                            <a:schemeClr val="tx1"/>
                          </a:solidFill>
                          <a:latin typeface="Calibri" panose="020F0502020204030204" pitchFamily="34" charset="0"/>
                        </a:rPr>
                        <a:t>Following the examples of part of Europe and  Australia and New Zealand, it can be realized earlier that the license declaring non-exercise of part of copyrights to facilitate secondary use on presumption that the national government, etc. has copyrights</a:t>
                      </a:r>
                      <a:r>
                        <a:rPr kumimoji="1" lang="en-US" altLang="ja-JP" sz="1000" u="none" baseline="0" dirty="0" smtClean="0">
                          <a:solidFill>
                            <a:schemeClr val="tx1"/>
                          </a:solidFill>
                          <a:latin typeface="Calibri" panose="020F0502020204030204" pitchFamily="34" charset="0"/>
                        </a:rPr>
                        <a:t> and indicate the scope of use for users to easy to understand and the data can be used online without individual negotiations, which can result in the effect similar to (1) and (2) above and can be realized earlier.</a:t>
                      </a:r>
                      <a:endParaRPr kumimoji="1" lang="en-US" altLang="ja-JP" sz="1000" u="none" dirty="0" smtClean="0">
                        <a:solidFill>
                          <a:schemeClr val="tx1"/>
                        </a:solidFill>
                        <a:latin typeface="Calibri" panose="020F0502020204030204" pitchFamily="34" charset="0"/>
                      </a:endParaRPr>
                    </a:p>
                    <a:p>
                      <a:pPr marL="360363" indent="-360363">
                        <a:lnSpc>
                          <a:spcPct val="90000"/>
                        </a:lnSpc>
                        <a:buFont typeface="Arial" pitchFamily="34" charset="0"/>
                        <a:buNone/>
                      </a:pPr>
                      <a:r>
                        <a:rPr kumimoji="1" lang="ja-JP" altLang="en-US" sz="1000" u="none" dirty="0" smtClean="0">
                          <a:solidFill>
                            <a:schemeClr val="tx1"/>
                          </a:solidFill>
                          <a:latin typeface="Calibri" panose="020F0502020204030204" pitchFamily="34" charset="0"/>
                          <a:ea typeface="ＭＳ Ｐ明朝" pitchFamily="18" charset="-128"/>
                        </a:rPr>
                        <a:t>　　</a:t>
                      </a:r>
                      <a:r>
                        <a:rPr kumimoji="1" lang="en-US" altLang="ja-JP" sz="1000" u="none" dirty="0" smtClean="0">
                          <a:solidFill>
                            <a:schemeClr val="tx1"/>
                          </a:solidFill>
                          <a:latin typeface="Calibri" panose="020F0502020204030204" pitchFamily="34" charset="0"/>
                          <a:ea typeface="ＭＳ Ｐ明朝" pitchFamily="18" charset="-128"/>
                        </a:rPr>
                        <a:t>*    In consideration of which license shall be specifically selected,</a:t>
                      </a:r>
                      <a:r>
                        <a:rPr kumimoji="1" lang="en-US" altLang="ja-JP" sz="1000" u="none" baseline="0" dirty="0" smtClean="0">
                          <a:solidFill>
                            <a:schemeClr val="tx1"/>
                          </a:solidFill>
                          <a:latin typeface="Calibri" panose="020F0502020204030204" pitchFamily="34" charset="0"/>
                          <a:ea typeface="ＭＳ Ｐ明朝" pitchFamily="18" charset="-128"/>
                        </a:rPr>
                        <a:t> it is necessary to incorporate the viewpoint of ensuring compatibility with the licenses adopted in foreign countries.</a:t>
                      </a:r>
                      <a:r>
                        <a:rPr kumimoji="1" lang="en-US" altLang="ja-JP" sz="1000" u="none" dirty="0" smtClean="0">
                          <a:solidFill>
                            <a:schemeClr val="tx1"/>
                          </a:solidFill>
                          <a:latin typeface="Calibri" panose="020F0502020204030204" pitchFamily="34" charset="0"/>
                          <a:ea typeface="ＭＳ Ｐ明朝" pitchFamily="18" charset="-128"/>
                        </a:rPr>
                        <a:t>(For the details, refer to P.13)</a:t>
                      </a:r>
                      <a:endParaRPr kumimoji="1" lang="ja-JP" altLang="en-US" sz="1000" u="none" dirty="0">
                        <a:solidFill>
                          <a:schemeClr val="tx1"/>
                        </a:solidFill>
                        <a:latin typeface="Calibri" panose="020F0502020204030204" pitchFamily="34" charset="0"/>
                        <a:ea typeface="ＭＳ Ｐ明朝" pitchFamily="18" charset="-128"/>
                      </a:endParaRPr>
                    </a:p>
                  </a:txBody>
                  <a:tcPr/>
                </a:tc>
              </a:tr>
            </a:tbl>
          </a:graphicData>
        </a:graphic>
      </p:graphicFrame>
      <p:sp>
        <p:nvSpPr>
          <p:cNvPr id="5" name="正方形/長方形 4"/>
          <p:cNvSpPr/>
          <p:nvPr/>
        </p:nvSpPr>
        <p:spPr>
          <a:xfrm>
            <a:off x="481013" y="5669280"/>
            <a:ext cx="8342948" cy="757130"/>
          </a:xfrm>
          <a:prstGeom prst="rect">
            <a:avLst/>
          </a:prstGeom>
        </p:spPr>
        <p:txBody>
          <a:bodyPr wrap="square">
            <a:spAutoFit/>
          </a:bodyPr>
          <a:lstStyle/>
          <a:p>
            <a:pPr>
              <a:lnSpc>
                <a:spcPct val="90000"/>
              </a:lnSpc>
            </a:pPr>
            <a:r>
              <a:rPr lang="en-US" altLang="ja-JP" sz="1200" dirty="0" smtClean="0">
                <a:latin typeface="Calibri" panose="020F0502020204030204" pitchFamily="34" charset="0"/>
              </a:rPr>
              <a:t>While medium and long-term consideration of the copyrighted public data, including amendment of the current acts, is required for the methods set forth in (1) and (2) above, based on the needs of fastest promotion of open data, the Data Governance Committee will consider (3) the employment of  the rules for use to facilitate secondary use, which enables simple treatment of copyrights and can be realized earlier.</a:t>
            </a:r>
            <a:endParaRPr lang="en-US" altLang="ja-JP" sz="1200" dirty="0">
              <a:latin typeface="Calibri" panose="020F0502020204030204" pitchFamily="34" charset="0"/>
            </a:endParaRPr>
          </a:p>
        </p:txBody>
      </p:sp>
      <p:sp>
        <p:nvSpPr>
          <p:cNvPr id="7" name="下矢印 6"/>
          <p:cNvSpPr/>
          <p:nvPr/>
        </p:nvSpPr>
        <p:spPr>
          <a:xfrm>
            <a:off x="4062413" y="5505600"/>
            <a:ext cx="1054100" cy="1110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Tree>
    <p:extLst>
      <p:ext uri="{BB962C8B-B14F-4D97-AF65-F5344CB8AC3E}">
        <p14:creationId xmlns:p14="http://schemas.microsoft.com/office/powerpoint/2010/main" val="38481483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DC4E5EE1-9D42-4AD5-8E17-68CEDCEE8BB6}" type="slidenum">
              <a:rPr lang="ja-JP" altLang="en-US" smtClean="0">
                <a:solidFill>
                  <a:schemeClr val="tx1"/>
                </a:solidFill>
              </a:rPr>
              <a:pPr>
                <a:defRPr/>
              </a:pPr>
              <a:t>49</a:t>
            </a:fld>
            <a:endParaRPr lang="ja-JP" altLang="en-US" dirty="0">
              <a:solidFill>
                <a:schemeClr val="tx1"/>
              </a:solidFill>
            </a:endParaRPr>
          </a:p>
        </p:txBody>
      </p:sp>
      <p:sp>
        <p:nvSpPr>
          <p:cNvPr id="12" name="タイトル 1"/>
          <p:cNvSpPr>
            <a:spLocks noGrp="1"/>
          </p:cNvSpPr>
          <p:nvPr>
            <p:ph type="title"/>
          </p:nvPr>
        </p:nvSpPr>
        <p:spPr>
          <a:xfrm>
            <a:off x="481013" y="205100"/>
            <a:ext cx="8229600" cy="691978"/>
          </a:xfrm>
        </p:spPr>
        <p:txBody>
          <a:bodyPr/>
          <a:lstStyle/>
          <a:p>
            <a:pPr eaLnBrk="1" hangingPunct="1"/>
            <a:r>
              <a:rPr lang="en-US" altLang="ja-JP" sz="2400" dirty="0" smtClean="0"/>
              <a:t>(4) Draft Provisions to be incorporated in Agreements</a:t>
            </a:r>
            <a:r>
              <a:rPr lang="en-US" altLang="ja-JP" sz="2400" dirty="0" smtClean="0">
                <a:solidFill>
                  <a:srgbClr val="FF0000"/>
                </a:solidFill>
              </a:rPr>
              <a:t>(Working Draft)</a:t>
            </a:r>
            <a:endParaRPr lang="ja-JP" altLang="en-US" sz="2400" dirty="0" smtClean="0"/>
          </a:p>
        </p:txBody>
      </p:sp>
      <p:sp>
        <p:nvSpPr>
          <p:cNvPr id="13" name="コンテンツ プレースホルダー 1"/>
          <p:cNvSpPr>
            <a:spLocks noGrp="1"/>
          </p:cNvSpPr>
          <p:nvPr>
            <p:ph sz="quarter" idx="1"/>
          </p:nvPr>
        </p:nvSpPr>
        <p:spPr>
          <a:xfrm>
            <a:off x="481013" y="1154112"/>
            <a:ext cx="8244243" cy="2136019"/>
          </a:xfrm>
        </p:spPr>
        <p:txBody>
          <a:bodyPr/>
          <a:lstStyle/>
          <a:p>
            <a:pPr>
              <a:lnSpc>
                <a:spcPct val="90000"/>
              </a:lnSpc>
              <a:spcBef>
                <a:spcPts val="0"/>
              </a:spcBef>
            </a:pPr>
            <a:r>
              <a:rPr lang="en-US" altLang="ja-JP" sz="1200" dirty="0" smtClean="0"/>
              <a:t>For the public data to be prepared in the future, it is necessary to prepare on presumption that secondary use by third parties will be enabled.</a:t>
            </a:r>
          </a:p>
          <a:p>
            <a:pPr>
              <a:lnSpc>
                <a:spcPct val="90000"/>
              </a:lnSpc>
              <a:spcBef>
                <a:spcPts val="0"/>
              </a:spcBef>
            </a:pPr>
            <a:r>
              <a:rPr lang="en-US" altLang="ja-JP" sz="1200" dirty="0" smtClean="0"/>
              <a:t>Out of the public data to be prepared in the future, if they are prepared by consignment to enterprises, it is desirable to incorporate the following three points in the provisions of consignment agreements.</a:t>
            </a:r>
            <a:endParaRPr lang="en-US" altLang="ja-JP" sz="1200" dirty="0"/>
          </a:p>
          <a:p>
            <a:pPr lvl="1">
              <a:lnSpc>
                <a:spcPct val="90000"/>
              </a:lnSpc>
              <a:spcBef>
                <a:spcPts val="0"/>
              </a:spcBef>
            </a:pPr>
            <a:r>
              <a:rPr lang="en-US" altLang="ja-JP" sz="1200" dirty="0" smtClean="0"/>
              <a:t>a)The copyright in the newly prepared works shall be assigned to the Ministry of Internal Affairs and Communications</a:t>
            </a:r>
          </a:p>
          <a:p>
            <a:pPr marL="274638" lvl="1" indent="0">
              <a:lnSpc>
                <a:spcPct val="90000"/>
              </a:lnSpc>
              <a:spcBef>
                <a:spcPts val="0"/>
              </a:spcBef>
              <a:buNone/>
            </a:pPr>
            <a:r>
              <a:rPr lang="ja-JP" altLang="en-US" sz="1200" dirty="0" smtClean="0"/>
              <a:t>　　　　</a:t>
            </a:r>
            <a:r>
              <a:rPr lang="en-US" altLang="ja-JP" sz="1200" dirty="0" smtClean="0"/>
              <a:t>(Where assignment is not possible)license the newly prepared works, including secondary use by third parties.</a:t>
            </a:r>
            <a:endParaRPr lang="en-US" altLang="ja-JP" sz="1200" dirty="0"/>
          </a:p>
          <a:p>
            <a:pPr lvl="1">
              <a:lnSpc>
                <a:spcPct val="90000"/>
              </a:lnSpc>
              <a:spcBef>
                <a:spcPts val="0"/>
              </a:spcBef>
            </a:pPr>
            <a:r>
              <a:rPr lang="en-US" altLang="ja-JP" sz="1200" dirty="0" smtClean="0"/>
              <a:t>b)Not to exercise moral rights </a:t>
            </a:r>
            <a:r>
              <a:rPr lang="en-US" altLang="ja-JP" sz="1200" dirty="0"/>
              <a:t>if the Ministry of Internal Affairs and </a:t>
            </a:r>
            <a:r>
              <a:rPr lang="en-US" altLang="ja-JP" sz="1200" dirty="0" smtClean="0"/>
              <a:t>Communications and third parties other </a:t>
            </a:r>
            <a:r>
              <a:rPr lang="en-US" altLang="ja-JP" sz="1200" dirty="0"/>
              <a:t>than the Ministry of Internal Affairs and </a:t>
            </a:r>
            <a:r>
              <a:rPr lang="en-US" altLang="ja-JP" sz="1200" dirty="0" smtClean="0"/>
              <a:t>Communications use the newly prepared works.</a:t>
            </a:r>
            <a:endParaRPr lang="en-US" altLang="ja-JP" sz="1200" dirty="0"/>
          </a:p>
          <a:p>
            <a:pPr marL="360000" lvl="1" indent="-162000">
              <a:lnSpc>
                <a:spcPct val="90000"/>
              </a:lnSpc>
              <a:spcBef>
                <a:spcPts val="0"/>
              </a:spcBef>
              <a:buNone/>
            </a:pPr>
            <a:r>
              <a:rPr lang="en-US" altLang="ja-JP" sz="1000" dirty="0" smtClean="0"/>
              <a:t>* If the existing works having restrictions on secondary use, that portion shall have the content under which secondary use shall be as much as possible and obtain the license. Distinction shall be enabled to be made between those the license of which enabling secondary use was obtained and those not obtained.</a:t>
            </a:r>
            <a:endParaRPr lang="en-US" altLang="ja-JP" sz="1000" dirty="0"/>
          </a:p>
          <a:p>
            <a:pPr marL="273050" lvl="1">
              <a:lnSpc>
                <a:spcPct val="90000"/>
              </a:lnSpc>
              <a:spcBef>
                <a:spcPts val="0"/>
              </a:spcBef>
              <a:buClr>
                <a:schemeClr val="accent1"/>
              </a:buClr>
            </a:pPr>
            <a:r>
              <a:rPr lang="en-US" altLang="ja-JP" sz="1200" dirty="0" smtClean="0"/>
              <a:t>Hereinafter the draft provisions prepared based on the present standard contract at the Ministry of Internal Affairs and Communications and Consortium Secretariat Companies are shown as an example.</a:t>
            </a:r>
            <a:endParaRPr lang="en-US" altLang="ja-JP" sz="1200" dirty="0">
              <a:ea typeface="FangSong" panose="02010609060101010101" pitchFamily="49" charset="-122"/>
            </a:endParaRPr>
          </a:p>
        </p:txBody>
      </p:sp>
      <p:sp>
        <p:nvSpPr>
          <p:cNvPr id="14" name="テキスト ボックス 13"/>
          <p:cNvSpPr txBox="1"/>
          <p:nvPr/>
        </p:nvSpPr>
        <p:spPr>
          <a:xfrm>
            <a:off x="549444" y="3316421"/>
            <a:ext cx="6441015" cy="3186927"/>
          </a:xfrm>
          <a:prstGeom prst="rect">
            <a:avLst/>
          </a:prstGeom>
          <a:noFill/>
          <a:ln>
            <a:solidFill>
              <a:schemeClr val="tx1"/>
            </a:solidFill>
          </a:ln>
        </p:spPr>
        <p:txBody>
          <a:bodyPr wrap="square" rtlCol="0">
            <a:noAutofit/>
          </a:bodyPr>
          <a:lstStyle/>
          <a:p>
            <a:pPr marL="87313" lvl="1" indent="-87313">
              <a:lnSpc>
                <a:spcPct val="90000"/>
              </a:lnSpc>
            </a:pPr>
            <a:r>
              <a:rPr lang="en-US" altLang="ja-JP" sz="1200" dirty="0" smtClean="0">
                <a:latin typeface="Calibri" panose="020F0502020204030204" pitchFamily="34" charset="0"/>
                <a:ea typeface="+mn-ea"/>
              </a:rPr>
              <a:t>(Consignor</a:t>
            </a:r>
            <a:r>
              <a:rPr lang="ja-JP" altLang="en-US" sz="1200" dirty="0" smtClean="0">
                <a:latin typeface="Calibri" panose="020F0502020204030204" pitchFamily="34" charset="0"/>
                <a:ea typeface="+mn-ea"/>
              </a:rPr>
              <a:t>：</a:t>
            </a:r>
            <a:r>
              <a:rPr lang="en-US" altLang="ja-JP" sz="1200" dirty="0">
                <a:latin typeface="Calibri" panose="020F0502020204030204" pitchFamily="34" charset="0"/>
              </a:rPr>
              <a:t> Ministry of Internal Affairs and </a:t>
            </a:r>
            <a:r>
              <a:rPr lang="en-US" altLang="ja-JP" sz="1200" dirty="0" smtClean="0">
                <a:latin typeface="Calibri" panose="020F0502020204030204" pitchFamily="34" charset="0"/>
              </a:rPr>
              <a:t>Communications, Consignee</a:t>
            </a:r>
            <a:r>
              <a:rPr lang="ja-JP" altLang="en-US" sz="1200" dirty="0" smtClean="0">
                <a:latin typeface="Calibri" panose="020F0502020204030204" pitchFamily="34" charset="0"/>
                <a:ea typeface="+mn-ea"/>
              </a:rPr>
              <a:t>：</a:t>
            </a:r>
            <a:r>
              <a:rPr lang="en-US" altLang="ja-JP" sz="1200" dirty="0" smtClean="0">
                <a:latin typeface="Calibri" panose="020F0502020204030204" pitchFamily="34" charset="0"/>
                <a:ea typeface="+mn-ea"/>
              </a:rPr>
              <a:t>Consignee</a:t>
            </a:r>
          </a:p>
          <a:p>
            <a:pPr marL="87313" indent="-87313">
              <a:lnSpc>
                <a:spcPct val="90000"/>
              </a:lnSpc>
            </a:pPr>
            <a:r>
              <a:rPr lang="en-US" altLang="ja-JP" sz="1200" dirty="0" smtClean="0">
                <a:latin typeface="Calibri" panose="020F0502020204030204" pitchFamily="34" charset="0"/>
                <a:ea typeface="+mn-ea"/>
              </a:rPr>
              <a:t>Article </a:t>
            </a:r>
            <a:r>
              <a:rPr lang="en-US" altLang="ja-JP" sz="1200" dirty="0">
                <a:latin typeface="Calibri" panose="020F0502020204030204" pitchFamily="34" charset="0"/>
                <a:ea typeface="+mn-ea"/>
              </a:rPr>
              <a:t>X</a:t>
            </a:r>
            <a:r>
              <a:rPr lang="ja-JP" altLang="en-US" sz="1200" dirty="0">
                <a:latin typeface="Calibri" panose="020F0502020204030204" pitchFamily="34" charset="0"/>
                <a:ea typeface="+mn-ea"/>
              </a:rPr>
              <a:t>　</a:t>
            </a:r>
            <a:r>
              <a:rPr lang="en-US" altLang="ja-JP" sz="1200" dirty="0" smtClean="0">
                <a:latin typeface="Calibri" panose="020F0502020204030204" pitchFamily="34" charset="0"/>
                <a:ea typeface="+mn-ea"/>
              </a:rPr>
              <a:t>Copyright and Moral Right</a:t>
            </a:r>
          </a:p>
          <a:p>
            <a:pPr marL="87313" indent="-87313">
              <a:lnSpc>
                <a:spcPct val="90000"/>
              </a:lnSpc>
            </a:pPr>
            <a:r>
              <a:rPr lang="en-US" altLang="ja-JP" sz="1200" dirty="0" smtClean="0">
                <a:latin typeface="Calibri" panose="020F0502020204030204" pitchFamily="34" charset="0"/>
                <a:ea typeface="+mn-ea"/>
              </a:rPr>
              <a:t>1  </a:t>
            </a:r>
            <a:r>
              <a:rPr lang="en-US" altLang="ja-JP" sz="1200" u="sng" dirty="0" smtClean="0">
                <a:latin typeface="Calibri" panose="020F0502020204030204" pitchFamily="34" charset="0"/>
                <a:ea typeface="+mn-ea"/>
              </a:rPr>
              <a:t>Consignee shall assign to Consignor free of charge all the copyrights in the works newly prepared </a:t>
            </a:r>
            <a:r>
              <a:rPr lang="en-US" altLang="ja-JP" sz="1200" dirty="0" smtClean="0">
                <a:latin typeface="Calibri" panose="020F0502020204030204" pitchFamily="34" charset="0"/>
                <a:ea typeface="+mn-ea"/>
              </a:rPr>
              <a:t>in performing the business </a:t>
            </a:r>
            <a:r>
              <a:rPr lang="en-US" altLang="ja-JP" sz="1200" u="sng" dirty="0" smtClean="0">
                <a:latin typeface="Calibri" panose="020F0502020204030204" pitchFamily="34" charset="0"/>
                <a:ea typeface="+mn-ea"/>
              </a:rPr>
              <a:t>(hereinafter referred to as the “New Works”), including the rights provided for in Article 27 and Article 28 of the Copyright Act.</a:t>
            </a:r>
          </a:p>
          <a:p>
            <a:pPr marL="87313" indent="-87313">
              <a:lnSpc>
                <a:spcPct val="90000"/>
              </a:lnSpc>
            </a:pPr>
            <a:r>
              <a:rPr lang="ja-JP" altLang="en-US" sz="1200" dirty="0" smtClean="0">
                <a:latin typeface="Calibri" panose="020F0502020204030204" pitchFamily="34" charset="0"/>
                <a:ea typeface="+mn-ea"/>
              </a:rPr>
              <a:t>［</a:t>
            </a:r>
            <a:r>
              <a:rPr lang="en-US" altLang="ja-JP" sz="1200" dirty="0" smtClean="0">
                <a:latin typeface="Calibri" panose="020F0502020204030204" pitchFamily="34" charset="0"/>
                <a:ea typeface="+mn-ea"/>
              </a:rPr>
              <a:t>1  </a:t>
            </a:r>
            <a:r>
              <a:rPr lang="en-US" altLang="ja-JP" sz="1200" u="sng" dirty="0" smtClean="0">
                <a:latin typeface="Calibri" panose="020F0502020204030204" pitchFamily="34" charset="0"/>
                <a:ea typeface="+mn-ea"/>
              </a:rPr>
              <a:t>Consignee shall reserve all the copyrights</a:t>
            </a:r>
            <a:r>
              <a:rPr lang="en-US" altLang="ja-JP" sz="1200" dirty="0" smtClean="0">
                <a:latin typeface="Calibri" panose="020F0502020204030204" pitchFamily="34" charset="0"/>
                <a:ea typeface="+mn-ea"/>
              </a:rPr>
              <a:t> in the works newly prepared (hereinafter referred to as the “New Works”) in performing the business, including the rights provided for in Article 27 and Article 28 of the Copyright Act and shall </a:t>
            </a:r>
            <a:r>
              <a:rPr lang="en-US" altLang="ja-JP" sz="1200" u="sng" dirty="0" smtClean="0">
                <a:latin typeface="Calibri" panose="020F0502020204030204" pitchFamily="34" charset="0"/>
                <a:ea typeface="+mn-ea"/>
              </a:rPr>
              <a:t>grant license free of charge, including the right of Consignor to license secondary use to third parties.</a:t>
            </a:r>
            <a:r>
              <a:rPr lang="ja-JP" altLang="en-US" sz="1200" u="sng" dirty="0" smtClean="0">
                <a:latin typeface="Calibri" panose="020F0502020204030204" pitchFamily="34" charset="0"/>
                <a:ea typeface="+mn-ea"/>
              </a:rPr>
              <a:t>］</a:t>
            </a:r>
            <a:endParaRPr lang="en-US" altLang="ja-JP" sz="1200" u="sng" dirty="0" smtClean="0">
              <a:latin typeface="Calibri" panose="020F0502020204030204" pitchFamily="34" charset="0"/>
              <a:ea typeface="+mn-ea"/>
            </a:endParaRPr>
          </a:p>
          <a:p>
            <a:pPr marL="87313" indent="-87313">
              <a:lnSpc>
                <a:spcPct val="90000"/>
              </a:lnSpc>
            </a:pPr>
            <a:r>
              <a:rPr lang="en-US" altLang="ja-JP" sz="1200" dirty="0" smtClean="0">
                <a:latin typeface="Calibri" panose="020F0502020204030204" pitchFamily="34" charset="0"/>
                <a:ea typeface="+mn-ea"/>
              </a:rPr>
              <a:t>2  Consignee shall not </a:t>
            </a:r>
            <a:r>
              <a:rPr lang="en-US" altLang="ja-JP" sz="1200" u="sng" dirty="0" smtClean="0">
                <a:latin typeface="Calibri" panose="020F0502020204030204" pitchFamily="34" charset="0"/>
                <a:ea typeface="+mn-ea"/>
              </a:rPr>
              <a:t>exercise any moral rights against Consignor and  the third parties using the New Works and the works held by Consignee</a:t>
            </a:r>
            <a:r>
              <a:rPr lang="en-US" altLang="ja-JP" sz="1200" u="sng" dirty="0">
                <a:latin typeface="Calibri" panose="020F0502020204030204" pitchFamily="34" charset="0"/>
              </a:rPr>
              <a:t> </a:t>
            </a:r>
            <a:r>
              <a:rPr lang="en-US" altLang="ja-JP" sz="1200" u="sng" dirty="0" smtClean="0">
                <a:latin typeface="Calibri" panose="020F0502020204030204" pitchFamily="34" charset="0"/>
              </a:rPr>
              <a:t>(hereinafter </a:t>
            </a:r>
            <a:r>
              <a:rPr lang="en-US" altLang="ja-JP" sz="1200" u="sng" dirty="0">
                <a:latin typeface="Calibri" panose="020F0502020204030204" pitchFamily="34" charset="0"/>
              </a:rPr>
              <a:t>referred to as the “Existing Works</a:t>
            </a:r>
            <a:r>
              <a:rPr lang="en-US" altLang="ja-JP" sz="1200" u="sng" dirty="0" smtClean="0">
                <a:latin typeface="Calibri" panose="020F0502020204030204" pitchFamily="34" charset="0"/>
              </a:rPr>
              <a:t>”)</a:t>
            </a:r>
            <a:endParaRPr lang="en-US" altLang="ja-JP" sz="1200" u="sng" dirty="0" smtClean="0">
              <a:latin typeface="Calibri" panose="020F0502020204030204" pitchFamily="34" charset="0"/>
              <a:ea typeface="+mn-ea"/>
            </a:endParaRPr>
          </a:p>
          <a:p>
            <a:pPr marL="87313" indent="-87313">
              <a:lnSpc>
                <a:spcPct val="90000"/>
              </a:lnSpc>
            </a:pPr>
            <a:r>
              <a:rPr lang="en-US" altLang="ja-JP" sz="1200" dirty="0" smtClean="0">
                <a:latin typeface="Calibri" panose="020F0502020204030204" pitchFamily="34" charset="0"/>
                <a:ea typeface="+mn-ea"/>
              </a:rPr>
              <a:t>3  If the Existing Works are contained in the New Works, the copyrights are reserved to Consignee and the Existing Works shall be licensed free of charge as practicable as possible, including Consignor licensing secondary use to  third parties. If the works of third parties are contained, the copyrights shall be reserved to the third parties, but Consignee shall obtain license from the third parties as practicable as possible,</a:t>
            </a:r>
            <a:r>
              <a:rPr lang="en-US" altLang="ja-JP" sz="1200" dirty="0" smtClean="0">
                <a:latin typeface="Calibri" panose="020F0502020204030204" pitchFamily="34" charset="0"/>
              </a:rPr>
              <a:t> </a:t>
            </a:r>
            <a:r>
              <a:rPr lang="en-US" altLang="ja-JP" sz="1200" dirty="0">
                <a:latin typeface="Calibri" panose="020F0502020204030204" pitchFamily="34" charset="0"/>
              </a:rPr>
              <a:t>including Consignor licensing secondary use to  third </a:t>
            </a:r>
            <a:r>
              <a:rPr lang="en-US" altLang="ja-JP" sz="1200" dirty="0" smtClean="0">
                <a:latin typeface="Calibri" panose="020F0502020204030204" pitchFamily="34" charset="0"/>
              </a:rPr>
              <a:t>parties</a:t>
            </a:r>
            <a:r>
              <a:rPr lang="en-US" altLang="ja-JP" sz="1200" dirty="0" smtClean="0">
                <a:latin typeface="Calibri" panose="020F0502020204030204" pitchFamily="34" charset="0"/>
                <a:ea typeface="+mn-ea"/>
              </a:rPr>
              <a:t>. </a:t>
            </a:r>
            <a:r>
              <a:rPr lang="en-US" altLang="ja-JP" sz="1200" u="sng" dirty="0" smtClean="0">
                <a:latin typeface="Calibri" panose="020F0502020204030204" pitchFamily="34" charset="0"/>
                <a:ea typeface="+mn-ea"/>
              </a:rPr>
              <a:t>In delivery of the deliverables, pay attention so that the portions enabling secondary use by third parties and those not enabling shall be distinguished and to the portions which third parties are not permitted secondary use, the reasons therefor shall be attached</a:t>
            </a:r>
            <a:r>
              <a:rPr lang="en-US" altLang="ja-JP" sz="1200" dirty="0" smtClean="0">
                <a:latin typeface="Calibri" panose="020F0502020204030204" pitchFamily="34" charset="0"/>
                <a:ea typeface="+mn-ea"/>
              </a:rPr>
              <a:t>..</a:t>
            </a:r>
            <a:r>
              <a:rPr lang="ja-JP" altLang="en-US" sz="1200" dirty="0" smtClean="0">
                <a:latin typeface="Calibri" panose="020F0502020204030204" pitchFamily="34" charset="0"/>
                <a:ea typeface="+mn-ea"/>
              </a:rPr>
              <a:t> </a:t>
            </a:r>
            <a:endParaRPr lang="ja-JP" altLang="en-US" sz="1200" dirty="0">
              <a:latin typeface="Calibri" panose="020F0502020204030204" pitchFamily="34" charset="0"/>
              <a:ea typeface="+mn-ea"/>
            </a:endParaRPr>
          </a:p>
        </p:txBody>
      </p:sp>
      <p:sp>
        <p:nvSpPr>
          <p:cNvPr id="15" name="角丸四角形吹き出し 14"/>
          <p:cNvSpPr/>
          <p:nvPr/>
        </p:nvSpPr>
        <p:spPr>
          <a:xfrm>
            <a:off x="7193902" y="3255948"/>
            <a:ext cx="1694917" cy="498709"/>
          </a:xfrm>
          <a:prstGeom prst="wedgeRoundRectCallout">
            <a:avLst>
              <a:gd name="adj1" fmla="val -75828"/>
              <a:gd name="adj2" fmla="val 94701"/>
              <a:gd name="adj3" fmla="val 16667"/>
            </a:avLst>
          </a:prstGeom>
          <a:solidFill>
            <a:srgbClr val="FFFFCC"/>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00" dirty="0">
                <a:solidFill>
                  <a:schemeClr val="tx1"/>
                </a:solidFill>
                <a:latin typeface="Calibri" panose="020F0502020204030204" pitchFamily="34" charset="0"/>
              </a:rPr>
              <a:t>a</a:t>
            </a:r>
            <a:r>
              <a:rPr kumimoji="1" lang="en-US" altLang="ja-JP" sz="1000" dirty="0" smtClean="0">
                <a:solidFill>
                  <a:schemeClr val="tx1"/>
                </a:solidFill>
                <a:latin typeface="Calibri" panose="020F0502020204030204" pitchFamily="34" charset="0"/>
              </a:rPr>
              <a:t>)</a:t>
            </a:r>
            <a:r>
              <a:rPr kumimoji="1" lang="ja-JP" altLang="en-US" sz="1000" dirty="0" smtClean="0">
                <a:solidFill>
                  <a:schemeClr val="tx1"/>
                </a:solidFill>
                <a:latin typeface="Calibri" panose="020F0502020204030204" pitchFamily="34" charset="0"/>
              </a:rPr>
              <a:t> </a:t>
            </a:r>
            <a:r>
              <a:rPr kumimoji="1" lang="en-US" altLang="ja-JP" sz="1000" dirty="0" smtClean="0">
                <a:solidFill>
                  <a:schemeClr val="tx1"/>
                </a:solidFill>
                <a:latin typeface="Calibri" panose="020F0502020204030204" pitchFamily="34" charset="0"/>
              </a:rPr>
              <a:t>Describe that the copyright shall be assigned to Consignor.</a:t>
            </a:r>
            <a:endParaRPr kumimoji="1" lang="ja-JP" altLang="en-US" sz="1000" dirty="0">
              <a:solidFill>
                <a:schemeClr val="tx1"/>
              </a:solidFill>
              <a:latin typeface="Calibri" panose="020F0502020204030204" pitchFamily="34" charset="0"/>
            </a:endParaRPr>
          </a:p>
        </p:txBody>
      </p:sp>
      <p:sp>
        <p:nvSpPr>
          <p:cNvPr id="16" name="角丸四角形吹き出し 15"/>
          <p:cNvSpPr/>
          <p:nvPr/>
        </p:nvSpPr>
        <p:spPr>
          <a:xfrm>
            <a:off x="7170208" y="4717279"/>
            <a:ext cx="1764631" cy="658026"/>
          </a:xfrm>
          <a:prstGeom prst="wedgeRoundRectCallout">
            <a:avLst>
              <a:gd name="adj1" fmla="val -70849"/>
              <a:gd name="adj2" fmla="val -12195"/>
              <a:gd name="adj3" fmla="val 16667"/>
            </a:avLst>
          </a:prstGeom>
          <a:solidFill>
            <a:srgbClr val="FFFFCC"/>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dirty="0" smtClean="0">
                <a:solidFill>
                  <a:schemeClr val="tx1"/>
                </a:solidFill>
                <a:latin typeface="Calibri" panose="020F0502020204030204" pitchFamily="34" charset="0"/>
              </a:rPr>
              <a:t>b)</a:t>
            </a:r>
            <a:r>
              <a:rPr kumimoji="1" lang="ja-JP" altLang="en-US" sz="1000" dirty="0" smtClean="0">
                <a:solidFill>
                  <a:schemeClr val="tx1"/>
                </a:solidFill>
                <a:latin typeface="Calibri" panose="020F0502020204030204" pitchFamily="34" charset="0"/>
              </a:rPr>
              <a:t> </a:t>
            </a:r>
            <a:r>
              <a:rPr kumimoji="1" lang="en-US" altLang="ja-JP" sz="1000" dirty="0" smtClean="0">
                <a:solidFill>
                  <a:schemeClr val="tx1"/>
                </a:solidFill>
                <a:latin typeface="Calibri" panose="020F0502020204030204" pitchFamily="34" charset="0"/>
              </a:rPr>
              <a:t>Describe that moral rights shall not be exercised where third parties make secondary use.</a:t>
            </a:r>
            <a:endParaRPr kumimoji="1" lang="ja-JP" altLang="en-US" sz="1000" dirty="0">
              <a:solidFill>
                <a:schemeClr val="tx1"/>
              </a:solidFill>
              <a:latin typeface="Calibri" panose="020F0502020204030204" pitchFamily="34" charset="0"/>
            </a:endParaRPr>
          </a:p>
        </p:txBody>
      </p:sp>
      <p:sp>
        <p:nvSpPr>
          <p:cNvPr id="17" name="角丸四角形吹き出し 16"/>
          <p:cNvSpPr/>
          <p:nvPr/>
        </p:nvSpPr>
        <p:spPr>
          <a:xfrm>
            <a:off x="7159574" y="5443671"/>
            <a:ext cx="1771775" cy="1095352"/>
          </a:xfrm>
          <a:prstGeom prst="wedgeRoundRectCallout">
            <a:avLst>
              <a:gd name="adj1" fmla="val -71295"/>
              <a:gd name="adj2" fmla="val -24726"/>
              <a:gd name="adj3" fmla="val 16667"/>
            </a:avLst>
          </a:prstGeom>
          <a:solidFill>
            <a:srgbClr val="FFFFCC"/>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00" dirty="0" smtClean="0">
                <a:solidFill>
                  <a:schemeClr val="tx1"/>
                </a:solidFill>
                <a:latin typeface="Calibri" panose="020F0502020204030204" pitchFamily="34" charset="0"/>
              </a:rPr>
              <a:t>c)Describe that upon obtaining license from the Existing Works as practicable as possible and the Existing Works having restrictions on secondary use can be distinguished.</a:t>
            </a:r>
            <a:endParaRPr kumimoji="1" lang="ja-JP" altLang="en-US" sz="1000" dirty="0">
              <a:solidFill>
                <a:schemeClr val="tx1"/>
              </a:solidFill>
              <a:latin typeface="Calibri" panose="020F0502020204030204" pitchFamily="34" charset="0"/>
            </a:endParaRPr>
          </a:p>
        </p:txBody>
      </p:sp>
      <p:sp>
        <p:nvSpPr>
          <p:cNvPr id="9" name="角丸四角形吹き出し 8"/>
          <p:cNvSpPr/>
          <p:nvPr/>
        </p:nvSpPr>
        <p:spPr>
          <a:xfrm>
            <a:off x="7184571" y="3965248"/>
            <a:ext cx="1714881" cy="658026"/>
          </a:xfrm>
          <a:prstGeom prst="wedgeRoundRectCallout">
            <a:avLst>
              <a:gd name="adj1" fmla="val -70629"/>
              <a:gd name="adj2" fmla="val 15046"/>
              <a:gd name="adj3" fmla="val 16667"/>
            </a:avLst>
          </a:prstGeom>
          <a:solidFill>
            <a:srgbClr val="FFFFCC"/>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dirty="0" smtClean="0">
                <a:solidFill>
                  <a:schemeClr val="tx1"/>
                </a:solidFill>
                <a:latin typeface="Calibri" panose="020F0502020204030204" pitchFamily="34" charset="0"/>
              </a:rPr>
              <a:t>a)’Description in cases where the copyright is not assigned to Consignor and only license is granted.</a:t>
            </a:r>
            <a:r>
              <a:rPr kumimoji="1" lang="ja-JP" altLang="en-US" sz="1000" dirty="0" smtClean="0">
                <a:solidFill>
                  <a:schemeClr val="tx1"/>
                </a:solidFill>
                <a:latin typeface="Calibri" panose="020F0502020204030204" pitchFamily="34" charset="0"/>
              </a:rPr>
              <a:t> </a:t>
            </a:r>
            <a:endParaRPr kumimoji="1" lang="ja-JP" altLang="en-US" sz="10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24910684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A20EBB26-F18E-430E-A63E-FBBA096B0F11}" type="slidenum">
              <a:rPr lang="ja-JP" altLang="en-US" smtClean="0">
                <a:solidFill>
                  <a:schemeClr val="tx1"/>
                </a:solidFill>
              </a:rPr>
              <a:pPr>
                <a:defRPr/>
              </a:pPr>
              <a:t>50</a:t>
            </a:fld>
            <a:endParaRPr lang="ja-JP" altLang="en-US" dirty="0">
              <a:solidFill>
                <a:schemeClr val="tx1"/>
              </a:solidFill>
            </a:endParaRPr>
          </a:p>
        </p:txBody>
      </p:sp>
      <p:sp>
        <p:nvSpPr>
          <p:cNvPr id="70658" name="タイトル 1"/>
          <p:cNvSpPr>
            <a:spLocks noGrp="1"/>
          </p:cNvSpPr>
          <p:nvPr>
            <p:ph type="title"/>
          </p:nvPr>
        </p:nvSpPr>
        <p:spPr>
          <a:xfrm>
            <a:off x="404813" y="165100"/>
            <a:ext cx="8229600" cy="792163"/>
          </a:xfrm>
        </p:spPr>
        <p:txBody>
          <a:bodyPr/>
          <a:lstStyle/>
          <a:p>
            <a:pPr eaLnBrk="1" hangingPunct="1"/>
            <a:r>
              <a:rPr lang="en-US" altLang="ja-JP" sz="2400" dirty="0" smtClean="0"/>
              <a:t>(5)  Other</a:t>
            </a:r>
            <a:endParaRPr lang="ja-JP" altLang="en-US" sz="2400" dirty="0" smtClean="0"/>
          </a:p>
        </p:txBody>
      </p:sp>
      <p:sp>
        <p:nvSpPr>
          <p:cNvPr id="13" name="コンテンツ プレースホルダー 1"/>
          <p:cNvSpPr>
            <a:spLocks noGrp="1"/>
          </p:cNvSpPr>
          <p:nvPr>
            <p:ph sz="quarter" idx="1"/>
          </p:nvPr>
        </p:nvSpPr>
        <p:spPr>
          <a:xfrm>
            <a:off x="481013" y="1154112"/>
            <a:ext cx="8269287" cy="4272467"/>
          </a:xfrm>
        </p:spPr>
        <p:txBody>
          <a:bodyPr/>
          <a:lstStyle/>
          <a:p>
            <a:pPr marL="0" indent="0">
              <a:spcBef>
                <a:spcPts val="300"/>
              </a:spcBef>
              <a:buFont typeface="Wingdings 3" pitchFamily="18" charset="2"/>
              <a:buNone/>
              <a:defRPr/>
            </a:pPr>
            <a:r>
              <a:rPr lang="en-US" altLang="ja-JP" sz="1400" b="1" dirty="0" smtClean="0"/>
              <a:t>1)  Obtaining secondary use license at news coverage, etc.</a:t>
            </a:r>
          </a:p>
          <a:p>
            <a:pPr>
              <a:spcBef>
                <a:spcPts val="300"/>
              </a:spcBef>
              <a:defRPr/>
            </a:pPr>
            <a:r>
              <a:rPr lang="en-US" altLang="ja-JP" sz="1400" dirty="0" smtClean="0"/>
              <a:t>For example, when an interview article is prepared and posted on </a:t>
            </a:r>
            <a:r>
              <a:rPr lang="en-US" altLang="ja-JP" sz="1400" dirty="0"/>
              <a:t>the website of </a:t>
            </a:r>
            <a:r>
              <a:rPr lang="en-US" altLang="ja-JP" sz="1400" dirty="0" smtClean="0"/>
              <a:t>the Ministry </a:t>
            </a:r>
            <a:r>
              <a:rPr lang="en-US" altLang="ja-JP" sz="1400" dirty="0"/>
              <a:t>of Internal Affairs and </a:t>
            </a:r>
            <a:r>
              <a:rPr lang="en-US" altLang="ja-JP" sz="1400" dirty="0" smtClean="0"/>
              <a:t>Communications, the license of publication on the website was previously obtained from the interviewee by the </a:t>
            </a:r>
            <a:r>
              <a:rPr lang="en-US" altLang="ja-JP" sz="1400" dirty="0"/>
              <a:t>Ministry of Internal Affairs and </a:t>
            </a:r>
            <a:r>
              <a:rPr lang="en-US" altLang="ja-JP" sz="1400" dirty="0" smtClean="0"/>
              <a:t>Communications or the Consignee, etc. and in the future, it is necessary to obtain the secondary use license in addition to publication.</a:t>
            </a:r>
          </a:p>
          <a:p>
            <a:pPr>
              <a:spcBef>
                <a:spcPts val="300"/>
              </a:spcBef>
              <a:defRPr/>
            </a:pPr>
            <a:endParaRPr lang="en-US" altLang="ja-JP" sz="1400" dirty="0"/>
          </a:p>
          <a:p>
            <a:pPr>
              <a:spcBef>
                <a:spcPts val="300"/>
              </a:spcBef>
              <a:defRPr/>
            </a:pPr>
            <a:endParaRPr lang="en-US" altLang="ja-JP" sz="1400" dirty="0"/>
          </a:p>
          <a:p>
            <a:pPr>
              <a:spcBef>
                <a:spcPts val="300"/>
              </a:spcBef>
              <a:defRPr/>
            </a:pPr>
            <a:endParaRPr lang="en-US" altLang="ja-JP" sz="1400" dirty="0" smtClean="0"/>
          </a:p>
          <a:p>
            <a:pPr>
              <a:spcBef>
                <a:spcPts val="300"/>
              </a:spcBef>
              <a:defRPr/>
            </a:pPr>
            <a:endParaRPr lang="en-US" altLang="ja-JP" sz="1400" dirty="0"/>
          </a:p>
          <a:p>
            <a:pPr>
              <a:spcBef>
                <a:spcPts val="300"/>
              </a:spcBef>
              <a:defRPr/>
            </a:pPr>
            <a:endParaRPr lang="en-US" altLang="ja-JP" sz="1400" dirty="0" smtClean="0"/>
          </a:p>
          <a:p>
            <a:pPr>
              <a:spcBef>
                <a:spcPts val="300"/>
              </a:spcBef>
              <a:defRPr/>
            </a:pPr>
            <a:endParaRPr lang="en-US" altLang="ja-JP" sz="1400" dirty="0"/>
          </a:p>
          <a:p>
            <a:pPr>
              <a:spcBef>
                <a:spcPts val="300"/>
              </a:spcBef>
              <a:defRPr/>
            </a:pPr>
            <a:endParaRPr lang="en-US" altLang="ja-JP" sz="1400" dirty="0" smtClean="0"/>
          </a:p>
          <a:p>
            <a:pPr marL="0" indent="0">
              <a:spcBef>
                <a:spcPts val="300"/>
              </a:spcBef>
              <a:buFont typeface="Wingdings 3" pitchFamily="18" charset="2"/>
              <a:buNone/>
              <a:defRPr/>
            </a:pPr>
            <a:endParaRPr lang="en-US" altLang="ja-JP" sz="1400" dirty="0"/>
          </a:p>
          <a:p>
            <a:pPr marL="0" indent="0">
              <a:spcBef>
                <a:spcPts val="300"/>
              </a:spcBef>
              <a:buFont typeface="Wingdings 3" pitchFamily="18" charset="2"/>
              <a:buNone/>
              <a:defRPr/>
            </a:pPr>
            <a:r>
              <a:rPr lang="en-US" altLang="ja-JP" sz="1400" b="1" dirty="0" smtClean="0"/>
              <a:t>2)  In Case of Re-re-consignment</a:t>
            </a:r>
            <a:endParaRPr lang="en-US" altLang="ja-JP" sz="1400" dirty="0" smtClean="0"/>
          </a:p>
          <a:p>
            <a:pPr>
              <a:spcBef>
                <a:spcPts val="300"/>
              </a:spcBef>
              <a:defRPr/>
            </a:pPr>
            <a:r>
              <a:rPr lang="en-US" altLang="ja-JP" sz="1400" dirty="0" smtClean="0"/>
              <a:t>If the Consignee re-re-consigns (or outsources) part of the business(Ex.</a:t>
            </a:r>
            <a:r>
              <a:rPr lang="ja-JP" altLang="en-US" sz="1400" dirty="0" smtClean="0"/>
              <a:t>；</a:t>
            </a:r>
            <a:r>
              <a:rPr lang="en-US" altLang="ja-JP" sz="1400" dirty="0" smtClean="0"/>
              <a:t>illustration preparation, etc.)</a:t>
            </a:r>
            <a:r>
              <a:rPr lang="ja-JP" altLang="en-US" sz="1400" dirty="0" smtClean="0"/>
              <a:t> </a:t>
            </a:r>
            <a:r>
              <a:rPr lang="en-US" altLang="ja-JP" sz="1400" dirty="0" smtClean="0"/>
              <a:t>it is necessary that the consignment agreement the same as the aforementioned shall be executed with the re-re-consignee to enable secondary use of deliverables.</a:t>
            </a:r>
            <a:endParaRPr lang="en-US" altLang="ja-JP" sz="1400" dirty="0"/>
          </a:p>
          <a:p>
            <a:pPr>
              <a:spcBef>
                <a:spcPts val="300"/>
              </a:spcBef>
              <a:defRPr/>
            </a:pPr>
            <a:endParaRPr lang="en-US" altLang="ja-JP" sz="1400" dirty="0" smtClean="0"/>
          </a:p>
        </p:txBody>
      </p:sp>
      <p:sp>
        <p:nvSpPr>
          <p:cNvPr id="10" name="テキスト ボックス 9"/>
          <p:cNvSpPr txBox="1"/>
          <p:nvPr/>
        </p:nvSpPr>
        <p:spPr>
          <a:xfrm>
            <a:off x="712788" y="2387437"/>
            <a:ext cx="7847012" cy="1530350"/>
          </a:xfrm>
          <a:prstGeom prst="rect">
            <a:avLst/>
          </a:prstGeom>
          <a:noFill/>
          <a:ln>
            <a:solidFill>
              <a:schemeClr val="tx1"/>
            </a:solidFill>
          </a:ln>
        </p:spPr>
        <p:txBody>
          <a:bodyPr/>
          <a:lstStyle/>
          <a:p>
            <a:pPr marL="87313" indent="-87313">
              <a:defRPr/>
            </a:pPr>
            <a:r>
              <a:rPr lang="en-US" altLang="ja-JP" sz="1200" dirty="0" smtClean="0">
                <a:latin typeface="Calibri" panose="020F0502020204030204" pitchFamily="34" charset="0"/>
                <a:ea typeface="+mn-ea"/>
              </a:rPr>
              <a:t>(Sentence Example)</a:t>
            </a:r>
            <a:endParaRPr lang="en-US" altLang="ja-JP" sz="1200" dirty="0">
              <a:latin typeface="Calibri" panose="020F0502020204030204" pitchFamily="34" charset="0"/>
              <a:ea typeface="+mn-ea"/>
            </a:endParaRPr>
          </a:p>
          <a:p>
            <a:pPr marL="87313" indent="-87313">
              <a:defRPr/>
            </a:pPr>
            <a:endParaRPr lang="en-US" altLang="ja-JP" sz="1200" dirty="0">
              <a:latin typeface="Calibri" panose="020F0502020204030204" pitchFamily="34" charset="0"/>
              <a:ea typeface="+mn-ea"/>
            </a:endParaRPr>
          </a:p>
          <a:p>
            <a:pPr marL="87313" indent="-87313">
              <a:defRPr/>
            </a:pPr>
            <a:r>
              <a:rPr lang="en-US" altLang="ja-JP" sz="1200" dirty="0" smtClean="0">
                <a:latin typeface="Calibri" panose="020F0502020204030204" pitchFamily="34" charset="0"/>
                <a:ea typeface="+mn-ea"/>
              </a:rPr>
              <a:t>&gt; The results of this interview will be published as an article on the site</a:t>
            </a:r>
            <a:r>
              <a:rPr lang="ja-JP" altLang="en-US" sz="1200" dirty="0" smtClean="0">
                <a:latin typeface="Calibri" panose="020F0502020204030204" pitchFamily="34" charset="0"/>
                <a:ea typeface="+mn-ea"/>
              </a:rPr>
              <a:t> </a:t>
            </a:r>
            <a:r>
              <a:rPr lang="en-US" altLang="ja-JP" sz="1200" dirty="0" smtClean="0">
                <a:latin typeface="Calibri" panose="020F0502020204030204" pitchFamily="34" charset="0"/>
                <a:ea typeface="+mn-ea"/>
              </a:rPr>
              <a:t>XX(URL:********).The site is operated under the policy of enabling everyone to freely make secondary use according to</a:t>
            </a:r>
            <a:r>
              <a:rPr lang="en-US" altLang="ja-JP" sz="1200" dirty="0">
                <a:latin typeface="Calibri" panose="020F0502020204030204" pitchFamily="34" charset="0"/>
              </a:rPr>
              <a:t> “</a:t>
            </a:r>
            <a:r>
              <a:rPr lang="en-US" altLang="ja-JP" sz="1200" u="sng" dirty="0">
                <a:solidFill>
                  <a:srgbClr val="0070C0"/>
                </a:solidFill>
                <a:latin typeface="Calibri" panose="020F0502020204030204" pitchFamily="34" charset="0"/>
              </a:rPr>
              <a:t>Creative Commons License </a:t>
            </a:r>
            <a:r>
              <a:rPr lang="en-US" altLang="ja-JP" sz="1200" u="sng" dirty="0" smtClean="0">
                <a:solidFill>
                  <a:srgbClr val="0070C0"/>
                </a:solidFill>
                <a:latin typeface="Calibri" panose="020F0502020204030204" pitchFamily="34" charset="0"/>
              </a:rPr>
              <a:t>Indication </a:t>
            </a:r>
            <a:r>
              <a:rPr lang="ja-JP" altLang="en-US" sz="1200" u="sng" dirty="0" smtClean="0">
                <a:solidFill>
                  <a:srgbClr val="0070C0"/>
                </a:solidFill>
                <a:latin typeface="Calibri" panose="020F0502020204030204" pitchFamily="34" charset="0"/>
              </a:rPr>
              <a:t> </a:t>
            </a:r>
            <a:r>
              <a:rPr lang="en-US" altLang="ja-JP" sz="1200" u="sng" dirty="0">
                <a:solidFill>
                  <a:srgbClr val="0070C0"/>
                </a:solidFill>
                <a:latin typeface="Calibri" panose="020F0502020204030204" pitchFamily="34" charset="0"/>
              </a:rPr>
              <a:t>2.1 </a:t>
            </a:r>
            <a:r>
              <a:rPr lang="en-US" altLang="ja-JP" sz="1200" u="sng" dirty="0" smtClean="0">
                <a:solidFill>
                  <a:srgbClr val="0070C0"/>
                </a:solidFill>
                <a:latin typeface="Calibri" panose="020F0502020204030204" pitchFamily="34" charset="0"/>
              </a:rPr>
              <a:t>Japan.”</a:t>
            </a:r>
            <a:endParaRPr lang="en-US" altLang="ja-JP" sz="1200" dirty="0">
              <a:latin typeface="Calibri" panose="020F0502020204030204" pitchFamily="34" charset="0"/>
            </a:endParaRPr>
          </a:p>
          <a:p>
            <a:pPr marL="87313" indent="-87313">
              <a:defRPr/>
            </a:pPr>
            <a:r>
              <a:rPr lang="en-US" altLang="ja-JP" sz="1200" dirty="0" smtClean="0">
                <a:latin typeface="Calibri" panose="020F0502020204030204" pitchFamily="34" charset="0"/>
                <a:ea typeface="+mn-ea"/>
              </a:rPr>
              <a:t>If you agree to posting on the site, please sign on the letter of agreement in Exhibit.</a:t>
            </a:r>
            <a:endParaRPr lang="en-US" altLang="ja-JP" sz="1200" dirty="0">
              <a:latin typeface="Calibri" panose="020F0502020204030204" pitchFamily="34" charset="0"/>
              <a:ea typeface="+mn-ea"/>
            </a:endParaRPr>
          </a:p>
          <a:p>
            <a:pPr marL="87313" indent="-87313">
              <a:defRPr/>
            </a:pPr>
            <a:endParaRPr lang="en-US" altLang="ja-JP" sz="1200" dirty="0">
              <a:latin typeface="Calibri" panose="020F0502020204030204" pitchFamily="34" charset="0"/>
              <a:ea typeface="+mn-ea"/>
            </a:endParaRPr>
          </a:p>
          <a:p>
            <a:pPr marL="87313" indent="-87313">
              <a:defRPr/>
            </a:pPr>
            <a:r>
              <a:rPr lang="en-US" altLang="ja-JP" sz="1200" dirty="0" smtClean="0">
                <a:latin typeface="Calibri" panose="020F0502020204030204" pitchFamily="34" charset="0"/>
                <a:ea typeface="+mn-ea"/>
              </a:rPr>
              <a:t>* Attach the letter of agreement and </a:t>
            </a:r>
            <a:r>
              <a:rPr lang="ja-JP" altLang="en-US" sz="1200" dirty="0" smtClean="0">
                <a:latin typeface="Calibri" panose="020F0502020204030204" pitchFamily="34" charset="0"/>
              </a:rPr>
              <a:t> </a:t>
            </a:r>
            <a:r>
              <a:rPr lang="en-US" altLang="ja-JP" sz="1200" dirty="0" smtClean="0">
                <a:latin typeface="Calibri" panose="020F0502020204030204" pitchFamily="34" charset="0"/>
              </a:rPr>
              <a:t>“</a:t>
            </a:r>
            <a:r>
              <a:rPr lang="en-US" altLang="ja-JP" sz="1200" u="sng" dirty="0" smtClean="0">
                <a:solidFill>
                  <a:srgbClr val="0070C0"/>
                </a:solidFill>
                <a:latin typeface="Calibri" panose="020F0502020204030204" pitchFamily="34" charset="0"/>
              </a:rPr>
              <a:t>Creative Commons License Indication </a:t>
            </a:r>
            <a:r>
              <a:rPr lang="ja-JP" altLang="en-US" sz="1200" u="sng" dirty="0" smtClean="0">
                <a:solidFill>
                  <a:srgbClr val="0070C0"/>
                </a:solidFill>
                <a:latin typeface="Calibri" panose="020F0502020204030204" pitchFamily="34" charset="0"/>
              </a:rPr>
              <a:t> </a:t>
            </a:r>
            <a:r>
              <a:rPr lang="en-US" altLang="ja-JP" sz="1200" u="sng" dirty="0">
                <a:solidFill>
                  <a:srgbClr val="0070C0"/>
                </a:solidFill>
                <a:latin typeface="Calibri" panose="020F0502020204030204" pitchFamily="34" charset="0"/>
              </a:rPr>
              <a:t>2.1 </a:t>
            </a:r>
            <a:r>
              <a:rPr lang="en-US" altLang="ja-JP" sz="1200" u="sng" dirty="0" smtClean="0">
                <a:solidFill>
                  <a:srgbClr val="0070C0"/>
                </a:solidFill>
                <a:latin typeface="Calibri" panose="020F0502020204030204" pitchFamily="34" charset="0"/>
              </a:rPr>
              <a:t>Japan</a:t>
            </a:r>
            <a:r>
              <a:rPr lang="en-US" altLang="ja-JP" sz="1200" dirty="0" smtClean="0">
                <a:latin typeface="Calibri" panose="020F0502020204030204" pitchFamily="34" charset="0"/>
              </a:rPr>
              <a:t>” materials in Exhibit.</a:t>
            </a:r>
            <a:endParaRPr lang="ja-JP" altLang="en-US" sz="1200" dirty="0">
              <a:latin typeface="Calibri" panose="020F0502020204030204" pitchFamily="34" charset="0"/>
              <a:ea typeface="+mn-ea"/>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0EDD082-9F20-46FA-827A-6776AC180003}" type="slidenum">
              <a:rPr lang="ja-JP" altLang="en-US" smtClean="0">
                <a:solidFill>
                  <a:schemeClr val="tx1"/>
                </a:solidFill>
              </a:rPr>
              <a:pPr>
                <a:defRPr/>
              </a:pPr>
              <a:t>51</a:t>
            </a:fld>
            <a:endParaRPr lang="ja-JP" altLang="en-US" dirty="0">
              <a:solidFill>
                <a:schemeClr val="tx1"/>
              </a:solidFill>
            </a:endParaRPr>
          </a:p>
        </p:txBody>
      </p:sp>
      <p:sp>
        <p:nvSpPr>
          <p:cNvPr id="71682" name="タイトル 1"/>
          <p:cNvSpPr>
            <a:spLocks noGrp="1"/>
          </p:cNvSpPr>
          <p:nvPr>
            <p:ph type="title"/>
          </p:nvPr>
        </p:nvSpPr>
        <p:spPr>
          <a:xfrm>
            <a:off x="481013" y="145278"/>
            <a:ext cx="8229600" cy="792163"/>
          </a:xfrm>
        </p:spPr>
        <p:txBody>
          <a:bodyPr/>
          <a:lstStyle/>
          <a:p>
            <a:pPr eaLnBrk="1" hangingPunct="1"/>
            <a:r>
              <a:rPr lang="en-US" altLang="ja-JP" sz="2400" dirty="0" smtClean="0"/>
              <a:t>Reference</a:t>
            </a:r>
            <a:r>
              <a:rPr lang="ja-JP" altLang="en-US" sz="2400" dirty="0" smtClean="0"/>
              <a:t> </a:t>
            </a:r>
            <a:r>
              <a:rPr lang="en-US" altLang="ja-JP" sz="2400" dirty="0" smtClean="0"/>
              <a:t>1.  Examples of Description of Indication </a:t>
            </a:r>
            <a:br>
              <a:rPr lang="en-US" altLang="ja-JP" sz="2400" dirty="0" smtClean="0"/>
            </a:br>
            <a:r>
              <a:rPr lang="en-US" altLang="ja-JP" sz="2400" dirty="0" smtClean="0"/>
              <a:t>of Sources</a:t>
            </a:r>
            <a:endParaRPr lang="ja-JP" altLang="en-US" sz="2400" dirty="0" smtClean="0"/>
          </a:p>
        </p:txBody>
      </p:sp>
      <p:sp>
        <p:nvSpPr>
          <p:cNvPr id="7" name="テキスト ボックス 6"/>
          <p:cNvSpPr txBox="1"/>
          <p:nvPr/>
        </p:nvSpPr>
        <p:spPr>
          <a:xfrm>
            <a:off x="481013" y="1154114"/>
            <a:ext cx="8140700" cy="4169916"/>
          </a:xfrm>
          <a:prstGeom prst="rect">
            <a:avLst/>
          </a:prstGeom>
          <a:noFill/>
          <a:ln>
            <a:solidFill>
              <a:schemeClr val="tx1"/>
            </a:solidFill>
          </a:ln>
        </p:spPr>
        <p:txBody>
          <a:bodyPr anchor="ctr"/>
          <a:lstStyle/>
          <a:p>
            <a:pPr indent="174625">
              <a:lnSpc>
                <a:spcPct val="90000"/>
              </a:lnSpc>
              <a:defRPr/>
            </a:pPr>
            <a:r>
              <a:rPr lang="en-US" altLang="ja-JP" sz="1400" dirty="0" smtClean="0">
                <a:latin typeface="Calibri" panose="020F0502020204030204" pitchFamily="34" charset="0"/>
                <a:ea typeface="HGP創英角ｺﾞｼｯｸUB" pitchFamily="50" charset="-128"/>
              </a:rPr>
              <a:t>Examples of Description of Indication of Sources</a:t>
            </a:r>
            <a:endParaRPr lang="en-US" altLang="ja-JP" sz="1400" dirty="0">
              <a:latin typeface="Calibri" panose="020F0502020204030204" pitchFamily="34" charset="0"/>
              <a:ea typeface="HGP創英角ｺﾞｼｯｸUB" pitchFamily="50" charset="-128"/>
            </a:endParaRPr>
          </a:p>
          <a:p>
            <a:pPr marL="268288" indent="-93663">
              <a:lnSpc>
                <a:spcPct val="90000"/>
              </a:lnSpc>
              <a:defRPr/>
            </a:pPr>
            <a:r>
              <a:rPr lang="en-US" altLang="ja-JP" sz="1200" dirty="0">
                <a:latin typeface="Calibri" panose="020F0502020204030204" pitchFamily="34" charset="0"/>
              </a:rPr>
              <a:t>-</a:t>
            </a:r>
            <a:r>
              <a:rPr lang="en-US" altLang="ja-JP" sz="1200" dirty="0" smtClean="0">
                <a:latin typeface="Calibri" panose="020F0502020204030204" pitchFamily="34" charset="0"/>
              </a:rPr>
              <a:t>These are the examples of describing the indication of sources.</a:t>
            </a:r>
            <a:endParaRPr lang="en-US" altLang="ja-JP" sz="1200" dirty="0">
              <a:latin typeface="Calibri" panose="020F0502020204030204" pitchFamily="34" charset="0"/>
            </a:endParaRPr>
          </a:p>
          <a:p>
            <a:pPr marL="268288" indent="-93663">
              <a:lnSpc>
                <a:spcPct val="90000"/>
              </a:lnSpc>
              <a:defRPr/>
            </a:pPr>
            <a:r>
              <a:rPr lang="en-US" altLang="ja-JP" sz="1200" dirty="0">
                <a:latin typeface="Calibri" panose="020F0502020204030204" pitchFamily="34" charset="0"/>
              </a:rPr>
              <a:t>-</a:t>
            </a:r>
            <a:r>
              <a:rPr lang="en-US" altLang="ja-JP" sz="1200" dirty="0" smtClean="0">
                <a:latin typeface="Calibri" panose="020F0502020204030204" pitchFamily="34" charset="0"/>
              </a:rPr>
              <a:t>For the statistical research results, by indicating the sources, the sources of data will be clarified and will be the reference to readers.</a:t>
            </a:r>
            <a:endParaRPr lang="en-US" altLang="ja-JP" sz="1200" dirty="0">
              <a:latin typeface="Calibri" panose="020F0502020204030204" pitchFamily="34" charset="0"/>
            </a:endParaRPr>
          </a:p>
          <a:p>
            <a:pPr marL="268288" indent="-93663">
              <a:lnSpc>
                <a:spcPct val="90000"/>
              </a:lnSpc>
              <a:defRPr/>
            </a:pPr>
            <a:r>
              <a:rPr lang="en-US" altLang="ja-JP" sz="1200" dirty="0">
                <a:latin typeface="Calibri" panose="020F0502020204030204" pitchFamily="34" charset="0"/>
              </a:rPr>
              <a:t>-</a:t>
            </a:r>
            <a:r>
              <a:rPr lang="en-US" altLang="ja-JP" sz="1200" dirty="0" smtClean="0">
                <a:latin typeface="Calibri" panose="020F0502020204030204" pitchFamily="34" charset="0"/>
              </a:rPr>
              <a:t>When using on the website, link to the applicable page will be of help to readers.</a:t>
            </a:r>
            <a:endParaRPr lang="en-US" altLang="ja-JP" sz="1200" dirty="0">
              <a:latin typeface="Calibri" panose="020F0502020204030204" pitchFamily="34" charset="0"/>
            </a:endParaRPr>
          </a:p>
          <a:p>
            <a:pPr marL="268288" indent="-93663">
              <a:lnSpc>
                <a:spcPct val="90000"/>
              </a:lnSpc>
              <a:defRPr/>
            </a:pPr>
            <a:endParaRPr lang="en-US" altLang="ja-JP" sz="800" dirty="0">
              <a:latin typeface="Calibri" panose="020F0502020204030204" pitchFamily="34" charset="0"/>
            </a:endParaRPr>
          </a:p>
          <a:p>
            <a:pPr marL="268288" indent="-93663">
              <a:lnSpc>
                <a:spcPct val="90000"/>
              </a:lnSpc>
              <a:defRPr/>
            </a:pPr>
            <a:r>
              <a:rPr lang="en-US" altLang="ja-JP" sz="1200" dirty="0" smtClean="0">
                <a:latin typeface="Calibri" panose="020F0502020204030204" pitchFamily="34" charset="0"/>
              </a:rPr>
              <a:t>a)</a:t>
            </a:r>
            <a:r>
              <a:rPr lang="ja-JP" altLang="en-US" sz="1200" dirty="0" smtClean="0">
                <a:latin typeface="Calibri" panose="020F0502020204030204" pitchFamily="34" charset="0"/>
              </a:rPr>
              <a:t> </a:t>
            </a:r>
            <a:r>
              <a:rPr lang="en-US" altLang="ja-JP" sz="1200" dirty="0" smtClean="0">
                <a:latin typeface="Calibri" panose="020F0502020204030204" pitchFamily="34" charset="0"/>
              </a:rPr>
              <a:t>If the texts, charts and photos published in Information and Communication White Paper are used (except for those marked with </a:t>
            </a:r>
            <a:r>
              <a:rPr lang="ja-JP" altLang="en-US" sz="1200" dirty="0" smtClean="0">
                <a:latin typeface="Calibri" panose="020F0502020204030204" pitchFamily="34" charset="0"/>
              </a:rPr>
              <a:t>★</a:t>
            </a:r>
            <a:r>
              <a:rPr lang="en-US" altLang="ja-JP" sz="1200" dirty="0" smtClean="0">
                <a:latin typeface="Calibri" panose="020F0502020204030204" pitchFamily="34" charset="0"/>
              </a:rPr>
              <a:t>).</a:t>
            </a:r>
            <a:endParaRPr lang="en-US" altLang="ja-JP" sz="1200" dirty="0">
              <a:latin typeface="Calibri" panose="020F0502020204030204" pitchFamily="34" charset="0"/>
            </a:endParaRPr>
          </a:p>
          <a:p>
            <a:pPr marL="268288" indent="-93663">
              <a:lnSpc>
                <a:spcPct val="90000"/>
              </a:lnSpc>
              <a:defRPr/>
            </a:pPr>
            <a:r>
              <a:rPr lang="en-US" altLang="ja-JP" sz="1200" dirty="0" smtClean="0">
                <a:latin typeface="Calibri" panose="020F0502020204030204" pitchFamily="34" charset="0"/>
              </a:rPr>
              <a:t>Source</a:t>
            </a:r>
            <a:r>
              <a:rPr lang="ja-JP" altLang="en-US" sz="1200" dirty="0" smtClean="0">
                <a:latin typeface="Calibri" panose="020F0502020204030204" pitchFamily="34" charset="0"/>
              </a:rPr>
              <a:t>：</a:t>
            </a:r>
            <a:r>
              <a:rPr lang="en-US" altLang="ja-JP" sz="1200" dirty="0">
                <a:latin typeface="Calibri" panose="020F0502020204030204" pitchFamily="34" charset="0"/>
              </a:rPr>
              <a:t>” Information and Communication White Paper </a:t>
            </a:r>
            <a:r>
              <a:rPr lang="en-US" altLang="ja-JP" sz="1200" dirty="0" smtClean="0">
                <a:latin typeface="Calibri" panose="020F0502020204030204" pitchFamily="34" charset="0"/>
              </a:rPr>
              <a:t>, 2012”(Ministry of Internal Affairs and Communications)</a:t>
            </a:r>
            <a:endParaRPr lang="en-US" altLang="ja-JP" sz="1200" dirty="0">
              <a:latin typeface="Calibri" panose="020F0502020204030204" pitchFamily="34" charset="0"/>
            </a:endParaRPr>
          </a:p>
          <a:p>
            <a:pPr marL="268288" indent="-93663">
              <a:lnSpc>
                <a:spcPct val="90000"/>
              </a:lnSpc>
              <a:defRPr/>
            </a:pPr>
            <a:r>
              <a:rPr lang="en-US" altLang="ja-JP" sz="1200" dirty="0">
                <a:latin typeface="Calibri" panose="020F0502020204030204" pitchFamily="34" charset="0"/>
                <a:hlinkClick r:id="rId2"/>
              </a:rPr>
              <a:t>http://</a:t>
            </a:r>
            <a:r>
              <a:rPr lang="en-US" altLang="ja-JP" sz="1200" dirty="0" smtClean="0">
                <a:latin typeface="Calibri" panose="020F0502020204030204" pitchFamily="34" charset="0"/>
                <a:hlinkClick r:id="rId2"/>
              </a:rPr>
              <a:t>www.soumu.go.jp/johotsusintokei/whitepaper/ja/h24/html/XXXXXX.html  </a:t>
            </a:r>
            <a:r>
              <a:rPr lang="en-US" altLang="ja-JP" sz="1200" dirty="0" smtClean="0">
                <a:latin typeface="Calibri" panose="020F0502020204030204" pitchFamily="34" charset="0"/>
              </a:rPr>
              <a:t>(URL of the pertinent page)</a:t>
            </a:r>
            <a:endParaRPr lang="en-US" altLang="ja-JP" sz="1200" dirty="0">
              <a:latin typeface="Calibri" panose="020F0502020204030204" pitchFamily="34" charset="0"/>
            </a:endParaRPr>
          </a:p>
          <a:p>
            <a:pPr marL="268288" indent="-93663">
              <a:lnSpc>
                <a:spcPct val="90000"/>
              </a:lnSpc>
              <a:defRPr/>
            </a:pPr>
            <a:endParaRPr lang="en-US" altLang="ja-JP" sz="800" dirty="0">
              <a:latin typeface="Calibri" panose="020F0502020204030204" pitchFamily="34" charset="0"/>
            </a:endParaRPr>
          </a:p>
          <a:p>
            <a:pPr marL="268288" indent="-93663">
              <a:lnSpc>
                <a:spcPct val="90000"/>
              </a:lnSpc>
              <a:defRPr/>
            </a:pPr>
            <a:r>
              <a:rPr lang="en-US" altLang="ja-JP" sz="1200" dirty="0" smtClean="0">
                <a:latin typeface="Calibri" panose="020F0502020204030204" pitchFamily="34" charset="0"/>
              </a:rPr>
              <a:t>b)</a:t>
            </a:r>
            <a:r>
              <a:rPr lang="ja-JP" altLang="en-US" sz="1200" dirty="0" smtClean="0">
                <a:latin typeface="Calibri" panose="020F0502020204030204" pitchFamily="34" charset="0"/>
              </a:rPr>
              <a:t> </a:t>
            </a:r>
            <a:r>
              <a:rPr lang="en-US" altLang="ja-JP" sz="1200" dirty="0" smtClean="0">
                <a:latin typeface="Calibri" panose="020F0502020204030204" pitchFamily="34" charset="0"/>
              </a:rPr>
              <a:t>If other research results </a:t>
            </a:r>
            <a:r>
              <a:rPr lang="en-US" altLang="ja-JP" sz="1200" dirty="0">
                <a:latin typeface="Calibri" panose="020F0502020204030204" pitchFamily="34" charset="0"/>
              </a:rPr>
              <a:t>by the Ministry of Internal Affairs and </a:t>
            </a:r>
            <a:r>
              <a:rPr lang="en-US" altLang="ja-JP" sz="1200" dirty="0" smtClean="0">
                <a:latin typeface="Calibri" panose="020F0502020204030204" pitchFamily="34" charset="0"/>
              </a:rPr>
              <a:t>Communications published in </a:t>
            </a:r>
            <a:r>
              <a:rPr lang="en-US" altLang="ja-JP" sz="1200" dirty="0">
                <a:latin typeface="Calibri" panose="020F0502020204030204" pitchFamily="34" charset="0"/>
              </a:rPr>
              <a:t>Information and Communication White Paper </a:t>
            </a:r>
            <a:r>
              <a:rPr lang="en-US" altLang="ja-JP" sz="1200" dirty="0" smtClean="0">
                <a:latin typeface="Calibri" panose="020F0502020204030204" pitchFamily="34" charset="0"/>
              </a:rPr>
              <a:t>are used.</a:t>
            </a:r>
            <a:endParaRPr lang="en-US" altLang="ja-JP" sz="1200" dirty="0">
              <a:latin typeface="Calibri" panose="020F0502020204030204" pitchFamily="34" charset="0"/>
            </a:endParaRPr>
          </a:p>
          <a:p>
            <a:pPr marL="268288" indent="-93663">
              <a:lnSpc>
                <a:spcPct val="90000"/>
              </a:lnSpc>
              <a:defRPr/>
            </a:pPr>
            <a:r>
              <a:rPr lang="en-US" altLang="ja-JP" sz="1200" dirty="0" smtClean="0">
                <a:latin typeface="Calibri" panose="020F0502020204030204" pitchFamily="34" charset="0"/>
              </a:rPr>
              <a:t>Source</a:t>
            </a:r>
            <a:r>
              <a:rPr lang="ja-JP" altLang="en-US" sz="1200" dirty="0" smtClean="0">
                <a:latin typeface="Calibri" panose="020F0502020204030204" pitchFamily="34" charset="0"/>
              </a:rPr>
              <a:t>：</a:t>
            </a:r>
            <a:r>
              <a:rPr lang="en-US" altLang="ja-JP" sz="1200" dirty="0" smtClean="0">
                <a:latin typeface="Calibri" panose="020F0502020204030204" pitchFamily="34" charset="0"/>
              </a:rPr>
              <a:t>”Research of Trend of Communication Use 2011”( </a:t>
            </a:r>
            <a:r>
              <a:rPr lang="en-US" altLang="ja-JP" sz="1200" dirty="0">
                <a:latin typeface="Calibri" panose="020F0502020204030204" pitchFamily="34" charset="0"/>
              </a:rPr>
              <a:t>Ministry of Internal Affairs and </a:t>
            </a:r>
            <a:r>
              <a:rPr lang="en-US" altLang="ja-JP" sz="1200" dirty="0" smtClean="0">
                <a:latin typeface="Calibri" panose="020F0502020204030204" pitchFamily="34" charset="0"/>
              </a:rPr>
              <a:t>Communications)</a:t>
            </a:r>
            <a:endParaRPr lang="en-US" altLang="ja-JP" sz="1200" dirty="0">
              <a:latin typeface="Calibri" panose="020F0502020204030204" pitchFamily="34" charset="0"/>
            </a:endParaRPr>
          </a:p>
          <a:p>
            <a:pPr marL="268288" indent="-93663">
              <a:lnSpc>
                <a:spcPct val="90000"/>
              </a:lnSpc>
              <a:defRPr/>
            </a:pPr>
            <a:endParaRPr lang="en-US" altLang="ja-JP" sz="1200" dirty="0">
              <a:latin typeface="Calibri" panose="020F0502020204030204" pitchFamily="34" charset="0"/>
            </a:endParaRPr>
          </a:p>
          <a:p>
            <a:pPr marL="268288" indent="-93663">
              <a:lnSpc>
                <a:spcPct val="90000"/>
              </a:lnSpc>
              <a:defRPr/>
            </a:pPr>
            <a:r>
              <a:rPr lang="en-US" altLang="ja-JP" sz="1200" dirty="0" smtClean="0">
                <a:latin typeface="Calibri" panose="020F0502020204030204" pitchFamily="34" charset="0"/>
              </a:rPr>
              <a:t>c)</a:t>
            </a:r>
            <a:r>
              <a:rPr lang="ja-JP" altLang="en-US" sz="1200" dirty="0" smtClean="0">
                <a:latin typeface="Calibri" panose="020F0502020204030204" pitchFamily="34" charset="0"/>
              </a:rPr>
              <a:t> </a:t>
            </a:r>
            <a:r>
              <a:rPr lang="en-US" altLang="ja-JP" sz="1200" dirty="0" smtClean="0">
                <a:latin typeface="Calibri" panose="020F0502020204030204" pitchFamily="34" charset="0"/>
              </a:rPr>
              <a:t>If charts </a:t>
            </a:r>
            <a:r>
              <a:rPr lang="en-US" altLang="ja-JP" sz="1200" dirty="0">
                <a:latin typeface="Calibri" panose="020F0502020204030204" pitchFamily="34" charset="0"/>
              </a:rPr>
              <a:t>published in Information and Communication White Paper in </a:t>
            </a:r>
            <a:r>
              <a:rPr lang="en-US" altLang="ja-JP" sz="1200" dirty="0" smtClean="0">
                <a:latin typeface="Calibri" panose="020F0502020204030204" pitchFamily="34" charset="0"/>
              </a:rPr>
              <a:t>which the person </a:t>
            </a:r>
            <a:r>
              <a:rPr lang="en-US" altLang="ja-JP" sz="1200" dirty="0">
                <a:latin typeface="Calibri" panose="020F0502020204030204" pitchFamily="34" charset="0"/>
              </a:rPr>
              <a:t>other than the Ministry of Internal Affairs and </a:t>
            </a:r>
            <a:r>
              <a:rPr lang="en-US" altLang="ja-JP" sz="1200" dirty="0" smtClean="0">
                <a:latin typeface="Calibri" panose="020F0502020204030204" pitchFamily="34" charset="0"/>
              </a:rPr>
              <a:t>Communications has copyrights (those to which </a:t>
            </a:r>
            <a:r>
              <a:rPr lang="ja-JP" altLang="en-US" sz="1200" dirty="0" smtClean="0">
                <a:latin typeface="Calibri" panose="020F0502020204030204" pitchFamily="34" charset="0"/>
              </a:rPr>
              <a:t>★ </a:t>
            </a:r>
            <a:r>
              <a:rPr lang="en-US" altLang="ja-JP" sz="1200" dirty="0" smtClean="0">
                <a:latin typeface="Calibri" panose="020F0502020204030204" pitchFamily="34" charset="0"/>
              </a:rPr>
              <a:t>marks are attached) are used.</a:t>
            </a:r>
            <a:endParaRPr lang="en-US" altLang="ja-JP" sz="1200" dirty="0">
              <a:latin typeface="Calibri" panose="020F0502020204030204" pitchFamily="34" charset="0"/>
            </a:endParaRPr>
          </a:p>
          <a:p>
            <a:pPr marL="268288" indent="-93663">
              <a:lnSpc>
                <a:spcPct val="90000"/>
              </a:lnSpc>
              <a:defRPr/>
            </a:pPr>
            <a:r>
              <a:rPr lang="en-US" altLang="ja-JP" sz="1200" dirty="0" smtClean="0">
                <a:latin typeface="Calibri" panose="020F0502020204030204" pitchFamily="34" charset="0"/>
              </a:rPr>
              <a:t>(If </a:t>
            </a:r>
            <a:r>
              <a:rPr lang="en-US" altLang="ja-JP" sz="1200" dirty="0">
                <a:latin typeface="Calibri" panose="020F0502020204030204" pitchFamily="34" charset="0"/>
              </a:rPr>
              <a:t>Information and Communication White </a:t>
            </a:r>
            <a:r>
              <a:rPr lang="en-US" altLang="ja-JP" sz="1200" dirty="0" smtClean="0">
                <a:latin typeface="Calibri" panose="020F0502020204030204" pitchFamily="34" charset="0"/>
              </a:rPr>
              <a:t>Paper and the original source are concurrently indicated.)</a:t>
            </a:r>
            <a:endParaRPr lang="en-US" altLang="ja-JP" sz="1200" dirty="0">
              <a:latin typeface="Calibri" panose="020F0502020204030204" pitchFamily="34" charset="0"/>
            </a:endParaRPr>
          </a:p>
          <a:p>
            <a:pPr marL="268288" indent="-93663">
              <a:lnSpc>
                <a:spcPct val="90000"/>
              </a:lnSpc>
              <a:defRPr/>
            </a:pPr>
            <a:r>
              <a:rPr lang="en-US" altLang="ja-JP" sz="1200" dirty="0" smtClean="0">
                <a:latin typeface="Calibri" panose="020F0502020204030204" pitchFamily="34" charset="0"/>
              </a:rPr>
              <a:t>Source</a:t>
            </a:r>
            <a:r>
              <a:rPr lang="ja-JP" altLang="en-US" sz="1200" dirty="0" smtClean="0">
                <a:latin typeface="Calibri" panose="020F0502020204030204" pitchFamily="34" charset="0"/>
              </a:rPr>
              <a:t>：</a:t>
            </a:r>
            <a:r>
              <a:rPr lang="en-US" altLang="ja-JP" sz="1200" dirty="0">
                <a:latin typeface="Calibri" panose="020F0502020204030204" pitchFamily="34" charset="0"/>
              </a:rPr>
              <a:t>” Information and Communication White Paper </a:t>
            </a:r>
            <a:r>
              <a:rPr lang="en-US" altLang="ja-JP" sz="1200" dirty="0" smtClean="0">
                <a:latin typeface="Calibri" panose="020F0502020204030204" pitchFamily="34" charset="0"/>
              </a:rPr>
              <a:t>, 2012”, Original Source</a:t>
            </a:r>
            <a:r>
              <a:rPr lang="ja-JP" altLang="en-US" sz="1200" dirty="0" smtClean="0">
                <a:latin typeface="Calibri" panose="020F0502020204030204" pitchFamily="34" charset="0"/>
              </a:rPr>
              <a:t>：</a:t>
            </a:r>
            <a:r>
              <a:rPr lang="en-US" altLang="ja-JP" sz="1200" dirty="0" smtClean="0">
                <a:latin typeface="Calibri" panose="020F0502020204030204" pitchFamily="34" charset="0"/>
              </a:rPr>
              <a:t>”XX</a:t>
            </a:r>
            <a:r>
              <a:rPr lang="ja-JP" altLang="en-US" sz="1200" dirty="0" smtClean="0">
                <a:latin typeface="Calibri" panose="020F0502020204030204" pitchFamily="34" charset="0"/>
              </a:rPr>
              <a:t> </a:t>
            </a:r>
            <a:r>
              <a:rPr lang="en-US" altLang="ja-JP" sz="1200" dirty="0" smtClean="0">
                <a:latin typeface="Calibri" panose="020F0502020204030204" pitchFamily="34" charset="0"/>
              </a:rPr>
              <a:t>Report”(XX</a:t>
            </a:r>
            <a:r>
              <a:rPr lang="ja-JP" altLang="en-US" sz="1200" dirty="0" smtClean="0">
                <a:latin typeface="Calibri" panose="020F0502020204030204" pitchFamily="34" charset="0"/>
              </a:rPr>
              <a:t> </a:t>
            </a:r>
            <a:r>
              <a:rPr lang="en-US" altLang="ja-JP" sz="1200" dirty="0" smtClean="0">
                <a:latin typeface="Calibri" panose="020F0502020204030204" pitchFamily="34" charset="0"/>
              </a:rPr>
              <a:t>Corporation)</a:t>
            </a:r>
            <a:endParaRPr lang="en-US" altLang="ja-JP" sz="1200" dirty="0">
              <a:latin typeface="Calibri" panose="020F0502020204030204" pitchFamily="34" charset="0"/>
            </a:endParaRPr>
          </a:p>
          <a:p>
            <a:pPr marL="268288" indent="-93663">
              <a:lnSpc>
                <a:spcPct val="90000"/>
              </a:lnSpc>
              <a:defRPr/>
            </a:pPr>
            <a:r>
              <a:rPr lang="en-US" altLang="ja-JP" sz="1200" dirty="0">
                <a:latin typeface="Calibri" panose="020F0502020204030204" pitchFamily="34" charset="0"/>
                <a:hlinkClick r:id="rId3"/>
              </a:rPr>
              <a:t>http://</a:t>
            </a:r>
            <a:r>
              <a:rPr lang="en-US" altLang="ja-JP" sz="1200" dirty="0" smtClean="0">
                <a:latin typeface="Calibri" panose="020F0502020204030204" pitchFamily="34" charset="0"/>
                <a:hlinkClick r:id="rId3"/>
              </a:rPr>
              <a:t>www.soumu.go.jp/johotsusintokei/whitepaper/ja/h24/html/XXXXXX.html(URLof</a:t>
            </a:r>
            <a:r>
              <a:rPr lang="en-US" altLang="ja-JP" sz="1200" dirty="0" smtClean="0">
                <a:latin typeface="Calibri" panose="020F0502020204030204" pitchFamily="34" charset="0"/>
              </a:rPr>
              <a:t> the pertinent page)</a:t>
            </a:r>
            <a:endParaRPr lang="en-US" altLang="ja-JP" sz="1200" dirty="0">
              <a:latin typeface="Calibri" panose="020F0502020204030204" pitchFamily="34" charset="0"/>
            </a:endParaRPr>
          </a:p>
          <a:p>
            <a:pPr marL="268288" indent="-93663">
              <a:lnSpc>
                <a:spcPct val="90000"/>
              </a:lnSpc>
              <a:defRPr/>
            </a:pPr>
            <a:endParaRPr lang="en-US" altLang="ja-JP" sz="800" dirty="0">
              <a:latin typeface="Calibri" panose="020F0502020204030204" pitchFamily="34" charset="0"/>
            </a:endParaRPr>
          </a:p>
          <a:p>
            <a:pPr marL="268288" indent="-93663">
              <a:lnSpc>
                <a:spcPct val="90000"/>
              </a:lnSpc>
              <a:defRPr/>
            </a:pPr>
            <a:r>
              <a:rPr lang="en-US" altLang="ja-JP" sz="1200" dirty="0" smtClean="0">
                <a:latin typeface="Calibri" panose="020F0502020204030204" pitchFamily="34" charset="0"/>
              </a:rPr>
              <a:t>(Only Original Source is described)</a:t>
            </a:r>
            <a:endParaRPr lang="en-US" altLang="ja-JP" sz="1200" dirty="0">
              <a:latin typeface="Calibri" panose="020F0502020204030204" pitchFamily="34" charset="0"/>
            </a:endParaRPr>
          </a:p>
          <a:p>
            <a:pPr marL="268288" indent="-93663">
              <a:lnSpc>
                <a:spcPct val="90000"/>
              </a:lnSpc>
              <a:defRPr/>
            </a:pPr>
            <a:r>
              <a:rPr lang="en-US" altLang="ja-JP" sz="1200" dirty="0">
                <a:latin typeface="Calibri" panose="020F0502020204030204" pitchFamily="34" charset="0"/>
              </a:rPr>
              <a:t>Source</a:t>
            </a:r>
            <a:r>
              <a:rPr lang="ja-JP" altLang="en-US" sz="1200" dirty="0">
                <a:latin typeface="Calibri" panose="020F0502020204030204" pitchFamily="34" charset="0"/>
              </a:rPr>
              <a:t>：</a:t>
            </a:r>
            <a:r>
              <a:rPr lang="en-US" altLang="ja-JP" sz="1200" dirty="0" smtClean="0">
                <a:latin typeface="Calibri" panose="020F0502020204030204" pitchFamily="34" charset="0"/>
              </a:rPr>
              <a:t>”XX</a:t>
            </a:r>
            <a:r>
              <a:rPr lang="ja-JP" altLang="en-US" sz="1200" dirty="0" smtClean="0">
                <a:latin typeface="Calibri" panose="020F0502020204030204" pitchFamily="34" charset="0"/>
              </a:rPr>
              <a:t> </a:t>
            </a:r>
            <a:r>
              <a:rPr lang="en-US" altLang="ja-JP" sz="1200" dirty="0">
                <a:latin typeface="Calibri" panose="020F0502020204030204" pitchFamily="34" charset="0"/>
              </a:rPr>
              <a:t>Report</a:t>
            </a:r>
            <a:r>
              <a:rPr lang="en-US" altLang="ja-JP" sz="1200" dirty="0" smtClean="0">
                <a:latin typeface="Calibri" panose="020F0502020204030204" pitchFamily="34" charset="0"/>
              </a:rPr>
              <a:t>”(XX</a:t>
            </a:r>
            <a:r>
              <a:rPr lang="ja-JP" altLang="en-US" sz="1200" dirty="0" smtClean="0">
                <a:latin typeface="Calibri" panose="020F0502020204030204" pitchFamily="34" charset="0"/>
              </a:rPr>
              <a:t> </a:t>
            </a:r>
            <a:r>
              <a:rPr lang="en-US" altLang="ja-JP" sz="1200" dirty="0" smtClean="0">
                <a:latin typeface="Calibri" panose="020F0502020204030204" pitchFamily="34" charset="0"/>
              </a:rPr>
              <a:t>Corporation)</a:t>
            </a:r>
            <a:endParaRPr lang="en-US" altLang="ja-JP" sz="1200" dirty="0">
              <a:latin typeface="Calibri" panose="020F0502020204030204" pitchFamily="34" charset="0"/>
            </a:endParaRPr>
          </a:p>
          <a:p>
            <a:pPr marL="268288" indent="-93663">
              <a:lnSpc>
                <a:spcPct val="90000"/>
              </a:lnSpc>
              <a:defRPr/>
            </a:pPr>
            <a:r>
              <a:rPr lang="en-US" altLang="ja-JP" sz="1200" dirty="0">
                <a:latin typeface="Calibri" panose="020F0502020204030204" pitchFamily="34" charset="0"/>
                <a:hlinkClick r:id="rId4"/>
              </a:rPr>
              <a:t>http://www. </a:t>
            </a:r>
            <a:r>
              <a:rPr lang="en-US" altLang="ja-JP" sz="1200" dirty="0" smtClean="0">
                <a:latin typeface="Calibri" panose="020F0502020204030204" pitchFamily="34" charset="0"/>
                <a:hlinkClick r:id="rId4"/>
              </a:rPr>
              <a:t>XXXXXX.html</a:t>
            </a:r>
            <a:r>
              <a:rPr lang="en-US" altLang="ja-JP" sz="1200" dirty="0" smtClean="0">
                <a:latin typeface="Calibri" panose="020F0502020204030204" pitchFamily="34" charset="0"/>
                <a:hlinkClick r:id="rId2"/>
              </a:rPr>
              <a:t>(URL</a:t>
            </a:r>
            <a:r>
              <a:rPr lang="en-US" altLang="ja-JP" sz="1200" dirty="0" smtClean="0">
                <a:latin typeface="Calibri" panose="020F0502020204030204" pitchFamily="34" charset="0"/>
              </a:rPr>
              <a:t> </a:t>
            </a:r>
            <a:r>
              <a:rPr lang="en-US" altLang="ja-JP" sz="1200" dirty="0">
                <a:latin typeface="Calibri" panose="020F0502020204030204" pitchFamily="34" charset="0"/>
              </a:rPr>
              <a:t>of the pertinent </a:t>
            </a:r>
            <a:r>
              <a:rPr lang="en-US" altLang="ja-JP" sz="1200" dirty="0" smtClean="0">
                <a:latin typeface="Calibri" panose="020F0502020204030204" pitchFamily="34" charset="0"/>
              </a:rPr>
              <a:t>page)</a:t>
            </a:r>
            <a:endParaRPr lang="en-US" altLang="ja-JP" sz="1200" dirty="0">
              <a:latin typeface="Calibri" panose="020F0502020204030204" pitchFamily="34" charset="0"/>
            </a:endParaRPr>
          </a:p>
          <a:p>
            <a:pPr marL="268288" indent="-93663">
              <a:lnSpc>
                <a:spcPct val="90000"/>
              </a:lnSpc>
              <a:defRPr/>
            </a:pPr>
            <a:endParaRPr lang="en-US" altLang="ja-JP" sz="12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3A8FA62D-1FEE-49C5-8A5A-657C61E02049}" type="slidenum">
              <a:rPr lang="ja-JP" altLang="en-US" smtClean="0">
                <a:solidFill>
                  <a:schemeClr val="tx1"/>
                </a:solidFill>
              </a:rPr>
              <a:pPr>
                <a:defRPr/>
              </a:pPr>
              <a:t>52</a:t>
            </a:fld>
            <a:endParaRPr lang="ja-JP" altLang="en-US" dirty="0">
              <a:solidFill>
                <a:schemeClr val="tx1"/>
              </a:solidFill>
            </a:endParaRPr>
          </a:p>
        </p:txBody>
      </p:sp>
      <p:sp>
        <p:nvSpPr>
          <p:cNvPr id="72706" name="タイトル 1"/>
          <p:cNvSpPr>
            <a:spLocks noGrp="1"/>
          </p:cNvSpPr>
          <p:nvPr>
            <p:ph type="title"/>
          </p:nvPr>
        </p:nvSpPr>
        <p:spPr>
          <a:xfrm>
            <a:off x="404813" y="165100"/>
            <a:ext cx="8229600" cy="792163"/>
          </a:xfrm>
        </p:spPr>
        <p:txBody>
          <a:bodyPr/>
          <a:lstStyle/>
          <a:p>
            <a:pPr eaLnBrk="1" hangingPunct="1"/>
            <a:r>
              <a:rPr lang="en-US" altLang="ja-JP" sz="2400" dirty="0" smtClean="0"/>
              <a:t>Reference</a:t>
            </a:r>
            <a:r>
              <a:rPr lang="ja-JP" altLang="en-US" sz="2400" dirty="0" smtClean="0"/>
              <a:t> </a:t>
            </a:r>
            <a:r>
              <a:rPr lang="en-US" altLang="ja-JP" sz="2400" dirty="0" smtClean="0"/>
              <a:t>2.  Page of ”Creative Commons License </a:t>
            </a:r>
            <a:br>
              <a:rPr lang="en-US" altLang="ja-JP" sz="2400" dirty="0" smtClean="0"/>
            </a:br>
            <a:r>
              <a:rPr lang="en-US" altLang="ja-JP" sz="2400" dirty="0" smtClean="0"/>
              <a:t>Indication</a:t>
            </a:r>
            <a:r>
              <a:rPr lang="ja-JP" altLang="en-US" sz="2400" dirty="0" smtClean="0"/>
              <a:t> </a:t>
            </a:r>
            <a:r>
              <a:rPr lang="en-US" altLang="ja-JP" sz="2400" dirty="0" smtClean="0"/>
              <a:t>2.1 Japan”</a:t>
            </a:r>
            <a:endParaRPr lang="ja-JP" altLang="en-US" sz="2400" dirty="0" smtClean="0"/>
          </a:p>
        </p:txBody>
      </p:sp>
      <p:pic>
        <p:nvPicPr>
          <p:cNvPr id="72707" name="Picture 2"/>
          <p:cNvPicPr>
            <a:picLocks noChangeAspect="1" noChangeArrowheads="1"/>
          </p:cNvPicPr>
          <p:nvPr/>
        </p:nvPicPr>
        <p:blipFill>
          <a:blip r:embed="rId2"/>
          <a:srcRect/>
          <a:stretch>
            <a:fillRect/>
          </a:stretch>
        </p:blipFill>
        <p:spPr bwMode="auto">
          <a:xfrm>
            <a:off x="2119313" y="1019175"/>
            <a:ext cx="4854575" cy="5200650"/>
          </a:xfrm>
          <a:prstGeom prst="rect">
            <a:avLst/>
          </a:prstGeom>
          <a:noFill/>
          <a:ln w="9525">
            <a:noFill/>
            <a:miter lim="800000"/>
            <a:headEnd/>
            <a:tailEnd/>
          </a:ln>
        </p:spPr>
      </p:pic>
      <p:sp>
        <p:nvSpPr>
          <p:cNvPr id="6" name="正方形/長方形 5"/>
          <p:cNvSpPr/>
          <p:nvPr/>
        </p:nvSpPr>
        <p:spPr>
          <a:xfrm>
            <a:off x="1943100" y="6353175"/>
            <a:ext cx="5207000" cy="254000"/>
          </a:xfrm>
          <a:prstGeom prst="rect">
            <a:avLst/>
          </a:prstGeom>
        </p:spPr>
        <p:txBody>
          <a:bodyPr>
            <a:spAutoFit/>
          </a:bodyPr>
          <a:lstStyle/>
          <a:p>
            <a:pPr algn="ctr">
              <a:defRPr/>
            </a:pPr>
            <a:r>
              <a:rPr lang="en-US" altLang="ja-JP" sz="1050" dirty="0">
                <a:latin typeface="Calibri" panose="020F0502020204030204" pitchFamily="34" charset="0"/>
              </a:rPr>
              <a:t>http://creativecommons.org/licenses/by/2.1/jp/</a:t>
            </a:r>
            <a:endParaRPr lang="ja-JP" altLang="en-US" sz="105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389EFDF2-A3EC-4130-9251-F786206EB576}" type="slidenum">
              <a:rPr lang="ja-JP" altLang="en-US" smtClean="0">
                <a:solidFill>
                  <a:schemeClr val="tx1"/>
                </a:solidFill>
              </a:rPr>
              <a:pPr>
                <a:defRPr/>
              </a:pPr>
              <a:t>53</a:t>
            </a:fld>
            <a:endParaRPr lang="ja-JP" altLang="en-US" dirty="0">
              <a:solidFill>
                <a:schemeClr val="tx1"/>
              </a:solidFill>
            </a:endParaRPr>
          </a:p>
        </p:txBody>
      </p:sp>
      <p:sp>
        <p:nvSpPr>
          <p:cNvPr id="73730" name="タイトル 1"/>
          <p:cNvSpPr>
            <a:spLocks noGrp="1"/>
          </p:cNvSpPr>
          <p:nvPr>
            <p:ph type="title"/>
          </p:nvPr>
        </p:nvSpPr>
        <p:spPr>
          <a:xfrm>
            <a:off x="481013" y="418487"/>
            <a:ext cx="8229600" cy="477451"/>
          </a:xfrm>
        </p:spPr>
        <p:txBody>
          <a:bodyPr/>
          <a:lstStyle/>
          <a:p>
            <a:pPr eaLnBrk="1" hangingPunct="1"/>
            <a:r>
              <a:rPr lang="en-US" altLang="ja-JP" sz="2400" dirty="0" smtClean="0"/>
              <a:t>Reference </a:t>
            </a:r>
            <a:r>
              <a:rPr lang="ja-JP" altLang="en-US" sz="2400" dirty="0" smtClean="0"/>
              <a:t>３．</a:t>
            </a:r>
            <a:r>
              <a:rPr lang="en-US" altLang="ja-JP" sz="2400" dirty="0" smtClean="0"/>
              <a:t>Explanation of Citation Rules</a:t>
            </a:r>
            <a:endParaRPr lang="ja-JP" altLang="en-US" sz="2400" dirty="0" smtClean="0"/>
          </a:p>
        </p:txBody>
      </p:sp>
      <p:sp>
        <p:nvSpPr>
          <p:cNvPr id="14" name="テキスト ボックス 13"/>
          <p:cNvSpPr txBox="1"/>
          <p:nvPr/>
        </p:nvSpPr>
        <p:spPr>
          <a:xfrm>
            <a:off x="481013" y="1154112"/>
            <a:ext cx="8064500" cy="5118501"/>
          </a:xfrm>
          <a:prstGeom prst="rect">
            <a:avLst/>
          </a:prstGeom>
          <a:noFill/>
          <a:ln>
            <a:solidFill>
              <a:schemeClr val="tx1"/>
            </a:solidFill>
          </a:ln>
        </p:spPr>
        <p:txBody>
          <a:bodyPr anchor="t" anchorCtr="0"/>
          <a:lstStyle/>
          <a:p>
            <a:pPr indent="174625">
              <a:lnSpc>
                <a:spcPct val="150000"/>
              </a:lnSpc>
              <a:defRPr/>
            </a:pPr>
            <a:r>
              <a:rPr lang="en-US" altLang="ja-JP" sz="1400" dirty="0" smtClean="0">
                <a:latin typeface="Calibri" panose="020F0502020204030204" pitchFamily="34" charset="0"/>
                <a:ea typeface="HGP創英角ｺﾞｼｯｸUB" pitchFamily="50" charset="-128"/>
              </a:rPr>
              <a:t>Citation Rules under the Copyright Act</a:t>
            </a:r>
            <a:endParaRPr lang="en-US" altLang="ja-JP" sz="1400" dirty="0">
              <a:latin typeface="Calibri" panose="020F0502020204030204" pitchFamily="34" charset="0"/>
              <a:ea typeface="HGP創英角ｺﾞｼｯｸUB" pitchFamily="50" charset="-128"/>
            </a:endParaRPr>
          </a:p>
          <a:p>
            <a:pPr marL="358775" indent="-184150">
              <a:spcBef>
                <a:spcPts val="600"/>
              </a:spcBef>
              <a:defRPr/>
            </a:pPr>
            <a:r>
              <a:rPr lang="ja-JP" altLang="en-US" sz="1200" dirty="0" smtClean="0">
                <a:latin typeface="Calibri" panose="020F0502020204030204" pitchFamily="34" charset="0"/>
                <a:ea typeface="+mn-ea"/>
              </a:rPr>
              <a:t>・</a:t>
            </a:r>
            <a:r>
              <a:rPr lang="en-US" altLang="ja-JP" sz="1200" dirty="0" smtClean="0">
                <a:latin typeface="Calibri" panose="020F0502020204030204" pitchFamily="34" charset="0"/>
                <a:ea typeface="+mn-ea"/>
              </a:rPr>
              <a:t>	In Article 32, paragraph 1 of the Copyright Act, it is authorized to cite the assertions and materials, etc. of others if the following conditions are satisfied.</a:t>
            </a:r>
            <a:endParaRPr lang="en-US" altLang="ja-JP" sz="1200" dirty="0">
              <a:latin typeface="Calibri" panose="020F0502020204030204" pitchFamily="34" charset="0"/>
              <a:ea typeface="+mn-ea"/>
            </a:endParaRPr>
          </a:p>
          <a:p>
            <a:pPr marL="358775" indent="-184150">
              <a:spcBef>
                <a:spcPts val="600"/>
              </a:spcBef>
              <a:defRPr/>
            </a:pPr>
            <a:r>
              <a:rPr lang="ja-JP" altLang="en-US" sz="1200" dirty="0" smtClean="0">
                <a:latin typeface="Calibri" panose="020F0502020204030204" pitchFamily="34" charset="0"/>
                <a:ea typeface="+mn-ea"/>
              </a:rPr>
              <a:t>・</a:t>
            </a:r>
            <a:r>
              <a:rPr lang="en-US" altLang="ja-JP" sz="1200" dirty="0" smtClean="0">
                <a:latin typeface="Calibri" panose="020F0502020204030204" pitchFamily="34" charset="0"/>
                <a:ea typeface="+mn-ea"/>
              </a:rPr>
              <a:t>	For more details, please read, “</a:t>
            </a:r>
            <a:r>
              <a:rPr lang="en-US" altLang="ja-JP" sz="1200" u="sng" dirty="0" smtClean="0">
                <a:solidFill>
                  <a:srgbClr val="0070C0"/>
                </a:solidFill>
                <a:latin typeface="Calibri" panose="020F0502020204030204" pitchFamily="34" charset="0"/>
                <a:ea typeface="+mn-ea"/>
              </a:rPr>
              <a:t>Copyright Text</a:t>
            </a:r>
            <a:r>
              <a:rPr lang="ja-JP" altLang="en-US" sz="1200" u="sng" dirty="0">
                <a:solidFill>
                  <a:srgbClr val="0070C0"/>
                </a:solidFill>
                <a:latin typeface="Calibri" panose="020F0502020204030204" pitchFamily="34" charset="0"/>
                <a:ea typeface="+mn-ea"/>
              </a:rPr>
              <a:t>　</a:t>
            </a:r>
            <a:r>
              <a:rPr lang="en-US" altLang="ja-JP" sz="1200" u="sng" dirty="0" smtClean="0">
                <a:solidFill>
                  <a:srgbClr val="0070C0"/>
                </a:solidFill>
                <a:latin typeface="Calibri" panose="020F0502020204030204" pitchFamily="34" charset="0"/>
                <a:ea typeface="+mn-ea"/>
              </a:rPr>
              <a:t>-</a:t>
            </a:r>
            <a:r>
              <a:rPr lang="ja-JP" altLang="en-US" sz="1200" u="sng" dirty="0" smtClean="0">
                <a:solidFill>
                  <a:srgbClr val="0070C0"/>
                </a:solidFill>
                <a:latin typeface="Calibri" panose="020F0502020204030204" pitchFamily="34" charset="0"/>
                <a:ea typeface="+mn-ea"/>
              </a:rPr>
              <a:t> </a:t>
            </a:r>
            <a:r>
              <a:rPr lang="en-US" altLang="ja-JP" sz="1200" u="sng" dirty="0" smtClean="0">
                <a:solidFill>
                  <a:srgbClr val="0070C0"/>
                </a:solidFill>
                <a:latin typeface="Calibri" panose="020F0502020204030204" pitchFamily="34" charset="0"/>
                <a:ea typeface="+mn-ea"/>
              </a:rPr>
              <a:t>For Initial Learners</a:t>
            </a:r>
            <a:r>
              <a:rPr lang="en-US" altLang="ja-JP" sz="1200" u="sng" dirty="0">
                <a:solidFill>
                  <a:srgbClr val="0070C0"/>
                </a:solidFill>
                <a:latin typeface="Calibri" panose="020F0502020204030204" pitchFamily="34" charset="0"/>
                <a:ea typeface="+mn-ea"/>
              </a:rPr>
              <a:t>-</a:t>
            </a:r>
            <a:r>
              <a:rPr lang="en-US" altLang="ja-JP" sz="1200" dirty="0" smtClean="0">
                <a:latin typeface="Calibri" panose="020F0502020204030204" pitchFamily="34" charset="0"/>
                <a:ea typeface="+mn-ea"/>
              </a:rPr>
              <a:t>”</a:t>
            </a:r>
            <a:endParaRPr lang="ja-JP" altLang="en-US" sz="1200" dirty="0">
              <a:latin typeface="Calibri" panose="020F0502020204030204" pitchFamily="34" charset="0"/>
              <a:ea typeface="+mn-ea"/>
            </a:endParaRPr>
          </a:p>
          <a:p>
            <a:pPr indent="174625">
              <a:lnSpc>
                <a:spcPct val="150000"/>
              </a:lnSpc>
              <a:defRPr/>
            </a:pPr>
            <a:endParaRPr lang="en-US" altLang="ja-JP" sz="1200" dirty="0">
              <a:latin typeface="Calibri" panose="020F0502020204030204" pitchFamily="34" charset="0"/>
            </a:endParaRPr>
          </a:p>
          <a:p>
            <a:pPr indent="174625">
              <a:lnSpc>
                <a:spcPct val="150000"/>
              </a:lnSpc>
              <a:defRPr/>
            </a:pPr>
            <a:endParaRPr lang="en-US" altLang="ja-JP" sz="1200" dirty="0">
              <a:latin typeface="Calibri" panose="020F0502020204030204" pitchFamily="34" charset="0"/>
            </a:endParaRPr>
          </a:p>
          <a:p>
            <a:pPr indent="174625">
              <a:lnSpc>
                <a:spcPct val="150000"/>
              </a:lnSpc>
              <a:defRPr/>
            </a:pPr>
            <a:endParaRPr lang="en-US" altLang="ja-JP" sz="1200" dirty="0">
              <a:latin typeface="Calibri" panose="020F0502020204030204" pitchFamily="34" charset="0"/>
            </a:endParaRPr>
          </a:p>
          <a:p>
            <a:pPr indent="174625">
              <a:lnSpc>
                <a:spcPct val="150000"/>
              </a:lnSpc>
              <a:defRPr/>
            </a:pPr>
            <a:endParaRPr lang="en-US" altLang="ja-JP" sz="1200" dirty="0">
              <a:latin typeface="Calibri" panose="020F0502020204030204" pitchFamily="34" charset="0"/>
            </a:endParaRPr>
          </a:p>
          <a:p>
            <a:pPr indent="174625">
              <a:lnSpc>
                <a:spcPct val="150000"/>
              </a:lnSpc>
              <a:defRPr/>
            </a:pPr>
            <a:endParaRPr lang="en-US" altLang="ja-JP" sz="1200" dirty="0">
              <a:latin typeface="Calibri" panose="020F0502020204030204" pitchFamily="34" charset="0"/>
            </a:endParaRPr>
          </a:p>
          <a:p>
            <a:pPr indent="174625">
              <a:lnSpc>
                <a:spcPct val="150000"/>
              </a:lnSpc>
              <a:defRPr/>
            </a:pPr>
            <a:endParaRPr lang="en-US" altLang="ja-JP" sz="1200" dirty="0">
              <a:latin typeface="Calibri" panose="020F0502020204030204" pitchFamily="34" charset="0"/>
            </a:endParaRPr>
          </a:p>
          <a:p>
            <a:pPr indent="174625">
              <a:lnSpc>
                <a:spcPct val="150000"/>
              </a:lnSpc>
              <a:defRPr/>
            </a:pPr>
            <a:endParaRPr lang="en-US" altLang="ja-JP" sz="1200" dirty="0">
              <a:latin typeface="Calibri" panose="020F0502020204030204" pitchFamily="34" charset="0"/>
            </a:endParaRPr>
          </a:p>
          <a:p>
            <a:pPr indent="174625">
              <a:lnSpc>
                <a:spcPct val="150000"/>
              </a:lnSpc>
              <a:defRPr/>
            </a:pPr>
            <a:endParaRPr lang="en-US" altLang="ja-JP" sz="1200" dirty="0">
              <a:latin typeface="Calibri" panose="020F0502020204030204" pitchFamily="34" charset="0"/>
            </a:endParaRPr>
          </a:p>
          <a:p>
            <a:pPr indent="174625">
              <a:lnSpc>
                <a:spcPct val="150000"/>
              </a:lnSpc>
              <a:defRPr/>
            </a:pPr>
            <a:endParaRPr lang="en-US" altLang="ja-JP" sz="1200" dirty="0">
              <a:latin typeface="Calibri" panose="020F0502020204030204" pitchFamily="34" charset="0"/>
            </a:endParaRPr>
          </a:p>
          <a:p>
            <a:pPr indent="357188">
              <a:lnSpc>
                <a:spcPct val="150000"/>
              </a:lnSpc>
              <a:defRPr/>
            </a:pPr>
            <a:endParaRPr lang="en-US" altLang="ja-JP" sz="1200" dirty="0">
              <a:latin typeface="Calibri" panose="020F0502020204030204" pitchFamily="34" charset="0"/>
            </a:endParaRPr>
          </a:p>
          <a:p>
            <a:pPr indent="357188">
              <a:lnSpc>
                <a:spcPct val="150000"/>
              </a:lnSpc>
              <a:defRPr/>
            </a:pPr>
            <a:endParaRPr lang="en-US" altLang="ja-JP" sz="1200" dirty="0" smtClean="0">
              <a:latin typeface="Calibri" panose="020F0502020204030204" pitchFamily="34" charset="0"/>
            </a:endParaRPr>
          </a:p>
          <a:p>
            <a:pPr indent="357188">
              <a:lnSpc>
                <a:spcPct val="150000"/>
              </a:lnSpc>
              <a:defRPr/>
            </a:pPr>
            <a:r>
              <a:rPr lang="en-US" altLang="ja-JP" sz="1200" dirty="0" smtClean="0">
                <a:latin typeface="Calibri" panose="020F0502020204030204" pitchFamily="34" charset="0"/>
              </a:rPr>
              <a:t>Source</a:t>
            </a:r>
            <a:r>
              <a:rPr lang="ja-JP" altLang="en-US" sz="1200" dirty="0" smtClean="0">
                <a:latin typeface="Calibri" panose="020F0502020204030204" pitchFamily="34" charset="0"/>
              </a:rPr>
              <a:t>：</a:t>
            </a:r>
            <a:r>
              <a:rPr lang="en-US" altLang="ja-JP" sz="1200" dirty="0" smtClean="0">
                <a:latin typeface="Calibri" panose="020F0502020204030204" pitchFamily="34" charset="0"/>
              </a:rPr>
              <a:t>”Copyright Text</a:t>
            </a:r>
            <a:r>
              <a:rPr lang="ja-JP" altLang="en-US" sz="1200" dirty="0">
                <a:latin typeface="Calibri" panose="020F0502020204030204" pitchFamily="34" charset="0"/>
              </a:rPr>
              <a:t>　</a:t>
            </a:r>
            <a:r>
              <a:rPr lang="ja-JP" altLang="en-US" sz="1200" dirty="0" smtClean="0">
                <a:latin typeface="Calibri" panose="020F0502020204030204" pitchFamily="34" charset="0"/>
              </a:rPr>
              <a:t>～</a:t>
            </a:r>
            <a:r>
              <a:rPr lang="en-US" altLang="ja-JP" sz="1200" dirty="0" smtClean="0">
                <a:latin typeface="Calibri" panose="020F0502020204030204" pitchFamily="34" charset="0"/>
              </a:rPr>
              <a:t>For Initial Learners</a:t>
            </a:r>
            <a:r>
              <a:rPr lang="ja-JP" altLang="en-US" sz="1200" dirty="0" smtClean="0">
                <a:latin typeface="Calibri" panose="020F0502020204030204" pitchFamily="34" charset="0"/>
              </a:rPr>
              <a:t>～</a:t>
            </a:r>
            <a:r>
              <a:rPr lang="ja-JP" altLang="en-US" sz="1200" dirty="0">
                <a:latin typeface="Calibri" panose="020F0502020204030204" pitchFamily="34" charset="0"/>
              </a:rPr>
              <a:t>」　</a:t>
            </a:r>
            <a:r>
              <a:rPr lang="en-US" altLang="ja-JP" sz="1200" dirty="0" smtClean="0">
                <a:latin typeface="Calibri" panose="020F0502020204030204" pitchFamily="34" charset="0"/>
              </a:rPr>
              <a:t>2012, Agency of Cultural  Affairs, Director Secretariat, </a:t>
            </a:r>
          </a:p>
          <a:p>
            <a:pPr indent="357188">
              <a:lnSpc>
                <a:spcPct val="150000"/>
              </a:lnSpc>
              <a:defRPr/>
            </a:pPr>
            <a:r>
              <a:rPr lang="en-US" altLang="ja-JP" sz="1200" dirty="0" smtClean="0">
                <a:latin typeface="Calibri" panose="020F0502020204030204" pitchFamily="34" charset="0"/>
              </a:rPr>
              <a:t>Copyright Division</a:t>
            </a:r>
            <a:endParaRPr lang="en-US" altLang="ja-JP" sz="1200" dirty="0">
              <a:latin typeface="Calibri" panose="020F0502020204030204" pitchFamily="34" charset="0"/>
            </a:endParaRPr>
          </a:p>
          <a:p>
            <a:pPr indent="357188">
              <a:lnSpc>
                <a:spcPct val="150000"/>
              </a:lnSpc>
              <a:defRPr/>
            </a:pPr>
            <a:r>
              <a:rPr lang="en-US" altLang="ja-JP" sz="1200" dirty="0">
                <a:latin typeface="Calibri" panose="020F0502020204030204" pitchFamily="34" charset="0"/>
                <a:hlinkClick r:id="rId2"/>
              </a:rPr>
              <a:t>http://www.bunka.go.jp/chosakuken/text/pdf/chosaku_text_100628.pdf</a:t>
            </a:r>
            <a:endParaRPr lang="en-US" altLang="ja-JP" sz="1200" dirty="0">
              <a:latin typeface="Calibri" panose="020F0502020204030204" pitchFamily="34" charset="0"/>
            </a:endParaRPr>
          </a:p>
          <a:p>
            <a:pPr indent="174625">
              <a:lnSpc>
                <a:spcPct val="150000"/>
              </a:lnSpc>
              <a:defRPr/>
            </a:pPr>
            <a:endParaRPr lang="en-US" altLang="ja-JP" sz="1200" dirty="0">
              <a:latin typeface="Calibri" panose="020F0502020204030204" pitchFamily="34" charset="0"/>
            </a:endParaRPr>
          </a:p>
          <a:p>
            <a:pPr indent="174625">
              <a:lnSpc>
                <a:spcPct val="150000"/>
              </a:lnSpc>
              <a:defRPr/>
            </a:pPr>
            <a:endParaRPr lang="en-US" altLang="ja-JP" sz="1200" dirty="0">
              <a:latin typeface="Calibri" panose="020F0502020204030204" pitchFamily="34" charset="0"/>
            </a:endParaRPr>
          </a:p>
          <a:p>
            <a:pPr indent="174625">
              <a:lnSpc>
                <a:spcPct val="150000"/>
              </a:lnSpc>
              <a:defRPr/>
            </a:pPr>
            <a:endParaRPr lang="en-US" altLang="ja-JP" sz="1200" dirty="0">
              <a:latin typeface="Calibri" panose="020F0502020204030204" pitchFamily="34" charset="0"/>
            </a:endParaRPr>
          </a:p>
          <a:p>
            <a:pPr indent="174625">
              <a:lnSpc>
                <a:spcPct val="150000"/>
              </a:lnSpc>
              <a:defRPr/>
            </a:pPr>
            <a:endParaRPr lang="en-US" altLang="ja-JP" sz="1200" dirty="0">
              <a:latin typeface="Calibri" panose="020F0502020204030204" pitchFamily="34" charset="0"/>
            </a:endParaRPr>
          </a:p>
        </p:txBody>
      </p:sp>
      <p:graphicFrame>
        <p:nvGraphicFramePr>
          <p:cNvPr id="15" name="表 14"/>
          <p:cNvGraphicFramePr>
            <a:graphicFrameLocks noGrp="1"/>
          </p:cNvGraphicFramePr>
          <p:nvPr>
            <p:extLst>
              <p:ext uri="{D42A27DB-BD31-4B8C-83A1-F6EECF244321}">
                <p14:modId xmlns:p14="http://schemas.microsoft.com/office/powerpoint/2010/main" val="3402833602"/>
              </p:ext>
            </p:extLst>
          </p:nvPr>
        </p:nvGraphicFramePr>
        <p:xfrm>
          <a:off x="765442" y="5027998"/>
          <a:ext cx="7497337" cy="809329"/>
        </p:xfrm>
        <a:graphic>
          <a:graphicData uri="http://schemas.openxmlformats.org/drawingml/2006/table">
            <a:tbl>
              <a:tblPr firstRow="1" bandRow="1">
                <a:tableStyleId>{5C22544A-7EE6-4342-B048-85BDC9FD1C3A}</a:tableStyleId>
              </a:tblPr>
              <a:tblGrid>
                <a:gridCol w="7497337"/>
              </a:tblGrid>
              <a:tr h="809329">
                <a:tc>
                  <a:txBody>
                    <a:bodyPr/>
                    <a:lstStyle/>
                    <a:p>
                      <a:r>
                        <a:rPr kumimoji="1" lang="en-US" altLang="ja-JP" sz="1200" b="1" dirty="0" smtClean="0">
                          <a:latin typeface="Calibri" panose="020F0502020204030204" pitchFamily="34" charset="0"/>
                          <a:ea typeface="HGP創英角ｺﾞｼｯｸUB" pitchFamily="50" charset="-128"/>
                        </a:rPr>
                        <a:t>Pertinent Provision of the Copyright Act</a:t>
                      </a:r>
                    </a:p>
                    <a:p>
                      <a:r>
                        <a:rPr kumimoji="1" lang="en-US" altLang="ja-JP" sz="1100" b="0" dirty="0" smtClean="0">
                          <a:latin typeface="Calibri" panose="020F0502020204030204" pitchFamily="34" charset="0"/>
                        </a:rPr>
                        <a:t>(Citation)</a:t>
                      </a:r>
                      <a:endParaRPr kumimoji="1" lang="ja-JP" altLang="en-US" sz="1100" b="0" dirty="0" smtClean="0">
                        <a:latin typeface="Calibri" panose="020F0502020204030204" pitchFamily="34" charset="0"/>
                      </a:endParaRPr>
                    </a:p>
                    <a:p>
                      <a:r>
                        <a:rPr kumimoji="1" lang="en-US" altLang="ja-JP" sz="1100" b="0" dirty="0" smtClean="0">
                          <a:latin typeface="Calibri" panose="020F0502020204030204" pitchFamily="34" charset="0"/>
                        </a:rPr>
                        <a:t>Article 32</a:t>
                      </a:r>
                      <a:r>
                        <a:rPr kumimoji="1" lang="ja-JP" altLang="en-US" sz="1100" b="0" dirty="0" smtClean="0">
                          <a:latin typeface="Calibri" panose="020F0502020204030204" pitchFamily="34" charset="0"/>
                        </a:rPr>
                        <a:t> 　</a:t>
                      </a:r>
                      <a:r>
                        <a:rPr kumimoji="1" lang="en-US" altLang="ja-JP" sz="1100" b="0" dirty="0" smtClean="0">
                          <a:latin typeface="Calibri" panose="020F0502020204030204" pitchFamily="34" charset="0"/>
                        </a:rPr>
                        <a:t>Published works may be used by citation. In such</a:t>
                      </a:r>
                      <a:r>
                        <a:rPr kumimoji="1" lang="en-US" altLang="ja-JP" sz="1100" b="0" baseline="0" dirty="0" smtClean="0">
                          <a:latin typeface="Calibri" panose="020F0502020204030204" pitchFamily="34" charset="0"/>
                        </a:rPr>
                        <a:t> an event, the citation shall conform to the fair practices and shall be conducted within the legitimate scope of citation purposes, including reporting, commentaries, researches, etc..</a:t>
                      </a:r>
                      <a:endParaRPr kumimoji="1" lang="ja-JP" altLang="en-US" sz="1100" b="0" dirty="0">
                        <a:latin typeface="Calibri" panose="020F0502020204030204" pitchFamily="34" charset="0"/>
                      </a:endParaRPr>
                    </a:p>
                  </a:txBody>
                  <a:tcPr/>
                </a:tc>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val="3921424449"/>
              </p:ext>
            </p:extLst>
          </p:nvPr>
        </p:nvGraphicFramePr>
        <p:xfrm>
          <a:off x="761615" y="2427006"/>
          <a:ext cx="7015058" cy="2506980"/>
        </p:xfrm>
        <a:graphic>
          <a:graphicData uri="http://schemas.openxmlformats.org/drawingml/2006/table">
            <a:tbl>
              <a:tblPr firstRow="1" bandRow="1">
                <a:tableStyleId>{5C22544A-7EE6-4342-B048-85BDC9FD1C3A}</a:tableStyleId>
              </a:tblPr>
              <a:tblGrid>
                <a:gridCol w="7015058"/>
              </a:tblGrid>
              <a:tr h="2452644">
                <a:tc>
                  <a:txBody>
                    <a:bodyPr/>
                    <a:lstStyle/>
                    <a:p>
                      <a:pPr indent="174625">
                        <a:lnSpc>
                          <a:spcPct val="150000"/>
                        </a:lnSpc>
                      </a:pPr>
                      <a:r>
                        <a:rPr lang="en-US" altLang="ja-JP" sz="1300" dirty="0" smtClean="0">
                          <a:solidFill>
                            <a:schemeClr val="tx1"/>
                          </a:solidFill>
                          <a:latin typeface="Calibri" panose="020F0502020204030204" pitchFamily="34" charset="0"/>
                        </a:rPr>
                        <a:t>[Conditions]</a:t>
                      </a:r>
                    </a:p>
                    <a:p>
                      <a:pPr marL="358775" indent="-179388">
                        <a:lnSpc>
                          <a:spcPct val="100000"/>
                        </a:lnSpc>
                        <a:spcBef>
                          <a:spcPts val="600"/>
                        </a:spcBef>
                      </a:pPr>
                      <a:r>
                        <a:rPr lang="en-US" altLang="ja-JP" sz="1300" dirty="0" smtClean="0">
                          <a:solidFill>
                            <a:schemeClr val="tx1"/>
                          </a:solidFill>
                          <a:latin typeface="Calibri" panose="020F0502020204030204" pitchFamily="34" charset="0"/>
                        </a:rPr>
                        <a:t>1	The works</a:t>
                      </a:r>
                      <a:r>
                        <a:rPr lang="en-US" altLang="ja-JP" sz="1300" baseline="0" dirty="0" smtClean="0">
                          <a:solidFill>
                            <a:schemeClr val="tx1"/>
                          </a:solidFill>
                          <a:latin typeface="Calibri" panose="020F0502020204030204" pitchFamily="34" charset="0"/>
                        </a:rPr>
                        <a:t> are those which were already published.</a:t>
                      </a:r>
                      <a:endParaRPr lang="ja-JP" altLang="en-US" sz="1300" dirty="0" smtClean="0">
                        <a:solidFill>
                          <a:schemeClr val="tx1"/>
                        </a:solidFill>
                        <a:latin typeface="Calibri" panose="020F0502020204030204" pitchFamily="34" charset="0"/>
                      </a:endParaRPr>
                    </a:p>
                    <a:p>
                      <a:pPr marL="358775" indent="-179388">
                        <a:lnSpc>
                          <a:spcPct val="100000"/>
                        </a:lnSpc>
                        <a:spcBef>
                          <a:spcPts val="600"/>
                        </a:spcBef>
                      </a:pPr>
                      <a:r>
                        <a:rPr lang="en-US" altLang="ja-JP" sz="1300" dirty="0" smtClean="0">
                          <a:solidFill>
                            <a:schemeClr val="tx1"/>
                          </a:solidFill>
                          <a:latin typeface="Calibri" panose="020F0502020204030204" pitchFamily="34" charset="0"/>
                        </a:rPr>
                        <a:t>2	It conforms to the “fair practices.”</a:t>
                      </a:r>
                      <a:endParaRPr lang="ja-JP" altLang="en-US" sz="1300" dirty="0" smtClean="0">
                        <a:solidFill>
                          <a:schemeClr val="tx1"/>
                        </a:solidFill>
                        <a:latin typeface="Calibri" panose="020F0502020204030204" pitchFamily="34" charset="0"/>
                      </a:endParaRPr>
                    </a:p>
                    <a:p>
                      <a:pPr marL="358775" indent="-179388">
                        <a:lnSpc>
                          <a:spcPct val="100000"/>
                        </a:lnSpc>
                        <a:spcBef>
                          <a:spcPts val="600"/>
                        </a:spcBef>
                      </a:pPr>
                      <a:r>
                        <a:rPr lang="en-US" altLang="ja-JP" sz="1300" dirty="0" smtClean="0">
                          <a:solidFill>
                            <a:schemeClr val="tx1"/>
                          </a:solidFill>
                          <a:latin typeface="Calibri" panose="020F0502020204030204" pitchFamily="34" charset="0"/>
                        </a:rPr>
                        <a:t>3	It is within “legitimate scope” of</a:t>
                      </a:r>
                      <a:r>
                        <a:rPr lang="en-US" altLang="ja-JP" sz="1300" baseline="0" dirty="0" smtClean="0">
                          <a:solidFill>
                            <a:schemeClr val="tx1"/>
                          </a:solidFill>
                          <a:latin typeface="Calibri" panose="020F0502020204030204" pitchFamily="34" charset="0"/>
                        </a:rPr>
                        <a:t> citation purposes, including reporting, commentaries, researches, etc.</a:t>
                      </a:r>
                      <a:endParaRPr lang="ja-JP" altLang="en-US" sz="1300" dirty="0" smtClean="0">
                        <a:solidFill>
                          <a:schemeClr val="tx1"/>
                        </a:solidFill>
                        <a:latin typeface="Calibri" panose="020F0502020204030204" pitchFamily="34" charset="0"/>
                      </a:endParaRPr>
                    </a:p>
                    <a:p>
                      <a:pPr marL="358775" indent="-179388">
                        <a:lnSpc>
                          <a:spcPct val="100000"/>
                        </a:lnSpc>
                        <a:spcBef>
                          <a:spcPts val="600"/>
                        </a:spcBef>
                      </a:pPr>
                      <a:r>
                        <a:rPr lang="en-US" altLang="ja-JP" sz="1300" dirty="0" smtClean="0">
                          <a:solidFill>
                            <a:schemeClr val="tx1"/>
                          </a:solidFill>
                          <a:latin typeface="Calibri" panose="020F0502020204030204" pitchFamily="34" charset="0"/>
                        </a:rPr>
                        <a:t>4	“Subordinate-superior relationship” is clarified for the citations</a:t>
                      </a:r>
                      <a:r>
                        <a:rPr lang="en-US" altLang="ja-JP" sz="1300" baseline="0" dirty="0" smtClean="0">
                          <a:solidFill>
                            <a:schemeClr val="tx1"/>
                          </a:solidFill>
                          <a:latin typeface="Calibri" panose="020F0502020204030204" pitchFamily="34" charset="0"/>
                        </a:rPr>
                        <a:t> and any other parts.</a:t>
                      </a:r>
                      <a:endParaRPr lang="ja-JP" altLang="en-US" sz="1300" dirty="0" smtClean="0">
                        <a:solidFill>
                          <a:schemeClr val="tx1"/>
                        </a:solidFill>
                        <a:latin typeface="Calibri" panose="020F0502020204030204" pitchFamily="34" charset="0"/>
                      </a:endParaRPr>
                    </a:p>
                    <a:p>
                      <a:pPr marL="358775" indent="-179388">
                        <a:lnSpc>
                          <a:spcPct val="100000"/>
                        </a:lnSpc>
                        <a:spcBef>
                          <a:spcPts val="600"/>
                        </a:spcBef>
                      </a:pPr>
                      <a:r>
                        <a:rPr lang="en-US" altLang="ja-JP" sz="1300" dirty="0" smtClean="0">
                          <a:solidFill>
                            <a:schemeClr val="tx1"/>
                          </a:solidFill>
                          <a:latin typeface="Calibri" panose="020F0502020204030204" pitchFamily="34" charset="0"/>
                        </a:rPr>
                        <a:t>5	“Citations” are clarified by </a:t>
                      </a:r>
                      <a:r>
                        <a:rPr lang="en-US" altLang="ja-JP" sz="1300" dirty="0" err="1" smtClean="0">
                          <a:solidFill>
                            <a:schemeClr val="tx1"/>
                          </a:solidFill>
                          <a:latin typeface="Calibri" panose="020F0502020204030204" pitchFamily="34" charset="0"/>
                        </a:rPr>
                        <a:t>squqre</a:t>
                      </a:r>
                      <a:r>
                        <a:rPr lang="en-US" altLang="ja-JP" sz="1300" dirty="0" smtClean="0">
                          <a:solidFill>
                            <a:schemeClr val="tx1"/>
                          </a:solidFill>
                          <a:latin typeface="Calibri" panose="020F0502020204030204" pitchFamily="34" charset="0"/>
                        </a:rPr>
                        <a:t> brackets.</a:t>
                      </a:r>
                      <a:endParaRPr lang="ja-JP" altLang="en-US" sz="1300" dirty="0" smtClean="0">
                        <a:solidFill>
                          <a:schemeClr val="tx1"/>
                        </a:solidFill>
                        <a:latin typeface="Calibri" panose="020F0502020204030204" pitchFamily="34" charset="0"/>
                      </a:endParaRPr>
                    </a:p>
                    <a:p>
                      <a:pPr marL="358775" indent="-179388">
                        <a:lnSpc>
                          <a:spcPct val="100000"/>
                        </a:lnSpc>
                        <a:spcBef>
                          <a:spcPts val="600"/>
                        </a:spcBef>
                      </a:pPr>
                      <a:r>
                        <a:rPr lang="en-US" altLang="ja-JP" sz="1300" dirty="0" smtClean="0">
                          <a:solidFill>
                            <a:schemeClr val="tx1"/>
                          </a:solidFill>
                          <a:latin typeface="Calibri" panose="020F0502020204030204" pitchFamily="34" charset="0"/>
                        </a:rPr>
                        <a:t>6	There</a:t>
                      </a:r>
                      <a:r>
                        <a:rPr lang="en-US" altLang="ja-JP" sz="1300" baseline="0" dirty="0" smtClean="0">
                          <a:solidFill>
                            <a:schemeClr val="tx1"/>
                          </a:solidFill>
                          <a:latin typeface="Calibri" panose="020F0502020204030204" pitchFamily="34" charset="0"/>
                        </a:rPr>
                        <a:t> is the “necessity” of citation.</a:t>
                      </a:r>
                      <a:endParaRPr lang="ja-JP" altLang="en-US" sz="1300" dirty="0" smtClean="0">
                        <a:solidFill>
                          <a:schemeClr val="tx1"/>
                        </a:solidFill>
                        <a:latin typeface="Calibri" panose="020F0502020204030204" pitchFamily="34" charset="0"/>
                      </a:endParaRPr>
                    </a:p>
                    <a:p>
                      <a:pPr marL="358775" indent="-179388">
                        <a:lnSpc>
                          <a:spcPct val="100000"/>
                        </a:lnSpc>
                        <a:spcBef>
                          <a:spcPts val="600"/>
                        </a:spcBef>
                        <a:buNone/>
                      </a:pPr>
                      <a:r>
                        <a:rPr lang="en-US" altLang="ja-JP" sz="1300" dirty="0" smtClean="0">
                          <a:solidFill>
                            <a:schemeClr val="tx1"/>
                          </a:solidFill>
                          <a:latin typeface="Calibri" panose="020F0502020204030204" pitchFamily="34" charset="0"/>
                        </a:rPr>
                        <a:t>7	“Specification</a:t>
                      </a:r>
                      <a:r>
                        <a:rPr lang="en-US" altLang="ja-JP" sz="1300" baseline="0" dirty="0" smtClean="0">
                          <a:solidFill>
                            <a:schemeClr val="tx1"/>
                          </a:solidFill>
                          <a:latin typeface="Calibri" panose="020F0502020204030204" pitchFamily="34" charset="0"/>
                        </a:rPr>
                        <a:t> of sources” is required</a:t>
                      </a:r>
                      <a:r>
                        <a:rPr lang="en-US" altLang="ja-JP" sz="1300" dirty="0" smtClean="0">
                          <a:solidFill>
                            <a:schemeClr val="tx1"/>
                          </a:solidFill>
                          <a:latin typeface="Calibri" panose="020F0502020204030204" pitchFamily="34" charset="0"/>
                        </a:rPr>
                        <a:t>(other than copies, where there exist such practice)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タイトル 1"/>
          <p:cNvSpPr>
            <a:spLocks noGrp="1"/>
          </p:cNvSpPr>
          <p:nvPr>
            <p:ph type="title"/>
          </p:nvPr>
        </p:nvSpPr>
        <p:spPr>
          <a:xfrm>
            <a:off x="482600" y="2471738"/>
            <a:ext cx="8753475" cy="914400"/>
          </a:xfrm>
        </p:spPr>
        <p:txBody>
          <a:bodyPr/>
          <a:lstStyle/>
          <a:p>
            <a:pPr eaLnBrk="1" hangingPunct="1"/>
            <a:r>
              <a:rPr lang="en-US" altLang="ja-JP" sz="2800" dirty="0" smtClean="0"/>
              <a:t>7.  Other Matters of Note</a:t>
            </a:r>
            <a:endParaRPr lang="ja-JP" altLang="en-US" sz="2800" dirty="0" smtClean="0"/>
          </a:p>
        </p:txBody>
      </p:sp>
      <p:sp>
        <p:nvSpPr>
          <p:cNvPr id="3" name="スライド番号プレースホルダー 2"/>
          <p:cNvSpPr>
            <a:spLocks noGrp="1"/>
          </p:cNvSpPr>
          <p:nvPr>
            <p:ph type="sldNum" sz="quarter" idx="10"/>
          </p:nvPr>
        </p:nvSpPr>
        <p:spPr/>
        <p:txBody>
          <a:bodyPr/>
          <a:lstStyle/>
          <a:p>
            <a:pPr>
              <a:defRPr/>
            </a:pPr>
            <a:fld id="{B40448F1-A966-44DE-9BA0-6F5101E2B485}" type="slidenum">
              <a:rPr lang="ja-JP" altLang="en-US" smtClean="0"/>
              <a:pPr>
                <a:defRPr/>
              </a:pPr>
              <a:t>54</a:t>
            </a:fld>
            <a:endParaRPr lang="ja-JP" alt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5CF1026A-EDC3-4675-B435-BAD716AE8982}" type="slidenum">
              <a:rPr lang="ja-JP" altLang="en-US" smtClean="0">
                <a:solidFill>
                  <a:schemeClr val="tx1"/>
                </a:solidFill>
              </a:rPr>
              <a:pPr>
                <a:defRPr/>
              </a:pPr>
              <a:t>55</a:t>
            </a:fld>
            <a:endParaRPr lang="ja-JP" altLang="en-US" dirty="0">
              <a:solidFill>
                <a:schemeClr val="tx1"/>
              </a:solidFill>
            </a:endParaRPr>
          </a:p>
        </p:txBody>
      </p:sp>
      <p:sp>
        <p:nvSpPr>
          <p:cNvPr id="75778" name="タイトル 1"/>
          <p:cNvSpPr>
            <a:spLocks noGrp="1"/>
          </p:cNvSpPr>
          <p:nvPr>
            <p:ph type="title"/>
          </p:nvPr>
        </p:nvSpPr>
        <p:spPr>
          <a:xfrm>
            <a:off x="481013" y="142311"/>
            <a:ext cx="8229600" cy="792163"/>
          </a:xfrm>
        </p:spPr>
        <p:txBody>
          <a:bodyPr/>
          <a:lstStyle/>
          <a:p>
            <a:pPr eaLnBrk="1" hangingPunct="1"/>
            <a:r>
              <a:rPr lang="en-US" altLang="ja-JP" sz="2400" dirty="0" smtClean="0"/>
              <a:t>(1)  Other Matters of Note</a:t>
            </a:r>
            <a:endParaRPr lang="ja-JP" altLang="en-US" sz="2400" dirty="0" smtClean="0"/>
          </a:p>
        </p:txBody>
      </p:sp>
      <p:sp>
        <p:nvSpPr>
          <p:cNvPr id="7" name="コンテンツ プレースホルダー 1"/>
          <p:cNvSpPr>
            <a:spLocks noGrp="1"/>
          </p:cNvSpPr>
          <p:nvPr>
            <p:ph sz="quarter" idx="1"/>
          </p:nvPr>
        </p:nvSpPr>
        <p:spPr>
          <a:xfrm>
            <a:off x="474663" y="1154113"/>
            <a:ext cx="8579758" cy="4990313"/>
          </a:xfrm>
        </p:spPr>
        <p:txBody>
          <a:bodyPr/>
          <a:lstStyle/>
          <a:p>
            <a:pPr>
              <a:spcBef>
                <a:spcPts val="300"/>
              </a:spcBef>
            </a:pPr>
            <a:r>
              <a:rPr lang="en-US" altLang="ja-JP" sz="1200" dirty="0" smtClean="0"/>
              <a:t>For </a:t>
            </a:r>
            <a:r>
              <a:rPr lang="en-US" altLang="ja-JP" sz="1200" dirty="0"/>
              <a:t>the matters of note </a:t>
            </a:r>
            <a:r>
              <a:rPr lang="en-US" altLang="ja-JP" sz="1200" dirty="0" smtClean="0"/>
              <a:t>other than the terms and conditions for use and consignment agreements, the following five matters shall be reviewed in the future adoption of open data.</a:t>
            </a:r>
          </a:p>
          <a:p>
            <a:pPr marL="617538" lvl="1" indent="-342900">
              <a:spcBef>
                <a:spcPts val="600"/>
              </a:spcBef>
              <a:buFont typeface="+mj-lt"/>
              <a:buAutoNum type="alphaUcParenR"/>
            </a:pPr>
            <a:r>
              <a:rPr lang="ja-JP" altLang="en-US" sz="1200" dirty="0" smtClean="0"/>
              <a:t> </a:t>
            </a:r>
            <a:r>
              <a:rPr lang="en-US" altLang="ja-JP" sz="1200" dirty="0" smtClean="0"/>
              <a:t>Preparation of manuals, etc.</a:t>
            </a:r>
            <a:endParaRPr lang="ja-JP" altLang="en-US" sz="1200" dirty="0"/>
          </a:p>
          <a:p>
            <a:pPr marL="892175" lvl="2" indent="-342900">
              <a:spcBef>
                <a:spcPts val="300"/>
              </a:spcBef>
            </a:pPr>
            <a:r>
              <a:rPr lang="en-US" altLang="ja-JP" sz="1200" dirty="0" smtClean="0"/>
              <a:t>Prepare the manual describing the procedures, etc. for actually publishing the public data and the manual shall be shared by each Ministry.</a:t>
            </a:r>
            <a:endParaRPr lang="ja-JP" altLang="en-US" sz="1200" dirty="0"/>
          </a:p>
          <a:p>
            <a:pPr marL="892175" lvl="2" indent="-342900">
              <a:spcBef>
                <a:spcPts val="300"/>
              </a:spcBef>
            </a:pPr>
            <a:r>
              <a:rPr lang="en-US" altLang="ja-JP" sz="1200" dirty="0" smtClean="0"/>
              <a:t>Review the operation flow, including outsourcing so that operations shall be conducted on presumption of publication of the public data.</a:t>
            </a:r>
            <a:endParaRPr lang="ja-JP" altLang="en-US" sz="1200" dirty="0"/>
          </a:p>
          <a:p>
            <a:pPr marL="892175" lvl="2" indent="-342900">
              <a:spcBef>
                <a:spcPts val="300"/>
              </a:spcBef>
            </a:pPr>
            <a:r>
              <a:rPr lang="en-US" altLang="ja-JP" sz="1200" dirty="0" smtClean="0"/>
              <a:t>Prepare the support tools of publication of the public data, which are prepared in foreign countries so that different treatment shall not be made depending on the judgment of individual staff of each Ministry.(Ex.</a:t>
            </a:r>
            <a:r>
              <a:rPr lang="ja-JP" altLang="en-US" sz="1200" dirty="0" smtClean="0"/>
              <a:t>：</a:t>
            </a:r>
            <a:r>
              <a:rPr lang="en-US" altLang="ja-JP" sz="1200" dirty="0" err="1" smtClean="0"/>
              <a:t>AusGOAL</a:t>
            </a:r>
            <a:r>
              <a:rPr lang="en-US" altLang="ja-JP" sz="1200" dirty="0" smtClean="0"/>
              <a:t>, etc.)</a:t>
            </a:r>
            <a:endParaRPr lang="ja-JP" altLang="en-US" sz="1200" dirty="0"/>
          </a:p>
          <a:p>
            <a:pPr marL="617538" lvl="1" indent="-342900">
              <a:spcBef>
                <a:spcPts val="600"/>
              </a:spcBef>
              <a:buFont typeface="+mj-ea"/>
              <a:buAutoNum type="alphaUcParenR"/>
            </a:pPr>
            <a:r>
              <a:rPr lang="en-US" altLang="ja-JP" sz="1200" dirty="0" smtClean="0"/>
              <a:t>Training for Staffs</a:t>
            </a:r>
            <a:endParaRPr lang="ja-JP" altLang="en-US" sz="1200" dirty="0"/>
          </a:p>
          <a:p>
            <a:pPr marL="892175" lvl="2" indent="-342900">
              <a:spcBef>
                <a:spcPts val="300"/>
              </a:spcBef>
            </a:pPr>
            <a:r>
              <a:rPr lang="en-US" altLang="ja-JP" sz="1200" dirty="0" smtClean="0"/>
              <a:t>Provide training for staffs for the procedures for publication of the public data.</a:t>
            </a:r>
            <a:endParaRPr lang="ja-JP" altLang="en-US" sz="1200" dirty="0"/>
          </a:p>
          <a:p>
            <a:pPr marL="617538" lvl="1" indent="-342900">
              <a:spcBef>
                <a:spcPts val="600"/>
              </a:spcBef>
              <a:buFont typeface="+mj-ea"/>
              <a:buAutoNum type="alphaUcParenR"/>
            </a:pPr>
            <a:r>
              <a:rPr lang="en-US" altLang="ja-JP" sz="1200" dirty="0" smtClean="0"/>
              <a:t>Helpdesk for users and Helpdesk for staffs of Ministries.</a:t>
            </a:r>
            <a:endParaRPr lang="ja-JP" altLang="en-US" sz="1200" dirty="0"/>
          </a:p>
          <a:p>
            <a:pPr marL="892175" lvl="2" indent="-342900">
              <a:spcBef>
                <a:spcPts val="300"/>
              </a:spcBef>
            </a:pPr>
            <a:r>
              <a:rPr lang="en-US" altLang="ja-JP" sz="1200" dirty="0" smtClean="0"/>
              <a:t>Establish the helpdesk for staffs with which the field staffs can inquire about their questions.</a:t>
            </a:r>
            <a:endParaRPr lang="ja-JP" altLang="en-US" sz="1200" dirty="0"/>
          </a:p>
          <a:p>
            <a:pPr marL="892175" lvl="2" indent="-342900">
              <a:spcBef>
                <a:spcPts val="300"/>
              </a:spcBef>
            </a:pPr>
            <a:r>
              <a:rPr lang="en-US" altLang="ja-JP" sz="1200" dirty="0"/>
              <a:t>Establish the helpdesk for </a:t>
            </a:r>
            <a:r>
              <a:rPr lang="en-US" altLang="ja-JP" sz="1200" dirty="0" smtClean="0"/>
              <a:t>users </a:t>
            </a:r>
            <a:r>
              <a:rPr lang="en-US" altLang="ja-JP" sz="1200" dirty="0"/>
              <a:t>with which </a:t>
            </a:r>
            <a:r>
              <a:rPr lang="en-US" altLang="ja-JP" sz="1200" dirty="0" smtClean="0"/>
              <a:t>users </a:t>
            </a:r>
            <a:r>
              <a:rPr lang="en-US" altLang="ja-JP" sz="1200" dirty="0"/>
              <a:t>can inquire about their questions.</a:t>
            </a:r>
            <a:endParaRPr lang="ja-JP" altLang="en-US" sz="1200" dirty="0"/>
          </a:p>
          <a:p>
            <a:pPr marL="892175" lvl="2" indent="-342900">
              <a:spcBef>
                <a:spcPts val="300"/>
              </a:spcBef>
            </a:pPr>
            <a:r>
              <a:rPr lang="en-US" altLang="ja-JP" sz="1200" dirty="0" smtClean="0"/>
              <a:t>The content of frequently asked inquiries shall be published in FAQ in paragraph [4].</a:t>
            </a:r>
          </a:p>
          <a:p>
            <a:pPr marL="617538" lvl="1" indent="-342900">
              <a:spcBef>
                <a:spcPts val="600"/>
              </a:spcBef>
              <a:buFont typeface="+mj-ea"/>
              <a:buAutoNum type="alphaUcParenR"/>
            </a:pPr>
            <a:r>
              <a:rPr lang="en-US" altLang="ja-JP" sz="1200" dirty="0" smtClean="0"/>
              <a:t>Preparation of FAQ for Users</a:t>
            </a:r>
            <a:r>
              <a:rPr lang="ja-JP" altLang="en-US" sz="1200" dirty="0" smtClean="0"/>
              <a:t>・</a:t>
            </a:r>
            <a:r>
              <a:rPr lang="en-US" altLang="ja-JP" sz="1200" dirty="0" smtClean="0"/>
              <a:t>FAQ for Staffs</a:t>
            </a:r>
            <a:endParaRPr lang="ja-JP" altLang="en-US" sz="1200" dirty="0"/>
          </a:p>
          <a:p>
            <a:pPr marL="892175" lvl="2" indent="-342900">
              <a:spcBef>
                <a:spcPts val="300"/>
              </a:spcBef>
            </a:pPr>
            <a:r>
              <a:rPr lang="en-US" altLang="ja-JP" sz="1200" dirty="0" smtClean="0"/>
              <a:t>FAQ shall be prepared for the frequently asked inquiries, etc. and shall be posted in the portal site for staffs, etc.</a:t>
            </a:r>
            <a:endParaRPr lang="ja-JP" altLang="en-US" sz="1200" dirty="0"/>
          </a:p>
          <a:p>
            <a:pPr marL="892175" lvl="2" indent="-342900">
              <a:spcBef>
                <a:spcPts val="300"/>
              </a:spcBef>
            </a:pPr>
            <a:r>
              <a:rPr lang="en-US" altLang="ja-JP" sz="1200" dirty="0" smtClean="0"/>
              <a:t>FAQ shall be prepared for inquiries from users.</a:t>
            </a:r>
            <a:endParaRPr lang="ja-JP" altLang="en-US" sz="1200" dirty="0"/>
          </a:p>
          <a:p>
            <a:pPr marL="617538" lvl="1" indent="-342900">
              <a:spcBef>
                <a:spcPts val="600"/>
              </a:spcBef>
              <a:buFont typeface="+mj-ea"/>
              <a:buAutoNum type="alphaUcParenR"/>
            </a:pPr>
            <a:r>
              <a:rPr lang="en-US" altLang="ja-JP" sz="1200" dirty="0" smtClean="0"/>
              <a:t>Measures for Risks and Accumulation of Knowhow</a:t>
            </a:r>
            <a:endParaRPr lang="ja-JP" altLang="en-US" sz="1200" dirty="0"/>
          </a:p>
          <a:p>
            <a:pPr marL="892175" lvl="2" indent="-342900">
              <a:spcBef>
                <a:spcPts val="300"/>
              </a:spcBef>
            </a:pPr>
            <a:r>
              <a:rPr lang="en-US" altLang="ja-JP" sz="1200" dirty="0" smtClean="0"/>
              <a:t>If any complaints, etc. arise about the published public data, take actions which will not result in personal responsibilities. </a:t>
            </a:r>
            <a:endParaRPr lang="ja-JP" altLang="en-US" sz="1200" dirty="0"/>
          </a:p>
          <a:p>
            <a:pPr marL="892175" lvl="2" indent="-342900">
              <a:spcBef>
                <a:spcPts val="300"/>
              </a:spcBef>
            </a:pPr>
            <a:r>
              <a:rPr lang="en-US" altLang="ja-JP" sz="1200" dirty="0" smtClean="0"/>
              <a:t>If multiple similar complaints arise, the mechanism of sharing by each Ministry shall be built up by accumulating the responding knowhow.</a:t>
            </a:r>
            <a:endParaRPr lang="ja-JP" altLang="en-US" sz="12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タイトル 1"/>
          <p:cNvSpPr>
            <a:spLocks noGrp="1"/>
          </p:cNvSpPr>
          <p:nvPr>
            <p:ph type="title"/>
          </p:nvPr>
        </p:nvSpPr>
        <p:spPr>
          <a:xfrm>
            <a:off x="482600" y="2471738"/>
            <a:ext cx="8753475" cy="914400"/>
          </a:xfrm>
        </p:spPr>
        <p:txBody>
          <a:bodyPr/>
          <a:lstStyle/>
          <a:p>
            <a:pPr eaLnBrk="1" hangingPunct="1"/>
            <a:r>
              <a:rPr lang="en-US" altLang="ja-JP" sz="2800" dirty="0" smtClean="0"/>
              <a:t>8.  Proposals to Electronic Administration Open Data Working Level Meetings.</a:t>
            </a:r>
            <a:endParaRPr lang="ja-JP" altLang="en-US" sz="2800" dirty="0" smtClean="0"/>
          </a:p>
        </p:txBody>
      </p:sp>
      <p:sp>
        <p:nvSpPr>
          <p:cNvPr id="3" name="スライド番号プレースホルダー 2"/>
          <p:cNvSpPr>
            <a:spLocks noGrp="1"/>
          </p:cNvSpPr>
          <p:nvPr>
            <p:ph type="sldNum" sz="quarter" idx="10"/>
          </p:nvPr>
        </p:nvSpPr>
        <p:spPr/>
        <p:txBody>
          <a:bodyPr/>
          <a:lstStyle/>
          <a:p>
            <a:pPr>
              <a:defRPr/>
            </a:pPr>
            <a:fld id="{B40448F1-A966-44DE-9BA0-6F5101E2B485}" type="slidenum">
              <a:rPr lang="ja-JP" altLang="en-US" smtClean="0"/>
              <a:pPr>
                <a:defRPr/>
              </a:pPr>
              <a:t>56</a:t>
            </a:fld>
            <a:endParaRPr lang="ja-JP" altLang="en-US" dirty="0"/>
          </a:p>
        </p:txBody>
      </p:sp>
    </p:spTree>
    <p:extLst>
      <p:ext uri="{BB962C8B-B14F-4D97-AF65-F5344CB8AC3E}">
        <p14:creationId xmlns:p14="http://schemas.microsoft.com/office/powerpoint/2010/main" val="26654028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DC4E5EE1-9D42-4AD5-8E17-68CEDCEE8BB6}" type="slidenum">
              <a:rPr lang="ja-JP" altLang="en-US" smtClean="0">
                <a:solidFill>
                  <a:schemeClr val="tx1"/>
                </a:solidFill>
              </a:rPr>
              <a:pPr>
                <a:defRPr/>
              </a:pPr>
              <a:t>57</a:t>
            </a:fld>
            <a:endParaRPr lang="ja-JP" altLang="en-US" dirty="0">
              <a:solidFill>
                <a:schemeClr val="tx1"/>
              </a:solidFill>
            </a:endParaRPr>
          </a:p>
        </p:txBody>
      </p:sp>
      <p:sp>
        <p:nvSpPr>
          <p:cNvPr id="12" name="タイトル 1"/>
          <p:cNvSpPr>
            <a:spLocks noGrp="1"/>
          </p:cNvSpPr>
          <p:nvPr>
            <p:ph type="title"/>
          </p:nvPr>
        </p:nvSpPr>
        <p:spPr>
          <a:xfrm>
            <a:off x="481013" y="150742"/>
            <a:ext cx="8478552" cy="791610"/>
          </a:xfrm>
        </p:spPr>
        <p:txBody>
          <a:bodyPr/>
          <a:lstStyle/>
          <a:p>
            <a:pPr eaLnBrk="1" hangingPunct="1"/>
            <a:r>
              <a:rPr lang="en-US" altLang="ja-JP" sz="2400" dirty="0" smtClean="0"/>
              <a:t>(1) Proposals to Electronic Administration Open Data Working-level Meetings a)</a:t>
            </a:r>
            <a:endParaRPr lang="ja-JP" altLang="en-US" sz="2400" dirty="0" smtClean="0"/>
          </a:p>
        </p:txBody>
      </p:sp>
      <p:sp>
        <p:nvSpPr>
          <p:cNvPr id="8" name="コンテンツ プレースホルダー 1"/>
          <p:cNvSpPr>
            <a:spLocks noGrp="1"/>
          </p:cNvSpPr>
          <p:nvPr>
            <p:ph sz="quarter" idx="1"/>
          </p:nvPr>
        </p:nvSpPr>
        <p:spPr>
          <a:xfrm>
            <a:off x="481013" y="1154113"/>
            <a:ext cx="8434192" cy="5157306"/>
          </a:xfrm>
        </p:spPr>
        <p:txBody>
          <a:bodyPr/>
          <a:lstStyle/>
          <a:p>
            <a:pPr>
              <a:spcBef>
                <a:spcPts val="300"/>
              </a:spcBef>
            </a:pPr>
            <a:r>
              <a:rPr lang="en-US" altLang="ja-JP" sz="1200" dirty="0" smtClean="0"/>
              <a:t>The Data Governance Committee proses the following matters for the rules to facilitate secondary use of public data.</a:t>
            </a:r>
          </a:p>
          <a:p>
            <a:pPr marL="617538" lvl="1" indent="-342900">
              <a:spcBef>
                <a:spcPts val="1200"/>
              </a:spcBef>
              <a:buFont typeface="+mj-lt"/>
              <a:buAutoNum type="arabicPeriod"/>
            </a:pPr>
            <a:r>
              <a:rPr lang="en-US" altLang="ja-JP" sz="1200" dirty="0" smtClean="0"/>
              <a:t>Public data held by the national government  shall be used by anyone freely unless there are actual and reasonable causes for restricting use and it is not appropriate to allow restrictions on use based on the copyright of the national government. Therefore, it shall be thoroughly known to all Ministries that the public data held by the national government shall generally be available for secondary use regardless of the existence of </a:t>
            </a:r>
            <a:r>
              <a:rPr lang="en-US" altLang="ja-JP" sz="1200" dirty="0" err="1" smtClean="0"/>
              <a:t>copyrightability</a:t>
            </a:r>
            <a:r>
              <a:rPr lang="en-US" altLang="ja-JP" sz="1200" dirty="0" smtClean="0"/>
              <a:t>.</a:t>
            </a:r>
          </a:p>
          <a:p>
            <a:pPr marL="617538" lvl="1" indent="-342900">
              <a:spcBef>
                <a:spcPts val="1200"/>
              </a:spcBef>
              <a:buFont typeface="+mj-lt"/>
              <a:buAutoNum type="arabicPeriod"/>
            </a:pPr>
            <a:r>
              <a:rPr lang="en-US" altLang="ja-JP" sz="1200" dirty="0" smtClean="0"/>
              <a:t>For the public data having </a:t>
            </a:r>
            <a:r>
              <a:rPr lang="en-US" altLang="ja-JP" sz="1200" dirty="0" err="1" smtClean="0"/>
              <a:t>copyrightability</a:t>
            </a:r>
            <a:r>
              <a:rPr lang="en-US" altLang="ja-JP" sz="1200" dirty="0" smtClean="0"/>
              <a:t>, it is conceivable to deny the copyrights of the national government by legislations, but in terms of promoting quick open data strategies, the national government shall consider development and introduction of the rules to permit secondary use without the national government exercising the copyright.</a:t>
            </a:r>
          </a:p>
          <a:p>
            <a:pPr marL="617538" lvl="1" indent="-342900">
              <a:spcBef>
                <a:spcPts val="1200"/>
              </a:spcBef>
              <a:buFont typeface="+mj-lt"/>
              <a:buAutoNum type="arabicPeriod"/>
            </a:pPr>
            <a:r>
              <a:rPr lang="en-US" altLang="ja-JP" sz="1200" dirty="0" smtClean="0"/>
              <a:t>In development of the use rules, attention shall be paid to the following matters.</a:t>
            </a:r>
          </a:p>
          <a:p>
            <a:pPr marL="936625" lvl="2" indent="-342900">
              <a:spcBef>
                <a:spcPts val="600"/>
              </a:spcBef>
              <a:buFont typeface="+mj-lt"/>
              <a:buAutoNum type="alphaUcParenR"/>
            </a:pPr>
            <a:r>
              <a:rPr lang="en-US" altLang="ja-JP" sz="1200" dirty="0" smtClean="0"/>
              <a:t>Use rules shall be unified as practicable as possible for the convenience of use of the data by combining various data by the machine(</a:t>
            </a:r>
            <a:r>
              <a:rPr lang="en-US" altLang="ja-JP" sz="1200" dirty="0" err="1" smtClean="0"/>
              <a:t>mashup</a:t>
            </a:r>
            <a:r>
              <a:rPr lang="en-US" altLang="ja-JP" sz="1200" dirty="0" smtClean="0"/>
              <a:t>), and compatibility with the licenses widely used in society shall be specified and also machine readability shall be taken into account.</a:t>
            </a:r>
          </a:p>
          <a:p>
            <a:pPr marL="936625" lvl="2" indent="-342900">
              <a:spcBef>
                <a:spcPts val="600"/>
              </a:spcBef>
              <a:buFont typeface="+mj-lt"/>
              <a:buAutoNum type="alphaUcParenR"/>
            </a:pPr>
            <a:r>
              <a:rPr lang="en-US" altLang="ja-JP" sz="1200" dirty="0" smtClean="0"/>
              <a:t>If there are the portions in which third parties have rights, including copyrights in the </a:t>
            </a:r>
            <a:r>
              <a:rPr lang="en-US" altLang="ja-JP" sz="1200" dirty="0"/>
              <a:t>public data held by the national </a:t>
            </a:r>
            <a:r>
              <a:rPr lang="en-US" altLang="ja-JP" sz="1200" dirty="0" smtClean="0"/>
              <a:t>government, as license of third parties might be necessary, the portions shall be clarified as much as possible to bring attention of users(in doing so, it is desirable to add the points of related legal systems, such as numerical data and simple tables and graphs, etc. are not protected by copyrights and there are cases where users may use the data without license of the copyright holders so that the chilling effect shall not arise on users.)</a:t>
            </a:r>
          </a:p>
          <a:p>
            <a:pPr marL="936625" lvl="2" indent="-342900">
              <a:spcBef>
                <a:spcPts val="600"/>
              </a:spcBef>
              <a:buFont typeface="+mj-lt"/>
              <a:buAutoNum type="alphaUcParenR"/>
            </a:pPr>
            <a:r>
              <a:rPr lang="en-US" altLang="ja-JP" sz="1200" dirty="0" smtClean="0"/>
              <a:t>If there are individual laws, which prescribe that the national government shall regulate secondary use of the public data, the content thereof shall be indicated to be easily understood.</a:t>
            </a:r>
          </a:p>
          <a:p>
            <a:pPr marL="756000" lvl="2" indent="-216000">
              <a:spcBef>
                <a:spcPts val="600"/>
              </a:spcBef>
              <a:buNone/>
            </a:pPr>
            <a:r>
              <a:rPr lang="en-US" altLang="ja-JP" sz="1200" dirty="0" smtClean="0"/>
              <a:t>* As the Data Governance Committee has prepared the draft terms and conditions for use, considering the above points (working draft), please refer to them.(Refer to p 46</a:t>
            </a:r>
            <a:r>
              <a:rPr lang="ja-JP" altLang="en-US" sz="1200" dirty="0" smtClean="0"/>
              <a:t>～</a:t>
            </a:r>
            <a:r>
              <a:rPr lang="en-US" altLang="ja-JP" sz="1200" dirty="0" smtClean="0"/>
              <a:t>p48).</a:t>
            </a:r>
          </a:p>
        </p:txBody>
      </p:sp>
    </p:spTree>
    <p:extLst>
      <p:ext uri="{BB962C8B-B14F-4D97-AF65-F5344CB8AC3E}">
        <p14:creationId xmlns:p14="http://schemas.microsoft.com/office/powerpoint/2010/main" val="25152142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DC4E5EE1-9D42-4AD5-8E17-68CEDCEE8BB6}" type="slidenum">
              <a:rPr lang="ja-JP" altLang="en-US" smtClean="0">
                <a:solidFill>
                  <a:schemeClr val="tx1"/>
                </a:solidFill>
              </a:rPr>
              <a:pPr>
                <a:defRPr/>
              </a:pPr>
              <a:t>58</a:t>
            </a:fld>
            <a:endParaRPr lang="ja-JP" altLang="en-US" dirty="0">
              <a:solidFill>
                <a:schemeClr val="tx1"/>
              </a:solidFill>
            </a:endParaRPr>
          </a:p>
        </p:txBody>
      </p:sp>
      <p:sp>
        <p:nvSpPr>
          <p:cNvPr id="12" name="タイトル 1"/>
          <p:cNvSpPr>
            <a:spLocks noGrp="1"/>
          </p:cNvSpPr>
          <p:nvPr>
            <p:ph type="title"/>
          </p:nvPr>
        </p:nvSpPr>
        <p:spPr>
          <a:xfrm>
            <a:off x="404191" y="165653"/>
            <a:ext cx="8478552" cy="765839"/>
          </a:xfrm>
        </p:spPr>
        <p:txBody>
          <a:bodyPr/>
          <a:lstStyle/>
          <a:p>
            <a:pPr eaLnBrk="1" hangingPunct="1"/>
            <a:r>
              <a:rPr lang="en-US" altLang="ja-JP" sz="2400" dirty="0" smtClean="0"/>
              <a:t>(2)  Proposals </a:t>
            </a:r>
            <a:r>
              <a:rPr lang="en-US" altLang="ja-JP" sz="2400" dirty="0"/>
              <a:t>to Electronic Administration Open Data Working-level </a:t>
            </a:r>
            <a:r>
              <a:rPr lang="en-US" altLang="ja-JP" sz="2400" dirty="0" smtClean="0"/>
              <a:t>Meetings b)</a:t>
            </a:r>
            <a:endParaRPr lang="ja-JP" altLang="en-US" sz="2400" dirty="0" smtClean="0"/>
          </a:p>
        </p:txBody>
      </p:sp>
      <p:sp>
        <p:nvSpPr>
          <p:cNvPr id="8" name="コンテンツ プレースホルダー 1"/>
          <p:cNvSpPr>
            <a:spLocks noGrp="1"/>
          </p:cNvSpPr>
          <p:nvPr>
            <p:ph sz="quarter" idx="1"/>
          </p:nvPr>
        </p:nvSpPr>
        <p:spPr>
          <a:xfrm>
            <a:off x="481013" y="1154113"/>
            <a:ext cx="8235697" cy="4494658"/>
          </a:xfrm>
        </p:spPr>
        <p:txBody>
          <a:bodyPr/>
          <a:lstStyle/>
          <a:p>
            <a:pPr marL="617538" lvl="1" indent="-342900">
              <a:spcBef>
                <a:spcPts val="600"/>
              </a:spcBef>
              <a:buFont typeface="+mj-lt"/>
              <a:buAutoNum type="arabicPeriod" startAt="4"/>
            </a:pPr>
            <a:r>
              <a:rPr lang="en-US" altLang="ja-JP" sz="1400" dirty="0" smtClean="0"/>
              <a:t>Treatment of the public data to be prepared in the future and the previous public data shall be distinguished and consider treatment in the following directions.</a:t>
            </a:r>
          </a:p>
          <a:p>
            <a:pPr marL="936625" lvl="2" indent="-342900">
              <a:spcBef>
                <a:spcPts val="600"/>
              </a:spcBef>
              <a:buFont typeface="+mj-lt"/>
              <a:buAutoNum type="alphaUcParenR"/>
            </a:pPr>
            <a:r>
              <a:rPr lang="en-US" altLang="ja-JP" sz="1400" dirty="0"/>
              <a:t>For the public data to be prepared in the </a:t>
            </a:r>
            <a:r>
              <a:rPr lang="en-US" altLang="ja-JP" sz="1400" dirty="0" smtClean="0"/>
              <a:t>future, concentration and clarification shall be made in advance on presumption of secondary us, such as the content enabling secondary use of the report shall be incorporated into the consignment agreement where research and study, etc. is outsourced.</a:t>
            </a:r>
          </a:p>
          <a:p>
            <a:pPr marL="593725" lvl="2" indent="0">
              <a:spcBef>
                <a:spcPts val="600"/>
              </a:spcBef>
              <a:buNone/>
            </a:pPr>
            <a:r>
              <a:rPr lang="ja-JP" altLang="en-US" sz="1400" dirty="0" smtClean="0"/>
              <a:t>　　　</a:t>
            </a:r>
            <a:r>
              <a:rPr lang="en-US" altLang="ja-JP" sz="1200" dirty="0" smtClean="0"/>
              <a:t>* </a:t>
            </a:r>
            <a:r>
              <a:rPr lang="en-US" altLang="ja-JP" sz="1200" dirty="0"/>
              <a:t>As the Data Governance Committee has prepared the draft </a:t>
            </a:r>
            <a:r>
              <a:rPr lang="en-US" altLang="ja-JP" sz="1200" dirty="0" smtClean="0"/>
              <a:t>consignment agreement, </a:t>
            </a:r>
            <a:r>
              <a:rPr lang="en-US" altLang="ja-JP" sz="1200" dirty="0"/>
              <a:t>considering the above points </a:t>
            </a:r>
            <a:r>
              <a:rPr lang="en-US" altLang="ja-JP" sz="1200" dirty="0" smtClean="0"/>
              <a:t>(working draft), </a:t>
            </a:r>
            <a:r>
              <a:rPr lang="en-US" altLang="ja-JP" sz="1200" dirty="0"/>
              <a:t>please refer to them</a:t>
            </a:r>
            <a:r>
              <a:rPr lang="en-US" altLang="ja-JP" sz="1200" dirty="0" smtClean="0"/>
              <a:t>.(Refer to p 49).</a:t>
            </a:r>
          </a:p>
          <a:p>
            <a:pPr marL="936625" lvl="2" indent="-342900">
              <a:spcBef>
                <a:spcPts val="600"/>
              </a:spcBef>
              <a:buFont typeface="+mj-lt"/>
              <a:buAutoNum type="alphaUcParenR" startAt="2"/>
            </a:pPr>
            <a:r>
              <a:rPr lang="en-US" altLang="ja-JP" sz="1400" dirty="0" smtClean="0"/>
              <a:t>On the other hand, </a:t>
            </a:r>
            <a:r>
              <a:rPr lang="en-US" altLang="ja-JP" sz="1400" dirty="0"/>
              <a:t>for the previous public </a:t>
            </a:r>
            <a:r>
              <a:rPr lang="en-US" altLang="ja-JP" sz="1400" dirty="0" smtClean="0"/>
              <a:t>data, if the burden of confirmation of right relations is heavy and it is not practical in terms of cost effectiveness, confirmation of right relations shall be delegated to the responsibility of users and it is sufficient that it shall be specified to that effect in the use rules.</a:t>
            </a:r>
          </a:p>
          <a:p>
            <a:pPr marL="1143000" lvl="4" indent="-180000">
              <a:spcBef>
                <a:spcPts val="600"/>
              </a:spcBef>
              <a:buNone/>
            </a:pPr>
            <a:r>
              <a:rPr lang="en-US" altLang="ja-JP" sz="1200" dirty="0"/>
              <a:t>*</a:t>
            </a:r>
            <a:r>
              <a:rPr lang="en-US" altLang="ja-JP" sz="1200" dirty="0" smtClean="0"/>
              <a:t> </a:t>
            </a:r>
            <a:r>
              <a:rPr lang="en-US" altLang="ja-JP" sz="1200" dirty="0"/>
              <a:t>As the Data Governance Committee has prepared </a:t>
            </a:r>
            <a:r>
              <a:rPr lang="en-US" altLang="ja-JP" sz="1200" dirty="0" smtClean="0"/>
              <a:t>the procedures for each Ministry confirming the appropriateness of investigation of right relations and licensing by third parties, etc. (refer to p 27 ~ p32) and the  </a:t>
            </a:r>
            <a:r>
              <a:rPr lang="en-US" altLang="ja-JP" sz="1200" dirty="0"/>
              <a:t>draft terms and conditions for use, considering the above points </a:t>
            </a:r>
            <a:r>
              <a:rPr lang="en-US" altLang="ja-JP" sz="1200" dirty="0" smtClean="0"/>
              <a:t>(working draft), </a:t>
            </a:r>
            <a:r>
              <a:rPr lang="en-US" altLang="ja-JP" sz="1200" dirty="0"/>
              <a:t>please refer to </a:t>
            </a:r>
            <a:r>
              <a:rPr lang="en-US" altLang="ja-JP" sz="1200" dirty="0" smtClean="0"/>
              <a:t>them. (Refer to  p47).</a:t>
            </a:r>
          </a:p>
          <a:p>
            <a:pPr marL="617538" lvl="1" indent="-342900">
              <a:spcBef>
                <a:spcPts val="1200"/>
              </a:spcBef>
              <a:buFont typeface="+mj-lt"/>
              <a:buAutoNum type="arabicPeriod" startAt="4"/>
            </a:pPr>
            <a:r>
              <a:rPr lang="en-US" altLang="ja-JP" sz="1400" dirty="0" smtClean="0"/>
              <a:t>Along the above measures, we would like the relevant parties to carry out various improvement measures for the environment, including preparation of related manuals, providing training for staffs, improvement of helpdesk and FAQ and risk countermeasures, etc.</a:t>
            </a:r>
          </a:p>
        </p:txBody>
      </p:sp>
    </p:spTree>
    <p:extLst>
      <p:ext uri="{BB962C8B-B14F-4D97-AF65-F5344CB8AC3E}">
        <p14:creationId xmlns:p14="http://schemas.microsoft.com/office/powerpoint/2010/main" val="1705388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DDDF4FA8-BD68-49FA-830D-EE1FDADC2DCF}" type="slidenum">
              <a:rPr lang="ja-JP" altLang="en-US" smtClean="0"/>
              <a:pPr>
                <a:defRPr/>
              </a:pPr>
              <a:t>5</a:t>
            </a:fld>
            <a:endParaRPr lang="ja-JP" altLang="en-US" dirty="0"/>
          </a:p>
        </p:txBody>
      </p:sp>
      <p:sp>
        <p:nvSpPr>
          <p:cNvPr id="20482" name="タイトル 1"/>
          <p:cNvSpPr>
            <a:spLocks noGrp="1"/>
          </p:cNvSpPr>
          <p:nvPr>
            <p:ph type="title"/>
          </p:nvPr>
        </p:nvSpPr>
        <p:spPr>
          <a:xfrm>
            <a:off x="481013" y="176213"/>
            <a:ext cx="8153400" cy="768667"/>
          </a:xfrm>
        </p:spPr>
        <p:txBody>
          <a:bodyPr/>
          <a:lstStyle/>
          <a:p>
            <a:pPr eaLnBrk="1" hangingPunct="1"/>
            <a:r>
              <a:rPr lang="en-US" altLang="ja-JP" sz="2400" dirty="0"/>
              <a:t>Reference</a:t>
            </a:r>
            <a:r>
              <a:rPr lang="ja-JP" altLang="en-US" sz="2400" dirty="0"/>
              <a:t> </a:t>
            </a:r>
            <a:r>
              <a:rPr lang="en-US" altLang="ja-JP" sz="2400" dirty="0" smtClean="0"/>
              <a:t>1: </a:t>
            </a:r>
            <a:r>
              <a:rPr lang="en-US" altLang="ja-JP" sz="2400" dirty="0" err="1"/>
              <a:t>Copyrightability</a:t>
            </a:r>
            <a:r>
              <a:rPr lang="ja-JP" altLang="en-US" sz="2400" dirty="0"/>
              <a:t> </a:t>
            </a:r>
            <a:r>
              <a:rPr lang="en-US" altLang="ja-JP" sz="2400" dirty="0" smtClean="0"/>
              <a:t>(1)</a:t>
            </a:r>
            <a:endParaRPr lang="ja-JP" altLang="en-US" sz="2400" dirty="0" smtClean="0"/>
          </a:p>
        </p:txBody>
      </p:sp>
      <p:sp>
        <p:nvSpPr>
          <p:cNvPr id="8" name="テキスト ボックス 7"/>
          <p:cNvSpPr txBox="1"/>
          <p:nvPr/>
        </p:nvSpPr>
        <p:spPr>
          <a:xfrm>
            <a:off x="473075" y="1233488"/>
            <a:ext cx="8250238" cy="4468916"/>
          </a:xfrm>
          <a:prstGeom prst="rect">
            <a:avLst/>
          </a:prstGeom>
          <a:noFill/>
        </p:spPr>
        <p:txBody>
          <a:bodyPr>
            <a:spAutoFit/>
          </a:bodyPr>
          <a:lstStyle/>
          <a:p>
            <a:pPr marL="285750" indent="-285750">
              <a:lnSpc>
                <a:spcPct val="90000"/>
              </a:lnSpc>
              <a:buFont typeface="Wingdings" pitchFamily="2" charset="2"/>
              <a:buChar char="Ø"/>
              <a:defRPr/>
            </a:pPr>
            <a:r>
              <a:rPr lang="en-US" altLang="ja-JP" sz="1600" dirty="0" smtClean="0">
                <a:latin typeface="Calibri" panose="020F0502020204030204" pitchFamily="34" charset="0"/>
              </a:rPr>
              <a:t>According to legal theories and precedents, no copyright accrues to numerical data.</a:t>
            </a:r>
            <a:endParaRPr lang="ja-JP" altLang="en-US" sz="1600" dirty="0">
              <a:latin typeface="Calibri" panose="020F0502020204030204" pitchFamily="34" charset="0"/>
            </a:endParaRPr>
          </a:p>
          <a:p>
            <a:pPr>
              <a:lnSpc>
                <a:spcPct val="90000"/>
              </a:lnSpc>
              <a:defRPr/>
            </a:pPr>
            <a:endParaRPr lang="en-US" altLang="ja-JP" sz="1400" dirty="0">
              <a:latin typeface="Calibri" panose="020F0502020204030204" pitchFamily="34" charset="0"/>
            </a:endParaRPr>
          </a:p>
          <a:p>
            <a:pPr marL="285750" indent="-285750">
              <a:lnSpc>
                <a:spcPct val="90000"/>
              </a:lnSpc>
              <a:buFont typeface="Wingdings" panose="05000000000000000000" pitchFamily="2" charset="2"/>
              <a:buChar char="p"/>
              <a:defRPr/>
            </a:pPr>
            <a:r>
              <a:rPr lang="en-US" altLang="ja-JP" sz="1600" b="1" dirty="0" smtClean="0">
                <a:latin typeface="Calibri" panose="020F0502020204030204" pitchFamily="34" charset="0"/>
              </a:rPr>
              <a:t>Definitions of “Work”</a:t>
            </a:r>
            <a:endParaRPr lang="ja-JP" altLang="en-US" sz="1600" b="1" dirty="0">
              <a:latin typeface="Calibri" panose="020F0502020204030204" pitchFamily="34" charset="0"/>
            </a:endParaRPr>
          </a:p>
          <a:p>
            <a:pPr marL="266700" indent="-266700">
              <a:lnSpc>
                <a:spcPct val="90000"/>
              </a:lnSpc>
              <a:defRPr/>
            </a:pPr>
            <a:r>
              <a:rPr lang="ja-JP" altLang="en-US" sz="1400" dirty="0">
                <a:latin typeface="Calibri" panose="020F0502020204030204" pitchFamily="34" charset="0"/>
              </a:rPr>
              <a:t>　 　</a:t>
            </a:r>
            <a:r>
              <a:rPr lang="en-US" altLang="ja-JP" sz="1400" dirty="0" smtClean="0">
                <a:latin typeface="Calibri" panose="020F0502020204030204" pitchFamily="34" charset="0"/>
              </a:rPr>
              <a:t>“Production in which thoughts or sentiments are  expressed in a creative way and which falls within the literary, academic, artistic or musical domain.”(Copyright Act, Article 2, paragraph 1, item 1)</a:t>
            </a:r>
            <a:endParaRPr lang="ja-JP" altLang="en-US" sz="1400" dirty="0">
              <a:latin typeface="Calibri" panose="020F0502020204030204" pitchFamily="34" charset="0"/>
            </a:endParaRPr>
          </a:p>
          <a:p>
            <a:pPr>
              <a:lnSpc>
                <a:spcPct val="90000"/>
              </a:lnSpc>
              <a:defRPr/>
            </a:pPr>
            <a:endParaRPr lang="en-US" altLang="ja-JP" sz="1400" dirty="0">
              <a:latin typeface="Calibri" panose="020F0502020204030204" pitchFamily="34" charset="0"/>
            </a:endParaRPr>
          </a:p>
          <a:p>
            <a:pPr marL="285750" indent="-285750">
              <a:lnSpc>
                <a:spcPct val="90000"/>
              </a:lnSpc>
              <a:buFont typeface="Wingdings" panose="05000000000000000000" pitchFamily="2" charset="2"/>
              <a:buChar char="p"/>
              <a:defRPr/>
            </a:pPr>
            <a:r>
              <a:rPr lang="en-US" altLang="ja-JP" sz="1600" b="1" dirty="0" smtClean="0">
                <a:latin typeface="Calibri" panose="020F0502020204030204" pitchFamily="34" charset="0"/>
              </a:rPr>
              <a:t>Examples of descriptions in legal theories about the </a:t>
            </a:r>
            <a:r>
              <a:rPr lang="en-US" altLang="ja-JP" sz="1600" b="1" dirty="0" err="1" smtClean="0">
                <a:latin typeface="Calibri" panose="020F0502020204030204" pitchFamily="34" charset="0"/>
              </a:rPr>
              <a:t>copyrightability</a:t>
            </a:r>
            <a:r>
              <a:rPr lang="en-US" altLang="ja-JP" sz="1600" b="1" dirty="0" smtClean="0">
                <a:latin typeface="Calibri" panose="020F0502020204030204" pitchFamily="34" charset="0"/>
              </a:rPr>
              <a:t> of data</a:t>
            </a:r>
            <a:endParaRPr lang="ja-JP" altLang="en-US" sz="1600" b="1" dirty="0">
              <a:latin typeface="Calibri" panose="020F0502020204030204" pitchFamily="34" charset="0"/>
            </a:endParaRPr>
          </a:p>
          <a:p>
            <a:pPr>
              <a:lnSpc>
                <a:spcPct val="90000"/>
              </a:lnSpc>
              <a:defRPr/>
            </a:pPr>
            <a:r>
              <a:rPr lang="ja-JP" altLang="en-US" sz="1400" dirty="0">
                <a:latin typeface="Calibri" panose="020F0502020204030204" pitchFamily="34" charset="0"/>
              </a:rPr>
              <a:t>　　</a:t>
            </a:r>
            <a:r>
              <a:rPr lang="en-US" altLang="ja-JP" sz="1400" b="1" dirty="0" smtClean="0">
                <a:latin typeface="Calibri" panose="020F0502020204030204" pitchFamily="34" charset="0"/>
              </a:rPr>
              <a:t>- </a:t>
            </a:r>
            <a:r>
              <a:rPr lang="en-US" altLang="ja-JP" sz="1400" b="1" dirty="0" err="1" smtClean="0">
                <a:latin typeface="Calibri" panose="020F0502020204030204" pitchFamily="34" charset="0"/>
              </a:rPr>
              <a:t>Moriyuki</a:t>
            </a:r>
            <a:r>
              <a:rPr lang="en-US" altLang="ja-JP" sz="1400" b="1" dirty="0" smtClean="0">
                <a:latin typeface="Calibri" panose="020F0502020204030204" pitchFamily="34" charset="0"/>
              </a:rPr>
              <a:t> Kato</a:t>
            </a:r>
            <a:r>
              <a:rPr lang="ja-JP" altLang="en-US" sz="1400" b="1" dirty="0">
                <a:latin typeface="Calibri" panose="020F0502020204030204" pitchFamily="34" charset="0"/>
              </a:rPr>
              <a:t>　</a:t>
            </a:r>
            <a:r>
              <a:rPr lang="en-US" altLang="ja-JP" sz="1400" b="1" dirty="0" smtClean="0">
                <a:latin typeface="Calibri" panose="020F0502020204030204" pitchFamily="34" charset="0"/>
              </a:rPr>
              <a:t>‘Lectures on the Copyright Act by Clause by Clause, 5</a:t>
            </a:r>
            <a:r>
              <a:rPr lang="en-US" altLang="ja-JP" sz="1400" b="1" baseline="30000" dirty="0" smtClean="0">
                <a:latin typeface="Calibri" panose="020F0502020204030204" pitchFamily="34" charset="0"/>
              </a:rPr>
              <a:t>th</a:t>
            </a:r>
            <a:r>
              <a:rPr lang="en-US" altLang="ja-JP" sz="1400" b="1" dirty="0" smtClean="0">
                <a:latin typeface="Calibri" panose="020F0502020204030204" pitchFamily="34" charset="0"/>
              </a:rPr>
              <a:t> revised edition’</a:t>
            </a:r>
            <a:endParaRPr lang="en-US" altLang="ja-JP" sz="1400" b="1" dirty="0">
              <a:latin typeface="Calibri" panose="020F0502020204030204" pitchFamily="34" charset="0"/>
            </a:endParaRPr>
          </a:p>
          <a:p>
            <a:pPr marL="452438" indent="-452438">
              <a:lnSpc>
                <a:spcPct val="90000"/>
              </a:lnSpc>
              <a:defRPr/>
            </a:pPr>
            <a:r>
              <a:rPr lang="ja-JP" altLang="en-US" sz="1400" dirty="0">
                <a:latin typeface="Calibri" panose="020F0502020204030204" pitchFamily="34" charset="0"/>
              </a:rPr>
              <a:t>　　　</a:t>
            </a:r>
            <a:r>
              <a:rPr lang="en-US" altLang="ja-JP" sz="1400" dirty="0">
                <a:latin typeface="Calibri" panose="020F0502020204030204" pitchFamily="34" charset="0"/>
              </a:rPr>
              <a:t> </a:t>
            </a:r>
            <a:r>
              <a:rPr lang="en-US" altLang="ja-JP" sz="1400" dirty="0" smtClean="0">
                <a:latin typeface="Calibri" panose="020F0502020204030204" pitchFamily="34" charset="0"/>
              </a:rPr>
              <a:t> For production not containing thoughts or sentiments, there are for example the data, such as the depth of the Philippine Trench is X m or the average temperature in May  in Tokyo is X degree, and since they do not contain thoughts or sentiments, they cannot be copyrighted works.(P.19)</a:t>
            </a:r>
            <a:endParaRPr lang="ja-JP" altLang="en-US" sz="1400" dirty="0">
              <a:latin typeface="Calibri" panose="020F0502020204030204" pitchFamily="34" charset="0"/>
            </a:endParaRPr>
          </a:p>
          <a:p>
            <a:pPr>
              <a:lnSpc>
                <a:spcPct val="90000"/>
              </a:lnSpc>
              <a:defRPr/>
            </a:pPr>
            <a:endParaRPr lang="ja-JP" altLang="en-US" sz="1400" dirty="0">
              <a:latin typeface="Calibri" panose="020F0502020204030204" pitchFamily="34" charset="0"/>
            </a:endParaRPr>
          </a:p>
          <a:p>
            <a:pPr>
              <a:lnSpc>
                <a:spcPct val="90000"/>
              </a:lnSpc>
              <a:defRPr/>
            </a:pPr>
            <a:r>
              <a:rPr lang="ja-JP" altLang="en-US" sz="1400" b="1" dirty="0">
                <a:latin typeface="Calibri" panose="020F0502020204030204" pitchFamily="34" charset="0"/>
              </a:rPr>
              <a:t>　　</a:t>
            </a:r>
            <a:r>
              <a:rPr lang="en-US" altLang="ja-JP" sz="1400" b="1" dirty="0" smtClean="0">
                <a:latin typeface="Calibri" panose="020F0502020204030204" pitchFamily="34" charset="0"/>
              </a:rPr>
              <a:t>- </a:t>
            </a:r>
            <a:r>
              <a:rPr lang="en-US" altLang="ja-JP" sz="1400" b="1" dirty="0" err="1" smtClean="0">
                <a:latin typeface="Calibri" panose="020F0502020204030204" pitchFamily="34" charset="0"/>
              </a:rPr>
              <a:t>Nobuhiro</a:t>
            </a:r>
            <a:r>
              <a:rPr lang="en-US" altLang="ja-JP" sz="1400" b="1" dirty="0" smtClean="0">
                <a:latin typeface="Calibri" panose="020F0502020204030204" pitchFamily="34" charset="0"/>
              </a:rPr>
              <a:t> Nakayama</a:t>
            </a:r>
            <a:r>
              <a:rPr lang="ja-JP" altLang="en-US" sz="1400" b="1" dirty="0">
                <a:latin typeface="Calibri" panose="020F0502020204030204" pitchFamily="34" charset="0"/>
              </a:rPr>
              <a:t>　</a:t>
            </a:r>
            <a:r>
              <a:rPr lang="en-US" altLang="ja-JP" sz="1400" b="1" dirty="0" smtClean="0">
                <a:latin typeface="Calibri" panose="020F0502020204030204" pitchFamily="34" charset="0"/>
              </a:rPr>
              <a:t>‘Copyright Law’</a:t>
            </a:r>
            <a:endParaRPr lang="en-US" altLang="ja-JP" sz="1400" b="1" dirty="0">
              <a:latin typeface="Calibri" panose="020F0502020204030204" pitchFamily="34" charset="0"/>
            </a:endParaRPr>
          </a:p>
          <a:p>
            <a:pPr marL="452438" indent="-452438">
              <a:lnSpc>
                <a:spcPct val="90000"/>
              </a:lnSpc>
              <a:defRPr/>
            </a:pPr>
            <a:r>
              <a:rPr lang="ja-JP" altLang="en-US" sz="1400" dirty="0">
                <a:latin typeface="Calibri" panose="020F0502020204030204" pitchFamily="34" charset="0"/>
              </a:rPr>
              <a:t>　　　</a:t>
            </a:r>
            <a:r>
              <a:rPr lang="ja-JP" altLang="en-US" sz="1400" dirty="0" smtClean="0">
                <a:latin typeface="Calibri" panose="020F0502020204030204" pitchFamily="34" charset="0"/>
              </a:rPr>
              <a:t>  </a:t>
            </a:r>
            <a:r>
              <a:rPr lang="en-US" altLang="ja-JP" sz="1400" dirty="0" smtClean="0">
                <a:latin typeface="Calibri" panose="020F0502020204030204" pitchFamily="34" charset="0"/>
              </a:rPr>
              <a:t>The data of share prices and temperatures, etc., the facts in natural world (for example, “natural law that ‘the earth rotates itself’), historical facts(for example, the fact that ‘in 1600, Battle of </a:t>
            </a:r>
            <a:r>
              <a:rPr lang="en-US" altLang="ja-JP" sz="1400" dirty="0" err="1" smtClean="0">
                <a:latin typeface="Calibri" panose="020F0502020204030204" pitchFamily="34" charset="0"/>
              </a:rPr>
              <a:t>Sekigahara</a:t>
            </a:r>
            <a:r>
              <a:rPr lang="en-US" altLang="ja-JP" sz="1400" dirty="0" smtClean="0">
                <a:latin typeface="Calibri" panose="020F0502020204030204" pitchFamily="34" charset="0"/>
              </a:rPr>
              <a:t> was fought’)cannot be copyrighted works even though the person discovered it after great diligence.(P.38)</a:t>
            </a:r>
            <a:endParaRPr lang="ja-JP" altLang="en-US" sz="1400" dirty="0">
              <a:latin typeface="Calibri" panose="020F0502020204030204" pitchFamily="34" charset="0"/>
            </a:endParaRPr>
          </a:p>
          <a:p>
            <a:pPr>
              <a:lnSpc>
                <a:spcPct val="90000"/>
              </a:lnSpc>
              <a:defRPr/>
            </a:pPr>
            <a:endParaRPr lang="en-US" altLang="ja-JP" sz="1400" dirty="0">
              <a:latin typeface="Calibri" panose="020F0502020204030204" pitchFamily="34" charset="0"/>
            </a:endParaRPr>
          </a:p>
          <a:p>
            <a:pPr marL="285750" indent="-285750">
              <a:lnSpc>
                <a:spcPct val="90000"/>
              </a:lnSpc>
              <a:buFont typeface="Wingdings" panose="05000000000000000000" pitchFamily="2" charset="2"/>
              <a:buChar char="p"/>
              <a:defRPr/>
            </a:pPr>
            <a:r>
              <a:rPr lang="en-US" altLang="ja-JP" sz="1600" b="1" dirty="0" smtClean="0">
                <a:latin typeface="Calibri" panose="020F0502020204030204" pitchFamily="34" charset="0"/>
              </a:rPr>
              <a:t>Descriptions in Precedents</a:t>
            </a:r>
            <a:endParaRPr lang="ja-JP" altLang="en-US" sz="1600" b="1" dirty="0">
              <a:latin typeface="Calibri" panose="020F0502020204030204" pitchFamily="34" charset="0"/>
            </a:endParaRPr>
          </a:p>
          <a:p>
            <a:pPr>
              <a:lnSpc>
                <a:spcPct val="90000"/>
              </a:lnSpc>
              <a:defRPr/>
            </a:pPr>
            <a:r>
              <a:rPr lang="ja-JP" altLang="en-US" sz="1400" b="1" dirty="0">
                <a:latin typeface="Calibri" panose="020F0502020204030204" pitchFamily="34" charset="0"/>
              </a:rPr>
              <a:t>　　</a:t>
            </a:r>
            <a:r>
              <a:rPr lang="en-US" altLang="ja-JP" sz="1400" b="1" dirty="0" smtClean="0">
                <a:latin typeface="Calibri" panose="020F0502020204030204" pitchFamily="34" charset="0"/>
              </a:rPr>
              <a:t>- Kyoto University Doctoral Thesis Case(Decision of Intellectual Property High Court, May 25, 2005)</a:t>
            </a:r>
            <a:endParaRPr lang="ja-JP" altLang="en-US" sz="1400" b="1" dirty="0">
              <a:latin typeface="Calibri" panose="020F0502020204030204" pitchFamily="34" charset="0"/>
            </a:endParaRPr>
          </a:p>
          <a:p>
            <a:pPr marL="452438" indent="-452438">
              <a:lnSpc>
                <a:spcPct val="90000"/>
              </a:lnSpc>
              <a:defRPr/>
            </a:pPr>
            <a:r>
              <a:rPr lang="ja-JP" altLang="en-US" sz="1400" dirty="0">
                <a:latin typeface="Calibri" panose="020F0502020204030204" pitchFamily="34" charset="0"/>
              </a:rPr>
              <a:t>　　　</a:t>
            </a:r>
            <a:r>
              <a:rPr lang="ja-JP" altLang="en-US" sz="1400" dirty="0" smtClean="0">
                <a:latin typeface="Calibri" panose="020F0502020204030204" pitchFamily="34" charset="0"/>
              </a:rPr>
              <a:t>  </a:t>
            </a:r>
            <a:r>
              <a:rPr lang="en-US" altLang="ja-JP" sz="1400" dirty="0" smtClean="0">
                <a:latin typeface="Calibri" panose="020F0502020204030204" pitchFamily="34" charset="0"/>
              </a:rPr>
              <a:t>As the data of experiment results, etc. are facts or ideas and not the works, the graph only expressing the data based on a general method does not have the creativity of work, although there are some range of variation of expressions. </a:t>
            </a:r>
            <a:endParaRPr lang="en-US" altLang="ja-JP" sz="14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DDDF4FA8-BD68-49FA-830D-EE1FDADC2DCF}" type="slidenum">
              <a:rPr lang="ja-JP" altLang="en-US" smtClean="0"/>
              <a:pPr>
                <a:defRPr/>
              </a:pPr>
              <a:t>6</a:t>
            </a:fld>
            <a:endParaRPr lang="ja-JP" altLang="en-US" dirty="0"/>
          </a:p>
        </p:txBody>
      </p:sp>
      <p:sp>
        <p:nvSpPr>
          <p:cNvPr id="8" name="テキスト ボックス 7"/>
          <p:cNvSpPr txBox="1"/>
          <p:nvPr/>
        </p:nvSpPr>
        <p:spPr>
          <a:xfrm>
            <a:off x="481013" y="1154113"/>
            <a:ext cx="8250238" cy="5410712"/>
          </a:xfrm>
          <a:prstGeom prst="rect">
            <a:avLst/>
          </a:prstGeom>
          <a:noFill/>
        </p:spPr>
        <p:txBody>
          <a:bodyPr>
            <a:spAutoFit/>
          </a:bodyPr>
          <a:lstStyle/>
          <a:p>
            <a:pPr marL="285750" indent="-285750">
              <a:lnSpc>
                <a:spcPct val="90000"/>
              </a:lnSpc>
              <a:buFont typeface="Wingdings" pitchFamily="2" charset="2"/>
              <a:buChar char="Ø"/>
              <a:defRPr/>
            </a:pPr>
            <a:r>
              <a:rPr lang="en-US" altLang="ja-JP" sz="1600" dirty="0" smtClean="0">
                <a:latin typeface="Calibri" panose="020F0502020204030204" pitchFamily="34" charset="0"/>
              </a:rPr>
              <a:t>Provided, however, that the database, which can be recognized as having creativity by “selection or systematic composition of information” after collecting data, will be protected by copyright.</a:t>
            </a:r>
            <a:endParaRPr lang="ja-JP" altLang="en-US" sz="1600" dirty="0">
              <a:latin typeface="Calibri" panose="020F0502020204030204" pitchFamily="34" charset="0"/>
            </a:endParaRPr>
          </a:p>
          <a:p>
            <a:pPr marL="285750" indent="-285750">
              <a:lnSpc>
                <a:spcPct val="90000"/>
              </a:lnSpc>
              <a:buFont typeface="Wingdings" panose="05000000000000000000" pitchFamily="2" charset="2"/>
              <a:buChar char="p"/>
              <a:defRPr/>
            </a:pPr>
            <a:r>
              <a:rPr lang="en-US" altLang="ja-JP" sz="1600" b="1" dirty="0" smtClean="0">
                <a:latin typeface="Calibri" panose="020F0502020204030204" pitchFamily="34" charset="0"/>
              </a:rPr>
              <a:t>Descriptions in Precedents</a:t>
            </a:r>
            <a:endParaRPr lang="ja-JP" altLang="en-US" sz="1600" b="1" dirty="0">
              <a:latin typeface="Calibri" panose="020F0502020204030204" pitchFamily="34" charset="0"/>
            </a:endParaRPr>
          </a:p>
          <a:p>
            <a:pPr marL="538163" indent="-273050">
              <a:lnSpc>
                <a:spcPct val="90000"/>
              </a:lnSpc>
              <a:defRPr/>
            </a:pPr>
            <a:r>
              <a:rPr lang="en-US" altLang="ja-JP" sz="1400" b="1" dirty="0" smtClean="0">
                <a:latin typeface="Calibri" panose="020F0502020204030204" pitchFamily="34" charset="0"/>
              </a:rPr>
              <a:t>-Decision of the Tokyo District Court, March 17, 200012.3.17</a:t>
            </a:r>
            <a:r>
              <a:rPr lang="ja-JP" altLang="en-US" sz="1400" b="1" dirty="0">
                <a:latin typeface="Calibri" panose="020F0502020204030204" pitchFamily="34" charset="0"/>
              </a:rPr>
              <a:t>　</a:t>
            </a:r>
            <a:r>
              <a:rPr lang="en-US" altLang="ja-JP" sz="1400" b="1" dirty="0" smtClean="0">
                <a:latin typeface="Calibri" panose="020F0502020204030204" pitchFamily="34" charset="0"/>
              </a:rPr>
              <a:t>‘Town Page Case’</a:t>
            </a:r>
            <a:endParaRPr lang="en-US" altLang="ja-JP" sz="1400" b="1" dirty="0">
              <a:latin typeface="Calibri" panose="020F0502020204030204" pitchFamily="34" charset="0"/>
            </a:endParaRPr>
          </a:p>
          <a:p>
            <a:pPr marL="452438" indent="-452438">
              <a:lnSpc>
                <a:spcPct val="90000"/>
              </a:lnSpc>
              <a:defRPr/>
            </a:pPr>
            <a:r>
              <a:rPr lang="ja-JP" altLang="en-US" sz="1200" dirty="0">
                <a:latin typeface="Calibri" panose="020F0502020204030204" pitchFamily="34" charset="0"/>
              </a:rPr>
              <a:t>　　　</a:t>
            </a:r>
            <a:r>
              <a:rPr lang="ja-JP" altLang="en-US" sz="1200" dirty="0" smtClean="0">
                <a:latin typeface="Calibri" panose="020F0502020204030204" pitchFamily="34" charset="0"/>
              </a:rPr>
              <a:t>    </a:t>
            </a:r>
            <a:r>
              <a:rPr lang="en-US" altLang="ja-JP" sz="1200" dirty="0" smtClean="0">
                <a:latin typeface="Calibri" panose="020F0502020204030204" pitchFamily="34" charset="0"/>
              </a:rPr>
              <a:t>Occupation category system of Town Page database classifies individual occupations in terms of convenience for search and are composed to cover all occupations by accumulating them by layer, in which contrivance unique to the Plaintiff was made and there seems to be no other similar production, the Town Page database classifying telephone numbers by occupation based on the occupation category system can be determined to be a work of database having creativity by its systematic composition.</a:t>
            </a:r>
          </a:p>
          <a:p>
            <a:pPr marL="538163" indent="-273050">
              <a:lnSpc>
                <a:spcPct val="90000"/>
              </a:lnSpc>
              <a:defRPr/>
            </a:pPr>
            <a:r>
              <a:rPr lang="en-US" altLang="ja-JP" sz="1400" b="1" dirty="0" smtClean="0">
                <a:latin typeface="Calibri" panose="020F0502020204030204" pitchFamily="34" charset="0"/>
              </a:rPr>
              <a:t>-Decision of the Tokyo District Court, February 21, 2002</a:t>
            </a:r>
            <a:r>
              <a:rPr lang="ja-JP" altLang="en-US" sz="1400" b="1" dirty="0" smtClean="0">
                <a:latin typeface="Calibri" panose="020F0502020204030204" pitchFamily="34" charset="0"/>
              </a:rPr>
              <a:t>　</a:t>
            </a:r>
            <a:r>
              <a:rPr lang="en-US" altLang="ja-JP" sz="1400" b="1" dirty="0" smtClean="0">
                <a:latin typeface="Calibri" panose="020F0502020204030204" pitchFamily="34" charset="0"/>
              </a:rPr>
              <a:t>‘</a:t>
            </a:r>
            <a:r>
              <a:rPr lang="en-US" altLang="ja-JP" sz="1400" b="1" dirty="0" err="1" smtClean="0">
                <a:latin typeface="Calibri" panose="020F0502020204030204" pitchFamily="34" charset="0"/>
              </a:rPr>
              <a:t>Corenet</a:t>
            </a:r>
            <a:r>
              <a:rPr lang="en-US" altLang="ja-JP" sz="1400" b="1" dirty="0" smtClean="0">
                <a:latin typeface="Calibri" panose="020F0502020204030204" pitchFamily="34" charset="0"/>
              </a:rPr>
              <a:t> Case’</a:t>
            </a:r>
          </a:p>
          <a:p>
            <a:pPr marL="452438" indent="-452438">
              <a:lnSpc>
                <a:spcPct val="90000"/>
              </a:lnSpc>
              <a:defRPr/>
            </a:pPr>
            <a:r>
              <a:rPr lang="ja-JP" altLang="en-US" sz="1200" dirty="0">
                <a:latin typeface="Calibri" panose="020F0502020204030204" pitchFamily="34" charset="0"/>
              </a:rPr>
              <a:t>　　　 </a:t>
            </a:r>
            <a:r>
              <a:rPr lang="ja-JP" altLang="en-US" sz="1200" dirty="0" smtClean="0">
                <a:latin typeface="Calibri" panose="020F0502020204030204" pitchFamily="34" charset="0"/>
              </a:rPr>
              <a:t>   </a:t>
            </a:r>
            <a:r>
              <a:rPr lang="en-US" altLang="ja-JP" sz="1200" dirty="0" smtClean="0">
                <a:latin typeface="Calibri" panose="020F0502020204030204" pitchFamily="34" charset="0"/>
              </a:rPr>
              <a:t>The database of the Plaintiff should be referred to as enormous amount of information classification system as determined above, which were prepared for efficient search by computers of the information required by developers of new construction condominiums  and the information classification system in such a scale cannot be referred to as common to selection of information and systematic composition(snip.)</a:t>
            </a:r>
            <a:r>
              <a:rPr lang="ja-JP" altLang="en-US" sz="1200" dirty="0" smtClean="0">
                <a:latin typeface="Calibri" panose="020F0502020204030204" pitchFamily="34" charset="0"/>
              </a:rPr>
              <a:t>・・</a:t>
            </a:r>
            <a:r>
              <a:rPr lang="en-US" altLang="ja-JP" sz="1200" dirty="0" smtClean="0">
                <a:latin typeface="Calibri" panose="020F0502020204030204" pitchFamily="34" charset="0"/>
              </a:rPr>
              <a:t>In selection and systematic composition of information, they can be recognized as having creativity of  work of database with </a:t>
            </a:r>
            <a:r>
              <a:rPr lang="en-US" altLang="ja-JP" sz="1200" dirty="0" err="1" smtClean="0">
                <a:latin typeface="Calibri" panose="020F0502020204030204" pitchFamily="34" charset="0"/>
              </a:rPr>
              <a:t>copyrightability</a:t>
            </a:r>
            <a:r>
              <a:rPr lang="en-US" altLang="ja-JP" sz="1200" dirty="0" smtClean="0">
                <a:latin typeface="Calibri" panose="020F0502020204030204" pitchFamily="34" charset="0"/>
              </a:rPr>
              <a:t> referred to in the Copyright Act, Article 12-2.</a:t>
            </a:r>
            <a:endParaRPr lang="ja-JP" altLang="en-US" sz="1400" dirty="0">
              <a:latin typeface="Calibri" panose="020F0502020204030204" pitchFamily="34" charset="0"/>
            </a:endParaRPr>
          </a:p>
          <a:p>
            <a:pPr marL="285750" indent="-285750">
              <a:lnSpc>
                <a:spcPct val="90000"/>
              </a:lnSpc>
              <a:buFont typeface="Wingdings" pitchFamily="2" charset="2"/>
              <a:buChar char="Ø"/>
              <a:defRPr/>
            </a:pPr>
            <a:r>
              <a:rPr lang="en-US" altLang="ja-JP" sz="1600" dirty="0" smtClean="0">
                <a:latin typeface="Calibri" panose="020F0502020204030204" pitchFamily="34" charset="0"/>
              </a:rPr>
              <a:t>There are laws, notices and precedents, etc., which do not fall under copyrighted works under the Copyright Act.</a:t>
            </a:r>
            <a:endParaRPr lang="ja-JP" altLang="en-US" sz="1600" dirty="0">
              <a:latin typeface="Calibri" panose="020F0502020204030204" pitchFamily="34" charset="0"/>
            </a:endParaRPr>
          </a:p>
          <a:p>
            <a:pPr marL="285750" indent="-285750">
              <a:lnSpc>
                <a:spcPct val="90000"/>
              </a:lnSpc>
              <a:buFont typeface="Wingdings" panose="05000000000000000000" pitchFamily="2" charset="2"/>
              <a:buChar char="p"/>
              <a:defRPr/>
            </a:pPr>
            <a:r>
              <a:rPr lang="en-US" altLang="ja-JP" sz="1600" b="1" dirty="0" smtClean="0">
                <a:latin typeface="Calibri" panose="020F0502020204030204" pitchFamily="34" charset="0"/>
              </a:rPr>
              <a:t>Works not the subject of rights</a:t>
            </a:r>
            <a:r>
              <a:rPr lang="ja-JP" altLang="en-US" sz="1600" b="1" dirty="0" smtClean="0">
                <a:latin typeface="Calibri" panose="020F0502020204030204" pitchFamily="34" charset="0"/>
              </a:rPr>
              <a:t> </a:t>
            </a:r>
            <a:endParaRPr lang="ja-JP" altLang="en-US" sz="1600" b="1" dirty="0">
              <a:latin typeface="Calibri" panose="020F0502020204030204" pitchFamily="34" charset="0"/>
            </a:endParaRPr>
          </a:p>
          <a:p>
            <a:pPr marL="539750" indent="-266700">
              <a:lnSpc>
                <a:spcPct val="90000"/>
              </a:lnSpc>
              <a:defRPr/>
            </a:pPr>
            <a:r>
              <a:rPr lang="en-US" altLang="ja-JP" sz="1400" b="1" dirty="0" smtClean="0">
                <a:latin typeface="Calibri" panose="020F0502020204030204" pitchFamily="34" charset="0"/>
              </a:rPr>
              <a:t>-The following four categories are not regarded as falling under copyrighted works.</a:t>
            </a:r>
            <a:r>
              <a:rPr lang="ja-JP" altLang="en-US" sz="1400" dirty="0" smtClean="0">
                <a:latin typeface="Calibri" panose="020F0502020204030204" pitchFamily="34" charset="0"/>
              </a:rPr>
              <a:t>  </a:t>
            </a:r>
            <a:r>
              <a:rPr lang="en-US" altLang="ja-JP" sz="1400" dirty="0" smtClean="0">
                <a:latin typeface="Calibri" panose="020F0502020204030204" pitchFamily="34" charset="0"/>
              </a:rPr>
              <a:t>(Copyright Act, Article 13)</a:t>
            </a:r>
            <a:endParaRPr lang="ja-JP" altLang="en-US" sz="1400" dirty="0">
              <a:latin typeface="Calibri" panose="020F0502020204030204" pitchFamily="34" charset="0"/>
            </a:endParaRPr>
          </a:p>
          <a:p>
            <a:pPr marL="723900" lvl="1" indent="-180000">
              <a:lnSpc>
                <a:spcPct val="90000"/>
              </a:lnSpc>
              <a:defRPr/>
            </a:pPr>
            <a:r>
              <a:rPr lang="en-US" altLang="ja-JP" sz="1200" dirty="0" smtClean="0">
                <a:latin typeface="Calibri" panose="020F0502020204030204" pitchFamily="34" charset="0"/>
              </a:rPr>
              <a:t>a)The Constitution and any other laws</a:t>
            </a:r>
            <a:r>
              <a:rPr lang="ja-JP" altLang="en-US" sz="1200" dirty="0" smtClean="0">
                <a:latin typeface="Calibri" panose="020F0502020204030204" pitchFamily="34" charset="0"/>
              </a:rPr>
              <a:t> </a:t>
            </a:r>
            <a:endParaRPr lang="en-US" altLang="ja-JP" sz="1200" dirty="0" smtClean="0">
              <a:latin typeface="Calibri" panose="020F0502020204030204" pitchFamily="34" charset="0"/>
            </a:endParaRPr>
          </a:p>
          <a:p>
            <a:pPr marL="723900" lvl="1" indent="-180000">
              <a:lnSpc>
                <a:spcPct val="90000"/>
              </a:lnSpc>
              <a:defRPr/>
            </a:pPr>
            <a:r>
              <a:rPr lang="en-US" altLang="ja-JP" sz="1200" dirty="0" smtClean="0">
                <a:latin typeface="Calibri" panose="020F0502020204030204" pitchFamily="34" charset="0"/>
              </a:rPr>
              <a:t>b)Notifications, instructions, circulars and those similar thereto issued by the organizations of national or local governments, incorporated administrative agencies or local incorporated administrative agencies.</a:t>
            </a:r>
          </a:p>
          <a:p>
            <a:pPr marL="723900" lvl="1" indent="-180000">
              <a:lnSpc>
                <a:spcPct val="90000"/>
              </a:lnSpc>
              <a:defRPr/>
            </a:pPr>
            <a:r>
              <a:rPr lang="en-US" altLang="ja-JP" sz="1200" dirty="0" smtClean="0">
                <a:latin typeface="Calibri" panose="020F0502020204030204" pitchFamily="34" charset="0"/>
              </a:rPr>
              <a:t>c)Judgments, decisions, orders and adjudications of courts and awards and decisions of administrative agencies, which have the procedures similar to trial.</a:t>
            </a:r>
            <a:r>
              <a:rPr lang="ja-JP" altLang="en-US" sz="1200" dirty="0" smtClean="0">
                <a:latin typeface="Calibri" panose="020F0502020204030204" pitchFamily="34" charset="0"/>
              </a:rPr>
              <a:t> </a:t>
            </a:r>
            <a:endParaRPr lang="en-US" altLang="ja-JP" sz="1200" dirty="0" smtClean="0">
              <a:latin typeface="Calibri" panose="020F0502020204030204" pitchFamily="34" charset="0"/>
            </a:endParaRPr>
          </a:p>
          <a:p>
            <a:pPr marL="723900" lvl="1" indent="-180000">
              <a:lnSpc>
                <a:spcPct val="90000"/>
              </a:lnSpc>
              <a:defRPr/>
            </a:pPr>
            <a:r>
              <a:rPr lang="en-US" altLang="ja-JP" sz="1200" dirty="0" smtClean="0">
                <a:latin typeface="Calibri" panose="020F0502020204030204" pitchFamily="34" charset="0"/>
              </a:rPr>
              <a:t>d)The translations and editions of the above three categories, which </a:t>
            </a:r>
            <a:r>
              <a:rPr lang="en-US" altLang="ja-JP" sz="1200" dirty="0">
                <a:latin typeface="Calibri" panose="020F0502020204030204" pitchFamily="34" charset="0"/>
              </a:rPr>
              <a:t>are prepared by the organizations of national or local governments, incorporated administrative agencies or local incorporated administrative </a:t>
            </a:r>
            <a:r>
              <a:rPr lang="en-US" altLang="ja-JP" sz="1200" dirty="0" smtClean="0">
                <a:latin typeface="Calibri" panose="020F0502020204030204" pitchFamily="34" charset="0"/>
              </a:rPr>
              <a:t>agencies.</a:t>
            </a:r>
            <a:r>
              <a:rPr lang="ja-JP" altLang="en-US" sz="1200" dirty="0" smtClean="0">
                <a:latin typeface="Calibri" panose="020F0502020204030204" pitchFamily="34" charset="0"/>
              </a:rPr>
              <a:t> </a:t>
            </a:r>
            <a:endParaRPr lang="ja-JP" altLang="en-US" sz="1200" dirty="0">
              <a:latin typeface="Calibri" panose="020F0502020204030204" pitchFamily="34" charset="0"/>
            </a:endParaRPr>
          </a:p>
        </p:txBody>
      </p:sp>
      <p:sp>
        <p:nvSpPr>
          <p:cNvPr id="2" name="タイトル 1"/>
          <p:cNvSpPr>
            <a:spLocks noGrp="1"/>
          </p:cNvSpPr>
          <p:nvPr>
            <p:ph type="title"/>
          </p:nvPr>
        </p:nvSpPr>
        <p:spPr>
          <a:xfrm>
            <a:off x="481012" y="12877"/>
            <a:ext cx="8205787" cy="901523"/>
          </a:xfrm>
        </p:spPr>
        <p:txBody>
          <a:bodyPr/>
          <a:lstStyle/>
          <a:p>
            <a:r>
              <a:rPr lang="en-US" altLang="ja-JP" sz="2400" dirty="0"/>
              <a:t>Reference</a:t>
            </a:r>
            <a:r>
              <a:rPr lang="ja-JP" altLang="en-US" sz="2400" dirty="0"/>
              <a:t> </a:t>
            </a:r>
            <a:r>
              <a:rPr lang="en-US" altLang="ja-JP" sz="2400" dirty="0"/>
              <a:t>1: </a:t>
            </a:r>
            <a:r>
              <a:rPr lang="en-US" altLang="ja-JP" sz="2400" dirty="0" err="1"/>
              <a:t>Copyrightability</a:t>
            </a:r>
            <a:r>
              <a:rPr lang="ja-JP" altLang="en-US" sz="2400" dirty="0"/>
              <a:t> </a:t>
            </a:r>
            <a:r>
              <a:rPr lang="en-US" altLang="ja-JP" sz="2400" dirty="0" smtClean="0"/>
              <a:t>(2)</a:t>
            </a:r>
            <a:endParaRPr kumimoji="1" lang="ja-JP" altLang="en-US" sz="2400" dirty="0"/>
          </a:p>
        </p:txBody>
      </p:sp>
    </p:spTree>
    <p:extLst>
      <p:ext uri="{BB962C8B-B14F-4D97-AF65-F5344CB8AC3E}">
        <p14:creationId xmlns:p14="http://schemas.microsoft.com/office/powerpoint/2010/main" val="3276151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タイトル 1"/>
          <p:cNvSpPr>
            <a:spLocks noGrp="1"/>
          </p:cNvSpPr>
          <p:nvPr>
            <p:ph type="title"/>
          </p:nvPr>
        </p:nvSpPr>
        <p:spPr>
          <a:xfrm>
            <a:off x="457200" y="12701"/>
            <a:ext cx="8229600" cy="901700"/>
          </a:xfrm>
        </p:spPr>
        <p:txBody>
          <a:bodyPr/>
          <a:lstStyle/>
          <a:p>
            <a:pPr>
              <a:lnSpc>
                <a:spcPct val="90000"/>
              </a:lnSpc>
            </a:pPr>
            <a:r>
              <a:rPr lang="en-US" altLang="ja-JP" sz="2400" dirty="0" smtClean="0">
                <a:cs typeface="Times New Roman" panose="02020603050405020304" pitchFamily="18" charset="0"/>
              </a:rPr>
              <a:t>Reference 2: Related Laws (1) </a:t>
            </a:r>
            <a:br>
              <a:rPr lang="en-US" altLang="ja-JP" sz="2400" dirty="0" smtClean="0">
                <a:cs typeface="Times New Roman" panose="02020603050405020304" pitchFamily="18" charset="0"/>
              </a:rPr>
            </a:br>
            <a:r>
              <a:rPr lang="en-US" altLang="ja-JP" sz="2400" dirty="0" smtClean="0">
                <a:cs typeface="Times New Roman" panose="02020603050405020304" pitchFamily="18" charset="0"/>
              </a:rPr>
              <a:t>Content of Rights of the Copyright Act</a:t>
            </a:r>
            <a:endParaRPr lang="ja-JP" altLang="en-US" sz="2400" dirty="0" smtClean="0">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pPr>
              <a:defRPr/>
            </a:pPr>
            <a:fld id="{32D29652-B11B-47D1-98C4-A91E36EFE6F3}" type="slidenum">
              <a:rPr lang="ja-JP" altLang="en-US" smtClean="0"/>
              <a:pPr>
                <a:defRPr/>
              </a:pPr>
              <a:t>7</a:t>
            </a:fld>
            <a:endParaRPr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3013588785"/>
              </p:ext>
            </p:extLst>
          </p:nvPr>
        </p:nvGraphicFramePr>
        <p:xfrm>
          <a:off x="772280" y="1467147"/>
          <a:ext cx="7840403" cy="857250"/>
        </p:xfrm>
        <a:graphic>
          <a:graphicData uri="http://schemas.openxmlformats.org/drawingml/2006/table">
            <a:tbl>
              <a:tblPr firstRow="1" firstCol="1" bandRow="1">
                <a:tableStyleId>{5C22544A-7EE6-4342-B048-85BDC9FD1C3A}</a:tableStyleId>
              </a:tblPr>
              <a:tblGrid>
                <a:gridCol w="1941603"/>
                <a:gridCol w="5898800"/>
              </a:tblGrid>
              <a:tr h="0">
                <a:tc>
                  <a:txBody>
                    <a:bodyPr/>
                    <a:lstStyle/>
                    <a:p>
                      <a:pPr algn="l">
                        <a:lnSpc>
                          <a:spcPct val="90000"/>
                        </a:lnSpc>
                        <a:spcAft>
                          <a:spcPts val="0"/>
                        </a:spcAft>
                      </a:pPr>
                      <a:r>
                        <a:rPr lang="en-US" altLang="ja-JP" sz="1000" b="0" kern="0" dirty="0" smtClean="0">
                          <a:solidFill>
                            <a:schemeClr val="tx1"/>
                          </a:solidFill>
                          <a:effectLst/>
                          <a:latin typeface="Calibri" panose="020F0502020204030204" pitchFamily="34" charset="0"/>
                          <a:ea typeface="+mn-ea"/>
                        </a:rPr>
                        <a:t>Right of Publication</a:t>
                      </a:r>
                      <a:r>
                        <a:rPr lang="ja-JP" altLang="en-US" sz="1000" b="0" kern="0" dirty="0" smtClean="0">
                          <a:solidFill>
                            <a:schemeClr val="tx1"/>
                          </a:solidFill>
                          <a:effectLst/>
                          <a:latin typeface="Calibri" panose="020F0502020204030204" pitchFamily="34" charset="0"/>
                          <a:ea typeface="+mn-ea"/>
                        </a:rPr>
                        <a:t> </a:t>
                      </a:r>
                      <a:r>
                        <a:rPr lang="en-US" altLang="ja-JP" sz="1000" b="0" kern="0" dirty="0" smtClean="0">
                          <a:solidFill>
                            <a:schemeClr val="tx1"/>
                          </a:solidFill>
                          <a:effectLst/>
                          <a:latin typeface="Calibri" panose="020F0502020204030204" pitchFamily="34" charset="0"/>
                          <a:ea typeface="+mn-ea"/>
                        </a:rPr>
                        <a:t>(Article </a:t>
                      </a:r>
                      <a:r>
                        <a:rPr lang="en-US" sz="1000" b="0" kern="0" dirty="0" smtClean="0">
                          <a:solidFill>
                            <a:schemeClr val="tx1"/>
                          </a:solidFill>
                          <a:effectLst/>
                          <a:latin typeface="Calibri" panose="020F0502020204030204" pitchFamily="34" charset="0"/>
                          <a:ea typeface="+mn-ea"/>
                        </a:rPr>
                        <a:t>18</a:t>
                      </a:r>
                      <a:r>
                        <a:rPr lang="en-US" altLang="ja-JP" sz="1000" b="0" kern="0" dirty="0" smtClean="0">
                          <a:solidFill>
                            <a:schemeClr val="tx1"/>
                          </a:solidFill>
                          <a:effectLst/>
                          <a:latin typeface="Calibri" panose="020F0502020204030204" pitchFamily="34" charset="0"/>
                          <a:ea typeface="+mn-ea"/>
                        </a:rPr>
                        <a:t>)</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90000"/>
                        </a:lnSpc>
                        <a:spcAft>
                          <a:spcPts val="0"/>
                        </a:spcAft>
                      </a:pPr>
                      <a:r>
                        <a:rPr lang="en-US" altLang="ja-JP" sz="1000" b="0" kern="0" dirty="0" smtClean="0">
                          <a:solidFill>
                            <a:schemeClr val="tx1"/>
                          </a:solidFill>
                          <a:effectLst/>
                          <a:latin typeface="Calibri" panose="020F0502020204030204" pitchFamily="34" charset="0"/>
                          <a:ea typeface="+mn-ea"/>
                        </a:rPr>
                        <a:t>Right to determine whether to publish unpublished works.</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l">
                        <a:lnSpc>
                          <a:spcPct val="90000"/>
                        </a:lnSpc>
                        <a:spcAft>
                          <a:spcPts val="0"/>
                        </a:spcAft>
                      </a:pPr>
                      <a:r>
                        <a:rPr lang="en-US" altLang="ja-JP" sz="1000" b="0" kern="0" dirty="0" smtClean="0">
                          <a:solidFill>
                            <a:schemeClr val="tx1"/>
                          </a:solidFill>
                          <a:effectLst/>
                          <a:latin typeface="Calibri" panose="020F0502020204030204" pitchFamily="34" charset="0"/>
                          <a:ea typeface="+mn-ea"/>
                        </a:rPr>
                        <a:t>Right of Indication</a:t>
                      </a:r>
                      <a:r>
                        <a:rPr lang="en-US" altLang="ja-JP" sz="1000" b="0" kern="0" baseline="0" dirty="0" smtClean="0">
                          <a:solidFill>
                            <a:schemeClr val="tx1"/>
                          </a:solidFill>
                          <a:effectLst/>
                          <a:latin typeface="Calibri" panose="020F0502020204030204" pitchFamily="34" charset="0"/>
                          <a:ea typeface="+mn-ea"/>
                        </a:rPr>
                        <a:t> of Author’s Name </a:t>
                      </a:r>
                      <a:r>
                        <a:rPr lang="en-US" altLang="ja-JP" sz="1000" b="0" kern="0" dirty="0" smtClean="0">
                          <a:solidFill>
                            <a:schemeClr val="tx1"/>
                          </a:solidFill>
                          <a:effectLst/>
                          <a:latin typeface="Calibri" panose="020F0502020204030204" pitchFamily="34" charset="0"/>
                          <a:ea typeface="+mn-ea"/>
                        </a:rPr>
                        <a:t>(Artile</a:t>
                      </a:r>
                      <a:r>
                        <a:rPr lang="en-US" sz="1000" b="0" kern="0" dirty="0" smtClean="0">
                          <a:solidFill>
                            <a:schemeClr val="tx1"/>
                          </a:solidFill>
                          <a:effectLst/>
                          <a:latin typeface="Calibri" panose="020F0502020204030204" pitchFamily="34" charset="0"/>
                          <a:ea typeface="+mn-ea"/>
                        </a:rPr>
                        <a:t>19)</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90000"/>
                        </a:lnSpc>
                        <a:spcAft>
                          <a:spcPts val="0"/>
                        </a:spcAft>
                      </a:pPr>
                      <a:r>
                        <a:rPr lang="en-US" altLang="ja-JP" sz="1000" b="0" kern="0" dirty="0" smtClean="0">
                          <a:solidFill>
                            <a:schemeClr val="tx1"/>
                          </a:solidFill>
                          <a:effectLst/>
                          <a:latin typeface="Calibri" panose="020F0502020204030204" pitchFamily="34" charset="0"/>
                          <a:ea typeface="+mn-ea"/>
                        </a:rPr>
                        <a:t>Right to determine whether to indicate the author’s name on the work or what name should be used in case of indicating the name.</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l">
                        <a:lnSpc>
                          <a:spcPct val="90000"/>
                        </a:lnSpc>
                        <a:spcAft>
                          <a:spcPts val="0"/>
                        </a:spcAft>
                      </a:pPr>
                      <a:r>
                        <a:rPr lang="en-US" altLang="ja-JP" sz="1000" b="0" kern="0" dirty="0" smtClean="0">
                          <a:solidFill>
                            <a:schemeClr val="tx1"/>
                          </a:solidFill>
                          <a:effectLst/>
                          <a:latin typeface="Calibri" panose="020F0502020204030204" pitchFamily="34" charset="0"/>
                          <a:ea typeface="+mn-ea"/>
                        </a:rPr>
                        <a:t>Integrity</a:t>
                      </a:r>
                      <a:r>
                        <a:rPr lang="en-US" altLang="ja-JP" sz="1000" b="0" kern="0" baseline="0" dirty="0" smtClean="0">
                          <a:solidFill>
                            <a:schemeClr val="tx1"/>
                          </a:solidFill>
                          <a:effectLst/>
                          <a:latin typeface="Calibri" panose="020F0502020204030204" pitchFamily="34" charset="0"/>
                          <a:ea typeface="+mn-ea"/>
                        </a:rPr>
                        <a:t> Maintaining Right (</a:t>
                      </a:r>
                      <a:r>
                        <a:rPr lang="en-US" altLang="ja-JP" sz="1000" b="0" kern="0" dirty="0" smtClean="0">
                          <a:solidFill>
                            <a:schemeClr val="tx1"/>
                          </a:solidFill>
                          <a:effectLst/>
                          <a:latin typeface="Calibri" panose="020F0502020204030204" pitchFamily="34" charset="0"/>
                          <a:ea typeface="+mn-ea"/>
                        </a:rPr>
                        <a:t>Article </a:t>
                      </a:r>
                      <a:r>
                        <a:rPr lang="en-US" sz="1000" b="0" kern="0" dirty="0" smtClean="0">
                          <a:solidFill>
                            <a:schemeClr val="tx1"/>
                          </a:solidFill>
                          <a:effectLst/>
                          <a:latin typeface="Calibri" panose="020F0502020204030204" pitchFamily="34" charset="0"/>
                          <a:ea typeface="+mn-ea"/>
                        </a:rPr>
                        <a:t>20)</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90000"/>
                        </a:lnSpc>
                      </a:pPr>
                      <a:r>
                        <a:rPr lang="en-US" altLang="ja-JP" sz="1000" b="0" dirty="0" smtClean="0">
                          <a:solidFill>
                            <a:schemeClr val="tx1"/>
                          </a:solidFill>
                          <a:latin typeface="Calibri" panose="020F0502020204030204" pitchFamily="34" charset="0"/>
                          <a:ea typeface="+mn-ea"/>
                        </a:rPr>
                        <a:t>Right not to have the content or title of the work altered</a:t>
                      </a:r>
                      <a:r>
                        <a:rPr lang="en-US" altLang="ja-JP" sz="1000" b="0" baseline="0" dirty="0" smtClean="0">
                          <a:solidFill>
                            <a:schemeClr val="tx1"/>
                          </a:solidFill>
                          <a:latin typeface="Calibri" panose="020F0502020204030204" pitchFamily="34" charset="0"/>
                          <a:ea typeface="+mn-ea"/>
                        </a:rPr>
                        <a:t> against the will of the author</a:t>
                      </a:r>
                      <a:endParaRPr lang="ja-JP" sz="1000" b="0" kern="100" dirty="0">
                        <a:solidFill>
                          <a:schemeClr val="tx1"/>
                        </a:solidFill>
                        <a:effectLst/>
                        <a:latin typeface="Calibri" panose="020F0502020204030204" pitchFamily="34" charset="0"/>
                        <a:ea typeface="+mn-ea"/>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717807313"/>
              </p:ext>
            </p:extLst>
          </p:nvPr>
        </p:nvGraphicFramePr>
        <p:xfrm>
          <a:off x="790831" y="2985173"/>
          <a:ext cx="7806237" cy="2823210"/>
        </p:xfrm>
        <a:graphic>
          <a:graphicData uri="http://schemas.openxmlformats.org/drawingml/2006/table">
            <a:tbl>
              <a:tblPr firstRow="1" firstCol="1" bandRow="1">
                <a:tableStyleId>{5C22544A-7EE6-4342-B048-85BDC9FD1C3A}</a:tableStyleId>
              </a:tblPr>
              <a:tblGrid>
                <a:gridCol w="1940059"/>
                <a:gridCol w="5866178"/>
              </a:tblGrid>
              <a:tr h="0">
                <a:tc>
                  <a:txBody>
                    <a:bodyPr/>
                    <a:lstStyle/>
                    <a:p>
                      <a:pPr algn="l">
                        <a:lnSpc>
                          <a:spcPct val="90000"/>
                        </a:lnSpc>
                        <a:spcAft>
                          <a:spcPts val="0"/>
                        </a:spcAft>
                      </a:pPr>
                      <a:r>
                        <a:rPr lang="en-US" altLang="ja-JP" sz="1000" b="0" kern="0" dirty="0" smtClean="0">
                          <a:solidFill>
                            <a:schemeClr val="tx1"/>
                          </a:solidFill>
                          <a:effectLst/>
                          <a:latin typeface="Calibri" panose="020F0502020204030204" pitchFamily="34" charset="0"/>
                          <a:ea typeface="+mn-ea"/>
                        </a:rPr>
                        <a:t>Reproduction Right</a:t>
                      </a:r>
                      <a:r>
                        <a:rPr lang="ja-JP" altLang="en-US" sz="1000" b="0" kern="0" baseline="0" dirty="0" smtClean="0">
                          <a:solidFill>
                            <a:schemeClr val="tx1"/>
                          </a:solidFill>
                          <a:effectLst/>
                          <a:latin typeface="Calibri" panose="020F0502020204030204" pitchFamily="34" charset="0"/>
                          <a:ea typeface="+mn-ea"/>
                        </a:rPr>
                        <a:t> </a:t>
                      </a:r>
                      <a:r>
                        <a:rPr lang="en-US" altLang="ja-JP" sz="1000" b="0" kern="0" baseline="0" dirty="0" smtClean="0">
                          <a:solidFill>
                            <a:schemeClr val="tx1"/>
                          </a:solidFill>
                          <a:effectLst/>
                          <a:latin typeface="Calibri" panose="020F0502020204030204" pitchFamily="34" charset="0"/>
                          <a:ea typeface="+mn-ea"/>
                        </a:rPr>
                        <a:t>(</a:t>
                      </a:r>
                      <a:r>
                        <a:rPr lang="en-US" altLang="ja-JP" sz="1000" b="0" kern="0" dirty="0" smtClean="0">
                          <a:solidFill>
                            <a:schemeClr val="tx1"/>
                          </a:solidFill>
                          <a:effectLst/>
                          <a:latin typeface="Calibri" panose="020F0502020204030204" pitchFamily="34" charset="0"/>
                          <a:ea typeface="+mn-ea"/>
                        </a:rPr>
                        <a:t>Article</a:t>
                      </a:r>
                      <a:r>
                        <a:rPr lang="en-US" sz="1000" b="0" kern="0" dirty="0" smtClean="0">
                          <a:solidFill>
                            <a:schemeClr val="tx1"/>
                          </a:solidFill>
                          <a:effectLst/>
                          <a:latin typeface="Calibri" panose="020F0502020204030204" pitchFamily="34" charset="0"/>
                          <a:ea typeface="+mn-ea"/>
                        </a:rPr>
                        <a:t>21)</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90000"/>
                        </a:lnSpc>
                        <a:spcAft>
                          <a:spcPts val="0"/>
                        </a:spcAft>
                      </a:pPr>
                      <a:r>
                        <a:rPr lang="en-US" altLang="ja-JP" sz="1000" b="0" kern="0" dirty="0" smtClean="0">
                          <a:solidFill>
                            <a:schemeClr val="tx1"/>
                          </a:solidFill>
                          <a:effectLst/>
                          <a:latin typeface="Calibri" panose="020F0502020204030204" pitchFamily="34" charset="0"/>
                          <a:ea typeface="+mn-ea"/>
                        </a:rPr>
                        <a:t>Right to reproduce works in tangible forms by printing, photos,</a:t>
                      </a:r>
                      <a:r>
                        <a:rPr lang="en-US" altLang="ja-JP" sz="1000" b="0" kern="0" baseline="0" dirty="0" smtClean="0">
                          <a:solidFill>
                            <a:schemeClr val="tx1"/>
                          </a:solidFill>
                          <a:effectLst/>
                          <a:latin typeface="Calibri" panose="020F0502020204030204" pitchFamily="34" charset="0"/>
                          <a:ea typeface="+mn-ea"/>
                        </a:rPr>
                        <a:t> copying, recording, video taping and any other methods</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l">
                        <a:lnSpc>
                          <a:spcPct val="90000"/>
                        </a:lnSpc>
                        <a:spcAft>
                          <a:spcPts val="0"/>
                        </a:spcAft>
                      </a:pPr>
                      <a:r>
                        <a:rPr lang="en-US" altLang="ja-JP" sz="1000" b="0" kern="0" dirty="0" smtClean="0">
                          <a:solidFill>
                            <a:schemeClr val="tx1"/>
                          </a:solidFill>
                          <a:effectLst/>
                          <a:latin typeface="Calibri" panose="020F0502020204030204" pitchFamily="34" charset="0"/>
                          <a:ea typeface="+mn-ea"/>
                        </a:rPr>
                        <a:t>Performing Right</a:t>
                      </a:r>
                      <a:r>
                        <a:rPr lang="ja-JP" altLang="en-US" sz="1000" b="0" kern="0" baseline="0" dirty="0" smtClean="0">
                          <a:solidFill>
                            <a:schemeClr val="tx1"/>
                          </a:solidFill>
                          <a:effectLst/>
                          <a:latin typeface="Calibri" panose="020F0502020204030204" pitchFamily="34" charset="0"/>
                          <a:ea typeface="+mn-ea"/>
                        </a:rPr>
                        <a:t> </a:t>
                      </a:r>
                      <a:r>
                        <a:rPr lang="en-US" altLang="ja-JP" sz="1000" b="0" kern="0" baseline="0" dirty="0" smtClean="0">
                          <a:solidFill>
                            <a:schemeClr val="tx1"/>
                          </a:solidFill>
                          <a:effectLst/>
                          <a:latin typeface="Calibri" panose="020F0502020204030204" pitchFamily="34" charset="0"/>
                          <a:ea typeface="+mn-ea"/>
                        </a:rPr>
                        <a:t>(</a:t>
                      </a:r>
                      <a:r>
                        <a:rPr lang="en-US" altLang="ja-JP" sz="1000" b="0" kern="0" dirty="0" smtClean="0">
                          <a:solidFill>
                            <a:schemeClr val="tx1"/>
                          </a:solidFill>
                          <a:effectLst/>
                          <a:latin typeface="Calibri" panose="020F0502020204030204" pitchFamily="34" charset="0"/>
                          <a:ea typeface="+mn-ea"/>
                        </a:rPr>
                        <a:t>Article </a:t>
                      </a:r>
                      <a:r>
                        <a:rPr lang="en-US" sz="1000" b="0" kern="0" dirty="0" smtClean="0">
                          <a:solidFill>
                            <a:schemeClr val="tx1"/>
                          </a:solidFill>
                          <a:effectLst/>
                          <a:latin typeface="Calibri" panose="020F0502020204030204" pitchFamily="34" charset="0"/>
                          <a:ea typeface="+mn-ea"/>
                        </a:rPr>
                        <a:t>22</a:t>
                      </a:r>
                      <a:r>
                        <a:rPr lang="en-US" altLang="ja-JP" sz="1000" b="0" kern="0" dirty="0" smtClean="0">
                          <a:solidFill>
                            <a:schemeClr val="tx1"/>
                          </a:solidFill>
                          <a:effectLst/>
                          <a:latin typeface="Calibri" panose="020F0502020204030204" pitchFamily="34" charset="0"/>
                          <a:ea typeface="+mn-ea"/>
                        </a:rPr>
                        <a:t>)</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90000"/>
                        </a:lnSpc>
                        <a:spcAft>
                          <a:spcPts val="0"/>
                        </a:spcAft>
                      </a:pPr>
                      <a:r>
                        <a:rPr lang="en-US" altLang="ja-JP" sz="1000" b="0" kern="0" dirty="0" smtClean="0">
                          <a:solidFill>
                            <a:schemeClr val="tx1"/>
                          </a:solidFill>
                          <a:effectLst/>
                          <a:latin typeface="Calibri" panose="020F0502020204030204" pitchFamily="34" charset="0"/>
                          <a:ea typeface="+mn-ea"/>
                        </a:rPr>
                        <a:t>Right to publicly perform and</a:t>
                      </a:r>
                      <a:r>
                        <a:rPr lang="en-US" altLang="ja-JP" sz="1000" b="0" kern="0" baseline="0" dirty="0" smtClean="0">
                          <a:solidFill>
                            <a:schemeClr val="tx1"/>
                          </a:solidFill>
                          <a:effectLst/>
                          <a:latin typeface="Calibri" panose="020F0502020204030204" pitchFamily="34" charset="0"/>
                          <a:ea typeface="+mn-ea"/>
                        </a:rPr>
                        <a:t> play the works.</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l">
                        <a:lnSpc>
                          <a:spcPct val="90000"/>
                        </a:lnSpc>
                        <a:spcAft>
                          <a:spcPts val="0"/>
                        </a:spcAft>
                      </a:pPr>
                      <a:r>
                        <a:rPr lang="en-US" altLang="ja-JP" sz="1000" b="0" kern="0" dirty="0" smtClean="0">
                          <a:solidFill>
                            <a:schemeClr val="tx1"/>
                          </a:solidFill>
                          <a:effectLst/>
                          <a:latin typeface="Calibri" panose="020F0502020204030204" pitchFamily="34" charset="0"/>
                          <a:ea typeface="+mn-ea"/>
                        </a:rPr>
                        <a:t>Projection Right</a:t>
                      </a:r>
                      <a:r>
                        <a:rPr lang="ja-JP" altLang="en-US" sz="1000" b="0" kern="0" dirty="0" smtClean="0">
                          <a:solidFill>
                            <a:schemeClr val="tx1"/>
                          </a:solidFill>
                          <a:effectLst/>
                          <a:latin typeface="Calibri" panose="020F0502020204030204" pitchFamily="34" charset="0"/>
                          <a:ea typeface="+mn-ea"/>
                        </a:rPr>
                        <a:t> </a:t>
                      </a:r>
                      <a:r>
                        <a:rPr lang="en-US" altLang="ja-JP" sz="1000" b="0" kern="0" dirty="0" smtClean="0">
                          <a:solidFill>
                            <a:schemeClr val="tx1"/>
                          </a:solidFill>
                          <a:effectLst/>
                          <a:latin typeface="Calibri" panose="020F0502020204030204" pitchFamily="34" charset="0"/>
                          <a:ea typeface="+mn-ea"/>
                        </a:rPr>
                        <a:t>(Article </a:t>
                      </a:r>
                      <a:r>
                        <a:rPr lang="en-US" sz="1000" b="0" kern="0" dirty="0" smtClean="0">
                          <a:solidFill>
                            <a:schemeClr val="tx1"/>
                          </a:solidFill>
                          <a:effectLst/>
                          <a:latin typeface="Calibri" panose="020F0502020204030204" pitchFamily="34" charset="0"/>
                          <a:ea typeface="+mn-ea"/>
                        </a:rPr>
                        <a:t>22-2</a:t>
                      </a:r>
                      <a:r>
                        <a:rPr lang="en-US" altLang="ja-JP" sz="1000" b="0" kern="0" dirty="0" smtClean="0">
                          <a:solidFill>
                            <a:schemeClr val="tx1"/>
                          </a:solidFill>
                          <a:effectLst/>
                          <a:latin typeface="Calibri" panose="020F0502020204030204" pitchFamily="34" charset="0"/>
                          <a:ea typeface="+mn-ea"/>
                        </a:rPr>
                        <a:t>)</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90000"/>
                        </a:lnSpc>
                        <a:spcAft>
                          <a:spcPts val="0"/>
                        </a:spcAft>
                      </a:pPr>
                      <a:r>
                        <a:rPr lang="en-US" altLang="ja-JP" sz="1000" b="0" kern="0" dirty="0" smtClean="0">
                          <a:solidFill>
                            <a:schemeClr val="tx1"/>
                          </a:solidFill>
                          <a:effectLst/>
                          <a:latin typeface="Calibri" panose="020F0502020204030204" pitchFamily="34" charset="0"/>
                          <a:ea typeface="+mn-ea"/>
                        </a:rPr>
                        <a:t>Right to publicly</a:t>
                      </a:r>
                      <a:r>
                        <a:rPr lang="en-US" altLang="ja-JP" sz="1000" b="0" kern="0" baseline="0" dirty="0" smtClean="0">
                          <a:solidFill>
                            <a:schemeClr val="tx1"/>
                          </a:solidFill>
                          <a:effectLst/>
                          <a:latin typeface="Calibri" panose="020F0502020204030204" pitchFamily="34" charset="0"/>
                          <a:ea typeface="+mn-ea"/>
                        </a:rPr>
                        <a:t> project the  works</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l">
                        <a:lnSpc>
                          <a:spcPct val="90000"/>
                        </a:lnSpc>
                        <a:spcAft>
                          <a:spcPts val="0"/>
                        </a:spcAft>
                      </a:pPr>
                      <a:r>
                        <a:rPr lang="en-US" altLang="ja-JP" sz="1000" b="0" kern="0" dirty="0" smtClean="0">
                          <a:solidFill>
                            <a:schemeClr val="tx1"/>
                          </a:solidFill>
                          <a:effectLst/>
                          <a:latin typeface="Calibri" panose="020F0502020204030204" pitchFamily="34" charset="0"/>
                          <a:ea typeface="+mn-ea"/>
                        </a:rPr>
                        <a:t>Public Transmission Right, etc.</a:t>
                      </a:r>
                      <a:r>
                        <a:rPr lang="ja-JP" altLang="en-US" sz="1000" b="0" kern="0" baseline="0" dirty="0" smtClean="0">
                          <a:solidFill>
                            <a:schemeClr val="tx1"/>
                          </a:solidFill>
                          <a:effectLst/>
                          <a:latin typeface="Calibri" panose="020F0502020204030204" pitchFamily="34" charset="0"/>
                          <a:ea typeface="+mn-ea"/>
                        </a:rPr>
                        <a:t> </a:t>
                      </a:r>
                      <a:r>
                        <a:rPr lang="en-US" altLang="ja-JP" sz="1000" b="0" kern="0" baseline="0" dirty="0" smtClean="0">
                          <a:solidFill>
                            <a:schemeClr val="tx1"/>
                          </a:solidFill>
                          <a:effectLst/>
                          <a:latin typeface="Calibri" panose="020F0502020204030204" pitchFamily="34" charset="0"/>
                          <a:ea typeface="+mn-ea"/>
                        </a:rPr>
                        <a:t>(</a:t>
                      </a:r>
                      <a:r>
                        <a:rPr lang="en-US" altLang="ja-JP" sz="1000" b="0" kern="0" dirty="0" smtClean="0">
                          <a:solidFill>
                            <a:schemeClr val="tx1"/>
                          </a:solidFill>
                          <a:effectLst/>
                          <a:latin typeface="Calibri" panose="020F0502020204030204" pitchFamily="34" charset="0"/>
                          <a:ea typeface="+mn-ea"/>
                        </a:rPr>
                        <a:t>Article </a:t>
                      </a:r>
                      <a:r>
                        <a:rPr lang="en-US" sz="1000" b="0" kern="0" dirty="0" smtClean="0">
                          <a:solidFill>
                            <a:schemeClr val="tx1"/>
                          </a:solidFill>
                          <a:effectLst/>
                          <a:latin typeface="Calibri" panose="020F0502020204030204" pitchFamily="34" charset="0"/>
                          <a:ea typeface="+mn-ea"/>
                        </a:rPr>
                        <a:t>23)</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90000"/>
                        </a:lnSpc>
                        <a:spcAft>
                          <a:spcPts val="0"/>
                        </a:spcAft>
                      </a:pPr>
                      <a:r>
                        <a:rPr lang="en-US" altLang="ja-JP" sz="1000" b="0" kern="0" dirty="0" smtClean="0">
                          <a:solidFill>
                            <a:schemeClr val="tx1"/>
                          </a:solidFill>
                          <a:effectLst/>
                          <a:latin typeface="Calibri" panose="020F0502020204030204" pitchFamily="34" charset="0"/>
                          <a:ea typeface="+mn-ea"/>
                        </a:rPr>
                        <a:t>Right to publicly transmit  copyrighted works or communicate the transmitted works publicly</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l">
                        <a:lnSpc>
                          <a:spcPct val="90000"/>
                        </a:lnSpc>
                        <a:spcAft>
                          <a:spcPts val="0"/>
                        </a:spcAft>
                      </a:pPr>
                      <a:r>
                        <a:rPr lang="en-US" altLang="ja-JP" sz="1000" b="0" kern="0" dirty="0" smtClean="0">
                          <a:solidFill>
                            <a:schemeClr val="tx1"/>
                          </a:solidFill>
                          <a:effectLst/>
                          <a:latin typeface="Calibri" panose="020F0502020204030204" pitchFamily="34" charset="0"/>
                          <a:ea typeface="+mn-ea"/>
                        </a:rPr>
                        <a:t>Recitation Right (Article </a:t>
                      </a:r>
                      <a:r>
                        <a:rPr lang="en-US" sz="1000" b="0" kern="0" dirty="0" smtClean="0">
                          <a:solidFill>
                            <a:schemeClr val="tx1"/>
                          </a:solidFill>
                          <a:effectLst/>
                          <a:latin typeface="Calibri" panose="020F0502020204030204" pitchFamily="34" charset="0"/>
                          <a:ea typeface="+mn-ea"/>
                        </a:rPr>
                        <a:t>24)</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90000"/>
                        </a:lnSpc>
                        <a:spcAft>
                          <a:spcPts val="0"/>
                        </a:spcAft>
                      </a:pPr>
                      <a:r>
                        <a:rPr lang="en-US" altLang="ja-JP" sz="1000" b="0" kern="0" dirty="0" smtClean="0">
                          <a:solidFill>
                            <a:schemeClr val="tx1"/>
                          </a:solidFill>
                          <a:effectLst/>
                          <a:latin typeface="Calibri" panose="020F0502020204030204" pitchFamily="34" charset="0"/>
                          <a:ea typeface="+mn-ea"/>
                        </a:rPr>
                        <a:t>Right to publicly communicate the works</a:t>
                      </a:r>
                      <a:r>
                        <a:rPr lang="en-US" altLang="ja-JP" sz="1000" b="0" kern="0" baseline="0" dirty="0" smtClean="0">
                          <a:solidFill>
                            <a:schemeClr val="tx1"/>
                          </a:solidFill>
                          <a:effectLst/>
                          <a:latin typeface="Calibri" panose="020F0502020204030204" pitchFamily="34" charset="0"/>
                          <a:ea typeface="+mn-ea"/>
                        </a:rPr>
                        <a:t> orally.</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l">
                        <a:lnSpc>
                          <a:spcPct val="90000"/>
                        </a:lnSpc>
                        <a:spcAft>
                          <a:spcPts val="0"/>
                        </a:spcAft>
                      </a:pPr>
                      <a:r>
                        <a:rPr lang="en-US" altLang="ja-JP" sz="1000" b="0" kern="0" dirty="0" smtClean="0">
                          <a:solidFill>
                            <a:schemeClr val="tx1"/>
                          </a:solidFill>
                          <a:effectLst/>
                          <a:latin typeface="Calibri" panose="020F0502020204030204" pitchFamily="34" charset="0"/>
                          <a:ea typeface="+mn-ea"/>
                        </a:rPr>
                        <a:t>Exhibition Right</a:t>
                      </a:r>
                      <a:r>
                        <a:rPr lang="ja-JP" altLang="en-US" sz="1000" b="0" kern="0" baseline="0" dirty="0" smtClean="0">
                          <a:solidFill>
                            <a:schemeClr val="tx1"/>
                          </a:solidFill>
                          <a:effectLst/>
                          <a:latin typeface="Calibri" panose="020F0502020204030204" pitchFamily="34" charset="0"/>
                          <a:ea typeface="+mn-ea"/>
                        </a:rPr>
                        <a:t> </a:t>
                      </a:r>
                      <a:r>
                        <a:rPr lang="en-US" altLang="ja-JP" sz="1000" b="0" kern="0" baseline="0" dirty="0" smtClean="0">
                          <a:solidFill>
                            <a:schemeClr val="tx1"/>
                          </a:solidFill>
                          <a:effectLst/>
                          <a:latin typeface="Calibri" panose="020F0502020204030204" pitchFamily="34" charset="0"/>
                          <a:ea typeface="+mn-ea"/>
                        </a:rPr>
                        <a:t>(</a:t>
                      </a:r>
                      <a:r>
                        <a:rPr lang="en-US" altLang="ja-JP" sz="1000" b="0" kern="0" dirty="0" smtClean="0">
                          <a:solidFill>
                            <a:schemeClr val="tx1"/>
                          </a:solidFill>
                          <a:effectLst/>
                          <a:latin typeface="Calibri" panose="020F0502020204030204" pitchFamily="34" charset="0"/>
                          <a:ea typeface="+mn-ea"/>
                        </a:rPr>
                        <a:t>Article</a:t>
                      </a:r>
                      <a:r>
                        <a:rPr lang="en-US" altLang="ja-JP" sz="1000" b="0" kern="0" baseline="0" dirty="0" smtClean="0">
                          <a:solidFill>
                            <a:schemeClr val="tx1"/>
                          </a:solidFill>
                          <a:effectLst/>
                          <a:latin typeface="Calibri" panose="020F0502020204030204" pitchFamily="34" charset="0"/>
                          <a:ea typeface="+mn-ea"/>
                        </a:rPr>
                        <a:t> </a:t>
                      </a:r>
                      <a:r>
                        <a:rPr lang="en-US" sz="1000" b="0" kern="0" dirty="0" smtClean="0">
                          <a:solidFill>
                            <a:schemeClr val="tx1"/>
                          </a:solidFill>
                          <a:effectLst/>
                          <a:latin typeface="Calibri" panose="020F0502020204030204" pitchFamily="34" charset="0"/>
                          <a:ea typeface="+mn-ea"/>
                        </a:rPr>
                        <a:t>25</a:t>
                      </a:r>
                      <a:r>
                        <a:rPr lang="en-US" altLang="ja-JP" sz="1000" b="0" kern="0" dirty="0" smtClean="0">
                          <a:solidFill>
                            <a:schemeClr val="tx1"/>
                          </a:solidFill>
                          <a:effectLst/>
                          <a:latin typeface="Calibri" panose="020F0502020204030204" pitchFamily="34" charset="0"/>
                          <a:ea typeface="+mn-ea"/>
                        </a:rPr>
                        <a:t>)</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90000"/>
                        </a:lnSpc>
                        <a:spcAft>
                          <a:spcPts val="0"/>
                        </a:spcAft>
                      </a:pPr>
                      <a:r>
                        <a:rPr lang="en-US" altLang="ja-JP" sz="1000" b="0" kern="0" dirty="0" smtClean="0">
                          <a:solidFill>
                            <a:schemeClr val="tx1"/>
                          </a:solidFill>
                          <a:effectLst/>
                          <a:latin typeface="Calibri" panose="020F0502020204030204" pitchFamily="34" charset="0"/>
                          <a:ea typeface="+mn-ea"/>
                        </a:rPr>
                        <a:t>Right to publicly exhibit the art works or unpublished photo</a:t>
                      </a:r>
                      <a:r>
                        <a:rPr lang="en-US" altLang="ja-JP" sz="1000" b="0" kern="0" baseline="0" dirty="0" smtClean="0">
                          <a:solidFill>
                            <a:schemeClr val="tx1"/>
                          </a:solidFill>
                          <a:effectLst/>
                          <a:latin typeface="Calibri" panose="020F0502020204030204" pitchFamily="34" charset="0"/>
                          <a:ea typeface="+mn-ea"/>
                        </a:rPr>
                        <a:t> works in their original works.</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l">
                        <a:lnSpc>
                          <a:spcPct val="90000"/>
                        </a:lnSpc>
                        <a:spcAft>
                          <a:spcPts val="0"/>
                        </a:spcAft>
                      </a:pPr>
                      <a:r>
                        <a:rPr lang="en-US" altLang="ja-JP" sz="1000" b="0" kern="0" dirty="0" smtClean="0">
                          <a:solidFill>
                            <a:schemeClr val="tx1"/>
                          </a:solidFill>
                          <a:effectLst/>
                          <a:latin typeface="Calibri" panose="020F0502020204030204" pitchFamily="34" charset="0"/>
                          <a:ea typeface="+mn-ea"/>
                        </a:rPr>
                        <a:t>Distribution Right (Article </a:t>
                      </a:r>
                      <a:r>
                        <a:rPr lang="en-US" sz="1000" b="0" kern="0" dirty="0" smtClean="0">
                          <a:solidFill>
                            <a:schemeClr val="tx1"/>
                          </a:solidFill>
                          <a:effectLst/>
                          <a:latin typeface="Calibri" panose="020F0502020204030204" pitchFamily="34" charset="0"/>
                          <a:ea typeface="+mn-ea"/>
                        </a:rPr>
                        <a:t>26</a:t>
                      </a:r>
                      <a:r>
                        <a:rPr lang="en-US" altLang="ja-JP" sz="1000" b="0" kern="0" dirty="0" smtClean="0">
                          <a:solidFill>
                            <a:schemeClr val="tx1"/>
                          </a:solidFill>
                          <a:effectLst/>
                          <a:latin typeface="Calibri" panose="020F0502020204030204" pitchFamily="34" charset="0"/>
                          <a:ea typeface="+mn-ea"/>
                        </a:rPr>
                        <a:t>)</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90000"/>
                        </a:lnSpc>
                        <a:spcAft>
                          <a:spcPts val="0"/>
                        </a:spcAft>
                      </a:pPr>
                      <a:r>
                        <a:rPr lang="en-US" altLang="ja-JP" sz="1000" b="0" kern="0" dirty="0" smtClean="0">
                          <a:solidFill>
                            <a:schemeClr val="tx1"/>
                          </a:solidFill>
                          <a:effectLst/>
                          <a:latin typeface="Calibri" panose="020F0502020204030204" pitchFamily="34" charset="0"/>
                          <a:ea typeface="+mn-ea"/>
                        </a:rPr>
                        <a:t>Right to furnish to the public the film works by assignment</a:t>
                      </a:r>
                      <a:r>
                        <a:rPr lang="en-US" altLang="ja-JP" sz="1000" b="0" kern="0" baseline="0" dirty="0" smtClean="0">
                          <a:solidFill>
                            <a:schemeClr val="tx1"/>
                          </a:solidFill>
                          <a:effectLst/>
                          <a:latin typeface="Calibri" panose="020F0502020204030204" pitchFamily="34" charset="0"/>
                          <a:ea typeface="+mn-ea"/>
                        </a:rPr>
                        <a:t> of the reproductions or lease.</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l">
                        <a:lnSpc>
                          <a:spcPct val="90000"/>
                        </a:lnSpc>
                        <a:spcAft>
                          <a:spcPts val="0"/>
                        </a:spcAft>
                      </a:pPr>
                      <a:r>
                        <a:rPr lang="en-US" altLang="ja-JP" sz="1000" b="0" kern="0" dirty="0" smtClean="0">
                          <a:solidFill>
                            <a:schemeClr val="tx1"/>
                          </a:solidFill>
                          <a:effectLst/>
                          <a:latin typeface="Calibri" panose="020F0502020204030204" pitchFamily="34" charset="0"/>
                          <a:ea typeface="+mn-ea"/>
                        </a:rPr>
                        <a:t>Assignment Right</a:t>
                      </a:r>
                      <a:r>
                        <a:rPr lang="ja-JP" altLang="en-US" sz="1000" b="0" kern="0" baseline="0" dirty="0" smtClean="0">
                          <a:solidFill>
                            <a:schemeClr val="tx1"/>
                          </a:solidFill>
                          <a:effectLst/>
                          <a:latin typeface="Calibri" panose="020F0502020204030204" pitchFamily="34" charset="0"/>
                          <a:ea typeface="+mn-ea"/>
                        </a:rPr>
                        <a:t> </a:t>
                      </a:r>
                      <a:r>
                        <a:rPr lang="en-US" altLang="ja-JP" sz="1000" b="0" kern="0" baseline="0" dirty="0" smtClean="0">
                          <a:solidFill>
                            <a:schemeClr val="tx1"/>
                          </a:solidFill>
                          <a:effectLst/>
                          <a:latin typeface="Calibri" panose="020F0502020204030204" pitchFamily="34" charset="0"/>
                          <a:ea typeface="+mn-ea"/>
                        </a:rPr>
                        <a:t>(</a:t>
                      </a:r>
                      <a:r>
                        <a:rPr lang="en-US" altLang="ja-JP" sz="1000" b="0" kern="0" dirty="0" smtClean="0">
                          <a:solidFill>
                            <a:schemeClr val="tx1"/>
                          </a:solidFill>
                          <a:effectLst/>
                          <a:latin typeface="Calibri" panose="020F0502020204030204" pitchFamily="34" charset="0"/>
                          <a:ea typeface="+mn-ea"/>
                        </a:rPr>
                        <a:t>Article</a:t>
                      </a:r>
                      <a:r>
                        <a:rPr lang="en-US" sz="1000" b="0" kern="0" dirty="0" smtClean="0">
                          <a:solidFill>
                            <a:schemeClr val="tx1"/>
                          </a:solidFill>
                          <a:effectLst/>
                          <a:latin typeface="Calibri" panose="020F0502020204030204" pitchFamily="34" charset="0"/>
                          <a:ea typeface="+mn-ea"/>
                        </a:rPr>
                        <a:t>26-2)</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90000"/>
                        </a:lnSpc>
                        <a:spcAft>
                          <a:spcPts val="0"/>
                        </a:spcAft>
                      </a:pPr>
                      <a:r>
                        <a:rPr lang="en-US" altLang="ja-JP" sz="1000" b="0" kern="0" dirty="0" smtClean="0">
                          <a:solidFill>
                            <a:schemeClr val="tx1"/>
                          </a:solidFill>
                          <a:effectLst/>
                          <a:latin typeface="Calibri" panose="020F0502020204030204" pitchFamily="34" charset="0"/>
                          <a:ea typeface="+mn-ea"/>
                        </a:rPr>
                        <a:t>Right to furnish to the public the works other than film works by assignment of the original or reproductions </a:t>
                      </a:r>
                      <a:r>
                        <a:rPr lang="en-US" sz="1000" b="0" kern="0" dirty="0" smtClean="0">
                          <a:solidFill>
                            <a:schemeClr val="tx1"/>
                          </a:solidFill>
                          <a:effectLst/>
                          <a:latin typeface="Calibri" panose="020F0502020204030204" pitchFamily="34" charset="0"/>
                          <a:ea typeface="+mn-ea"/>
                        </a:rPr>
                        <a:t>(Assignment right shall not apply to the assignment after</a:t>
                      </a:r>
                      <a:r>
                        <a:rPr lang="en-US" sz="1000" b="0" kern="0" baseline="0" dirty="0" smtClean="0">
                          <a:solidFill>
                            <a:schemeClr val="tx1"/>
                          </a:solidFill>
                          <a:effectLst/>
                          <a:latin typeface="Calibri" panose="020F0502020204030204" pitchFamily="34" charset="0"/>
                          <a:ea typeface="+mn-ea"/>
                        </a:rPr>
                        <a:t> the lawful assignment of works.</a:t>
                      </a:r>
                      <a:r>
                        <a:rPr lang="en-US" sz="1000" b="0" kern="0" dirty="0" smtClean="0">
                          <a:solidFill>
                            <a:schemeClr val="tx1"/>
                          </a:solidFill>
                          <a:effectLst/>
                          <a:latin typeface="Calibri" panose="020F0502020204030204" pitchFamily="34" charset="0"/>
                          <a:ea typeface="+mn-ea"/>
                        </a:rPr>
                        <a:t>)</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l">
                        <a:lnSpc>
                          <a:spcPct val="90000"/>
                        </a:lnSpc>
                        <a:spcAft>
                          <a:spcPts val="0"/>
                        </a:spcAft>
                      </a:pPr>
                      <a:r>
                        <a:rPr lang="en-US" altLang="ja-JP" sz="1000" b="0" kern="0" dirty="0" smtClean="0">
                          <a:solidFill>
                            <a:schemeClr val="tx1"/>
                          </a:solidFill>
                          <a:effectLst/>
                          <a:latin typeface="Calibri" panose="020F0502020204030204" pitchFamily="34" charset="0"/>
                          <a:ea typeface="+mn-ea"/>
                        </a:rPr>
                        <a:t>Lease Right (Article </a:t>
                      </a:r>
                      <a:r>
                        <a:rPr lang="en-US" sz="1000" b="0" kern="0" dirty="0" smtClean="0">
                          <a:solidFill>
                            <a:schemeClr val="tx1"/>
                          </a:solidFill>
                          <a:effectLst/>
                          <a:latin typeface="Calibri" panose="020F0502020204030204" pitchFamily="34" charset="0"/>
                          <a:ea typeface="+mn-ea"/>
                        </a:rPr>
                        <a:t>26-3</a:t>
                      </a:r>
                      <a:r>
                        <a:rPr lang="en-US" altLang="ja-JP" sz="1000" b="0" kern="0" dirty="0" smtClean="0">
                          <a:solidFill>
                            <a:schemeClr val="tx1"/>
                          </a:solidFill>
                          <a:effectLst/>
                          <a:latin typeface="Calibri" panose="020F0502020204030204" pitchFamily="34" charset="0"/>
                          <a:ea typeface="+mn-ea"/>
                        </a:rPr>
                        <a:t>)</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90000"/>
                        </a:lnSpc>
                        <a:spcAft>
                          <a:spcPts val="0"/>
                        </a:spcAft>
                      </a:pPr>
                      <a:r>
                        <a:rPr lang="en-US" altLang="ja-JP" sz="1000" b="0" kern="0" dirty="0" smtClean="0">
                          <a:solidFill>
                            <a:schemeClr val="tx1"/>
                          </a:solidFill>
                          <a:effectLst/>
                          <a:latin typeface="Calibri" panose="020F0502020204030204" pitchFamily="34" charset="0"/>
                          <a:ea typeface="+mn-ea"/>
                        </a:rPr>
                        <a:t>Right to furnish to the public the works other than film works by lease of their reproductions.</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l">
                        <a:lnSpc>
                          <a:spcPct val="90000"/>
                        </a:lnSpc>
                        <a:spcAft>
                          <a:spcPts val="0"/>
                        </a:spcAft>
                      </a:pPr>
                      <a:r>
                        <a:rPr lang="en-US" altLang="ja-JP" sz="1000" b="0" kern="0" dirty="0" smtClean="0">
                          <a:solidFill>
                            <a:schemeClr val="tx1"/>
                          </a:solidFill>
                          <a:effectLst/>
                          <a:latin typeface="Calibri" panose="020F0502020204030204" pitchFamily="34" charset="0"/>
                          <a:ea typeface="+mn-ea"/>
                        </a:rPr>
                        <a:t>Translation /Adaptation Right, etc. (Article </a:t>
                      </a:r>
                      <a:r>
                        <a:rPr lang="en-US" sz="1000" b="0" kern="0" dirty="0" smtClean="0">
                          <a:solidFill>
                            <a:schemeClr val="tx1"/>
                          </a:solidFill>
                          <a:effectLst/>
                          <a:latin typeface="Calibri" panose="020F0502020204030204" pitchFamily="34" charset="0"/>
                          <a:ea typeface="+mn-ea"/>
                        </a:rPr>
                        <a:t>27</a:t>
                      </a:r>
                      <a:r>
                        <a:rPr lang="en-US" altLang="ja-JP" sz="1000" b="0" kern="0" dirty="0" smtClean="0">
                          <a:solidFill>
                            <a:schemeClr val="tx1"/>
                          </a:solidFill>
                          <a:effectLst/>
                          <a:latin typeface="Calibri" panose="020F0502020204030204" pitchFamily="34" charset="0"/>
                          <a:ea typeface="+mn-ea"/>
                        </a:rPr>
                        <a:t>)</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90000"/>
                        </a:lnSpc>
                        <a:spcAft>
                          <a:spcPts val="0"/>
                        </a:spcAft>
                      </a:pPr>
                      <a:r>
                        <a:rPr lang="en-US" altLang="ja-JP" sz="1000" b="0" kern="0" dirty="0" smtClean="0">
                          <a:solidFill>
                            <a:schemeClr val="tx1"/>
                          </a:solidFill>
                          <a:effectLst/>
                          <a:latin typeface="Calibri" panose="020F0502020204030204" pitchFamily="34" charset="0"/>
                          <a:ea typeface="+mn-ea"/>
                        </a:rPr>
                        <a:t>Right to translate, arrange, transform,</a:t>
                      </a:r>
                      <a:r>
                        <a:rPr lang="en-US" altLang="ja-JP" sz="1000" b="0" kern="0" baseline="0" dirty="0" smtClean="0">
                          <a:solidFill>
                            <a:schemeClr val="tx1"/>
                          </a:solidFill>
                          <a:effectLst/>
                          <a:latin typeface="Calibri" panose="020F0502020204030204" pitchFamily="34" charset="0"/>
                          <a:ea typeface="+mn-ea"/>
                        </a:rPr>
                        <a:t> dramatize of film works and the right of adaptation thereof.</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l">
                        <a:lnSpc>
                          <a:spcPct val="90000"/>
                        </a:lnSpc>
                        <a:spcAft>
                          <a:spcPts val="0"/>
                        </a:spcAft>
                      </a:pPr>
                      <a:r>
                        <a:rPr lang="en-US" altLang="ja-JP" sz="1000" b="0" kern="0" dirty="0" smtClean="0">
                          <a:solidFill>
                            <a:schemeClr val="tx1"/>
                          </a:solidFill>
                          <a:effectLst/>
                          <a:latin typeface="Calibri" panose="020F0502020204030204" pitchFamily="34" charset="0"/>
                          <a:ea typeface="+mn-ea"/>
                        </a:rPr>
                        <a:t>Right to use Derivative Works</a:t>
                      </a:r>
                      <a:r>
                        <a:rPr lang="ja-JP" altLang="en-US" sz="1000" b="0" kern="0" baseline="0" dirty="0" smtClean="0">
                          <a:solidFill>
                            <a:schemeClr val="tx1"/>
                          </a:solidFill>
                          <a:effectLst/>
                          <a:latin typeface="Calibri" panose="020F0502020204030204" pitchFamily="34" charset="0"/>
                          <a:ea typeface="+mn-ea"/>
                        </a:rPr>
                        <a:t> </a:t>
                      </a:r>
                      <a:r>
                        <a:rPr lang="en-US" altLang="ja-JP" sz="1000" b="0" kern="0" baseline="0" dirty="0" smtClean="0">
                          <a:solidFill>
                            <a:schemeClr val="tx1"/>
                          </a:solidFill>
                          <a:effectLst/>
                          <a:latin typeface="Calibri" panose="020F0502020204030204" pitchFamily="34" charset="0"/>
                          <a:ea typeface="+mn-ea"/>
                        </a:rPr>
                        <a:t>(</a:t>
                      </a:r>
                      <a:r>
                        <a:rPr lang="en-US" altLang="ja-JP" sz="1000" b="0" kern="0" dirty="0" smtClean="0">
                          <a:solidFill>
                            <a:schemeClr val="tx1"/>
                          </a:solidFill>
                          <a:effectLst/>
                          <a:latin typeface="Calibri" panose="020F0502020204030204" pitchFamily="34" charset="0"/>
                          <a:ea typeface="+mn-ea"/>
                        </a:rPr>
                        <a:t>Article </a:t>
                      </a:r>
                      <a:r>
                        <a:rPr lang="en-US" sz="1000" b="0" kern="0" dirty="0" smtClean="0">
                          <a:solidFill>
                            <a:schemeClr val="tx1"/>
                          </a:solidFill>
                          <a:effectLst/>
                          <a:latin typeface="Calibri" panose="020F0502020204030204" pitchFamily="34" charset="0"/>
                          <a:ea typeface="+mn-ea"/>
                        </a:rPr>
                        <a:t>28</a:t>
                      </a:r>
                      <a:r>
                        <a:rPr lang="en-US" altLang="ja-JP" sz="1000" b="0" kern="0" dirty="0" smtClean="0">
                          <a:solidFill>
                            <a:schemeClr val="tx1"/>
                          </a:solidFill>
                          <a:effectLst/>
                          <a:latin typeface="Calibri" panose="020F0502020204030204" pitchFamily="34" charset="0"/>
                          <a:ea typeface="+mn-ea"/>
                        </a:rPr>
                        <a:t>)</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90000"/>
                        </a:lnSpc>
                        <a:spcAft>
                          <a:spcPts val="0"/>
                        </a:spcAft>
                      </a:pPr>
                      <a:r>
                        <a:rPr lang="en-US" altLang="ja-JP" sz="1000" b="0" kern="0" dirty="0" smtClean="0">
                          <a:solidFill>
                            <a:schemeClr val="tx1"/>
                          </a:solidFill>
                          <a:effectLst/>
                          <a:latin typeface="Calibri" panose="020F0502020204030204" pitchFamily="34" charset="0"/>
                          <a:ea typeface="+mn-ea"/>
                        </a:rPr>
                        <a:t>Right to</a:t>
                      </a:r>
                      <a:r>
                        <a:rPr lang="en-US" altLang="ja-JP" sz="1000" b="0" kern="0" baseline="0" dirty="0" smtClean="0">
                          <a:solidFill>
                            <a:schemeClr val="tx1"/>
                          </a:solidFill>
                          <a:effectLst/>
                          <a:latin typeface="Calibri" panose="020F0502020204030204" pitchFamily="34" charset="0"/>
                          <a:ea typeface="+mn-ea"/>
                        </a:rPr>
                        <a:t> use derivative works such as translations and adaptations </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9511" name="正方形/長方形 6"/>
          <p:cNvSpPr>
            <a:spLocks noChangeArrowheads="1"/>
          </p:cNvSpPr>
          <p:nvPr/>
        </p:nvSpPr>
        <p:spPr bwMode="auto">
          <a:xfrm>
            <a:off x="481013" y="1154113"/>
            <a:ext cx="7409202" cy="307777"/>
          </a:xfrm>
          <a:prstGeom prst="rect">
            <a:avLst/>
          </a:prstGeom>
          <a:noFill/>
          <a:ln w="9525">
            <a:noFill/>
            <a:miter lim="800000"/>
            <a:headEnd/>
            <a:tailEnd/>
          </a:ln>
        </p:spPr>
        <p:txBody>
          <a:bodyPr wrap="square">
            <a:spAutoFit/>
          </a:bodyPr>
          <a:lstStyle/>
          <a:p>
            <a:r>
              <a:rPr lang="en-US" altLang="ja-JP" sz="1400" b="1" dirty="0" smtClean="0">
                <a:latin typeface="Calibri" panose="020F0502020204030204" pitchFamily="34" charset="0"/>
              </a:rPr>
              <a:t>- Moral rights of author(right to protect personal rights of author)  </a:t>
            </a:r>
            <a:endParaRPr lang="ja-JP" altLang="ja-JP" sz="1400" b="1" dirty="0">
              <a:latin typeface="Calibri" panose="020F0502020204030204" pitchFamily="34" charset="0"/>
            </a:endParaRPr>
          </a:p>
        </p:txBody>
      </p:sp>
      <p:sp>
        <p:nvSpPr>
          <p:cNvPr id="19512" name="正方形/長方形 7"/>
          <p:cNvSpPr>
            <a:spLocks noChangeArrowheads="1"/>
          </p:cNvSpPr>
          <p:nvPr/>
        </p:nvSpPr>
        <p:spPr bwMode="auto">
          <a:xfrm>
            <a:off x="481013" y="2629286"/>
            <a:ext cx="8090418" cy="307777"/>
          </a:xfrm>
          <a:prstGeom prst="rect">
            <a:avLst/>
          </a:prstGeom>
          <a:noFill/>
          <a:ln w="9525">
            <a:noFill/>
            <a:miter lim="800000"/>
            <a:headEnd/>
            <a:tailEnd/>
          </a:ln>
        </p:spPr>
        <p:txBody>
          <a:bodyPr wrap="square">
            <a:spAutoFit/>
          </a:bodyPr>
          <a:lstStyle/>
          <a:p>
            <a:r>
              <a:rPr lang="en-US" altLang="ja-JP" sz="1400" b="1" dirty="0" smtClean="0">
                <a:latin typeface="Calibri" panose="020F0502020204030204" pitchFamily="34" charset="0"/>
              </a:rPr>
              <a:t>- Copyright (Property Right)(Right to license or prohibit the use of  works)</a:t>
            </a:r>
            <a:endParaRPr lang="ja-JP" altLang="ja-JP" sz="1400" b="1" dirty="0">
              <a:latin typeface="Calibri" panose="020F0502020204030204" pitchFamily="34" charset="0"/>
            </a:endParaRPr>
          </a:p>
        </p:txBody>
      </p:sp>
      <p:sp>
        <p:nvSpPr>
          <p:cNvPr id="19513" name="正方形/長方形 8"/>
          <p:cNvSpPr>
            <a:spLocks noChangeArrowheads="1"/>
          </p:cNvSpPr>
          <p:nvPr/>
        </p:nvSpPr>
        <p:spPr bwMode="auto">
          <a:xfrm>
            <a:off x="2476920" y="5973051"/>
            <a:ext cx="6015037" cy="230832"/>
          </a:xfrm>
          <a:prstGeom prst="rect">
            <a:avLst/>
          </a:prstGeom>
          <a:noFill/>
          <a:ln w="9525">
            <a:noFill/>
            <a:miter lim="800000"/>
            <a:headEnd/>
            <a:tailEnd/>
          </a:ln>
        </p:spPr>
        <p:txBody>
          <a:bodyPr>
            <a:spAutoFit/>
          </a:bodyPr>
          <a:lstStyle/>
          <a:p>
            <a:r>
              <a:rPr lang="en-US" altLang="ja-JP" sz="900" dirty="0" smtClean="0"/>
              <a:t>[Source]</a:t>
            </a:r>
            <a:r>
              <a:rPr lang="ja-JP" altLang="en-US" sz="900" dirty="0"/>
              <a:t>　</a:t>
            </a:r>
            <a:r>
              <a:rPr lang="en-US" altLang="ja-JP" sz="900" dirty="0" smtClean="0"/>
              <a:t>Agency of Cultural Affairs Website(http</a:t>
            </a:r>
            <a:r>
              <a:rPr lang="en-US" altLang="ja-JP" sz="900" dirty="0"/>
              <a:t>://</a:t>
            </a:r>
            <a:r>
              <a:rPr lang="en-US" altLang="ja-JP" sz="900" dirty="0" smtClean="0"/>
              <a:t>www.bunka.go.jp/chosakuken/gaiyou/kenrinaiyou.html)</a:t>
            </a:r>
            <a:endParaRPr lang="ja-JP" altLang="ja-JP" sz="9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タイトル 1"/>
          <p:cNvSpPr>
            <a:spLocks noGrp="1"/>
          </p:cNvSpPr>
          <p:nvPr>
            <p:ph type="title"/>
          </p:nvPr>
        </p:nvSpPr>
        <p:spPr>
          <a:xfrm>
            <a:off x="457200" y="12701"/>
            <a:ext cx="8229600" cy="901700"/>
          </a:xfrm>
        </p:spPr>
        <p:txBody>
          <a:bodyPr/>
          <a:lstStyle/>
          <a:p>
            <a:r>
              <a:rPr lang="en-US" altLang="ja-JP" sz="2400" dirty="0" smtClean="0"/>
              <a:t>Reference</a:t>
            </a:r>
            <a:r>
              <a:rPr lang="ja-JP" altLang="en-US" sz="2400" dirty="0" smtClean="0"/>
              <a:t> </a:t>
            </a:r>
            <a:r>
              <a:rPr lang="en-US" altLang="ja-JP" sz="2400" dirty="0" smtClean="0"/>
              <a:t>2: Related Laws</a:t>
            </a:r>
            <a:r>
              <a:rPr lang="ja-JP" altLang="en-US" sz="2400" dirty="0" smtClean="0"/>
              <a:t> </a:t>
            </a:r>
            <a:r>
              <a:rPr lang="en-US" altLang="ja-JP" sz="2400" dirty="0" smtClean="0"/>
              <a:t>(2) </a:t>
            </a:r>
            <a:br>
              <a:rPr lang="en-US" altLang="ja-JP" sz="2400" dirty="0" smtClean="0"/>
            </a:br>
            <a:r>
              <a:rPr lang="en-US" altLang="ja-JP" sz="2400" dirty="0" smtClean="0"/>
              <a:t>National Property Act, etc.</a:t>
            </a:r>
            <a:endParaRPr lang="ja-JP" altLang="en-US" sz="2400" dirty="0" smtClean="0"/>
          </a:p>
        </p:txBody>
      </p:sp>
      <p:sp>
        <p:nvSpPr>
          <p:cNvPr id="4" name="スライド番号プレースホルダー 3"/>
          <p:cNvSpPr>
            <a:spLocks noGrp="1"/>
          </p:cNvSpPr>
          <p:nvPr>
            <p:ph type="sldNum" sz="quarter" idx="10"/>
          </p:nvPr>
        </p:nvSpPr>
        <p:spPr/>
        <p:txBody>
          <a:bodyPr/>
          <a:lstStyle/>
          <a:p>
            <a:pPr>
              <a:defRPr/>
            </a:pPr>
            <a:fld id="{32D29652-B11B-47D1-98C4-A91E36EFE6F3}" type="slidenum">
              <a:rPr lang="ja-JP" altLang="en-US" smtClean="0"/>
              <a:pPr>
                <a:defRPr/>
              </a:pPr>
              <a:t>8</a:t>
            </a:fld>
            <a:endParaRPr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3926890755"/>
              </p:ext>
            </p:extLst>
          </p:nvPr>
        </p:nvGraphicFramePr>
        <p:xfrm>
          <a:off x="825172" y="1491048"/>
          <a:ext cx="7840264" cy="933450"/>
        </p:xfrm>
        <a:graphic>
          <a:graphicData uri="http://schemas.openxmlformats.org/drawingml/2006/table">
            <a:tbl>
              <a:tblPr firstRow="1" firstCol="1" bandRow="1">
                <a:tableStyleId>{5C22544A-7EE6-4342-B048-85BDC9FD1C3A}</a:tableStyleId>
              </a:tblPr>
              <a:tblGrid>
                <a:gridCol w="1420011"/>
                <a:gridCol w="1699513"/>
                <a:gridCol w="4720740"/>
              </a:tblGrid>
              <a:tr h="186225">
                <a:tc>
                  <a:txBody>
                    <a:bodyPr/>
                    <a:lstStyle/>
                    <a:p>
                      <a:pPr algn="l">
                        <a:spcAft>
                          <a:spcPts val="0"/>
                        </a:spcAft>
                      </a:pP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altLang="ja-JP" sz="1000" b="0" kern="100" dirty="0" smtClean="0">
                          <a:solidFill>
                            <a:schemeClr val="tx1"/>
                          </a:solidFill>
                          <a:effectLst/>
                          <a:latin typeface="Calibri" panose="020F0502020204030204" pitchFamily="34" charset="0"/>
                          <a:ea typeface="+mn-ea"/>
                          <a:cs typeface="Times New Roman"/>
                        </a:rPr>
                        <a:t>Provisions</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altLang="ja-JP" sz="1000" b="0" kern="100" dirty="0" smtClean="0">
                          <a:solidFill>
                            <a:schemeClr val="tx1"/>
                          </a:solidFill>
                          <a:effectLst/>
                          <a:latin typeface="Calibri" panose="020F0502020204030204" pitchFamily="34" charset="0"/>
                          <a:ea typeface="+mn-ea"/>
                          <a:cs typeface="Times New Roman"/>
                        </a:rPr>
                        <a:t>Content</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8516">
                <a:tc>
                  <a:txBody>
                    <a:bodyPr/>
                    <a:lstStyle/>
                    <a:p>
                      <a:pPr algn="l">
                        <a:spcAft>
                          <a:spcPts val="0"/>
                        </a:spcAft>
                      </a:pPr>
                      <a:r>
                        <a:rPr lang="en-US" altLang="ja-JP" sz="1000" b="0" kern="0" dirty="0" smtClean="0">
                          <a:solidFill>
                            <a:schemeClr val="tx1"/>
                          </a:solidFill>
                          <a:effectLst/>
                          <a:latin typeface="Calibri" panose="020F0502020204030204" pitchFamily="34" charset="0"/>
                          <a:ea typeface="+mn-ea"/>
                        </a:rPr>
                        <a:t>National Property</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altLang="ja-JP" sz="1000" b="0" kern="100" dirty="0" smtClean="0">
                          <a:solidFill>
                            <a:schemeClr val="tx1"/>
                          </a:solidFill>
                          <a:effectLst/>
                          <a:latin typeface="Calibri" panose="020F0502020204030204" pitchFamily="34" charset="0"/>
                          <a:ea typeface="+mn-ea"/>
                          <a:cs typeface="Times New Roman"/>
                        </a:rPr>
                        <a:t>National Property Act Article 2, paragraph 5</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altLang="ja-JP" sz="1000" b="0" kern="100" dirty="0" smtClean="0">
                          <a:solidFill>
                            <a:schemeClr val="tx1"/>
                          </a:solidFill>
                          <a:effectLst/>
                          <a:latin typeface="Calibri" panose="020F0502020204030204" pitchFamily="34" charset="0"/>
                          <a:ea typeface="+mn-ea"/>
                          <a:cs typeface="Times New Roman"/>
                        </a:rPr>
                        <a:t>Patent right, copyright, trademark right, utility model right and any other similar rights.</a:t>
                      </a:r>
                      <a:endParaRPr lang="ja-JP" altLang="en-US" sz="1000" b="0" kern="100" dirty="0" smtClean="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l">
                        <a:spcAft>
                          <a:spcPts val="0"/>
                        </a:spcAft>
                      </a:pPr>
                      <a:r>
                        <a:rPr lang="en-US" altLang="ja-JP" sz="1000" b="0" kern="100" dirty="0" smtClean="0">
                          <a:solidFill>
                            <a:schemeClr val="tx1"/>
                          </a:solidFill>
                          <a:effectLst/>
                          <a:latin typeface="Calibri" panose="020F0502020204030204" pitchFamily="34" charset="0"/>
                          <a:ea typeface="+mn-ea"/>
                          <a:cs typeface="Times New Roman"/>
                        </a:rPr>
                        <a:t>Public properties</a:t>
                      </a:r>
                      <a:r>
                        <a:rPr lang="en-US" altLang="ja-JP" sz="1000" b="0" kern="100" baseline="0" dirty="0" smtClean="0">
                          <a:solidFill>
                            <a:schemeClr val="tx1"/>
                          </a:solidFill>
                          <a:effectLst/>
                          <a:latin typeface="Calibri" panose="020F0502020204030204" pitchFamily="34" charset="0"/>
                          <a:ea typeface="+mn-ea"/>
                          <a:cs typeface="Times New Roman"/>
                        </a:rPr>
                        <a:t> of local governments</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altLang="ja-JP" sz="1000" b="0" kern="100" dirty="0" smtClean="0">
                          <a:solidFill>
                            <a:schemeClr val="tx1"/>
                          </a:solidFill>
                          <a:effectLst/>
                          <a:latin typeface="Calibri" panose="020F0502020204030204" pitchFamily="34" charset="0"/>
                          <a:ea typeface="+mn-ea"/>
                          <a:cs typeface="Times New Roman"/>
                        </a:rPr>
                        <a:t>Local Autonomy Act Article 238, paragraph 5</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altLang="ja-JP" sz="1000" b="0" kern="100" dirty="0" smtClean="0">
                          <a:solidFill>
                            <a:schemeClr val="tx1"/>
                          </a:solidFill>
                          <a:effectLst/>
                          <a:latin typeface="Calibri" panose="020F0502020204030204" pitchFamily="34" charset="0"/>
                          <a:ea typeface="+mn-ea"/>
                          <a:cs typeface="Times New Roman"/>
                        </a:rPr>
                        <a:t>Patent right, copyright, trademark right, utility model right and any other similar rights.</a:t>
                      </a:r>
                      <a:r>
                        <a:rPr lang="ja-JP" altLang="en-US" sz="1000" b="0" kern="100" dirty="0" smtClean="0">
                          <a:solidFill>
                            <a:schemeClr val="tx1"/>
                          </a:solidFill>
                          <a:effectLst/>
                          <a:latin typeface="Calibri" panose="020F0502020204030204" pitchFamily="34" charset="0"/>
                          <a:ea typeface="+mn-ea"/>
                          <a:cs typeface="Times New Roman"/>
                        </a:rPr>
                        <a:t> </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242133880"/>
              </p:ext>
            </p:extLst>
          </p:nvPr>
        </p:nvGraphicFramePr>
        <p:xfrm>
          <a:off x="811213" y="2798271"/>
          <a:ext cx="7888406" cy="3474720"/>
        </p:xfrm>
        <a:graphic>
          <a:graphicData uri="http://schemas.openxmlformats.org/drawingml/2006/table">
            <a:tbl>
              <a:tblPr firstRow="1" firstCol="1" bandRow="1">
                <a:tableStyleId>{5C22544A-7EE6-4342-B048-85BDC9FD1C3A}</a:tableStyleId>
              </a:tblPr>
              <a:tblGrid>
                <a:gridCol w="1231891"/>
                <a:gridCol w="2751139"/>
                <a:gridCol w="2739910"/>
                <a:gridCol w="1165466"/>
              </a:tblGrid>
              <a:tr h="153303">
                <a:tc>
                  <a:txBody>
                    <a:bodyPr/>
                    <a:lstStyle/>
                    <a:p>
                      <a:pPr algn="l">
                        <a:lnSpc>
                          <a:spcPct val="90000"/>
                        </a:lnSpc>
                        <a:spcAft>
                          <a:spcPts val="0"/>
                        </a:spcAft>
                      </a:pPr>
                      <a:r>
                        <a:rPr lang="en-US" altLang="ja-JP" sz="1000" b="0" kern="100" dirty="0" smtClean="0">
                          <a:solidFill>
                            <a:schemeClr val="tx1"/>
                          </a:solidFill>
                          <a:effectLst/>
                          <a:latin typeface="Calibri" panose="020F0502020204030204" pitchFamily="34" charset="0"/>
                          <a:ea typeface="+mn-ea"/>
                          <a:cs typeface="Times New Roman"/>
                        </a:rPr>
                        <a:t>Property</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90000"/>
                        </a:lnSpc>
                        <a:spcAft>
                          <a:spcPts val="0"/>
                        </a:spcAft>
                      </a:pPr>
                      <a:r>
                        <a:rPr lang="en-US" altLang="ja-JP" sz="1000" b="0" kern="100" dirty="0" smtClean="0">
                          <a:solidFill>
                            <a:schemeClr val="tx1"/>
                          </a:solidFill>
                          <a:effectLst/>
                          <a:latin typeface="Calibri" panose="020F0502020204030204" pitchFamily="34" charset="0"/>
                          <a:ea typeface="+mn-ea"/>
                          <a:cs typeface="Times New Roman"/>
                        </a:rPr>
                        <a:t>Act</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90000"/>
                        </a:lnSpc>
                        <a:spcAft>
                          <a:spcPts val="0"/>
                        </a:spcAft>
                      </a:pPr>
                      <a:r>
                        <a:rPr lang="en-US" altLang="ja-JP" sz="1000" b="0" kern="100" dirty="0" smtClean="0">
                          <a:solidFill>
                            <a:schemeClr val="tx1"/>
                          </a:solidFill>
                          <a:effectLst/>
                          <a:latin typeface="Calibri" panose="020F0502020204030204" pitchFamily="34" charset="0"/>
                          <a:ea typeface="+mn-ea"/>
                          <a:cs typeface="Times New Roman"/>
                        </a:rPr>
                        <a:t>Restrictions</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90000"/>
                        </a:lnSpc>
                        <a:spcAft>
                          <a:spcPts val="0"/>
                        </a:spcAft>
                      </a:pPr>
                      <a:r>
                        <a:rPr lang="en-US" altLang="ja-JP" sz="1000" b="0" kern="100" dirty="0" smtClean="0">
                          <a:solidFill>
                            <a:schemeClr val="tx1"/>
                          </a:solidFill>
                          <a:effectLst/>
                          <a:latin typeface="Calibri" panose="020F0502020204030204" pitchFamily="34" charset="0"/>
                          <a:ea typeface="+mn-ea"/>
                          <a:cs typeface="Times New Roman"/>
                        </a:rPr>
                        <a:t>Provisions</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9730">
                <a:tc rowSpan="3">
                  <a:txBody>
                    <a:bodyPr/>
                    <a:lstStyle/>
                    <a:p>
                      <a:pPr algn="l">
                        <a:lnSpc>
                          <a:spcPct val="90000"/>
                        </a:lnSpc>
                        <a:spcAft>
                          <a:spcPts val="0"/>
                        </a:spcAft>
                      </a:pPr>
                      <a:r>
                        <a:rPr lang="en-US" altLang="ja-JP" sz="1000" b="0" kern="100" dirty="0" smtClean="0">
                          <a:solidFill>
                            <a:schemeClr val="tx1"/>
                          </a:solidFill>
                          <a:effectLst/>
                          <a:latin typeface="Calibri" panose="020F0502020204030204" pitchFamily="34" charset="0"/>
                          <a:ea typeface="+mn-ea"/>
                          <a:cs typeface="Times New Roman"/>
                        </a:rPr>
                        <a:t>National Property</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90000"/>
                        </a:lnSpc>
                        <a:spcAft>
                          <a:spcPts val="0"/>
                        </a:spcAft>
                      </a:pPr>
                      <a:r>
                        <a:rPr lang="en-US" altLang="ja-JP" sz="1000" b="0" kern="100" dirty="0" smtClean="0">
                          <a:solidFill>
                            <a:schemeClr val="tx1"/>
                          </a:solidFill>
                          <a:effectLst/>
                          <a:latin typeface="Calibri" panose="020F0502020204030204" pitchFamily="34" charset="0"/>
                          <a:ea typeface="+mn-ea"/>
                          <a:cs typeface="Times New Roman"/>
                        </a:rPr>
                        <a:t>When allowing</a:t>
                      </a:r>
                      <a:r>
                        <a:rPr lang="en-US" altLang="ja-JP" sz="1000" b="0" kern="100" baseline="0" dirty="0" smtClean="0">
                          <a:solidFill>
                            <a:schemeClr val="tx1"/>
                          </a:solidFill>
                          <a:effectLst/>
                          <a:latin typeface="Calibri" panose="020F0502020204030204" pitchFamily="34" charset="0"/>
                          <a:ea typeface="+mn-ea"/>
                          <a:cs typeface="Times New Roman"/>
                        </a:rPr>
                        <a:t> the person other than the national government to use administrative properties or to gain profits therefrom.</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90000"/>
                        </a:lnSpc>
                        <a:spcAft>
                          <a:spcPts val="0"/>
                        </a:spcAft>
                      </a:pPr>
                      <a:r>
                        <a:rPr lang="en-US" altLang="ja-JP" sz="1000" b="0" kern="100" dirty="0" smtClean="0">
                          <a:solidFill>
                            <a:schemeClr val="tx1"/>
                          </a:solidFill>
                          <a:effectLst/>
                          <a:latin typeface="Calibri" panose="020F0502020204030204" pitchFamily="34" charset="0"/>
                          <a:ea typeface="+mn-ea"/>
                          <a:cs typeface="Times New Roman"/>
                        </a:rPr>
                        <a:t>The head of each Ministry and</a:t>
                      </a:r>
                      <a:r>
                        <a:rPr lang="en-US" altLang="ja-JP" sz="1000" b="0" kern="100" baseline="0" dirty="0" smtClean="0">
                          <a:solidFill>
                            <a:schemeClr val="tx1"/>
                          </a:solidFill>
                          <a:effectLst/>
                          <a:latin typeface="Calibri" panose="020F0502020204030204" pitchFamily="34" charset="0"/>
                          <a:ea typeface="+mn-ea"/>
                          <a:cs typeface="Times New Roman"/>
                        </a:rPr>
                        <a:t> Agency which administers the national property shall have consultations with the Minister of Finance.</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90000"/>
                        </a:lnSpc>
                        <a:spcAft>
                          <a:spcPts val="0"/>
                        </a:spcAft>
                      </a:pPr>
                      <a:r>
                        <a:rPr lang="en-US" altLang="ja-JP" sz="1000" b="0" kern="100" dirty="0" smtClean="0">
                          <a:solidFill>
                            <a:schemeClr val="tx1"/>
                          </a:solidFill>
                          <a:effectLst/>
                          <a:latin typeface="Calibri" panose="020F0502020204030204" pitchFamily="34" charset="0"/>
                          <a:ea typeface="+mn-ea"/>
                          <a:cs typeface="Times New Roman"/>
                        </a:rPr>
                        <a:t>National Property Act, Article 14</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9730">
                <a:tc vMerge="1">
                  <a:txBody>
                    <a:bodyPr/>
                    <a:lstStyle/>
                    <a:p>
                      <a:pPr algn="l">
                        <a:spcAft>
                          <a:spcPts val="0"/>
                        </a:spcAft>
                      </a:pP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90000"/>
                        </a:lnSpc>
                        <a:spcAft>
                          <a:spcPts val="0"/>
                        </a:spcAft>
                      </a:pPr>
                      <a:r>
                        <a:rPr lang="en-US" altLang="ja-JP" sz="1000" b="0" kern="100" dirty="0" smtClean="0">
                          <a:solidFill>
                            <a:schemeClr val="tx1"/>
                          </a:solidFill>
                          <a:effectLst/>
                          <a:latin typeface="Calibri" panose="020F0502020204030204" pitchFamily="34" charset="0"/>
                          <a:ea typeface="+mn-ea"/>
                          <a:cs typeface="Times New Roman"/>
                        </a:rPr>
                        <a:t>Lease, exchange, sell, assign, trust or use it as the subject</a:t>
                      </a:r>
                      <a:r>
                        <a:rPr lang="en-US" altLang="ja-JP" sz="1000" b="0" kern="100" baseline="0" dirty="0" smtClean="0">
                          <a:solidFill>
                            <a:schemeClr val="tx1"/>
                          </a:solidFill>
                          <a:effectLst/>
                          <a:latin typeface="Calibri" panose="020F0502020204030204" pitchFamily="34" charset="0"/>
                          <a:ea typeface="+mn-ea"/>
                          <a:cs typeface="Times New Roman"/>
                        </a:rPr>
                        <a:t> of contribution the administrative property or establish private right thereon.</a:t>
                      </a:r>
                      <a:endParaRPr lang="en-US" altLang="ja-JP" sz="1000" b="0" kern="100" dirty="0" smtClean="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90000"/>
                        </a:lnSpc>
                        <a:spcAft>
                          <a:spcPts val="0"/>
                        </a:spcAft>
                      </a:pPr>
                      <a:r>
                        <a:rPr lang="en-US" altLang="ja-JP" sz="1000" b="0" kern="100" dirty="0" smtClean="0">
                          <a:solidFill>
                            <a:schemeClr val="tx1"/>
                          </a:solidFill>
                          <a:effectLst/>
                          <a:latin typeface="Calibri" panose="020F0502020204030204" pitchFamily="34" charset="0"/>
                          <a:ea typeface="+mn-ea"/>
                          <a:cs typeface="Times New Roman"/>
                        </a:rPr>
                        <a:t>Prohibited</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90000"/>
                        </a:lnSpc>
                        <a:spcAft>
                          <a:spcPts val="0"/>
                        </a:spcAft>
                      </a:pPr>
                      <a:r>
                        <a:rPr lang="en-US" altLang="ja-JP" sz="1000" b="0" kern="100" dirty="0" smtClean="0">
                          <a:solidFill>
                            <a:schemeClr val="tx1"/>
                          </a:solidFill>
                          <a:effectLst/>
                          <a:latin typeface="Calibri" panose="020F0502020204030204" pitchFamily="34" charset="0"/>
                          <a:ea typeface="+mn-ea"/>
                          <a:cs typeface="Times New Roman"/>
                        </a:rPr>
                        <a:t>National Property Act, Article 18, paragraph 1</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9730">
                <a:tc vMerge="1">
                  <a:txBody>
                    <a:bodyPr/>
                    <a:lstStyle/>
                    <a:p>
                      <a:pPr algn="l">
                        <a:spcAft>
                          <a:spcPts val="0"/>
                        </a:spcAft>
                      </a:pP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90000"/>
                        </a:lnSpc>
                        <a:spcAft>
                          <a:spcPts val="0"/>
                        </a:spcAft>
                      </a:pPr>
                      <a:r>
                        <a:rPr lang="en-US" altLang="ja-JP" sz="1000" b="0" kern="100" dirty="0" smtClean="0">
                          <a:solidFill>
                            <a:schemeClr val="tx1"/>
                          </a:solidFill>
                          <a:effectLst/>
                          <a:latin typeface="Calibri" panose="020F0502020204030204" pitchFamily="34" charset="0"/>
                          <a:ea typeface="+mn-ea"/>
                          <a:cs typeface="Times New Roman"/>
                        </a:rPr>
                        <a:t>To use administrative properties or gain profits</a:t>
                      </a:r>
                      <a:r>
                        <a:rPr lang="en-US" altLang="ja-JP" sz="1000" b="0" kern="100" baseline="0" dirty="0" smtClean="0">
                          <a:solidFill>
                            <a:schemeClr val="tx1"/>
                          </a:solidFill>
                          <a:effectLst/>
                          <a:latin typeface="Calibri" panose="020F0502020204030204" pitchFamily="34" charset="0"/>
                          <a:ea typeface="+mn-ea"/>
                          <a:cs typeface="Times New Roman"/>
                        </a:rPr>
                        <a:t> therefrom to the extent not disturbing the usage of purpose thereof.</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90000"/>
                        </a:lnSpc>
                        <a:spcAft>
                          <a:spcPts val="0"/>
                        </a:spcAft>
                      </a:pPr>
                      <a:r>
                        <a:rPr lang="en-US" altLang="ja-JP" sz="1000" b="0" kern="100" dirty="0" smtClean="0">
                          <a:solidFill>
                            <a:schemeClr val="tx1"/>
                          </a:solidFill>
                          <a:effectLst/>
                          <a:latin typeface="Calibri" panose="020F0502020204030204" pitchFamily="34" charset="0"/>
                          <a:ea typeface="+mn-ea"/>
                          <a:cs typeface="Times New Roman"/>
                        </a:rPr>
                        <a:t>Permitted</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90000"/>
                        </a:lnSpc>
                        <a:spcAft>
                          <a:spcPts val="0"/>
                        </a:spcAft>
                      </a:pPr>
                      <a:r>
                        <a:rPr lang="en-US" altLang="ja-JP" sz="1000" b="0" kern="100" dirty="0" smtClean="0">
                          <a:solidFill>
                            <a:schemeClr val="tx1"/>
                          </a:solidFill>
                          <a:effectLst/>
                          <a:latin typeface="Calibri" panose="020F0502020204030204" pitchFamily="34" charset="0"/>
                          <a:ea typeface="+mn-ea"/>
                          <a:cs typeface="Times New Roman"/>
                        </a:rPr>
                        <a:t>National Property Act, Article 18, paragraph 6</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9730">
                <a:tc rowSpan="2">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00" b="0" kern="100" dirty="0" smtClean="0">
                          <a:solidFill>
                            <a:schemeClr val="tx1"/>
                          </a:solidFill>
                          <a:effectLst/>
                          <a:latin typeface="Calibri" panose="020F0502020204030204" pitchFamily="34" charset="0"/>
                          <a:ea typeface="+mn-ea"/>
                          <a:cs typeface="Times New Roman"/>
                        </a:rPr>
                        <a:t>Administrative properties out of public properties</a:t>
                      </a:r>
                      <a:r>
                        <a:rPr lang="en-US" altLang="ja-JP" sz="1000" b="0" kern="100" baseline="0" dirty="0" smtClean="0">
                          <a:solidFill>
                            <a:schemeClr val="tx1"/>
                          </a:solidFill>
                          <a:effectLst/>
                          <a:latin typeface="Calibri" panose="020F0502020204030204" pitchFamily="34" charset="0"/>
                          <a:ea typeface="+mn-ea"/>
                          <a:cs typeface="Times New Roman"/>
                        </a:rPr>
                        <a:t> of local governments</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90000"/>
                        </a:lnSpc>
                        <a:spcAft>
                          <a:spcPts val="0"/>
                        </a:spcAft>
                      </a:pPr>
                      <a:r>
                        <a:rPr lang="en-US" altLang="ja-JP" sz="1000" b="0" kern="100" dirty="0" smtClean="0">
                          <a:solidFill>
                            <a:schemeClr val="tx1"/>
                          </a:solidFill>
                          <a:effectLst/>
                          <a:latin typeface="Calibri" panose="020F0502020204030204" pitchFamily="34" charset="0"/>
                          <a:ea typeface="+mn-ea"/>
                          <a:cs typeface="Times New Roman"/>
                        </a:rPr>
                        <a:t>Lease, exchange, sell, assign, trust or use it as the subject</a:t>
                      </a:r>
                      <a:r>
                        <a:rPr lang="en-US" altLang="ja-JP" sz="1000" b="0" kern="100" baseline="0" dirty="0" smtClean="0">
                          <a:solidFill>
                            <a:schemeClr val="tx1"/>
                          </a:solidFill>
                          <a:effectLst/>
                          <a:latin typeface="Calibri" panose="020F0502020204030204" pitchFamily="34" charset="0"/>
                          <a:ea typeface="+mn-ea"/>
                          <a:cs typeface="Times New Roman"/>
                        </a:rPr>
                        <a:t> of contribution the administrative property or establish private right thereon.</a:t>
                      </a:r>
                      <a:endParaRPr lang="en-US" altLang="ja-JP" sz="1000" b="0" kern="100" dirty="0" smtClean="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90000"/>
                        </a:lnSpc>
                        <a:spcAft>
                          <a:spcPts val="0"/>
                        </a:spcAft>
                      </a:pPr>
                      <a:r>
                        <a:rPr lang="en-US" altLang="ja-JP" sz="1000" b="0" kern="100" dirty="0" smtClean="0">
                          <a:solidFill>
                            <a:schemeClr val="tx1"/>
                          </a:solidFill>
                          <a:effectLst/>
                          <a:latin typeface="Calibri" panose="020F0502020204030204" pitchFamily="34" charset="0"/>
                          <a:ea typeface="+mn-ea"/>
                          <a:cs typeface="Times New Roman"/>
                        </a:rPr>
                        <a:t>Prohibited</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90000"/>
                        </a:lnSpc>
                        <a:spcAft>
                          <a:spcPts val="0"/>
                        </a:spcAft>
                      </a:pPr>
                      <a:r>
                        <a:rPr lang="en-US" altLang="ja-JP" sz="1000" b="0" kern="100" dirty="0" smtClean="0">
                          <a:solidFill>
                            <a:schemeClr val="tx1"/>
                          </a:solidFill>
                          <a:effectLst/>
                          <a:latin typeface="Calibri" panose="020F0502020204030204" pitchFamily="34" charset="0"/>
                          <a:ea typeface="+mn-ea"/>
                          <a:cs typeface="Times New Roman"/>
                        </a:rPr>
                        <a:t>Local Autonomy Act, Article 238, paragrrpah4-1</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9730">
                <a:tc vMerge="1">
                  <a:txBody>
                    <a:bodyPr/>
                    <a:lstStyle/>
                    <a:p>
                      <a:pPr algn="l">
                        <a:spcAft>
                          <a:spcPts val="0"/>
                        </a:spcAft>
                      </a:pP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90000"/>
                        </a:lnSpc>
                        <a:spcAft>
                          <a:spcPts val="0"/>
                        </a:spcAft>
                      </a:pPr>
                      <a:r>
                        <a:rPr lang="en-US" altLang="ja-JP" sz="1000" b="0" kern="100" dirty="0" smtClean="0">
                          <a:solidFill>
                            <a:schemeClr val="tx1"/>
                          </a:solidFill>
                          <a:effectLst/>
                          <a:latin typeface="Calibri" panose="020F0502020204030204" pitchFamily="34" charset="0"/>
                          <a:ea typeface="+mn-ea"/>
                          <a:cs typeface="Times New Roman"/>
                        </a:rPr>
                        <a:t>Use administrative properties or gain profits therefrom to the extent</a:t>
                      </a:r>
                      <a:r>
                        <a:rPr lang="en-US" altLang="ja-JP" sz="1000" b="0" kern="100" baseline="0" dirty="0" smtClean="0">
                          <a:solidFill>
                            <a:schemeClr val="tx1"/>
                          </a:solidFill>
                          <a:effectLst/>
                          <a:latin typeface="Calibri" panose="020F0502020204030204" pitchFamily="34" charset="0"/>
                          <a:ea typeface="+mn-ea"/>
                          <a:cs typeface="Times New Roman"/>
                        </a:rPr>
                        <a:t> not disturbing the usage or purpose thereof.</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90000"/>
                        </a:lnSpc>
                        <a:spcAft>
                          <a:spcPts val="0"/>
                        </a:spcAft>
                      </a:pPr>
                      <a:r>
                        <a:rPr lang="en-US" altLang="ja-JP" sz="1000" b="0" kern="100" dirty="0" smtClean="0">
                          <a:solidFill>
                            <a:schemeClr val="tx1"/>
                          </a:solidFill>
                          <a:effectLst/>
                          <a:latin typeface="Calibri" panose="020F0502020204030204" pitchFamily="34" charset="0"/>
                          <a:ea typeface="+mn-ea"/>
                          <a:cs typeface="Times New Roman"/>
                        </a:rPr>
                        <a:t>Permitted</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90000"/>
                        </a:lnSpc>
                        <a:spcAft>
                          <a:spcPts val="0"/>
                        </a:spcAft>
                      </a:pPr>
                      <a:r>
                        <a:rPr lang="en-US" altLang="ja-JP" sz="1000" b="0" kern="100" dirty="0" smtClean="0">
                          <a:solidFill>
                            <a:schemeClr val="tx1"/>
                          </a:solidFill>
                          <a:effectLst/>
                          <a:latin typeface="Calibri" panose="020F0502020204030204" pitchFamily="34" charset="0"/>
                          <a:ea typeface="+mn-ea"/>
                          <a:cs typeface="Times New Roman"/>
                        </a:rPr>
                        <a:t>Local Autonomy Act,  Article 238, , paragraph 4-7</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7944">
                <a:tc>
                  <a:txBody>
                    <a:bodyPr/>
                    <a:lstStyle/>
                    <a:p>
                      <a:pPr algn="l">
                        <a:lnSpc>
                          <a:spcPct val="90000"/>
                        </a:lnSpc>
                        <a:spcAft>
                          <a:spcPts val="0"/>
                        </a:spcAft>
                      </a:pPr>
                      <a:r>
                        <a:rPr lang="en-US" altLang="ja-JP" sz="1000" b="0" kern="100" dirty="0" smtClean="0">
                          <a:solidFill>
                            <a:schemeClr val="tx1"/>
                          </a:solidFill>
                          <a:effectLst/>
                          <a:latin typeface="Calibri" panose="020F0502020204030204" pitchFamily="34" charset="0"/>
                          <a:ea typeface="+mn-ea"/>
                          <a:cs typeface="Times New Roman"/>
                        </a:rPr>
                        <a:t>Properties acquired or utility of which increased by subsidiary projects</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90000"/>
                        </a:lnSpc>
                        <a:spcAft>
                          <a:spcPts val="0"/>
                        </a:spcAft>
                      </a:pPr>
                      <a:r>
                        <a:rPr lang="en-US" altLang="ja-JP" sz="1000" b="0" kern="100" dirty="0" smtClean="0">
                          <a:solidFill>
                            <a:schemeClr val="tx1"/>
                          </a:solidFill>
                          <a:effectLst/>
                          <a:latin typeface="Calibri" panose="020F0502020204030204" pitchFamily="34" charset="0"/>
                          <a:ea typeface="+mn-ea"/>
                          <a:cs typeface="Times New Roman"/>
                        </a:rPr>
                        <a:t>Use, transfer,</a:t>
                      </a:r>
                      <a:r>
                        <a:rPr lang="en-US" altLang="ja-JP" sz="1000" b="0" kern="100" baseline="0" dirty="0" smtClean="0">
                          <a:solidFill>
                            <a:schemeClr val="tx1"/>
                          </a:solidFill>
                          <a:effectLst/>
                          <a:latin typeface="Calibri" panose="020F0502020204030204" pitchFamily="34" charset="0"/>
                          <a:ea typeface="+mn-ea"/>
                          <a:cs typeface="Times New Roman"/>
                        </a:rPr>
                        <a:t> exchange, lend or offer for security in violation of the purpose of granting subsidies., etc.</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90000"/>
                        </a:lnSpc>
                        <a:spcAft>
                          <a:spcPts val="0"/>
                        </a:spcAft>
                      </a:pPr>
                      <a:r>
                        <a:rPr lang="en-US" altLang="ja-JP" sz="1000" b="0" kern="100" dirty="0" smtClean="0">
                          <a:solidFill>
                            <a:schemeClr val="tx1"/>
                          </a:solidFill>
                          <a:effectLst/>
                          <a:latin typeface="Calibri" panose="020F0502020204030204" pitchFamily="34" charset="0"/>
                          <a:ea typeface="+mn-ea"/>
                          <a:cs typeface="Times New Roman"/>
                        </a:rPr>
                        <a:t>Prohibited unless the approval</a:t>
                      </a:r>
                      <a:r>
                        <a:rPr lang="en-US" altLang="ja-JP" sz="1000" b="0" kern="100" baseline="0" dirty="0" smtClean="0">
                          <a:solidFill>
                            <a:schemeClr val="tx1"/>
                          </a:solidFill>
                          <a:effectLst/>
                          <a:latin typeface="Calibri" panose="020F0502020204030204" pitchFamily="34" charset="0"/>
                          <a:ea typeface="+mn-ea"/>
                          <a:cs typeface="Times New Roman"/>
                        </a:rPr>
                        <a:t> of the head of each Ministry and Agency is obtained; except for the cases provided for in the Government Ordinance..</a:t>
                      </a:r>
                      <a:endParaRPr lang="en-US" altLang="ja-JP" sz="1000" b="0" kern="100" dirty="0" smtClean="0">
                        <a:solidFill>
                          <a:schemeClr val="tx1"/>
                        </a:solidFill>
                        <a:effectLst/>
                        <a:latin typeface="Calibri" panose="020F0502020204030204" pitchFamily="34" charset="0"/>
                        <a:ea typeface="+mn-ea"/>
                        <a:cs typeface="Times New Roman"/>
                      </a:endParaRPr>
                    </a:p>
                    <a:p>
                      <a:pPr algn="l">
                        <a:lnSpc>
                          <a:spcPct val="90000"/>
                        </a:lnSpc>
                        <a:spcAft>
                          <a:spcPts val="0"/>
                        </a:spcAft>
                      </a:pP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90000"/>
                        </a:lnSpc>
                        <a:spcAft>
                          <a:spcPts val="0"/>
                        </a:spcAft>
                      </a:pPr>
                      <a:r>
                        <a:rPr lang="en-US" altLang="ja-JP" sz="1000" b="0" kern="100" dirty="0" smtClean="0">
                          <a:solidFill>
                            <a:schemeClr val="tx1"/>
                          </a:solidFill>
                          <a:effectLst/>
                          <a:latin typeface="Calibri" panose="020F0502020204030204" pitchFamily="34" charset="0"/>
                          <a:ea typeface="+mn-ea"/>
                          <a:cs typeface="Times New Roman"/>
                        </a:rPr>
                        <a:t>Act for</a:t>
                      </a:r>
                      <a:r>
                        <a:rPr lang="en-US" altLang="ja-JP" sz="1000" b="0" kern="100" baseline="0" dirty="0" smtClean="0">
                          <a:solidFill>
                            <a:schemeClr val="tx1"/>
                          </a:solidFill>
                          <a:effectLst/>
                          <a:latin typeface="Calibri" panose="020F0502020204030204" pitchFamily="34" charset="0"/>
                          <a:ea typeface="+mn-ea"/>
                          <a:cs typeface="Times New Roman"/>
                        </a:rPr>
                        <a:t> Normalization of Grants, Article </a:t>
                      </a:r>
                      <a:r>
                        <a:rPr lang="en-US" altLang="ja-JP" sz="1000" b="0" kern="100" dirty="0" smtClean="0">
                          <a:solidFill>
                            <a:schemeClr val="tx1"/>
                          </a:solidFill>
                          <a:effectLst/>
                          <a:latin typeface="Calibri" panose="020F0502020204030204" pitchFamily="34" charset="0"/>
                          <a:ea typeface="+mn-ea"/>
                          <a:cs typeface="Times New Roman"/>
                        </a:rPr>
                        <a:t>22</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052">
                <a:tc>
                  <a:txBody>
                    <a:bodyPr/>
                    <a:lstStyle/>
                    <a:p>
                      <a:pPr algn="l">
                        <a:lnSpc>
                          <a:spcPct val="90000"/>
                        </a:lnSpc>
                        <a:spcAft>
                          <a:spcPts val="0"/>
                        </a:spcAft>
                      </a:pPr>
                      <a:r>
                        <a:rPr lang="en-US" altLang="ja-JP" sz="1000" b="0" kern="100" dirty="0" smtClean="0">
                          <a:solidFill>
                            <a:schemeClr val="tx1"/>
                          </a:solidFill>
                          <a:effectLst/>
                          <a:latin typeface="Calibri" panose="020F0502020204030204" pitchFamily="34" charset="0"/>
                          <a:ea typeface="+mn-ea"/>
                          <a:cs typeface="Times New Roman"/>
                        </a:rPr>
                        <a:t>National Property</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90000"/>
                        </a:lnSpc>
                        <a:spcAft>
                          <a:spcPts val="0"/>
                        </a:spcAft>
                      </a:pPr>
                      <a:r>
                        <a:rPr lang="en-US" altLang="ja-JP" sz="1000" b="0" kern="100" dirty="0" smtClean="0">
                          <a:solidFill>
                            <a:schemeClr val="tx1"/>
                          </a:solidFill>
                          <a:effectLst/>
                          <a:latin typeface="Calibri" panose="020F0502020204030204" pitchFamily="34" charset="0"/>
                          <a:ea typeface="+mn-ea"/>
                          <a:cs typeface="Times New Roman"/>
                        </a:rPr>
                        <a:t>Exchange or use for other means of payment or transfer or loan</a:t>
                      </a:r>
                      <a:r>
                        <a:rPr lang="en-US" altLang="ja-JP" sz="1000" b="0" kern="100" baseline="0" dirty="0" smtClean="0">
                          <a:solidFill>
                            <a:schemeClr val="tx1"/>
                          </a:solidFill>
                          <a:effectLst/>
                          <a:latin typeface="Calibri" panose="020F0502020204030204" pitchFamily="34" charset="0"/>
                          <a:ea typeface="+mn-ea"/>
                          <a:cs typeface="Times New Roman"/>
                        </a:rPr>
                        <a:t> without appropriate consideration.</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90000"/>
                        </a:lnSpc>
                        <a:spcAft>
                          <a:spcPts val="0"/>
                        </a:spcAft>
                      </a:pPr>
                      <a:r>
                        <a:rPr lang="en-US" altLang="ja-JP" sz="1000" b="0" kern="100" dirty="0" smtClean="0">
                          <a:solidFill>
                            <a:schemeClr val="tx1"/>
                          </a:solidFill>
                          <a:effectLst/>
                          <a:latin typeface="Calibri" panose="020F0502020204030204" pitchFamily="34" charset="0"/>
                          <a:ea typeface="+mn-ea"/>
                          <a:cs typeface="Times New Roman"/>
                        </a:rPr>
                        <a:t>Prohibited except for the cases provided for in the laws.</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90000"/>
                        </a:lnSpc>
                        <a:spcAft>
                          <a:spcPts val="0"/>
                        </a:spcAft>
                      </a:pPr>
                      <a:r>
                        <a:rPr lang="en-US" altLang="ja-JP" sz="1000" b="0" kern="100" dirty="0" smtClean="0">
                          <a:solidFill>
                            <a:schemeClr val="tx1"/>
                          </a:solidFill>
                          <a:effectLst/>
                          <a:latin typeface="Calibri" panose="020F0502020204030204" pitchFamily="34" charset="0"/>
                          <a:ea typeface="+mn-ea"/>
                          <a:cs typeface="Times New Roman"/>
                        </a:rPr>
                        <a:t>Public Finance</a:t>
                      </a:r>
                      <a:r>
                        <a:rPr lang="en-US" altLang="ja-JP" sz="1000" b="0" kern="100" baseline="0" dirty="0" smtClean="0">
                          <a:solidFill>
                            <a:schemeClr val="tx1"/>
                          </a:solidFill>
                          <a:effectLst/>
                          <a:latin typeface="Calibri" panose="020F0502020204030204" pitchFamily="34" charset="0"/>
                          <a:ea typeface="+mn-ea"/>
                          <a:cs typeface="Times New Roman"/>
                        </a:rPr>
                        <a:t> Act, Article </a:t>
                      </a:r>
                      <a:r>
                        <a:rPr lang="en-US" altLang="ja-JP" sz="1000" b="0" kern="100" dirty="0" smtClean="0">
                          <a:solidFill>
                            <a:schemeClr val="tx1"/>
                          </a:solidFill>
                          <a:effectLst/>
                          <a:latin typeface="Calibri" panose="020F0502020204030204" pitchFamily="34" charset="0"/>
                          <a:ea typeface="+mn-ea"/>
                          <a:cs typeface="Times New Roman"/>
                        </a:rPr>
                        <a:t>9</a:t>
                      </a:r>
                      <a:endParaRPr lang="ja-JP" sz="1000" b="0" kern="100" dirty="0">
                        <a:solidFill>
                          <a:schemeClr val="tx1"/>
                        </a:solidFill>
                        <a:effectLst/>
                        <a:latin typeface="Calibri" panose="020F0502020204030204" pitchFamily="34" charset="0"/>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9511" name="正方形/長方形 6"/>
          <p:cNvSpPr>
            <a:spLocks noChangeArrowheads="1"/>
          </p:cNvSpPr>
          <p:nvPr/>
        </p:nvSpPr>
        <p:spPr bwMode="auto">
          <a:xfrm>
            <a:off x="483080" y="1158637"/>
            <a:ext cx="6661204" cy="286232"/>
          </a:xfrm>
          <a:prstGeom prst="rect">
            <a:avLst/>
          </a:prstGeom>
          <a:noFill/>
          <a:ln w="9525">
            <a:noFill/>
            <a:miter lim="800000"/>
            <a:headEnd/>
            <a:tailEnd/>
          </a:ln>
        </p:spPr>
        <p:txBody>
          <a:bodyPr wrap="square">
            <a:spAutoFit/>
          </a:bodyPr>
          <a:lstStyle/>
          <a:p>
            <a:pPr>
              <a:lnSpc>
                <a:spcPct val="90000"/>
              </a:lnSpc>
            </a:pPr>
            <a:r>
              <a:rPr lang="en-US" altLang="ja-JP" sz="1400" b="1" dirty="0" smtClean="0">
                <a:latin typeface="Calibri" panose="020F0502020204030204" pitchFamily="34" charset="0"/>
              </a:rPr>
              <a:t>- Whether copyright is included in national properties, etc.  </a:t>
            </a:r>
            <a:endParaRPr lang="ja-JP" altLang="ja-JP" sz="1400" b="1" dirty="0">
              <a:latin typeface="Calibri" panose="020F0502020204030204" pitchFamily="34" charset="0"/>
            </a:endParaRPr>
          </a:p>
        </p:txBody>
      </p:sp>
      <p:sp>
        <p:nvSpPr>
          <p:cNvPr id="19512" name="正方形/長方形 7"/>
          <p:cNvSpPr>
            <a:spLocks noChangeArrowheads="1"/>
          </p:cNvSpPr>
          <p:nvPr/>
        </p:nvSpPr>
        <p:spPr bwMode="auto">
          <a:xfrm>
            <a:off x="481013" y="2532758"/>
            <a:ext cx="6545321" cy="286232"/>
          </a:xfrm>
          <a:prstGeom prst="rect">
            <a:avLst/>
          </a:prstGeom>
          <a:noFill/>
          <a:ln w="9525">
            <a:noFill/>
            <a:miter lim="800000"/>
            <a:headEnd/>
            <a:tailEnd/>
          </a:ln>
        </p:spPr>
        <p:txBody>
          <a:bodyPr wrap="square">
            <a:spAutoFit/>
          </a:bodyPr>
          <a:lstStyle/>
          <a:p>
            <a:pPr>
              <a:lnSpc>
                <a:spcPct val="90000"/>
              </a:lnSpc>
            </a:pPr>
            <a:r>
              <a:rPr lang="en-US" altLang="ja-JP" sz="1400" b="1" dirty="0" smtClean="0">
                <a:latin typeface="Calibri" panose="020F0502020204030204" pitchFamily="34" charset="0"/>
              </a:rPr>
              <a:t>- Restrictions on Use of the Property</a:t>
            </a:r>
            <a:endParaRPr lang="ja-JP" altLang="ja-JP" sz="1400" b="1" dirty="0">
              <a:latin typeface="Calibri" panose="020F0502020204030204" pitchFamily="34" charset="0"/>
            </a:endParaRPr>
          </a:p>
        </p:txBody>
      </p:sp>
      <p:sp>
        <p:nvSpPr>
          <p:cNvPr id="19513" name="正方形/長方形 8"/>
          <p:cNvSpPr>
            <a:spLocks noChangeArrowheads="1"/>
          </p:cNvSpPr>
          <p:nvPr/>
        </p:nvSpPr>
        <p:spPr bwMode="auto">
          <a:xfrm>
            <a:off x="4732020" y="6300722"/>
            <a:ext cx="3970020" cy="230832"/>
          </a:xfrm>
          <a:prstGeom prst="rect">
            <a:avLst/>
          </a:prstGeom>
          <a:noFill/>
          <a:ln w="9525">
            <a:noFill/>
            <a:miter lim="800000"/>
            <a:headEnd/>
            <a:tailEnd/>
          </a:ln>
        </p:spPr>
        <p:txBody>
          <a:bodyPr wrap="square">
            <a:spAutoFit/>
          </a:bodyPr>
          <a:lstStyle/>
          <a:p>
            <a:r>
              <a:rPr lang="en-US" altLang="ja-JP" sz="900" dirty="0" smtClean="0">
                <a:latin typeface="Calibri" panose="020F0502020204030204" pitchFamily="34" charset="0"/>
              </a:rPr>
              <a:t>[Source]Prepared by the Secretariat based on each of the laws</a:t>
            </a:r>
            <a:endParaRPr lang="ja-JP" altLang="ja-JP" sz="900" dirty="0">
              <a:latin typeface="Calibri" panose="020F0502020204030204" pitchFamily="34" charset="0"/>
            </a:endParaRPr>
          </a:p>
        </p:txBody>
      </p:sp>
    </p:spTree>
    <p:extLst>
      <p:ext uri="{BB962C8B-B14F-4D97-AF65-F5344CB8AC3E}">
        <p14:creationId xmlns:p14="http://schemas.microsoft.com/office/powerpoint/2010/main" val="17609734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ス">
  <a:themeElements>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アース">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2.xml><?xml version="1.0" encoding="utf-8"?>
<a:themeOverride xmlns:a="http://schemas.openxmlformats.org/drawingml/2006/main">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Origin</Template>
  <TotalTime>26235</TotalTime>
  <Words>9429</Words>
  <Application>Microsoft Office PowerPoint</Application>
  <PresentationFormat>画面に合わせる (4:3)</PresentationFormat>
  <Paragraphs>1093</Paragraphs>
  <Slides>59</Slides>
  <Notes>2</Notes>
  <HiddenSlides>0</HiddenSlides>
  <MMClips>0</MMClips>
  <ScaleCrop>false</ScaleCrop>
  <HeadingPairs>
    <vt:vector size="4" baseType="variant">
      <vt:variant>
        <vt:lpstr>テーマ</vt:lpstr>
      </vt:variant>
      <vt:variant>
        <vt:i4>1</vt:i4>
      </vt:variant>
      <vt:variant>
        <vt:lpstr>スライド タイトル</vt:lpstr>
      </vt:variant>
      <vt:variant>
        <vt:i4>59</vt:i4>
      </vt:variant>
    </vt:vector>
  </HeadingPairs>
  <TitlesOfParts>
    <vt:vector size="60" baseType="lpstr">
      <vt:lpstr>アース</vt:lpstr>
      <vt:lpstr>PowerPoint プレゼンテーション</vt:lpstr>
      <vt:lpstr>Table of Contents</vt:lpstr>
      <vt:lpstr>1. Direction of Review</vt:lpstr>
      <vt:lpstr>(1)Present conditions and problems for the terms and conditions of use of public data</vt:lpstr>
      <vt:lpstr>(2)  Direction of Problem Solutions</vt:lpstr>
      <vt:lpstr>Reference 1: Copyrightability (1)</vt:lpstr>
      <vt:lpstr>Reference 1: Copyrightability (2)</vt:lpstr>
      <vt:lpstr>Reference 2: Related Laws (1)  Content of Rights of the Copyright Act</vt:lpstr>
      <vt:lpstr>Reference 2: Related Laws (2)  National Property Act, etc.</vt:lpstr>
      <vt:lpstr>2.  Basic Idea of Overseas Secondary Use</vt:lpstr>
      <vt:lpstr>(1) Basic Idea of Overseas Secondary Use</vt:lpstr>
      <vt:lpstr>Reference 1. OECD Recommendation of the Council for  Enhanced  Access and More Effective Use of Public Sector Information</vt:lpstr>
      <vt:lpstr>Reference 2. Directive on the re-use of public sector information (EU)</vt:lpstr>
      <vt:lpstr>Reference 3. NZGOAL</vt:lpstr>
      <vt:lpstr>Reference ４．AusGOAL</vt:lpstr>
      <vt:lpstr>3.  Comparison of Licenses adopted overseas</vt:lpstr>
      <vt:lpstr>(1)  Overview of Licenses adopted in Foreign Countries</vt:lpstr>
      <vt:lpstr>(2)  Comparison of Licenses adopted in Foreign Countries</vt:lpstr>
      <vt:lpstr>Reference 1.  Terms and Conditions selectable in  Licenses of Foreign Countries</vt:lpstr>
      <vt:lpstr>4. Review of Licenses which might be adopted in Japan  (Method of Indication of Terms and Conditions for Use)</vt:lpstr>
      <vt:lpstr>(1) Review of Licenses which might be adopted in Japan</vt:lpstr>
      <vt:lpstr>Reference 1.  Overview of Creative Commons License</vt:lpstr>
      <vt:lpstr>Reference 2.  Types and Evaluation of Creative Commons License</vt:lpstr>
      <vt:lpstr>(2)  Matters of Note in adoption of License (Ex.)</vt:lpstr>
      <vt:lpstr>5.  Case Studies</vt:lpstr>
      <vt:lpstr>(1)  Presumption of Case Studies</vt:lpstr>
      <vt:lpstr>5.1  Information and Communication White Paper</vt:lpstr>
      <vt:lpstr>(1) Procedures for Case Studies(Overall Picture)</vt:lpstr>
      <vt:lpstr>(2)  Actual Work Procedures (Full Version)</vt:lpstr>
      <vt:lpstr>(3) Explanatory Notes to Categories</vt:lpstr>
      <vt:lpstr>(4)  Actual Work Procedures(Simplified Version)</vt:lpstr>
      <vt:lpstr>(5) Extraction and Categories of the Candidates for  CC-BY Not Applicable (☆)</vt:lpstr>
      <vt:lpstr>(6) Confirmation of Applicability of CC-BY and  Description of the Results (Each Person in Charge)</vt:lpstr>
      <vt:lpstr>Reference 1.  Information and Communication White  Paper Work Results (2012 Edition)</vt:lpstr>
      <vt:lpstr>(7) Indication Methods based on the Confirmation  Result of Applicability of CC-BY</vt:lpstr>
      <vt:lpstr>Reference 2.  Indication Methods based on the  confirmation results of applicability of CC-BY (Ex.)</vt:lpstr>
      <vt:lpstr>(8)  Determination of “No Copyright”</vt:lpstr>
      <vt:lpstr>Reference 3.  Pattern a)</vt:lpstr>
      <vt:lpstr>Reference 4.  Pattern b)</vt:lpstr>
      <vt:lpstr>Reference  5.  Pattern c)</vt:lpstr>
      <vt:lpstr>Reference 6.  Pattern d)</vt:lpstr>
      <vt:lpstr>Reference 7.  Pattern e)</vt:lpstr>
      <vt:lpstr>Reference 8.  Pattern f)</vt:lpstr>
      <vt:lpstr>5.2  Home Page of Statistics Bureau and Maps  (Survey Results)</vt:lpstr>
      <vt:lpstr>(1)  Case Study Results</vt:lpstr>
      <vt:lpstr>6.  Review of Draft Terms and Conditions for Use and Draft Provisions of Consignment Agreement , etc.</vt:lpstr>
      <vt:lpstr>(1)  Draft Terms and Conditions for Use ａ)  (Taking an example of Information and Communication White Paper) (Working Draft)</vt:lpstr>
      <vt:lpstr>(２)Draft Terms and Conditions for Use b)(Previous Data, etc.)(Working Draft)</vt:lpstr>
      <vt:lpstr>(3) Draft Terms and Conditions for Use c) (Data to be prepared in the Future) (Working Draft)</vt:lpstr>
      <vt:lpstr>(4) Draft Provisions to be incorporated in Agreements(Working Draft)</vt:lpstr>
      <vt:lpstr>(5)  Other</vt:lpstr>
      <vt:lpstr>Reference 1.  Examples of Description of Indication  of Sources</vt:lpstr>
      <vt:lpstr>Reference 2.  Page of ”Creative Commons License  Indication 2.1 Japan”</vt:lpstr>
      <vt:lpstr>Reference ３．Explanation of Citation Rules</vt:lpstr>
      <vt:lpstr>7.  Other Matters of Note</vt:lpstr>
      <vt:lpstr>(1)  Other Matters of Note</vt:lpstr>
      <vt:lpstr>8.  Proposals to Electronic Administration Open Data Working Level Meetings.</vt:lpstr>
      <vt:lpstr>(1) Proposals to Electronic Administration Open Data Working-level Meetings a)</vt:lpstr>
      <vt:lpstr>(2)  Proposals to Electronic Administration Open Data Working-level Meetings b)</vt:lpstr>
    </vt:vector>
  </TitlesOfParts>
  <Company>SPU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データガバナンス</dc:title>
  <dc:creator>OpenData</dc:creator>
  <cp:lastModifiedBy>福島　直央</cp:lastModifiedBy>
  <cp:revision>664</cp:revision>
  <cp:lastPrinted>2013-12-25T07:39:12Z</cp:lastPrinted>
  <dcterms:created xsi:type="dcterms:W3CDTF">2012-11-30T13:43:40Z</dcterms:created>
  <dcterms:modified xsi:type="dcterms:W3CDTF">2014-02-07T07:53:59Z</dcterms:modified>
</cp:coreProperties>
</file>