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0"/>
  </p:notesMasterIdLst>
  <p:sldIdLst>
    <p:sldId id="416" r:id="rId2"/>
    <p:sldId id="441" r:id="rId3"/>
    <p:sldId id="444" r:id="rId4"/>
    <p:sldId id="443" r:id="rId5"/>
    <p:sldId id="447" r:id="rId6"/>
    <p:sldId id="449" r:id="rId7"/>
    <p:sldId id="448" r:id="rId8"/>
    <p:sldId id="445" r:id="rId9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5" autoAdjust="0"/>
    <p:restoredTop sz="92639" autoAdjust="0"/>
  </p:normalViewPr>
  <p:slideViewPr>
    <p:cSldViewPr snapToGrid="0">
      <p:cViewPr>
        <p:scale>
          <a:sx n="80" d="100"/>
          <a:sy n="80" d="100"/>
        </p:scale>
        <p:origin x="-2430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2100219\AppData\Local\Temp\_AZTMP42_\SurveySummary_0611201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b-fs\&#12503;&#12525;&#12472;&#12455;&#12463;&#12488;\9210359%20&#27941;&#22283;&#21083;PL\&#12458;&#12540;&#12503;&#12531;&#12487;&#12540;&#12479;&#12467;&#12531;&#12477;&#12540;&#12471;&#12450;&#12512;\20130613&#32207;&#20250;\&#38598;&#35336;&#12464;&#12521;&#12501;_061120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12176973100824"/>
          <c:y val="0.20417784422427904"/>
          <c:w val="0.70923926950071503"/>
          <c:h val="0.7682793817439487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'Question 1'!$C$14:$C$17</c:f>
              <c:strCache>
                <c:ptCount val="4"/>
                <c:pt idx="0">
                  <c:v>データ
保有者</c:v>
                </c:pt>
                <c:pt idx="1">
                  <c:v>データ
仲介者</c:v>
                </c:pt>
                <c:pt idx="2">
                  <c:v>データ
活用者</c:v>
                </c:pt>
                <c:pt idx="3">
                  <c:v>その他</c:v>
                </c:pt>
              </c:strCache>
            </c:strRef>
          </c:cat>
          <c:val>
            <c:numRef>
              <c:f>'Question 1'!$D$14:$D$17</c:f>
              <c:numCache>
                <c:formatCode>0</c:formatCode>
                <c:ptCount val="4"/>
                <c:pt idx="0">
                  <c:v>19</c:v>
                </c:pt>
                <c:pt idx="1">
                  <c:v>38</c:v>
                </c:pt>
                <c:pt idx="2">
                  <c:v>46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16640"/>
        <c:axId val="104818176"/>
      </c:barChart>
      <c:catAx>
        <c:axId val="104816640"/>
        <c:scaling>
          <c:orientation val="maxMin"/>
        </c:scaling>
        <c:delete val="0"/>
        <c:axPos val="l"/>
        <c:majorTickMark val="out"/>
        <c:minorTickMark val="none"/>
        <c:tickLblPos val="nextTo"/>
        <c:crossAx val="104818176"/>
        <c:crosses val="autoZero"/>
        <c:auto val="1"/>
        <c:lblAlgn val="ctr"/>
        <c:lblOffset val="100"/>
        <c:noMultiLvlLbl val="0"/>
      </c:catAx>
      <c:valAx>
        <c:axId val="104818176"/>
        <c:scaling>
          <c:orientation val="minMax"/>
        </c:scaling>
        <c:delete val="0"/>
        <c:axPos val="t"/>
        <c:majorGridlines/>
        <c:numFmt formatCode="0" sourceLinked="1"/>
        <c:majorTickMark val="out"/>
        <c:minorTickMark val="none"/>
        <c:tickLblPos val="nextTo"/>
        <c:crossAx val="10481664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600">
          <a:latin typeface="HG明朝E" pitchFamily="17" charset="-128"/>
          <a:ea typeface="HG明朝E" pitchFamily="17" charset="-128"/>
        </a:defRPr>
      </a:pPr>
      <a:endParaRPr lang="ja-JP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'Question 4'!$E$8:$E$13</c:f>
              <c:strCache>
                <c:ptCount val="6"/>
                <c:pt idx="0">
                  <c:v>官公庁統計</c:v>
                </c:pt>
                <c:pt idx="1">
                  <c:v>気象データ</c:v>
                </c:pt>
                <c:pt idx="2">
                  <c:v>国立国会図書館API</c:v>
                </c:pt>
                <c:pt idx="3">
                  <c:v>地盤情報</c:v>
                </c:pt>
                <c:pt idx="4">
                  <c:v>地理空間情報</c:v>
                </c:pt>
                <c:pt idx="5">
                  <c:v>その他</c:v>
                </c:pt>
              </c:strCache>
            </c:strRef>
          </c:cat>
          <c:val>
            <c:numRef>
              <c:f>'Question 4'!$F$8:$F$13</c:f>
              <c:numCache>
                <c:formatCode>General</c:formatCode>
                <c:ptCount val="6"/>
                <c:pt idx="0">
                  <c:v>11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58368"/>
        <c:axId val="104859904"/>
      </c:barChart>
      <c:catAx>
        <c:axId val="104858368"/>
        <c:scaling>
          <c:orientation val="maxMin"/>
        </c:scaling>
        <c:delete val="0"/>
        <c:axPos val="l"/>
        <c:majorTickMark val="out"/>
        <c:minorTickMark val="none"/>
        <c:tickLblPos val="nextTo"/>
        <c:crossAx val="104859904"/>
        <c:crosses val="autoZero"/>
        <c:auto val="1"/>
        <c:lblAlgn val="ctr"/>
        <c:lblOffset val="100"/>
        <c:noMultiLvlLbl val="0"/>
      </c:catAx>
      <c:valAx>
        <c:axId val="104859904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104858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HG明朝E" pitchFamily="17" charset="-128"/>
          <a:ea typeface="HG明朝E" pitchFamily="17" charset="-128"/>
        </a:defRPr>
      </a:pPr>
      <a:endParaRPr lang="ja-JP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0.78999</cdr:x>
      <cdr:y>0</cdr:y>
    </cdr:from>
    <cdr:to>
      <cdr:x>1</cdr:x>
      <cdr:y>0.09445</cdr:y>
    </cdr:to>
    <cdr:sp macro="" textlink="">
      <cdr:nvSpPr>
        <cdr:cNvPr id="2" name="テキスト ボックス 3"/>
        <cdr:cNvSpPr txBox="1"/>
      </cdr:nvSpPr>
      <cdr:spPr>
        <a:xfrm xmlns:a="http://schemas.openxmlformats.org/drawingml/2006/main">
          <a:off x="3498649" y="0"/>
          <a:ext cx="90281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ja-JP" altLang="en-US" sz="1400" dirty="0">
              <a:latin typeface="HG明朝E" pitchFamily="17" charset="-128"/>
              <a:ea typeface="HG明朝E" pitchFamily="17" charset="-128"/>
            </a:rPr>
            <a:t>（</a:t>
          </a:r>
          <a:r>
            <a:rPr kumimoji="1" lang="en-US" altLang="ja-JP" sz="1400" dirty="0">
              <a:latin typeface="HG明朝E" pitchFamily="17" charset="-128"/>
              <a:ea typeface="HG明朝E" pitchFamily="17" charset="-128"/>
            </a:rPr>
            <a:t>N=67</a:t>
          </a:r>
          <a:r>
            <a:rPr kumimoji="1" lang="ja-JP" altLang="en-US" sz="1400" dirty="0">
              <a:latin typeface="HG明朝E" pitchFamily="17" charset="-128"/>
              <a:ea typeface="HG明朝E" pitchFamily="17" charset="-128"/>
            </a:rPr>
            <a:t>）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E374AD1-7524-4A65-A188-6976E3A41289}" type="datetimeFigureOut">
              <a:rPr lang="ja-JP" altLang="en-US"/>
              <a:pPr>
                <a:defRPr/>
              </a:pPr>
              <a:t>2013/6/12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688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688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A0B6AAA-1AEB-4CEA-ACE1-3B89FD51BB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9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7"/>
          <p:cNvSpPr/>
          <p:nvPr userDrawn="1"/>
        </p:nvSpPr>
        <p:spPr>
          <a:xfrm>
            <a:off x="904875" y="1919288"/>
            <a:ext cx="7875588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19"/>
          <p:cNvSpPr/>
          <p:nvPr userDrawn="1"/>
        </p:nvSpPr>
        <p:spPr>
          <a:xfrm>
            <a:off x="904875" y="1919288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6" name="グループ化 23"/>
          <p:cNvGrpSpPr>
            <a:grpSpLocks/>
          </p:cNvGrpSpPr>
          <p:nvPr userDrawn="1"/>
        </p:nvGrpSpPr>
        <p:grpSpPr bwMode="auto">
          <a:xfrm>
            <a:off x="179388" y="6597650"/>
            <a:ext cx="8890000" cy="0"/>
            <a:chOff x="179512" y="6525344"/>
            <a:chExt cx="8890035" cy="0"/>
          </a:xfrm>
        </p:grpSpPr>
        <p:cxnSp>
          <p:nvCxnSpPr>
            <p:cNvPr id="7" name="直線コネクタ 24"/>
            <p:cNvCxnSpPr/>
            <p:nvPr/>
          </p:nvCxnSpPr>
          <p:spPr>
            <a:xfrm>
              <a:off x="179512" y="6525344"/>
              <a:ext cx="820899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25"/>
            <p:cNvCxnSpPr/>
            <p:nvPr/>
          </p:nvCxnSpPr>
          <p:spPr>
            <a:xfrm>
              <a:off x="8475820" y="6525344"/>
              <a:ext cx="15240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26"/>
            <p:cNvCxnSpPr/>
            <p:nvPr/>
          </p:nvCxnSpPr>
          <p:spPr>
            <a:xfrm>
              <a:off x="8704421" y="6525344"/>
              <a:ext cx="15240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29"/>
            <p:cNvCxnSpPr/>
            <p:nvPr/>
          </p:nvCxnSpPr>
          <p:spPr>
            <a:xfrm>
              <a:off x="8917146" y="6525344"/>
              <a:ext cx="152401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013325"/>
            <a:ext cx="324008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タイトル 7"/>
          <p:cNvSpPr>
            <a:spLocks noGrp="1"/>
          </p:cNvSpPr>
          <p:nvPr>
            <p:ph type="ctrTitle"/>
          </p:nvPr>
        </p:nvSpPr>
        <p:spPr>
          <a:xfrm>
            <a:off x="1219200" y="2157214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1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44008" y="4267200"/>
            <a:ext cx="3528392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12" name="スライド番号プレースホルダー 28"/>
          <p:cNvSpPr>
            <a:spLocks noGrp="1"/>
          </p:cNvSpPr>
          <p:nvPr>
            <p:ph type="sldNum" sz="quarter" idx="10"/>
          </p:nvPr>
        </p:nvSpPr>
        <p:spPr>
          <a:xfrm>
            <a:off x="4000500" y="6597650"/>
            <a:ext cx="1219200" cy="18256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EF7767C-FE26-420F-98BF-A3A5CFA0D0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F4C15-C034-4314-9112-D299D62351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コネクタ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E4FFE-2657-47F4-863B-D1CC317C87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6"/>
          <p:cNvGrpSpPr>
            <a:grpSpLocks/>
          </p:cNvGrpSpPr>
          <p:nvPr userDrawn="1"/>
        </p:nvGrpSpPr>
        <p:grpSpPr bwMode="auto">
          <a:xfrm>
            <a:off x="179388" y="6597650"/>
            <a:ext cx="8890000" cy="0"/>
            <a:chOff x="179512" y="6525344"/>
            <a:chExt cx="8890035" cy="0"/>
          </a:xfrm>
        </p:grpSpPr>
        <p:cxnSp>
          <p:nvCxnSpPr>
            <p:cNvPr id="5" name="直線コネクタ 8"/>
            <p:cNvCxnSpPr/>
            <p:nvPr/>
          </p:nvCxnSpPr>
          <p:spPr>
            <a:xfrm>
              <a:off x="179512" y="6525344"/>
              <a:ext cx="820899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9"/>
            <p:cNvCxnSpPr/>
            <p:nvPr/>
          </p:nvCxnSpPr>
          <p:spPr>
            <a:xfrm>
              <a:off x="8475820" y="6525344"/>
              <a:ext cx="15240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10"/>
            <p:cNvCxnSpPr/>
            <p:nvPr/>
          </p:nvCxnSpPr>
          <p:spPr>
            <a:xfrm>
              <a:off x="8704421" y="6525344"/>
              <a:ext cx="15240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11"/>
            <p:cNvCxnSpPr/>
            <p:nvPr/>
          </p:nvCxnSpPr>
          <p:spPr>
            <a:xfrm>
              <a:off x="8917146" y="6525344"/>
              <a:ext cx="152401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\\spb-fs\プロジェクト\9210359 津國剛PL\オープンデータコンソーシアム\ロゴ\OPEN DATA\OPEN DATA\OP YOK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309673"/>
            <a:ext cx="1222612" cy="57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線コネクタ 19"/>
          <p:cNvCxnSpPr/>
          <p:nvPr userDrawn="1"/>
        </p:nvCxnSpPr>
        <p:spPr>
          <a:xfrm>
            <a:off x="496888" y="680709"/>
            <a:ext cx="8207375" cy="0"/>
          </a:xfrm>
          <a:prstGeom prst="line">
            <a:avLst/>
          </a:prstGeom>
          <a:ln w="539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877"/>
            <a:ext cx="8229600" cy="654943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3598863" y="6591300"/>
            <a:ext cx="19812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C489480-8482-4FE0-A015-CFEEA03935A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614E3-EC9C-401D-B25E-0181BD4EC2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04EA-D976-49BB-88BC-11887A034D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B0EC-3C6C-499F-B7FC-40D34E01860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3"/>
          <p:cNvGrpSpPr>
            <a:grpSpLocks/>
          </p:cNvGrpSpPr>
          <p:nvPr userDrawn="1"/>
        </p:nvGrpSpPr>
        <p:grpSpPr bwMode="auto">
          <a:xfrm>
            <a:off x="179388" y="6597650"/>
            <a:ext cx="8890000" cy="0"/>
            <a:chOff x="179512" y="6525344"/>
            <a:chExt cx="8890035" cy="0"/>
          </a:xfrm>
        </p:grpSpPr>
        <p:cxnSp>
          <p:nvCxnSpPr>
            <p:cNvPr id="4" name="直線コネクタ 24"/>
            <p:cNvCxnSpPr/>
            <p:nvPr/>
          </p:nvCxnSpPr>
          <p:spPr>
            <a:xfrm>
              <a:off x="179512" y="6525344"/>
              <a:ext cx="820899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25"/>
            <p:cNvCxnSpPr/>
            <p:nvPr/>
          </p:nvCxnSpPr>
          <p:spPr>
            <a:xfrm>
              <a:off x="8475820" y="6525344"/>
              <a:ext cx="15240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26"/>
            <p:cNvCxnSpPr/>
            <p:nvPr/>
          </p:nvCxnSpPr>
          <p:spPr>
            <a:xfrm>
              <a:off x="8704421" y="6525344"/>
              <a:ext cx="15240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29"/>
            <p:cNvCxnSpPr/>
            <p:nvPr/>
          </p:nvCxnSpPr>
          <p:spPr>
            <a:xfrm>
              <a:off x="8917146" y="6525344"/>
              <a:ext cx="152401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3" descr="\\spb-fs\プロジェクト\9210359 津國剛PL\オープンデータコンソーシアム\ロゴ\OPEN DATA\OPEN DATA\OP YOK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6237288"/>
            <a:ext cx="13176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グループ化 6"/>
          <p:cNvGrpSpPr>
            <a:grpSpLocks/>
          </p:cNvGrpSpPr>
          <p:nvPr userDrawn="1"/>
        </p:nvGrpSpPr>
        <p:grpSpPr bwMode="auto">
          <a:xfrm>
            <a:off x="519347" y="3429000"/>
            <a:ext cx="8184915" cy="166955"/>
            <a:chOff x="179512" y="6525344"/>
            <a:chExt cx="8890035" cy="0"/>
          </a:xfrm>
        </p:grpSpPr>
        <p:cxnSp>
          <p:nvCxnSpPr>
            <p:cNvPr id="10" name="直線コネクタ 8"/>
            <p:cNvCxnSpPr/>
            <p:nvPr/>
          </p:nvCxnSpPr>
          <p:spPr>
            <a:xfrm>
              <a:off x="179512" y="6525344"/>
              <a:ext cx="820882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9"/>
            <p:cNvCxnSpPr/>
            <p:nvPr/>
          </p:nvCxnSpPr>
          <p:spPr>
            <a:xfrm>
              <a:off x="8475863" y="6525344"/>
              <a:ext cx="152227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0"/>
            <p:cNvCxnSpPr/>
            <p:nvPr/>
          </p:nvCxnSpPr>
          <p:spPr>
            <a:xfrm>
              <a:off x="8704203" y="6525344"/>
              <a:ext cx="152227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1"/>
            <p:cNvCxnSpPr/>
            <p:nvPr/>
          </p:nvCxnSpPr>
          <p:spPr>
            <a:xfrm>
              <a:off x="8917320" y="6525344"/>
              <a:ext cx="152227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488832" cy="914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4" name="スライド番号プレースホルダー 4"/>
          <p:cNvSpPr>
            <a:spLocks noGrp="1"/>
          </p:cNvSpPr>
          <p:nvPr>
            <p:ph type="sldNum" sz="quarter" idx="10"/>
          </p:nvPr>
        </p:nvSpPr>
        <p:spPr>
          <a:xfrm>
            <a:off x="4173538" y="6592888"/>
            <a:ext cx="758825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52FA9F6-98CE-4D8B-9188-4B04B5C3FA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3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02BF-A27D-4507-89DC-5BA8A0B9164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直線コネクタ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8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6B34-2950-452F-9FB9-AB9EE4D1A1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B22B5-564E-49AF-94E1-EBCE52A844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smtClean="0"/>
          </a:p>
        </p:txBody>
      </p:sp>
      <p:sp>
        <p:nvSpPr>
          <p:cNvPr id="1027" name="テキスト プレースホルダー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1E81A8-7DC8-4718-AAD2-CE30D12D26F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テキスト プレースホルダー 3"/>
          <p:cNvSpPr>
            <a:spLocks noGrp="1"/>
          </p:cNvSpPr>
          <p:nvPr>
            <p:ph type="body" idx="1"/>
          </p:nvPr>
        </p:nvSpPr>
        <p:spPr>
          <a:xfrm>
            <a:off x="3004458" y="3851564"/>
            <a:ext cx="5760692" cy="11430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2013.6.13</a:t>
            </a:r>
          </a:p>
          <a:p>
            <a:pPr eaLnBrk="1" hangingPunct="1"/>
            <a:endParaRPr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/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オープンデータ流通推進コンソーシアム</a:t>
            </a:r>
            <a:endParaRPr lang="en-US" altLang="ja-JP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/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利</a:t>
            </a: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活用・普及委員会主査　中村 伊知哉</a:t>
            </a:r>
            <a:endParaRPr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991631" y="1828800"/>
            <a:ext cx="7918846" cy="139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ja-JP" altLang="en-US" sz="2800" dirty="0" smtClean="0">
                <a:latin typeface="+mj-ea"/>
              </a:rPr>
              <a:t>利活用・普及委員会の</a:t>
            </a:r>
            <a:endParaRPr lang="en-US" altLang="ja-JP" sz="2800" dirty="0" smtClean="0">
              <a:latin typeface="+mj-ea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ja-JP" altLang="en-US" sz="2800" dirty="0" smtClean="0">
                <a:latin typeface="+mj-ea"/>
              </a:rPr>
              <a:t>平成</a:t>
            </a:r>
            <a:r>
              <a:rPr lang="en-US" altLang="ja-JP" sz="2800" dirty="0">
                <a:latin typeface="+mj-ea"/>
              </a:rPr>
              <a:t>24</a:t>
            </a:r>
            <a:r>
              <a:rPr lang="ja-JP" altLang="en-US" sz="2800" dirty="0">
                <a:latin typeface="+mj-ea"/>
              </a:rPr>
              <a:t>年度活動報告と平成</a:t>
            </a:r>
            <a:r>
              <a:rPr lang="en-US" altLang="ja-JP" sz="2800" dirty="0">
                <a:latin typeface="+mj-ea"/>
              </a:rPr>
              <a:t>25</a:t>
            </a:r>
            <a:r>
              <a:rPr lang="ja-JP" altLang="en-US" sz="2800" dirty="0">
                <a:latin typeface="+mj-ea"/>
              </a:rPr>
              <a:t>年度</a:t>
            </a:r>
            <a:r>
              <a:rPr lang="ja-JP" altLang="en-US" sz="2800" dirty="0" smtClean="0">
                <a:latin typeface="+mj-ea"/>
              </a:rPr>
              <a:t>活動方針案</a:t>
            </a:r>
            <a:endParaRPr lang="en-US" altLang="ja-JP" sz="2800" dirty="0" smtClean="0">
              <a:latin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78177" y="247988"/>
            <a:ext cx="11913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資料</a:t>
            </a:r>
            <a:r>
              <a:rPr lang="ja-JP" altLang="en-US" dirty="0"/>
              <a:t>３－３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dirty="0" smtClean="0">
                <a:latin typeface="+mj-ea"/>
              </a:rPr>
              <a:t>１．</a:t>
            </a:r>
            <a:r>
              <a:rPr lang="ja-JP" altLang="en-US" sz="2800" dirty="0">
                <a:solidFill>
                  <a:schemeClr val="tx1"/>
                </a:solidFill>
                <a:latin typeface="+mj-ea"/>
              </a:rPr>
              <a:t>利活用・普及</a:t>
            </a: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委員会の</a:t>
            </a:r>
            <a:r>
              <a:rPr lang="ja-JP" altLang="en-US" sz="2800" dirty="0" smtClean="0">
                <a:latin typeface="+mj-ea"/>
              </a:rPr>
              <a:t>平成</a:t>
            </a:r>
            <a:r>
              <a:rPr lang="en-US" altLang="ja-JP" sz="2800" dirty="0" smtClean="0">
                <a:latin typeface="+mj-ea"/>
              </a:rPr>
              <a:t>24</a:t>
            </a:r>
            <a:r>
              <a:rPr lang="ja-JP" altLang="en-US" sz="2800" dirty="0" smtClean="0">
                <a:latin typeface="+mj-ea"/>
              </a:rPr>
              <a:t>年度活動報告</a:t>
            </a:r>
            <a:endParaRPr kumimoji="1" lang="ja-JP" altLang="en-US" sz="2800" dirty="0"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9480-8482-4FE0-A015-CFEEA03935A6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351219"/>
              </p:ext>
            </p:extLst>
          </p:nvPr>
        </p:nvGraphicFramePr>
        <p:xfrm>
          <a:off x="443344" y="815109"/>
          <a:ext cx="8095013" cy="54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956"/>
                <a:gridCol w="2624447"/>
                <a:gridCol w="40376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日付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タイトル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概要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2012.07.27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コンソーシアム設立発表会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東京大学・山上会館で開催。約</a:t>
                      </a:r>
                      <a:r>
                        <a:rPr kumimoji="1" lang="en-US" altLang="ja-JP" sz="1400" smtClean="0">
                          <a:latin typeface="+mj-ea"/>
                          <a:ea typeface="+mj-ea"/>
                        </a:rPr>
                        <a:t>80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名が参加。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2012.09.28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第１回利活用・普及委員会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今年度の検討事項と進め方について　他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2012.11.05</a:t>
                      </a:r>
                    </a:p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-12.01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気象データ・アイデアソン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気象庁の協力を得て、</a:t>
                      </a:r>
                      <a:r>
                        <a:rPr kumimoji="1" lang="en-US" altLang="ja-JP" sz="1400" dirty="0" err="1" smtClean="0">
                          <a:latin typeface="+mj-ea"/>
                          <a:ea typeface="+mj-ea"/>
                        </a:rPr>
                        <a:t>facebook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上で開催。</a:t>
                      </a:r>
                      <a:endParaRPr kumimoji="1" lang="en-US" altLang="ja-JP" sz="14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100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名以上が参加。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2012.11.07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第２回利活用・普及委員会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アメリカのオープンデータ取り組み事例　他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2012.11.22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コンソーシアムのロゴ作成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クラウドソーシングサービスを活用して、広く募集し選定。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2012.12.01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気象データ・ハッカソン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アイデアソンの結果を踏まえ、三菱総研会議室で開催。約</a:t>
                      </a:r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50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名が参加。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2012.12.10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オープンデータシンポジウム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総務省との共催。東京大学・伊藤国際謝恩ホールで開催。約</a:t>
                      </a:r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260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名が参加。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2012.12.28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コンソーシアムサイト・リニューアル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現在のサイトにリニューアル。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2013.01.22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第３回利活用・普及委員会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国内のオープンデータ取り組み事例　他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2013.01.22</a:t>
                      </a:r>
                    </a:p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-03.06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勝手表彰候補収集・審査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事務局で収集した７６の取り組み事例を参考に、利活用・普及委員会委員等により審査・選定。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2013.3.13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第４回利活用・普及委員会</a:t>
                      </a:r>
                      <a:endParaRPr kumimoji="1" lang="en-US" altLang="ja-JP" sz="14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勝手表彰・表彰式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平成</a:t>
                      </a:r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24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年度活動報告と平成</a:t>
                      </a:r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25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年度活動計画　他</a:t>
                      </a:r>
                      <a:endParaRPr kumimoji="1" lang="en-US" altLang="ja-JP" sz="14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勝手表彰として、</a:t>
                      </a:r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13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団体を表彰。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6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dirty="0" smtClean="0">
                <a:latin typeface="+mj-ea"/>
              </a:rPr>
              <a:t>１．</a:t>
            </a:r>
            <a:r>
              <a:rPr lang="ja-JP" altLang="en-US" sz="2800" dirty="0">
                <a:solidFill>
                  <a:schemeClr val="tx1"/>
                </a:solidFill>
                <a:latin typeface="+mj-ea"/>
              </a:rPr>
              <a:t>利活用・普及</a:t>
            </a: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委員会の</a:t>
            </a:r>
            <a:r>
              <a:rPr lang="ja-JP" altLang="en-US" sz="2800" dirty="0" smtClean="0">
                <a:latin typeface="+mj-ea"/>
              </a:rPr>
              <a:t>平成</a:t>
            </a:r>
            <a:r>
              <a:rPr lang="en-US" altLang="ja-JP" sz="2800" dirty="0" smtClean="0">
                <a:latin typeface="+mj-ea"/>
              </a:rPr>
              <a:t>24</a:t>
            </a:r>
            <a:r>
              <a:rPr lang="ja-JP" altLang="en-US" sz="2800" dirty="0" smtClean="0">
                <a:latin typeface="+mj-ea"/>
              </a:rPr>
              <a:t>年度活動報告</a:t>
            </a:r>
            <a:endParaRPr kumimoji="1" lang="ja-JP" altLang="en-US" sz="2800" dirty="0"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9480-8482-4FE0-A015-CFEEA03935A6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  <p:pic>
        <p:nvPicPr>
          <p:cNvPr id="1026" name="Picture 2" descr="気象データ・ハッカソンの模様（１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37" y="1144250"/>
            <a:ext cx="3408568" cy="25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103173" y="3700676"/>
            <a:ext cx="295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HG明朝E" pitchFamily="17" charset="-128"/>
                <a:ea typeface="HG明朝E" pitchFamily="17" charset="-128"/>
              </a:rPr>
              <a:t>気象データ・</a:t>
            </a:r>
            <a:r>
              <a:rPr lang="ja-JP" altLang="en-US" sz="1200" dirty="0" smtClean="0">
                <a:latin typeface="HG明朝E" pitchFamily="17" charset="-128"/>
                <a:ea typeface="HG明朝E" pitchFamily="17" charset="-128"/>
              </a:rPr>
              <a:t>ハッカソン（</a:t>
            </a:r>
            <a:r>
              <a:rPr lang="en-US" altLang="ja-JP" sz="1200" dirty="0" smtClean="0">
                <a:latin typeface="HG明朝E" pitchFamily="17" charset="-128"/>
                <a:ea typeface="HG明朝E" pitchFamily="17" charset="-128"/>
              </a:rPr>
              <a:t>2012.12.01</a:t>
            </a:r>
            <a:r>
              <a:rPr lang="ja-JP" altLang="en-US" sz="1200" dirty="0" smtClean="0">
                <a:latin typeface="HG明朝E" pitchFamily="17" charset="-128"/>
                <a:ea typeface="HG明朝E" pitchFamily="17" charset="-128"/>
              </a:rPr>
              <a:t>）</a:t>
            </a:r>
            <a:endParaRPr lang="ja-JP" altLang="en-US" sz="12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937680" y="3670223"/>
            <a:ext cx="3262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latin typeface="HG明朝E" pitchFamily="17" charset="-128"/>
                <a:ea typeface="HG明朝E" pitchFamily="17" charset="-128"/>
              </a:rPr>
              <a:t>オープンデータシンポジウム（</a:t>
            </a:r>
            <a:r>
              <a:rPr lang="en-US" altLang="ja-JP" sz="1200" dirty="0" smtClean="0">
                <a:latin typeface="HG明朝E" pitchFamily="17" charset="-128"/>
                <a:ea typeface="HG明朝E" pitchFamily="17" charset="-128"/>
              </a:rPr>
              <a:t>2012.12.10</a:t>
            </a:r>
            <a:r>
              <a:rPr lang="ja-JP" altLang="en-US" sz="1200" dirty="0" smtClean="0">
                <a:latin typeface="HG明朝E" pitchFamily="17" charset="-128"/>
                <a:ea typeface="HG明朝E" pitchFamily="17" charset="-128"/>
              </a:rPr>
              <a:t>）</a:t>
            </a:r>
            <a:endParaRPr lang="ja-JP" altLang="en-US" sz="12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67720" y="6182771"/>
            <a:ext cx="26468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latin typeface="HG明朝E" pitchFamily="17" charset="-128"/>
                <a:ea typeface="HG明朝E" pitchFamily="17" charset="-128"/>
              </a:rPr>
              <a:t>利活用・普及委員会（計４回開催）</a:t>
            </a:r>
            <a:endParaRPr lang="ja-JP" altLang="en-US" sz="1200" dirty="0"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13" y="4201991"/>
            <a:ext cx="3907292" cy="196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51" y="1140888"/>
            <a:ext cx="3475290" cy="252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5843484" y="6145091"/>
            <a:ext cx="1877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latin typeface="HG明朝E" pitchFamily="17" charset="-128"/>
                <a:ea typeface="HG明朝E" pitchFamily="17" charset="-128"/>
              </a:rPr>
              <a:t>勝手表彰（</a:t>
            </a:r>
            <a:r>
              <a:rPr lang="en-US" altLang="ja-JP" sz="1200" dirty="0" smtClean="0">
                <a:latin typeface="HG明朝E" pitchFamily="17" charset="-128"/>
                <a:ea typeface="HG明朝E" pitchFamily="17" charset="-128"/>
              </a:rPr>
              <a:t>2013.03.13</a:t>
            </a:r>
            <a:r>
              <a:rPr lang="ja-JP" altLang="en-US" sz="1200" dirty="0" smtClean="0">
                <a:latin typeface="HG明朝E" pitchFamily="17" charset="-128"/>
                <a:ea typeface="HG明朝E" pitchFamily="17" charset="-128"/>
              </a:rPr>
              <a:t>）</a:t>
            </a:r>
            <a:endParaRPr lang="ja-JP" altLang="en-US" sz="1200" dirty="0"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63" y="4201991"/>
            <a:ext cx="4429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9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dirty="0" smtClean="0">
                <a:latin typeface="+mj-ea"/>
              </a:rPr>
              <a:t>２．日本におけるオープンデータに関する動向</a:t>
            </a:r>
            <a:endParaRPr kumimoji="1" lang="ja-JP" altLang="en-US" sz="2800" dirty="0"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9480-8482-4FE0-A015-CFEEA03935A6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10638" y="853943"/>
            <a:ext cx="820584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Aft>
                <a:spcPts val="1200"/>
              </a:spcAft>
            </a:pPr>
            <a:r>
              <a:rPr lang="ja-JP" altLang="en-US" dirty="0" smtClean="0">
                <a:latin typeface="+mj-ea"/>
                <a:ea typeface="+mj-ea"/>
              </a:rPr>
              <a:t>■ 平成</a:t>
            </a:r>
            <a:r>
              <a:rPr lang="en-US" altLang="ja-JP" dirty="0" smtClean="0">
                <a:latin typeface="+mj-ea"/>
                <a:ea typeface="+mj-ea"/>
              </a:rPr>
              <a:t>24</a:t>
            </a:r>
            <a:r>
              <a:rPr lang="ja-JP" altLang="en-US" dirty="0" smtClean="0">
                <a:latin typeface="+mj-ea"/>
                <a:ea typeface="+mj-ea"/>
              </a:rPr>
              <a:t>年度の総括：</a:t>
            </a:r>
            <a:r>
              <a:rPr lang="ja-JP" altLang="en-US" b="1" dirty="0" smtClean="0">
                <a:solidFill>
                  <a:srgbClr val="7030A0"/>
                </a:solidFill>
                <a:latin typeface="+mj-ea"/>
                <a:ea typeface="+mj-ea"/>
              </a:rPr>
              <a:t>わが国にとってのオープンデータ元年</a:t>
            </a:r>
            <a:endParaRPr lang="en-US" altLang="ja-JP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marL="177800" indent="-177800">
              <a:spcAft>
                <a:spcPts val="1200"/>
              </a:spcAft>
            </a:pPr>
            <a:r>
              <a:rPr lang="ja-JP" altLang="en-US" dirty="0" smtClean="0">
                <a:latin typeface="+mj-ea"/>
                <a:ea typeface="+mj-ea"/>
              </a:rPr>
              <a:t>・</a:t>
            </a:r>
            <a:r>
              <a:rPr lang="en-US" altLang="ja-JP" dirty="0">
                <a:latin typeface="+mj-ea"/>
                <a:ea typeface="+mj-ea"/>
              </a:rPr>
              <a:t>Open Knowledge Foundation </a:t>
            </a:r>
            <a:r>
              <a:rPr lang="en-US" altLang="ja-JP" dirty="0" smtClean="0">
                <a:latin typeface="+mj-ea"/>
                <a:ea typeface="+mj-ea"/>
              </a:rPr>
              <a:t>Japan</a:t>
            </a:r>
            <a:r>
              <a:rPr lang="ja-JP" altLang="en-US" dirty="0" err="1" smtClean="0">
                <a:latin typeface="+mj-ea"/>
                <a:ea typeface="+mj-ea"/>
              </a:rPr>
              <a:t>、</a:t>
            </a:r>
            <a:r>
              <a:rPr lang="ja-JP" altLang="en-US" dirty="0">
                <a:latin typeface="+mj-ea"/>
                <a:ea typeface="+mj-ea"/>
              </a:rPr>
              <a:t>横浜オープンデータソリューション発展</a:t>
            </a:r>
            <a:r>
              <a:rPr lang="ja-JP" altLang="en-US" dirty="0" smtClean="0">
                <a:latin typeface="+mj-ea"/>
                <a:ea typeface="+mj-ea"/>
              </a:rPr>
              <a:t>委員会、</a:t>
            </a:r>
            <a:r>
              <a:rPr lang="en-US" altLang="ja-JP" dirty="0">
                <a:latin typeface="+mj-ea"/>
                <a:ea typeface="+mj-ea"/>
              </a:rPr>
              <a:t>Linked Open Data </a:t>
            </a:r>
            <a:r>
              <a:rPr lang="en-US" altLang="ja-JP" dirty="0" smtClean="0">
                <a:latin typeface="+mj-ea"/>
                <a:ea typeface="+mj-ea"/>
              </a:rPr>
              <a:t>Initiative </a:t>
            </a:r>
            <a:r>
              <a:rPr lang="ja-JP" altLang="en-US" dirty="0" smtClean="0">
                <a:latin typeface="+mj-ea"/>
                <a:ea typeface="+mj-ea"/>
              </a:rPr>
              <a:t>など</a:t>
            </a:r>
            <a:r>
              <a:rPr lang="ja-JP" altLang="en-US" dirty="0">
                <a:latin typeface="+mj-ea"/>
                <a:ea typeface="+mj-ea"/>
              </a:rPr>
              <a:t>、オープンデータに関わる様々な</a:t>
            </a:r>
            <a:r>
              <a:rPr lang="ja-JP" altLang="en-US" dirty="0" smtClean="0">
                <a:latin typeface="+mj-ea"/>
                <a:ea typeface="+mj-ea"/>
              </a:rPr>
              <a:t>団体が設立</a:t>
            </a:r>
            <a:r>
              <a:rPr lang="ja-JP" altLang="en-US" dirty="0">
                <a:latin typeface="+mj-ea"/>
                <a:ea typeface="+mj-ea"/>
              </a:rPr>
              <a:t>され、活発に</a:t>
            </a:r>
            <a:r>
              <a:rPr lang="ja-JP" altLang="en-US" dirty="0" smtClean="0">
                <a:latin typeface="+mj-ea"/>
                <a:ea typeface="+mj-ea"/>
              </a:rPr>
              <a:t>活動を開始。</a:t>
            </a:r>
            <a:endParaRPr lang="ja-JP" altLang="en-US" dirty="0">
              <a:latin typeface="+mj-ea"/>
              <a:ea typeface="+mj-ea"/>
            </a:endParaRPr>
          </a:p>
          <a:p>
            <a:pPr marL="177800" indent="-177800">
              <a:spcAft>
                <a:spcPts val="1200"/>
              </a:spcAft>
            </a:pPr>
            <a:r>
              <a:rPr lang="ja-JP" altLang="en-US" dirty="0" smtClean="0">
                <a:latin typeface="+mj-ea"/>
                <a:ea typeface="+mj-ea"/>
              </a:rPr>
              <a:t>・政府は</a:t>
            </a:r>
            <a:r>
              <a:rPr lang="ja-JP" altLang="en-US" dirty="0">
                <a:latin typeface="+mj-ea"/>
                <a:ea typeface="+mj-ea"/>
              </a:rPr>
              <a:t>、電子行政</a:t>
            </a:r>
            <a:r>
              <a:rPr lang="ja-JP" altLang="en-US" dirty="0" smtClean="0">
                <a:latin typeface="+mj-ea"/>
                <a:ea typeface="+mj-ea"/>
              </a:rPr>
              <a:t>オープンデータ実務者</a:t>
            </a:r>
            <a:r>
              <a:rPr lang="ja-JP" altLang="en-US" dirty="0">
                <a:latin typeface="+mj-ea"/>
                <a:ea typeface="+mj-ea"/>
              </a:rPr>
              <a:t>会議を設置し</a:t>
            </a:r>
            <a:r>
              <a:rPr lang="ja-JP" altLang="en-US" dirty="0" smtClean="0">
                <a:latin typeface="+mj-ea"/>
                <a:ea typeface="+mj-ea"/>
              </a:rPr>
              <a:t>、ロードマップ、ガイドライン、データカタログサイトなどを検討中。新しい</a:t>
            </a:r>
            <a:r>
              <a:rPr lang="en-US" altLang="ja-JP" dirty="0" smtClean="0">
                <a:latin typeface="+mj-ea"/>
                <a:ea typeface="+mj-ea"/>
              </a:rPr>
              <a:t>IT</a:t>
            </a:r>
            <a:r>
              <a:rPr lang="ja-JP" altLang="en-US" dirty="0" smtClean="0">
                <a:latin typeface="+mj-ea"/>
                <a:ea typeface="+mj-ea"/>
              </a:rPr>
              <a:t>戦略でも、オープンデータが重要な施策のひとつとして取り上げられている。</a:t>
            </a:r>
            <a:endParaRPr lang="en-US" altLang="ja-JP" dirty="0" smtClean="0">
              <a:latin typeface="+mj-ea"/>
              <a:ea typeface="+mj-ea"/>
            </a:endParaRPr>
          </a:p>
          <a:p>
            <a:pPr marL="177800" indent="-177800">
              <a:spcAft>
                <a:spcPts val="1200"/>
              </a:spcAft>
            </a:pPr>
            <a:r>
              <a:rPr lang="ja-JP" altLang="en-US" dirty="0" smtClean="0">
                <a:latin typeface="+mj-ea"/>
                <a:ea typeface="+mj-ea"/>
              </a:rPr>
              <a:t>・自治体においても、鯖江市に続き、横浜市、千葉市、流山市、会津若松市、青森県などが、積極的な取り組</a:t>
            </a:r>
            <a:r>
              <a:rPr lang="ja-JP" altLang="en-US" dirty="0">
                <a:latin typeface="+mj-ea"/>
                <a:ea typeface="+mj-ea"/>
              </a:rPr>
              <a:t>み</a:t>
            </a:r>
            <a:r>
              <a:rPr lang="ja-JP" altLang="en-US" dirty="0" smtClean="0">
                <a:latin typeface="+mj-ea"/>
                <a:ea typeface="+mj-ea"/>
              </a:rPr>
              <a:t>を開始。</a:t>
            </a:r>
            <a:endParaRPr lang="en-US" altLang="ja-JP" dirty="0" smtClean="0">
              <a:latin typeface="+mj-ea"/>
              <a:ea typeface="+mj-ea"/>
            </a:endParaRPr>
          </a:p>
          <a:p>
            <a:pPr marL="177800" indent="-177800">
              <a:spcAft>
                <a:spcPts val="1200"/>
              </a:spcAft>
            </a:pPr>
            <a:r>
              <a:rPr lang="ja-JP" altLang="en-US" dirty="0">
                <a:latin typeface="+mj-ea"/>
                <a:ea typeface="+mj-ea"/>
              </a:rPr>
              <a:t>・</a:t>
            </a:r>
            <a:r>
              <a:rPr lang="en-US" altLang="ja-JP" dirty="0">
                <a:latin typeface="+mj-ea"/>
                <a:ea typeface="+mj-ea"/>
              </a:rPr>
              <a:t>2013</a:t>
            </a:r>
            <a:r>
              <a:rPr lang="ja-JP" altLang="en-US" dirty="0">
                <a:latin typeface="+mj-ea"/>
                <a:ea typeface="+mj-ea"/>
              </a:rPr>
              <a:t>年</a:t>
            </a:r>
            <a:r>
              <a:rPr lang="en-US" altLang="ja-JP" dirty="0">
                <a:latin typeface="+mj-ea"/>
                <a:ea typeface="+mj-ea"/>
              </a:rPr>
              <a:t>2</a:t>
            </a:r>
            <a:r>
              <a:rPr lang="ja-JP" altLang="en-US" dirty="0">
                <a:latin typeface="+mj-ea"/>
                <a:ea typeface="+mj-ea"/>
              </a:rPr>
              <a:t>月</a:t>
            </a:r>
            <a:r>
              <a:rPr lang="en-US" altLang="ja-JP" dirty="0">
                <a:latin typeface="+mj-ea"/>
                <a:ea typeface="+mj-ea"/>
              </a:rPr>
              <a:t>23</a:t>
            </a:r>
            <a:r>
              <a:rPr lang="ja-JP" altLang="en-US" dirty="0" smtClean="0">
                <a:latin typeface="+mj-ea"/>
                <a:ea typeface="+mj-ea"/>
              </a:rPr>
              <a:t>日に開催された</a:t>
            </a:r>
            <a:r>
              <a:rPr lang="en-US" altLang="ja-JP" dirty="0" smtClean="0">
                <a:latin typeface="+mj-ea"/>
                <a:ea typeface="+mj-ea"/>
              </a:rPr>
              <a:t>International </a:t>
            </a:r>
            <a:r>
              <a:rPr lang="en-US" altLang="ja-JP" dirty="0">
                <a:latin typeface="+mj-ea"/>
                <a:ea typeface="+mj-ea"/>
              </a:rPr>
              <a:t>Open Data Day</a:t>
            </a:r>
            <a:r>
              <a:rPr lang="ja-JP" altLang="en-US" dirty="0">
                <a:latin typeface="+mj-ea"/>
                <a:ea typeface="+mj-ea"/>
              </a:rPr>
              <a:t>は、世界中から</a:t>
            </a:r>
            <a:r>
              <a:rPr lang="en-US" altLang="ja-JP" dirty="0">
                <a:latin typeface="+mj-ea"/>
                <a:ea typeface="+mj-ea"/>
              </a:rPr>
              <a:t>100</a:t>
            </a:r>
            <a:r>
              <a:rPr lang="ja-JP" altLang="en-US" dirty="0">
                <a:latin typeface="+mj-ea"/>
                <a:ea typeface="+mj-ea"/>
              </a:rPr>
              <a:t>都市以上が参加</a:t>
            </a:r>
            <a:r>
              <a:rPr lang="ja-JP" altLang="en-US" dirty="0" smtClean="0">
                <a:latin typeface="+mj-ea"/>
                <a:ea typeface="+mj-ea"/>
              </a:rPr>
              <a:t>。日本から</a:t>
            </a:r>
            <a:r>
              <a:rPr lang="ja-JP" altLang="en-US" dirty="0">
                <a:latin typeface="+mj-ea"/>
                <a:ea typeface="+mj-ea"/>
              </a:rPr>
              <a:t>は８都市が参加し、海外からも注目された</a:t>
            </a:r>
            <a:r>
              <a:rPr lang="ja-JP" altLang="en-US" dirty="0" smtClean="0">
                <a:latin typeface="+mj-ea"/>
                <a:ea typeface="+mj-ea"/>
              </a:rPr>
              <a:t>。</a:t>
            </a:r>
            <a:endParaRPr lang="en-US" altLang="ja-JP" dirty="0" smtClean="0">
              <a:latin typeface="+mj-ea"/>
              <a:ea typeface="+mj-ea"/>
            </a:endParaRPr>
          </a:p>
          <a:p>
            <a:pPr marL="273050" indent="-273050">
              <a:spcAft>
                <a:spcPts val="1200"/>
              </a:spcAft>
            </a:pPr>
            <a:r>
              <a:rPr lang="ja-JP" altLang="en-US" dirty="0" smtClean="0">
                <a:latin typeface="+mj-ea"/>
                <a:ea typeface="+mj-ea"/>
              </a:rPr>
              <a:t>■ 平成</a:t>
            </a:r>
            <a:r>
              <a:rPr lang="en-US" altLang="ja-JP" dirty="0" smtClean="0">
                <a:latin typeface="+mj-ea"/>
                <a:ea typeface="+mj-ea"/>
              </a:rPr>
              <a:t>25</a:t>
            </a:r>
            <a:r>
              <a:rPr lang="ja-JP" altLang="en-US" dirty="0" smtClean="0">
                <a:latin typeface="+mj-ea"/>
                <a:ea typeface="+mj-ea"/>
              </a:rPr>
              <a:t>年度の展望：</a:t>
            </a:r>
            <a:r>
              <a:rPr lang="ja-JP" altLang="en-US" b="1" dirty="0" smtClean="0">
                <a:solidFill>
                  <a:srgbClr val="7030A0"/>
                </a:solidFill>
                <a:latin typeface="+mj-ea"/>
                <a:ea typeface="+mj-ea"/>
              </a:rPr>
              <a:t>本格始動の年に</a:t>
            </a:r>
            <a:endParaRPr lang="en-US" altLang="ja-JP" b="1" dirty="0">
              <a:solidFill>
                <a:srgbClr val="7030A0"/>
              </a:solidFill>
              <a:latin typeface="+mj-ea"/>
              <a:ea typeface="+mj-ea"/>
            </a:endParaRPr>
          </a:p>
          <a:p>
            <a:pPr marL="177800" indent="-177800">
              <a:spcAft>
                <a:spcPts val="1200"/>
              </a:spcAft>
            </a:pPr>
            <a:r>
              <a:rPr lang="ja-JP" altLang="en-US" dirty="0" smtClean="0">
                <a:latin typeface="+mj-ea"/>
                <a:ea typeface="+mj-ea"/>
              </a:rPr>
              <a:t>・オープンデータに対する一般の認知度は、まだ必ずしも高くない。産官学で連携して、意義や必要性を伝える取り組みが必要。</a:t>
            </a:r>
            <a:endParaRPr lang="en-US" altLang="ja-JP" dirty="0">
              <a:latin typeface="+mj-ea"/>
              <a:ea typeface="+mj-ea"/>
            </a:endParaRPr>
          </a:p>
          <a:p>
            <a:pPr marL="177800" indent="-177800">
              <a:spcAft>
                <a:spcPts val="1200"/>
              </a:spcAft>
            </a:pPr>
            <a:r>
              <a:rPr lang="ja-JP" altLang="en-US" dirty="0" smtClean="0">
                <a:latin typeface="+mj-ea"/>
                <a:ea typeface="+mj-ea"/>
              </a:rPr>
              <a:t>・小さくてもいいので、オープンデータを活用したビジネスや課題解決事例が複数登場することが重要。こちらも産官学が連携して取り組む必要がある。</a:t>
            </a:r>
            <a:endParaRPr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681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rgbClr val="424456"/>
                </a:solidFill>
                <a:latin typeface="HG明朝E"/>
              </a:rPr>
              <a:t>３．平成</a:t>
            </a:r>
            <a:r>
              <a:rPr lang="en-US" altLang="ja-JP" sz="2800" dirty="0">
                <a:solidFill>
                  <a:srgbClr val="424456"/>
                </a:solidFill>
                <a:latin typeface="HG明朝E"/>
              </a:rPr>
              <a:t>25</a:t>
            </a:r>
            <a:r>
              <a:rPr lang="ja-JP" altLang="en-US" sz="2800" dirty="0">
                <a:solidFill>
                  <a:srgbClr val="424456"/>
                </a:solidFill>
                <a:latin typeface="HG明朝E"/>
              </a:rPr>
              <a:t>年度活動に対する会員からの</a:t>
            </a:r>
            <a:r>
              <a:rPr lang="ja-JP" altLang="en-US" sz="2800" dirty="0" smtClean="0">
                <a:solidFill>
                  <a:srgbClr val="424456"/>
                </a:solidFill>
                <a:latin typeface="HG明朝E"/>
              </a:rPr>
              <a:t>要望①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9480-8482-4FE0-A015-CFEEA03935A6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4766" y="849685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明朝E" pitchFamily="17" charset="-128"/>
                <a:ea typeface="HG明朝E" pitchFamily="17" charset="-128"/>
              </a:rPr>
              <a:t>平成</a:t>
            </a:r>
            <a:r>
              <a:rPr kumimoji="1" lang="en-US" altLang="ja-JP" dirty="0" smtClean="0">
                <a:latin typeface="HG明朝E" pitchFamily="17" charset="-128"/>
                <a:ea typeface="HG明朝E" pitchFamily="17" charset="-128"/>
              </a:rPr>
              <a:t>25</a:t>
            </a:r>
            <a:r>
              <a:rPr kumimoji="1" lang="ja-JP" altLang="en-US" dirty="0" smtClean="0">
                <a:latin typeface="HG明朝E" pitchFamily="17" charset="-128"/>
                <a:ea typeface="HG明朝E" pitchFamily="17" charset="-128"/>
              </a:rPr>
              <a:t>年度の委員会活動内容等について会員へのアンケートを実施した</a:t>
            </a:r>
            <a:endParaRPr kumimoji="1" lang="ja-JP" altLang="en-US" dirty="0">
              <a:latin typeface="HG明朝E" pitchFamily="17" charset="-128"/>
              <a:ea typeface="HG明朝E" pitchFamily="17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57636"/>
              </p:ext>
            </p:extLst>
          </p:nvPr>
        </p:nvGraphicFramePr>
        <p:xfrm>
          <a:off x="475013" y="1745672"/>
          <a:ext cx="4231643" cy="453388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14400"/>
                <a:gridCol w="3317243"/>
              </a:tblGrid>
              <a:tr h="4546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実施期間</a:t>
                      </a:r>
                      <a:endParaRPr kumimoji="1" lang="ja-JP" altLang="en-US" sz="1400" dirty="0">
                        <a:latin typeface="HG明朝E" pitchFamily="17" charset="-128"/>
                        <a:ea typeface="HG明朝E" pitchFamily="17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3288" indent="-903288"/>
                      <a:r>
                        <a:rPr kumimoji="1" lang="en-US" altLang="ja-JP" sz="1400" dirty="0" smtClean="0">
                          <a:latin typeface="HG明朝E" pitchFamily="17" charset="-128"/>
                          <a:ea typeface="HG明朝E" pitchFamily="17" charset="-128"/>
                        </a:rPr>
                        <a:t>2013</a:t>
                      </a: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年</a:t>
                      </a:r>
                      <a:r>
                        <a:rPr kumimoji="1" lang="en-US" altLang="ja-JP" sz="1400" dirty="0" smtClean="0">
                          <a:latin typeface="HG明朝E" pitchFamily="17" charset="-128"/>
                          <a:ea typeface="HG明朝E" pitchFamily="17" charset="-128"/>
                        </a:rPr>
                        <a:t>6</a:t>
                      </a: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月</a:t>
                      </a:r>
                      <a:r>
                        <a:rPr kumimoji="1" lang="en-US" altLang="ja-JP" sz="1400" dirty="0" smtClean="0">
                          <a:latin typeface="HG明朝E" pitchFamily="17" charset="-128"/>
                          <a:ea typeface="HG明朝E" pitchFamily="17" charset="-128"/>
                        </a:rPr>
                        <a:t>4</a:t>
                      </a: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日（火）～</a:t>
                      </a:r>
                      <a:r>
                        <a:rPr kumimoji="1" lang="en-US" altLang="ja-JP" sz="1400" dirty="0" smtClean="0">
                          <a:latin typeface="HG明朝E" pitchFamily="17" charset="-128"/>
                          <a:ea typeface="HG明朝E" pitchFamily="17" charset="-128"/>
                        </a:rPr>
                        <a:t>6</a:t>
                      </a: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月</a:t>
                      </a:r>
                      <a:r>
                        <a:rPr kumimoji="1" lang="en-US" altLang="ja-JP" sz="1400" dirty="0" smtClean="0">
                          <a:latin typeface="HG明朝E" pitchFamily="17" charset="-128"/>
                          <a:ea typeface="HG明朝E" pitchFamily="17" charset="-128"/>
                        </a:rPr>
                        <a:t>7</a:t>
                      </a: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日（金）</a:t>
                      </a:r>
                      <a:endParaRPr kumimoji="1" lang="ja-JP" altLang="en-US" sz="1400" dirty="0">
                        <a:latin typeface="HG明朝E" pitchFamily="17" charset="-128"/>
                        <a:ea typeface="HG明朝E" pitchFamily="17" charset="-128"/>
                      </a:endParaRPr>
                    </a:p>
                  </a:txBody>
                  <a:tcPr anchor="ctr"/>
                </a:tc>
              </a:tr>
              <a:tr h="4546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調査方法</a:t>
                      </a:r>
                      <a:endParaRPr kumimoji="1" lang="ja-JP" altLang="en-US" sz="1400" dirty="0">
                        <a:latin typeface="HG明朝E" pitchFamily="17" charset="-128"/>
                        <a:ea typeface="HG明朝E" pitchFamily="17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ウェブアンケート</a:t>
                      </a:r>
                      <a:endParaRPr kumimoji="1" lang="ja-JP" altLang="en-US" sz="1400" dirty="0">
                        <a:latin typeface="HG明朝E" pitchFamily="17" charset="-128"/>
                        <a:ea typeface="HG明朝E" pitchFamily="17" charset="-128"/>
                      </a:endParaRPr>
                    </a:p>
                  </a:txBody>
                  <a:tcPr anchor="ctr"/>
                </a:tc>
              </a:tr>
              <a:tr h="4546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調査対象</a:t>
                      </a:r>
                      <a:endParaRPr kumimoji="1" lang="ja-JP" altLang="en-US" sz="1400" dirty="0">
                        <a:latin typeface="HG明朝E" pitchFamily="17" charset="-128"/>
                        <a:ea typeface="HG明朝E" pitchFamily="17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HG明朝E" pitchFamily="17" charset="-128"/>
                          <a:ea typeface="HG明朝E" pitchFamily="17" charset="-128"/>
                        </a:rPr>
                        <a:t>2013</a:t>
                      </a: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年</a:t>
                      </a:r>
                      <a:r>
                        <a:rPr kumimoji="1" lang="en-US" altLang="ja-JP" sz="1400" dirty="0" smtClean="0">
                          <a:latin typeface="HG明朝E" pitchFamily="17" charset="-128"/>
                          <a:ea typeface="HG明朝E" pitchFamily="17" charset="-128"/>
                        </a:rPr>
                        <a:t>6</a:t>
                      </a: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月</a:t>
                      </a:r>
                      <a:r>
                        <a:rPr kumimoji="1" lang="en-US" altLang="ja-JP" sz="1400" dirty="0" smtClean="0">
                          <a:latin typeface="HG明朝E" pitchFamily="17" charset="-128"/>
                          <a:ea typeface="HG明朝E" pitchFamily="17" charset="-128"/>
                        </a:rPr>
                        <a:t>3</a:t>
                      </a: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日時点の会員</a:t>
                      </a:r>
                      <a:endParaRPr kumimoji="1" lang="en-US" altLang="ja-JP" sz="1400" dirty="0" smtClean="0">
                        <a:latin typeface="HG明朝E" pitchFamily="17" charset="-128"/>
                        <a:ea typeface="HG明朝E" pitchFamily="17" charset="-128"/>
                      </a:endParaRPr>
                    </a:p>
                    <a:p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　・法人会員　：</a:t>
                      </a:r>
                      <a:r>
                        <a:rPr kumimoji="1" lang="en-US" altLang="ja-JP" sz="1400" dirty="0" smtClean="0">
                          <a:latin typeface="HG明朝E" pitchFamily="17" charset="-128"/>
                          <a:ea typeface="HG明朝E" pitchFamily="17" charset="-128"/>
                        </a:rPr>
                        <a:t>96</a:t>
                      </a: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団体</a:t>
                      </a:r>
                      <a:endParaRPr kumimoji="1" lang="en-US" altLang="ja-JP" sz="1400" dirty="0" smtClean="0">
                        <a:latin typeface="HG明朝E" pitchFamily="17" charset="-128"/>
                        <a:ea typeface="HG明朝E" pitchFamily="17" charset="-128"/>
                      </a:endParaRPr>
                    </a:p>
                    <a:p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　・自治体会員：</a:t>
                      </a:r>
                      <a:r>
                        <a:rPr kumimoji="1" lang="en-US" altLang="ja-JP" sz="1400" dirty="0" smtClean="0">
                          <a:latin typeface="HG明朝E" pitchFamily="17" charset="-128"/>
                          <a:ea typeface="HG明朝E" pitchFamily="17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団体</a:t>
                      </a:r>
                      <a:endParaRPr kumimoji="1" lang="en-US" altLang="ja-JP" sz="1400" dirty="0" smtClean="0">
                        <a:latin typeface="HG明朝E" pitchFamily="17" charset="-128"/>
                        <a:ea typeface="HG明朝E" pitchFamily="17" charset="-128"/>
                      </a:endParaRPr>
                    </a:p>
                    <a:p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　・有識者会員： </a:t>
                      </a:r>
                      <a:r>
                        <a:rPr kumimoji="1" lang="en-US" altLang="ja-JP" sz="1400" dirty="0" smtClean="0">
                          <a:latin typeface="HG明朝E" pitchFamily="17" charset="-128"/>
                          <a:ea typeface="HG明朝E" pitchFamily="17" charset="-128"/>
                        </a:rPr>
                        <a:t>5</a:t>
                      </a: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名</a:t>
                      </a:r>
                      <a:endParaRPr kumimoji="1" lang="ja-JP" altLang="en-US" sz="1400" dirty="0">
                        <a:latin typeface="HG明朝E" pitchFamily="17" charset="-128"/>
                        <a:ea typeface="HG明朝E" pitchFamily="17" charset="-128"/>
                      </a:endParaRPr>
                    </a:p>
                  </a:txBody>
                  <a:tcPr anchor="ctr"/>
                </a:tc>
              </a:tr>
              <a:tr h="4546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回答者</a:t>
                      </a:r>
                      <a:endParaRPr kumimoji="1" lang="ja-JP" altLang="en-US" sz="1400" dirty="0">
                        <a:latin typeface="HG明朝E" pitchFamily="17" charset="-128"/>
                        <a:ea typeface="HG明朝E" pitchFamily="17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HG明朝E" pitchFamily="17" charset="-128"/>
                          <a:ea typeface="HG明朝E" pitchFamily="17" charset="-128"/>
                        </a:rPr>
                        <a:t>67</a:t>
                      </a: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団体</a:t>
                      </a:r>
                      <a:endParaRPr kumimoji="1" lang="ja-JP" altLang="en-US" sz="1400" dirty="0">
                        <a:latin typeface="HG明朝E" pitchFamily="17" charset="-128"/>
                        <a:ea typeface="HG明朝E" pitchFamily="17" charset="-128"/>
                      </a:endParaRPr>
                    </a:p>
                  </a:txBody>
                  <a:tcPr anchor="ctr"/>
                </a:tc>
              </a:tr>
              <a:tr h="4546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調査項目</a:t>
                      </a:r>
                      <a:endParaRPr kumimoji="1" lang="ja-JP" altLang="en-US" sz="1400" dirty="0">
                        <a:latin typeface="HG明朝E" pitchFamily="17" charset="-128"/>
                        <a:ea typeface="HG明朝E" pitchFamily="17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オープンデータとの関わり</a:t>
                      </a:r>
                      <a:endParaRPr kumimoji="1" lang="en-US" altLang="ja-JP" sz="1400" dirty="0" smtClean="0">
                        <a:latin typeface="HG明朝E" pitchFamily="17" charset="-128"/>
                        <a:ea typeface="HG明朝E" pitchFamily="17" charset="-128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公開中のデータ</a:t>
                      </a:r>
                      <a:endParaRPr kumimoji="1" lang="en-US" altLang="ja-JP" sz="1400" dirty="0" smtClean="0">
                        <a:latin typeface="HG明朝E" pitchFamily="17" charset="-128"/>
                        <a:ea typeface="HG明朝E" pitchFamily="17" charset="-128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公開予定のデータ</a:t>
                      </a:r>
                      <a:endParaRPr kumimoji="1" lang="en-US" altLang="ja-JP" sz="1400" dirty="0" smtClean="0">
                        <a:latin typeface="HG明朝E" pitchFamily="17" charset="-128"/>
                        <a:ea typeface="HG明朝E" pitchFamily="17" charset="-128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活用しているオープンデータ</a:t>
                      </a:r>
                      <a:endParaRPr kumimoji="1" lang="en-US" altLang="ja-JP" sz="1400" dirty="0" smtClean="0">
                        <a:latin typeface="HG明朝E" pitchFamily="17" charset="-128"/>
                        <a:ea typeface="HG明朝E" pitchFamily="17" charset="-128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公開を期待するデータ</a:t>
                      </a:r>
                      <a:endParaRPr kumimoji="1" lang="en-US" altLang="ja-JP" sz="1400" dirty="0" smtClean="0">
                        <a:latin typeface="HG明朝E" pitchFamily="17" charset="-128"/>
                        <a:ea typeface="HG明朝E" pitchFamily="17" charset="-128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データの公開を受けて実施するサービス案</a:t>
                      </a:r>
                      <a:endParaRPr kumimoji="1" lang="en-US" altLang="ja-JP" sz="1400" dirty="0" smtClean="0">
                        <a:latin typeface="HG明朝E" pitchFamily="17" charset="-128"/>
                        <a:ea typeface="HG明朝E" pitchFamily="17" charset="-128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各委員会の活動に対する要望</a:t>
                      </a:r>
                      <a:endParaRPr kumimoji="1" lang="en-US" altLang="ja-JP" sz="1400" dirty="0" smtClean="0">
                        <a:latin typeface="HG明朝E" pitchFamily="17" charset="-128"/>
                        <a:ea typeface="HG明朝E" pitchFamily="17" charset="-128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コンソーシアムの活動に対する要望</a:t>
                      </a:r>
                      <a:endParaRPr kumimoji="1" lang="en-US" altLang="ja-JP" sz="1400" dirty="0" smtClean="0">
                        <a:latin typeface="HG明朝E" pitchFamily="17" charset="-128"/>
                        <a:ea typeface="HG明朝E" pitchFamily="17" charset="-128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kumimoji="1" lang="ja-JP" altLang="en-US" sz="1400" dirty="0" smtClean="0">
                          <a:latin typeface="HG明朝E" pitchFamily="17" charset="-128"/>
                          <a:ea typeface="HG明朝E" pitchFamily="17" charset="-128"/>
                        </a:rPr>
                        <a:t>コンソーシアムで紹介したい活動</a:t>
                      </a:r>
                      <a:endParaRPr kumimoji="1" lang="ja-JP" altLang="en-US" sz="1400" dirty="0">
                        <a:latin typeface="HG明朝E" pitchFamily="17" charset="-128"/>
                        <a:ea typeface="HG明朝E" pitchFamily="17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81020" y="1276415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明朝E" pitchFamily="17" charset="-128"/>
                <a:ea typeface="HG明朝E" pitchFamily="17" charset="-128"/>
              </a:rPr>
              <a:t>■調査概要</a:t>
            </a:r>
            <a:endParaRPr kumimoji="1" lang="ja-JP" altLang="en-US" sz="16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06656" y="1276831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明朝E" pitchFamily="17" charset="-128"/>
                <a:ea typeface="HG明朝E" pitchFamily="17" charset="-128"/>
              </a:rPr>
              <a:t>■</a:t>
            </a:r>
            <a:r>
              <a:rPr lang="ja-JP" altLang="en-US" sz="1600" dirty="0" smtClean="0">
                <a:latin typeface="HG明朝E" pitchFamily="17" charset="-128"/>
                <a:ea typeface="HG明朝E" pitchFamily="17" charset="-128"/>
              </a:rPr>
              <a:t>回答者属性（複数回答）</a:t>
            </a:r>
            <a:endParaRPr kumimoji="1" lang="ja-JP" altLang="en-US" sz="1600" dirty="0">
              <a:latin typeface="HG明朝E" pitchFamily="17" charset="-128"/>
              <a:ea typeface="HG明朝E" pitchFamily="17" charset="-128"/>
            </a:endParaRPr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702135"/>
              </p:ext>
            </p:extLst>
          </p:nvPr>
        </p:nvGraphicFramePr>
        <p:xfrm>
          <a:off x="4706656" y="1945640"/>
          <a:ext cx="4298868" cy="325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4855647" y="1637863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HG明朝E" pitchFamily="17" charset="-128"/>
                <a:ea typeface="HG明朝E" pitchFamily="17" charset="-128"/>
              </a:rPr>
              <a:t>データを活用・仲介する立場の回答者が多い</a:t>
            </a:r>
            <a:endParaRPr kumimoji="1" lang="ja-JP" altLang="en-US" sz="14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86034" y="5124181"/>
            <a:ext cx="4162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HG明朝E" pitchFamily="17" charset="-128"/>
                <a:ea typeface="HG明朝E" pitchFamily="17" charset="-128"/>
              </a:rPr>
              <a:t>【</a:t>
            </a:r>
            <a:r>
              <a:rPr kumimoji="1" lang="ja-JP" altLang="en-US" sz="1400" dirty="0" smtClean="0">
                <a:latin typeface="HG明朝E" pitchFamily="17" charset="-128"/>
                <a:ea typeface="HG明朝E" pitchFamily="17" charset="-128"/>
              </a:rPr>
              <a:t>その他の回答</a:t>
            </a:r>
            <a:r>
              <a:rPr kumimoji="1" lang="en-US" altLang="ja-JP" sz="1400" dirty="0" smtClean="0">
                <a:latin typeface="HG明朝E" pitchFamily="17" charset="-128"/>
                <a:ea typeface="HG明朝E" pitchFamily="17" charset="-128"/>
              </a:rPr>
              <a:t>】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データ</a:t>
            </a:r>
            <a:r>
              <a:rPr lang="ja-JP" altLang="en-US" sz="1400" dirty="0">
                <a:latin typeface="HG明朝E" pitchFamily="17" charset="-128"/>
                <a:ea typeface="HG明朝E" pitchFamily="17" charset="-128"/>
              </a:rPr>
              <a:t>の利活用を行う企業等への</a:t>
            </a: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支援を行う立場</a:t>
            </a:r>
            <a:r>
              <a:rPr kumimoji="1" lang="ja-JP" altLang="en-US" sz="1400" dirty="0">
                <a:latin typeface="HG明朝E" pitchFamily="17" charset="-128"/>
                <a:ea typeface="HG明朝E" pitchFamily="17" charset="-128"/>
              </a:rPr>
              <a:t>　</a:t>
            </a:r>
            <a:endParaRPr kumimoji="1" lang="en-US" altLang="ja-JP" sz="1400" dirty="0" smtClean="0">
              <a:latin typeface="HG明朝E" pitchFamily="17" charset="-128"/>
              <a:ea typeface="HG明朝E" pitchFamily="17" charset="-128"/>
            </a:endParaRPr>
          </a:p>
          <a:p>
            <a:pPr marL="177800">
              <a:buFont typeface="Arial" pitchFamily="34" charset="0"/>
              <a:buChar char="•"/>
            </a:pP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 データ</a:t>
            </a:r>
            <a:r>
              <a:rPr lang="ja-JP" altLang="en-US" sz="1400" dirty="0">
                <a:latin typeface="HG明朝E" pitchFamily="17" charset="-128"/>
                <a:ea typeface="HG明朝E" pitchFamily="17" charset="-128"/>
              </a:rPr>
              <a:t>保有者に対して公開支援を</a:t>
            </a: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行う立場</a:t>
            </a:r>
            <a:endParaRPr kumimoji="1" lang="ja-JP" altLang="en-US" sz="1400" dirty="0">
              <a:latin typeface="HG明朝E" pitchFamily="17" charset="-128"/>
              <a:ea typeface="HG明朝E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342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rgbClr val="424456"/>
                </a:solidFill>
                <a:latin typeface="HG明朝E"/>
              </a:rPr>
              <a:t>３．平成</a:t>
            </a:r>
            <a:r>
              <a:rPr lang="en-US" altLang="ja-JP" sz="2800" dirty="0">
                <a:solidFill>
                  <a:srgbClr val="424456"/>
                </a:solidFill>
                <a:latin typeface="HG明朝E"/>
              </a:rPr>
              <a:t>25</a:t>
            </a:r>
            <a:r>
              <a:rPr lang="ja-JP" altLang="en-US" sz="2800" dirty="0">
                <a:solidFill>
                  <a:srgbClr val="424456"/>
                </a:solidFill>
                <a:latin typeface="HG明朝E"/>
              </a:rPr>
              <a:t>年度活動に対する会員からの</a:t>
            </a:r>
            <a:r>
              <a:rPr lang="ja-JP" altLang="en-US" sz="2800" dirty="0" smtClean="0">
                <a:solidFill>
                  <a:srgbClr val="424456"/>
                </a:solidFill>
                <a:latin typeface="HG明朝E"/>
              </a:rPr>
              <a:t>要望</a:t>
            </a:r>
            <a:r>
              <a:rPr lang="ja-JP" altLang="en-US" sz="2800" dirty="0">
                <a:solidFill>
                  <a:srgbClr val="424456"/>
                </a:solidFill>
                <a:latin typeface="HG明朝E"/>
              </a:rPr>
              <a:t>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9480-8482-4FE0-A015-CFEEA03935A6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4766" y="849685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明朝E" pitchFamily="17" charset="-128"/>
                <a:ea typeface="HG明朝E" pitchFamily="17" charset="-128"/>
              </a:rPr>
              <a:t>データ公開・活用状況、活用ニーズ</a:t>
            </a:r>
            <a:endParaRPr kumimoji="1" lang="ja-JP" altLang="en-US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1020" y="1299309"/>
            <a:ext cx="3672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明朝E" pitchFamily="17" charset="-128"/>
                <a:ea typeface="HG明朝E" pitchFamily="17" charset="-128"/>
              </a:rPr>
              <a:t>■データ保有者が公開しているデータ</a:t>
            </a:r>
            <a:endParaRPr kumimoji="1" lang="ja-JP" altLang="en-US" sz="16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06656" y="1276831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明朝E" pitchFamily="17" charset="-128"/>
                <a:ea typeface="HG明朝E" pitchFamily="17" charset="-128"/>
              </a:rPr>
              <a:t>■公開を希望するデータ</a:t>
            </a:r>
            <a:endParaRPr kumimoji="1" lang="ja-JP" altLang="en-US" sz="16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3692" y="1655163"/>
            <a:ext cx="41629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buFont typeface="Wingdings" pitchFamily="2" charset="2"/>
              <a:buChar char="Ø"/>
            </a:pPr>
            <a:r>
              <a:rPr kumimoji="1" lang="ja-JP" altLang="en-US" sz="1400" dirty="0" smtClean="0">
                <a:latin typeface="HG明朝E" pitchFamily="17" charset="-128"/>
                <a:ea typeface="HG明朝E" pitchFamily="17" charset="-128"/>
              </a:rPr>
              <a:t>自治体が保有する統計データ</a:t>
            </a:r>
            <a:endParaRPr lang="en-US" altLang="ja-JP" sz="1400" dirty="0">
              <a:latin typeface="HG明朝E" pitchFamily="17" charset="-128"/>
              <a:ea typeface="HG明朝E" pitchFamily="17" charset="-128"/>
            </a:endParaRPr>
          </a:p>
          <a:p>
            <a:pPr marL="355600" indent="-177800">
              <a:buFont typeface="Wingdings" pitchFamily="2" charset="2"/>
              <a:buChar char="Ø"/>
            </a:pP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水質</a:t>
            </a:r>
            <a:r>
              <a:rPr lang="ja-JP" altLang="en-US" sz="1400" dirty="0">
                <a:latin typeface="HG明朝E" pitchFamily="17" charset="-128"/>
                <a:ea typeface="HG明朝E" pitchFamily="17" charset="-128"/>
              </a:rPr>
              <a:t>・水辺環境改善</a:t>
            </a: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サイクルポータルサイト</a:t>
            </a:r>
            <a:endParaRPr lang="en-US" altLang="ja-JP" sz="1400" dirty="0" smtClean="0">
              <a:latin typeface="HG明朝E" pitchFamily="17" charset="-128"/>
              <a:ea typeface="HG明朝E" pitchFamily="17" charset="-128"/>
            </a:endParaRPr>
          </a:p>
          <a:p>
            <a:pPr marL="355600" indent="-177800">
              <a:buFont typeface="Wingdings" pitchFamily="2" charset="2"/>
              <a:buChar char="Ø"/>
            </a:pP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科学</a:t>
            </a:r>
            <a:r>
              <a:rPr lang="ja-JP" altLang="en-US" sz="1400" dirty="0">
                <a:latin typeface="HG明朝E" pitchFamily="17" charset="-128"/>
                <a:ea typeface="HG明朝E" pitchFamily="17" charset="-128"/>
              </a:rPr>
              <a:t>技術情報</a:t>
            </a: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全般</a:t>
            </a:r>
            <a:endParaRPr lang="en-US" altLang="ja-JP" sz="1400" dirty="0" smtClean="0">
              <a:latin typeface="HG明朝E" pitchFamily="17" charset="-128"/>
              <a:ea typeface="HG明朝E" pitchFamily="17" charset="-128"/>
            </a:endParaRPr>
          </a:p>
          <a:p>
            <a:pPr marL="355600" indent="-177800">
              <a:buFont typeface="Wingdings" pitchFamily="2" charset="2"/>
              <a:buChar char="Ø"/>
            </a:pP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図書館</a:t>
            </a:r>
            <a:r>
              <a:rPr lang="ja-JP" altLang="en-US" sz="1400" dirty="0">
                <a:latin typeface="HG明朝E" pitchFamily="17" charset="-128"/>
                <a:ea typeface="HG明朝E" pitchFamily="17" charset="-128"/>
              </a:rPr>
              <a:t>の施設</a:t>
            </a: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情報</a:t>
            </a:r>
            <a:endParaRPr lang="en-US" altLang="ja-JP" sz="1400" dirty="0" smtClean="0">
              <a:latin typeface="HG明朝E" pitchFamily="17" charset="-128"/>
              <a:ea typeface="HG明朝E" pitchFamily="17" charset="-128"/>
            </a:endParaRPr>
          </a:p>
          <a:p>
            <a:pPr marL="355600" indent="-177800">
              <a:buFont typeface="Wingdings" pitchFamily="2" charset="2"/>
              <a:buChar char="Ø"/>
            </a:pP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業界統計　　　　　　　　　　　　　　など</a:t>
            </a:r>
            <a:endParaRPr lang="ja-JP" altLang="en-US" sz="14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3692" y="3031127"/>
            <a:ext cx="30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明朝E" pitchFamily="17" charset="-128"/>
                <a:ea typeface="HG明朝E" pitchFamily="17" charset="-128"/>
              </a:rPr>
              <a:t>■活用しているオープンデータ</a:t>
            </a:r>
            <a:endParaRPr kumimoji="1" lang="ja-JP" altLang="en-US" sz="1600" dirty="0">
              <a:latin typeface="HG明朝E" pitchFamily="17" charset="-128"/>
              <a:ea typeface="HG明朝E" pitchFamily="17" charset="-128"/>
            </a:endParaRPr>
          </a:p>
        </p:txBody>
      </p:sp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428616"/>
              </p:ext>
            </p:extLst>
          </p:nvPr>
        </p:nvGraphicFramePr>
        <p:xfrm>
          <a:off x="624978" y="3369681"/>
          <a:ext cx="3792643" cy="3037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角丸四角形 15"/>
          <p:cNvSpPr/>
          <p:nvPr/>
        </p:nvSpPr>
        <p:spPr>
          <a:xfrm>
            <a:off x="791232" y="3740727"/>
            <a:ext cx="3543262" cy="819397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>
            <a:off x="3220332" y="4821381"/>
            <a:ext cx="1280415" cy="1068779"/>
          </a:xfrm>
          <a:prstGeom prst="wedgeRoundRectCallout">
            <a:avLst>
              <a:gd name="adj1" fmla="val -56452"/>
              <a:gd name="adj2" fmla="val -7750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HG明朝E" pitchFamily="17" charset="-128"/>
                <a:ea typeface="HG明朝E" pitchFamily="17" charset="-128"/>
              </a:rPr>
              <a:t>官公庁統計データ・気象データの利用が中心</a:t>
            </a:r>
            <a:endParaRPr kumimoji="1" lang="ja-JP" altLang="en-US" sz="1400" dirty="0">
              <a:solidFill>
                <a:schemeClr val="tx1"/>
              </a:solidFill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43530" y="1655848"/>
            <a:ext cx="41629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buFont typeface="Wingdings" pitchFamily="2" charset="2"/>
              <a:buChar char="Ø"/>
            </a:pP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地図情報と結びついた統計情報</a:t>
            </a:r>
            <a:endParaRPr lang="en-US" altLang="ja-JP" sz="1400" dirty="0" smtClean="0">
              <a:latin typeface="HG明朝E" pitchFamily="17" charset="-128"/>
              <a:ea typeface="HG明朝E" pitchFamily="17" charset="-128"/>
            </a:endParaRPr>
          </a:p>
          <a:p>
            <a:pPr marL="355600" indent="-177800">
              <a:buFont typeface="Wingdings" pitchFamily="2" charset="2"/>
              <a:buChar char="Ø"/>
            </a:pPr>
            <a:r>
              <a:rPr lang="ja-JP" altLang="en-US" sz="1400" dirty="0">
                <a:latin typeface="HG明朝E" pitchFamily="17" charset="-128"/>
                <a:ea typeface="HG明朝E" pitchFamily="17" charset="-128"/>
              </a:rPr>
              <a:t>官公庁データ</a:t>
            </a: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のより細かいレベルでの公開</a:t>
            </a:r>
            <a:endParaRPr lang="en-US" altLang="ja-JP" sz="1400" dirty="0" smtClean="0">
              <a:latin typeface="HG明朝E" pitchFamily="17" charset="-128"/>
              <a:ea typeface="HG明朝E" pitchFamily="17" charset="-128"/>
            </a:endParaRPr>
          </a:p>
          <a:p>
            <a:pPr marL="355600" indent="-177800">
              <a:buFont typeface="Wingdings" pitchFamily="2" charset="2"/>
              <a:buChar char="Ø"/>
            </a:pPr>
            <a:r>
              <a:rPr lang="ja-JP" altLang="en-US" sz="1400" dirty="0">
                <a:latin typeface="HG明朝E" pitchFamily="17" charset="-128"/>
                <a:ea typeface="HG明朝E" pitchFamily="17" charset="-128"/>
              </a:rPr>
              <a:t>民間が保有</a:t>
            </a: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する地理空間情報</a:t>
            </a:r>
            <a:endParaRPr lang="en-US" altLang="ja-JP" sz="1400" dirty="0" smtClean="0">
              <a:latin typeface="HG明朝E" pitchFamily="17" charset="-128"/>
              <a:ea typeface="HG明朝E" pitchFamily="17" charset="-128"/>
            </a:endParaRPr>
          </a:p>
          <a:p>
            <a:pPr marL="355600" indent="-177800">
              <a:buFont typeface="Wingdings" pitchFamily="2" charset="2"/>
              <a:buChar char="Ø"/>
            </a:pP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防災関連情報</a:t>
            </a:r>
            <a:endParaRPr lang="en-US" altLang="ja-JP" sz="1400" dirty="0" smtClean="0">
              <a:latin typeface="HG明朝E" pitchFamily="17" charset="-128"/>
              <a:ea typeface="HG明朝E" pitchFamily="17" charset="-128"/>
            </a:endParaRPr>
          </a:p>
          <a:p>
            <a:pPr marL="355600" indent="-177800">
              <a:buFont typeface="Wingdings" pitchFamily="2" charset="2"/>
              <a:buChar char="Ø"/>
            </a:pP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交通事故情報　　　　　　　　　　　　など</a:t>
            </a:r>
            <a:endParaRPr lang="ja-JP" altLang="en-US" sz="14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81020" y="1219017"/>
            <a:ext cx="8425474" cy="5288661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481020" y="2945081"/>
            <a:ext cx="842547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9" idx="0"/>
            <a:endCxn id="19" idx="2"/>
          </p:cNvCxnSpPr>
          <p:nvPr/>
        </p:nvCxnSpPr>
        <p:spPr>
          <a:xfrm>
            <a:off x="4693757" y="1219017"/>
            <a:ext cx="0" cy="528866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743530" y="3031127"/>
            <a:ext cx="3877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明朝E" pitchFamily="17" charset="-128"/>
                <a:ea typeface="HG明朝E" pitchFamily="17" charset="-128"/>
              </a:rPr>
              <a:t>■オープンデータを活用したサービス案</a:t>
            </a:r>
            <a:endParaRPr kumimoji="1" lang="ja-JP" altLang="en-US" sz="16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672278" y="3390573"/>
            <a:ext cx="41629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buFont typeface="Wingdings" pitchFamily="2" charset="2"/>
              <a:buChar char="Ø"/>
            </a:pPr>
            <a:r>
              <a:rPr lang="ja-JP" altLang="en-US" sz="1400" dirty="0">
                <a:latin typeface="HG明朝E" pitchFamily="17" charset="-128"/>
                <a:ea typeface="HG明朝E" pitchFamily="17" charset="-128"/>
              </a:rPr>
              <a:t>交通事故の未然防止機能付きのカーナビのデータベースとロジック</a:t>
            </a: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開発</a:t>
            </a:r>
            <a:endParaRPr lang="en-US" altLang="ja-JP" sz="1400" dirty="0" smtClean="0">
              <a:latin typeface="HG明朝E" pitchFamily="17" charset="-128"/>
              <a:ea typeface="HG明朝E" pitchFamily="17" charset="-128"/>
            </a:endParaRPr>
          </a:p>
          <a:p>
            <a:pPr marL="355600" indent="-177800">
              <a:buFont typeface="Wingdings" pitchFamily="2" charset="2"/>
              <a:buChar char="Ø"/>
            </a:pPr>
            <a:r>
              <a:rPr lang="ja-JP" altLang="en-US" sz="1400" dirty="0">
                <a:latin typeface="HG明朝E" pitchFamily="17" charset="-128"/>
                <a:ea typeface="HG明朝E" pitchFamily="17" charset="-128"/>
              </a:rPr>
              <a:t>一般市民向け災害情報、地盤（地質）リスク情報の公開</a:t>
            </a: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サービス</a:t>
            </a:r>
            <a:endParaRPr lang="en-US" altLang="ja-JP" sz="1400" dirty="0" smtClean="0">
              <a:latin typeface="HG明朝E" pitchFamily="17" charset="-128"/>
              <a:ea typeface="HG明朝E" pitchFamily="17" charset="-128"/>
            </a:endParaRPr>
          </a:p>
          <a:p>
            <a:pPr marL="355600" indent="-177800">
              <a:buFont typeface="Wingdings" pitchFamily="2" charset="2"/>
              <a:buChar char="Ø"/>
            </a:pPr>
            <a:r>
              <a:rPr lang="ja-JP" altLang="en-US" sz="1400" dirty="0">
                <a:latin typeface="HG明朝E" pitchFamily="17" charset="-128"/>
                <a:ea typeface="HG明朝E" pitchFamily="17" charset="-128"/>
              </a:rPr>
              <a:t>大気汚染状況監視やそれに応じた生活者支援のための情報</a:t>
            </a: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サービス</a:t>
            </a:r>
            <a:endParaRPr lang="en-US" altLang="ja-JP" sz="1400" dirty="0" smtClean="0">
              <a:latin typeface="HG明朝E" pitchFamily="17" charset="-128"/>
              <a:ea typeface="HG明朝E" pitchFamily="17" charset="-128"/>
            </a:endParaRPr>
          </a:p>
          <a:p>
            <a:pPr marL="355600" indent="-177800">
              <a:buFont typeface="Wingdings" pitchFamily="2" charset="2"/>
              <a:buChar char="Ø"/>
            </a:pPr>
            <a:r>
              <a:rPr lang="ja-JP" altLang="en-US" sz="1400" dirty="0">
                <a:latin typeface="HG明朝E" pitchFamily="17" charset="-128"/>
                <a:ea typeface="HG明朝E" pitchFamily="17" charset="-128"/>
              </a:rPr>
              <a:t>地域活性化のための地元で有効活用できる</a:t>
            </a: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マーケティングデザインサービス</a:t>
            </a:r>
            <a:endParaRPr lang="en-US" altLang="ja-JP" sz="1400" dirty="0" smtClean="0">
              <a:latin typeface="HG明朝E" pitchFamily="17" charset="-128"/>
              <a:ea typeface="HG明朝E" pitchFamily="17" charset="-128"/>
            </a:endParaRPr>
          </a:p>
          <a:p>
            <a:pPr marL="355600" indent="-177800">
              <a:buFont typeface="Wingdings" pitchFamily="2" charset="2"/>
              <a:buChar char="Ø"/>
            </a:pPr>
            <a:r>
              <a:rPr lang="ja-JP" altLang="en-US" sz="1400" dirty="0">
                <a:latin typeface="HG明朝E" pitchFamily="17" charset="-128"/>
                <a:ea typeface="HG明朝E" pitchFamily="17" charset="-128"/>
              </a:rPr>
              <a:t>地方議会議事録の横断検索</a:t>
            </a: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サービス　　など</a:t>
            </a:r>
            <a:endParaRPr lang="ja-JP" altLang="en-US" sz="14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826657" y="5413106"/>
            <a:ext cx="3996709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82550"/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具体的なサービスイメージを持つ会員がいる一方、検討中と回答する会員も多く、データ保有者・仲介者・利用者間で横断多岐な検討が求められている</a:t>
            </a:r>
            <a:endParaRPr lang="ja-JP" altLang="en-US" sz="1400" dirty="0">
              <a:latin typeface="HG明朝E" pitchFamily="17" charset="-128"/>
              <a:ea typeface="HG明朝E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784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>
                <a:latin typeface="+mj-ea"/>
              </a:rPr>
              <a:t>３．平成</a:t>
            </a:r>
            <a:r>
              <a:rPr lang="en-US" altLang="ja-JP" sz="2800" dirty="0">
                <a:latin typeface="+mj-ea"/>
              </a:rPr>
              <a:t>25</a:t>
            </a:r>
            <a:r>
              <a:rPr lang="ja-JP" altLang="en-US" sz="2800" dirty="0">
                <a:latin typeface="+mj-ea"/>
              </a:rPr>
              <a:t>年度</a:t>
            </a:r>
            <a:r>
              <a:rPr lang="ja-JP" altLang="en-US" sz="2800" dirty="0" smtClean="0">
                <a:latin typeface="+mj-ea"/>
              </a:rPr>
              <a:t>活動に対する会員</a:t>
            </a:r>
            <a:r>
              <a:rPr kumimoji="1" lang="ja-JP" altLang="en-US" sz="2800" dirty="0" smtClean="0">
                <a:latin typeface="+mj-ea"/>
              </a:rPr>
              <a:t>からの要望③</a:t>
            </a:r>
            <a:endParaRPr kumimoji="1" lang="ja-JP" altLang="en-US" sz="2800" dirty="0"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9480-8482-4FE0-A015-CFEEA03935A6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418873" y="873919"/>
            <a:ext cx="8426084" cy="1490739"/>
            <a:chOff x="1169" y="1344"/>
            <a:chExt cx="3901" cy="680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gray">
            <a:xfrm>
              <a:off x="1215" y="1571"/>
              <a:ext cx="3855" cy="453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52000" tIns="0" rIns="252000" bIns="25200" anchor="ctr"/>
            <a:lstStyle/>
            <a:p>
              <a:pPr algn="just" fontAlgn="base">
                <a:lnSpc>
                  <a:spcPct val="110000"/>
                </a:lnSpc>
                <a:buClr>
                  <a:schemeClr val="accent2"/>
                </a:buClr>
              </a:pPr>
              <a:endParaRPr lang="ja-JP" altLang="ja-JP"/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gray">
            <a:xfrm>
              <a:off x="1259" y="1616"/>
              <a:ext cx="3763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52000" tIns="0" rIns="252000" bIns="25200" anchor="ctr"/>
            <a:lstStyle/>
            <a:p>
              <a:pPr marL="285750" indent="-285750" fontAlgn="base">
                <a:lnSpc>
                  <a:spcPct val="110000"/>
                </a:lnSpc>
                <a:buClr>
                  <a:schemeClr val="accent2"/>
                </a:buClr>
                <a:buFont typeface="Wingdings" pitchFamily="2" charset="2"/>
                <a:buChar char="l"/>
              </a:pPr>
              <a:r>
                <a:rPr lang="ja-JP" altLang="en-US" dirty="0" smtClean="0"/>
                <a:t>会員が積極的に議論することができる場の提供</a:t>
              </a:r>
              <a:endParaRPr lang="en-US" altLang="ja-JP" dirty="0" smtClean="0"/>
            </a:p>
            <a:p>
              <a:pPr marL="285750" indent="-285750" fontAlgn="base">
                <a:lnSpc>
                  <a:spcPct val="110000"/>
                </a:lnSpc>
                <a:buClr>
                  <a:schemeClr val="accent2"/>
                </a:buClr>
                <a:buFont typeface="Wingdings" pitchFamily="2" charset="2"/>
                <a:buChar char="l"/>
              </a:pPr>
              <a:r>
                <a:rPr lang="ja-JP" altLang="en-US" dirty="0" smtClean="0"/>
                <a:t>政府のオープンデータ戦略とのより一層の連携</a:t>
              </a:r>
              <a:endParaRPr lang="en-US" altLang="ja-JP" dirty="0"/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gray">
            <a:xfrm>
              <a:off x="1169" y="1344"/>
              <a:ext cx="46" cy="227"/>
            </a:xfrm>
            <a:prstGeom prst="rect">
              <a:avLst/>
            </a:prstGeom>
            <a:solidFill>
              <a:srgbClr val="2D6C7B"/>
            </a:solidFill>
            <a:ln>
              <a:noFill/>
            </a:ln>
            <a:effectLst>
              <a:outerShdw dist="25400" dir="5400000" algn="ctr" rotWithShape="0">
                <a:srgbClr val="5C5C5C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5C5C5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>
                <a:buClr>
                  <a:schemeClr val="accent2"/>
                </a:buClr>
              </a:pPr>
              <a:endParaRPr lang="ja-JP" altLang="ja-JP" sz="1800" b="1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gray">
            <a:xfrm>
              <a:off x="1215" y="1344"/>
              <a:ext cx="3855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dist="25400" dir="5400000" algn="ctr" rotWithShape="0">
                <a:srgbClr val="5C5C5C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25200" rIns="108000" bIns="0"/>
            <a:lstStyle/>
            <a:p>
              <a:pPr algn="l" fontAlgn="base">
                <a:lnSpc>
                  <a:spcPct val="110000"/>
                </a:lnSpc>
                <a:buClr>
                  <a:schemeClr val="accent2"/>
                </a:buClr>
              </a:pPr>
              <a:r>
                <a:rPr lang="ja-JP" altLang="en-US" sz="2400" dirty="0" smtClean="0">
                  <a:solidFill>
                    <a:schemeClr val="bg1"/>
                  </a:solidFill>
                </a:rPr>
                <a:t>オープンデータ利活用推進体制の深化</a:t>
              </a:r>
              <a:endParaRPr lang="en-US" altLang="ja-JP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421033" y="2563058"/>
            <a:ext cx="8426084" cy="1418395"/>
            <a:chOff x="1170" y="2251"/>
            <a:chExt cx="3901" cy="647"/>
          </a:xfrm>
        </p:grpSpPr>
        <p:sp>
          <p:nvSpPr>
            <p:cNvPr id="29" name="Rectangle 10"/>
            <p:cNvSpPr>
              <a:spLocks noChangeArrowheads="1"/>
            </p:cNvSpPr>
            <p:nvPr/>
          </p:nvSpPr>
          <p:spPr bwMode="gray">
            <a:xfrm>
              <a:off x="1216" y="2477"/>
              <a:ext cx="3855" cy="421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52000" tIns="0" rIns="252000" bIns="25200" anchor="ctr"/>
            <a:lstStyle/>
            <a:p>
              <a:pPr algn="just" fontAlgn="base">
                <a:lnSpc>
                  <a:spcPct val="110000"/>
                </a:lnSpc>
                <a:buClr>
                  <a:schemeClr val="accent2"/>
                </a:buClr>
              </a:pPr>
              <a:endParaRPr lang="ja-JP" altLang="ja-JP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gray">
            <a:xfrm>
              <a:off x="1260" y="2522"/>
              <a:ext cx="3763" cy="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52000" tIns="0" rIns="252000" bIns="25200" anchor="ctr"/>
            <a:lstStyle/>
            <a:p>
              <a:pPr marL="285750" indent="-285750" fontAlgn="base">
                <a:lnSpc>
                  <a:spcPct val="110000"/>
                </a:lnSpc>
                <a:buClr>
                  <a:schemeClr val="accent2"/>
                </a:buClr>
                <a:buFont typeface="Wingdings" pitchFamily="2" charset="2"/>
                <a:buChar char="l"/>
              </a:pPr>
              <a:r>
                <a:rPr lang="ja-JP" altLang="en-US" dirty="0" smtClean="0"/>
                <a:t>より簡易かつ広範にデータを利用できるサービスプラットフォームの整備</a:t>
              </a:r>
              <a:endParaRPr lang="en-US" altLang="ja-JP" dirty="0"/>
            </a:p>
            <a:p>
              <a:pPr marL="273050" indent="-273050" fontAlgn="base">
                <a:lnSpc>
                  <a:spcPct val="110000"/>
                </a:lnSpc>
                <a:buClr>
                  <a:schemeClr val="accent2"/>
                </a:buClr>
              </a:pPr>
              <a:r>
                <a:rPr lang="ja-JP" altLang="en-US" dirty="0" smtClean="0"/>
                <a:t>　　（データカタログの整備）</a:t>
              </a:r>
              <a:endParaRPr lang="en-US" altLang="ja-JP" dirty="0" smtClean="0"/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gray">
            <a:xfrm>
              <a:off x="1170" y="2251"/>
              <a:ext cx="46" cy="227"/>
            </a:xfrm>
            <a:prstGeom prst="rect">
              <a:avLst/>
            </a:prstGeom>
            <a:solidFill>
              <a:srgbClr val="2D6C7B"/>
            </a:solidFill>
            <a:ln>
              <a:noFill/>
            </a:ln>
            <a:effectLst>
              <a:outerShdw dist="25400" dir="5400000" algn="ctr" rotWithShape="0">
                <a:srgbClr val="5C5C5C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5C5C5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>
                <a:buClr>
                  <a:schemeClr val="accent2"/>
                </a:buClr>
              </a:pPr>
              <a:endParaRPr lang="ja-JP" altLang="ja-JP" sz="1800" b="1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gray">
            <a:xfrm>
              <a:off x="1216" y="2251"/>
              <a:ext cx="3855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dist="25400" dir="5400000" algn="ctr" rotWithShape="0">
                <a:srgbClr val="5C5C5C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25200" rIns="108000" bIns="0"/>
            <a:lstStyle/>
            <a:p>
              <a:pPr algn="l" fontAlgn="base">
                <a:lnSpc>
                  <a:spcPct val="110000"/>
                </a:lnSpc>
                <a:buClr>
                  <a:schemeClr val="accent2"/>
                </a:buClr>
              </a:pPr>
              <a:r>
                <a:rPr lang="ja-JP" altLang="en-US" sz="2400" dirty="0" smtClean="0">
                  <a:solidFill>
                    <a:schemeClr val="bg1"/>
                  </a:solidFill>
                </a:rPr>
                <a:t>オープンデータ利用環境の整備</a:t>
              </a:r>
              <a:endParaRPr lang="en-US" altLang="ja-JP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418873" y="4166816"/>
            <a:ext cx="8426084" cy="1889731"/>
            <a:chOff x="1170" y="3158"/>
            <a:chExt cx="3901" cy="862"/>
          </a:xfrm>
        </p:grpSpPr>
        <p:sp>
          <p:nvSpPr>
            <p:cNvPr id="25" name="Rectangle 15"/>
            <p:cNvSpPr>
              <a:spLocks noChangeArrowheads="1"/>
            </p:cNvSpPr>
            <p:nvPr/>
          </p:nvSpPr>
          <p:spPr bwMode="gray">
            <a:xfrm>
              <a:off x="1216" y="3385"/>
              <a:ext cx="3855" cy="635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52000" tIns="0" rIns="252000" bIns="25200" anchor="ctr"/>
            <a:lstStyle/>
            <a:p>
              <a:pPr algn="just" fontAlgn="base">
                <a:lnSpc>
                  <a:spcPct val="110000"/>
                </a:lnSpc>
                <a:buClr>
                  <a:schemeClr val="accent2"/>
                </a:buClr>
              </a:pPr>
              <a:endParaRPr lang="ja-JP" altLang="ja-JP"/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gray">
            <a:xfrm>
              <a:off x="1260" y="3430"/>
              <a:ext cx="3763" cy="5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52000" tIns="0" rIns="252000" bIns="25200" anchor="ctr"/>
            <a:lstStyle/>
            <a:p>
              <a:pPr marL="285750" indent="-285750" fontAlgn="base">
                <a:lnSpc>
                  <a:spcPct val="110000"/>
                </a:lnSpc>
                <a:buClr>
                  <a:schemeClr val="accent2"/>
                </a:buClr>
                <a:buFont typeface="Wingdings" pitchFamily="2" charset="2"/>
                <a:buChar char="l"/>
              </a:pPr>
              <a:r>
                <a:rPr lang="ja-JP" altLang="en-US" dirty="0" smtClean="0"/>
                <a:t>会員企業のオープンデータ活用事例や海外の先進事例の紹介</a:t>
              </a:r>
              <a:endParaRPr lang="en-US" altLang="ja-JP" dirty="0" smtClean="0"/>
            </a:p>
            <a:p>
              <a:pPr marL="285750" indent="-285750" fontAlgn="base">
                <a:lnSpc>
                  <a:spcPct val="110000"/>
                </a:lnSpc>
                <a:buClr>
                  <a:schemeClr val="accent2"/>
                </a:buClr>
                <a:buFont typeface="Wingdings" pitchFamily="2" charset="2"/>
                <a:buChar char="l"/>
              </a:pPr>
              <a:r>
                <a:rPr lang="ja-JP" altLang="en-US" dirty="0" smtClean="0"/>
                <a:t>サンプルデータを用いたビジネス化の検討</a:t>
              </a:r>
              <a:endParaRPr lang="en-US" altLang="ja-JP" dirty="0" smtClean="0"/>
            </a:p>
            <a:p>
              <a:pPr marL="285750" indent="-285750" fontAlgn="base">
                <a:lnSpc>
                  <a:spcPct val="110000"/>
                </a:lnSpc>
                <a:buClr>
                  <a:schemeClr val="accent2"/>
                </a:buClr>
                <a:buFont typeface="Wingdings" pitchFamily="2" charset="2"/>
                <a:buChar char="l"/>
              </a:pPr>
              <a:r>
                <a:rPr lang="ja-JP" altLang="en-US" dirty="0"/>
                <a:t>地域</a:t>
              </a:r>
              <a:r>
                <a:rPr lang="ja-JP" altLang="en-US" dirty="0" smtClean="0"/>
                <a:t>の企業がオープンデータを活用する際のビジネスモデルの構築</a:t>
              </a:r>
              <a:endParaRPr lang="en-US" altLang="ja-JP" dirty="0"/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gray">
            <a:xfrm>
              <a:off x="1170" y="3158"/>
              <a:ext cx="46" cy="227"/>
            </a:xfrm>
            <a:prstGeom prst="rect">
              <a:avLst/>
            </a:prstGeom>
            <a:solidFill>
              <a:srgbClr val="2D6C7B"/>
            </a:solidFill>
            <a:ln>
              <a:noFill/>
            </a:ln>
            <a:effectLst>
              <a:outerShdw dist="25400" dir="5400000" algn="ctr" rotWithShape="0">
                <a:srgbClr val="5C5C5C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5C5C5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>
                <a:buClr>
                  <a:schemeClr val="accent2"/>
                </a:buClr>
              </a:pPr>
              <a:endParaRPr lang="ja-JP" altLang="ja-JP" sz="1800" b="1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gray">
            <a:xfrm>
              <a:off x="1216" y="3158"/>
              <a:ext cx="3855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dist="25400" dir="5400000" algn="ctr" rotWithShape="0">
                <a:srgbClr val="5C5C5C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25200" rIns="108000" bIns="0"/>
            <a:lstStyle/>
            <a:p>
              <a:pPr algn="l" fontAlgn="base">
                <a:lnSpc>
                  <a:spcPct val="110000"/>
                </a:lnSpc>
                <a:buClr>
                  <a:schemeClr val="accent2"/>
                </a:buClr>
              </a:pPr>
              <a:r>
                <a:rPr lang="ja-JP" altLang="en-US" sz="2400" dirty="0">
                  <a:solidFill>
                    <a:schemeClr val="bg1"/>
                  </a:solidFill>
                </a:rPr>
                <a:t>ビジネスモデル</a:t>
              </a:r>
              <a:r>
                <a:rPr lang="ja-JP" altLang="en-US" sz="2400" dirty="0" smtClean="0">
                  <a:solidFill>
                    <a:schemeClr val="bg1"/>
                  </a:solidFill>
                </a:rPr>
                <a:t>の構築</a:t>
              </a:r>
              <a:endParaRPr lang="en-US" altLang="ja-JP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2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>
                <a:latin typeface="+mj-ea"/>
              </a:rPr>
              <a:t>４</a:t>
            </a:r>
            <a:r>
              <a:rPr kumimoji="1" lang="ja-JP" altLang="en-US" sz="2800" dirty="0" smtClean="0">
                <a:latin typeface="+mj-ea"/>
              </a:rPr>
              <a:t>．</a:t>
            </a:r>
            <a:r>
              <a:rPr lang="ja-JP" altLang="en-US" sz="2800" dirty="0">
                <a:solidFill>
                  <a:schemeClr val="tx1"/>
                </a:solidFill>
                <a:latin typeface="+mj-ea"/>
              </a:rPr>
              <a:t>利活用・普及委員会の</a:t>
            </a:r>
            <a:r>
              <a:rPr kumimoji="1" lang="ja-JP" altLang="en-US" sz="2800" dirty="0" smtClean="0">
                <a:latin typeface="+mj-ea"/>
              </a:rPr>
              <a:t>平成</a:t>
            </a:r>
            <a:r>
              <a:rPr kumimoji="1" lang="en-US" altLang="ja-JP" sz="2800" dirty="0" smtClean="0">
                <a:latin typeface="+mj-ea"/>
              </a:rPr>
              <a:t>25</a:t>
            </a:r>
            <a:r>
              <a:rPr kumimoji="1" lang="ja-JP" altLang="en-US" sz="2800" dirty="0" smtClean="0">
                <a:latin typeface="+mj-ea"/>
              </a:rPr>
              <a:t>年度活動方針</a:t>
            </a:r>
            <a:r>
              <a:rPr lang="ja-JP" altLang="en-US" sz="2800" dirty="0" smtClean="0">
                <a:latin typeface="+mj-ea"/>
              </a:rPr>
              <a:t>案</a:t>
            </a:r>
            <a:endParaRPr kumimoji="1" lang="ja-JP" altLang="en-US" sz="2800" dirty="0"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9480-8482-4FE0-A015-CFEEA03935A6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050800"/>
              </p:ext>
            </p:extLst>
          </p:nvPr>
        </p:nvGraphicFramePr>
        <p:xfrm>
          <a:off x="558139" y="3240976"/>
          <a:ext cx="8063346" cy="320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438"/>
                <a:gridCol w="5818908"/>
              </a:tblGrid>
              <a:tr h="33011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タイトル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概要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marL="36000" marR="36000" anchor="ctr"/>
                </a:tc>
              </a:tr>
              <a:tr h="359116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シンポジウム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オープンデータに関する情報発信（開催時期・内容等は未定）。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marL="36000" marR="36000" anchor="ctr"/>
                </a:tc>
              </a:tr>
              <a:tr h="34007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利活用・普及委員会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2013.07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～</a:t>
                      </a:r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2014.03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の間に４回程度開催予定。他の委員会との連携強化。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marL="36000" marR="36000" anchor="ctr"/>
                </a:tc>
              </a:tr>
              <a:tr h="36673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アイデアソン</a:t>
                      </a:r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/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ハッカソン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テーマを設定して、アイデアソン</a:t>
                      </a:r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/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ハッカソンを開催。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marL="36000" marR="36000" anchor="ctr"/>
                </a:tc>
              </a:tr>
              <a:tr h="359116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勝手表彰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平成</a:t>
                      </a:r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24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年度に引き続き、オープンデータに関する優れた取組みを表彰。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marL="36000" marR="36000" anchor="ctr"/>
                </a:tc>
              </a:tr>
              <a:tr h="359116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ニーズ把握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オープンデータに関する企業等のニーズ把握（会員企業・団体を含む）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36000" marR="36000" anchor="ctr"/>
                </a:tc>
              </a:tr>
              <a:tr h="385207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会員の活動支援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オープンデータに関する活動支援など。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36000" marR="36000" anchor="ctr"/>
                </a:tc>
              </a:tr>
              <a:tr h="35364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情報発信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ウェブサイト等による情報発信をさらに充実・強化。</a:t>
                      </a:r>
                      <a:endParaRPr kumimoji="1" lang="en-US" altLang="ja-JP" sz="1400" dirty="0" smtClean="0">
                        <a:latin typeface="+mj-ea"/>
                        <a:ea typeface="+mj-ea"/>
                      </a:endParaRPr>
                    </a:p>
                  </a:txBody>
                  <a:tcPr marL="36000" marR="36000" anchor="ctr"/>
                </a:tc>
              </a:tr>
              <a:tr h="3542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その他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他の団体とのイベントの共催・後援や、共同研究の実施など。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marL="36000" marR="36000" anchor="ctr"/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558139" y="1181543"/>
            <a:ext cx="8075221" cy="164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>
              <a:spcAft>
                <a:spcPts val="600"/>
              </a:spcAft>
            </a:pPr>
            <a:r>
              <a:rPr kumimoji="1" lang="ja-JP" altLang="en-US" sz="1400" dirty="0" smtClean="0">
                <a:latin typeface="+mj-ea"/>
                <a:ea typeface="+mj-ea"/>
              </a:rPr>
              <a:t>① オープンデータに関する利用者側のニーズ</a:t>
            </a:r>
            <a:r>
              <a:rPr lang="ja-JP" altLang="en-US" sz="1400" dirty="0" smtClean="0">
                <a:latin typeface="+mj-ea"/>
                <a:ea typeface="+mj-ea"/>
              </a:rPr>
              <a:t>を把握し公開。例えば、地域密着型ビジネス企業に対する地域データニーズなど。</a:t>
            </a:r>
            <a:endParaRPr lang="en-US" altLang="ja-JP" sz="1400" dirty="0" smtClean="0">
              <a:latin typeface="+mj-ea"/>
              <a:ea typeface="+mj-ea"/>
            </a:endParaRPr>
          </a:p>
          <a:p>
            <a:pPr marL="273050" indent="-273050">
              <a:spcAft>
                <a:spcPts val="600"/>
              </a:spcAft>
            </a:pPr>
            <a:r>
              <a:rPr lang="ja-JP" altLang="en-US" sz="1400" dirty="0" smtClean="0">
                <a:latin typeface="+mj-ea"/>
                <a:ea typeface="+mj-ea"/>
              </a:rPr>
              <a:t>② </a:t>
            </a:r>
            <a:r>
              <a:rPr kumimoji="1" lang="ja-JP" altLang="en-US" sz="1400" dirty="0" smtClean="0">
                <a:latin typeface="+mj-ea"/>
                <a:ea typeface="+mj-ea"/>
              </a:rPr>
              <a:t>技術委員会、データガバナンス委員会との連携をより密に</a:t>
            </a:r>
            <a:r>
              <a:rPr lang="ja-JP" altLang="en-US" sz="1400" dirty="0">
                <a:latin typeface="+mj-ea"/>
                <a:ea typeface="+mj-ea"/>
              </a:rPr>
              <a:t>する。</a:t>
            </a:r>
            <a:r>
              <a:rPr kumimoji="1" lang="ja-JP" altLang="en-US" sz="1400" dirty="0" smtClean="0">
                <a:latin typeface="+mj-ea"/>
                <a:ea typeface="+mj-ea"/>
              </a:rPr>
              <a:t>利活用・普及促進の観点から、活用技術や利用ルール等への利用者ニーズ・意見・要望を伝える。</a:t>
            </a:r>
            <a:endParaRPr kumimoji="1" lang="en-US" altLang="ja-JP" sz="1400" dirty="0" smtClean="0">
              <a:latin typeface="+mj-ea"/>
              <a:ea typeface="+mj-ea"/>
            </a:endParaRPr>
          </a:p>
          <a:p>
            <a:pPr marL="273050" indent="-273050">
              <a:spcAft>
                <a:spcPts val="600"/>
              </a:spcAft>
            </a:pPr>
            <a:r>
              <a:rPr kumimoji="1" lang="ja-JP" altLang="en-US" sz="1400" dirty="0" smtClean="0">
                <a:latin typeface="+mj-ea"/>
                <a:ea typeface="+mj-ea"/>
              </a:rPr>
              <a:t>③ 他の団体等との連携・協同をより密にする。例えば</a:t>
            </a:r>
            <a:r>
              <a:rPr lang="ja-JP" altLang="en-US" sz="1400" dirty="0">
                <a:latin typeface="+mj-ea"/>
                <a:ea typeface="+mj-ea"/>
              </a:rPr>
              <a:t>、</a:t>
            </a:r>
            <a:r>
              <a:rPr kumimoji="1" lang="ja-JP" altLang="en-US" sz="1400" dirty="0" smtClean="0">
                <a:latin typeface="+mj-ea"/>
                <a:ea typeface="+mj-ea"/>
              </a:rPr>
              <a:t>イベントの共催・後援や共同研究の実施など、オールジャパンでオープンデータを推進する。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6870" y="838430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明朝E" pitchFamily="17" charset="-128"/>
                <a:ea typeface="HG明朝E" pitchFamily="17" charset="-128"/>
              </a:rPr>
              <a:t>（１）活動方針（案）</a:t>
            </a:r>
            <a:endParaRPr kumimoji="1" lang="ja-JP" altLang="en-US" sz="16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0620" y="2896376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明朝E" pitchFamily="17" charset="-128"/>
                <a:ea typeface="HG明朝E" pitchFamily="17" charset="-128"/>
              </a:rPr>
              <a:t>（２）主な活動（案）</a:t>
            </a:r>
            <a:endParaRPr kumimoji="1" lang="ja-JP" altLang="en-US" sz="1600" dirty="0">
              <a:latin typeface="HG明朝E" pitchFamily="17" charset="-128"/>
              <a:ea typeface="HG明朝E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03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バン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アーバン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12970</TotalTime>
  <Words>1254</Words>
  <Application>Microsoft Office PowerPoint</Application>
  <PresentationFormat>画面に合わせる (4:3)</PresentationFormat>
  <Paragraphs>158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アース</vt:lpstr>
      <vt:lpstr>PowerPoint プレゼンテーション</vt:lpstr>
      <vt:lpstr>１．利活用・普及委員会の平成24年度活動報告</vt:lpstr>
      <vt:lpstr>１．利活用・普及委員会の平成24年度活動報告</vt:lpstr>
      <vt:lpstr>２．日本におけるオープンデータに関する動向</vt:lpstr>
      <vt:lpstr>３．平成25年度活動に対する会員からの要望①</vt:lpstr>
      <vt:lpstr>３．平成25年度活動に対する会員からの要望②</vt:lpstr>
      <vt:lpstr>３．平成25年度活動に対する会員からの要望③</vt:lpstr>
      <vt:lpstr>４．利活用・普及委員会の平成25年度活動方針案</vt:lpstr>
    </vt:vector>
  </TitlesOfParts>
  <Company>SPU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データガバナンス</dc:title>
  <dc:creator>OpenData</dc:creator>
  <cp:lastModifiedBy>helpuser</cp:lastModifiedBy>
  <cp:revision>432</cp:revision>
  <cp:lastPrinted>2013-01-21T02:57:17Z</cp:lastPrinted>
  <dcterms:created xsi:type="dcterms:W3CDTF">2012-11-30T13:43:40Z</dcterms:created>
  <dcterms:modified xsi:type="dcterms:W3CDTF">2013-06-12T06:26:15Z</dcterms:modified>
</cp:coreProperties>
</file>