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3" r:id="rId1"/>
  </p:sldMasterIdLst>
  <p:notesMasterIdLst>
    <p:notesMasterId r:id="rId76"/>
  </p:notesMasterIdLst>
  <p:handoutMasterIdLst>
    <p:handoutMasterId r:id="rId77"/>
  </p:handoutMasterIdLst>
  <p:sldIdLst>
    <p:sldId id="257" r:id="rId2"/>
    <p:sldId id="258" r:id="rId3"/>
    <p:sldId id="271" r:id="rId4"/>
    <p:sldId id="259" r:id="rId5"/>
    <p:sldId id="278" r:id="rId6"/>
    <p:sldId id="260" r:id="rId7"/>
    <p:sldId id="272" r:id="rId8"/>
    <p:sldId id="273" r:id="rId9"/>
    <p:sldId id="266" r:id="rId10"/>
    <p:sldId id="309" r:id="rId11"/>
    <p:sldId id="287" r:id="rId12"/>
    <p:sldId id="268" r:id="rId13"/>
    <p:sldId id="267" r:id="rId14"/>
    <p:sldId id="270" r:id="rId15"/>
    <p:sldId id="288" r:id="rId16"/>
    <p:sldId id="276" r:id="rId17"/>
    <p:sldId id="275" r:id="rId18"/>
    <p:sldId id="277" r:id="rId19"/>
    <p:sldId id="279" r:id="rId20"/>
    <p:sldId id="261" r:id="rId21"/>
    <p:sldId id="311" r:id="rId22"/>
    <p:sldId id="295" r:id="rId23"/>
    <p:sldId id="296" r:id="rId24"/>
    <p:sldId id="332" r:id="rId25"/>
    <p:sldId id="300" r:id="rId26"/>
    <p:sldId id="301" r:id="rId27"/>
    <p:sldId id="302" r:id="rId28"/>
    <p:sldId id="303" r:id="rId29"/>
    <p:sldId id="304" r:id="rId30"/>
    <p:sldId id="305" r:id="rId31"/>
    <p:sldId id="312" r:id="rId32"/>
    <p:sldId id="313" r:id="rId33"/>
    <p:sldId id="307" r:id="rId34"/>
    <p:sldId id="306" r:id="rId35"/>
    <p:sldId id="314" r:id="rId36"/>
    <p:sldId id="308" r:id="rId37"/>
    <p:sldId id="269" r:id="rId38"/>
    <p:sldId id="320" r:id="rId39"/>
    <p:sldId id="280" r:id="rId40"/>
    <p:sldId id="286" r:id="rId41"/>
    <p:sldId id="281" r:id="rId42"/>
    <p:sldId id="282" r:id="rId43"/>
    <p:sldId id="315" r:id="rId44"/>
    <p:sldId id="316" r:id="rId45"/>
    <p:sldId id="321" r:id="rId46"/>
    <p:sldId id="262" r:id="rId47"/>
    <p:sldId id="318" r:id="rId48"/>
    <p:sldId id="289" r:id="rId49"/>
    <p:sldId id="290" r:id="rId50"/>
    <p:sldId id="291" r:id="rId51"/>
    <p:sldId id="293" r:id="rId52"/>
    <p:sldId id="292" r:id="rId53"/>
    <p:sldId id="294" r:id="rId54"/>
    <p:sldId id="322" r:id="rId55"/>
    <p:sldId id="323" r:id="rId56"/>
    <p:sldId id="329" r:id="rId57"/>
    <p:sldId id="328" r:id="rId58"/>
    <p:sldId id="327" r:id="rId59"/>
    <p:sldId id="263" r:id="rId60"/>
    <p:sldId id="324" r:id="rId61"/>
    <p:sldId id="325" r:id="rId62"/>
    <p:sldId id="326" r:id="rId63"/>
    <p:sldId id="335" r:id="rId64"/>
    <p:sldId id="336" r:id="rId65"/>
    <p:sldId id="337" r:id="rId66"/>
    <p:sldId id="338" r:id="rId67"/>
    <p:sldId id="339" r:id="rId68"/>
    <p:sldId id="340" r:id="rId69"/>
    <p:sldId id="341" r:id="rId70"/>
    <p:sldId id="334" r:id="rId71"/>
    <p:sldId id="330" r:id="rId72"/>
    <p:sldId id="331" r:id="rId73"/>
    <p:sldId id="333" r:id="rId74"/>
    <p:sldId id="264" r:id="rId75"/>
  </p:sldIdLst>
  <p:sldSz cx="9906000" cy="6858000" type="A4"/>
  <p:notesSz cx="6797675" cy="9926638"/>
  <p:defaultTextStyle>
    <a:defPPr>
      <a:defRPr lang="ko-KR"/>
    </a:defPPr>
    <a:lvl1pPr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1pPr>
    <a:lvl2pPr marL="33627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2pPr>
    <a:lvl3pPr marL="67254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3pPr>
    <a:lvl4pPr marL="100881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4pPr>
    <a:lvl5pPr marL="134508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5pPr>
    <a:lvl6pPr marL="1681353"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6pPr>
    <a:lvl7pPr marL="201762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7pPr>
    <a:lvl8pPr marL="235389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8pPr>
    <a:lvl9pPr marL="2690165"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36699"/>
    <a:srgbClr val="E2D9B6"/>
    <a:srgbClr val="EAEAEA"/>
    <a:srgbClr val="FFFFFF"/>
    <a:srgbClr val="003366"/>
    <a:srgbClr val="FF9933"/>
    <a:srgbClr val="DDDDDD"/>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7292A2E-F333-43FB-9621-5CBBE7FDCDCB}" styleName="淡色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93D81CF-94F2-401A-BA57-92F5A7B2D0C5}" styleName="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中間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淡色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中間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間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2" autoAdjust="0"/>
    <p:restoredTop sz="99566" autoAdjust="0"/>
  </p:normalViewPr>
  <p:slideViewPr>
    <p:cSldViewPr>
      <p:cViewPr varScale="1">
        <p:scale>
          <a:sx n="76" d="100"/>
          <a:sy n="76" d="100"/>
        </p:scale>
        <p:origin x="-552" y="-96"/>
      </p:cViewPr>
      <p:guideLst>
        <p:guide orient="horz" pos="4180"/>
        <p:guide pos="5984"/>
      </p:guideLst>
    </p:cSldViewPr>
  </p:slideViewPr>
  <p:outlineViewPr>
    <p:cViewPr>
      <p:scale>
        <a:sx n="33" d="100"/>
        <a:sy n="33" d="100"/>
      </p:scale>
      <p:origin x="0" y="43987"/>
    </p:cViewPr>
  </p:outlineViewPr>
  <p:notesTextViewPr>
    <p:cViewPr>
      <p:scale>
        <a:sx n="100" d="100"/>
        <a:sy n="100" d="100"/>
      </p:scale>
      <p:origin x="0" y="0"/>
    </p:cViewPr>
  </p:notesTextViewPr>
  <p:sorterViewPr>
    <p:cViewPr>
      <p:scale>
        <a:sx n="200" d="100"/>
        <a:sy n="200" d="100"/>
      </p:scale>
      <p:origin x="0" y="61400"/>
    </p:cViewPr>
  </p:sorterViewPr>
  <p:notesViewPr>
    <p:cSldViewPr>
      <p:cViewPr varScale="1">
        <p:scale>
          <a:sx n="91" d="100"/>
          <a:sy n="91" d="100"/>
        </p:scale>
        <p:origin x="-2772" y="-102"/>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1" name="Rectangle 5"/>
          <p:cNvSpPr>
            <a:spLocks noGrp="1" noChangeArrowheads="1"/>
          </p:cNvSpPr>
          <p:nvPr>
            <p:ph type="sldNum" sz="quarter" idx="3"/>
          </p:nvPr>
        </p:nvSpPr>
        <p:spPr bwMode="auto">
          <a:xfrm>
            <a:off x="3854857" y="9433394"/>
            <a:ext cx="2942822" cy="493249"/>
          </a:xfrm>
          <a:prstGeom prst="rect">
            <a:avLst/>
          </a:prstGeom>
          <a:noFill/>
          <a:ln w="9525">
            <a:noFill/>
            <a:miter lim="800000"/>
            <a:headEnd/>
            <a:tailEnd/>
          </a:ln>
          <a:effectLst/>
        </p:spPr>
        <p:txBody>
          <a:bodyPr vert="horz" wrap="square" lIns="95384" tIns="47695" rIns="95384" bIns="47695" numCol="1" anchor="b" anchorCtr="0" compatLnSpc="1">
            <a:prstTxWarp prst="textNoShape">
              <a:avLst/>
            </a:prstTxWarp>
          </a:bodyPr>
          <a:lstStyle>
            <a:lvl1pPr algn="r" defTabSz="954393">
              <a:defRPr kumimoji="1" sz="1100" smtClean="0">
                <a:latin typeface="ＭＳ Ｐゴシック" pitchFamily="50" charset="-128"/>
                <a:ea typeface="ＭＳ Ｐゴシック" pitchFamily="50" charset="-128"/>
              </a:defRPr>
            </a:lvl1pPr>
          </a:lstStyle>
          <a:p>
            <a:pPr>
              <a:defRPr/>
            </a:pPr>
            <a:fld id="{434E4037-DC3D-481B-8B35-431345498003}" type="slidenum">
              <a:rPr lang="en-US" altLang="ko-KR"/>
              <a:pPr>
                <a:defRPr/>
              </a:pPr>
              <a:t>‹#›</a:t>
            </a:fld>
            <a:endParaRPr lang="en-US" altLang="ko-KR"/>
          </a:p>
        </p:txBody>
      </p:sp>
    </p:spTree>
    <p:extLst>
      <p:ext uri="{BB962C8B-B14F-4D97-AF65-F5344CB8AC3E}">
        <p14:creationId xmlns:p14="http://schemas.microsoft.com/office/powerpoint/2010/main" val="27356961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3"/>
            <a:ext cx="2942822" cy="493249"/>
          </a:xfrm>
          <a:prstGeom prst="rect">
            <a:avLst/>
          </a:prstGeom>
          <a:noFill/>
          <a:ln w="12700" cap="sq">
            <a:noFill/>
            <a:miter lim="800000"/>
            <a:headEnd type="none" w="sm" len="sm"/>
            <a:tailEnd type="none" w="sm" len="sm"/>
          </a:ln>
          <a:effectLst/>
        </p:spPr>
        <p:txBody>
          <a:bodyPr vert="horz" wrap="none" lIns="95384" tIns="47695" rIns="95384" bIns="47695" numCol="1" anchor="ctr" anchorCtr="0" compatLnSpc="1">
            <a:prstTxWarp prst="textNoShape">
              <a:avLst/>
            </a:prstTxWarp>
          </a:bodyPr>
          <a:lstStyle>
            <a:lvl1pPr algn="l" defTabSz="954393">
              <a:defRPr kumimoji="1" sz="1100" smtClean="0">
                <a:latin typeface="ＭＳ Ｐ明朝" pitchFamily="18" charset="-128"/>
                <a:ea typeface="ＭＳ Ｐ明朝" pitchFamily="18" charset="-128"/>
              </a:defRPr>
            </a:lvl1pPr>
          </a:lstStyle>
          <a:p>
            <a:pPr>
              <a:defRPr/>
            </a:pPr>
            <a:endParaRPr lang="ja-JP" altLang="en-US"/>
          </a:p>
        </p:txBody>
      </p:sp>
      <p:sp>
        <p:nvSpPr>
          <p:cNvPr id="58371" name="Rectangle 3"/>
          <p:cNvSpPr>
            <a:spLocks noGrp="1" noChangeArrowheads="1"/>
          </p:cNvSpPr>
          <p:nvPr>
            <p:ph type="dt" idx="1"/>
          </p:nvPr>
        </p:nvSpPr>
        <p:spPr bwMode="auto">
          <a:xfrm>
            <a:off x="3854857" y="3"/>
            <a:ext cx="2942822" cy="493249"/>
          </a:xfrm>
          <a:prstGeom prst="rect">
            <a:avLst/>
          </a:prstGeom>
          <a:noFill/>
          <a:ln w="12700" cap="sq">
            <a:noFill/>
            <a:miter lim="800000"/>
            <a:headEnd type="none" w="sm" len="sm"/>
            <a:tailEnd type="none" w="sm" len="sm"/>
          </a:ln>
          <a:effectLst/>
        </p:spPr>
        <p:txBody>
          <a:bodyPr vert="horz" wrap="none" lIns="95384" tIns="47695" rIns="95384" bIns="47695" numCol="1" anchor="ctr" anchorCtr="0" compatLnSpc="1">
            <a:prstTxWarp prst="textNoShape">
              <a:avLst/>
            </a:prstTxWarp>
          </a:bodyPr>
          <a:lstStyle>
            <a:lvl1pPr algn="r" defTabSz="954393">
              <a:defRPr kumimoji="1" sz="1100" smtClean="0">
                <a:latin typeface="ＭＳ Ｐ明朝" pitchFamily="18" charset="-128"/>
                <a:ea typeface="ＭＳ Ｐ明朝" pitchFamily="18" charset="-128"/>
              </a:defRPr>
            </a:lvl1pPr>
          </a:lstStyle>
          <a:p>
            <a:pPr>
              <a:defRPr/>
            </a:pPr>
            <a:endParaRPr lang="en-US" altLang="ja-JP"/>
          </a:p>
        </p:txBody>
      </p:sp>
      <p:sp>
        <p:nvSpPr>
          <p:cNvPr id="87044" name="Rectangle 4"/>
          <p:cNvSpPr>
            <a:spLocks noGrp="1" noRot="1" noChangeAspect="1" noChangeArrowheads="1" noTextEdit="1"/>
          </p:cNvSpPr>
          <p:nvPr>
            <p:ph type="sldImg" idx="2"/>
          </p:nvPr>
        </p:nvSpPr>
        <p:spPr bwMode="auto">
          <a:xfrm>
            <a:off x="708025" y="744538"/>
            <a:ext cx="5381625" cy="3725862"/>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907473" y="4715159"/>
            <a:ext cx="4982732" cy="4468529"/>
          </a:xfrm>
          <a:prstGeom prst="rect">
            <a:avLst/>
          </a:prstGeom>
          <a:noFill/>
          <a:ln w="12700" cap="sq">
            <a:noFill/>
            <a:miter lim="800000"/>
            <a:headEnd type="none" w="sm" len="sm"/>
            <a:tailEnd type="none" w="sm" len="sm"/>
          </a:ln>
          <a:effectLst/>
        </p:spPr>
        <p:txBody>
          <a:bodyPr vert="horz" wrap="none" lIns="95384" tIns="47695" rIns="95384" bIns="47695" numCol="1" anchor="ctr" anchorCtr="0" compatLnSpc="1">
            <a:prstTxWarp prst="textNoShape">
              <a:avLst/>
            </a:prstTxWarp>
          </a:bodyPr>
          <a:lstStyle/>
          <a:p>
            <a:pPr lvl="0"/>
            <a:r>
              <a:rPr lang="ja-JP" altLang="en-US" noProof="0" smtClean="0"/>
              <a:t>マスター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58374" name="Rectangle 6"/>
          <p:cNvSpPr>
            <a:spLocks noGrp="1" noChangeArrowheads="1"/>
          </p:cNvSpPr>
          <p:nvPr>
            <p:ph type="ftr" sz="quarter" idx="4"/>
          </p:nvPr>
        </p:nvSpPr>
        <p:spPr bwMode="auto">
          <a:xfrm>
            <a:off x="1" y="9433394"/>
            <a:ext cx="2942822" cy="493249"/>
          </a:xfrm>
          <a:prstGeom prst="rect">
            <a:avLst/>
          </a:prstGeom>
          <a:noFill/>
          <a:ln w="12700" cap="sq">
            <a:noFill/>
            <a:miter lim="800000"/>
            <a:headEnd type="none" w="sm" len="sm"/>
            <a:tailEnd type="none" w="sm" len="sm"/>
          </a:ln>
          <a:effectLst/>
        </p:spPr>
        <p:txBody>
          <a:bodyPr vert="horz" wrap="none" lIns="95384" tIns="47695" rIns="95384" bIns="47695" numCol="1" anchor="b" anchorCtr="0" compatLnSpc="1">
            <a:prstTxWarp prst="textNoShape">
              <a:avLst/>
            </a:prstTxWarp>
          </a:bodyPr>
          <a:lstStyle>
            <a:lvl1pPr algn="l" defTabSz="954393">
              <a:defRPr kumimoji="1" sz="1100" smtClean="0">
                <a:latin typeface="ＭＳ Ｐ明朝" pitchFamily="18" charset="-128"/>
                <a:ea typeface="ＭＳ Ｐ明朝" pitchFamily="18" charset="-128"/>
              </a:defRPr>
            </a:lvl1pPr>
          </a:lstStyle>
          <a:p>
            <a:pPr>
              <a:defRPr/>
            </a:pPr>
            <a:endParaRPr lang="ja-JP" altLang="en-US"/>
          </a:p>
        </p:txBody>
      </p:sp>
      <p:sp>
        <p:nvSpPr>
          <p:cNvPr id="58375" name="Rectangle 7"/>
          <p:cNvSpPr>
            <a:spLocks noGrp="1" noChangeArrowheads="1"/>
          </p:cNvSpPr>
          <p:nvPr>
            <p:ph type="sldNum" sz="quarter" idx="5"/>
          </p:nvPr>
        </p:nvSpPr>
        <p:spPr bwMode="auto">
          <a:xfrm>
            <a:off x="3854857" y="9433394"/>
            <a:ext cx="2942822" cy="493249"/>
          </a:xfrm>
          <a:prstGeom prst="rect">
            <a:avLst/>
          </a:prstGeom>
          <a:noFill/>
          <a:ln w="12700" cap="sq">
            <a:noFill/>
            <a:miter lim="800000"/>
            <a:headEnd type="none" w="sm" len="sm"/>
            <a:tailEnd type="none" w="sm" len="sm"/>
          </a:ln>
          <a:effectLst/>
        </p:spPr>
        <p:txBody>
          <a:bodyPr vert="horz" wrap="none" lIns="95384" tIns="47695" rIns="95384" bIns="47695" numCol="1" anchor="b" anchorCtr="0" compatLnSpc="1">
            <a:prstTxWarp prst="textNoShape">
              <a:avLst/>
            </a:prstTxWarp>
          </a:bodyPr>
          <a:lstStyle>
            <a:lvl1pPr algn="r" defTabSz="954393">
              <a:defRPr kumimoji="1" sz="1100" smtClean="0">
                <a:latin typeface="ＭＳ Ｐ明朝" pitchFamily="18" charset="-128"/>
                <a:ea typeface="ＭＳ Ｐ明朝" pitchFamily="18" charset="-128"/>
              </a:defRPr>
            </a:lvl1pPr>
          </a:lstStyle>
          <a:p>
            <a:pPr>
              <a:defRPr/>
            </a:pPr>
            <a:fld id="{7743D88F-1C60-4A18-8316-3E48C6765859}" type="slidenum">
              <a:rPr lang="en-US" altLang="ja-JP"/>
              <a:pPr>
                <a:defRPr/>
              </a:pPr>
              <a:t>‹#›</a:t>
            </a:fld>
            <a:endParaRPr lang="en-US" altLang="ja-JP"/>
          </a:p>
        </p:txBody>
      </p:sp>
    </p:spTree>
    <p:extLst>
      <p:ext uri="{BB962C8B-B14F-4D97-AF65-F5344CB8AC3E}">
        <p14:creationId xmlns:p14="http://schemas.microsoft.com/office/powerpoint/2010/main" val="442609636"/>
      </p:ext>
    </p:extLst>
  </p:cSld>
  <p:clrMap bg1="lt1" tx1="dk1" bg2="lt2" tx2="dk2" accent1="accent1" accent2="accent2" accent3="accent3" accent4="accent4" accent5="accent5" accent6="accent6" hlink="hlink" folHlink="folHlink"/>
  <p:hf hdr="0" ftr="0" dt="0"/>
  <p:notesStyle>
    <a:lvl1pPr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1pPr>
    <a:lvl2pPr marL="33627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2pPr>
    <a:lvl3pPr marL="67254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3pPr>
    <a:lvl4pPr marL="100881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4pPr>
    <a:lvl5pPr marL="134508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5pPr>
    <a:lvl6pPr marL="1681353" algn="l" defTabSz="672541" rtl="0" eaLnBrk="1" latinLnBrk="0" hangingPunct="1">
      <a:defRPr kumimoji="1" sz="900" kern="1200">
        <a:solidFill>
          <a:schemeClr val="tx1"/>
        </a:solidFill>
        <a:latin typeface="+mn-lt"/>
        <a:ea typeface="+mn-ea"/>
        <a:cs typeface="+mn-cs"/>
      </a:defRPr>
    </a:lvl6pPr>
    <a:lvl7pPr marL="2017624" algn="l" defTabSz="672541" rtl="0" eaLnBrk="1" latinLnBrk="0" hangingPunct="1">
      <a:defRPr kumimoji="1" sz="900" kern="1200">
        <a:solidFill>
          <a:schemeClr val="tx1"/>
        </a:solidFill>
        <a:latin typeface="+mn-lt"/>
        <a:ea typeface="+mn-ea"/>
        <a:cs typeface="+mn-cs"/>
      </a:defRPr>
    </a:lvl7pPr>
    <a:lvl8pPr marL="2353894" algn="l" defTabSz="672541" rtl="0" eaLnBrk="1" latinLnBrk="0" hangingPunct="1">
      <a:defRPr kumimoji="1" sz="900" kern="1200">
        <a:solidFill>
          <a:schemeClr val="tx1"/>
        </a:solidFill>
        <a:latin typeface="+mn-lt"/>
        <a:ea typeface="+mn-ea"/>
        <a:cs typeface="+mn-cs"/>
      </a:defRPr>
    </a:lvl8pPr>
    <a:lvl9pPr marL="2690165" algn="l" defTabSz="672541" rtl="0" eaLnBrk="1" latinLnBrk="0" hangingPunct="1">
      <a:defRPr kumimoji="1"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914886" name="Rectangle 6"/>
          <p:cNvSpPr>
            <a:spLocks noGrp="1" noChangeArrowheads="1"/>
          </p:cNvSpPr>
          <p:nvPr>
            <p:ph type="subTitle" sz="quarter" idx="1"/>
          </p:nvPr>
        </p:nvSpPr>
        <p:spPr>
          <a:xfrm>
            <a:off x="2989995" y="5134039"/>
            <a:ext cx="6419106" cy="437233"/>
          </a:xfrm>
          <a:ln w="12700" cap="sq">
            <a:headEnd type="none" w="sm" len="sm"/>
            <a:tailEnd type="none" w="sm" len="sm"/>
          </a:ln>
        </p:spPr>
        <p:txBody>
          <a:bodyPr wrap="square" lIns="67245" rIns="67245" anchorCtr="0">
            <a:spAutoFit/>
          </a:bodyPr>
          <a:lstStyle>
            <a:lvl1pPr marL="0" indent="0" algn="l">
              <a:lnSpc>
                <a:spcPct val="100000"/>
              </a:lnSpc>
              <a:spcBef>
                <a:spcPct val="0"/>
              </a:spcBef>
              <a:buFont typeface="平成明朝" pitchFamily="17" charset="-128"/>
              <a:buNone/>
              <a:defRPr sz="2400">
                <a:solidFill>
                  <a:schemeClr val="bg2">
                    <a:lumMod val="50000"/>
                    <a:lumOff val="50000"/>
                  </a:schemeClr>
                </a:solidFill>
                <a:latin typeface="ヒラギノ角ゴ Pro W6"/>
                <a:ea typeface="ヒラギノ角ゴ Pro W6"/>
              </a:defRPr>
            </a:lvl1pPr>
          </a:lstStyle>
          <a:p>
            <a:r>
              <a:rPr lang="ja-JP" altLang="en-US" dirty="0"/>
              <a:t>マスタ</a:t>
            </a:r>
            <a:r>
              <a:rPr lang="en-US" altLang="ja-JP" dirty="0"/>
              <a:t> </a:t>
            </a:r>
            <a:r>
              <a:rPr lang="ja-JP" altLang="en-US" dirty="0"/>
              <a:t>サブタイトルの書式設定</a:t>
            </a:r>
          </a:p>
        </p:txBody>
      </p:sp>
      <p:sp>
        <p:nvSpPr>
          <p:cNvPr id="1914885" name="Rectangle 5"/>
          <p:cNvSpPr>
            <a:spLocks noGrp="1" noChangeArrowheads="1"/>
          </p:cNvSpPr>
          <p:nvPr>
            <p:ph type="ctrTitle" sz="quarter"/>
          </p:nvPr>
        </p:nvSpPr>
        <p:spPr>
          <a:xfrm>
            <a:off x="2971800" y="3035389"/>
            <a:ext cx="6359403" cy="560343"/>
          </a:xfrm>
          <a:ln w="12700" cap="sq">
            <a:headEnd type="none" w="sm" len="sm"/>
            <a:tailEnd type="none" w="sm" len="sm"/>
          </a:ln>
        </p:spPr>
        <p:txBody>
          <a:bodyPr wrap="square" lIns="67245" tIns="33622" rIns="67245" bIns="33622" anchor="b">
            <a:spAutoFit/>
          </a:bodyPr>
          <a:lstStyle>
            <a:lvl1pPr algn="l">
              <a:defRPr sz="3200" b="1" i="0">
                <a:solidFill>
                  <a:srgbClr val="404040"/>
                </a:solidFill>
                <a:latin typeface="メイリオ"/>
                <a:ea typeface="メイリオ"/>
                <a:cs typeface="メイリオ"/>
              </a:defRPr>
            </a:lvl1pPr>
          </a:lstStyle>
          <a:p>
            <a:r>
              <a:rPr lang="ja-JP" altLang="en-US" dirty="0"/>
              <a:t>マスタ</a:t>
            </a:r>
            <a:r>
              <a:rPr lang="en-US" altLang="ja-JP" dirty="0"/>
              <a:t> </a:t>
            </a:r>
            <a:r>
              <a:rPr lang="ja-JP" altLang="en-US" dirty="0"/>
              <a:t>タイトルの書式設定</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4697" y="169366"/>
            <a:ext cx="9134339" cy="585081"/>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51414" y="1272626"/>
            <a:ext cx="4515242" cy="5138501"/>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982586" y="1272626"/>
            <a:ext cx="4515243" cy="24572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82586" y="3930482"/>
            <a:ext cx="4515243" cy="248064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5"/>
          <p:cNvSpPr>
            <a:spLocks noGrp="1" noChangeArrowheads="1"/>
          </p:cNvSpPr>
          <p:nvPr>
            <p:ph type="sldNum" sz="quarter" idx="10"/>
          </p:nvPr>
        </p:nvSpPr>
        <p:spPr>
          <a:ln/>
        </p:spPr>
        <p:txBody>
          <a:bodyPr/>
          <a:lstStyle>
            <a:lvl1pPr>
              <a:defRPr/>
            </a:lvl1pPr>
          </a:lstStyle>
          <a:p>
            <a:fld id="{A6652962-3989-4FF4-990D-68B87D3CA273}" type="slidenum">
              <a:rPr lang="ja-JP" altLang="en-US"/>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AndTx">
  <p:cSld name="タイトル、2 つの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64697" y="169365"/>
            <a:ext cx="9134339" cy="693178"/>
          </a:xfrm>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quarter" idx="1"/>
          </p:nvPr>
        </p:nvSpPr>
        <p:spPr>
          <a:xfrm>
            <a:off x="351414" y="1222478"/>
            <a:ext cx="4515242" cy="24572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351414" y="3780038"/>
            <a:ext cx="4515242" cy="263109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half" idx="3"/>
          </p:nvPr>
        </p:nvSpPr>
        <p:spPr>
          <a:xfrm>
            <a:off x="4982586" y="1222478"/>
            <a:ext cx="4515243" cy="518864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5"/>
          <p:cNvSpPr>
            <a:spLocks noGrp="1" noChangeArrowheads="1"/>
          </p:cNvSpPr>
          <p:nvPr>
            <p:ph type="sldNum" sz="quarter" idx="10"/>
          </p:nvPr>
        </p:nvSpPr>
        <p:spPr>
          <a:ln/>
        </p:spPr>
        <p:txBody>
          <a:bodyPr/>
          <a:lstStyle>
            <a:lvl1pPr>
              <a:defRPr/>
            </a:lvl1pPr>
          </a:lstStyle>
          <a:p>
            <a:fld id="{7D91FD87-FBC7-485D-9263-86E63800E26F}" type="slidenum">
              <a:rPr lang="ja-JP" altLang="en-US"/>
              <a:pPr/>
              <a:t>‹#›</a:t>
            </a:fld>
            <a:endParaRPr lang="en-US" altLang="ja-JP"/>
          </a:p>
        </p:txBody>
      </p:sp>
    </p:spTree>
    <p:extLst>
      <p:ext uri="{BB962C8B-B14F-4D97-AF65-F5344CB8AC3E}">
        <p14:creationId xmlns:p14="http://schemas.microsoft.com/office/powerpoint/2010/main" val="3196171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lumMod val="75000"/>
                    <a:lumOff val="25000"/>
                  </a:schemeClr>
                </a:solidFill>
                <a:latin typeface="Franklin Gothic Demi" pitchFamily="34" charset="0"/>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nchor="t" anchorCtr="0"/>
          <a:lstStyle>
            <a:lvl1pPr>
              <a:defRPr sz="2100"/>
            </a:lvl1pPr>
            <a:lvl2pPr>
              <a:defRPr sz="1800"/>
            </a:lvl2pPr>
            <a:lvl3pPr>
              <a:defRPr sz="1500"/>
            </a:lvl3pPr>
            <a:lvl4pPr>
              <a:defRPr sz="1300"/>
            </a:lvl4pPr>
            <a:lvl5pPr>
              <a:defRPr sz="1200"/>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5"/>
          <p:cNvSpPr>
            <a:spLocks noGrp="1" noChangeArrowheads="1"/>
          </p:cNvSpPr>
          <p:nvPr>
            <p:ph type="sldNum" sz="quarter" idx="10"/>
          </p:nvPr>
        </p:nvSpPr>
        <p:spPr>
          <a:ln/>
        </p:spPr>
        <p:txBody>
          <a:bodyPr/>
          <a:lstStyle>
            <a:lvl1pPr>
              <a:defRPr/>
            </a:lvl1pPr>
          </a:lstStyle>
          <a:p>
            <a:fld id="{19168A96-8FC6-49A7-AAFF-8891F4FD4FE2}" type="slidenum">
              <a:rPr lang="ja-JP" altLang="en-US"/>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112708" y="2225443"/>
            <a:ext cx="7090465" cy="1913424"/>
          </a:xfrm>
        </p:spPr>
        <p:txBody>
          <a:bodyPr/>
          <a:lstStyle>
            <a:lvl1pPr algn="l">
              <a:defRPr sz="4400" b="0" cap="none">
                <a:solidFill>
                  <a:schemeClr val="bg2">
                    <a:lumMod val="75000"/>
                    <a:lumOff val="25000"/>
                  </a:schemeClr>
                </a:solidFill>
                <a:latin typeface="Franklin Gothic Demi" pitchFamily="34" charset="0"/>
                <a:ea typeface="ヒラギノ角ゴ ProN W6"/>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2112708" y="4431965"/>
            <a:ext cx="7090465" cy="1501093"/>
          </a:xfrm>
        </p:spPr>
        <p:txBody>
          <a:bodyPr/>
          <a:lstStyle>
            <a:lvl1pPr marL="0" indent="0" algn="l">
              <a:buNone/>
              <a:defRPr sz="2600">
                <a:solidFill>
                  <a:schemeClr val="bg2">
                    <a:lumMod val="75000"/>
                    <a:lumOff val="25000"/>
                  </a:schemeClr>
                </a:solidFill>
                <a:latin typeface="Franklin Gothic Demi" pitchFamily="34" charset="0"/>
                <a:ea typeface="ヒラギノ角ゴ Pro W6"/>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dirty="0" smtClean="0"/>
              <a:t>マスタ テキストの書式設定</a:t>
            </a:r>
          </a:p>
        </p:txBody>
      </p:sp>
      <p:sp>
        <p:nvSpPr>
          <p:cNvPr id="4" name="Rectangle 5"/>
          <p:cNvSpPr>
            <a:spLocks noGrp="1" noChangeArrowheads="1"/>
          </p:cNvSpPr>
          <p:nvPr>
            <p:ph type="sldNum" sz="quarter" idx="10"/>
          </p:nvPr>
        </p:nvSpPr>
        <p:spPr>
          <a:ln/>
        </p:spPr>
        <p:txBody>
          <a:bodyPr/>
          <a:lstStyle>
            <a:lvl1pPr>
              <a:defRPr/>
            </a:lvl1pPr>
          </a:lstStyle>
          <a:p>
            <a:fld id="{32A7F7E3-2EA5-4E0E-99DF-9D27F789031C}" type="slidenum">
              <a:rPr lang="ja-JP" altLang="en-US"/>
              <a:pPr/>
              <a:t>‹#›</a:t>
            </a:fld>
            <a:endParaRPr lang="en-US" altLang="ja-JP"/>
          </a:p>
        </p:txBody>
      </p:sp>
      <p:sp>
        <p:nvSpPr>
          <p:cNvPr id="5" name="正方形/長方形 4"/>
          <p:cNvSpPr/>
          <p:nvPr userDrawn="1"/>
        </p:nvSpPr>
        <p:spPr bwMode="auto">
          <a:xfrm>
            <a:off x="0" y="0"/>
            <a:ext cx="9906000" cy="1128884"/>
          </a:xfrm>
          <a:prstGeom prst="rect">
            <a:avLst/>
          </a:prstGeom>
          <a:solidFill>
            <a:srgbClr val="FFFFFF"/>
          </a:solidFill>
          <a:ln w="381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1" name="正方形/長方形 10"/>
          <p:cNvSpPr/>
          <p:nvPr userDrawn="1"/>
        </p:nvSpPr>
        <p:spPr bwMode="auto">
          <a:xfrm>
            <a:off x="1752600" y="2198705"/>
            <a:ext cx="154210" cy="3744895"/>
          </a:xfrm>
          <a:prstGeom prst="rect">
            <a:avLst/>
          </a:prstGeom>
          <a:solidFill>
            <a:srgbClr val="1F497D"/>
          </a:solidFill>
          <a:ln w="38100" cap="sq" cmpd="sng" algn="ctr">
            <a:solidFill>
              <a:srgbClr val="1F497D"/>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95441" y="1021902"/>
            <a:ext cx="8307732" cy="2139643"/>
          </a:xfrm>
        </p:spPr>
        <p:txBody>
          <a:bodyPr/>
          <a:lstStyle>
            <a:lvl1pPr algn="ctr">
              <a:defRPr sz="4400" b="0" cap="none">
                <a:solidFill>
                  <a:schemeClr val="bg2">
                    <a:lumMod val="75000"/>
                    <a:lumOff val="25000"/>
                  </a:schemeClr>
                </a:solidFill>
                <a:latin typeface="Franklin Gothic Demi" pitchFamily="34" charset="0"/>
                <a:ea typeface="ヒラギノ角ゴ ProN W6"/>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895441" y="3589473"/>
            <a:ext cx="8307732" cy="2343585"/>
          </a:xfrm>
        </p:spPr>
        <p:txBody>
          <a:bodyPr anchor="ctr"/>
          <a:lstStyle>
            <a:lvl1pPr marL="0" indent="0" algn="ctr">
              <a:buNone/>
              <a:defRPr sz="2600">
                <a:solidFill>
                  <a:schemeClr val="bg2">
                    <a:lumMod val="75000"/>
                    <a:lumOff val="25000"/>
                  </a:schemeClr>
                </a:solidFill>
                <a:latin typeface="Franklin Gothic Demi" pitchFamily="34" charset="0"/>
                <a:ea typeface="ヒラギノ角ゴ Pro W6"/>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dirty="0" smtClean="0"/>
              <a:t>マスタ テキストの書式設定</a:t>
            </a:r>
          </a:p>
        </p:txBody>
      </p:sp>
      <p:sp>
        <p:nvSpPr>
          <p:cNvPr id="4" name="Rectangle 5"/>
          <p:cNvSpPr>
            <a:spLocks noGrp="1" noChangeArrowheads="1"/>
          </p:cNvSpPr>
          <p:nvPr>
            <p:ph type="sldNum" sz="quarter" idx="10"/>
          </p:nvPr>
        </p:nvSpPr>
        <p:spPr>
          <a:ln/>
        </p:spPr>
        <p:txBody>
          <a:bodyPr/>
          <a:lstStyle>
            <a:lvl1pPr>
              <a:defRPr/>
            </a:lvl1pPr>
          </a:lstStyle>
          <a:p>
            <a:fld id="{32A7F7E3-2EA5-4E0E-99DF-9D27F789031C}" type="slidenum">
              <a:rPr lang="ja-JP" altLang="en-US"/>
              <a:pPr/>
              <a:t>‹#›</a:t>
            </a:fld>
            <a:endParaRPr lang="en-US" altLang="ja-JP"/>
          </a:p>
        </p:txBody>
      </p:sp>
      <p:sp>
        <p:nvSpPr>
          <p:cNvPr id="5" name="正方形/長方形 4"/>
          <p:cNvSpPr/>
          <p:nvPr userDrawn="1"/>
        </p:nvSpPr>
        <p:spPr bwMode="auto">
          <a:xfrm>
            <a:off x="0" y="0"/>
            <a:ext cx="9906000" cy="1128884"/>
          </a:xfrm>
          <a:prstGeom prst="rect">
            <a:avLst/>
          </a:prstGeom>
          <a:solidFill>
            <a:srgbClr val="FFFFFF"/>
          </a:solidFill>
          <a:ln w="381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6" name="Rectangle 15"/>
          <p:cNvSpPr>
            <a:spLocks noChangeArrowheads="1"/>
          </p:cNvSpPr>
          <p:nvPr userDrawn="1"/>
        </p:nvSpPr>
        <p:spPr bwMode="auto">
          <a:xfrm>
            <a:off x="0" y="1"/>
            <a:ext cx="9906000" cy="228599"/>
          </a:xfrm>
          <a:prstGeom prst="rect">
            <a:avLst/>
          </a:prstGeom>
          <a:solidFill>
            <a:schemeClr val="bg1"/>
          </a:solidFill>
          <a:ln>
            <a:solidFill>
              <a:schemeClr val="bg1"/>
            </a:solid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a:defRPr/>
            </a:pPr>
            <a:r>
              <a:rPr lang="ja-JP" altLang="en-US" sz="1200" b="1" i="0" dirty="0" smtClean="0">
                <a:latin typeface="メイリオ"/>
                <a:ea typeface="メイリオ"/>
                <a:cs typeface="メイリオ"/>
              </a:rPr>
              <a:t>オープンデータ流通推進コンソーシアム</a:t>
            </a:r>
            <a:endParaRPr lang="en-US" altLang="ja-JP" sz="1200" b="1" i="0" dirty="0">
              <a:latin typeface="メイリオ"/>
              <a:ea typeface="メイリオ"/>
              <a:cs typeface="メイリオ"/>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51414" y="1322775"/>
            <a:ext cx="4515242"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982586" y="1322775"/>
            <a:ext cx="4515243"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15789" y="1143000"/>
            <a:ext cx="9183247" cy="2514600"/>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15789" y="3810001"/>
            <a:ext cx="9182040" cy="2601128"/>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15789" y="1322775"/>
            <a:ext cx="9183247" cy="1196877"/>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15789" y="2733616"/>
            <a:ext cx="9182040" cy="3677511"/>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5"/>
          <p:cNvSpPr>
            <a:spLocks noGrp="1" noChangeArrowheads="1"/>
          </p:cNvSpPr>
          <p:nvPr>
            <p:ph type="sldNum" sz="quarter" idx="10"/>
          </p:nvPr>
        </p:nvSpPr>
        <p:spPr>
          <a:ln/>
        </p:spPr>
        <p:txBody>
          <a:bodyPr/>
          <a:lstStyle>
            <a:lvl1pPr>
              <a:defRPr/>
            </a:lvl1pPr>
          </a:lstStyle>
          <a:p>
            <a:fld id="{889EB0C9-E24B-463D-BB62-FF98DEA61778}" type="slidenum">
              <a:rPr lang="ja-JP" altLang="en-US"/>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93D94DB2-09C9-4810-9F23-4FAAE8E978D7}" type="slidenum">
              <a:rPr lang="ja-JP" altLang="en-US"/>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13871" name="Rectangle 15"/>
          <p:cNvSpPr>
            <a:spLocks noChangeArrowheads="1"/>
          </p:cNvSpPr>
          <p:nvPr/>
        </p:nvSpPr>
        <p:spPr bwMode="auto">
          <a:xfrm>
            <a:off x="0" y="1"/>
            <a:ext cx="9906000" cy="228599"/>
          </a:xfrm>
          <a:prstGeom prst="rect">
            <a:avLst/>
          </a:prstGeom>
          <a:solidFill>
            <a:schemeClr val="bg1"/>
          </a:solidFill>
          <a:ln>
            <a:solidFill>
              <a:schemeClr val="bg1"/>
            </a:solid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a:defRPr/>
            </a:pPr>
            <a:r>
              <a:rPr lang="ja-JP" altLang="en-US" sz="1200" b="1" i="0" dirty="0" smtClean="0">
                <a:latin typeface="メイリオ"/>
                <a:ea typeface="メイリオ"/>
                <a:cs typeface="メイリオ"/>
              </a:rPr>
              <a:t>オープンデータ流通推進コンソーシアム</a:t>
            </a:r>
            <a:endParaRPr lang="en-US" altLang="ja-JP" sz="1200" b="1" i="0" dirty="0">
              <a:latin typeface="メイリオ"/>
              <a:ea typeface="メイリオ"/>
              <a:cs typeface="メイリオ"/>
            </a:endParaRPr>
          </a:p>
        </p:txBody>
      </p:sp>
      <p:sp>
        <p:nvSpPr>
          <p:cNvPr id="1913859" name="Line 3"/>
          <p:cNvSpPr>
            <a:spLocks noChangeShapeType="1"/>
          </p:cNvSpPr>
          <p:nvPr/>
        </p:nvSpPr>
        <p:spPr bwMode="auto">
          <a:xfrm>
            <a:off x="0" y="6576804"/>
            <a:ext cx="9906000" cy="0"/>
          </a:xfrm>
          <a:prstGeom prst="line">
            <a:avLst/>
          </a:prstGeom>
          <a:noFill/>
          <a:ln w="12700" cap="sq" cmpd="sng" algn="ctr">
            <a:solidFill>
              <a:srgbClr val="404040"/>
            </a:solidFill>
            <a:prstDash val="solid"/>
            <a:round/>
            <a:headEnd type="none" w="sm" len="sm"/>
            <a:tailEnd type="none" w="sm" len="sm"/>
          </a:ln>
          <a:effectLst/>
        </p:spPr>
        <p:txBody>
          <a:bodyPr wrap="none" lIns="67254" tIns="33627" rIns="67254" bIns="33627" anchor="ctr"/>
          <a:lstStyle/>
          <a:p>
            <a:pPr>
              <a:defRPr/>
            </a:pPr>
            <a:endParaRPr lang="ja-JP" altLang="en-US"/>
          </a:p>
        </p:txBody>
      </p:sp>
      <p:sp>
        <p:nvSpPr>
          <p:cNvPr id="1028" name="Rectangle 4"/>
          <p:cNvSpPr>
            <a:spLocks noGrp="1" noChangeArrowheads="1"/>
          </p:cNvSpPr>
          <p:nvPr>
            <p:ph type="body" idx="1"/>
          </p:nvPr>
        </p:nvSpPr>
        <p:spPr bwMode="auto">
          <a:xfrm>
            <a:off x="351414" y="1143000"/>
            <a:ext cx="9146415" cy="5268127"/>
          </a:xfrm>
          <a:prstGeom prst="rect">
            <a:avLst/>
          </a:prstGeom>
          <a:noFill/>
          <a:ln w="9525">
            <a:noFill/>
            <a:miter lim="800000"/>
            <a:headEnd/>
            <a:tailEnd/>
          </a:ln>
        </p:spPr>
        <p:txBody>
          <a:bodyPr vert="horz" wrap="square" lIns="0" tIns="33622" rIns="0" bIns="33622" numCol="1" anchor="t" anchorCtr="0" compatLnSpc="1">
            <a:prstTxWarp prst="textNoShape">
              <a:avLst/>
            </a:prstTxWarp>
            <a:normAutofit/>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913861" name="Rectangle 5"/>
          <p:cNvSpPr>
            <a:spLocks noGrp="1" noChangeArrowheads="1"/>
          </p:cNvSpPr>
          <p:nvPr>
            <p:ph type="sldNum" sz="quarter" idx="4"/>
          </p:nvPr>
        </p:nvSpPr>
        <p:spPr bwMode="auto">
          <a:xfrm>
            <a:off x="9499036" y="6602804"/>
            <a:ext cx="406964" cy="255197"/>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lgn="r">
              <a:defRPr kumimoji="1" sz="1100">
                <a:solidFill>
                  <a:srgbClr val="336699"/>
                </a:solidFill>
                <a:latin typeface="Arial" charset="0"/>
                <a:ea typeface="굴림" pitchFamily="34" charset="-127"/>
              </a:defRPr>
            </a:lvl1pPr>
          </a:lstStyle>
          <a:p>
            <a:fld id="{4AB2DD74-10E0-4AB2-B6D0-27B412D7252C}" type="slidenum">
              <a:rPr lang="ja-JP" altLang="en-US" smtClean="0"/>
              <a:pPr/>
              <a:t>‹#›</a:t>
            </a:fld>
            <a:endParaRPr lang="en-US" altLang="ja-JP"/>
          </a:p>
        </p:txBody>
      </p:sp>
      <p:sp>
        <p:nvSpPr>
          <p:cNvPr id="1030" name="Rectangle 6"/>
          <p:cNvSpPr>
            <a:spLocks noGrp="1" noChangeArrowheads="1"/>
          </p:cNvSpPr>
          <p:nvPr>
            <p:ph type="title"/>
          </p:nvPr>
        </p:nvSpPr>
        <p:spPr bwMode="auto">
          <a:xfrm>
            <a:off x="387642" y="304800"/>
            <a:ext cx="9134339" cy="581715"/>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ja-JP" altLang="en-US" dirty="0" smtClean="0"/>
              <a:t>マスタ タイトルの書式設定</a:t>
            </a:r>
          </a:p>
        </p:txBody>
      </p:sp>
      <p:sp>
        <p:nvSpPr>
          <p:cNvPr id="1913873" name="Text Box 17"/>
          <p:cNvSpPr txBox="1">
            <a:spLocks noChangeArrowheads="1"/>
          </p:cNvSpPr>
          <p:nvPr userDrawn="1"/>
        </p:nvSpPr>
        <p:spPr bwMode="auto">
          <a:xfrm>
            <a:off x="252420" y="6638448"/>
            <a:ext cx="3967000" cy="221799"/>
          </a:xfrm>
          <a:prstGeom prst="rect">
            <a:avLst/>
          </a:prstGeom>
          <a:noFill/>
          <a:ln w="12700" cap="sq">
            <a:noFill/>
            <a:miter lim="800000"/>
            <a:headEnd type="none" w="sm" len="sm"/>
            <a:tailEnd type="none" w="sm" len="sm"/>
          </a:ln>
          <a:effectLst/>
        </p:spPr>
        <p:txBody>
          <a:bodyPr wrap="none" lIns="67254" tIns="33627" rIns="67254" bIns="33627">
            <a:spAutoFit/>
          </a:bodyPr>
          <a:lstStyle/>
          <a:p>
            <a:pPr>
              <a:defRPr/>
            </a:pPr>
            <a:r>
              <a:rPr lang="en-US" altLang="ja-JP" sz="1000" b="1" dirty="0" smtClean="0">
                <a:solidFill>
                  <a:srgbClr val="353535"/>
                </a:solidFill>
                <a:latin typeface="Arial" charset="0"/>
              </a:rPr>
              <a:t>© 2013 Open Data Promotion Consortium</a:t>
            </a:r>
            <a:r>
              <a:rPr lang="en-US" altLang="ja-JP" sz="1000" b="1" baseline="0" dirty="0" smtClean="0">
                <a:solidFill>
                  <a:srgbClr val="353535"/>
                </a:solidFill>
                <a:latin typeface="Arial" charset="0"/>
              </a:rPr>
              <a:t>.</a:t>
            </a:r>
            <a:r>
              <a:rPr lang="en-US" altLang="ja-JP" sz="1000" b="1" dirty="0" smtClean="0">
                <a:solidFill>
                  <a:srgbClr val="353535"/>
                </a:solidFill>
                <a:latin typeface="Arial" charset="0"/>
              </a:rPr>
              <a:t> </a:t>
            </a:r>
            <a:r>
              <a:rPr lang="en-US" altLang="ja-JP" sz="1000" b="1" dirty="0">
                <a:solidFill>
                  <a:srgbClr val="353535"/>
                </a:solidFill>
                <a:latin typeface="Arial" charset="0"/>
              </a:rPr>
              <a:t>All Rights Reserved.</a:t>
            </a:r>
          </a:p>
        </p:txBody>
      </p:sp>
      <p:sp>
        <p:nvSpPr>
          <p:cNvPr id="9" name="Line 3"/>
          <p:cNvSpPr>
            <a:spLocks noChangeShapeType="1"/>
          </p:cNvSpPr>
          <p:nvPr userDrawn="1"/>
        </p:nvSpPr>
        <p:spPr bwMode="auto">
          <a:xfrm>
            <a:off x="0" y="990600"/>
            <a:ext cx="9906000" cy="0"/>
          </a:xfrm>
          <a:prstGeom prst="line">
            <a:avLst/>
          </a:prstGeom>
          <a:noFill/>
          <a:ln w="12700" cap="sq" cmpd="sng" algn="ctr">
            <a:solidFill>
              <a:schemeClr val="bg2">
                <a:lumMod val="75000"/>
                <a:lumOff val="25000"/>
              </a:schemeClr>
            </a:solidFill>
            <a:prstDash val="solid"/>
            <a:round/>
            <a:headEnd type="none" w="sm" len="sm"/>
            <a:tailEnd type="none" w="sm" len="sm"/>
          </a:ln>
          <a:effectLst/>
        </p:spPr>
        <p:txBody>
          <a:bodyPr wrap="none" lIns="67254" tIns="33627" rIns="67254" bIns="33627" anchor="ctr"/>
          <a:lstStyle/>
          <a:p>
            <a:pPr>
              <a:defRPr/>
            </a:pPr>
            <a:endParaRPr lang="ja-JP" altLang="en-US"/>
          </a:p>
        </p:txBody>
      </p:sp>
    </p:spTree>
  </p:cSld>
  <p:clrMap bg1="dk2" tx1="lt1" bg2="dk1" tx2="lt2" accent1="accent1" accent2="accent2" accent3="accent3" accent4="accent4" accent5="accent5" accent6="accent6" hlink="hlink" folHlink="folHlink"/>
  <p:sldLayoutIdLst>
    <p:sldLayoutId id="2147483688" r:id="rId1"/>
    <p:sldLayoutId id="2147483672" r:id="rId2"/>
    <p:sldLayoutId id="2147483673" r:id="rId3"/>
    <p:sldLayoutId id="2147483702" r:id="rId4"/>
    <p:sldLayoutId id="2147483674" r:id="rId5"/>
    <p:sldLayoutId id="2147483689" r:id="rId6"/>
    <p:sldLayoutId id="2147483705" r:id="rId7"/>
    <p:sldLayoutId id="2147483676" r:id="rId8"/>
    <p:sldLayoutId id="2147483677" r:id="rId9"/>
    <p:sldLayoutId id="2147483684" r:id="rId10"/>
    <p:sldLayoutId id="2147483706" r:id="rId11"/>
  </p:sldLayoutIdLst>
  <p:hf hdr="0" ftr="0" dt="0"/>
  <p:txStyles>
    <p:titleStyle>
      <a:lvl1pPr algn="l" defTabSz="972616" rtl="0" eaLnBrk="0" fontAlgn="base" hangingPunct="0">
        <a:spcBef>
          <a:spcPct val="0"/>
        </a:spcBef>
        <a:spcAft>
          <a:spcPct val="0"/>
        </a:spcAft>
        <a:defRPr kumimoji="1" sz="2600">
          <a:solidFill>
            <a:schemeClr val="bg2">
              <a:lumMod val="75000"/>
              <a:lumOff val="25000"/>
            </a:schemeClr>
          </a:solidFill>
          <a:latin typeface="Franklin Gothic Demi" pitchFamily="34" charset="0"/>
          <a:ea typeface="ヒラギノ角ゴ ProN W6"/>
          <a:cs typeface="+mj-cs"/>
        </a:defRPr>
      </a:lvl1pPr>
      <a:lvl2pPr algn="l" defTabSz="972616" rtl="0" eaLnBrk="0" fontAlgn="base" hangingPunct="0">
        <a:spcBef>
          <a:spcPct val="0"/>
        </a:spcBef>
        <a:spcAft>
          <a:spcPct val="0"/>
        </a:spcAft>
        <a:defRPr kumimoji="1" sz="3500">
          <a:solidFill>
            <a:schemeClr val="tx1"/>
          </a:solidFill>
          <a:latin typeface="Franklin Gothic Demi" pitchFamily="34" charset="0"/>
          <a:ea typeface="ＤＦＧ平成ゴシック体W7" pitchFamily="50" charset="-128"/>
        </a:defRPr>
      </a:lvl2pPr>
      <a:lvl3pPr algn="l" defTabSz="972616" rtl="0" eaLnBrk="0" fontAlgn="base" hangingPunct="0">
        <a:spcBef>
          <a:spcPct val="0"/>
        </a:spcBef>
        <a:spcAft>
          <a:spcPct val="0"/>
        </a:spcAft>
        <a:defRPr kumimoji="1" sz="3500">
          <a:solidFill>
            <a:schemeClr val="tx1"/>
          </a:solidFill>
          <a:latin typeface="Franklin Gothic Demi" pitchFamily="34" charset="0"/>
          <a:ea typeface="ＤＦＧ平成ゴシック体W7" pitchFamily="50" charset="-128"/>
        </a:defRPr>
      </a:lvl3pPr>
      <a:lvl4pPr algn="l" defTabSz="972616" rtl="0" eaLnBrk="0" fontAlgn="base" hangingPunct="0">
        <a:spcBef>
          <a:spcPct val="0"/>
        </a:spcBef>
        <a:spcAft>
          <a:spcPct val="0"/>
        </a:spcAft>
        <a:defRPr kumimoji="1" sz="3500">
          <a:solidFill>
            <a:schemeClr val="tx1"/>
          </a:solidFill>
          <a:latin typeface="Franklin Gothic Demi" pitchFamily="34" charset="0"/>
          <a:ea typeface="ＤＦＧ平成ゴシック体W7" pitchFamily="50" charset="-128"/>
        </a:defRPr>
      </a:lvl4pPr>
      <a:lvl5pPr algn="l" defTabSz="972616" rtl="0" eaLnBrk="0" fontAlgn="base" hangingPunct="0">
        <a:spcBef>
          <a:spcPct val="0"/>
        </a:spcBef>
        <a:spcAft>
          <a:spcPct val="0"/>
        </a:spcAft>
        <a:defRPr kumimoji="1" sz="3500">
          <a:solidFill>
            <a:schemeClr val="tx1"/>
          </a:solidFill>
          <a:latin typeface="Franklin Gothic Demi" pitchFamily="34" charset="0"/>
          <a:ea typeface="ＤＦＧ平成ゴシック体W7" pitchFamily="50" charset="-128"/>
        </a:defRPr>
      </a:lvl5pPr>
      <a:lvl6pPr marL="33627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p:titleStyle>
    <p:bodyStyle>
      <a:lvl1pPr marL="326930" indent="-326930" algn="l" defTabSz="972616" rtl="0" eaLnBrk="0" fontAlgn="base" hangingPunct="0">
        <a:spcBef>
          <a:spcPct val="50000"/>
        </a:spcBef>
        <a:spcAft>
          <a:spcPct val="0"/>
        </a:spcAft>
        <a:buClr>
          <a:schemeClr val="accent2"/>
        </a:buClr>
        <a:buFont typeface="平成明朝" pitchFamily="17" charset="-128"/>
        <a:buChar char="■"/>
        <a:tabLst>
          <a:tab pos="775291" algn="l"/>
        </a:tabLst>
        <a:defRPr kumimoji="1" sz="2100" b="0" i="0">
          <a:solidFill>
            <a:srgbClr val="464646"/>
          </a:solidFill>
          <a:latin typeface="Arial"/>
          <a:ea typeface="ヒラギノ角ゴ Pro W6"/>
          <a:cs typeface="ヒラギノ角ゴ Pro W6"/>
        </a:defRPr>
      </a:lvl1pPr>
      <a:lvl2pPr marL="533400" indent="-177800" algn="l" defTabSz="972616" rtl="0" eaLnBrk="0" fontAlgn="base" hangingPunct="0">
        <a:spcBef>
          <a:spcPct val="35000"/>
        </a:spcBef>
        <a:spcAft>
          <a:spcPct val="0"/>
        </a:spcAft>
        <a:buClr>
          <a:schemeClr val="bg1"/>
        </a:buClr>
        <a:buSzPct val="75000"/>
        <a:buFont typeface="ヒラギノ角ゴ ProN W3"/>
        <a:buChar char="▶"/>
        <a:tabLst>
          <a:tab pos="533400" algn="l"/>
        </a:tabLst>
        <a:defRPr kumimoji="1" sz="1800">
          <a:solidFill>
            <a:srgbClr val="464646"/>
          </a:solidFill>
          <a:latin typeface="+mn-lt"/>
          <a:ea typeface="ヒラギノ角ゴ Pro W3"/>
        </a:defRPr>
      </a:lvl2pPr>
      <a:lvl3pPr marL="622300" indent="-88900" algn="l" defTabSz="972616" rtl="0" eaLnBrk="0" fontAlgn="base" hangingPunct="0">
        <a:spcBef>
          <a:spcPct val="20000"/>
        </a:spcBef>
        <a:spcAft>
          <a:spcPct val="0"/>
        </a:spcAft>
        <a:buClr>
          <a:schemeClr val="bg2"/>
        </a:buClr>
        <a:buFont typeface="Wingdings" charset="2"/>
        <a:buChar char=""/>
        <a:tabLst>
          <a:tab pos="622300" algn="l"/>
        </a:tabLst>
        <a:defRPr kumimoji="1" sz="1500">
          <a:solidFill>
            <a:srgbClr val="464646"/>
          </a:solidFill>
          <a:latin typeface="+mn-lt"/>
          <a:ea typeface="ヒラギノ角ゴ Pro W3"/>
        </a:defRPr>
      </a:lvl3pPr>
      <a:lvl4pPr marL="923925" indent="-200025" algn="l" defTabSz="972616" rtl="0" eaLnBrk="0" fontAlgn="base" hangingPunct="0">
        <a:spcBef>
          <a:spcPct val="20000"/>
        </a:spcBef>
        <a:spcAft>
          <a:spcPct val="0"/>
        </a:spcAft>
        <a:buClr>
          <a:schemeClr val="accent3"/>
        </a:buClr>
        <a:buFont typeface="Wingdings" charset="2"/>
        <a:buChar char="u"/>
        <a:tabLst>
          <a:tab pos="924744" algn="l"/>
        </a:tabLst>
        <a:defRPr kumimoji="1" sz="1300">
          <a:solidFill>
            <a:srgbClr val="464646"/>
          </a:solidFill>
          <a:latin typeface="+mn-lt"/>
          <a:ea typeface="ヒラギノ角ゴ Pro W3"/>
        </a:defRPr>
      </a:lvl4pPr>
      <a:lvl5pPr marL="990130" indent="0" algn="l" defTabSz="972616" rtl="0" eaLnBrk="0" fontAlgn="base" hangingPunct="0">
        <a:spcBef>
          <a:spcPct val="20000"/>
        </a:spcBef>
        <a:spcAft>
          <a:spcPct val="0"/>
        </a:spcAft>
        <a:buClr>
          <a:schemeClr val="tx1"/>
        </a:buClr>
        <a:tabLst>
          <a:tab pos="990130" algn="l"/>
        </a:tabLst>
        <a:defRPr kumimoji="1" sz="1200">
          <a:solidFill>
            <a:srgbClr val="464646"/>
          </a:solidFill>
          <a:latin typeface="+mn-lt"/>
          <a:ea typeface="ヒラギノ角ゴ Pro W3"/>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p:bodyStyle>
    <p:otherStyle>
      <a:defPPr>
        <a:defRPr lang="ja-JP"/>
      </a:defPPr>
      <a:lvl1pPr marL="0" algn="l" defTabSz="672541" rtl="0" eaLnBrk="1" latinLnBrk="0" hangingPunct="1">
        <a:defRPr kumimoji="1" sz="1300" kern="1200">
          <a:solidFill>
            <a:schemeClr val="tx1"/>
          </a:solidFill>
          <a:latin typeface="+mn-lt"/>
          <a:ea typeface="+mn-ea"/>
          <a:cs typeface="+mn-cs"/>
        </a:defRPr>
      </a:lvl1pPr>
      <a:lvl2pPr marL="336271" algn="l" defTabSz="672541" rtl="0" eaLnBrk="1" latinLnBrk="0" hangingPunct="1">
        <a:defRPr kumimoji="1" sz="1300" kern="1200">
          <a:solidFill>
            <a:schemeClr val="tx1"/>
          </a:solidFill>
          <a:latin typeface="+mn-lt"/>
          <a:ea typeface="+mn-ea"/>
          <a:cs typeface="+mn-cs"/>
        </a:defRPr>
      </a:lvl2pPr>
      <a:lvl3pPr marL="672541" algn="l" defTabSz="672541" rtl="0" eaLnBrk="1" latinLnBrk="0" hangingPunct="1">
        <a:defRPr kumimoji="1" sz="1300" kern="1200">
          <a:solidFill>
            <a:schemeClr val="tx1"/>
          </a:solidFill>
          <a:latin typeface="+mn-lt"/>
          <a:ea typeface="+mn-ea"/>
          <a:cs typeface="+mn-cs"/>
        </a:defRPr>
      </a:lvl3pPr>
      <a:lvl4pPr marL="1008812" algn="l" defTabSz="672541" rtl="0" eaLnBrk="1" latinLnBrk="0" hangingPunct="1">
        <a:defRPr kumimoji="1" sz="1300" kern="1200">
          <a:solidFill>
            <a:schemeClr val="tx1"/>
          </a:solidFill>
          <a:latin typeface="+mn-lt"/>
          <a:ea typeface="+mn-ea"/>
          <a:cs typeface="+mn-cs"/>
        </a:defRPr>
      </a:lvl4pPr>
      <a:lvl5pPr marL="1345082" algn="l" defTabSz="672541" rtl="0" eaLnBrk="1" latinLnBrk="0" hangingPunct="1">
        <a:defRPr kumimoji="1" sz="1300" kern="1200">
          <a:solidFill>
            <a:schemeClr val="tx1"/>
          </a:solidFill>
          <a:latin typeface="+mn-lt"/>
          <a:ea typeface="+mn-ea"/>
          <a:cs typeface="+mn-cs"/>
        </a:defRPr>
      </a:lvl5pPr>
      <a:lvl6pPr marL="1681353" algn="l" defTabSz="672541" rtl="0" eaLnBrk="1" latinLnBrk="0" hangingPunct="1">
        <a:defRPr kumimoji="1" sz="1300" kern="1200">
          <a:solidFill>
            <a:schemeClr val="tx1"/>
          </a:solidFill>
          <a:latin typeface="+mn-lt"/>
          <a:ea typeface="+mn-ea"/>
          <a:cs typeface="+mn-cs"/>
        </a:defRPr>
      </a:lvl6pPr>
      <a:lvl7pPr marL="2017624" algn="l" defTabSz="672541" rtl="0" eaLnBrk="1" latinLnBrk="0" hangingPunct="1">
        <a:defRPr kumimoji="1" sz="1300" kern="1200">
          <a:solidFill>
            <a:schemeClr val="tx1"/>
          </a:solidFill>
          <a:latin typeface="+mn-lt"/>
          <a:ea typeface="+mn-ea"/>
          <a:cs typeface="+mn-cs"/>
        </a:defRPr>
      </a:lvl7pPr>
      <a:lvl8pPr marL="2353894" algn="l" defTabSz="672541" rtl="0" eaLnBrk="1" latinLnBrk="0" hangingPunct="1">
        <a:defRPr kumimoji="1" sz="1300" kern="1200">
          <a:solidFill>
            <a:schemeClr val="tx1"/>
          </a:solidFill>
          <a:latin typeface="+mn-lt"/>
          <a:ea typeface="+mn-ea"/>
          <a:cs typeface="+mn-cs"/>
        </a:defRPr>
      </a:lvl8pPr>
      <a:lvl9pPr marL="2690165" algn="l" defTabSz="672541" rtl="0" eaLnBrk="1" latinLnBrk="0" hangingPunct="1">
        <a:defRPr kumimoji="1"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oleObject" Target="../embeddings/oleObject1.bin"/><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wmf"/><Relationship Id="rId10" Type="http://schemas.openxmlformats.org/officeDocument/2006/relationships/image" Target="../media/image9.png"/><Relationship Id="rId4" Type="http://schemas.openxmlformats.org/officeDocument/2006/relationships/image" Target="../media/image3.emf"/><Relationship Id="rId9" Type="http://schemas.openxmlformats.org/officeDocument/2006/relationships/image" Target="../media/image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sz="quarter" idx="1"/>
          </p:nvPr>
        </p:nvSpPr>
        <p:spPr>
          <a:xfrm>
            <a:off x="2989995" y="5134039"/>
            <a:ext cx="6419106" cy="683454"/>
          </a:xfrm>
        </p:spPr>
        <p:txBody>
          <a:bodyPr/>
          <a:lstStyle/>
          <a:p>
            <a:r>
              <a:rPr lang="en-US" altLang="ja-JP" sz="2000" dirty="0" smtClean="0"/>
              <a:t>2013.1.9</a:t>
            </a:r>
            <a:r>
              <a:rPr lang="ja-JP" altLang="en-US" sz="2000" dirty="0" smtClean="0"/>
              <a:t/>
            </a:r>
            <a:br>
              <a:rPr lang="ja-JP" altLang="en-US" sz="2000" dirty="0" smtClean="0"/>
            </a:br>
            <a:r>
              <a:rPr lang="ja-JP" altLang="en-US" sz="2000" dirty="0" smtClean="0"/>
              <a:t>オープンデータ流通推進コンソーシアム 事務局</a:t>
            </a:r>
            <a:endParaRPr lang="en-US" altLang="ja-JP" sz="2000" dirty="0" smtClean="0"/>
          </a:p>
        </p:txBody>
      </p:sp>
      <p:sp>
        <p:nvSpPr>
          <p:cNvPr id="3" name="タイトル 2"/>
          <p:cNvSpPr>
            <a:spLocks noGrp="1"/>
          </p:cNvSpPr>
          <p:nvPr>
            <p:ph type="ctrTitle" sz="quarter"/>
          </p:nvPr>
        </p:nvSpPr>
        <p:spPr>
          <a:xfrm>
            <a:off x="2971800" y="2481391"/>
            <a:ext cx="6359403" cy="1114341"/>
          </a:xfrm>
        </p:spPr>
        <p:txBody>
          <a:bodyPr/>
          <a:lstStyle/>
          <a:p>
            <a:r>
              <a:rPr lang="ja-JP" altLang="en-US" sz="2400" dirty="0" smtClean="0"/>
              <a:t>オープンデータ流通推進コンソーシアム</a:t>
            </a:r>
            <a:r>
              <a:rPr lang="en-US" altLang="ja-JP" dirty="0" smtClean="0"/>
              <a:t/>
            </a:r>
            <a:br>
              <a:rPr lang="en-US" altLang="ja-JP" dirty="0" smtClean="0"/>
            </a:br>
            <a:r>
              <a:rPr lang="ja-JP" altLang="en-US" sz="4400" dirty="0" smtClean="0"/>
              <a:t>技術委員会の論点</a:t>
            </a:r>
            <a:endParaRPr lang="ja-JP" altLang="en-US" dirty="0"/>
          </a:p>
        </p:txBody>
      </p:sp>
      <p:pic>
        <p:nvPicPr>
          <p:cNvPr id="5" name="図 4"/>
          <p:cNvPicPr>
            <a:picLocks noChangeAspect="1"/>
          </p:cNvPicPr>
          <p:nvPr/>
        </p:nvPicPr>
        <p:blipFill>
          <a:blip r:embed="rId2"/>
          <a:stretch>
            <a:fillRect/>
          </a:stretch>
        </p:blipFill>
        <p:spPr>
          <a:xfrm>
            <a:off x="381000" y="1447800"/>
            <a:ext cx="2286000" cy="2097740"/>
          </a:xfrm>
          <a:prstGeom prst="rect">
            <a:avLst/>
          </a:prstGeom>
        </p:spPr>
      </p:pic>
      <p:sp>
        <p:nvSpPr>
          <p:cNvPr id="7" name="テキスト ボックス 6"/>
          <p:cNvSpPr txBox="1"/>
          <p:nvPr/>
        </p:nvSpPr>
        <p:spPr>
          <a:xfrm>
            <a:off x="3048000" y="1981200"/>
            <a:ext cx="6858000" cy="369332"/>
          </a:xfrm>
          <a:prstGeom prst="rect">
            <a:avLst/>
          </a:prstGeom>
          <a:solidFill>
            <a:schemeClr val="bg1"/>
          </a:solidFill>
          <a:ln>
            <a:solidFill>
              <a:srgbClr val="1F497D"/>
            </a:solidFill>
          </a:ln>
        </p:spPr>
        <p:txBody>
          <a:bodyPr wrap="square" rtlCol="0">
            <a:spAutoFit/>
          </a:bodyPr>
          <a:lstStyle/>
          <a:p>
            <a:pPr algn="l"/>
            <a:r>
              <a:rPr kumimoji="1" lang="ja-JP" altLang="en-US" dirty="0" smtClean="0">
                <a:latin typeface="ヒラギノ角ゴ ProN W6"/>
                <a:ea typeface="ヒラギノ角ゴ ProN W6"/>
                <a:cs typeface="ヒラギノ角ゴ ProN W6"/>
              </a:rPr>
              <a:t>第二回</a:t>
            </a:r>
            <a:r>
              <a:rPr kumimoji="1" lang="en-US" altLang="ja-JP" dirty="0" smtClean="0">
                <a:latin typeface="ヒラギノ角ゴ ProN W6"/>
                <a:ea typeface="ヒラギノ角ゴ ProN W6"/>
                <a:cs typeface="ヒラギノ角ゴ ProN W6"/>
              </a:rPr>
              <a:t> </a:t>
            </a:r>
            <a:r>
              <a:rPr kumimoji="1" lang="ja-JP" altLang="en-US" dirty="0" smtClean="0">
                <a:latin typeface="ヒラギノ角ゴ ProN W6"/>
                <a:ea typeface="ヒラギノ角ゴ ProN W6"/>
                <a:cs typeface="ヒラギノ角ゴ ProN W6"/>
              </a:rPr>
              <a:t>技術委員会資料</a:t>
            </a:r>
          </a:p>
        </p:txBody>
      </p:sp>
      <p:sp>
        <p:nvSpPr>
          <p:cNvPr id="6" name="Text Box 785"/>
          <p:cNvSpPr txBox="1">
            <a:spLocks noChangeArrowheads="1"/>
          </p:cNvSpPr>
          <p:nvPr/>
        </p:nvSpPr>
        <p:spPr bwMode="auto">
          <a:xfrm>
            <a:off x="8985448" y="195513"/>
            <a:ext cx="828675" cy="284163"/>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57263" eaLnBrk="0" hangingPunct="0">
              <a:defRPr kumimoji="1" sz="1200">
                <a:solidFill>
                  <a:schemeClr val="tx1"/>
                </a:solidFill>
                <a:latin typeface="Arial" charset="0"/>
                <a:ea typeface="ＭＳ Ｐゴシック" pitchFamily="50" charset="-128"/>
              </a:defRPr>
            </a:lvl1pPr>
            <a:lvl2pPr marL="742950" indent="-285750" defTabSz="957263" eaLnBrk="0" hangingPunct="0">
              <a:defRPr kumimoji="1" sz="1200">
                <a:solidFill>
                  <a:schemeClr val="tx1"/>
                </a:solidFill>
                <a:latin typeface="Arial" charset="0"/>
                <a:ea typeface="ＭＳ Ｐゴシック" pitchFamily="50" charset="-128"/>
              </a:defRPr>
            </a:lvl2pPr>
            <a:lvl3pPr marL="1143000" indent="-228600" defTabSz="957263" eaLnBrk="0" hangingPunct="0">
              <a:defRPr kumimoji="1" sz="1200">
                <a:solidFill>
                  <a:schemeClr val="tx1"/>
                </a:solidFill>
                <a:latin typeface="Arial" charset="0"/>
                <a:ea typeface="ＭＳ Ｐゴシック" pitchFamily="50" charset="-128"/>
              </a:defRPr>
            </a:lvl3pPr>
            <a:lvl4pPr marL="1600200" indent="-228600" defTabSz="957263" eaLnBrk="0" hangingPunct="0">
              <a:defRPr kumimoji="1" sz="1200">
                <a:solidFill>
                  <a:schemeClr val="tx1"/>
                </a:solidFill>
                <a:latin typeface="Arial" charset="0"/>
                <a:ea typeface="ＭＳ Ｐゴシック" pitchFamily="50" charset="-128"/>
              </a:defRPr>
            </a:lvl4pPr>
            <a:lvl5pPr marL="2057400" indent="-228600" defTabSz="957263" eaLnBrk="0" hangingPunct="0">
              <a:defRPr kumimoji="1" sz="1200">
                <a:solidFill>
                  <a:schemeClr val="tx1"/>
                </a:solidFill>
                <a:latin typeface="Arial" charset="0"/>
                <a:ea typeface="ＭＳ Ｐゴシック" pitchFamily="50" charset="-128"/>
              </a:defRPr>
            </a:lvl5pPr>
            <a:lvl6pPr marL="25146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6pPr>
            <a:lvl7pPr marL="29718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7pPr>
            <a:lvl8pPr marL="34290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8pPr>
            <a:lvl9pPr marL="38862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9pPr>
          </a:lstStyle>
          <a:p>
            <a:pPr eaLnBrk="1" hangingPunct="1">
              <a:spcBef>
                <a:spcPct val="50000"/>
              </a:spcBef>
            </a:pPr>
            <a:r>
              <a:rPr lang="ja-JP" altLang="en-US" dirty="0" smtClean="0">
                <a:solidFill>
                  <a:schemeClr val="bg2"/>
                </a:solidFill>
              </a:rPr>
              <a:t>資料</a:t>
            </a:r>
            <a:r>
              <a:rPr lang="en-US" altLang="ja-JP" dirty="0" smtClean="0">
                <a:solidFill>
                  <a:schemeClr val="bg2"/>
                </a:solidFill>
              </a:rPr>
              <a:t>2-4</a:t>
            </a:r>
            <a:endParaRPr lang="en-US" altLang="ja-JP" dirty="0">
              <a:solidFill>
                <a:schemeClr val="bg2"/>
              </a:solidFill>
            </a:endParaRPr>
          </a:p>
        </p:txBody>
      </p:sp>
    </p:spTree>
    <p:extLst>
      <p:ext uri="{BB962C8B-B14F-4D97-AF65-F5344CB8AC3E}">
        <p14:creationId xmlns:p14="http://schemas.microsoft.com/office/powerpoint/2010/main" val="2616960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データとコンテンツ</a:t>
            </a:r>
            <a:endParaRPr lang="ja-JP" altLang="en-US" dirty="0"/>
          </a:p>
        </p:txBody>
      </p:sp>
      <p:sp>
        <p:nvSpPr>
          <p:cNvPr id="3" name="コンテンツ プレースホルダ 2"/>
          <p:cNvSpPr>
            <a:spLocks noGrp="1"/>
          </p:cNvSpPr>
          <p:nvPr>
            <p:ph idx="1"/>
          </p:nvPr>
        </p:nvSpPr>
        <p:spPr/>
        <p:txBody>
          <a:bodyPr>
            <a:normAutofit/>
          </a:bodyPr>
          <a:lstStyle/>
          <a:p>
            <a:r>
              <a:rPr lang="ja-JP" altLang="en-US" dirty="0" smtClean="0"/>
              <a:t>データ</a:t>
            </a:r>
            <a:endParaRPr lang="en-US" altLang="ja-JP" dirty="0" smtClean="0"/>
          </a:p>
          <a:p>
            <a:pPr lvl="1"/>
            <a:r>
              <a:rPr lang="ja-JP" altLang="en-US" dirty="0" smtClean="0"/>
              <a:t>伝達、解釈、処理などに適するように形式化、符号化された情報</a:t>
            </a:r>
            <a:endParaRPr lang="en-US" altLang="ja-JP" dirty="0" smtClean="0"/>
          </a:p>
          <a:p>
            <a:pPr lvl="1"/>
            <a:r>
              <a:rPr lang="ja-JP" altLang="en-US" dirty="0" smtClean="0"/>
              <a:t>主たる解釈主体は「機械」</a:t>
            </a:r>
            <a:endParaRPr lang="en-US" altLang="ja-JP" dirty="0" smtClean="0"/>
          </a:p>
          <a:p>
            <a:pPr lvl="1">
              <a:buNone/>
            </a:pPr>
            <a:r>
              <a:rPr lang="ja-JP" altLang="en-US" dirty="0" smtClean="0"/>
              <a:t>（例）統計データ、公共交通運行データ、気象データ、等</a:t>
            </a:r>
            <a:endParaRPr lang="en-US" altLang="ja-JP" dirty="0" smtClean="0"/>
          </a:p>
          <a:p>
            <a:r>
              <a:rPr lang="ja-JP" altLang="en-US" dirty="0" smtClean="0"/>
              <a:t>データ的コンテンツ</a:t>
            </a:r>
            <a:r>
              <a:rPr lang="en-US" altLang="ja-JP" dirty="0" smtClean="0"/>
              <a:t> </a:t>
            </a:r>
            <a:r>
              <a:rPr lang="ja-JP" altLang="en-US" dirty="0" smtClean="0">
                <a:sym typeface="Wingdings"/>
              </a:rPr>
              <a:t></a:t>
            </a:r>
            <a:r>
              <a:rPr lang="en-US" altLang="ja-JP" dirty="0" smtClean="0">
                <a:sym typeface="Wingdings"/>
              </a:rPr>
              <a:t> </a:t>
            </a:r>
            <a:r>
              <a:rPr lang="ja-JP" altLang="en-US" dirty="0" smtClean="0"/>
              <a:t>オープン「データ」の対象として考える</a:t>
            </a:r>
            <a:endParaRPr lang="en-US" altLang="ja-JP" dirty="0" smtClean="0"/>
          </a:p>
          <a:p>
            <a:pPr lvl="1">
              <a:buNone/>
            </a:pPr>
            <a:r>
              <a:rPr lang="ja-JP" altLang="en-US" dirty="0" smtClean="0"/>
              <a:t>（例）行政文書、白書、官報、など、主に自然言語による情報をデジタルデータ化したもの</a:t>
            </a:r>
          </a:p>
          <a:p>
            <a:pPr lvl="1"/>
            <a:r>
              <a:rPr lang="ja-JP" altLang="en-US" dirty="0" smtClean="0"/>
              <a:t>伝達、解釈、処理などに適するような形式化や符号化が</a:t>
            </a:r>
            <a:r>
              <a:rPr lang="ja-JP" altLang="en-US" u="sng" dirty="0" smtClean="0"/>
              <a:t>なされていない／できない</a:t>
            </a:r>
            <a:r>
              <a:rPr lang="ja-JP" altLang="en-US" dirty="0" smtClean="0"/>
              <a:t>デジタル情報</a:t>
            </a:r>
            <a:endParaRPr lang="en-US" altLang="ja-JP" dirty="0" smtClean="0"/>
          </a:p>
          <a:p>
            <a:pPr lvl="1"/>
            <a:r>
              <a:rPr lang="ja-JP" altLang="en-US" dirty="0" smtClean="0"/>
              <a:t>主たる解釈主体は「人間」</a:t>
            </a:r>
            <a:endParaRPr lang="en-US" altLang="ja-JP" dirty="0" smtClean="0"/>
          </a:p>
          <a:p>
            <a:pPr lvl="1">
              <a:buNone/>
            </a:pPr>
            <a:r>
              <a:rPr lang="ja-JP" altLang="en-US" dirty="0" smtClean="0"/>
              <a:t>！</a:t>
            </a:r>
            <a:r>
              <a:rPr lang="en-US" altLang="ja-JP" dirty="0" smtClean="0"/>
              <a:t>	</a:t>
            </a:r>
            <a:r>
              <a:rPr lang="ja-JP" altLang="en-US" dirty="0" smtClean="0"/>
              <a:t>技術（データ規格や</a:t>
            </a:r>
            <a:r>
              <a:rPr lang="en-US" altLang="ja-JP" dirty="0" smtClean="0"/>
              <a:t>API</a:t>
            </a:r>
            <a:r>
              <a:rPr lang="ja-JP" altLang="en-US" dirty="0" smtClean="0"/>
              <a:t>規格）的には、コンテンツと同じ技術が適用される。</a:t>
            </a:r>
            <a:endParaRPr lang="en-US" altLang="ja-JP" dirty="0" smtClean="0"/>
          </a:p>
        </p:txBody>
      </p:sp>
      <p:sp>
        <p:nvSpPr>
          <p:cNvPr id="4" name="スライド番号プレースホルダ 3"/>
          <p:cNvSpPr>
            <a:spLocks noGrp="1"/>
          </p:cNvSpPr>
          <p:nvPr>
            <p:ph type="sldNum" sz="quarter" idx="10"/>
          </p:nvPr>
        </p:nvSpPr>
        <p:spPr/>
        <p:txBody>
          <a:bodyPr/>
          <a:lstStyle/>
          <a:p>
            <a:fld id="{19168A96-8FC6-49A7-AAFF-8891F4FD4FE2}" type="slidenum">
              <a:rPr lang="ja-JP" altLang="en-US" smtClean="0"/>
              <a:pPr/>
              <a:t>10</a:t>
            </a:fld>
            <a:endParaRPr lang="en-US" altLang="ja-JP"/>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smtClean="0"/>
              <a:t>各種データ規格の概要</a:t>
            </a:r>
            <a:endParaRPr lang="ja-JP" altLang="en-US" dirty="0"/>
          </a:p>
        </p:txBody>
      </p:sp>
      <p:sp>
        <p:nvSpPr>
          <p:cNvPr id="6" name="テキスト プレースホルダ 5"/>
          <p:cNvSpPr>
            <a:spLocks noGrp="1"/>
          </p:cNvSpPr>
          <p:nvPr>
            <p:ph type="body" idx="1"/>
          </p:nvPr>
        </p:nvSpPr>
        <p:spPr/>
        <p:txBody>
          <a:bodyPr/>
          <a:lstStyle/>
          <a:p>
            <a:r>
              <a:rPr lang="ja-JP" altLang="en-US" dirty="0" smtClean="0"/>
              <a:t>データ規格の洗い出しと整理</a:t>
            </a:r>
            <a:endParaRPr lang="ja-JP" altLang="en-US" dirty="0"/>
          </a:p>
        </p:txBody>
      </p:sp>
      <p:sp>
        <p:nvSpPr>
          <p:cNvPr id="4" name="スライド番号プレースホルダ 3"/>
          <p:cNvSpPr>
            <a:spLocks noGrp="1"/>
          </p:cNvSpPr>
          <p:nvPr>
            <p:ph type="sldNum" sz="quarter" idx="10"/>
          </p:nvPr>
        </p:nvSpPr>
        <p:spPr/>
        <p:txBody>
          <a:bodyPr/>
          <a:lstStyle/>
          <a:p>
            <a:fld id="{19168A96-8FC6-49A7-AAFF-8891F4FD4FE2}" type="slidenum">
              <a:rPr lang="ja-JP" altLang="en-US" smtClean="0"/>
              <a:pPr/>
              <a:t>11</a:t>
            </a:fld>
            <a:endParaRPr lang="en-US" altLang="ja-JP"/>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en-US" sz="2800" dirty="0" smtClean="0">
                <a:solidFill>
                  <a:schemeClr val="bg2"/>
                </a:solidFill>
                <a:latin typeface="ヒラギノ角ゴ ProN W6"/>
                <a:cs typeface="ヒラギノ角ゴ ProN W6"/>
              </a:rPr>
              <a:t>データ規格の例（静的・集約データの形式）</a:t>
            </a:r>
            <a:endParaRPr lang="ja-JP" altLang="en-US" dirty="0"/>
          </a:p>
        </p:txBody>
      </p:sp>
      <p:sp>
        <p:nvSpPr>
          <p:cNvPr id="5" name="スライド番号プレースホルダ 4"/>
          <p:cNvSpPr>
            <a:spLocks noGrp="1"/>
          </p:cNvSpPr>
          <p:nvPr>
            <p:ph type="sldNum" sz="quarter" idx="10"/>
          </p:nvPr>
        </p:nvSpPr>
        <p:spPr/>
        <p:txBody>
          <a:bodyPr/>
          <a:lstStyle/>
          <a:p>
            <a:fld id="{276C6A59-D97A-40CC-8D04-C7788F30EB56}" type="slidenum">
              <a:rPr lang="ja-JP" altLang="en-US" smtClean="0"/>
              <a:pPr/>
              <a:t>12</a:t>
            </a:fld>
            <a:endParaRPr lang="en-US" altLang="ja-JP"/>
          </a:p>
        </p:txBody>
      </p:sp>
      <p:graphicFrame>
        <p:nvGraphicFramePr>
          <p:cNvPr id="9" name="コンテンツ プレースホルダ 8"/>
          <p:cNvGraphicFramePr>
            <a:graphicFrameLocks noGrp="1"/>
          </p:cNvGraphicFramePr>
          <p:nvPr>
            <p:ph idx="1"/>
            <p:extLst>
              <p:ext uri="{D42A27DB-BD31-4B8C-83A1-F6EECF244321}">
                <p14:modId xmlns:p14="http://schemas.microsoft.com/office/powerpoint/2010/main" val="3929267105"/>
              </p:ext>
            </p:extLst>
          </p:nvPr>
        </p:nvGraphicFramePr>
        <p:xfrm>
          <a:off x="350838" y="1143000"/>
          <a:ext cx="9021762" cy="5227320"/>
        </p:xfrm>
        <a:graphic>
          <a:graphicData uri="http://schemas.openxmlformats.org/drawingml/2006/table">
            <a:tbl>
              <a:tblPr firstRow="1" bandRow="1">
                <a:tableStyleId>{6E25E649-3F16-4E02-A733-19D2CDBF48F0}</a:tableStyleId>
              </a:tblPr>
              <a:tblGrid>
                <a:gridCol w="2105417"/>
                <a:gridCol w="3412748"/>
                <a:gridCol w="3503597"/>
              </a:tblGrid>
              <a:tr h="236806">
                <a:tc>
                  <a:txBody>
                    <a:bodyPr/>
                    <a:lstStyle/>
                    <a:p>
                      <a:r>
                        <a:rPr kumimoji="1" lang="ja-JP" altLang="en-US" dirty="0" smtClean="0"/>
                        <a:t>種類</a:t>
                      </a:r>
                      <a:endParaRPr kumimoji="1" lang="ja-JP" altLang="en-US" dirty="0"/>
                    </a:p>
                  </a:txBody>
                  <a:tcPr/>
                </a:tc>
                <a:tc>
                  <a:txBody>
                    <a:bodyPr/>
                    <a:lstStyle/>
                    <a:p>
                      <a:r>
                        <a:rPr kumimoji="1" lang="ja-JP" altLang="en-US" dirty="0" smtClean="0"/>
                        <a:t>主なファイル形式</a:t>
                      </a:r>
                      <a:endParaRPr kumimoji="1" lang="ja-JP" altLang="en-US" dirty="0"/>
                    </a:p>
                  </a:txBody>
                  <a:tcPr/>
                </a:tc>
                <a:tc>
                  <a:txBody>
                    <a:bodyPr/>
                    <a:lstStyle/>
                    <a:p>
                      <a:r>
                        <a:rPr kumimoji="1" lang="ja-JP" altLang="en-US" dirty="0" smtClean="0"/>
                        <a:t>標準規格等</a:t>
                      </a:r>
                      <a:endParaRPr kumimoji="1" lang="ja-JP" altLang="en-US" dirty="0"/>
                    </a:p>
                  </a:txBody>
                  <a:tcPr/>
                </a:tc>
              </a:tr>
              <a:tr h="197338">
                <a:tc>
                  <a:txBody>
                    <a:bodyPr/>
                    <a:lstStyle/>
                    <a:p>
                      <a:r>
                        <a:rPr kumimoji="1" lang="ja-JP" altLang="en-US" sz="1200" dirty="0" smtClean="0"/>
                        <a:t>文字</a:t>
                      </a:r>
                      <a:endParaRPr kumimoji="1" lang="ja-JP" altLang="en-US" sz="1200" dirty="0"/>
                    </a:p>
                  </a:txBody>
                  <a:tcPr anchor="ctr"/>
                </a:tc>
                <a:tc>
                  <a:txBody>
                    <a:bodyPr/>
                    <a:lstStyle/>
                    <a:p>
                      <a:r>
                        <a:rPr kumimoji="1" lang="ja-JP" altLang="en-US" sz="1200" dirty="0" smtClean="0"/>
                        <a:t>テキスト（</a:t>
                      </a:r>
                      <a:r>
                        <a:rPr kumimoji="1" lang="en-US" altLang="ja-JP" sz="1200" dirty="0" smtClean="0"/>
                        <a:t>.txt</a:t>
                      </a:r>
                      <a:r>
                        <a:rPr kumimoji="1" lang="ja-JP" altLang="en-US" sz="1200" dirty="0" smtClean="0"/>
                        <a:t>）</a:t>
                      </a:r>
                      <a:endParaRPr kumimoji="1" lang="ja-JP" altLang="en-US" sz="1200" dirty="0"/>
                    </a:p>
                  </a:txBody>
                  <a:tcPr/>
                </a:tc>
                <a:tc>
                  <a:txBody>
                    <a:bodyPr/>
                    <a:lstStyle/>
                    <a:p>
                      <a:r>
                        <a:rPr kumimoji="1" lang="ja-JP" altLang="en-US" sz="1200" baseline="0" dirty="0" smtClean="0"/>
                        <a:t>オープン</a:t>
                      </a:r>
                      <a:r>
                        <a:rPr kumimoji="1" lang="ja-JP" altLang="en-US" sz="800" baseline="0" dirty="0" smtClean="0"/>
                        <a:t>（文字コードとして</a:t>
                      </a:r>
                      <a:r>
                        <a:rPr kumimoji="1" lang="en-US" altLang="ja-JP" sz="800" baseline="0" dirty="0" smtClean="0"/>
                        <a:t>ISO/IEC 646, 8859</a:t>
                      </a:r>
                      <a:r>
                        <a:rPr kumimoji="1" lang="ja-JP" altLang="en-US" sz="800" baseline="0" dirty="0" smtClean="0"/>
                        <a:t>等）</a:t>
                      </a:r>
                      <a:endParaRPr kumimoji="1" lang="en-US" altLang="ja-JP" sz="1200" baseline="0" dirty="0" smtClean="0"/>
                    </a:p>
                  </a:txBody>
                  <a:tcPr/>
                </a:tc>
              </a:tr>
              <a:tr h="197338">
                <a:tc rowSpan="5">
                  <a:txBody>
                    <a:bodyPr/>
                    <a:lstStyle/>
                    <a:p>
                      <a:r>
                        <a:rPr kumimoji="1" lang="ja-JP" altLang="en-US" sz="1200" dirty="0" smtClean="0"/>
                        <a:t>ドキュメント</a:t>
                      </a:r>
                      <a:endParaRPr kumimoji="1" lang="ja-JP" altLang="en-US" sz="1200" dirty="0"/>
                    </a:p>
                    <a:p>
                      <a:r>
                        <a:rPr kumimoji="1" lang="ja-JP" altLang="en-US" sz="1200" dirty="0" smtClean="0"/>
                        <a:t>表計算</a:t>
                      </a:r>
                      <a:r>
                        <a:rPr kumimoji="1" lang="en-US" altLang="ja-JP" sz="1200" dirty="0" smtClean="0"/>
                        <a:t/>
                      </a:r>
                      <a:br>
                        <a:rPr kumimoji="1" lang="en-US" altLang="ja-JP" sz="1200" dirty="0" smtClean="0"/>
                      </a:br>
                      <a:r>
                        <a:rPr kumimoji="1" lang="ja-JP" altLang="en-US" sz="1200" dirty="0" smtClean="0"/>
                        <a:t>プレゼンテーション</a:t>
                      </a:r>
                      <a:endParaRPr kumimoji="1" lang="ja-JP" altLang="en-US" sz="1200" dirty="0"/>
                    </a:p>
                  </a:txBody>
                  <a:tcPr anchor="ctr"/>
                </a:tc>
                <a:tc>
                  <a:txBody>
                    <a:bodyPr/>
                    <a:lstStyle/>
                    <a:p>
                      <a:r>
                        <a:rPr kumimoji="1" lang="en-US" altLang="ja-JP" sz="1200" dirty="0" smtClean="0"/>
                        <a:t>PDF</a:t>
                      </a:r>
                      <a:r>
                        <a:rPr kumimoji="1" lang="en-US" altLang="ja-JP" sz="1200" baseline="0" dirty="0" smtClean="0"/>
                        <a:t> (.</a:t>
                      </a:r>
                      <a:r>
                        <a:rPr kumimoji="1" lang="en-US" altLang="ja-JP" sz="1200" baseline="0" dirty="0" err="1" smtClean="0"/>
                        <a:t>pdf</a:t>
                      </a:r>
                      <a:r>
                        <a:rPr kumimoji="1" lang="en-US" altLang="ja-JP" sz="1200" baseline="0" dirty="0" smtClean="0"/>
                        <a:t>)</a:t>
                      </a:r>
                      <a:endParaRPr kumimoji="1" lang="ja-JP" altLang="en-US" sz="1200" dirty="0"/>
                    </a:p>
                  </a:txBody>
                  <a:tcPr/>
                </a:tc>
                <a:tc>
                  <a:txBody>
                    <a:bodyPr/>
                    <a:lstStyle/>
                    <a:p>
                      <a:r>
                        <a:rPr kumimoji="1" lang="ja-JP" altLang="en-US" sz="1200" dirty="0" smtClean="0"/>
                        <a:t>（</a:t>
                      </a:r>
                      <a:r>
                        <a:rPr kumimoji="1" lang="en-US" altLang="ja-JP" sz="1200" dirty="0" smtClean="0"/>
                        <a:t>Adobe</a:t>
                      </a:r>
                      <a:r>
                        <a:rPr kumimoji="1" lang="ja-JP" altLang="en-US" sz="1200" dirty="0" smtClean="0"/>
                        <a:t>社） </a:t>
                      </a:r>
                      <a:r>
                        <a:rPr kumimoji="1" lang="en-US" altLang="ja-JP" sz="1200" dirty="0" smtClean="0"/>
                        <a:t>ISO 32000-1</a:t>
                      </a:r>
                      <a:endParaRPr kumimoji="1" lang="ja-JP" altLang="en-US" sz="1200" dirty="0"/>
                    </a:p>
                  </a:txBody>
                  <a:tcPr/>
                </a:tc>
              </a:tr>
              <a:tr h="197338">
                <a:tc vMerge="1">
                  <a:txBody>
                    <a:bodyPr/>
                    <a:lstStyle/>
                    <a:p>
                      <a:endParaRPr kumimoji="1" lang="ja-JP" altLang="en-US"/>
                    </a:p>
                  </a:txBody>
                  <a:tcPr/>
                </a:tc>
                <a:tc>
                  <a:txBody>
                    <a:bodyPr/>
                    <a:lstStyle/>
                    <a:p>
                      <a:r>
                        <a:rPr kumimoji="1" lang="en-US" altLang="ja-JP" sz="1200" dirty="0" smtClean="0"/>
                        <a:t>Microsoft Office Binary(.doc, .</a:t>
                      </a:r>
                      <a:r>
                        <a:rPr kumimoji="1" lang="en-US" altLang="ja-JP" sz="1200" dirty="0" err="1" smtClean="0"/>
                        <a:t>xls</a:t>
                      </a:r>
                      <a:r>
                        <a:rPr kumimoji="1" lang="en-US" altLang="ja-JP" sz="1200" dirty="0" smtClean="0"/>
                        <a:t>, .</a:t>
                      </a:r>
                      <a:r>
                        <a:rPr kumimoji="1" lang="en-US" altLang="ja-JP" sz="1200" dirty="0" err="1" smtClean="0"/>
                        <a:t>ppt</a:t>
                      </a:r>
                      <a:r>
                        <a:rPr kumimoji="1" lang="en-US" altLang="ja-JP" sz="1200" dirty="0" smtClean="0"/>
                        <a:t>)</a:t>
                      </a:r>
                      <a:endParaRPr kumimoji="1" lang="ja-JP" altLang="en-US" sz="1200" dirty="0"/>
                    </a:p>
                  </a:txBody>
                  <a:tcPr/>
                </a:tc>
                <a:tc>
                  <a:txBody>
                    <a:bodyPr/>
                    <a:lstStyle/>
                    <a:p>
                      <a:r>
                        <a:rPr kumimoji="1" lang="ja-JP" altLang="en-US" sz="1200" dirty="0" smtClean="0"/>
                        <a:t>（マイクロソフト社独自）</a:t>
                      </a:r>
                      <a:endParaRPr kumimoji="1" lang="ja-JP" altLang="en-US" sz="1200" dirty="0"/>
                    </a:p>
                  </a:txBody>
                  <a:tcPr/>
                </a:tc>
              </a:tr>
              <a:tr h="197338">
                <a:tc vMerge="1">
                  <a:txBody>
                    <a:bodyPr/>
                    <a:lstStyle/>
                    <a:p>
                      <a:endParaRPr kumimoji="1" lang="ja-JP" altLang="en-US" sz="1400" dirty="0"/>
                    </a:p>
                  </a:txBody>
                  <a:tcPr anchor="ctr"/>
                </a:tc>
                <a:tc>
                  <a:txBody>
                    <a:bodyPr/>
                    <a:lstStyle/>
                    <a:p>
                      <a:r>
                        <a:rPr kumimoji="1" lang="en-US" altLang="ja-JP" sz="1200" dirty="0" smtClean="0"/>
                        <a:t>Office</a:t>
                      </a:r>
                      <a:r>
                        <a:rPr kumimoji="1" lang="en-US" altLang="ja-JP" sz="1200" baseline="0" dirty="0" smtClean="0"/>
                        <a:t> Open XML(.docs, </a:t>
                      </a:r>
                      <a:r>
                        <a:rPr kumimoji="1" lang="en-US" altLang="ja-JP" sz="1200" dirty="0" smtClean="0"/>
                        <a:t>.</a:t>
                      </a:r>
                      <a:r>
                        <a:rPr kumimoji="1" lang="en-US" altLang="ja-JP" sz="1200" dirty="0" err="1" smtClean="0"/>
                        <a:t>xlsx</a:t>
                      </a:r>
                      <a:r>
                        <a:rPr kumimoji="1" lang="en-US" altLang="ja-JP" sz="1200" dirty="0" smtClean="0"/>
                        <a:t>, .</a:t>
                      </a:r>
                      <a:r>
                        <a:rPr kumimoji="1" lang="en-US" altLang="ja-JP" sz="1200" dirty="0" err="1" smtClean="0"/>
                        <a:t>pptx</a:t>
                      </a:r>
                      <a:r>
                        <a:rPr kumimoji="1" lang="en-US" altLang="ja-JP" sz="1200" dirty="0" smtClean="0"/>
                        <a:t>)</a:t>
                      </a:r>
                      <a:endParaRPr kumimoji="1" lang="ja-JP" altLang="en-US" sz="1200" dirty="0"/>
                    </a:p>
                  </a:txBody>
                  <a:tcPr/>
                </a:tc>
                <a:tc>
                  <a:txBody>
                    <a:bodyPr/>
                    <a:lstStyle/>
                    <a:p>
                      <a:r>
                        <a:rPr kumimoji="1" lang="en-US" altLang="ja-JP" sz="1200" baseline="0" dirty="0" smtClean="0"/>
                        <a:t>ISO/IEC 29500</a:t>
                      </a:r>
                      <a:endParaRPr kumimoji="1" lang="ja-JP" altLang="en-US" sz="1200" dirty="0"/>
                    </a:p>
                  </a:txBody>
                  <a:tcPr/>
                </a:tc>
              </a:tr>
              <a:tr h="197338">
                <a:tc vMerge="1">
                  <a:txBody>
                    <a:bodyPr/>
                    <a:lstStyle/>
                    <a:p>
                      <a:endParaRPr kumimoji="1" lang="ja-JP" altLang="en-US" sz="1400" dirty="0"/>
                    </a:p>
                  </a:txBody>
                  <a:tcPr/>
                </a:tc>
                <a:tc>
                  <a:txBody>
                    <a:bodyPr/>
                    <a:lstStyle/>
                    <a:p>
                      <a:r>
                        <a:rPr kumimoji="1" lang="en-US" altLang="ja-JP" sz="1200" dirty="0" err="1" smtClean="0"/>
                        <a:t>OpenDocument</a:t>
                      </a:r>
                      <a:r>
                        <a:rPr kumimoji="1" lang="en-US" altLang="ja-JP" sz="1200" dirty="0" smtClean="0"/>
                        <a:t>(.</a:t>
                      </a:r>
                      <a:r>
                        <a:rPr kumimoji="1" lang="en-US" altLang="ja-JP" sz="1200" dirty="0" err="1" smtClean="0"/>
                        <a:t>odt</a:t>
                      </a:r>
                      <a:r>
                        <a:rPr kumimoji="1" lang="en-US" altLang="ja-JP" sz="1200" dirty="0" smtClean="0"/>
                        <a:t>, .</a:t>
                      </a:r>
                      <a:r>
                        <a:rPr kumimoji="1" lang="en-US" altLang="ja-JP" sz="1200" dirty="0" err="1" smtClean="0"/>
                        <a:t>ods</a:t>
                      </a:r>
                      <a:r>
                        <a:rPr kumimoji="1" lang="en-US" altLang="ja-JP" sz="1200" dirty="0" smtClean="0"/>
                        <a:t>, .</a:t>
                      </a:r>
                      <a:r>
                        <a:rPr kumimoji="1" lang="en-US" altLang="ja-JP" sz="1200" dirty="0" err="1" smtClean="0"/>
                        <a:t>odp</a:t>
                      </a:r>
                      <a:r>
                        <a:rPr kumimoji="1" lang="en-US" altLang="ja-JP" sz="1200" dirty="0" smtClean="0"/>
                        <a:t>)</a:t>
                      </a:r>
                      <a:endParaRPr kumimoji="1" lang="ja-JP" altLang="en-US" sz="1200" dirty="0"/>
                    </a:p>
                  </a:txBody>
                  <a:tcPr/>
                </a:tc>
                <a:tc>
                  <a:txBody>
                    <a:bodyPr/>
                    <a:lstStyle/>
                    <a:p>
                      <a:r>
                        <a:rPr kumimoji="1" lang="en-US" altLang="ja-JP" sz="1200" dirty="0" smtClean="0"/>
                        <a:t>ISO/IEC 26300</a:t>
                      </a:r>
                      <a:endParaRPr kumimoji="1" lang="ja-JP" altLang="en-US" sz="1200" dirty="0"/>
                    </a:p>
                  </a:txBody>
                  <a:tcPr/>
                </a:tc>
              </a:tr>
              <a:tr h="197338">
                <a:tc vMerge="1">
                  <a:txBody>
                    <a:bodyPr/>
                    <a:lstStyle/>
                    <a:p>
                      <a:endParaRPr kumimoji="1" lang="ja-JP" altLang="en-US" sz="1400" dirty="0"/>
                    </a:p>
                  </a:txBody>
                  <a:tcPr/>
                </a:tc>
                <a:tc>
                  <a:txBody>
                    <a:bodyPr/>
                    <a:lstStyle/>
                    <a:p>
                      <a:r>
                        <a:rPr kumimoji="1" lang="en-US" altLang="ja-JP" sz="1200" dirty="0" smtClean="0"/>
                        <a:t>CSV</a:t>
                      </a:r>
                      <a:r>
                        <a:rPr kumimoji="1" lang="en-US" altLang="ja-JP" sz="1200" baseline="0" dirty="0" smtClean="0"/>
                        <a:t> (.</a:t>
                      </a:r>
                      <a:r>
                        <a:rPr kumimoji="1" lang="en-US" altLang="ja-JP" sz="1200" baseline="0" dirty="0" err="1" smtClean="0"/>
                        <a:t>csv</a:t>
                      </a:r>
                      <a:r>
                        <a:rPr kumimoji="1" lang="en-US" altLang="ja-JP" sz="1200" baseline="0" dirty="0" smtClean="0"/>
                        <a:t>)</a:t>
                      </a:r>
                      <a:endParaRPr kumimoji="1" lang="ja-JP" altLang="en-US" sz="1200" dirty="0"/>
                    </a:p>
                  </a:txBody>
                  <a:tcPr/>
                </a:tc>
                <a:tc>
                  <a:txBody>
                    <a:bodyPr/>
                    <a:lstStyle/>
                    <a:p>
                      <a:r>
                        <a:rPr kumimoji="1" lang="en-US" altLang="ja-JP" sz="1200" dirty="0" smtClean="0"/>
                        <a:t>RFC</a:t>
                      </a:r>
                      <a:r>
                        <a:rPr kumimoji="1" lang="en-US" altLang="ja-JP" sz="1200" baseline="0" dirty="0" smtClean="0"/>
                        <a:t> 4180</a:t>
                      </a:r>
                      <a:endParaRPr kumimoji="1" lang="ja-JP" altLang="en-US" sz="1200" dirty="0"/>
                    </a:p>
                  </a:txBody>
                  <a:tcPr/>
                </a:tc>
              </a:tr>
              <a:tr h="197338">
                <a:tc>
                  <a:txBody>
                    <a:bodyPr/>
                    <a:lstStyle/>
                    <a:p>
                      <a:r>
                        <a:rPr kumimoji="1" lang="ja-JP" altLang="en-US" sz="1200" dirty="0" smtClean="0"/>
                        <a:t>電子書籍</a:t>
                      </a:r>
                      <a:endParaRPr kumimoji="1" lang="ja-JP" altLang="en-US" sz="1200" dirty="0"/>
                    </a:p>
                  </a:txBody>
                  <a:tcPr anchor="ctr"/>
                </a:tc>
                <a:tc>
                  <a:txBody>
                    <a:bodyPr/>
                    <a:lstStyle/>
                    <a:p>
                      <a:r>
                        <a:rPr kumimoji="1" lang="en-US" altLang="ja-JP" sz="1200" dirty="0" smtClean="0"/>
                        <a:t>EPU</a:t>
                      </a:r>
                      <a:r>
                        <a:rPr kumimoji="1" lang="en-US" altLang="ja-JP" sz="1200" baseline="0" dirty="0" smtClean="0"/>
                        <a:t>B (.</a:t>
                      </a:r>
                      <a:r>
                        <a:rPr kumimoji="1" lang="en-US" altLang="ja-JP" sz="1200" baseline="0" dirty="0" err="1" smtClean="0"/>
                        <a:t>epub</a:t>
                      </a:r>
                      <a:r>
                        <a:rPr kumimoji="1" lang="en-US" altLang="ja-JP" sz="1200" baseline="0" dirty="0" smtClean="0"/>
                        <a:t>)</a:t>
                      </a:r>
                      <a:endParaRPr kumimoji="1" lang="ja-JP" altLang="en-US" sz="1200" dirty="0"/>
                    </a:p>
                  </a:txBody>
                  <a:tcPr/>
                </a:tc>
                <a:tc>
                  <a:txBody>
                    <a:bodyPr/>
                    <a:lstStyle/>
                    <a:p>
                      <a:r>
                        <a:rPr kumimoji="1" lang="ja-JP" altLang="en-US" sz="1200" dirty="0" smtClean="0"/>
                        <a:t>国際電子出版フォーラムが規格化</a:t>
                      </a:r>
                      <a:endParaRPr kumimoji="1" lang="ja-JP" altLang="en-US" sz="1200" dirty="0"/>
                    </a:p>
                  </a:txBody>
                  <a:tcPr/>
                </a:tc>
              </a:tr>
              <a:tr h="197338">
                <a:tc rowSpan="4">
                  <a:txBody>
                    <a:bodyPr/>
                    <a:lstStyle/>
                    <a:p>
                      <a:r>
                        <a:rPr kumimoji="1" lang="ja-JP" altLang="en-US" sz="1200" dirty="0" smtClean="0"/>
                        <a:t>画像</a:t>
                      </a:r>
                      <a:endParaRPr kumimoji="1" lang="ja-JP" altLang="en-US" sz="1200" dirty="0"/>
                    </a:p>
                  </a:txBody>
                  <a:tcPr anchor="ctr"/>
                </a:tc>
                <a:tc>
                  <a:txBody>
                    <a:bodyPr/>
                    <a:lstStyle/>
                    <a:p>
                      <a:r>
                        <a:rPr kumimoji="1" lang="en-US" altLang="ja-JP" sz="1200" dirty="0" smtClean="0"/>
                        <a:t>JPEG (.jpg)</a:t>
                      </a:r>
                      <a:endParaRPr kumimoji="1" lang="ja-JP" altLang="en-US" sz="1200" dirty="0"/>
                    </a:p>
                  </a:txBody>
                  <a:tcPr/>
                </a:tc>
                <a:tc>
                  <a:txBody>
                    <a:bodyPr/>
                    <a:lstStyle/>
                    <a:p>
                      <a:r>
                        <a:rPr kumimoji="1" lang="en-US" altLang="ja-JP" sz="1200" dirty="0" smtClean="0"/>
                        <a:t>ISO/IEC</a:t>
                      </a:r>
                      <a:r>
                        <a:rPr kumimoji="1" lang="en-US" altLang="ja-JP" sz="1200" baseline="0" dirty="0" smtClean="0"/>
                        <a:t> 10198</a:t>
                      </a:r>
                      <a:endParaRPr kumimoji="1" lang="ja-JP" altLang="en-US" sz="1200" dirty="0"/>
                    </a:p>
                  </a:txBody>
                  <a:tcPr/>
                </a:tc>
              </a:tr>
              <a:tr h="197338">
                <a:tc vMerge="1">
                  <a:txBody>
                    <a:bodyPr/>
                    <a:lstStyle/>
                    <a:p>
                      <a:endParaRPr kumimoji="1" lang="ja-JP" altLang="en-US" sz="1400" dirty="0"/>
                    </a:p>
                  </a:txBody>
                  <a:tcPr/>
                </a:tc>
                <a:tc>
                  <a:txBody>
                    <a:bodyPr/>
                    <a:lstStyle/>
                    <a:p>
                      <a:r>
                        <a:rPr kumimoji="1" lang="en-US" altLang="ja-JP" sz="1200" dirty="0" smtClean="0"/>
                        <a:t>JPEG 2000 (.jpeg)</a:t>
                      </a:r>
                      <a:endParaRPr kumimoji="1" lang="ja-JP" altLang="en-US" sz="1200" dirty="0"/>
                    </a:p>
                  </a:txBody>
                  <a:tcPr/>
                </a:tc>
                <a:tc>
                  <a:txBody>
                    <a:bodyPr/>
                    <a:lstStyle/>
                    <a:p>
                      <a:r>
                        <a:rPr kumimoji="1" lang="en-US" altLang="ja-JP" sz="1200" dirty="0" smtClean="0"/>
                        <a:t>ISO/IEC 154444-1</a:t>
                      </a:r>
                      <a:endParaRPr kumimoji="1" lang="ja-JP" altLang="en-US" sz="1200" dirty="0"/>
                    </a:p>
                  </a:txBody>
                  <a:tcPr/>
                </a:tc>
              </a:tr>
              <a:tr h="197338">
                <a:tc vMerge="1">
                  <a:txBody>
                    <a:bodyPr/>
                    <a:lstStyle/>
                    <a:p>
                      <a:endParaRPr kumimoji="1" lang="ja-JP" altLang="en-US" sz="1400" dirty="0"/>
                    </a:p>
                  </a:txBody>
                  <a:tcPr/>
                </a:tc>
                <a:tc>
                  <a:txBody>
                    <a:bodyPr/>
                    <a:lstStyle/>
                    <a:p>
                      <a:r>
                        <a:rPr kumimoji="1" lang="en-US" altLang="ja-JP" sz="1200" dirty="0" smtClean="0"/>
                        <a:t>PNG (.</a:t>
                      </a:r>
                      <a:r>
                        <a:rPr kumimoji="1" lang="en-US" altLang="ja-JP" sz="1200" dirty="0" err="1" smtClean="0"/>
                        <a:t>png</a:t>
                      </a:r>
                      <a:r>
                        <a:rPr kumimoji="1" lang="en-US" altLang="ja-JP" sz="1200" dirty="0" smtClean="0"/>
                        <a:t>)</a:t>
                      </a:r>
                      <a:endParaRPr kumimoji="1" lang="ja-JP" altLang="en-US" sz="1200" dirty="0"/>
                    </a:p>
                  </a:txBody>
                  <a:tcPr/>
                </a:tc>
                <a:tc>
                  <a:txBody>
                    <a:bodyPr/>
                    <a:lstStyle/>
                    <a:p>
                      <a:r>
                        <a:rPr kumimoji="1" lang="en-US" altLang="ja-JP" sz="1200" dirty="0" smtClean="0"/>
                        <a:t>ISO/IEC 15948</a:t>
                      </a:r>
                      <a:endParaRPr kumimoji="1" lang="ja-JP" altLang="en-US" sz="1200" dirty="0"/>
                    </a:p>
                  </a:txBody>
                  <a:tcPr/>
                </a:tc>
              </a:tr>
              <a:tr h="197338">
                <a:tc vMerge="1">
                  <a:txBody>
                    <a:bodyPr/>
                    <a:lstStyle/>
                    <a:p>
                      <a:endParaRPr kumimoji="1" lang="ja-JP" altLang="en-US" sz="1200" dirty="0"/>
                    </a:p>
                  </a:txBody>
                  <a:tcPr anchor="ctr"/>
                </a:tc>
                <a:tc>
                  <a:txBody>
                    <a:bodyPr/>
                    <a:lstStyle/>
                    <a:p>
                      <a:r>
                        <a:rPr kumimoji="1" lang="en-US" altLang="ja-JP" sz="1200" dirty="0" smtClean="0"/>
                        <a:t>SVG (.</a:t>
                      </a:r>
                      <a:r>
                        <a:rPr kumimoji="1" lang="en-US" altLang="ja-JP" sz="1200" dirty="0" err="1" smtClean="0"/>
                        <a:t>svg</a:t>
                      </a:r>
                      <a:r>
                        <a:rPr kumimoji="1" lang="en-US" altLang="ja-JP" sz="1200" dirty="0" smtClean="0"/>
                        <a:t>)</a:t>
                      </a:r>
                      <a:endParaRPr kumimoji="1" lang="ja-JP" altLang="en-US" sz="1200" dirty="0"/>
                    </a:p>
                  </a:txBody>
                  <a:tcPr/>
                </a:tc>
                <a:tc>
                  <a:txBody>
                    <a:bodyPr/>
                    <a:lstStyle/>
                    <a:p>
                      <a:r>
                        <a:rPr kumimoji="1" lang="en-US" altLang="ja-JP" sz="1200" dirty="0" smtClean="0"/>
                        <a:t>W3C</a:t>
                      </a:r>
                      <a:r>
                        <a:rPr kumimoji="1" lang="ja-JP" altLang="en-US" sz="1200" dirty="0" smtClean="0"/>
                        <a:t>により制定</a:t>
                      </a:r>
                      <a:endParaRPr kumimoji="1" lang="ja-JP" altLang="en-US" sz="1200" dirty="0"/>
                    </a:p>
                  </a:txBody>
                  <a:tcPr/>
                </a:tc>
              </a:tr>
              <a:tr h="197338">
                <a:tc>
                  <a:txBody>
                    <a:bodyPr/>
                    <a:lstStyle/>
                    <a:p>
                      <a:r>
                        <a:rPr kumimoji="1" lang="ja-JP" altLang="en-US" sz="1200" dirty="0" smtClean="0"/>
                        <a:t>映像</a:t>
                      </a:r>
                      <a:endParaRPr kumimoji="1" lang="ja-JP" altLang="en-US" sz="1200" dirty="0"/>
                    </a:p>
                  </a:txBody>
                  <a:tcPr anchor="ctr"/>
                </a:tc>
                <a:tc>
                  <a:txBody>
                    <a:bodyPr/>
                    <a:lstStyle/>
                    <a:p>
                      <a:r>
                        <a:rPr kumimoji="1" lang="en-US" altLang="ja-JP" sz="1200" dirty="0" smtClean="0"/>
                        <a:t>MPEG-4 </a:t>
                      </a:r>
                      <a:r>
                        <a:rPr kumimoji="1" lang="en-US" altLang="ja-JP" sz="1200" baseline="0" dirty="0" smtClean="0"/>
                        <a:t>(.mp4)</a:t>
                      </a:r>
                      <a:endParaRPr kumimoji="1" lang="ja-JP" altLang="en-US" sz="1200" dirty="0"/>
                    </a:p>
                  </a:txBody>
                  <a:tcPr/>
                </a:tc>
                <a:tc>
                  <a:txBody>
                    <a:bodyPr/>
                    <a:lstStyle/>
                    <a:p>
                      <a:r>
                        <a:rPr kumimoji="1" lang="en-US" altLang="ja-JP" sz="1200" dirty="0" smtClean="0"/>
                        <a:t>ISO/IEC 14496-14</a:t>
                      </a:r>
                      <a:endParaRPr kumimoji="1" lang="ja-JP" altLang="en-US" sz="1200" dirty="0"/>
                    </a:p>
                  </a:txBody>
                  <a:tcPr/>
                </a:tc>
              </a:tr>
              <a:tr h="197338">
                <a:tc>
                  <a:txBody>
                    <a:bodyPr/>
                    <a:lstStyle/>
                    <a:p>
                      <a:r>
                        <a:rPr kumimoji="1" lang="ja-JP" altLang="en-US" sz="1200" dirty="0" smtClean="0"/>
                        <a:t>音声</a:t>
                      </a:r>
                      <a:endParaRPr kumimoji="1" lang="ja-JP" altLang="en-US" sz="1200" dirty="0"/>
                    </a:p>
                  </a:txBody>
                  <a:tcPr anchor="ctr"/>
                </a:tc>
                <a:tc>
                  <a:txBody>
                    <a:bodyPr/>
                    <a:lstStyle/>
                    <a:p>
                      <a:r>
                        <a:rPr kumimoji="1" lang="en-US" altLang="ja-JP" sz="1200" dirty="0" smtClean="0"/>
                        <a:t>MPEG Audio</a:t>
                      </a:r>
                      <a:r>
                        <a:rPr kumimoji="1" lang="en-US" altLang="ja-JP" sz="1200" baseline="0" dirty="0" smtClean="0"/>
                        <a:t> Layer-3 (.mp3)</a:t>
                      </a:r>
                      <a:endParaRPr kumimoji="1" lang="ja-JP" altLang="en-US" sz="1200" dirty="0"/>
                    </a:p>
                  </a:txBody>
                  <a:tcPr/>
                </a:tc>
                <a:tc>
                  <a:txBody>
                    <a:bodyPr/>
                    <a:lstStyle/>
                    <a:p>
                      <a:r>
                        <a:rPr kumimoji="1" lang="en-US" altLang="ja-JP" sz="1200" dirty="0" smtClean="0"/>
                        <a:t>ISO</a:t>
                      </a:r>
                      <a:r>
                        <a:rPr kumimoji="1" lang="en-US" altLang="ja-JP" sz="1200" baseline="0" dirty="0" smtClean="0"/>
                        <a:t> 11172-3</a:t>
                      </a:r>
                      <a:endParaRPr kumimoji="1" lang="ja-JP" altLang="en-US" sz="1200" dirty="0"/>
                    </a:p>
                  </a:txBody>
                  <a:tcPr/>
                </a:tc>
              </a:tr>
              <a:tr h="197338">
                <a:tc>
                  <a:txBody>
                    <a:bodyPr/>
                    <a:lstStyle/>
                    <a:p>
                      <a:r>
                        <a:rPr kumimoji="1" lang="ja-JP" altLang="en-US" sz="1200" dirty="0" smtClean="0"/>
                        <a:t>地図</a:t>
                      </a:r>
                      <a:endParaRPr kumimoji="1" lang="ja-JP" altLang="en-US" sz="1200" dirty="0"/>
                    </a:p>
                  </a:txBody>
                  <a:tcPr anchor="ctr"/>
                </a:tc>
                <a:tc>
                  <a:txBody>
                    <a:bodyPr/>
                    <a:lstStyle/>
                    <a:p>
                      <a:r>
                        <a:rPr kumimoji="1" lang="en-US" altLang="ja-JP" sz="1200" dirty="0" smtClean="0"/>
                        <a:t>GML</a:t>
                      </a:r>
                      <a:r>
                        <a:rPr kumimoji="1" lang="en-US" altLang="ja-JP" sz="1200" baseline="0" dirty="0" smtClean="0"/>
                        <a:t> (.</a:t>
                      </a:r>
                      <a:r>
                        <a:rPr kumimoji="1" lang="en-US" altLang="ja-JP" sz="1200" baseline="0" dirty="0" err="1" smtClean="0"/>
                        <a:t>gml</a:t>
                      </a:r>
                      <a:r>
                        <a:rPr kumimoji="1" lang="en-US" altLang="ja-JP" sz="1200" baseline="0" dirty="0" smtClean="0"/>
                        <a:t>)</a:t>
                      </a:r>
                      <a:endParaRPr kumimoji="1" lang="ja-JP" altLang="en-US" sz="1200" dirty="0"/>
                    </a:p>
                  </a:txBody>
                  <a:tcPr/>
                </a:tc>
                <a:tc>
                  <a:txBody>
                    <a:bodyPr/>
                    <a:lstStyle/>
                    <a:p>
                      <a:r>
                        <a:rPr kumimoji="1" lang="en-US" altLang="ja-JP" sz="1200" dirty="0" smtClean="0"/>
                        <a:t>ISO 19136</a:t>
                      </a:r>
                      <a:endParaRPr kumimoji="1" lang="ja-JP" altLang="en-US" sz="1200" dirty="0"/>
                    </a:p>
                  </a:txBody>
                  <a:tcPr/>
                </a:tc>
              </a:tr>
              <a:tr h="197338">
                <a:tc>
                  <a:txBody>
                    <a:bodyPr/>
                    <a:lstStyle/>
                    <a:p>
                      <a:r>
                        <a:rPr kumimoji="1" lang="ja-JP" altLang="en-US" sz="1200" dirty="0" smtClean="0"/>
                        <a:t>気象</a:t>
                      </a:r>
                      <a:endParaRPr kumimoji="1" lang="ja-JP" altLang="en-US" sz="1200" dirty="0"/>
                    </a:p>
                  </a:txBody>
                  <a:tcPr anchor="ctr"/>
                </a:tc>
                <a:tc>
                  <a:txBody>
                    <a:bodyPr/>
                    <a:lstStyle/>
                    <a:p>
                      <a:r>
                        <a:rPr kumimoji="1" lang="en-US" altLang="ja-JP" sz="1200" dirty="0" smtClean="0"/>
                        <a:t>GRIB2,  BUFR</a:t>
                      </a:r>
                      <a:endParaRPr kumimoji="1" lang="ja-JP" altLang="en-US" sz="1200" dirty="0"/>
                    </a:p>
                  </a:txBody>
                  <a:tcPr/>
                </a:tc>
                <a:tc>
                  <a:txBody>
                    <a:bodyPr/>
                    <a:lstStyle/>
                    <a:p>
                      <a:r>
                        <a:rPr kumimoji="1" lang="ja-JP" altLang="en-US" sz="1200" dirty="0" smtClean="0"/>
                        <a:t>国際気象通報式として規格化</a:t>
                      </a:r>
                      <a:endParaRPr kumimoji="1" lang="ja-JP" altLang="en-US" sz="1200" dirty="0"/>
                    </a:p>
                  </a:txBody>
                  <a:tcPr/>
                </a:tc>
              </a:tr>
              <a:tr h="197338">
                <a:tc>
                  <a:txBody>
                    <a:bodyPr/>
                    <a:lstStyle/>
                    <a:p>
                      <a:r>
                        <a:rPr kumimoji="1" lang="ja-JP" altLang="en-US" sz="1200" dirty="0" smtClean="0"/>
                        <a:t>書誌情報</a:t>
                      </a:r>
                      <a:endParaRPr kumimoji="1" lang="ja-JP" altLang="en-US" sz="1200" dirty="0"/>
                    </a:p>
                  </a:txBody>
                  <a:tcPr anchor="ctr"/>
                </a:tc>
                <a:tc>
                  <a:txBody>
                    <a:bodyPr/>
                    <a:lstStyle/>
                    <a:p>
                      <a:r>
                        <a:rPr kumimoji="1" lang="en-US" altLang="ja-JP" sz="1200" dirty="0" smtClean="0"/>
                        <a:t>MARC21</a:t>
                      </a:r>
                      <a:endParaRPr kumimoji="1" lang="ja-JP" altLang="en-US" sz="1200" dirty="0"/>
                    </a:p>
                  </a:txBody>
                  <a:tcPr/>
                </a:tc>
                <a:tc>
                  <a:txBody>
                    <a:bodyPr/>
                    <a:lstStyle/>
                    <a:p>
                      <a:r>
                        <a:rPr kumimoji="1" lang="ja-JP" altLang="en-US" sz="1200" dirty="0" smtClean="0"/>
                        <a:t>米国議会図書館が規定</a:t>
                      </a:r>
                      <a:endParaRPr kumimoji="1" lang="ja-JP" altLang="en-US" sz="1200" dirty="0"/>
                    </a:p>
                  </a:txBody>
                  <a:tcPr/>
                </a:tc>
              </a:tr>
              <a:tr h="197338">
                <a:tc rowSpan="2">
                  <a:txBody>
                    <a:bodyPr/>
                    <a:lstStyle/>
                    <a:p>
                      <a:r>
                        <a:rPr kumimoji="1" lang="ja-JP" altLang="en-US" sz="1200" dirty="0" smtClean="0"/>
                        <a:t>セマンティクスデータ</a:t>
                      </a:r>
                      <a:endParaRPr kumimoji="1" lang="ja-JP" altLang="en-US" sz="1200" dirty="0"/>
                    </a:p>
                  </a:txBody>
                  <a:tcPr anchor="ctr"/>
                </a:tc>
                <a:tc>
                  <a:txBody>
                    <a:bodyPr/>
                    <a:lstStyle/>
                    <a:p>
                      <a:r>
                        <a:rPr kumimoji="1" lang="en-US" altLang="ja-JP" sz="1200" dirty="0" smtClean="0"/>
                        <a:t>XML (.xml)</a:t>
                      </a:r>
                      <a:endParaRPr kumimoji="1" lang="ja-JP" altLang="en-US" sz="1200" dirty="0"/>
                    </a:p>
                  </a:txBody>
                  <a:tcPr/>
                </a:tc>
                <a:tc>
                  <a:txBody>
                    <a:bodyPr/>
                    <a:lstStyle/>
                    <a:p>
                      <a:r>
                        <a:rPr kumimoji="1" lang="en-US" altLang="ja-JP" sz="1200" dirty="0" smtClean="0"/>
                        <a:t>W3C</a:t>
                      </a:r>
                      <a:r>
                        <a:rPr kumimoji="1" lang="ja-JP" altLang="en-US" sz="1200" dirty="0" smtClean="0"/>
                        <a:t>により制定</a:t>
                      </a:r>
                      <a:endParaRPr kumimoji="1" lang="ja-JP" altLang="en-US" sz="1200" dirty="0"/>
                    </a:p>
                  </a:txBody>
                  <a:tcPr/>
                </a:tc>
              </a:tr>
              <a:tr h="197338">
                <a:tc vMerge="1">
                  <a:txBody>
                    <a:bodyPr/>
                    <a:lstStyle/>
                    <a:p>
                      <a:endParaRPr kumimoji="1" lang="ja-JP" altLang="en-US" sz="1400" dirty="0"/>
                    </a:p>
                  </a:txBody>
                  <a:tcPr/>
                </a:tc>
                <a:tc>
                  <a:txBody>
                    <a:bodyPr/>
                    <a:lstStyle/>
                    <a:p>
                      <a:r>
                        <a:rPr kumimoji="1" lang="en-US" altLang="ja-JP" sz="1200" dirty="0" smtClean="0"/>
                        <a:t>RDF (.</a:t>
                      </a:r>
                      <a:r>
                        <a:rPr kumimoji="1" lang="en-US" altLang="ja-JP" sz="1200" dirty="0" err="1" smtClean="0"/>
                        <a:t>rdf</a:t>
                      </a:r>
                      <a:r>
                        <a:rPr kumimoji="1" lang="en-US" altLang="ja-JP" sz="1200" dirty="0" smtClean="0"/>
                        <a:t>)</a:t>
                      </a:r>
                      <a:endParaRPr kumimoji="1" lang="ja-JP" altLang="en-US" sz="1200" dirty="0"/>
                    </a:p>
                  </a:txBody>
                  <a:tcPr/>
                </a:tc>
                <a:tc>
                  <a:txBody>
                    <a:bodyPr/>
                    <a:lstStyle/>
                    <a:p>
                      <a:r>
                        <a:rPr kumimoji="1" lang="en-US" altLang="ja-JP" sz="1200" dirty="0" smtClean="0"/>
                        <a:t>W3C</a:t>
                      </a:r>
                      <a:r>
                        <a:rPr kumimoji="1" lang="ja-JP" altLang="en-US" sz="1200" dirty="0" smtClean="0"/>
                        <a:t>により制定</a:t>
                      </a:r>
                      <a:endParaRPr kumimoji="1" lang="ja-JP" altLang="en-US" sz="1200" dirty="0"/>
                    </a:p>
                  </a:txBody>
                  <a:tcPr/>
                </a:tc>
              </a:tr>
            </a:tbl>
          </a:graphicData>
        </a:graphic>
      </p:graphicFrame>
      <p:sp>
        <p:nvSpPr>
          <p:cNvPr id="7" name="テキスト ボックス 6"/>
          <p:cNvSpPr txBox="1"/>
          <p:nvPr/>
        </p:nvSpPr>
        <p:spPr>
          <a:xfrm>
            <a:off x="381000" y="6366520"/>
            <a:ext cx="7742825" cy="230832"/>
          </a:xfrm>
          <a:prstGeom prst="rect">
            <a:avLst/>
          </a:prstGeom>
          <a:noFill/>
        </p:spPr>
        <p:txBody>
          <a:bodyPr wrap="none" rtlCol="0">
            <a:spAutoFit/>
          </a:bodyPr>
          <a:lstStyle/>
          <a:p>
            <a:pPr algn="l"/>
            <a:r>
              <a:rPr kumimoji="1" lang="ja-JP" altLang="en-US" sz="900" dirty="0" smtClean="0">
                <a:solidFill>
                  <a:schemeClr val="bg2"/>
                </a:solidFill>
                <a:latin typeface="ヒラギノ角ゴ ProN W6"/>
                <a:ea typeface="ヒラギノ角ゴ ProN W6"/>
                <a:cs typeface="ヒラギノ角ゴ ProN W6"/>
              </a:rPr>
              <a:t>オープン化されるデータの規格は、これ以外にもある（特に</a:t>
            </a:r>
            <a:r>
              <a:rPr kumimoji="1" lang="ja-JP" altLang="en-US" sz="900" dirty="0">
                <a:solidFill>
                  <a:schemeClr val="bg2"/>
                </a:solidFill>
                <a:latin typeface="ヒラギノ角ゴ ProN W6"/>
                <a:ea typeface="ヒラギノ角ゴ ProN W6"/>
                <a:cs typeface="ヒラギノ角ゴ ProN W6"/>
              </a:rPr>
              <a:t>、地理</a:t>
            </a:r>
            <a:r>
              <a:rPr kumimoji="1" lang="ja-JP" altLang="en-US" sz="900" dirty="0" smtClean="0">
                <a:solidFill>
                  <a:schemeClr val="bg2"/>
                </a:solidFill>
                <a:latin typeface="ヒラギノ角ゴ ProN W6"/>
                <a:ea typeface="ヒラギノ角ゴ ProN W6"/>
                <a:cs typeface="ヒラギノ角ゴ ProN W6"/>
              </a:rPr>
              <a:t>データなど</a:t>
            </a:r>
            <a:r>
              <a:rPr kumimoji="1" lang="ja-JP" altLang="en-US" sz="900" dirty="0">
                <a:solidFill>
                  <a:schemeClr val="bg2"/>
                </a:solidFill>
                <a:latin typeface="ヒラギノ角ゴ ProN W6"/>
                <a:ea typeface="ヒラギノ角ゴ ProN W6"/>
                <a:cs typeface="ヒラギノ角ゴ ProN W6"/>
              </a:rPr>
              <a:t>特定</a:t>
            </a:r>
            <a:r>
              <a:rPr kumimoji="1" lang="ja-JP" altLang="en-US" sz="900" dirty="0" smtClean="0">
                <a:solidFill>
                  <a:schemeClr val="bg2"/>
                </a:solidFill>
                <a:latin typeface="ヒラギノ角ゴ ProN W6"/>
                <a:ea typeface="ヒラギノ角ゴ ProN W6"/>
                <a:cs typeface="ヒラギノ角ゴ ProN W6"/>
              </a:rPr>
              <a:t>専門分野固有のデータ規格</a:t>
            </a:r>
            <a:r>
              <a:rPr kumimoji="1" lang="ja-JP" altLang="en-US" sz="900" dirty="0">
                <a:solidFill>
                  <a:schemeClr val="bg2"/>
                </a:solidFill>
                <a:latin typeface="ヒラギノ角ゴ ProN W6"/>
                <a:ea typeface="ヒラギノ角ゴ ProN W6"/>
                <a:cs typeface="ヒラギノ角ゴ ProN W6"/>
              </a:rPr>
              <a:t>） 。これら</a:t>
            </a:r>
            <a:r>
              <a:rPr kumimoji="1" lang="ja-JP" altLang="en-US" sz="900" dirty="0" smtClean="0">
                <a:solidFill>
                  <a:schemeClr val="bg2"/>
                </a:solidFill>
                <a:latin typeface="ヒラギノ角ゴ ProN W6"/>
                <a:ea typeface="ヒラギノ角ゴ ProN W6"/>
                <a:cs typeface="ヒラギノ角ゴ ProN W6"/>
              </a:rPr>
              <a:t>は今後分類する対象として加える。</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normAutofit/>
          </a:bodyPr>
          <a:lstStyle/>
          <a:p>
            <a:r>
              <a:rPr lang="en-US" altLang="ja-JP" sz="2800" dirty="0" smtClean="0">
                <a:solidFill>
                  <a:schemeClr val="bg2"/>
                </a:solidFill>
                <a:latin typeface="ヒラギノ角ゴ ProN W6"/>
                <a:cs typeface="ヒラギノ角ゴ ProN W6"/>
              </a:rPr>
              <a:t>【</a:t>
            </a:r>
            <a:r>
              <a:rPr lang="ja-JP" altLang="en-US" sz="2800" dirty="0" smtClean="0">
                <a:solidFill>
                  <a:schemeClr val="bg2"/>
                </a:solidFill>
                <a:latin typeface="ヒラギノ角ゴ ProN W6"/>
                <a:cs typeface="ヒラギノ角ゴ ProN W6"/>
              </a:rPr>
              <a:t>資料</a:t>
            </a:r>
            <a:r>
              <a:rPr lang="en-US" altLang="ja-JP" sz="2800" dirty="0" err="1" smtClean="0">
                <a:solidFill>
                  <a:schemeClr val="bg2"/>
                </a:solidFill>
                <a:latin typeface="ヒラギノ角ゴ ProN W6"/>
                <a:cs typeface="ヒラギノ角ゴ ProN W6"/>
              </a:rPr>
              <a:t>】Five</a:t>
            </a:r>
            <a:r>
              <a:rPr lang="en-US" altLang="ja-JP" sz="2800" dirty="0" smtClean="0">
                <a:solidFill>
                  <a:schemeClr val="bg2"/>
                </a:solidFill>
                <a:latin typeface="ヒラギノ角ゴ ProN W6"/>
                <a:cs typeface="ヒラギノ角ゴ ProN W6"/>
              </a:rPr>
              <a:t> Star Open Data</a:t>
            </a:r>
            <a:endParaRPr lang="ja-JP" altLang="en-US" dirty="0"/>
          </a:p>
        </p:txBody>
      </p:sp>
      <p:sp>
        <p:nvSpPr>
          <p:cNvPr id="4" name="スライド番号プレースホルダ 3"/>
          <p:cNvSpPr>
            <a:spLocks noGrp="1"/>
          </p:cNvSpPr>
          <p:nvPr>
            <p:ph type="sldNum" sz="quarter" idx="10"/>
          </p:nvPr>
        </p:nvSpPr>
        <p:spPr/>
        <p:txBody>
          <a:bodyPr/>
          <a:lstStyle/>
          <a:p>
            <a:fld id="{19168A96-8FC6-49A7-AAFF-8891F4FD4FE2}" type="slidenum">
              <a:rPr lang="ja-JP" altLang="en-US" smtClean="0"/>
              <a:pPr/>
              <a:t>13</a:t>
            </a:fld>
            <a:endParaRPr lang="en-US" altLang="ja-JP"/>
          </a:p>
        </p:txBody>
      </p:sp>
      <p:sp>
        <p:nvSpPr>
          <p:cNvPr id="11" name="コンテンツ プレースホルダ 10"/>
          <p:cNvSpPr>
            <a:spLocks noGrp="1"/>
          </p:cNvSpPr>
          <p:nvPr>
            <p:ph sz="half" idx="1"/>
          </p:nvPr>
        </p:nvSpPr>
        <p:spPr/>
        <p:txBody>
          <a:bodyPr/>
          <a:lstStyle/>
          <a:p>
            <a:r>
              <a:rPr lang="en-US" altLang="ja-JP" dirty="0" smtClean="0"/>
              <a:t>Tim Berners-Lee</a:t>
            </a:r>
            <a:r>
              <a:rPr lang="ja-JP" altLang="en-US" dirty="0" smtClean="0"/>
              <a:t>氏がオープンデータに向けたデータ公開の段階を示したもの</a:t>
            </a:r>
          </a:p>
          <a:p>
            <a:pPr lvl="1"/>
            <a:r>
              <a:rPr lang="en-US" altLang="ja-JP" dirty="0" smtClean="0"/>
              <a:t>http://5stardata.info</a:t>
            </a:r>
            <a:endParaRPr lang="ja-JP" altLang="en-US" dirty="0"/>
          </a:p>
        </p:txBody>
      </p:sp>
      <p:graphicFrame>
        <p:nvGraphicFramePr>
          <p:cNvPr id="12" name="コンテンツ プレースホルダ 4"/>
          <p:cNvGraphicFramePr>
            <a:graphicFrameLocks noGrp="1"/>
          </p:cNvGraphicFramePr>
          <p:nvPr>
            <p:ph sz="half" idx="2"/>
            <p:extLst>
              <p:ext uri="{D42A27DB-BD31-4B8C-83A1-F6EECF244321}">
                <p14:modId xmlns:p14="http://schemas.microsoft.com/office/powerpoint/2010/main" val="451053859"/>
              </p:ext>
            </p:extLst>
          </p:nvPr>
        </p:nvGraphicFramePr>
        <p:xfrm>
          <a:off x="315913" y="2733675"/>
          <a:ext cx="5170487" cy="1884040"/>
        </p:xfrm>
        <a:graphic>
          <a:graphicData uri="http://schemas.openxmlformats.org/drawingml/2006/table">
            <a:tbl>
              <a:tblPr firstRow="1" bandRow="1">
                <a:tableStyleId>{6E25E649-3F16-4E02-A733-19D2CDBF48F0}</a:tableStyleId>
              </a:tblPr>
              <a:tblGrid>
                <a:gridCol w="598487"/>
                <a:gridCol w="3048000"/>
                <a:gridCol w="1524000"/>
              </a:tblGrid>
              <a:tr h="360040">
                <a:tc>
                  <a:txBody>
                    <a:bodyPr/>
                    <a:lstStyle/>
                    <a:p>
                      <a:r>
                        <a:rPr kumimoji="1" lang="ja-JP" altLang="en-US" sz="1400" dirty="0" smtClean="0"/>
                        <a:t>段階</a:t>
                      </a:r>
                      <a:endParaRPr kumimoji="1" lang="ja-JP" altLang="en-US" sz="1400" dirty="0"/>
                    </a:p>
                  </a:txBody>
                  <a:tcPr marL="93393" marR="93393"/>
                </a:tc>
                <a:tc>
                  <a:txBody>
                    <a:bodyPr/>
                    <a:lstStyle/>
                    <a:p>
                      <a:r>
                        <a:rPr kumimoji="1" lang="ja-JP" altLang="en-US" sz="1400" dirty="0" smtClean="0"/>
                        <a:t>データの形式</a:t>
                      </a:r>
                      <a:endParaRPr kumimoji="1" lang="ja-JP" altLang="en-US" sz="1400" dirty="0"/>
                    </a:p>
                  </a:txBody>
                  <a:tcPr marL="93393" marR="93393"/>
                </a:tc>
                <a:tc>
                  <a:txBody>
                    <a:bodyPr/>
                    <a:lstStyle/>
                    <a:p>
                      <a:r>
                        <a:rPr kumimoji="1" lang="ja-JP" altLang="en-US" sz="1400" dirty="0" smtClean="0"/>
                        <a:t>ファイル形式例</a:t>
                      </a:r>
                      <a:endParaRPr kumimoji="1" lang="ja-JP" altLang="en-US" sz="1400" dirty="0"/>
                    </a:p>
                  </a:txBody>
                  <a:tcPr marL="93393" marR="93393"/>
                </a:tc>
              </a:tr>
              <a:tr h="149302">
                <a:tc>
                  <a:txBody>
                    <a:bodyPr/>
                    <a:lstStyle/>
                    <a:p>
                      <a:pPr algn="ctr"/>
                      <a:r>
                        <a:rPr kumimoji="1" lang="en-US" altLang="ja-JP" sz="1400" dirty="0" smtClean="0"/>
                        <a:t>1</a:t>
                      </a:r>
                      <a:endParaRPr kumimoji="1" lang="ja-JP" altLang="en-US" sz="1400" dirty="0"/>
                    </a:p>
                  </a:txBody>
                  <a:tcPr marL="93393" marR="93393"/>
                </a:tc>
                <a:tc>
                  <a:txBody>
                    <a:bodyPr/>
                    <a:lstStyle/>
                    <a:p>
                      <a:r>
                        <a:rPr kumimoji="1" lang="ja-JP" altLang="en-US" sz="1400" dirty="0" smtClean="0"/>
                        <a:t>オープンライセンスで公開（形式不問）</a:t>
                      </a:r>
                      <a:endParaRPr kumimoji="1" lang="ja-JP" altLang="en-US" sz="1400" dirty="0"/>
                    </a:p>
                  </a:txBody>
                  <a:tcPr marL="93393" marR="93393"/>
                </a:tc>
                <a:tc>
                  <a:txBody>
                    <a:bodyPr/>
                    <a:lstStyle/>
                    <a:p>
                      <a:r>
                        <a:rPr kumimoji="1" lang="en-US" altLang="ja-JP" sz="1400" dirty="0" smtClean="0"/>
                        <a:t>PDF, JPEG, …</a:t>
                      </a:r>
                      <a:endParaRPr kumimoji="1" lang="ja-JP" altLang="en-US" sz="1400" dirty="0"/>
                    </a:p>
                  </a:txBody>
                  <a:tcPr marL="93393" marR="93393"/>
                </a:tc>
              </a:tr>
              <a:tr h="259085">
                <a:tc>
                  <a:txBody>
                    <a:bodyPr/>
                    <a:lstStyle/>
                    <a:p>
                      <a:pPr algn="ctr"/>
                      <a:r>
                        <a:rPr kumimoji="1" lang="en-US" altLang="ja-JP" sz="1400" dirty="0" smtClean="0"/>
                        <a:t>2</a:t>
                      </a:r>
                      <a:endParaRPr kumimoji="1" lang="ja-JP" altLang="en-US" sz="1400" dirty="0"/>
                    </a:p>
                  </a:txBody>
                  <a:tcPr marL="93393" marR="93393"/>
                </a:tc>
                <a:tc>
                  <a:txBody>
                    <a:bodyPr/>
                    <a:lstStyle/>
                    <a:p>
                      <a:r>
                        <a:rPr kumimoji="1" lang="ja-JP" altLang="en-US" sz="1400" dirty="0" smtClean="0"/>
                        <a:t>コンピュータで編集可能な形式</a:t>
                      </a:r>
                      <a:endParaRPr kumimoji="1" lang="ja-JP" altLang="en-US" sz="1400" dirty="0"/>
                    </a:p>
                  </a:txBody>
                  <a:tcPr marL="93393" marR="93393"/>
                </a:tc>
                <a:tc>
                  <a:txBody>
                    <a:bodyPr/>
                    <a:lstStyle/>
                    <a:p>
                      <a:r>
                        <a:rPr kumimoji="1" lang="en-US" altLang="ja-JP" sz="1400" dirty="0" smtClean="0"/>
                        <a:t>DOC,</a:t>
                      </a:r>
                      <a:r>
                        <a:rPr kumimoji="1" lang="en-US" altLang="ja-JP" sz="1400" baseline="0" dirty="0" smtClean="0"/>
                        <a:t> XLS, …</a:t>
                      </a:r>
                      <a:endParaRPr kumimoji="1" lang="ja-JP" altLang="en-US" sz="1400" dirty="0"/>
                    </a:p>
                  </a:txBody>
                  <a:tcPr marL="93393" marR="93393"/>
                </a:tc>
              </a:tr>
              <a:tr h="149302">
                <a:tc>
                  <a:txBody>
                    <a:bodyPr/>
                    <a:lstStyle/>
                    <a:p>
                      <a:pPr algn="ctr"/>
                      <a:r>
                        <a:rPr kumimoji="1" lang="en-US" altLang="ja-JP" sz="1400" dirty="0" smtClean="0"/>
                        <a:t>3</a:t>
                      </a:r>
                      <a:endParaRPr kumimoji="1" lang="ja-JP" altLang="en-US" sz="1400" dirty="0"/>
                    </a:p>
                  </a:txBody>
                  <a:tcPr marL="93393" marR="93393"/>
                </a:tc>
                <a:tc>
                  <a:txBody>
                    <a:bodyPr/>
                    <a:lstStyle/>
                    <a:p>
                      <a:r>
                        <a:rPr kumimoji="1" lang="ja-JP" altLang="en-US" sz="1400" dirty="0" smtClean="0"/>
                        <a:t>オープンに利用できるフォーマット</a:t>
                      </a:r>
                      <a:endParaRPr kumimoji="1" lang="ja-JP" altLang="en-US" sz="1400" dirty="0"/>
                    </a:p>
                  </a:txBody>
                  <a:tcPr marL="93393" marR="93393"/>
                </a:tc>
                <a:tc>
                  <a:txBody>
                    <a:bodyPr/>
                    <a:lstStyle/>
                    <a:p>
                      <a:r>
                        <a:rPr kumimoji="1" lang="en-US" altLang="ja-JP" sz="1400" dirty="0" smtClean="0"/>
                        <a:t>TXT,</a:t>
                      </a:r>
                      <a:r>
                        <a:rPr kumimoji="1" lang="en-US" altLang="ja-JP" sz="1400" baseline="0" dirty="0" smtClean="0"/>
                        <a:t> CSV, XML, …</a:t>
                      </a:r>
                      <a:endParaRPr kumimoji="1" lang="ja-JP" altLang="en-US" sz="1400" dirty="0"/>
                    </a:p>
                  </a:txBody>
                  <a:tcPr marL="93393" marR="93393"/>
                </a:tc>
              </a:tr>
              <a:tr h="149302">
                <a:tc>
                  <a:txBody>
                    <a:bodyPr/>
                    <a:lstStyle/>
                    <a:p>
                      <a:pPr algn="ctr"/>
                      <a:r>
                        <a:rPr kumimoji="1" lang="en-US" altLang="ja-JP" sz="1400" dirty="0" smtClean="0"/>
                        <a:t>4</a:t>
                      </a:r>
                      <a:endParaRPr kumimoji="1" lang="ja-JP" altLang="en-US" sz="1400" dirty="0"/>
                    </a:p>
                  </a:txBody>
                  <a:tcPr marL="93393" marR="93393"/>
                </a:tc>
                <a:tc>
                  <a:txBody>
                    <a:bodyPr/>
                    <a:lstStyle/>
                    <a:p>
                      <a:r>
                        <a:rPr kumimoji="1" lang="en-US" altLang="ja-JP" sz="1400" dirty="0" smtClean="0"/>
                        <a:t>Web</a:t>
                      </a:r>
                      <a:r>
                        <a:rPr kumimoji="1" lang="ja-JP" altLang="en-US" sz="1400" dirty="0" smtClean="0"/>
                        <a:t>標準のフォーマット</a:t>
                      </a:r>
                      <a:endParaRPr kumimoji="1" lang="ja-JP" altLang="en-US" sz="1400" dirty="0"/>
                    </a:p>
                  </a:txBody>
                  <a:tcPr marL="93393" marR="93393"/>
                </a:tc>
                <a:tc>
                  <a:txBody>
                    <a:bodyPr/>
                    <a:lstStyle/>
                    <a:p>
                      <a:r>
                        <a:rPr kumimoji="1" lang="en-US" altLang="ja-JP" sz="1400" dirty="0" smtClean="0"/>
                        <a:t>RDF, XML,</a:t>
                      </a:r>
                      <a:r>
                        <a:rPr kumimoji="1" lang="en-US" altLang="ja-JP" sz="1400" baseline="0" dirty="0" smtClean="0"/>
                        <a:t> …</a:t>
                      </a:r>
                      <a:endParaRPr kumimoji="1" lang="ja-JP" altLang="en-US" sz="1400" dirty="0"/>
                    </a:p>
                  </a:txBody>
                  <a:tcPr marL="93393" marR="93393"/>
                </a:tc>
              </a:tr>
              <a:tr h="149302">
                <a:tc>
                  <a:txBody>
                    <a:bodyPr/>
                    <a:lstStyle/>
                    <a:p>
                      <a:pPr algn="ctr"/>
                      <a:r>
                        <a:rPr kumimoji="1" lang="en-US" altLang="ja-JP" sz="1400" dirty="0" smtClean="0"/>
                        <a:t>5</a:t>
                      </a:r>
                      <a:endParaRPr kumimoji="1" lang="ja-JP" altLang="en-US" sz="1400" dirty="0"/>
                    </a:p>
                  </a:txBody>
                  <a:tcPr marL="93393" marR="93393"/>
                </a:tc>
                <a:tc>
                  <a:txBody>
                    <a:bodyPr/>
                    <a:lstStyle/>
                    <a:p>
                      <a:r>
                        <a:rPr kumimoji="1" lang="ja-JP" altLang="en-US" sz="1400" dirty="0" smtClean="0"/>
                        <a:t>他のデータへのリンクを含む</a:t>
                      </a:r>
                      <a:endParaRPr kumimoji="1" lang="ja-JP" altLang="en-US" sz="1400" dirty="0"/>
                    </a:p>
                  </a:txBody>
                  <a:tcPr marL="93393" marR="93393"/>
                </a:tc>
                <a:tc>
                  <a:txBody>
                    <a:bodyPr/>
                    <a:lstStyle/>
                    <a:p>
                      <a:r>
                        <a:rPr kumimoji="1" lang="en-US" altLang="ja-JP" sz="1400" dirty="0" smtClean="0"/>
                        <a:t>RDF</a:t>
                      </a:r>
                      <a:r>
                        <a:rPr kumimoji="1" lang="en-US" altLang="ja-JP" sz="1400" baseline="0" dirty="0" smtClean="0"/>
                        <a:t> (linked data)</a:t>
                      </a:r>
                      <a:endParaRPr kumimoji="1" lang="ja-JP" altLang="en-US" sz="1400" dirty="0"/>
                    </a:p>
                  </a:txBody>
                  <a:tcPr marL="93393" marR="93393"/>
                </a:tc>
              </a:tr>
            </a:tbl>
          </a:graphicData>
        </a:graphic>
      </p:graphicFrame>
      <p:pic>
        <p:nvPicPr>
          <p:cNvPr id="13" name="図 12"/>
          <p:cNvPicPr>
            <a:picLocks noChangeAspect="1"/>
          </p:cNvPicPr>
          <p:nvPr/>
        </p:nvPicPr>
        <p:blipFill>
          <a:blip r:embed="rId2"/>
          <a:stretch>
            <a:fillRect/>
          </a:stretch>
        </p:blipFill>
        <p:spPr>
          <a:xfrm>
            <a:off x="5867400" y="2590800"/>
            <a:ext cx="3505200" cy="3040495"/>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smtClean="0">
                <a:solidFill>
                  <a:schemeClr val="bg2"/>
                </a:solidFill>
                <a:latin typeface="ヒラギノ角ゴ ProN W6"/>
                <a:cs typeface="ヒラギノ角ゴ ProN W6"/>
              </a:rPr>
              <a:t>データ規格の例（リアルタイムデータの形式）</a:t>
            </a:r>
            <a:endParaRPr lang="ja-JP" altLang="en-US" dirty="0"/>
          </a:p>
        </p:txBody>
      </p:sp>
      <p:sp>
        <p:nvSpPr>
          <p:cNvPr id="4" name="スライド番号プレースホルダ 3"/>
          <p:cNvSpPr>
            <a:spLocks noGrp="1"/>
          </p:cNvSpPr>
          <p:nvPr>
            <p:ph type="sldNum" sz="quarter" idx="10"/>
          </p:nvPr>
        </p:nvSpPr>
        <p:spPr/>
        <p:txBody>
          <a:bodyPr/>
          <a:lstStyle/>
          <a:p>
            <a:fld id="{19168A96-8FC6-49A7-AAFF-8891F4FD4FE2}" type="slidenum">
              <a:rPr lang="ja-JP" altLang="en-US" smtClean="0"/>
              <a:pPr/>
              <a:t>14</a:t>
            </a:fld>
            <a:endParaRPr lang="en-US" altLang="ja-JP"/>
          </a:p>
        </p:txBody>
      </p:sp>
      <p:graphicFrame>
        <p:nvGraphicFramePr>
          <p:cNvPr id="6" name="コンテンツ プレースホルダ 8"/>
          <p:cNvGraphicFramePr>
            <a:graphicFrameLocks/>
          </p:cNvGraphicFramePr>
          <p:nvPr>
            <p:extLst>
              <p:ext uri="{D42A27DB-BD31-4B8C-83A1-F6EECF244321}">
                <p14:modId xmlns:p14="http://schemas.microsoft.com/office/powerpoint/2010/main" val="3151054249"/>
              </p:ext>
            </p:extLst>
          </p:nvPr>
        </p:nvGraphicFramePr>
        <p:xfrm>
          <a:off x="350838" y="1143000"/>
          <a:ext cx="9021762" cy="2026920"/>
        </p:xfrm>
        <a:graphic>
          <a:graphicData uri="http://schemas.openxmlformats.org/drawingml/2006/table">
            <a:tbl>
              <a:tblPr firstRow="1" bandRow="1">
                <a:tableStyleId>{6E25E649-3F16-4E02-A733-19D2CDBF48F0}</a:tableStyleId>
              </a:tblPr>
              <a:tblGrid>
                <a:gridCol w="1505818"/>
                <a:gridCol w="1008112"/>
                <a:gridCol w="6507832"/>
              </a:tblGrid>
              <a:tr h="236806">
                <a:tc>
                  <a:txBody>
                    <a:bodyPr/>
                    <a:lstStyle/>
                    <a:p>
                      <a:r>
                        <a:rPr kumimoji="1" lang="ja-JP" altLang="en-US" dirty="0" smtClean="0"/>
                        <a:t>種類</a:t>
                      </a:r>
                      <a:endParaRPr kumimoji="1" lang="ja-JP" altLang="en-US" dirty="0"/>
                    </a:p>
                  </a:txBody>
                  <a:tcPr/>
                </a:tc>
                <a:tc>
                  <a:txBody>
                    <a:bodyPr/>
                    <a:lstStyle/>
                    <a:p>
                      <a:r>
                        <a:rPr kumimoji="1" lang="ja-JP" altLang="en-US" dirty="0" smtClean="0"/>
                        <a:t>主な形式</a:t>
                      </a:r>
                      <a:endParaRPr kumimoji="1" lang="ja-JP" altLang="en-US" dirty="0"/>
                    </a:p>
                  </a:txBody>
                  <a:tcPr/>
                </a:tc>
                <a:tc>
                  <a:txBody>
                    <a:bodyPr/>
                    <a:lstStyle/>
                    <a:p>
                      <a:r>
                        <a:rPr kumimoji="1" lang="ja-JP" altLang="en-US" dirty="0" smtClean="0"/>
                        <a:t>標準規格等</a:t>
                      </a:r>
                      <a:endParaRPr kumimoji="1" lang="ja-JP" altLang="en-US" dirty="0"/>
                    </a:p>
                  </a:txBody>
                  <a:tcPr/>
                </a:tc>
              </a:tr>
              <a:tr h="197338">
                <a:tc>
                  <a:txBody>
                    <a:bodyPr/>
                    <a:lstStyle/>
                    <a:p>
                      <a:r>
                        <a:rPr kumimoji="1" lang="ja-JP" altLang="en-US" sz="1400" dirty="0" smtClean="0"/>
                        <a:t>バイナリデータ</a:t>
                      </a:r>
                      <a:endParaRPr kumimoji="1" lang="ja-JP" altLang="en-US" sz="1400" dirty="0"/>
                    </a:p>
                  </a:txBody>
                  <a:tcPr anchor="ctr"/>
                </a:tc>
                <a:tc>
                  <a:txBody>
                    <a:bodyPr/>
                    <a:lstStyle/>
                    <a:p>
                      <a:endParaRPr kumimoji="1" lang="ja-JP" altLang="en-US" sz="1400" dirty="0"/>
                    </a:p>
                  </a:txBody>
                  <a:tcPr/>
                </a:tc>
                <a:tc>
                  <a:txBody>
                    <a:bodyPr/>
                    <a:lstStyle/>
                    <a:p>
                      <a:r>
                        <a:rPr kumimoji="1" lang="en-US" altLang="ja-JP" sz="1400" baseline="0" dirty="0" smtClean="0"/>
                        <a:t>Base64 </a:t>
                      </a:r>
                      <a:r>
                        <a:rPr kumimoji="1" lang="en-US" altLang="ja-JP" sz="1200" baseline="0" dirty="0" smtClean="0"/>
                        <a:t>[RFC3548]</a:t>
                      </a:r>
                      <a:r>
                        <a:rPr kumimoji="1" lang="en-US" altLang="ja-JP" sz="1400" baseline="0" dirty="0" smtClean="0"/>
                        <a:t>, quoted-printable </a:t>
                      </a:r>
                      <a:r>
                        <a:rPr kumimoji="1" lang="en-US" altLang="ja-JP" sz="1200" baseline="0" dirty="0" smtClean="0"/>
                        <a:t>[RFC2045]</a:t>
                      </a:r>
                      <a:r>
                        <a:rPr kumimoji="1" lang="ja-JP" altLang="en-US" sz="1400" baseline="0" dirty="0" smtClean="0"/>
                        <a:t>等の規格によりテキスト化して伝送するケースが多い</a:t>
                      </a:r>
                      <a:endParaRPr kumimoji="1" lang="en-US" altLang="ja-JP" sz="1400" baseline="0" dirty="0" smtClean="0"/>
                    </a:p>
                  </a:txBody>
                  <a:tcPr/>
                </a:tc>
              </a:tr>
              <a:tr h="197338">
                <a:tc>
                  <a:txBody>
                    <a:bodyPr/>
                    <a:lstStyle/>
                    <a:p>
                      <a:r>
                        <a:rPr kumimoji="1" lang="ja-JP" altLang="en-US" sz="1400" dirty="0" smtClean="0"/>
                        <a:t>文字データ</a:t>
                      </a:r>
                      <a:endParaRPr kumimoji="1" lang="ja-JP" altLang="en-US" sz="1400" dirty="0"/>
                    </a:p>
                  </a:txBody>
                  <a:tcPr anchor="ctr"/>
                </a:tc>
                <a:tc>
                  <a:txBody>
                    <a:bodyPr/>
                    <a:lstStyle/>
                    <a:p>
                      <a:r>
                        <a:rPr kumimoji="1" lang="en-US" altLang="ja-JP" sz="1400" dirty="0" smtClean="0"/>
                        <a:t>TXT</a:t>
                      </a:r>
                      <a:endParaRPr kumimoji="1" lang="ja-JP" altLang="en-US" sz="1400" dirty="0"/>
                    </a:p>
                  </a:txBody>
                  <a:tcPr/>
                </a:tc>
                <a:tc>
                  <a:txBody>
                    <a:bodyPr/>
                    <a:lstStyle/>
                    <a:p>
                      <a:r>
                        <a:rPr kumimoji="1" lang="ja-JP" altLang="en-US" sz="1400" baseline="0" dirty="0" smtClean="0"/>
                        <a:t>オープン</a:t>
                      </a:r>
                      <a:r>
                        <a:rPr kumimoji="1" lang="ja-JP" altLang="en-US" sz="1200" baseline="0" dirty="0" smtClean="0"/>
                        <a:t>（文字コードとして</a:t>
                      </a:r>
                      <a:r>
                        <a:rPr kumimoji="1" lang="en-US" altLang="ja-JP" sz="1200" baseline="0" dirty="0" smtClean="0"/>
                        <a:t>ISO/IEC 646, 8859</a:t>
                      </a:r>
                      <a:r>
                        <a:rPr kumimoji="1" lang="ja-JP" altLang="en-US" sz="1200" baseline="0" dirty="0" smtClean="0"/>
                        <a:t>等）</a:t>
                      </a:r>
                      <a:endParaRPr kumimoji="1" lang="en-US" altLang="ja-JP" sz="1400" baseline="0" dirty="0" smtClean="0"/>
                    </a:p>
                  </a:txBody>
                  <a:tcPr/>
                </a:tc>
              </a:tr>
              <a:tr h="197338">
                <a:tc>
                  <a:txBody>
                    <a:bodyPr/>
                    <a:lstStyle/>
                    <a:p>
                      <a:r>
                        <a:rPr kumimoji="1" lang="ja-JP" altLang="en-US" sz="1400" dirty="0" smtClean="0"/>
                        <a:t>データ列</a:t>
                      </a:r>
                      <a:endParaRPr kumimoji="1" lang="ja-JP" altLang="en-US" sz="1400" dirty="0"/>
                    </a:p>
                  </a:txBody>
                  <a:tcPr anchor="ctr"/>
                </a:tc>
                <a:tc>
                  <a:txBody>
                    <a:bodyPr/>
                    <a:lstStyle/>
                    <a:p>
                      <a:r>
                        <a:rPr kumimoji="1" lang="en-US" altLang="ja-JP" sz="1400" dirty="0" smtClean="0"/>
                        <a:t>CSV</a:t>
                      </a:r>
                      <a:endParaRPr kumimoji="1" lang="ja-JP" altLang="en-US" sz="1400" dirty="0"/>
                    </a:p>
                  </a:txBody>
                  <a:tcPr/>
                </a:tc>
                <a:tc>
                  <a:txBody>
                    <a:bodyPr/>
                    <a:lstStyle/>
                    <a:p>
                      <a:r>
                        <a:rPr kumimoji="1" lang="en-US" altLang="ja-JP" sz="1400" baseline="0" dirty="0" smtClean="0"/>
                        <a:t>RFC 4180</a:t>
                      </a:r>
                    </a:p>
                  </a:txBody>
                  <a:tcPr/>
                </a:tc>
              </a:tr>
              <a:tr h="197338">
                <a:tc rowSpan="2">
                  <a:txBody>
                    <a:bodyPr/>
                    <a:lstStyle/>
                    <a:p>
                      <a:r>
                        <a:rPr kumimoji="1" lang="ja-JP" altLang="en-US" sz="1400" dirty="0" smtClean="0"/>
                        <a:t>構造化データ</a:t>
                      </a:r>
                      <a:endParaRPr kumimoji="1" lang="ja-JP" altLang="en-US" sz="1400" dirty="0"/>
                    </a:p>
                  </a:txBody>
                  <a:tcPr anchor="ctr"/>
                </a:tc>
                <a:tc>
                  <a:txBody>
                    <a:bodyPr/>
                    <a:lstStyle/>
                    <a:p>
                      <a:r>
                        <a:rPr kumimoji="1" lang="en-US" altLang="ja-JP" sz="1400" dirty="0" smtClean="0"/>
                        <a:t>XML</a:t>
                      </a:r>
                      <a:endParaRPr kumimoji="1" lang="ja-JP" altLang="en-US" sz="1400" dirty="0"/>
                    </a:p>
                  </a:txBody>
                  <a:tcPr/>
                </a:tc>
                <a:tc>
                  <a:txBody>
                    <a:bodyPr/>
                    <a:lstStyle/>
                    <a:p>
                      <a:r>
                        <a:rPr kumimoji="1" lang="en-US" altLang="ja-JP" sz="1400" dirty="0" smtClean="0"/>
                        <a:t>W3C</a:t>
                      </a:r>
                      <a:r>
                        <a:rPr kumimoji="1" lang="ja-JP" altLang="en-US" sz="1400" dirty="0" smtClean="0"/>
                        <a:t>により制定</a:t>
                      </a:r>
                      <a:endParaRPr kumimoji="1" lang="ja-JP" altLang="en-US" sz="1400" dirty="0"/>
                    </a:p>
                  </a:txBody>
                  <a:tcPr/>
                </a:tc>
              </a:tr>
              <a:tr h="197338">
                <a:tc vMerge="1">
                  <a:txBody>
                    <a:bodyPr/>
                    <a:lstStyle/>
                    <a:p>
                      <a:endParaRPr kumimoji="1" lang="ja-JP" altLang="en-US" sz="1400" dirty="0"/>
                    </a:p>
                  </a:txBody>
                  <a:tcPr/>
                </a:tc>
                <a:tc>
                  <a:txBody>
                    <a:bodyPr/>
                    <a:lstStyle/>
                    <a:p>
                      <a:r>
                        <a:rPr kumimoji="1" lang="en-US" altLang="ja-JP" sz="1400" dirty="0" smtClean="0"/>
                        <a:t>JSON</a:t>
                      </a:r>
                      <a:endParaRPr kumimoji="1" lang="ja-JP" altLang="en-US" sz="1400" dirty="0"/>
                    </a:p>
                  </a:txBody>
                  <a:tcPr/>
                </a:tc>
                <a:tc>
                  <a:txBody>
                    <a:bodyPr/>
                    <a:lstStyle/>
                    <a:p>
                      <a:r>
                        <a:rPr kumimoji="1" lang="en-US" altLang="ja-JP" sz="1400" dirty="0" smtClean="0"/>
                        <a:t>RFC 4627</a:t>
                      </a:r>
                      <a:endParaRPr kumimoji="1" lang="ja-JP" altLang="en-US" sz="1400" dirty="0"/>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smtClean="0"/>
              <a:t>各種</a:t>
            </a:r>
            <a:r>
              <a:rPr lang="en-US" altLang="ja-JP" dirty="0" smtClean="0"/>
              <a:t>API</a:t>
            </a:r>
            <a:r>
              <a:rPr lang="ja-JP" altLang="en-US" dirty="0" smtClean="0"/>
              <a:t>規格の概要</a:t>
            </a:r>
            <a:endParaRPr lang="ja-JP" altLang="en-US" dirty="0"/>
          </a:p>
        </p:txBody>
      </p:sp>
      <p:sp>
        <p:nvSpPr>
          <p:cNvPr id="6" name="テキスト プレースホルダ 5"/>
          <p:cNvSpPr>
            <a:spLocks noGrp="1"/>
          </p:cNvSpPr>
          <p:nvPr>
            <p:ph type="body" idx="1"/>
          </p:nvPr>
        </p:nvSpPr>
        <p:spPr/>
        <p:txBody>
          <a:bodyPr/>
          <a:lstStyle/>
          <a:p>
            <a:r>
              <a:rPr lang="en-US" altLang="ja-JP" dirty="0" smtClean="0"/>
              <a:t>API</a:t>
            </a:r>
            <a:r>
              <a:rPr lang="ja-JP" altLang="en-US" dirty="0" smtClean="0"/>
              <a:t>規格の洗い出しと整理</a:t>
            </a:r>
            <a:endParaRPr lang="ja-JP" altLang="en-US" dirty="0"/>
          </a:p>
        </p:txBody>
      </p:sp>
      <p:sp>
        <p:nvSpPr>
          <p:cNvPr id="4" name="スライド番号プレースホルダ 3"/>
          <p:cNvSpPr>
            <a:spLocks noGrp="1"/>
          </p:cNvSpPr>
          <p:nvPr>
            <p:ph type="sldNum" sz="quarter" idx="10"/>
          </p:nvPr>
        </p:nvSpPr>
        <p:spPr/>
        <p:txBody>
          <a:bodyPr/>
          <a:lstStyle/>
          <a:p>
            <a:fld id="{19168A96-8FC6-49A7-AAFF-8891F4FD4FE2}" type="slidenum">
              <a:rPr lang="ja-JP" altLang="en-US" smtClean="0"/>
              <a:pPr/>
              <a:t>15</a:t>
            </a:fld>
            <a:endParaRPr lang="en-US" altLang="ja-JP"/>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API</a:t>
            </a:r>
            <a:r>
              <a:rPr lang="ja-JP" altLang="en-US" smtClean="0"/>
              <a:t>整備の必要性</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a:t>API</a:t>
            </a:r>
            <a:r>
              <a:rPr lang="ja-JP" altLang="en-US" dirty="0" smtClean="0"/>
              <a:t>規格とは</a:t>
            </a:r>
            <a:endParaRPr lang="en-US" altLang="ja-JP" dirty="0"/>
          </a:p>
          <a:p>
            <a:pPr lvl="1"/>
            <a:r>
              <a:rPr lang="ja-JP" altLang="en-US" dirty="0"/>
              <a:t>ネットワーク上のリモートサーバー上にあるオープンデータに、プログラム（ソフトウェア）からアクセスするためのインタフェース</a:t>
            </a:r>
            <a:endParaRPr lang="en-US" altLang="ja-JP" dirty="0"/>
          </a:p>
          <a:p>
            <a:r>
              <a:rPr lang="ja-JP" altLang="en-US" dirty="0" smtClean="0"/>
              <a:t>データの性質からの要求</a:t>
            </a:r>
            <a:endParaRPr lang="en-US" altLang="ja-JP" dirty="0" smtClean="0"/>
          </a:p>
          <a:p>
            <a:pPr lvl="1"/>
            <a:r>
              <a:rPr lang="ja-JP" altLang="en-US" dirty="0" smtClean="0"/>
              <a:t>データサイズ上、データの選択的アクセスを必要とするケース</a:t>
            </a:r>
          </a:p>
          <a:p>
            <a:pPr lvl="2"/>
            <a:r>
              <a:rPr lang="ja-JP" altLang="en-US" dirty="0" smtClean="0"/>
              <a:t>数百</a:t>
            </a:r>
            <a:r>
              <a:rPr lang="en-US" altLang="ja-JP" dirty="0" smtClean="0"/>
              <a:t>GB〜</a:t>
            </a:r>
            <a:r>
              <a:rPr lang="ja-JP" altLang="en-US" dirty="0" smtClean="0"/>
              <a:t>数</a:t>
            </a:r>
            <a:r>
              <a:rPr lang="en-US" altLang="ja-JP" dirty="0" smtClean="0"/>
              <a:t>TB</a:t>
            </a:r>
            <a:r>
              <a:rPr lang="ja-JP" altLang="en-US" dirty="0" smtClean="0"/>
              <a:t>といった大型データなど</a:t>
            </a:r>
            <a:endParaRPr lang="en-US" altLang="ja-JP" dirty="0" smtClean="0"/>
          </a:p>
          <a:p>
            <a:pPr lvl="1"/>
            <a:r>
              <a:rPr lang="ja-JP" altLang="en-US" dirty="0" smtClean="0"/>
              <a:t>ライセンス上、データの選択的アクセスを必要とするケース</a:t>
            </a:r>
            <a:endParaRPr lang="en-US" altLang="ja-JP" dirty="0" smtClean="0"/>
          </a:p>
          <a:p>
            <a:pPr lvl="1"/>
            <a:r>
              <a:rPr lang="ja-JP" altLang="en-US" dirty="0"/>
              <a:t>データ通信量やデータ処理量を最適化したい</a:t>
            </a:r>
            <a:r>
              <a:rPr lang="ja-JP" altLang="en-US" dirty="0" smtClean="0"/>
              <a:t>ケース</a:t>
            </a:r>
          </a:p>
          <a:p>
            <a:pPr lvl="2"/>
            <a:r>
              <a:rPr lang="ja-JP" altLang="en-US" dirty="0" smtClean="0"/>
              <a:t>情報処理能力・通信能力が低いモバイル端末上のソフトウェアからもオープンデータをアクセスする場合など</a:t>
            </a:r>
            <a:endParaRPr lang="en-US" altLang="ja-JP" dirty="0" smtClean="0"/>
          </a:p>
          <a:p>
            <a:pPr lvl="1"/>
            <a:r>
              <a:rPr lang="ja-JP" altLang="en-US" dirty="0" smtClean="0"/>
              <a:t>リアルタイムデータを扱いたいケース</a:t>
            </a:r>
            <a:endParaRPr lang="en-US" altLang="ja-JP" dirty="0" smtClean="0"/>
          </a:p>
          <a:p>
            <a:pPr lvl="1"/>
            <a:endParaRPr lang="ja-JP" altLang="en-US" dirty="0" smtClean="0"/>
          </a:p>
          <a:p>
            <a:r>
              <a:rPr lang="ja-JP" altLang="en-US" dirty="0" smtClean="0"/>
              <a:t>アプリケーションからの要求</a:t>
            </a:r>
          </a:p>
          <a:p>
            <a:pPr lvl="1"/>
            <a:r>
              <a:rPr lang="ja-JP" altLang="en-US" dirty="0" smtClean="0"/>
              <a:t>データの利便性向上</a:t>
            </a:r>
            <a:endParaRPr lang="en-US" altLang="ja-JP" dirty="0" smtClean="0"/>
          </a:p>
          <a:p>
            <a:pPr lvl="2"/>
            <a:r>
              <a:rPr lang="ja-JP" altLang="en-US" dirty="0" smtClean="0"/>
              <a:t>データ列をパースして必要データを取り出すよりは、</a:t>
            </a:r>
            <a:r>
              <a:rPr lang="en-US" altLang="ja-JP" dirty="0" smtClean="0"/>
              <a:t>API</a:t>
            </a:r>
            <a:r>
              <a:rPr lang="ja-JP" altLang="en-US" dirty="0" smtClean="0"/>
              <a:t>で取り出せる方がコーディングは容易</a:t>
            </a:r>
            <a:endParaRPr lang="en-US" altLang="ja-JP" dirty="0" smtClean="0"/>
          </a:p>
          <a:p>
            <a:pPr lvl="2"/>
            <a:r>
              <a:rPr lang="ja-JP" altLang="en-US" dirty="0" smtClean="0"/>
              <a:t>複数のオープンデータを串刺し検索してマッシュアプするためには、標準化された</a:t>
            </a:r>
            <a:r>
              <a:rPr lang="en-US" altLang="ja-JP" dirty="0" smtClean="0"/>
              <a:t>API</a:t>
            </a:r>
            <a:r>
              <a:rPr lang="ja-JP" altLang="en-US" dirty="0" smtClean="0"/>
              <a:t>が効率よい（例：「カーリル」のような公共図書館貸出状態検索など）</a:t>
            </a:r>
            <a:endParaRPr lang="en-US" altLang="ja-JP" dirty="0" smtClean="0"/>
          </a:p>
          <a:p>
            <a:pPr lvl="2"/>
            <a:r>
              <a:rPr lang="ja-JP" altLang="en-US" dirty="0" smtClean="0"/>
              <a:t>既に多くのオープンデータサイトで、</a:t>
            </a:r>
            <a:r>
              <a:rPr lang="en-US" altLang="ja-JP" dirty="0" smtClean="0"/>
              <a:t>API</a:t>
            </a:r>
            <a:r>
              <a:rPr lang="ja-JP" altLang="en-US" dirty="0" smtClean="0"/>
              <a:t>はリッチに整備されているものが多い（参考資料参照）</a:t>
            </a:r>
            <a:endParaRPr lang="en-US" altLang="ja-JP" dirty="0" smtClean="0"/>
          </a:p>
          <a:p>
            <a:pPr lvl="2"/>
            <a:endParaRPr lang="en-US" altLang="ja-JP" dirty="0" smtClean="0"/>
          </a:p>
          <a:p>
            <a:pPr lvl="2">
              <a:buNone/>
            </a:pPr>
            <a:r>
              <a:rPr lang="en-US" altLang="ja-JP" dirty="0" smtClean="0"/>
              <a:t>【</a:t>
            </a:r>
            <a:r>
              <a:rPr lang="ja-JP" altLang="en-US" dirty="0" smtClean="0"/>
              <a:t>参考</a:t>
            </a:r>
            <a:r>
              <a:rPr lang="en-US" altLang="ja-JP" dirty="0" smtClean="0"/>
              <a:t>】</a:t>
            </a:r>
            <a:r>
              <a:rPr lang="ja-JP" altLang="en-US" dirty="0" smtClean="0"/>
              <a:t>オープンデータシンポジウムにおける坂村顧問の講演</a:t>
            </a:r>
            <a:endParaRPr lang="en-US" altLang="ja-JP" dirty="0" smtClean="0"/>
          </a:p>
        </p:txBody>
      </p:sp>
      <p:sp>
        <p:nvSpPr>
          <p:cNvPr id="4" name="スライド番号プレースホルダ 3"/>
          <p:cNvSpPr>
            <a:spLocks noGrp="1"/>
          </p:cNvSpPr>
          <p:nvPr>
            <p:ph type="sldNum" sz="quarter" idx="10"/>
          </p:nvPr>
        </p:nvSpPr>
        <p:spPr/>
        <p:txBody>
          <a:bodyPr/>
          <a:lstStyle/>
          <a:p>
            <a:fld id="{19168A96-8FC6-49A7-AAFF-8891F4FD4FE2}" type="slidenum">
              <a:rPr lang="ja-JP" altLang="en-US" smtClean="0"/>
              <a:pPr/>
              <a:t>16</a:t>
            </a:fld>
            <a:endParaRPr lang="en-US" altLang="ja-JP"/>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API</a:t>
            </a:r>
            <a:r>
              <a:rPr lang="ja-JP" altLang="en-US" dirty="0" smtClean="0"/>
              <a:t>規格の例</a:t>
            </a:r>
            <a:endParaRPr lang="ja-JP" altLang="en-US" dirty="0"/>
          </a:p>
        </p:txBody>
      </p:sp>
      <p:sp>
        <p:nvSpPr>
          <p:cNvPr id="4" name="スライド番号プレースホルダ 3"/>
          <p:cNvSpPr>
            <a:spLocks noGrp="1"/>
          </p:cNvSpPr>
          <p:nvPr>
            <p:ph type="sldNum" sz="quarter" idx="10"/>
          </p:nvPr>
        </p:nvSpPr>
        <p:spPr/>
        <p:txBody>
          <a:bodyPr/>
          <a:lstStyle/>
          <a:p>
            <a:fld id="{19168A96-8FC6-49A7-AAFF-8891F4FD4FE2}" type="slidenum">
              <a:rPr lang="ja-JP" altLang="en-US" smtClean="0"/>
              <a:pPr/>
              <a:t>17</a:t>
            </a:fld>
            <a:endParaRPr lang="en-US" altLang="ja-JP"/>
          </a:p>
        </p:txBody>
      </p:sp>
      <p:sp>
        <p:nvSpPr>
          <p:cNvPr id="8" name="コンテンツ プレースホルダ 7"/>
          <p:cNvSpPr>
            <a:spLocks noGrp="1"/>
          </p:cNvSpPr>
          <p:nvPr>
            <p:ph sz="half" idx="1"/>
          </p:nvPr>
        </p:nvSpPr>
        <p:spPr/>
        <p:txBody>
          <a:bodyPr/>
          <a:lstStyle/>
          <a:p>
            <a:r>
              <a:rPr lang="en-US" altLang="ja-JP" dirty="0" smtClean="0"/>
              <a:t>API</a:t>
            </a:r>
            <a:r>
              <a:rPr lang="ja-JP" altLang="en-US" dirty="0" smtClean="0"/>
              <a:t>規格</a:t>
            </a:r>
            <a:endParaRPr lang="en-US" altLang="ja-JP" dirty="0" smtClean="0"/>
          </a:p>
          <a:p>
            <a:pPr lvl="1"/>
            <a:r>
              <a:rPr lang="ja-JP" altLang="en-US" dirty="0" smtClean="0"/>
              <a:t>ネットワーク上のリモートサーバー上にあるオープンデータに、プログラム（ソフトウェア）からアクセスするためのインタフェース</a:t>
            </a:r>
            <a:endParaRPr lang="en-US" altLang="ja-JP" dirty="0" smtClean="0"/>
          </a:p>
          <a:p>
            <a:pPr lvl="1"/>
            <a:endParaRPr lang="en-US" altLang="ja-JP" dirty="0" smtClean="0"/>
          </a:p>
          <a:p>
            <a:r>
              <a:rPr lang="ja-JP" altLang="en-US" dirty="0" smtClean="0"/>
              <a:t>データの種別や、データの利用方法に応じて、いくつかの</a:t>
            </a:r>
            <a:r>
              <a:rPr lang="en-US" altLang="ja-JP" dirty="0" smtClean="0"/>
              <a:t>API</a:t>
            </a:r>
            <a:r>
              <a:rPr lang="ja-JP" altLang="en-US" dirty="0" smtClean="0"/>
              <a:t>のタイプがある</a:t>
            </a:r>
            <a:endParaRPr lang="ja-JP" altLang="en-US" dirty="0"/>
          </a:p>
        </p:txBody>
      </p:sp>
      <p:graphicFrame>
        <p:nvGraphicFramePr>
          <p:cNvPr id="9" name="コンテンツ プレースホルダ 4"/>
          <p:cNvGraphicFramePr>
            <a:graphicFrameLocks noGrp="1"/>
          </p:cNvGraphicFramePr>
          <p:nvPr>
            <p:ph sz="half" idx="2"/>
            <p:extLst>
              <p:ext uri="{D42A27DB-BD31-4B8C-83A1-F6EECF244321}">
                <p14:modId xmlns:p14="http://schemas.microsoft.com/office/powerpoint/2010/main" val="3523691533"/>
              </p:ext>
            </p:extLst>
          </p:nvPr>
        </p:nvGraphicFramePr>
        <p:xfrm>
          <a:off x="315913" y="3963988"/>
          <a:ext cx="9183687" cy="2026920"/>
        </p:xfrm>
        <a:graphic>
          <a:graphicData uri="http://schemas.openxmlformats.org/drawingml/2006/table">
            <a:tbl>
              <a:tblPr firstRow="1" bandRow="1">
                <a:tableStyleId>{6E25E649-3F16-4E02-A733-19D2CDBF48F0}</a:tableStyleId>
              </a:tblPr>
              <a:tblGrid>
                <a:gridCol w="664609"/>
                <a:gridCol w="4552563"/>
                <a:gridCol w="3966515"/>
              </a:tblGrid>
              <a:tr h="129614">
                <a:tc>
                  <a:txBody>
                    <a:bodyPr/>
                    <a:lstStyle/>
                    <a:p>
                      <a:r>
                        <a:rPr kumimoji="1" lang="ja-JP" altLang="en-US" dirty="0" smtClean="0"/>
                        <a:t>タイプ</a:t>
                      </a:r>
                      <a:endParaRPr kumimoji="1" lang="ja-JP" altLang="en-US" dirty="0"/>
                    </a:p>
                  </a:txBody>
                  <a:tcPr marL="91535" marR="91535"/>
                </a:tc>
                <a:tc>
                  <a:txBody>
                    <a:bodyPr/>
                    <a:lstStyle/>
                    <a:p>
                      <a:pPr algn="ctr"/>
                      <a:r>
                        <a:rPr kumimoji="1" lang="ja-JP" altLang="en-US" dirty="0" smtClean="0"/>
                        <a:t>特徴</a:t>
                      </a:r>
                      <a:endParaRPr kumimoji="1" lang="ja-JP" altLang="en-US" dirty="0"/>
                    </a:p>
                  </a:txBody>
                  <a:tcPr marL="91535" marR="91535"/>
                </a:tc>
                <a:tc>
                  <a:txBody>
                    <a:bodyPr/>
                    <a:lstStyle/>
                    <a:p>
                      <a:pPr algn="ctr"/>
                      <a:r>
                        <a:rPr kumimoji="1" lang="ja-JP" altLang="en-US" dirty="0" smtClean="0"/>
                        <a:t>実現例</a:t>
                      </a:r>
                      <a:endParaRPr kumimoji="1" lang="ja-JP" altLang="en-US" dirty="0"/>
                    </a:p>
                  </a:txBody>
                  <a:tcPr marL="91535" marR="91535"/>
                </a:tc>
              </a:tr>
              <a:tr h="129614">
                <a:tc>
                  <a:txBody>
                    <a:bodyPr/>
                    <a:lstStyle/>
                    <a:p>
                      <a:pPr algn="ctr"/>
                      <a:r>
                        <a:rPr kumimoji="1" lang="en-US" altLang="ja-JP" sz="1400" dirty="0" smtClean="0"/>
                        <a:t>1</a:t>
                      </a:r>
                      <a:endParaRPr kumimoji="1" lang="ja-JP" altLang="en-US" sz="1400" dirty="0"/>
                    </a:p>
                  </a:txBody>
                  <a:tcPr marL="91535" marR="91535"/>
                </a:tc>
                <a:tc>
                  <a:txBody>
                    <a:bodyPr/>
                    <a:lstStyle/>
                    <a:p>
                      <a:r>
                        <a:rPr kumimoji="1" lang="ja-JP" altLang="en-US" sz="1400" dirty="0" smtClean="0"/>
                        <a:t>独自規格による</a:t>
                      </a:r>
                      <a:r>
                        <a:rPr kumimoji="1" lang="en-US" altLang="ja-JP" sz="1400" dirty="0" smtClean="0"/>
                        <a:t>API</a:t>
                      </a:r>
                      <a:endParaRPr kumimoji="1" lang="ja-JP" altLang="en-US" sz="1400" dirty="0"/>
                    </a:p>
                  </a:txBody>
                  <a:tcPr marL="91535" marR="91535"/>
                </a:tc>
                <a:tc>
                  <a:txBody>
                    <a:bodyPr/>
                    <a:lstStyle/>
                    <a:p>
                      <a:r>
                        <a:rPr kumimoji="1" lang="en-US" altLang="ja-JP" sz="1400" dirty="0" smtClean="0"/>
                        <a:t>SMB</a:t>
                      </a:r>
                      <a:r>
                        <a:rPr kumimoji="1" lang="ja-JP" altLang="en-US" sz="1400" dirty="0" smtClean="0"/>
                        <a:t>など</a:t>
                      </a:r>
                      <a:endParaRPr kumimoji="1" lang="ja-JP" altLang="en-US" sz="1400" dirty="0"/>
                    </a:p>
                  </a:txBody>
                  <a:tcPr marL="91535" marR="91535"/>
                </a:tc>
              </a:tr>
              <a:tr h="129614">
                <a:tc>
                  <a:txBody>
                    <a:bodyPr/>
                    <a:lstStyle/>
                    <a:p>
                      <a:pPr algn="ctr"/>
                      <a:r>
                        <a:rPr kumimoji="1" lang="en-US" altLang="ja-JP" sz="1400" dirty="0" smtClean="0"/>
                        <a:t>2</a:t>
                      </a:r>
                      <a:endParaRPr kumimoji="1" lang="ja-JP" altLang="en-US" sz="1400" dirty="0"/>
                    </a:p>
                  </a:txBody>
                  <a:tcPr marL="91535" marR="91535"/>
                </a:tc>
                <a:tc>
                  <a:txBody>
                    <a:bodyPr/>
                    <a:lstStyle/>
                    <a:p>
                      <a:r>
                        <a:rPr kumimoji="1" lang="ja-JP" altLang="en-US" sz="1400" dirty="0" smtClean="0"/>
                        <a:t>ファイル（データの集合）単位での直接アクセスする</a:t>
                      </a:r>
                      <a:r>
                        <a:rPr kumimoji="1" lang="en-US" altLang="ja-JP" sz="1400" dirty="0" smtClean="0"/>
                        <a:t>API</a:t>
                      </a:r>
                      <a:endParaRPr kumimoji="1" lang="ja-JP" altLang="en-US" sz="1400" dirty="0"/>
                    </a:p>
                  </a:txBody>
                  <a:tcPr marL="91535" marR="91535"/>
                </a:tc>
                <a:tc>
                  <a:txBody>
                    <a:bodyPr/>
                    <a:lstStyle/>
                    <a:p>
                      <a:r>
                        <a:rPr kumimoji="1" lang="en-US" altLang="ja-JP" sz="1400" dirty="0" smtClean="0"/>
                        <a:t>HTTP GET</a:t>
                      </a:r>
                      <a:r>
                        <a:rPr kumimoji="1" lang="ja-JP" altLang="en-US" sz="1400" dirty="0" smtClean="0"/>
                        <a:t>、</a:t>
                      </a:r>
                      <a:r>
                        <a:rPr kumimoji="1" lang="en-US" altLang="ja-JP" sz="1400" dirty="0" smtClean="0"/>
                        <a:t>FTP GET</a:t>
                      </a:r>
                      <a:r>
                        <a:rPr kumimoji="1" lang="ja-JP" altLang="en-US" sz="1400" dirty="0" smtClean="0"/>
                        <a:t>など</a:t>
                      </a:r>
                      <a:endParaRPr kumimoji="1" lang="ja-JP" altLang="en-US" sz="1400" dirty="0"/>
                    </a:p>
                  </a:txBody>
                  <a:tcPr marL="91535" marR="91535"/>
                </a:tc>
              </a:tr>
              <a:tr h="129614">
                <a:tc>
                  <a:txBody>
                    <a:bodyPr/>
                    <a:lstStyle/>
                    <a:p>
                      <a:pPr algn="ctr"/>
                      <a:r>
                        <a:rPr kumimoji="1" lang="en-US" altLang="ja-JP" sz="1400" dirty="0" smtClean="0"/>
                        <a:t>3</a:t>
                      </a:r>
                      <a:endParaRPr kumimoji="1" lang="ja-JP" altLang="en-US" sz="1400" dirty="0"/>
                    </a:p>
                  </a:txBody>
                  <a:tcPr marL="91535" marR="91535"/>
                </a:tc>
                <a:tc>
                  <a:txBody>
                    <a:bodyPr/>
                    <a:lstStyle/>
                    <a:p>
                      <a:r>
                        <a:rPr kumimoji="1" lang="ja-JP" altLang="en-US" sz="1400" dirty="0" smtClean="0"/>
                        <a:t>機能（データの取得・更新など）を基本単位とする</a:t>
                      </a:r>
                      <a:r>
                        <a:rPr kumimoji="1" lang="en-US" altLang="ja-JP" sz="1400" dirty="0" smtClean="0"/>
                        <a:t>API</a:t>
                      </a:r>
                      <a:endParaRPr kumimoji="1" lang="ja-JP" altLang="en-US" sz="1400" dirty="0"/>
                    </a:p>
                  </a:txBody>
                  <a:tcPr marL="91535" marR="91535"/>
                </a:tc>
                <a:tc>
                  <a:txBody>
                    <a:bodyPr/>
                    <a:lstStyle/>
                    <a:p>
                      <a:r>
                        <a:rPr kumimoji="1" lang="en-US" altLang="ja-JP" sz="1400" dirty="0" smtClean="0"/>
                        <a:t>CGI</a:t>
                      </a:r>
                      <a:r>
                        <a:rPr kumimoji="1" lang="ja-JP" altLang="en-US" sz="1400" dirty="0" err="1" smtClean="0"/>
                        <a:t>、</a:t>
                      </a:r>
                      <a:r>
                        <a:rPr kumimoji="1" lang="en-US" altLang="ja-JP" sz="1400" dirty="0" smtClean="0"/>
                        <a:t>OAI-PMH</a:t>
                      </a:r>
                      <a:r>
                        <a:rPr kumimoji="1" lang="ja-JP" altLang="en-US" sz="1400" dirty="0" err="1" smtClean="0"/>
                        <a:t>、</a:t>
                      </a:r>
                      <a:r>
                        <a:rPr kumimoji="1" lang="en-US" altLang="ja-JP" sz="1400" dirty="0" smtClean="0"/>
                        <a:t>SOAP</a:t>
                      </a:r>
                      <a:endParaRPr kumimoji="1" lang="ja-JP" altLang="en-US" sz="1400" baseline="30000" dirty="0"/>
                    </a:p>
                  </a:txBody>
                  <a:tcPr marL="91535" marR="91535"/>
                </a:tc>
              </a:tr>
              <a:tr h="129614">
                <a:tc>
                  <a:txBody>
                    <a:bodyPr/>
                    <a:lstStyle/>
                    <a:p>
                      <a:pPr algn="ctr"/>
                      <a:r>
                        <a:rPr kumimoji="1" lang="en-US" altLang="ja-JP" sz="1400" dirty="0" smtClean="0"/>
                        <a:t>4</a:t>
                      </a:r>
                      <a:endParaRPr kumimoji="1" lang="ja-JP" altLang="en-US" sz="1400" dirty="0"/>
                    </a:p>
                  </a:txBody>
                  <a:tcPr marL="91535" marR="91535"/>
                </a:tc>
                <a:tc>
                  <a:txBody>
                    <a:bodyPr/>
                    <a:lstStyle/>
                    <a:p>
                      <a:r>
                        <a:rPr kumimoji="1" lang="ja-JP" altLang="en-US" sz="1400" dirty="0" smtClean="0"/>
                        <a:t>データを基本単位とする</a:t>
                      </a:r>
                      <a:r>
                        <a:rPr kumimoji="1" lang="en-US" altLang="ja-JP" sz="1400" dirty="0" smtClean="0"/>
                        <a:t>API</a:t>
                      </a:r>
                      <a:endParaRPr kumimoji="1" lang="ja-JP" altLang="en-US" sz="1400" dirty="0"/>
                    </a:p>
                  </a:txBody>
                  <a:tcPr marL="91535" marR="91535"/>
                </a:tc>
                <a:tc>
                  <a:txBody>
                    <a:bodyPr/>
                    <a:lstStyle/>
                    <a:p>
                      <a:r>
                        <a:rPr kumimoji="1" lang="en-US" altLang="ja-JP" sz="1400" dirty="0" smtClean="0"/>
                        <a:t>REST</a:t>
                      </a:r>
                      <a:endParaRPr kumimoji="1" lang="ja-JP" altLang="en-US" sz="1400" baseline="30000" dirty="0"/>
                    </a:p>
                  </a:txBody>
                  <a:tcPr marL="91535" marR="91535"/>
                </a:tc>
              </a:tr>
              <a:tr h="129614">
                <a:tc>
                  <a:txBody>
                    <a:bodyPr/>
                    <a:lstStyle/>
                    <a:p>
                      <a:pPr algn="ctr"/>
                      <a:r>
                        <a:rPr kumimoji="1" lang="en-US" altLang="ja-JP" sz="1400" dirty="0" smtClean="0"/>
                        <a:t>5</a:t>
                      </a:r>
                      <a:endParaRPr kumimoji="1" lang="ja-JP" altLang="en-US" sz="1400" dirty="0"/>
                    </a:p>
                  </a:txBody>
                  <a:tcPr marL="91535" marR="91535"/>
                </a:tc>
                <a:tc>
                  <a:txBody>
                    <a:bodyPr/>
                    <a:lstStyle/>
                    <a:p>
                      <a:r>
                        <a:rPr kumimoji="1" lang="en-US" altLang="ja-JP" sz="1400" dirty="0" smtClean="0"/>
                        <a:t>Web</a:t>
                      </a:r>
                      <a:r>
                        <a:rPr kumimoji="1" lang="ja-JP" altLang="en-US" sz="1400" dirty="0" smtClean="0"/>
                        <a:t>標準のフォーマットに基づく、データを基本単位とする</a:t>
                      </a:r>
                      <a:r>
                        <a:rPr kumimoji="1" lang="en-US" altLang="ja-JP" sz="1400" dirty="0" smtClean="0"/>
                        <a:t>API</a:t>
                      </a:r>
                      <a:endParaRPr kumimoji="1" lang="ja-JP" altLang="en-US" sz="1400" dirty="0"/>
                    </a:p>
                  </a:txBody>
                  <a:tcPr marL="91535" marR="91535"/>
                </a:tc>
                <a:tc>
                  <a:txBody>
                    <a:bodyPr/>
                    <a:lstStyle/>
                    <a:p>
                      <a:r>
                        <a:rPr kumimoji="1" lang="en-US" altLang="ja-JP" sz="1400" dirty="0" smtClean="0"/>
                        <a:t>SPARQL</a:t>
                      </a:r>
                      <a:endParaRPr kumimoji="1" lang="ja-JP" altLang="en-US" sz="1400" baseline="30000" dirty="0"/>
                    </a:p>
                  </a:txBody>
                  <a:tcPr marL="91535" marR="91535"/>
                </a:tc>
              </a:tr>
            </a:tbl>
          </a:graphicData>
        </a:graphic>
      </p:graphicFrame>
      <p:sp>
        <p:nvSpPr>
          <p:cNvPr id="10" name="下矢印 9"/>
          <p:cNvSpPr/>
          <p:nvPr/>
        </p:nvSpPr>
        <p:spPr bwMode="auto">
          <a:xfrm>
            <a:off x="3080792" y="2132856"/>
            <a:ext cx="304800" cy="576064"/>
          </a:xfrm>
          <a:prstGeom prst="downArrow">
            <a:avLst/>
          </a:prstGeom>
          <a:solidFill>
            <a:srgbClr val="C0504D"/>
          </a:solidFill>
          <a:ln w="12700" cap="sq" cmpd="sng" algn="ctr">
            <a:solidFill>
              <a:srgbClr val="80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a:t>
            </a:r>
            <a:r>
              <a:rPr lang="ja-JP" altLang="en-US" smtClean="0"/>
              <a:t>資料</a:t>
            </a:r>
            <a:r>
              <a:rPr lang="en-US" altLang="ja-JP" smtClean="0"/>
              <a:t>】</a:t>
            </a:r>
            <a:r>
              <a:rPr lang="ja-JP" altLang="en-US" smtClean="0"/>
              <a:t>モバイル回線の性能</a:t>
            </a:r>
            <a:endParaRPr lang="ja-JP" altLang="en-US" dirty="0"/>
          </a:p>
        </p:txBody>
      </p:sp>
      <p:graphicFrame>
        <p:nvGraphicFramePr>
          <p:cNvPr id="6" name="コンテンツ プレースホルダ 5"/>
          <p:cNvGraphicFramePr>
            <a:graphicFrameLocks noGrp="1"/>
          </p:cNvGraphicFramePr>
          <p:nvPr>
            <p:ph idx="1"/>
            <p:extLst>
              <p:ext uri="{D42A27DB-BD31-4B8C-83A1-F6EECF244321}">
                <p14:modId xmlns:p14="http://schemas.microsoft.com/office/powerpoint/2010/main" val="2173119604"/>
              </p:ext>
            </p:extLst>
          </p:nvPr>
        </p:nvGraphicFramePr>
        <p:xfrm>
          <a:off x="350838" y="2286000"/>
          <a:ext cx="8717904" cy="2651760"/>
        </p:xfrm>
        <a:graphic>
          <a:graphicData uri="http://schemas.openxmlformats.org/drawingml/2006/table">
            <a:tbl>
              <a:tblPr firstRow="1" bandRow="1">
                <a:tableStyleId>{6E25E649-3F16-4E02-A733-19D2CDBF48F0}</a:tableStyleId>
              </a:tblPr>
              <a:tblGrid>
                <a:gridCol w="2209800"/>
                <a:gridCol w="4114800"/>
                <a:gridCol w="2393304"/>
              </a:tblGrid>
              <a:tr h="0">
                <a:tc>
                  <a:txBody>
                    <a:bodyPr/>
                    <a:lstStyle/>
                    <a:p>
                      <a:r>
                        <a:rPr kumimoji="1" lang="ja-JP" altLang="en-US" sz="1800" dirty="0" smtClean="0"/>
                        <a:t>モバイル回線の種類</a:t>
                      </a:r>
                      <a:endParaRPr kumimoji="1" lang="ja-JP" altLang="en-US" sz="1800" dirty="0"/>
                    </a:p>
                  </a:txBody>
                  <a:tcPr/>
                </a:tc>
                <a:tc>
                  <a:txBody>
                    <a:bodyPr/>
                    <a:lstStyle/>
                    <a:p>
                      <a:r>
                        <a:rPr kumimoji="1" lang="ja-JP" altLang="en-US" sz="1800" dirty="0" smtClean="0"/>
                        <a:t>回線帯域（規格での理論値）</a:t>
                      </a:r>
                      <a:endParaRPr kumimoji="1" lang="ja-JP" altLang="en-US" sz="1800" dirty="0"/>
                    </a:p>
                  </a:txBody>
                  <a:tcPr/>
                </a:tc>
                <a:tc>
                  <a:txBody>
                    <a:bodyPr/>
                    <a:lstStyle/>
                    <a:p>
                      <a:r>
                        <a:rPr kumimoji="1" lang="ja-JP" altLang="en-US" sz="1800" dirty="0" smtClean="0"/>
                        <a:t>回線帯域（実測値）</a:t>
                      </a:r>
                      <a:endParaRPr kumimoji="1" lang="ja-JP" altLang="en-US" sz="1800" dirty="0"/>
                    </a:p>
                  </a:txBody>
                  <a:tcPr/>
                </a:tc>
              </a:tr>
              <a:tr h="0">
                <a:tc>
                  <a:txBody>
                    <a:bodyPr/>
                    <a:lstStyle/>
                    <a:p>
                      <a:r>
                        <a:rPr kumimoji="1" lang="en-US" altLang="ja-JP" sz="1800" dirty="0" smtClean="0"/>
                        <a:t>3G</a:t>
                      </a:r>
                      <a:r>
                        <a:rPr kumimoji="1" lang="ja-JP" altLang="en-US" sz="1800" dirty="0" smtClean="0"/>
                        <a:t>回線</a:t>
                      </a:r>
                      <a:endParaRPr kumimoji="1" lang="ja-JP" altLang="en-US" sz="1800" dirty="0"/>
                    </a:p>
                  </a:txBody>
                  <a:tcPr anchor="ctr"/>
                </a:tc>
                <a:tc>
                  <a:txBody>
                    <a:bodyPr/>
                    <a:lstStyle/>
                    <a:p>
                      <a:r>
                        <a:rPr kumimoji="1" lang="en-US" altLang="ja-JP" sz="1800" dirty="0" smtClean="0"/>
                        <a:t>14.4Mbs</a:t>
                      </a:r>
                      <a:r>
                        <a:rPr kumimoji="1" lang="en-US" altLang="ja-JP" sz="1800" baseline="0" dirty="0" smtClean="0"/>
                        <a:t> (HSDPA</a:t>
                      </a:r>
                      <a:r>
                        <a:rPr kumimoji="1" lang="en-US" altLang="ja-JP" sz="1800" baseline="30000" dirty="0" smtClean="0"/>
                        <a:t>(*1)</a:t>
                      </a:r>
                      <a:r>
                        <a:rPr kumimoji="1" lang="en-US" altLang="ja-JP" sz="1800" baseline="0" dirty="0" smtClean="0"/>
                        <a:t>)</a:t>
                      </a:r>
                      <a:endParaRPr kumimoji="1" lang="ja-JP" altLang="en-US" sz="1800" baseline="0" dirty="0" smtClean="0"/>
                    </a:p>
                    <a:p>
                      <a:r>
                        <a:rPr kumimoji="1" lang="en-US" altLang="ja-JP" sz="1800" baseline="0" dirty="0" smtClean="0"/>
                        <a:t>42Mbps (DC-HSDPA</a:t>
                      </a:r>
                      <a:r>
                        <a:rPr kumimoji="1" lang="en-US" altLang="ja-JP" sz="1800" baseline="30000" dirty="0" smtClean="0"/>
                        <a:t>(*1)</a:t>
                      </a:r>
                      <a:r>
                        <a:rPr kumimoji="1" lang="en-US" altLang="ja-JP" sz="1800" baseline="0" dirty="0" smtClean="0"/>
                        <a:t>)</a:t>
                      </a:r>
                      <a:endParaRPr kumimoji="1" lang="ja-JP" altLang="en-US" sz="1800" dirty="0"/>
                    </a:p>
                  </a:txBody>
                  <a:tcPr anchor="ctr"/>
                </a:tc>
                <a:tc>
                  <a:txBody>
                    <a:bodyPr/>
                    <a:lstStyle/>
                    <a:p>
                      <a:r>
                        <a:rPr kumimoji="1" lang="en-US" altLang="ja-JP" sz="1800" dirty="0" smtClean="0"/>
                        <a:t>0.5</a:t>
                      </a:r>
                      <a:r>
                        <a:rPr kumimoji="1" lang="ja-JP" altLang="en-US" sz="1800" dirty="0" smtClean="0"/>
                        <a:t>～</a:t>
                      </a:r>
                      <a:r>
                        <a:rPr kumimoji="1" lang="en-US" altLang="ja-JP" sz="1800" dirty="0" smtClean="0"/>
                        <a:t>3.7Mbps</a:t>
                      </a:r>
                      <a:r>
                        <a:rPr kumimoji="1" lang="en-US" altLang="ja-JP" sz="1800" baseline="30000" dirty="0" smtClean="0"/>
                        <a:t>(*2)</a:t>
                      </a:r>
                      <a:endParaRPr kumimoji="1" lang="ja-JP" altLang="en-US" sz="1800" baseline="30000" dirty="0"/>
                    </a:p>
                  </a:txBody>
                  <a:tcPr anchor="ctr"/>
                </a:tc>
              </a:tr>
              <a:tr h="0">
                <a:tc>
                  <a:txBody>
                    <a:bodyPr/>
                    <a:lstStyle/>
                    <a:p>
                      <a:r>
                        <a:rPr kumimoji="1" lang="en-US" altLang="ja-JP" sz="1800" dirty="0" smtClean="0"/>
                        <a:t>Wi-Fi</a:t>
                      </a:r>
                      <a:r>
                        <a:rPr kumimoji="1" lang="ja-JP" altLang="en-US" sz="1800" dirty="0" smtClean="0"/>
                        <a:t>回線</a:t>
                      </a:r>
                      <a:endParaRPr kumimoji="1" lang="ja-JP" altLang="en-US" sz="1800" dirty="0"/>
                    </a:p>
                  </a:txBody>
                  <a:tcPr anchor="ctr"/>
                </a:tc>
                <a:tc>
                  <a:txBody>
                    <a:bodyPr/>
                    <a:lstStyle/>
                    <a:p>
                      <a:r>
                        <a:rPr kumimoji="1" lang="en-US" altLang="ja-JP" sz="1800" dirty="0" smtClean="0"/>
                        <a:t>11Mbps</a:t>
                      </a:r>
                      <a:r>
                        <a:rPr kumimoji="1" lang="en-US" altLang="ja-JP" sz="1800" baseline="0" dirty="0" smtClean="0"/>
                        <a:t> (IEEE802.11b)</a:t>
                      </a:r>
                      <a:endParaRPr kumimoji="1" lang="ja-JP" altLang="en-US" sz="1800" baseline="0" dirty="0" smtClean="0"/>
                    </a:p>
                    <a:p>
                      <a:r>
                        <a:rPr kumimoji="1" lang="en-US" altLang="ja-JP" sz="1800" baseline="0" dirty="0" smtClean="0"/>
                        <a:t>54Mbps (IEEE802.11g)</a:t>
                      </a:r>
                      <a:endParaRPr kumimoji="1" lang="ja-JP" altLang="en-US" sz="1800" baseline="0" dirty="0" smtClean="0"/>
                    </a:p>
                    <a:p>
                      <a:r>
                        <a:rPr kumimoji="1" lang="en-US" altLang="ja-JP" sz="1800" baseline="0" dirty="0" smtClean="0"/>
                        <a:t>600Mbps (IEE802.11n)</a:t>
                      </a:r>
                      <a:endParaRPr kumimoji="1" lang="ja-JP" altLang="en-US" sz="1800" dirty="0"/>
                    </a:p>
                  </a:txBody>
                  <a:tcPr anchor="ctr"/>
                </a:tc>
                <a:tc>
                  <a:txBody>
                    <a:bodyPr/>
                    <a:lstStyle/>
                    <a:p>
                      <a:endParaRPr kumimoji="1" lang="ja-JP" altLang="en-US" sz="1800" dirty="0"/>
                    </a:p>
                  </a:txBody>
                  <a:tcPr anchor="ctr"/>
                </a:tc>
              </a:tr>
              <a:tr h="0">
                <a:tc>
                  <a:txBody>
                    <a:bodyPr/>
                    <a:lstStyle/>
                    <a:p>
                      <a:r>
                        <a:rPr kumimoji="1" lang="en-US" altLang="ja-JP" sz="1800" dirty="0" smtClean="0"/>
                        <a:t>Mobile </a:t>
                      </a:r>
                      <a:r>
                        <a:rPr kumimoji="1" lang="en-US" altLang="ja-JP" sz="1800" dirty="0" err="1" smtClean="0"/>
                        <a:t>WiMAX</a:t>
                      </a:r>
                      <a:r>
                        <a:rPr kumimoji="1" lang="ja-JP" altLang="en-US" sz="1800" dirty="0" smtClean="0"/>
                        <a:t>回線</a:t>
                      </a:r>
                      <a:endParaRPr kumimoji="1" lang="ja-JP" altLang="en-US" sz="1800" dirty="0"/>
                    </a:p>
                  </a:txBody>
                  <a:tcPr anchor="ctr"/>
                </a:tc>
                <a:tc>
                  <a:txBody>
                    <a:bodyPr/>
                    <a:lstStyle/>
                    <a:p>
                      <a:r>
                        <a:rPr kumimoji="1" lang="en-US" altLang="ja-JP" sz="1800" dirty="0" smtClean="0"/>
                        <a:t>21Mbps</a:t>
                      </a:r>
                      <a:r>
                        <a:rPr kumimoji="1" lang="en-US" altLang="ja-JP" sz="1800" baseline="0" dirty="0" smtClean="0"/>
                        <a:t> (IEEE 802.16e-2005)</a:t>
                      </a:r>
                      <a:endParaRPr kumimoji="1" lang="ja-JP" altLang="en-US" sz="1800" dirty="0"/>
                    </a:p>
                  </a:txBody>
                  <a:tcPr anchor="ctr"/>
                </a:tc>
                <a:tc>
                  <a:txBody>
                    <a:bodyPr/>
                    <a:lstStyle/>
                    <a:p>
                      <a:r>
                        <a:rPr kumimoji="1" lang="en-US" altLang="ja-JP" sz="1800" dirty="0" smtClean="0"/>
                        <a:t>1</a:t>
                      </a:r>
                      <a:r>
                        <a:rPr kumimoji="1" lang="ja-JP" altLang="en-US" sz="1800" dirty="0" smtClean="0"/>
                        <a:t>～</a:t>
                      </a:r>
                      <a:r>
                        <a:rPr kumimoji="1" lang="en-US" altLang="ja-JP" sz="1800" dirty="0" smtClean="0"/>
                        <a:t>12Mbps</a:t>
                      </a:r>
                      <a:r>
                        <a:rPr kumimoji="1" lang="en-US" altLang="ja-JP" sz="1800" baseline="30000" dirty="0" smtClean="0"/>
                        <a:t>(*3)</a:t>
                      </a:r>
                      <a:endParaRPr kumimoji="1" lang="ja-JP" altLang="en-US" sz="1800" baseline="30000" dirty="0"/>
                    </a:p>
                  </a:txBody>
                  <a:tcPr anchor="ctr"/>
                </a:tc>
              </a:tr>
              <a:tr h="0">
                <a:tc>
                  <a:txBody>
                    <a:bodyPr/>
                    <a:lstStyle/>
                    <a:p>
                      <a:r>
                        <a:rPr kumimoji="1" lang="en-US" altLang="ja-JP" sz="1800" dirty="0" smtClean="0"/>
                        <a:t>LTE</a:t>
                      </a:r>
                      <a:r>
                        <a:rPr kumimoji="1" lang="ja-JP" altLang="en-US" sz="1800" dirty="0" smtClean="0"/>
                        <a:t>回線</a:t>
                      </a:r>
                      <a:endParaRPr kumimoji="1" lang="ja-JP" altLang="en-US" sz="1800" dirty="0"/>
                    </a:p>
                  </a:txBody>
                  <a:tcPr anchor="ctr"/>
                </a:tc>
                <a:tc>
                  <a:txBody>
                    <a:bodyPr/>
                    <a:lstStyle/>
                    <a:p>
                      <a:r>
                        <a:rPr kumimoji="1" lang="en-US" altLang="ja-JP" sz="1800" dirty="0" smtClean="0"/>
                        <a:t>325.1Mbps</a:t>
                      </a:r>
                      <a:endParaRPr kumimoji="1" lang="ja-JP" altLang="en-US" sz="1800" dirty="0"/>
                    </a:p>
                  </a:txBody>
                  <a:tcPr anchor="ctr"/>
                </a:tc>
                <a:tc>
                  <a:txBody>
                    <a:bodyPr/>
                    <a:lstStyle/>
                    <a:p>
                      <a:r>
                        <a:rPr kumimoji="1" lang="en-US" altLang="ja-JP" sz="1800" dirty="0" smtClean="0"/>
                        <a:t>10</a:t>
                      </a:r>
                      <a:r>
                        <a:rPr kumimoji="1" lang="ja-JP" altLang="en-US" sz="1800" dirty="0" smtClean="0"/>
                        <a:t>～</a:t>
                      </a:r>
                      <a:r>
                        <a:rPr kumimoji="1" lang="en-US" altLang="ja-JP" sz="1800" dirty="0" smtClean="0"/>
                        <a:t>28Mbps</a:t>
                      </a:r>
                      <a:r>
                        <a:rPr kumimoji="1" lang="en-US" altLang="ja-JP" sz="1800" baseline="30000" dirty="0" smtClean="0"/>
                        <a:t>(*3)</a:t>
                      </a:r>
                      <a:endParaRPr kumimoji="1" lang="ja-JP" altLang="en-US" sz="1800" baseline="30000" dirty="0"/>
                    </a:p>
                  </a:txBody>
                  <a:tcPr anchor="ctr"/>
                </a:tc>
              </a:tr>
            </a:tbl>
          </a:graphicData>
        </a:graphic>
      </p:graphicFrame>
      <p:sp>
        <p:nvSpPr>
          <p:cNvPr id="4" name="スライド番号プレースホルダ 3"/>
          <p:cNvSpPr>
            <a:spLocks noGrp="1"/>
          </p:cNvSpPr>
          <p:nvPr>
            <p:ph type="sldNum" sz="quarter" idx="10"/>
          </p:nvPr>
        </p:nvSpPr>
        <p:spPr/>
        <p:txBody>
          <a:bodyPr/>
          <a:lstStyle/>
          <a:p>
            <a:fld id="{19168A96-8FC6-49A7-AAFF-8891F4FD4FE2}" type="slidenum">
              <a:rPr lang="ja-JP" altLang="en-US" smtClean="0"/>
              <a:pPr/>
              <a:t>18</a:t>
            </a:fld>
            <a:endParaRPr lang="en-US" altLang="ja-JP"/>
          </a:p>
        </p:txBody>
      </p:sp>
      <p:sp>
        <p:nvSpPr>
          <p:cNvPr id="5" name="テキスト ボックス 4"/>
          <p:cNvSpPr txBox="1"/>
          <p:nvPr/>
        </p:nvSpPr>
        <p:spPr>
          <a:xfrm>
            <a:off x="776536" y="5879013"/>
            <a:ext cx="9129464" cy="646331"/>
          </a:xfrm>
          <a:prstGeom prst="rect">
            <a:avLst/>
          </a:prstGeom>
          <a:noFill/>
          <a:ln>
            <a:solidFill>
              <a:schemeClr val="bg2"/>
            </a:solidFill>
            <a:prstDash val="dash"/>
          </a:ln>
        </p:spPr>
        <p:txBody>
          <a:bodyPr wrap="square" rtlCol="0">
            <a:spAutoFit/>
          </a:bodyPr>
          <a:lstStyle/>
          <a:p>
            <a:pPr algn="l"/>
            <a:r>
              <a:rPr kumimoji="1" lang="en-US" altLang="ja-JP" sz="900" dirty="0" smtClean="0">
                <a:solidFill>
                  <a:schemeClr val="bg2"/>
                </a:solidFill>
                <a:latin typeface="メイリオ"/>
                <a:ea typeface="メイリオ"/>
                <a:cs typeface="メイリオ"/>
              </a:rPr>
              <a:t>(*1) HSDPA (High Speed Downlink Packet Access), DC (</a:t>
            </a:r>
            <a:r>
              <a:rPr kumimoji="1" lang="en-US" altLang="ja-JP" sz="900" dirty="0" err="1" smtClean="0">
                <a:solidFill>
                  <a:schemeClr val="bg2"/>
                </a:solidFill>
                <a:latin typeface="メイリオ"/>
                <a:ea typeface="メイリオ"/>
                <a:cs typeface="メイリオ"/>
              </a:rPr>
              <a:t>DualCell</a:t>
            </a:r>
            <a:r>
              <a:rPr kumimoji="1" lang="en-US" altLang="ja-JP" sz="900" dirty="0" smtClean="0">
                <a:solidFill>
                  <a:schemeClr val="bg2"/>
                </a:solidFill>
                <a:latin typeface="メイリオ"/>
                <a:ea typeface="メイリオ"/>
                <a:cs typeface="メイリオ"/>
              </a:rPr>
              <a:t>) -HPDSA:</a:t>
            </a:r>
            <a:r>
              <a:rPr kumimoji="1" lang="ja-JP" altLang="en-US" sz="900" dirty="0" smtClean="0">
                <a:solidFill>
                  <a:schemeClr val="bg2"/>
                </a:solidFill>
                <a:latin typeface="メイリオ"/>
                <a:ea typeface="メイリオ"/>
                <a:cs typeface="メイリオ"/>
              </a:rPr>
              <a:t>第</a:t>
            </a:r>
            <a:r>
              <a:rPr kumimoji="1" lang="en-US" altLang="ja-JP" sz="900" dirty="0" smtClean="0">
                <a:solidFill>
                  <a:schemeClr val="bg2"/>
                </a:solidFill>
                <a:latin typeface="メイリオ"/>
                <a:ea typeface="メイリオ"/>
                <a:cs typeface="メイリオ"/>
              </a:rPr>
              <a:t>3</a:t>
            </a:r>
            <a:r>
              <a:rPr kumimoji="1" lang="ja-JP" altLang="en-US" sz="900" dirty="0" smtClean="0">
                <a:solidFill>
                  <a:schemeClr val="bg2"/>
                </a:solidFill>
                <a:latin typeface="メイリオ"/>
                <a:ea typeface="メイリオ"/>
                <a:cs typeface="メイリオ"/>
              </a:rPr>
              <a:t>世代移動通信システム</a:t>
            </a:r>
            <a:r>
              <a:rPr kumimoji="1" lang="en-US" altLang="ja-JP" sz="900" dirty="0" smtClean="0">
                <a:solidFill>
                  <a:schemeClr val="bg2"/>
                </a:solidFill>
                <a:latin typeface="メイリオ"/>
                <a:ea typeface="メイリオ"/>
                <a:cs typeface="メイリオ"/>
              </a:rPr>
              <a:t>(3G)</a:t>
            </a:r>
            <a:r>
              <a:rPr kumimoji="1" lang="ja-JP" altLang="en-US" sz="900" dirty="0" smtClean="0">
                <a:solidFill>
                  <a:schemeClr val="bg2"/>
                </a:solidFill>
                <a:latin typeface="メイリオ"/>
                <a:ea typeface="メイリオ"/>
                <a:cs typeface="メイリオ"/>
              </a:rPr>
              <a:t>プロトコルの一種で、ネットワークのデータ転送速度と容量を改善した規格の</a:t>
            </a:r>
            <a:r>
              <a:rPr kumimoji="1" lang="en-US" altLang="ja-JP" sz="900" dirty="0" smtClean="0">
                <a:solidFill>
                  <a:schemeClr val="bg2"/>
                </a:solidFill>
                <a:latin typeface="メイリオ"/>
                <a:ea typeface="メイリオ"/>
                <a:cs typeface="メイリオ"/>
              </a:rPr>
              <a:t>1</a:t>
            </a:r>
            <a:r>
              <a:rPr kumimoji="1" lang="ja-JP" altLang="en-US" sz="900" dirty="0" smtClean="0">
                <a:solidFill>
                  <a:schemeClr val="bg2"/>
                </a:solidFill>
                <a:latin typeface="メイリオ"/>
                <a:ea typeface="メイリオ"/>
                <a:cs typeface="メイリオ"/>
              </a:rPr>
              <a:t>つ。</a:t>
            </a:r>
            <a:endParaRPr kumimoji="1" lang="en-US" altLang="ja-JP" sz="900" dirty="0" smtClean="0">
              <a:solidFill>
                <a:schemeClr val="bg2"/>
              </a:solidFill>
              <a:latin typeface="メイリオ"/>
              <a:ea typeface="メイリオ"/>
              <a:cs typeface="メイリオ"/>
            </a:endParaRPr>
          </a:p>
          <a:p>
            <a:pPr algn="l"/>
            <a:r>
              <a:rPr kumimoji="1" lang="en-US" altLang="ja-JP" sz="900" dirty="0" smtClean="0">
                <a:solidFill>
                  <a:schemeClr val="bg2"/>
                </a:solidFill>
                <a:latin typeface="メイリオ"/>
                <a:ea typeface="メイリオ"/>
                <a:cs typeface="メイリオ"/>
              </a:rPr>
              <a:t>(*2) MMD</a:t>
            </a:r>
            <a:r>
              <a:rPr kumimoji="1" lang="ja-JP" altLang="en-US" sz="900" dirty="0" smtClean="0">
                <a:solidFill>
                  <a:schemeClr val="bg2"/>
                </a:solidFill>
                <a:latin typeface="メイリオ"/>
                <a:ea typeface="メイリオ"/>
                <a:cs typeface="メイリオ"/>
              </a:rPr>
              <a:t>研究所による</a:t>
            </a:r>
            <a:r>
              <a:rPr kumimoji="1" lang="en-US" altLang="ja-JP" sz="900" dirty="0" smtClean="0">
                <a:solidFill>
                  <a:schemeClr val="bg2"/>
                </a:solidFill>
                <a:latin typeface="メイリオ"/>
                <a:ea typeface="メイリオ"/>
                <a:cs typeface="メイリオ"/>
              </a:rPr>
              <a:t>2011</a:t>
            </a:r>
            <a:r>
              <a:rPr kumimoji="1" lang="ja-JP" altLang="en-US" sz="900" dirty="0" smtClean="0">
                <a:solidFill>
                  <a:schemeClr val="bg2"/>
                </a:solidFill>
                <a:latin typeface="メイリオ"/>
                <a:ea typeface="メイリオ"/>
                <a:cs typeface="メイリオ"/>
              </a:rPr>
              <a:t>年</a:t>
            </a:r>
            <a:r>
              <a:rPr kumimoji="1" lang="en-US" altLang="ja-JP" sz="900" dirty="0" smtClean="0">
                <a:solidFill>
                  <a:schemeClr val="bg2"/>
                </a:solidFill>
                <a:latin typeface="メイリオ"/>
                <a:ea typeface="メイリオ"/>
                <a:cs typeface="メイリオ"/>
              </a:rPr>
              <a:t>8</a:t>
            </a:r>
            <a:r>
              <a:rPr kumimoji="1" lang="ja-JP" altLang="en-US" sz="900" dirty="0">
                <a:solidFill>
                  <a:schemeClr val="bg2"/>
                </a:solidFill>
                <a:latin typeface="メイリオ"/>
                <a:ea typeface="メイリオ"/>
                <a:cs typeface="メイリオ"/>
              </a:rPr>
              <a:t>月</a:t>
            </a:r>
            <a:r>
              <a:rPr kumimoji="1" lang="ja-JP" altLang="en-US" sz="900" dirty="0" smtClean="0">
                <a:solidFill>
                  <a:schemeClr val="bg2"/>
                </a:solidFill>
                <a:latin typeface="メイリオ"/>
                <a:ea typeface="メイリオ"/>
                <a:cs typeface="メイリオ"/>
              </a:rPr>
              <a:t>の測定結果報告による。</a:t>
            </a:r>
            <a:r>
              <a:rPr kumimoji="1" lang="en-US" altLang="ja-JP" sz="900" dirty="0">
                <a:solidFill>
                  <a:schemeClr val="bg2"/>
                </a:solidFill>
                <a:latin typeface="メイリオ"/>
                <a:ea typeface="メイリオ"/>
                <a:cs typeface="メイリオ"/>
              </a:rPr>
              <a:t>http://</a:t>
            </a:r>
            <a:r>
              <a:rPr kumimoji="1" lang="en-US" altLang="ja-JP" sz="900" dirty="0" smtClean="0">
                <a:solidFill>
                  <a:schemeClr val="bg2"/>
                </a:solidFill>
                <a:latin typeface="メイリオ"/>
                <a:ea typeface="メイリオ"/>
                <a:cs typeface="メイリオ"/>
              </a:rPr>
              <a:t>mmd.up-date.ne.jp/news/detail.php?news_id=880</a:t>
            </a:r>
            <a:endParaRPr kumimoji="1" lang="ja-JP" altLang="en-US" sz="900" dirty="0" smtClean="0">
              <a:solidFill>
                <a:schemeClr val="bg2"/>
              </a:solidFill>
              <a:latin typeface="メイリオ"/>
              <a:ea typeface="メイリオ"/>
              <a:cs typeface="メイリオ"/>
            </a:endParaRPr>
          </a:p>
          <a:p>
            <a:pPr algn="l"/>
            <a:r>
              <a:rPr kumimoji="1" lang="en-US" altLang="ja-JP" sz="900" dirty="0" smtClean="0">
                <a:solidFill>
                  <a:schemeClr val="bg2"/>
                </a:solidFill>
                <a:latin typeface="メイリオ"/>
                <a:ea typeface="メイリオ"/>
                <a:cs typeface="メイリオ"/>
              </a:rPr>
              <a:t>(*3) MMD</a:t>
            </a:r>
            <a:r>
              <a:rPr kumimoji="1" lang="ja-JP" altLang="en-US" sz="900" dirty="0" smtClean="0">
                <a:solidFill>
                  <a:schemeClr val="bg2"/>
                </a:solidFill>
                <a:latin typeface="メイリオ"/>
                <a:ea typeface="メイリオ"/>
                <a:cs typeface="メイリオ"/>
              </a:rPr>
              <a:t>研究所による</a:t>
            </a:r>
            <a:r>
              <a:rPr kumimoji="1" lang="en-US" altLang="ja-JP" sz="900" dirty="0" smtClean="0">
                <a:solidFill>
                  <a:schemeClr val="bg2"/>
                </a:solidFill>
                <a:latin typeface="メイリオ"/>
                <a:ea typeface="メイリオ"/>
                <a:cs typeface="メイリオ"/>
              </a:rPr>
              <a:t>2012</a:t>
            </a:r>
            <a:r>
              <a:rPr kumimoji="1" lang="ja-JP" altLang="en-US" sz="900" dirty="0" smtClean="0">
                <a:solidFill>
                  <a:schemeClr val="bg2"/>
                </a:solidFill>
                <a:latin typeface="メイリオ"/>
                <a:ea typeface="メイリオ"/>
                <a:cs typeface="メイリオ"/>
              </a:rPr>
              <a:t>年</a:t>
            </a:r>
            <a:r>
              <a:rPr kumimoji="1" lang="en-US" altLang="ja-JP" sz="900" dirty="0" smtClean="0">
                <a:solidFill>
                  <a:schemeClr val="bg2"/>
                </a:solidFill>
                <a:latin typeface="メイリオ"/>
                <a:ea typeface="メイリオ"/>
                <a:cs typeface="メイリオ"/>
              </a:rPr>
              <a:t>11</a:t>
            </a:r>
            <a:r>
              <a:rPr kumimoji="1" lang="ja-JP" altLang="en-US" sz="900" dirty="0" smtClean="0">
                <a:solidFill>
                  <a:schemeClr val="bg2"/>
                </a:solidFill>
                <a:latin typeface="メイリオ"/>
                <a:ea typeface="メイリオ"/>
                <a:cs typeface="メイリオ"/>
              </a:rPr>
              <a:t>月の策定結果報告による。</a:t>
            </a:r>
            <a:r>
              <a:rPr kumimoji="1" lang="en-US" altLang="ja-JP" sz="900" dirty="0">
                <a:solidFill>
                  <a:schemeClr val="bg2"/>
                </a:solidFill>
                <a:latin typeface="メイリオ"/>
                <a:ea typeface="メイリオ"/>
                <a:cs typeface="メイリオ"/>
              </a:rPr>
              <a:t>http://</a:t>
            </a:r>
            <a:r>
              <a:rPr kumimoji="1" lang="en-US" altLang="ja-JP" sz="900" dirty="0" smtClean="0">
                <a:solidFill>
                  <a:schemeClr val="bg2"/>
                </a:solidFill>
                <a:latin typeface="メイリオ"/>
                <a:ea typeface="メイリオ"/>
                <a:cs typeface="メイリオ"/>
              </a:rPr>
              <a:t>mmd.up-date.ne.jp/news/detail.php?news_id=1145 </a:t>
            </a:r>
            <a:endParaRPr kumimoji="1" lang="ja-JP" altLang="en-US" sz="900" dirty="0" smtClean="0">
              <a:solidFill>
                <a:schemeClr val="bg2"/>
              </a:solidFill>
              <a:latin typeface="メイリオ"/>
              <a:ea typeface="メイリオ"/>
              <a:cs typeface="メイリオ"/>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a:lstStyle/>
          <a:p>
            <a:r>
              <a:rPr lang="en-US" altLang="ja-JP" smtClean="0"/>
              <a:t>【</a:t>
            </a:r>
            <a:r>
              <a:rPr lang="ja-JP" altLang="en-US" smtClean="0"/>
              <a:t>資料</a:t>
            </a:r>
            <a:r>
              <a:rPr lang="en-US" altLang="ja-JP" smtClean="0"/>
              <a:t>】</a:t>
            </a:r>
            <a:r>
              <a:rPr lang="ja-JP" altLang="en-US" smtClean="0"/>
              <a:t>既存のオープンデータサイトにおける</a:t>
            </a:r>
            <a:r>
              <a:rPr lang="en-US" altLang="ja-JP" smtClean="0"/>
              <a:t>API</a:t>
            </a:r>
            <a:r>
              <a:rPr lang="ja-JP" altLang="en-US" smtClean="0"/>
              <a:t>の提供例</a:t>
            </a:r>
            <a:endParaRPr lang="ja-JP" altLang="en-US" dirty="0"/>
          </a:p>
        </p:txBody>
      </p:sp>
      <p:sp>
        <p:nvSpPr>
          <p:cNvPr id="3" name="コンテンツ プレースホルダ 2"/>
          <p:cNvSpPr>
            <a:spLocks noGrp="1"/>
          </p:cNvSpPr>
          <p:nvPr>
            <p:ph idx="1"/>
          </p:nvPr>
        </p:nvSpPr>
        <p:spPr/>
        <p:txBody>
          <a:bodyPr>
            <a:normAutofit fontScale="92500"/>
          </a:bodyPr>
          <a:lstStyle/>
          <a:p>
            <a:r>
              <a:rPr lang="en-US" altLang="ja-JP" dirty="0" smtClean="0"/>
              <a:t>Transport for London: Live bus arrivals API</a:t>
            </a:r>
          </a:p>
          <a:p>
            <a:pPr lvl="1"/>
            <a:r>
              <a:rPr lang="en-US" altLang="ja-JP" dirty="0" smtClean="0"/>
              <a:t>1,900</a:t>
            </a:r>
            <a:r>
              <a:rPr lang="ja-JP" altLang="en-US" dirty="0" smtClean="0"/>
              <a:t>以上の停留所、</a:t>
            </a:r>
            <a:r>
              <a:rPr lang="en-US" altLang="ja-JP" dirty="0" smtClean="0"/>
              <a:t>700</a:t>
            </a:r>
            <a:r>
              <a:rPr lang="ja-JP" altLang="en-US" dirty="0" smtClean="0"/>
              <a:t>以上の路線、</a:t>
            </a:r>
            <a:r>
              <a:rPr lang="en-US" altLang="ja-JP" dirty="0" smtClean="0"/>
              <a:t>8,000</a:t>
            </a:r>
            <a:r>
              <a:rPr lang="ja-JP" altLang="en-US" dirty="0" smtClean="0"/>
              <a:t>以上のバスに関する到着予想時刻を、</a:t>
            </a:r>
            <a:r>
              <a:rPr lang="en-US" altLang="ja-JP" dirty="0" smtClean="0"/>
              <a:t>HTTP GET</a:t>
            </a:r>
            <a:r>
              <a:rPr lang="ja-JP" altLang="en-US" dirty="0" smtClean="0"/>
              <a:t>メソッドで取得。レスポンスは</a:t>
            </a:r>
            <a:r>
              <a:rPr lang="en-US" altLang="ja-JP" dirty="0" smtClean="0"/>
              <a:t>JSON</a:t>
            </a:r>
            <a:r>
              <a:rPr lang="ja-JP" altLang="en-US" dirty="0" smtClean="0"/>
              <a:t>形式で得られる。</a:t>
            </a:r>
            <a:endParaRPr lang="en-US" altLang="ja-JP" dirty="0" smtClean="0"/>
          </a:p>
          <a:p>
            <a:r>
              <a:rPr lang="ja-JP" altLang="en-US" dirty="0" smtClean="0"/>
              <a:t>復興・復興支援制度データベース（経済産業省）</a:t>
            </a:r>
          </a:p>
          <a:p>
            <a:pPr lvl="1"/>
            <a:r>
              <a:rPr lang="ja-JP" altLang="en-US" dirty="0" smtClean="0"/>
              <a:t>制度情報・災害情報・支援の対象・支援等、リクエストの種類を</a:t>
            </a:r>
            <a:r>
              <a:rPr lang="en-US" altLang="ja-JP" dirty="0" smtClean="0"/>
              <a:t>URL</a:t>
            </a:r>
            <a:r>
              <a:rPr lang="ja-JP" altLang="en-US" dirty="0" smtClean="0"/>
              <a:t>のパスに含め、出力する結果数などのパラメータをクエリパラメータとして与える </a:t>
            </a:r>
            <a:r>
              <a:rPr lang="en-US" altLang="ja-JP" dirty="0" smtClean="0"/>
              <a:t>HTTP GET</a:t>
            </a:r>
            <a:r>
              <a:rPr lang="ja-JP" altLang="en-US" dirty="0" smtClean="0"/>
              <a:t>メソッドの</a:t>
            </a:r>
            <a:r>
              <a:rPr lang="en-US" altLang="ja-JP" dirty="0" smtClean="0"/>
              <a:t>API</a:t>
            </a:r>
            <a:r>
              <a:rPr lang="ja-JP" altLang="en-US" dirty="0" smtClean="0"/>
              <a:t>（</a:t>
            </a:r>
            <a:r>
              <a:rPr lang="en-US" altLang="ja-JP" dirty="0" smtClean="0"/>
              <a:t>REST API</a:t>
            </a:r>
            <a:r>
              <a:rPr lang="ja-JP" altLang="en-US" dirty="0" smtClean="0"/>
              <a:t>）を提供。</a:t>
            </a:r>
            <a:endParaRPr lang="en-US" altLang="ja-JP" dirty="0" smtClean="0"/>
          </a:p>
          <a:p>
            <a:r>
              <a:rPr lang="it-IT" altLang="ja-JP" dirty="0" smtClean="0"/>
              <a:t>Socrata Open Data API (SODA) </a:t>
            </a:r>
          </a:p>
          <a:p>
            <a:pPr lvl="1"/>
            <a:r>
              <a:rPr lang="en-US" altLang="ja-JP" dirty="0" smtClean="0"/>
              <a:t>data.gov</a:t>
            </a:r>
            <a:r>
              <a:rPr lang="ja-JP" altLang="en-US" dirty="0" err="1" smtClean="0"/>
              <a:t>、</a:t>
            </a:r>
            <a:r>
              <a:rPr lang="en-US" altLang="ja-JP" dirty="0" smtClean="0"/>
              <a:t>City of Chicago</a:t>
            </a:r>
            <a:r>
              <a:rPr lang="ja-JP" altLang="en-US" dirty="0" err="1" smtClean="0"/>
              <a:t>、</a:t>
            </a:r>
            <a:r>
              <a:rPr lang="en-US" altLang="ja-JP" dirty="0" smtClean="0"/>
              <a:t>City of Seattle</a:t>
            </a:r>
            <a:r>
              <a:rPr lang="ja-JP" altLang="en-US" dirty="0" err="1" smtClean="0"/>
              <a:t>、</a:t>
            </a:r>
            <a:r>
              <a:rPr lang="en-US" altLang="ja-JP" dirty="0" smtClean="0"/>
              <a:t>State of Washington</a:t>
            </a:r>
            <a:r>
              <a:rPr lang="ja-JP" altLang="en-US" dirty="0" smtClean="0"/>
              <a:t>等が公開するオープンデータに対する </a:t>
            </a:r>
            <a:r>
              <a:rPr lang="en-US" altLang="ja-JP" dirty="0" smtClean="0"/>
              <a:t>REST API</a:t>
            </a:r>
            <a:r>
              <a:rPr lang="ja-JP" altLang="en-US" dirty="0" smtClean="0"/>
              <a:t>を提供。</a:t>
            </a:r>
            <a:endParaRPr lang="en-US" altLang="ja-JP" dirty="0" smtClean="0"/>
          </a:p>
          <a:p>
            <a:pPr lvl="1"/>
            <a:r>
              <a:rPr lang="ja-JP" altLang="en-US" dirty="0" smtClean="0"/>
              <a:t>たとえば</a:t>
            </a:r>
            <a:r>
              <a:rPr lang="en-US" altLang="ja-JP" dirty="0" smtClean="0"/>
              <a:t>data.gov</a:t>
            </a:r>
            <a:r>
              <a:rPr lang="ja-JP" altLang="en-US" dirty="0" smtClean="0"/>
              <a:t>では、認証・文書取得・ユーザ管理・データセット検索に関する</a:t>
            </a:r>
            <a:r>
              <a:rPr lang="en-US" altLang="ja-JP" dirty="0" smtClean="0"/>
              <a:t>API</a:t>
            </a:r>
            <a:r>
              <a:rPr lang="ja-JP" altLang="en-US" dirty="0" err="1" smtClean="0"/>
              <a:t>を提</a:t>
            </a:r>
            <a:r>
              <a:rPr lang="ja-JP" altLang="en-US" dirty="0" smtClean="0"/>
              <a:t>供している</a:t>
            </a:r>
            <a:endParaRPr lang="en-US" altLang="ja-JP" dirty="0" smtClean="0"/>
          </a:p>
          <a:p>
            <a:r>
              <a:rPr lang="en-US" altLang="ja-JP" dirty="0" err="1" smtClean="0"/>
              <a:t>cosm</a:t>
            </a:r>
            <a:r>
              <a:rPr lang="en-US" altLang="ja-JP" dirty="0" smtClean="0"/>
              <a:t> (</a:t>
            </a:r>
            <a:r>
              <a:rPr lang="ja-JP" altLang="en-US" dirty="0" smtClean="0"/>
              <a:t>旧</a:t>
            </a:r>
            <a:r>
              <a:rPr lang="en-US" altLang="ja-JP" dirty="0" err="1" smtClean="0"/>
              <a:t>pachube</a:t>
            </a:r>
            <a:r>
              <a:rPr lang="en-US" altLang="ja-JP" dirty="0" smtClean="0"/>
              <a:t>): </a:t>
            </a:r>
            <a:r>
              <a:rPr lang="ja-JP" altLang="en-US" dirty="0" smtClean="0"/>
              <a:t>センサデータのクラウドサーバに公開・共有するためのプラットフォーム</a:t>
            </a:r>
          </a:p>
          <a:p>
            <a:pPr lvl="1"/>
            <a:r>
              <a:rPr lang="ja-JP" altLang="en-US" dirty="0" smtClean="0"/>
              <a:t>環境（センシング空間）、計測機器、計測値（タイムスタンプ＋値）、アクセス制御の認証情報、</a:t>
            </a:r>
            <a:r>
              <a:rPr lang="en-US" altLang="ja-JP" dirty="0" smtClean="0"/>
              <a:t>Notification</a:t>
            </a:r>
            <a:r>
              <a:rPr lang="ja-JP" altLang="en-US" dirty="0" err="1" smtClean="0"/>
              <a:t>、</a:t>
            </a:r>
            <a:r>
              <a:rPr lang="ja-JP" altLang="en-US" dirty="0" smtClean="0"/>
              <a:t>ユーザの</a:t>
            </a:r>
            <a:r>
              <a:rPr lang="en-US" altLang="ja-JP" dirty="0" smtClean="0"/>
              <a:t>6</a:t>
            </a:r>
            <a:r>
              <a:rPr lang="ja-JP" altLang="en-US" dirty="0" smtClean="0"/>
              <a:t>種類に対して、作成・更新・検索・取得・削除を行う</a:t>
            </a:r>
            <a:r>
              <a:rPr lang="en-US" altLang="ja-JP" dirty="0" err="1" smtClean="0"/>
              <a:t>RESTful</a:t>
            </a:r>
            <a:r>
              <a:rPr lang="en-US" altLang="ja-JP" dirty="0" smtClean="0"/>
              <a:t> API</a:t>
            </a:r>
            <a:r>
              <a:rPr lang="ja-JP" altLang="en-US" dirty="0" err="1" smtClean="0"/>
              <a:t>を提</a:t>
            </a:r>
            <a:r>
              <a:rPr lang="ja-JP" altLang="en-US" dirty="0" smtClean="0"/>
              <a:t>供する。</a:t>
            </a:r>
          </a:p>
        </p:txBody>
      </p:sp>
      <p:sp>
        <p:nvSpPr>
          <p:cNvPr id="4" name="スライド番号プレースホルダ 3"/>
          <p:cNvSpPr>
            <a:spLocks noGrp="1"/>
          </p:cNvSpPr>
          <p:nvPr>
            <p:ph type="sldNum" sz="quarter" idx="10"/>
          </p:nvPr>
        </p:nvSpPr>
        <p:spPr/>
        <p:txBody>
          <a:bodyPr/>
          <a:lstStyle/>
          <a:p>
            <a:fld id="{19168A96-8FC6-49A7-AAFF-8891F4FD4FE2}" type="slidenum">
              <a:rPr lang="ja-JP" altLang="en-US" smtClean="0"/>
              <a:pPr/>
              <a:t>19</a:t>
            </a:fld>
            <a:endParaRPr lang="en-US" altLang="ja-JP"/>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技術委員会のミッションと実施内容（再掲）</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a:t>ミッション</a:t>
            </a:r>
            <a:endParaRPr lang="en-US" altLang="ja-JP" dirty="0"/>
          </a:p>
          <a:p>
            <a:pPr marL="392316" lvl="1" indent="0">
              <a:buNone/>
            </a:pPr>
            <a:r>
              <a:rPr lang="en-US" altLang="ja-JP" dirty="0" smtClean="0"/>
              <a:t>(1) </a:t>
            </a:r>
            <a:r>
              <a:rPr lang="ja-JP" altLang="en-US" dirty="0" smtClean="0"/>
              <a:t>オープンデータ</a:t>
            </a:r>
            <a:r>
              <a:rPr lang="ja-JP" altLang="en-US" dirty="0"/>
              <a:t>を流通させるため</a:t>
            </a:r>
            <a:r>
              <a:rPr lang="ja-JP" altLang="en-US" dirty="0" smtClean="0"/>
              <a:t>の技術仕様のあり方を検討</a:t>
            </a:r>
            <a:endParaRPr lang="en-US" altLang="ja-JP" dirty="0"/>
          </a:p>
          <a:p>
            <a:pPr lvl="2"/>
            <a:r>
              <a:rPr lang="ja-JP" altLang="en-US" dirty="0" smtClean="0"/>
              <a:t>データ規格</a:t>
            </a:r>
            <a:endParaRPr lang="en-US" altLang="ja-JP" dirty="0"/>
          </a:p>
          <a:p>
            <a:pPr lvl="3"/>
            <a:r>
              <a:rPr lang="ja-JP" altLang="en-US" dirty="0" smtClean="0"/>
              <a:t>オープンデータ</a:t>
            </a:r>
            <a:r>
              <a:rPr lang="ja-JP" altLang="en-US" dirty="0"/>
              <a:t>の表現モデル（オープンデータはメタデータとして表現される。それを表現するモデル）</a:t>
            </a:r>
          </a:p>
          <a:p>
            <a:pPr lvl="3"/>
            <a:r>
              <a:rPr lang="ja-JP" altLang="en-US" dirty="0"/>
              <a:t>オープンデータを表現するためのボキャブラリ（メタデータを理解するための標準的な辞書）</a:t>
            </a:r>
            <a:endParaRPr lang="en-US" altLang="ja-JP" dirty="0"/>
          </a:p>
          <a:p>
            <a:pPr lvl="2"/>
            <a:r>
              <a:rPr lang="en-US" altLang="ja-JP" dirty="0" smtClean="0"/>
              <a:t>API</a:t>
            </a:r>
            <a:r>
              <a:rPr lang="ja-JP" altLang="en-US" dirty="0" smtClean="0"/>
              <a:t>規格</a:t>
            </a:r>
            <a:endParaRPr lang="en-US" altLang="ja-JP" dirty="0" smtClean="0"/>
          </a:p>
          <a:p>
            <a:pPr lvl="3"/>
            <a:r>
              <a:rPr lang="ja-JP" altLang="en-US" dirty="0" smtClean="0"/>
              <a:t>オープンデータを取得・交換</a:t>
            </a:r>
            <a:r>
              <a:rPr lang="ja-JP" altLang="en-US" dirty="0"/>
              <a:t>するため</a:t>
            </a:r>
            <a:r>
              <a:rPr lang="ja-JP" altLang="en-US" dirty="0" smtClean="0"/>
              <a:t>の手法に関する規定</a:t>
            </a:r>
            <a:endParaRPr lang="en-US" altLang="ja-JP" dirty="0"/>
          </a:p>
          <a:p>
            <a:pPr marL="392316" lvl="1" indent="0">
              <a:buNone/>
            </a:pPr>
            <a:r>
              <a:rPr lang="en-US" altLang="ja-JP" dirty="0" smtClean="0"/>
              <a:t>(2) </a:t>
            </a:r>
            <a:r>
              <a:rPr lang="ja-JP" altLang="en-US" dirty="0" smtClean="0"/>
              <a:t>国際</a:t>
            </a:r>
            <a:r>
              <a:rPr lang="ja-JP" altLang="en-US" dirty="0"/>
              <a:t>標準化のための作業検討</a:t>
            </a:r>
            <a:endParaRPr lang="en-US" altLang="ja-JP" dirty="0"/>
          </a:p>
          <a:p>
            <a:pPr lvl="2"/>
            <a:r>
              <a:rPr lang="en-US" altLang="ja-JP" dirty="0"/>
              <a:t>ITU-T, </a:t>
            </a:r>
            <a:r>
              <a:rPr lang="en-US" altLang="ja-JP" dirty="0" smtClean="0"/>
              <a:t>W3C</a:t>
            </a:r>
            <a:r>
              <a:rPr lang="ja-JP" altLang="en-US" dirty="0" smtClean="0"/>
              <a:t>等の適切な組織での国際標準化</a:t>
            </a:r>
            <a:endParaRPr lang="en-US" altLang="ja-JP" dirty="0" smtClean="0"/>
          </a:p>
          <a:p>
            <a:r>
              <a:rPr lang="ja-JP" altLang="en-US" dirty="0"/>
              <a:t>実施内容</a:t>
            </a:r>
          </a:p>
          <a:p>
            <a:pPr marL="336271" lvl="1" indent="0">
              <a:buNone/>
            </a:pPr>
            <a:r>
              <a:rPr lang="en-US" altLang="ja-JP" dirty="0" smtClean="0"/>
              <a:t>(1) </a:t>
            </a:r>
            <a:r>
              <a:rPr lang="ja-JP" altLang="en-US" dirty="0" smtClean="0"/>
              <a:t>技術仕様</a:t>
            </a:r>
            <a:r>
              <a:rPr lang="ja-JP" altLang="en-US" dirty="0"/>
              <a:t>のあり方に関する議論</a:t>
            </a:r>
          </a:p>
          <a:p>
            <a:pPr marL="845347" lvl="2" indent="-378304"/>
            <a:r>
              <a:rPr lang="ja-JP" altLang="en-US" dirty="0" smtClean="0"/>
              <a:t>仕様</a:t>
            </a:r>
            <a:r>
              <a:rPr lang="ja-JP" altLang="en-US" dirty="0"/>
              <a:t>素案に関する意見交換</a:t>
            </a:r>
          </a:p>
          <a:p>
            <a:pPr marL="845347" lvl="2" indent="-378304"/>
            <a:r>
              <a:rPr lang="ja-JP" altLang="en-US" dirty="0"/>
              <a:t>類似する</a:t>
            </a:r>
            <a:r>
              <a:rPr lang="ja-JP" altLang="en-US" dirty="0" smtClean="0"/>
              <a:t>既存規格・取組の</a:t>
            </a:r>
            <a:r>
              <a:rPr lang="ja-JP" altLang="en-US" dirty="0"/>
              <a:t>整理と整合性検討</a:t>
            </a:r>
            <a:endParaRPr lang="ja-JP" altLang="en-US" dirty="0" smtClean="0"/>
          </a:p>
          <a:p>
            <a:pPr marL="845347" lvl="2" indent="-378304"/>
            <a:r>
              <a:rPr lang="ja-JP" altLang="en-US" dirty="0" smtClean="0"/>
              <a:t>利</a:t>
            </a:r>
            <a:r>
              <a:rPr lang="ja-JP" altLang="en-US" dirty="0"/>
              <a:t>活用・普及</a:t>
            </a:r>
            <a:r>
              <a:rPr lang="ja-JP" altLang="en-US" dirty="0" smtClean="0"/>
              <a:t>委員会などへの技術</a:t>
            </a:r>
            <a:r>
              <a:rPr lang="ja-JP" altLang="en-US" dirty="0"/>
              <a:t>要件ヒアリング</a:t>
            </a:r>
            <a:r>
              <a:rPr lang="ja-JP" altLang="en-US" dirty="0" smtClean="0"/>
              <a:t>とその</a:t>
            </a:r>
            <a:r>
              <a:rPr lang="ja-JP" altLang="en-US" dirty="0"/>
              <a:t>要件に</a:t>
            </a:r>
            <a:r>
              <a:rPr lang="ja-JP" altLang="en-US" dirty="0" smtClean="0"/>
              <a:t>対する</a:t>
            </a:r>
            <a:r>
              <a:rPr lang="ja-JP" altLang="en-US" dirty="0"/>
              <a:t>技術</a:t>
            </a:r>
            <a:r>
              <a:rPr lang="ja-JP" altLang="en-US" dirty="0" smtClean="0"/>
              <a:t>仕様</a:t>
            </a:r>
            <a:r>
              <a:rPr lang="ja-JP" altLang="en-US" dirty="0"/>
              <a:t>へのフィードバック検討</a:t>
            </a:r>
          </a:p>
          <a:p>
            <a:pPr marL="845347" lvl="2" indent="-378304"/>
            <a:r>
              <a:rPr lang="ja-JP" altLang="en-US" dirty="0"/>
              <a:t>データガバナンスのライセンス表現や、それに基づくデータ処理に関する技術的な検討（</a:t>
            </a:r>
            <a:r>
              <a:rPr lang="en-US" altLang="ja-JP" dirty="0"/>
              <a:t>2</a:t>
            </a:r>
            <a:r>
              <a:rPr lang="ja-JP" altLang="en-US" dirty="0"/>
              <a:t>年目以降）</a:t>
            </a:r>
          </a:p>
          <a:p>
            <a:pPr marL="336271" lvl="1" indent="0">
              <a:buNone/>
            </a:pPr>
            <a:r>
              <a:rPr lang="en-US" altLang="ja-JP" dirty="0" smtClean="0"/>
              <a:t>(2) </a:t>
            </a:r>
            <a:r>
              <a:rPr lang="ja-JP" altLang="en-US" dirty="0" smtClean="0"/>
              <a:t>国際</a:t>
            </a:r>
            <a:r>
              <a:rPr lang="ja-JP" altLang="en-US" dirty="0"/>
              <a:t>標準化活動に関する意見交換</a:t>
            </a:r>
          </a:p>
          <a:p>
            <a:pPr marL="845347" lvl="2" indent="-378304"/>
            <a:r>
              <a:rPr lang="en-US" altLang="ja-JP" dirty="0"/>
              <a:t>1</a:t>
            </a:r>
            <a:r>
              <a:rPr lang="ja-JP" altLang="en-US" dirty="0"/>
              <a:t>年目は、標準化の動向調査</a:t>
            </a:r>
            <a:r>
              <a:rPr lang="ja-JP" altLang="en-US" dirty="0" smtClean="0"/>
              <a:t>と体制</a:t>
            </a:r>
            <a:r>
              <a:rPr lang="ja-JP" altLang="en-US" dirty="0"/>
              <a:t>に関するヒアリング、意見交換</a:t>
            </a:r>
          </a:p>
          <a:p>
            <a:pPr marL="378304" indent="-378304"/>
            <a:r>
              <a:rPr lang="ja-JP" altLang="en-US" dirty="0"/>
              <a:t>想定アウトプット</a:t>
            </a:r>
          </a:p>
          <a:p>
            <a:pPr marL="714575" lvl="1" indent="-378304"/>
            <a:r>
              <a:rPr lang="ja-JP" altLang="en-US" dirty="0"/>
              <a:t>活動報告書</a:t>
            </a:r>
            <a:r>
              <a:rPr lang="ja-JP" altLang="en-US" dirty="0" smtClean="0"/>
              <a:t>（標準仕様を含む）</a:t>
            </a:r>
            <a:endParaRPr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a:t>
            </a:fld>
            <a:endParaRPr lang="en-US" altLang="ja-JP"/>
          </a:p>
        </p:txBody>
      </p:sp>
    </p:spTree>
    <p:extLst>
      <p:ext uri="{BB962C8B-B14F-4D97-AF65-F5344CB8AC3E}">
        <p14:creationId xmlns:p14="http://schemas.microsoft.com/office/powerpoint/2010/main" val="2252930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en-US" altLang="ja-JP" dirty="0" smtClean="0"/>
              <a:t>2.  </a:t>
            </a:r>
            <a:r>
              <a:rPr lang="ja-JP" altLang="en-US" dirty="0" smtClean="0"/>
              <a:t>オープンデータの</a:t>
            </a:r>
            <a:r>
              <a:rPr lang="en-US" altLang="ja-JP" dirty="0" smtClean="0"/>
              <a:t/>
            </a:r>
            <a:br>
              <a:rPr lang="en-US" altLang="ja-JP" dirty="0" smtClean="0"/>
            </a:br>
            <a:r>
              <a:rPr lang="ja-JP" altLang="ja-JP" dirty="0" smtClean="0"/>
              <a:t>　</a:t>
            </a:r>
            <a:r>
              <a:rPr lang="ja-JP" altLang="en-US" dirty="0" smtClean="0"/>
              <a:t>　データ規格</a:t>
            </a:r>
            <a:endParaRPr lang="ja-JP" altLang="en-US" dirty="0"/>
          </a:p>
        </p:txBody>
      </p:sp>
      <p:sp>
        <p:nvSpPr>
          <p:cNvPr id="6" name="テキスト プレースホルダ 5"/>
          <p:cNvSpPr>
            <a:spLocks noGrp="1"/>
          </p:cNvSpPr>
          <p:nvPr>
            <p:ph type="body" idx="1"/>
          </p:nvPr>
        </p:nvSpPr>
        <p:spPr/>
        <p:txBody>
          <a:bodyPr/>
          <a:lstStyle/>
          <a:p>
            <a:endParaRPr lang="ja-JP" altLang="en-US"/>
          </a:p>
        </p:txBody>
      </p:sp>
      <p:sp>
        <p:nvSpPr>
          <p:cNvPr id="4" name="スライド番号プレースホルダ 3"/>
          <p:cNvSpPr>
            <a:spLocks noGrp="1"/>
          </p:cNvSpPr>
          <p:nvPr>
            <p:ph type="sldNum" sz="quarter" idx="10"/>
          </p:nvPr>
        </p:nvSpPr>
        <p:spPr/>
        <p:txBody>
          <a:bodyPr/>
          <a:lstStyle/>
          <a:p>
            <a:fld id="{19168A96-8FC6-49A7-AAFF-8891F4FD4FE2}" type="slidenum">
              <a:rPr lang="ja-JP" altLang="en-US" smtClean="0"/>
              <a:pPr/>
              <a:t>20</a:t>
            </a:fld>
            <a:endParaRPr lang="en-US" altLang="ja-JP"/>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オープンデータへの適用が考えられるデータ規格の洗い出し</a:t>
            </a:r>
            <a:endParaRPr lang="ja-JP" altLang="en-US" dirty="0"/>
          </a:p>
        </p:txBody>
      </p:sp>
      <p:sp>
        <p:nvSpPr>
          <p:cNvPr id="3" name="コンテンツ プレースホルダ 2"/>
          <p:cNvSpPr>
            <a:spLocks noGrp="1"/>
          </p:cNvSpPr>
          <p:nvPr>
            <p:ph sz="half" idx="1"/>
          </p:nvPr>
        </p:nvSpPr>
        <p:spPr/>
        <p:txBody>
          <a:bodyPr>
            <a:normAutofit/>
          </a:bodyPr>
          <a:lstStyle/>
          <a:p>
            <a:r>
              <a:rPr lang="ja-JP" altLang="en-US" dirty="0" smtClean="0"/>
              <a:t>主にデータ的コンテンツに使われるデータ規格</a:t>
            </a:r>
            <a:endParaRPr lang="en-US" altLang="ja-JP" dirty="0" smtClean="0"/>
          </a:p>
          <a:p>
            <a:pPr lvl="1"/>
            <a:r>
              <a:rPr lang="en-US" altLang="ja-JP" dirty="0" smtClean="0"/>
              <a:t>PDF</a:t>
            </a:r>
          </a:p>
          <a:p>
            <a:pPr lvl="1"/>
            <a:r>
              <a:rPr lang="en-US" altLang="ja-JP" dirty="0" smtClean="0"/>
              <a:t>RTF</a:t>
            </a:r>
          </a:p>
          <a:p>
            <a:pPr lvl="1"/>
            <a:r>
              <a:rPr lang="en-US" altLang="ja-JP" dirty="0" smtClean="0"/>
              <a:t>Microsoft Office Binary</a:t>
            </a:r>
          </a:p>
          <a:p>
            <a:pPr lvl="1"/>
            <a:r>
              <a:rPr lang="en-US" altLang="ja-JP" dirty="0" smtClean="0"/>
              <a:t>Office Open XML</a:t>
            </a:r>
          </a:p>
          <a:p>
            <a:pPr lvl="1"/>
            <a:r>
              <a:rPr lang="en-US" altLang="ja-JP" dirty="0" err="1" smtClean="0"/>
              <a:t>OpenDocument</a:t>
            </a:r>
            <a:endParaRPr lang="en-US" altLang="ja-JP" dirty="0" smtClean="0"/>
          </a:p>
          <a:p>
            <a:pPr lvl="1"/>
            <a:r>
              <a:rPr lang="en-US" altLang="ja-JP" dirty="0" smtClean="0"/>
              <a:t>JPEG</a:t>
            </a:r>
            <a:endParaRPr lang="ja-JP" altLang="en-US" dirty="0" smtClean="0"/>
          </a:p>
          <a:p>
            <a:pPr lvl="1"/>
            <a:r>
              <a:rPr lang="en-US" altLang="ja-JP" dirty="0" smtClean="0"/>
              <a:t>PNG</a:t>
            </a:r>
          </a:p>
          <a:p>
            <a:pPr lvl="1"/>
            <a:r>
              <a:rPr lang="en-US" altLang="ja-JP" dirty="0" smtClean="0"/>
              <a:t>MP3</a:t>
            </a:r>
          </a:p>
          <a:p>
            <a:pPr lvl="1"/>
            <a:r>
              <a:rPr lang="en-US" altLang="ja-JP" dirty="0" smtClean="0"/>
              <a:t>MPEG4</a:t>
            </a:r>
          </a:p>
          <a:p>
            <a:pPr lvl="1"/>
            <a:r>
              <a:rPr lang="ja-JP" altLang="en-US" dirty="0" smtClean="0"/>
              <a:t>（プレイン）テキスト形式</a:t>
            </a:r>
            <a:endParaRPr lang="en-US" altLang="ja-JP" dirty="0" smtClean="0"/>
          </a:p>
          <a:p>
            <a:pPr>
              <a:buNone/>
            </a:pPr>
            <a:endParaRPr lang="ja-JP" altLang="en-US" dirty="0"/>
          </a:p>
        </p:txBody>
      </p:sp>
      <p:sp>
        <p:nvSpPr>
          <p:cNvPr id="5" name="コンテンツ プレースホルダ 4"/>
          <p:cNvSpPr>
            <a:spLocks noGrp="1"/>
          </p:cNvSpPr>
          <p:nvPr>
            <p:ph sz="half" idx="2"/>
          </p:nvPr>
        </p:nvSpPr>
        <p:spPr/>
        <p:txBody>
          <a:bodyPr>
            <a:normAutofit/>
          </a:bodyPr>
          <a:lstStyle/>
          <a:p>
            <a:r>
              <a:rPr lang="ja-JP" altLang="en-US" dirty="0" smtClean="0"/>
              <a:t>主にデータに使われるデータ形式</a:t>
            </a:r>
            <a:endParaRPr lang="en-US" altLang="ja-JP" dirty="0" smtClean="0"/>
          </a:p>
          <a:p>
            <a:pPr lvl="1"/>
            <a:r>
              <a:rPr lang="en-US" altLang="ja-JP" dirty="0" smtClean="0"/>
              <a:t>CSV</a:t>
            </a:r>
            <a:endParaRPr lang="ja-JP" altLang="en-US" dirty="0" smtClean="0"/>
          </a:p>
          <a:p>
            <a:pPr lvl="1"/>
            <a:r>
              <a:rPr lang="en-US" altLang="ja-JP" dirty="0" smtClean="0"/>
              <a:t>XML</a:t>
            </a:r>
          </a:p>
          <a:p>
            <a:pPr lvl="1"/>
            <a:r>
              <a:rPr lang="en-US" altLang="ja-JP" dirty="0"/>
              <a:t>GML</a:t>
            </a:r>
          </a:p>
          <a:p>
            <a:pPr lvl="1"/>
            <a:r>
              <a:rPr lang="en-US" altLang="ja-JP" dirty="0" smtClean="0"/>
              <a:t>JSON</a:t>
            </a:r>
          </a:p>
          <a:p>
            <a:pPr lvl="1"/>
            <a:r>
              <a:rPr lang="en-US" altLang="ja-JP" dirty="0" smtClean="0"/>
              <a:t>RDF</a:t>
            </a:r>
          </a:p>
          <a:p>
            <a:endParaRPr lang="ja-JP" altLang="en-US" dirty="0"/>
          </a:p>
        </p:txBody>
      </p:sp>
      <p:sp>
        <p:nvSpPr>
          <p:cNvPr id="4" name="スライド番号プレースホルダ 3"/>
          <p:cNvSpPr>
            <a:spLocks noGrp="1"/>
          </p:cNvSpPr>
          <p:nvPr>
            <p:ph type="sldNum" sz="quarter" idx="10"/>
          </p:nvPr>
        </p:nvSpPr>
        <p:spPr/>
        <p:txBody>
          <a:bodyPr/>
          <a:lstStyle/>
          <a:p>
            <a:fld id="{19168A96-8FC6-49A7-AAFF-8891F4FD4FE2}" type="slidenum">
              <a:rPr lang="ja-JP" altLang="en-US" smtClean="0"/>
              <a:pPr/>
              <a:t>21</a:t>
            </a:fld>
            <a:endParaRPr lang="en-US" altLang="ja-JP"/>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PDF (Portable Document Format)</a:t>
            </a:r>
            <a:endParaRPr kumimoji="1" lang="ja-JP" altLang="en-US" dirty="0"/>
          </a:p>
        </p:txBody>
      </p:sp>
      <p:sp>
        <p:nvSpPr>
          <p:cNvPr id="5" name="コンテンツ プレースホルダー 4"/>
          <p:cNvSpPr>
            <a:spLocks noGrp="1"/>
          </p:cNvSpPr>
          <p:nvPr>
            <p:ph idx="1"/>
          </p:nvPr>
        </p:nvSpPr>
        <p:spPr/>
        <p:txBody>
          <a:bodyPr/>
          <a:lstStyle/>
          <a:p>
            <a:r>
              <a:rPr kumimoji="1" lang="ja-JP" altLang="en-US" dirty="0" smtClean="0"/>
              <a:t>概要</a:t>
            </a:r>
          </a:p>
          <a:p>
            <a:pPr lvl="1"/>
            <a:r>
              <a:rPr lang="ja-JP" altLang="en-US" dirty="0" smtClean="0"/>
              <a:t>アドビシステムズが開発および提唱する、電子文書に関するフォーマット。</a:t>
            </a:r>
          </a:p>
          <a:p>
            <a:pPr lvl="1"/>
            <a:r>
              <a:rPr lang="ja-JP" altLang="en-US" dirty="0"/>
              <a:t>特定の環境に左右されずに全ての環境でほぼ同様の状態で文章や画像等を閲覧できる特性を</a:t>
            </a:r>
            <a:r>
              <a:rPr lang="ja-JP" altLang="en-US" dirty="0" smtClean="0"/>
              <a:t>持っている。</a:t>
            </a:r>
          </a:p>
          <a:p>
            <a:pPr lvl="1"/>
            <a:r>
              <a:rPr lang="en-US" altLang="ja-JP" dirty="0" smtClean="0"/>
              <a:t>2008</a:t>
            </a:r>
            <a:r>
              <a:rPr lang="ja-JP" altLang="en-US" dirty="0" smtClean="0"/>
              <a:t>年</a:t>
            </a:r>
            <a:r>
              <a:rPr lang="en-US" altLang="ja-JP" dirty="0" smtClean="0"/>
              <a:t>7</a:t>
            </a:r>
            <a:r>
              <a:rPr lang="ja-JP" altLang="en-US" dirty="0" smtClean="0"/>
              <a:t>月に</a:t>
            </a:r>
            <a:r>
              <a:rPr lang="en-US" altLang="ja-JP" dirty="0" smtClean="0"/>
              <a:t>ISO 32000-1</a:t>
            </a:r>
            <a:r>
              <a:rPr lang="ja-JP" altLang="en-US" dirty="0" smtClean="0"/>
              <a:t>として標準化。</a:t>
            </a:r>
            <a:endParaRPr lang="en-US" altLang="ja-JP" dirty="0" smtClean="0"/>
          </a:p>
          <a:p>
            <a:pPr lvl="1"/>
            <a:r>
              <a:rPr lang="ja-JP" altLang="en-US" dirty="0"/>
              <a:t>拡張子</a:t>
            </a:r>
            <a:r>
              <a:rPr lang="ja-JP" altLang="en-US" dirty="0" smtClean="0"/>
              <a:t>は</a:t>
            </a:r>
            <a:r>
              <a:rPr lang="en-US" altLang="ja-JP" dirty="0" smtClean="0"/>
              <a:t>”.</a:t>
            </a:r>
            <a:r>
              <a:rPr lang="en-US" altLang="ja-JP" dirty="0" err="1" smtClean="0"/>
              <a:t>pdf</a:t>
            </a:r>
            <a:r>
              <a:rPr lang="en-US" altLang="ja-JP" dirty="0" smtClean="0"/>
              <a:t>”</a:t>
            </a:r>
          </a:p>
          <a:p>
            <a:r>
              <a:rPr lang="ja-JP" altLang="en-US" dirty="0" smtClean="0"/>
              <a:t>主</a:t>
            </a:r>
            <a:r>
              <a:rPr lang="ja-JP" altLang="en-US" dirty="0"/>
              <a:t>な用途</a:t>
            </a:r>
            <a:endParaRPr kumimoji="1" lang="ja-JP" altLang="en-US" dirty="0" smtClean="0"/>
          </a:p>
          <a:p>
            <a:pPr lvl="1"/>
            <a:r>
              <a:rPr lang="ja-JP" altLang="en-US" dirty="0" smtClean="0"/>
              <a:t>ドキュメント</a:t>
            </a:r>
            <a:endParaRPr lang="en-US" altLang="ja-JP" dirty="0" smtClean="0"/>
          </a:p>
          <a:p>
            <a:r>
              <a:rPr kumimoji="1" lang="ja-JP" altLang="en-US" dirty="0" smtClean="0"/>
              <a:t>留意点</a:t>
            </a:r>
          </a:p>
          <a:p>
            <a:pPr lvl="1"/>
            <a:r>
              <a:rPr lang="ja-JP" altLang="en-US" dirty="0" smtClean="0"/>
              <a:t>特定の企業に依存するファイルフォーマットである。</a:t>
            </a:r>
          </a:p>
          <a:p>
            <a:pPr lvl="1"/>
            <a:r>
              <a:rPr lang="ja-JP" altLang="en-US" dirty="0" smtClean="0"/>
              <a:t>この形式のファイルからアプリケーションが必要なデータを取得することは、困難である。</a:t>
            </a:r>
          </a:p>
        </p:txBody>
      </p:sp>
    </p:spTree>
    <p:extLst>
      <p:ext uri="{BB962C8B-B14F-4D97-AF65-F5344CB8AC3E}">
        <p14:creationId xmlns:p14="http://schemas.microsoft.com/office/powerpoint/2010/main" val="2449239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Microsoft Office Binary</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概要</a:t>
            </a:r>
          </a:p>
          <a:p>
            <a:pPr lvl="1"/>
            <a:r>
              <a:rPr lang="en-US" altLang="ja-JP" dirty="0" smtClean="0"/>
              <a:t>Microsoft Word/Excel/PowerPoint 2003</a:t>
            </a:r>
            <a:r>
              <a:rPr lang="ja-JP" altLang="en-US" dirty="0" err="1" smtClean="0"/>
              <a:t>までの</a:t>
            </a:r>
            <a:r>
              <a:rPr lang="ja-JP" altLang="en-US" dirty="0" smtClean="0"/>
              <a:t>ファイル形式。</a:t>
            </a:r>
          </a:p>
          <a:p>
            <a:pPr lvl="1"/>
            <a:r>
              <a:rPr lang="en-US" altLang="ja-JP" dirty="0" smtClean="0"/>
              <a:t>Microsoft Word</a:t>
            </a:r>
            <a:r>
              <a:rPr lang="en-US" altLang="ja-JP" dirty="0"/>
              <a:t>/Excel/PowerPoint</a:t>
            </a:r>
            <a:r>
              <a:rPr lang="en-US" altLang="ja-JP" dirty="0" smtClean="0"/>
              <a:t> 2007</a:t>
            </a:r>
            <a:r>
              <a:rPr lang="ja-JP" altLang="en-US" dirty="0" smtClean="0"/>
              <a:t>以降は、</a:t>
            </a:r>
            <a:r>
              <a:rPr lang="en-US" altLang="ja-JP" dirty="0"/>
              <a:t> Office Open XML </a:t>
            </a:r>
            <a:r>
              <a:rPr lang="en-US" altLang="ja-JP" dirty="0" smtClean="0"/>
              <a:t>Document</a:t>
            </a:r>
            <a:r>
              <a:rPr lang="ja-JP" altLang="en-US" dirty="0" smtClean="0"/>
              <a:t>が</a:t>
            </a:r>
            <a:r>
              <a:rPr lang="ja-JP" altLang="en-US" dirty="0"/>
              <a:t>標準のファイル </a:t>
            </a:r>
            <a:r>
              <a:rPr lang="ja-JP" altLang="en-US" dirty="0" smtClean="0"/>
              <a:t>フォーマットである。</a:t>
            </a:r>
          </a:p>
          <a:p>
            <a:pPr lvl="1"/>
            <a:r>
              <a:rPr lang="en-US" altLang="ja-JP" dirty="0"/>
              <a:t>2008</a:t>
            </a:r>
            <a:r>
              <a:rPr lang="ja-JP" altLang="en-US" dirty="0"/>
              <a:t>年</a:t>
            </a:r>
            <a:r>
              <a:rPr lang="en-US" altLang="ja-JP" dirty="0"/>
              <a:t>6</a:t>
            </a:r>
            <a:r>
              <a:rPr lang="ja-JP" altLang="en-US" dirty="0"/>
              <a:t>月に </a:t>
            </a:r>
            <a:r>
              <a:rPr lang="en-US" altLang="ja-JP" dirty="0"/>
              <a:t>Microsoft Open Specification Promise </a:t>
            </a:r>
            <a:r>
              <a:rPr lang="ja-JP" altLang="en-US" dirty="0"/>
              <a:t>の下で仕様が公開</a:t>
            </a:r>
            <a:r>
              <a:rPr lang="ja-JP" altLang="en-US" dirty="0" smtClean="0"/>
              <a:t>された。</a:t>
            </a:r>
            <a:endParaRPr lang="en-US" altLang="ja-JP" dirty="0"/>
          </a:p>
          <a:p>
            <a:pPr lvl="1"/>
            <a:r>
              <a:rPr lang="ja-JP" altLang="en-US" dirty="0"/>
              <a:t>拡張子は</a:t>
            </a:r>
            <a:r>
              <a:rPr lang="en-US" altLang="ja-JP" dirty="0" smtClean="0"/>
              <a:t>”.doc”(Word)</a:t>
            </a:r>
            <a:r>
              <a:rPr lang="ja-JP" altLang="en-US" dirty="0" err="1" smtClean="0"/>
              <a:t>、</a:t>
            </a:r>
            <a:r>
              <a:rPr lang="en-US" altLang="ja-JP" dirty="0" smtClean="0"/>
              <a:t>”.</a:t>
            </a:r>
            <a:r>
              <a:rPr lang="en-US" altLang="ja-JP" dirty="0" err="1" smtClean="0"/>
              <a:t>xls</a:t>
            </a:r>
            <a:r>
              <a:rPr lang="en-US" altLang="ja-JP" dirty="0" smtClean="0"/>
              <a:t>”(Excel)</a:t>
            </a:r>
            <a:r>
              <a:rPr lang="ja-JP" altLang="en-US" dirty="0" err="1" smtClean="0"/>
              <a:t>、</a:t>
            </a:r>
            <a:r>
              <a:rPr lang="en-US" altLang="ja-JP" dirty="0" smtClean="0"/>
              <a:t>”.</a:t>
            </a:r>
            <a:r>
              <a:rPr lang="en-US" altLang="ja-JP" dirty="0" err="1" smtClean="0"/>
              <a:t>ppt</a:t>
            </a:r>
            <a:r>
              <a:rPr lang="en-US" altLang="ja-JP" dirty="0" smtClean="0"/>
              <a:t>”(PowerPoint)</a:t>
            </a:r>
            <a:endParaRPr lang="ja-JP" altLang="en-US" dirty="0" smtClean="0"/>
          </a:p>
          <a:p>
            <a:r>
              <a:rPr lang="ja-JP" altLang="en-US" dirty="0"/>
              <a:t>主な用途</a:t>
            </a:r>
          </a:p>
          <a:p>
            <a:pPr lvl="1"/>
            <a:r>
              <a:rPr lang="ja-JP" altLang="en-US" dirty="0" smtClean="0"/>
              <a:t>ドキュメント</a:t>
            </a:r>
            <a:r>
              <a:rPr lang="en-US" altLang="ja-JP" dirty="0" smtClean="0"/>
              <a:t>(Word)</a:t>
            </a:r>
            <a:r>
              <a:rPr lang="ja-JP" altLang="en-US" dirty="0" err="1" smtClean="0"/>
              <a:t>、</a:t>
            </a:r>
            <a:r>
              <a:rPr lang="ja-JP" altLang="en-US" dirty="0" smtClean="0"/>
              <a:t>表計算</a:t>
            </a:r>
            <a:r>
              <a:rPr lang="en-US" altLang="ja-JP" dirty="0" smtClean="0"/>
              <a:t>(Excel)</a:t>
            </a:r>
            <a:r>
              <a:rPr lang="ja-JP" altLang="en-US" dirty="0" err="1" smtClean="0"/>
              <a:t>、</a:t>
            </a:r>
            <a:r>
              <a:rPr lang="ja-JP" altLang="en-US" dirty="0" smtClean="0"/>
              <a:t>プレゼンテーション</a:t>
            </a:r>
            <a:r>
              <a:rPr lang="en-US" altLang="ja-JP" dirty="0" smtClean="0"/>
              <a:t>(PowerPoint)</a:t>
            </a:r>
            <a:endParaRPr lang="en-US" altLang="ja-JP" dirty="0"/>
          </a:p>
          <a:p>
            <a:r>
              <a:rPr lang="ja-JP" altLang="en-US" dirty="0"/>
              <a:t>留意点</a:t>
            </a:r>
          </a:p>
          <a:p>
            <a:pPr lvl="1"/>
            <a:r>
              <a:rPr lang="ja-JP" altLang="en-US" dirty="0"/>
              <a:t>特定の企業に依存するファイルフォーマットである。</a:t>
            </a:r>
          </a:p>
          <a:p>
            <a:pPr lvl="1"/>
            <a:r>
              <a:rPr lang="ja-JP" altLang="en-US" dirty="0"/>
              <a:t>この形式のファイルからアプリケーションが必要なデータを取得することは</a:t>
            </a:r>
            <a:r>
              <a:rPr lang="ja-JP" altLang="en-US" dirty="0" smtClean="0"/>
              <a:t>、困難で</a:t>
            </a:r>
            <a:r>
              <a:rPr lang="ja-JP" altLang="en-US" dirty="0"/>
              <a:t>ある。</a:t>
            </a: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23</a:t>
            </a:fld>
            <a:endParaRPr lang="en-US" altLang="ja-JP"/>
          </a:p>
        </p:txBody>
      </p:sp>
    </p:spTree>
    <p:extLst>
      <p:ext uri="{BB962C8B-B14F-4D97-AF65-F5344CB8AC3E}">
        <p14:creationId xmlns:p14="http://schemas.microsoft.com/office/powerpoint/2010/main" val="523243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RTF (Rich Text Format)</a:t>
            </a:r>
            <a:endParaRPr kumimoji="1" lang="ja-JP" altLang="en-US" dirty="0"/>
          </a:p>
        </p:txBody>
      </p:sp>
      <p:sp>
        <p:nvSpPr>
          <p:cNvPr id="3" name="コンテンツ プレースホルダー 2"/>
          <p:cNvSpPr>
            <a:spLocks noGrp="1"/>
          </p:cNvSpPr>
          <p:nvPr>
            <p:ph idx="1"/>
          </p:nvPr>
        </p:nvSpPr>
        <p:spPr/>
        <p:txBody>
          <a:bodyPr/>
          <a:lstStyle/>
          <a:p>
            <a:r>
              <a:rPr lang="ja-JP" altLang="en-US" dirty="0"/>
              <a:t>概要</a:t>
            </a:r>
          </a:p>
          <a:p>
            <a:pPr lvl="1"/>
            <a:r>
              <a:rPr lang="en-US" altLang="ja-JP" dirty="0" smtClean="0"/>
              <a:t>Microsoft</a:t>
            </a:r>
            <a:r>
              <a:rPr lang="ja-JP" altLang="en-US" dirty="0" smtClean="0"/>
              <a:t>が公開する文書ファイルフォーマット。</a:t>
            </a:r>
          </a:p>
          <a:p>
            <a:pPr lvl="1"/>
            <a:r>
              <a:rPr lang="ja-JP" altLang="en-US" dirty="0"/>
              <a:t>プレインテキスト</a:t>
            </a:r>
            <a:r>
              <a:rPr lang="ja-JP" altLang="en-US" dirty="0" smtClean="0"/>
              <a:t>に装飾</a:t>
            </a:r>
            <a:r>
              <a:rPr lang="ja-JP" altLang="en-US" dirty="0"/>
              <a:t>やレイアウトのための制御用の文字列を付加した</a:t>
            </a:r>
            <a:r>
              <a:rPr lang="ja-JP" altLang="en-US" dirty="0" smtClean="0"/>
              <a:t>形式である。</a:t>
            </a:r>
          </a:p>
          <a:p>
            <a:pPr lvl="2"/>
            <a:r>
              <a:rPr lang="ja-JP" altLang="en-US" dirty="0" smtClean="0"/>
              <a:t>フォント</a:t>
            </a:r>
            <a:r>
              <a:rPr lang="ja-JP" altLang="en-US" dirty="0"/>
              <a:t>の指定や、文字の色・大きさや太文字などの装飾指定、画像の表示や中央揃え・箇条書き、表などの簡易レイアウトを行える</a:t>
            </a:r>
            <a:r>
              <a:rPr lang="ja-JP" altLang="en-US" dirty="0" smtClean="0"/>
              <a:t>特徴がある。</a:t>
            </a:r>
          </a:p>
          <a:p>
            <a:pPr lvl="2"/>
            <a:r>
              <a:rPr lang="ja-JP" altLang="en-US" dirty="0"/>
              <a:t>後</a:t>
            </a:r>
            <a:r>
              <a:rPr lang="ja-JP" altLang="en-US" dirty="0" smtClean="0"/>
              <a:t>に現れた</a:t>
            </a:r>
            <a:r>
              <a:rPr lang="en-US" altLang="ja-JP" dirty="0" smtClean="0"/>
              <a:t>HTML</a:t>
            </a:r>
            <a:r>
              <a:rPr lang="ja-JP" altLang="en-US" dirty="0" smtClean="0"/>
              <a:t>などとは表記方法が異なる。</a:t>
            </a:r>
            <a:endParaRPr lang="ja-JP" altLang="en-US" dirty="0"/>
          </a:p>
          <a:p>
            <a:pPr lvl="1"/>
            <a:r>
              <a:rPr lang="ja-JP" altLang="en-US" dirty="0" smtClean="0"/>
              <a:t>拡張子</a:t>
            </a:r>
            <a:r>
              <a:rPr lang="ja-JP" altLang="en-US" dirty="0"/>
              <a:t>は</a:t>
            </a:r>
            <a:r>
              <a:rPr lang="en-US" altLang="ja-JP" dirty="0" smtClean="0"/>
              <a:t>”.rtf”</a:t>
            </a:r>
            <a:endParaRPr lang="ja-JP" altLang="en-US" dirty="0"/>
          </a:p>
          <a:p>
            <a:r>
              <a:rPr lang="ja-JP" altLang="en-US" dirty="0"/>
              <a:t>主な用途</a:t>
            </a:r>
          </a:p>
          <a:p>
            <a:pPr lvl="1"/>
            <a:r>
              <a:rPr lang="ja-JP" altLang="en-US" dirty="0" smtClean="0"/>
              <a:t>ドキュメント</a:t>
            </a:r>
            <a:endParaRPr lang="en-US" altLang="ja-JP" dirty="0"/>
          </a:p>
          <a:p>
            <a:r>
              <a:rPr lang="ja-JP" altLang="en-US" dirty="0"/>
              <a:t>留意点</a:t>
            </a:r>
          </a:p>
          <a:p>
            <a:pPr lvl="1"/>
            <a:r>
              <a:rPr lang="ja-JP" altLang="en-US" dirty="0"/>
              <a:t>特定の企業に依存するファイルフォーマットである</a:t>
            </a:r>
            <a:r>
              <a:rPr lang="ja-JP" altLang="en-US" dirty="0" smtClean="0"/>
              <a:t>。</a:t>
            </a:r>
            <a:endParaRPr lang="ja-JP" altLang="en-US" dirty="0"/>
          </a:p>
          <a:p>
            <a:pPr marL="0" inden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24</a:t>
            </a:fld>
            <a:endParaRPr lang="en-US" altLang="ja-JP"/>
          </a:p>
        </p:txBody>
      </p:sp>
    </p:spTree>
    <p:extLst>
      <p:ext uri="{BB962C8B-B14F-4D97-AF65-F5344CB8AC3E}">
        <p14:creationId xmlns:p14="http://schemas.microsoft.com/office/powerpoint/2010/main" val="4013339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Office Open XML</a:t>
            </a:r>
            <a:endParaRPr kumimoji="1" lang="ja-JP" altLang="en-US" dirty="0"/>
          </a:p>
        </p:txBody>
      </p:sp>
      <p:sp>
        <p:nvSpPr>
          <p:cNvPr id="3" name="コンテンツ プレースホルダー 2"/>
          <p:cNvSpPr>
            <a:spLocks noGrp="1"/>
          </p:cNvSpPr>
          <p:nvPr>
            <p:ph idx="1"/>
          </p:nvPr>
        </p:nvSpPr>
        <p:spPr/>
        <p:txBody>
          <a:bodyPr/>
          <a:lstStyle/>
          <a:p>
            <a:r>
              <a:rPr lang="ja-JP" altLang="en-US" dirty="0"/>
              <a:t>概要</a:t>
            </a:r>
          </a:p>
          <a:p>
            <a:pPr lvl="1"/>
            <a:r>
              <a:rPr lang="en-US" altLang="ja-JP" dirty="0"/>
              <a:t>XML</a:t>
            </a:r>
            <a:r>
              <a:rPr lang="ja-JP" altLang="en-US" dirty="0"/>
              <a:t>をベースとしたオフィススイート用の</a:t>
            </a:r>
            <a:r>
              <a:rPr lang="ja-JP" altLang="en-US" dirty="0" smtClean="0"/>
              <a:t>ファイルフォーマットの</a:t>
            </a:r>
            <a:r>
              <a:rPr lang="en-US" altLang="ja-JP" dirty="0" smtClean="0"/>
              <a:t>1</a:t>
            </a:r>
            <a:r>
              <a:rPr lang="ja-JP" altLang="en-US" dirty="0" smtClean="0"/>
              <a:t>つ。</a:t>
            </a:r>
          </a:p>
          <a:p>
            <a:pPr lvl="1"/>
            <a:r>
              <a:rPr lang="en-US" altLang="ja-JP" dirty="0" smtClean="0"/>
              <a:t>Microsoft </a:t>
            </a:r>
            <a:r>
              <a:rPr lang="en-US" altLang="ja-JP" dirty="0"/>
              <a:t>Word/Excel/PowerPoint 2007</a:t>
            </a:r>
            <a:r>
              <a:rPr lang="ja-JP" altLang="en-US" dirty="0" smtClean="0"/>
              <a:t>以降の標準</a:t>
            </a:r>
            <a:r>
              <a:rPr lang="ja-JP" altLang="en-US" dirty="0"/>
              <a:t>の</a:t>
            </a:r>
            <a:r>
              <a:rPr lang="ja-JP" altLang="en-US" dirty="0" smtClean="0"/>
              <a:t>ファイルフォーマット</a:t>
            </a:r>
            <a:r>
              <a:rPr lang="ja-JP" altLang="en-US" dirty="0"/>
              <a:t>である。</a:t>
            </a:r>
          </a:p>
          <a:p>
            <a:pPr lvl="1"/>
            <a:r>
              <a:rPr lang="en-US" altLang="ja-JP" dirty="0" smtClean="0"/>
              <a:t>2008</a:t>
            </a:r>
            <a:r>
              <a:rPr lang="ja-JP" altLang="en-US" dirty="0" smtClean="0"/>
              <a:t>年</a:t>
            </a:r>
            <a:r>
              <a:rPr lang="en-US" altLang="ja-JP" dirty="0" smtClean="0"/>
              <a:t>4</a:t>
            </a:r>
            <a:r>
              <a:rPr lang="ja-JP" altLang="en-US" dirty="0" smtClean="0"/>
              <a:t>月に </a:t>
            </a:r>
            <a:r>
              <a:rPr lang="en-US" altLang="ja-JP" dirty="0" smtClean="0"/>
              <a:t>ISO/IEC 29500</a:t>
            </a:r>
            <a:r>
              <a:rPr lang="ja-JP" altLang="en-US" dirty="0" smtClean="0"/>
              <a:t>として標準化された。</a:t>
            </a:r>
            <a:endParaRPr lang="en-US" altLang="ja-JP" dirty="0"/>
          </a:p>
          <a:p>
            <a:pPr lvl="1"/>
            <a:r>
              <a:rPr lang="ja-JP" altLang="en-US" dirty="0"/>
              <a:t>拡張子は</a:t>
            </a:r>
            <a:r>
              <a:rPr lang="en-US" altLang="ja-JP" dirty="0" smtClean="0"/>
              <a:t>”.</a:t>
            </a:r>
            <a:r>
              <a:rPr lang="en-US" altLang="ja-JP" dirty="0" err="1" smtClean="0"/>
              <a:t>docx</a:t>
            </a:r>
            <a:r>
              <a:rPr lang="en-US" altLang="ja-JP" dirty="0" smtClean="0"/>
              <a:t>”(</a:t>
            </a:r>
            <a:r>
              <a:rPr lang="en-US" altLang="ja-JP" dirty="0"/>
              <a:t>Word)</a:t>
            </a:r>
            <a:r>
              <a:rPr lang="ja-JP" altLang="en-US" dirty="0" err="1"/>
              <a:t>、</a:t>
            </a:r>
            <a:r>
              <a:rPr lang="en-US" altLang="ja-JP" dirty="0" smtClean="0"/>
              <a:t>”.</a:t>
            </a:r>
            <a:r>
              <a:rPr lang="en-US" altLang="ja-JP" dirty="0" err="1" smtClean="0"/>
              <a:t>xlsx</a:t>
            </a:r>
            <a:r>
              <a:rPr lang="en-US" altLang="ja-JP" dirty="0" smtClean="0"/>
              <a:t>”(</a:t>
            </a:r>
            <a:r>
              <a:rPr lang="en-US" altLang="ja-JP" dirty="0"/>
              <a:t>Excel)</a:t>
            </a:r>
            <a:r>
              <a:rPr lang="ja-JP" altLang="en-US" dirty="0" err="1"/>
              <a:t>、</a:t>
            </a:r>
            <a:r>
              <a:rPr lang="en-US" altLang="ja-JP" dirty="0" smtClean="0"/>
              <a:t>”.</a:t>
            </a:r>
            <a:r>
              <a:rPr lang="en-US" altLang="ja-JP" dirty="0" err="1" smtClean="0"/>
              <a:t>pptx</a:t>
            </a:r>
            <a:r>
              <a:rPr lang="en-US" altLang="ja-JP" dirty="0" smtClean="0"/>
              <a:t>”(</a:t>
            </a:r>
            <a:r>
              <a:rPr lang="en-US" altLang="ja-JP" dirty="0"/>
              <a:t>PowerPoint)</a:t>
            </a:r>
            <a:endParaRPr lang="ja-JP" altLang="en-US" dirty="0"/>
          </a:p>
          <a:p>
            <a:r>
              <a:rPr lang="ja-JP" altLang="en-US" dirty="0"/>
              <a:t>主な用途</a:t>
            </a:r>
          </a:p>
          <a:p>
            <a:pPr lvl="1"/>
            <a:r>
              <a:rPr lang="ja-JP" altLang="en-US" dirty="0"/>
              <a:t>ドキュメント</a:t>
            </a:r>
            <a:r>
              <a:rPr lang="en-US" altLang="ja-JP" dirty="0"/>
              <a:t>(Word)</a:t>
            </a:r>
            <a:r>
              <a:rPr lang="ja-JP" altLang="en-US" dirty="0" err="1"/>
              <a:t>、</a:t>
            </a:r>
            <a:r>
              <a:rPr lang="ja-JP" altLang="en-US" dirty="0"/>
              <a:t>表計算</a:t>
            </a:r>
            <a:r>
              <a:rPr lang="en-US" altLang="ja-JP" dirty="0"/>
              <a:t>(Excel)</a:t>
            </a:r>
            <a:r>
              <a:rPr lang="ja-JP" altLang="en-US" dirty="0" err="1"/>
              <a:t>、</a:t>
            </a:r>
            <a:r>
              <a:rPr lang="ja-JP" altLang="en-US" dirty="0"/>
              <a:t>プレゼンテーション</a:t>
            </a:r>
            <a:r>
              <a:rPr lang="en-US" altLang="ja-JP" dirty="0"/>
              <a:t>(PowerPoint)</a:t>
            </a:r>
          </a:p>
          <a:p>
            <a:r>
              <a:rPr lang="ja-JP" altLang="en-US" dirty="0"/>
              <a:t>留意点</a:t>
            </a:r>
          </a:p>
          <a:p>
            <a:pPr lvl="1"/>
            <a:r>
              <a:rPr lang="ja-JP" altLang="en-US" dirty="0" smtClean="0"/>
              <a:t>この形式で格納された表計算データを機械可読</a:t>
            </a:r>
            <a:r>
              <a:rPr lang="ja-JP" altLang="en-US" dirty="0"/>
              <a:t>にするためには、各レコードの意味を定義する仕組みが必要である</a:t>
            </a:r>
            <a:r>
              <a:rPr lang="ja-JP" altLang="en-US" dirty="0" smtClean="0"/>
              <a:t>。</a:t>
            </a: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25</a:t>
            </a:fld>
            <a:endParaRPr lang="en-US" altLang="ja-JP"/>
          </a:p>
        </p:txBody>
      </p:sp>
    </p:spTree>
    <p:extLst>
      <p:ext uri="{BB962C8B-B14F-4D97-AF65-F5344CB8AC3E}">
        <p14:creationId xmlns:p14="http://schemas.microsoft.com/office/powerpoint/2010/main" val="684152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OpenDocument</a:t>
            </a:r>
            <a:endParaRPr kumimoji="1" lang="ja-JP" altLang="en-US" dirty="0"/>
          </a:p>
        </p:txBody>
      </p:sp>
      <p:sp>
        <p:nvSpPr>
          <p:cNvPr id="3" name="コンテンツ プレースホルダー 2"/>
          <p:cNvSpPr>
            <a:spLocks noGrp="1"/>
          </p:cNvSpPr>
          <p:nvPr>
            <p:ph idx="1"/>
          </p:nvPr>
        </p:nvSpPr>
        <p:spPr/>
        <p:txBody>
          <a:bodyPr/>
          <a:lstStyle/>
          <a:p>
            <a:r>
              <a:rPr lang="ja-JP" altLang="en-US" dirty="0"/>
              <a:t>概要</a:t>
            </a:r>
          </a:p>
          <a:p>
            <a:pPr lvl="1"/>
            <a:r>
              <a:rPr lang="en-US" altLang="ja-JP" dirty="0"/>
              <a:t>XML</a:t>
            </a:r>
            <a:r>
              <a:rPr lang="ja-JP" altLang="en-US" dirty="0"/>
              <a:t>をベースとしたオフィススイート用の</a:t>
            </a:r>
            <a:r>
              <a:rPr lang="ja-JP" altLang="en-US" dirty="0" smtClean="0"/>
              <a:t>ファイルフォーマットの</a:t>
            </a:r>
            <a:r>
              <a:rPr lang="en-US" altLang="ja-JP" dirty="0" smtClean="0"/>
              <a:t>1</a:t>
            </a:r>
            <a:r>
              <a:rPr lang="ja-JP" altLang="en-US" dirty="0" smtClean="0"/>
              <a:t>つ。</a:t>
            </a:r>
          </a:p>
          <a:p>
            <a:pPr lvl="1"/>
            <a:r>
              <a:rPr lang="zh-TW" altLang="en-US" dirty="0"/>
              <a:t>構造化情報標準促進協会（</a:t>
            </a:r>
            <a:r>
              <a:rPr lang="en-US" altLang="zh-TW" dirty="0"/>
              <a:t>OASIS</a:t>
            </a:r>
            <a:r>
              <a:rPr lang="zh-TW" altLang="en-US" dirty="0" smtClean="0"/>
              <a:t>）</a:t>
            </a:r>
            <a:r>
              <a:rPr lang="ja-JP" altLang="en-US" dirty="0" smtClean="0"/>
              <a:t>が策定したファイルフォーマット</a:t>
            </a:r>
            <a:r>
              <a:rPr lang="ja-JP" altLang="en-US" dirty="0"/>
              <a:t>である。</a:t>
            </a:r>
          </a:p>
          <a:p>
            <a:pPr lvl="1"/>
            <a:r>
              <a:rPr lang="en-US" altLang="ja-JP" dirty="0" smtClean="0"/>
              <a:t>2006</a:t>
            </a:r>
            <a:r>
              <a:rPr lang="ja-JP" altLang="en-US" dirty="0" smtClean="0"/>
              <a:t>年</a:t>
            </a:r>
            <a:r>
              <a:rPr lang="en-US" altLang="ja-JP" dirty="0" smtClean="0"/>
              <a:t>5</a:t>
            </a:r>
            <a:r>
              <a:rPr lang="ja-JP" altLang="en-US" dirty="0" smtClean="0"/>
              <a:t>月に </a:t>
            </a:r>
            <a:r>
              <a:rPr lang="en-US" altLang="ja-JP" dirty="0" smtClean="0"/>
              <a:t>ISO/IEC 26300</a:t>
            </a:r>
            <a:r>
              <a:rPr lang="ja-JP" altLang="en-US" dirty="0" smtClean="0"/>
              <a:t>として標準化された。</a:t>
            </a:r>
            <a:endParaRPr lang="en-US" altLang="ja-JP" dirty="0"/>
          </a:p>
          <a:p>
            <a:pPr lvl="1"/>
            <a:r>
              <a:rPr lang="ja-JP" altLang="en-US" dirty="0"/>
              <a:t>拡張子は</a:t>
            </a:r>
            <a:r>
              <a:rPr lang="en-US" altLang="ja-JP" dirty="0" smtClean="0"/>
              <a:t>”.</a:t>
            </a:r>
            <a:r>
              <a:rPr lang="en-US" altLang="ja-JP" dirty="0" err="1" smtClean="0"/>
              <a:t>odp</a:t>
            </a:r>
            <a:r>
              <a:rPr lang="en-US" altLang="ja-JP" dirty="0" smtClean="0"/>
              <a:t>”(</a:t>
            </a:r>
            <a:r>
              <a:rPr lang="en-US" altLang="ja-JP" dirty="0" err="1" smtClean="0"/>
              <a:t>OpenDocument</a:t>
            </a:r>
            <a:r>
              <a:rPr lang="en-US" altLang="ja-JP" dirty="0" smtClean="0"/>
              <a:t> Text)</a:t>
            </a:r>
            <a:r>
              <a:rPr lang="ja-JP" altLang="en-US" dirty="0" err="1"/>
              <a:t>、</a:t>
            </a:r>
            <a:r>
              <a:rPr lang="en-US" altLang="ja-JP" dirty="0" smtClean="0"/>
              <a:t>”.</a:t>
            </a:r>
            <a:r>
              <a:rPr lang="en-US" altLang="ja-JP" dirty="0" err="1" smtClean="0"/>
              <a:t>ods</a:t>
            </a:r>
            <a:r>
              <a:rPr lang="en-US" altLang="ja-JP" dirty="0" smtClean="0"/>
              <a:t>”(</a:t>
            </a:r>
            <a:r>
              <a:rPr lang="en-US" altLang="ja-JP" dirty="0" err="1" smtClean="0"/>
              <a:t>OpenDocument</a:t>
            </a:r>
            <a:r>
              <a:rPr lang="en-US" altLang="ja-JP" dirty="0" smtClean="0"/>
              <a:t> </a:t>
            </a:r>
            <a:r>
              <a:rPr lang="en-US" altLang="ja-JP" dirty="0" err="1" smtClean="0"/>
              <a:t>SpreadSheet</a:t>
            </a:r>
            <a:r>
              <a:rPr lang="en-US" altLang="ja-JP" dirty="0" smtClean="0"/>
              <a:t>)</a:t>
            </a:r>
            <a:r>
              <a:rPr lang="ja-JP" altLang="en-US" dirty="0" err="1"/>
              <a:t>、</a:t>
            </a:r>
            <a:r>
              <a:rPr lang="en-US" altLang="ja-JP" dirty="0" smtClean="0"/>
              <a:t>”.</a:t>
            </a:r>
            <a:r>
              <a:rPr lang="en-US" altLang="ja-JP" dirty="0" err="1" smtClean="0"/>
              <a:t>odp</a:t>
            </a:r>
            <a:r>
              <a:rPr lang="en-US" altLang="ja-JP" dirty="0" smtClean="0"/>
              <a:t>”(</a:t>
            </a:r>
            <a:r>
              <a:rPr lang="en-US" altLang="ja-JP" dirty="0" err="1" smtClean="0"/>
              <a:t>OpenDocument</a:t>
            </a:r>
            <a:r>
              <a:rPr lang="en-US" altLang="ja-JP" dirty="0" smtClean="0"/>
              <a:t> Presentation)</a:t>
            </a:r>
            <a:endParaRPr lang="ja-JP" altLang="en-US" dirty="0"/>
          </a:p>
          <a:p>
            <a:r>
              <a:rPr lang="ja-JP" altLang="en-US" dirty="0"/>
              <a:t>主な用途</a:t>
            </a:r>
          </a:p>
          <a:p>
            <a:pPr lvl="1"/>
            <a:r>
              <a:rPr lang="ja-JP" altLang="en-US" dirty="0"/>
              <a:t>ドキュメント</a:t>
            </a:r>
            <a:r>
              <a:rPr lang="en-US" altLang="ja-JP" dirty="0" smtClean="0"/>
              <a:t>(</a:t>
            </a:r>
            <a:r>
              <a:rPr lang="en-US" altLang="ja-JP" dirty="0" err="1"/>
              <a:t>OpenDocument</a:t>
            </a:r>
            <a:r>
              <a:rPr lang="en-US" altLang="ja-JP" dirty="0"/>
              <a:t> Text</a:t>
            </a:r>
            <a:r>
              <a:rPr lang="en-US" altLang="ja-JP" dirty="0" smtClean="0"/>
              <a:t>)</a:t>
            </a:r>
            <a:r>
              <a:rPr lang="ja-JP" altLang="en-US" dirty="0" err="1"/>
              <a:t>、</a:t>
            </a:r>
            <a:r>
              <a:rPr lang="ja-JP" altLang="en-US" dirty="0"/>
              <a:t>表計算</a:t>
            </a:r>
            <a:r>
              <a:rPr lang="en-US" altLang="ja-JP" dirty="0" smtClean="0"/>
              <a:t>(</a:t>
            </a:r>
            <a:r>
              <a:rPr lang="en-US" altLang="ja-JP" dirty="0" err="1"/>
              <a:t>OpenDocument</a:t>
            </a:r>
            <a:r>
              <a:rPr lang="en-US" altLang="ja-JP" dirty="0"/>
              <a:t> </a:t>
            </a:r>
            <a:r>
              <a:rPr lang="en-US" altLang="ja-JP" dirty="0" err="1"/>
              <a:t>SpreadSheet</a:t>
            </a:r>
            <a:r>
              <a:rPr lang="en-US" altLang="ja-JP" dirty="0" smtClean="0"/>
              <a:t>)</a:t>
            </a:r>
            <a:r>
              <a:rPr lang="ja-JP" altLang="en-US" dirty="0" err="1"/>
              <a:t>、</a:t>
            </a:r>
            <a:r>
              <a:rPr lang="ja-JP" altLang="en-US" dirty="0"/>
              <a:t>プレゼンテーション</a:t>
            </a:r>
            <a:r>
              <a:rPr lang="en-US" altLang="ja-JP" dirty="0" smtClean="0"/>
              <a:t>(</a:t>
            </a:r>
            <a:r>
              <a:rPr lang="en-US" altLang="ja-JP" dirty="0" err="1"/>
              <a:t>OpenDocument</a:t>
            </a:r>
            <a:r>
              <a:rPr lang="en-US" altLang="ja-JP" dirty="0"/>
              <a:t> Presentation</a:t>
            </a:r>
            <a:r>
              <a:rPr lang="en-US" altLang="ja-JP" dirty="0" smtClean="0"/>
              <a:t>)</a:t>
            </a:r>
            <a:endParaRPr lang="en-US" altLang="ja-JP" dirty="0"/>
          </a:p>
          <a:p>
            <a:r>
              <a:rPr lang="ja-JP" altLang="en-US" dirty="0"/>
              <a:t>留意点</a:t>
            </a:r>
          </a:p>
          <a:p>
            <a:pPr lvl="1"/>
            <a:r>
              <a:rPr lang="ja-JP" altLang="en-US" dirty="0" smtClean="0"/>
              <a:t>この形式で格納された表計算データを機械可読</a:t>
            </a:r>
            <a:r>
              <a:rPr lang="ja-JP" altLang="en-US" dirty="0"/>
              <a:t>にするためには、各レコードの意味を定義する仕組みが必要である</a:t>
            </a:r>
            <a:r>
              <a:rPr lang="ja-JP" altLang="en-US" dirty="0" smtClean="0"/>
              <a:t>。</a:t>
            </a: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26</a:t>
            </a:fld>
            <a:endParaRPr lang="en-US" altLang="ja-JP"/>
          </a:p>
        </p:txBody>
      </p:sp>
    </p:spTree>
    <p:extLst>
      <p:ext uri="{BB962C8B-B14F-4D97-AF65-F5344CB8AC3E}">
        <p14:creationId xmlns:p14="http://schemas.microsoft.com/office/powerpoint/2010/main" val="4060312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JPEG (Joint Photographic Experts </a:t>
            </a:r>
            <a:r>
              <a:rPr lang="en-US" altLang="ja-JP" dirty="0" smtClean="0"/>
              <a:t>Group)</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概要</a:t>
            </a:r>
          </a:p>
          <a:p>
            <a:pPr lvl="1"/>
            <a:r>
              <a:rPr lang="ja-JP" altLang="en-US" dirty="0" smtClean="0"/>
              <a:t>静止画像のデジタルデータを圧縮する方式（非可逆</a:t>
            </a:r>
            <a:r>
              <a:rPr lang="ja-JP" altLang="en-US" dirty="0"/>
              <a:t>圧縮の画像フォーマット</a:t>
            </a:r>
            <a:r>
              <a:rPr lang="ja-JP" altLang="en-US" dirty="0" smtClean="0"/>
              <a:t>）の</a:t>
            </a:r>
            <a:r>
              <a:rPr lang="en-US" altLang="ja-JP" dirty="0" smtClean="0"/>
              <a:t>1</a:t>
            </a:r>
            <a:r>
              <a:rPr lang="ja-JP" altLang="en-US" dirty="0" smtClean="0"/>
              <a:t>つ。</a:t>
            </a:r>
          </a:p>
          <a:p>
            <a:pPr lvl="1"/>
            <a:r>
              <a:rPr lang="en-US" altLang="ja-JP" dirty="0" smtClean="0"/>
              <a:t>JPEG</a:t>
            </a:r>
            <a:r>
              <a:rPr lang="ja-JP" altLang="en-US" dirty="0" smtClean="0"/>
              <a:t>は</a:t>
            </a:r>
            <a:r>
              <a:rPr lang="en-US" altLang="ja-JP" dirty="0" smtClean="0"/>
              <a:t>ISO/IEC 10198</a:t>
            </a:r>
            <a:r>
              <a:rPr lang="ja-JP" altLang="en-US" dirty="0" smtClean="0"/>
              <a:t>にて、</a:t>
            </a:r>
            <a:r>
              <a:rPr lang="en-US" altLang="ja-JP" dirty="0" smtClean="0"/>
              <a:t>JPEG 2000</a:t>
            </a:r>
            <a:r>
              <a:rPr lang="ja-JP" altLang="en-US" dirty="0" smtClean="0"/>
              <a:t>は</a:t>
            </a:r>
            <a:r>
              <a:rPr lang="en-US" altLang="ja-JP" dirty="0" smtClean="0"/>
              <a:t>ISO/IEC 15444-1</a:t>
            </a:r>
            <a:r>
              <a:rPr lang="ja-JP" altLang="en-US" dirty="0" err="1" smtClean="0"/>
              <a:t>にて</a:t>
            </a:r>
            <a:r>
              <a:rPr lang="ja-JP" altLang="en-US" dirty="0" smtClean="0"/>
              <a:t>標準化されている。</a:t>
            </a:r>
          </a:p>
          <a:p>
            <a:pPr lvl="1"/>
            <a:r>
              <a:rPr kumimoji="1" lang="ja-JP" altLang="en-US" dirty="0"/>
              <a:t>拡張子</a:t>
            </a:r>
            <a:r>
              <a:rPr kumimoji="1" lang="ja-JP" altLang="en-US" dirty="0" smtClean="0"/>
              <a:t>は</a:t>
            </a:r>
            <a:r>
              <a:rPr kumimoji="1" lang="en-US" altLang="ja-JP" dirty="0" smtClean="0"/>
              <a:t>”.jpg”</a:t>
            </a:r>
            <a:r>
              <a:rPr kumimoji="1" lang="ja-JP" altLang="en-US" dirty="0" err="1" smtClean="0"/>
              <a:t>、</a:t>
            </a:r>
            <a:r>
              <a:rPr kumimoji="1" lang="en-US" altLang="ja-JP" dirty="0" smtClean="0"/>
              <a:t>”.jpeg”</a:t>
            </a:r>
          </a:p>
          <a:p>
            <a:r>
              <a:rPr lang="ja-JP" altLang="en-US" dirty="0"/>
              <a:t>おも</a:t>
            </a:r>
            <a:r>
              <a:rPr lang="ja-JP" altLang="en-US" dirty="0" smtClean="0"/>
              <a:t>な用途</a:t>
            </a:r>
          </a:p>
          <a:p>
            <a:pPr lvl="1"/>
            <a:r>
              <a:rPr kumimoji="1" lang="ja-JP" altLang="en-US" dirty="0" smtClean="0"/>
              <a:t>写真・画像</a:t>
            </a:r>
          </a:p>
          <a:p>
            <a:r>
              <a:rPr lang="ja-JP" altLang="en-US" dirty="0" smtClean="0"/>
              <a:t>留意点</a:t>
            </a:r>
          </a:p>
          <a:p>
            <a:pPr lvl="1"/>
            <a:r>
              <a:rPr kumimoji="1" lang="ja-JP" altLang="en-US" dirty="0"/>
              <a:t>グラフ</a:t>
            </a:r>
            <a:r>
              <a:rPr kumimoji="1" lang="ja-JP" altLang="en-US" dirty="0" smtClean="0"/>
              <a:t>やテキストデータを本方式で画像化し</a:t>
            </a:r>
            <a:r>
              <a:rPr kumimoji="1" lang="en-US" altLang="ja-JP" dirty="0" smtClean="0"/>
              <a:t>Web</a:t>
            </a:r>
            <a:r>
              <a:rPr kumimoji="1" lang="ja-JP" altLang="en-US" dirty="0" smtClean="0"/>
              <a:t>に掲載されることがある。</a:t>
            </a:r>
            <a:br>
              <a:rPr kumimoji="1" lang="ja-JP" altLang="en-US" dirty="0" smtClean="0"/>
            </a:br>
            <a:r>
              <a:rPr kumimoji="1" lang="ja-JP" altLang="en-US" dirty="0" smtClean="0"/>
              <a:t>このような画像から</a:t>
            </a:r>
            <a:r>
              <a:rPr lang="ja-JP" altLang="en-US" dirty="0"/>
              <a:t>アプリケーションが必要なデータを取得することは、困難である</a:t>
            </a:r>
            <a:r>
              <a:rPr lang="ja-JP" altLang="en-US" dirty="0" smtClean="0"/>
              <a:t>。</a:t>
            </a:r>
            <a:endParaRPr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27</a:t>
            </a:fld>
            <a:endParaRPr lang="en-US" altLang="ja-JP"/>
          </a:p>
        </p:txBody>
      </p:sp>
    </p:spTree>
    <p:extLst>
      <p:ext uri="{BB962C8B-B14F-4D97-AF65-F5344CB8AC3E}">
        <p14:creationId xmlns:p14="http://schemas.microsoft.com/office/powerpoint/2010/main" val="3144089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PNG (Portable Network </a:t>
            </a:r>
            <a:r>
              <a:rPr lang="en-US" altLang="ja-JP" dirty="0" smtClean="0"/>
              <a:t>Graphics)</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概要</a:t>
            </a:r>
          </a:p>
          <a:p>
            <a:pPr lvl="1"/>
            <a:r>
              <a:rPr lang="ja-JP" altLang="en-US" dirty="0" smtClean="0"/>
              <a:t>静止画像のデジタルデータを圧縮する方式（</a:t>
            </a:r>
            <a:r>
              <a:rPr lang="ja-JP" altLang="en-US" dirty="0"/>
              <a:t>可逆圧縮の画像フォーマット</a:t>
            </a:r>
            <a:r>
              <a:rPr lang="ja-JP" altLang="en-US" dirty="0" smtClean="0"/>
              <a:t>）の</a:t>
            </a:r>
            <a:r>
              <a:rPr lang="en-US" altLang="ja-JP" dirty="0" smtClean="0"/>
              <a:t>1</a:t>
            </a:r>
            <a:r>
              <a:rPr lang="ja-JP" altLang="en-US" dirty="0" smtClean="0"/>
              <a:t>つ。</a:t>
            </a:r>
          </a:p>
          <a:p>
            <a:pPr lvl="1"/>
            <a:r>
              <a:rPr lang="en-US" altLang="ja-JP" dirty="0"/>
              <a:t>I</a:t>
            </a:r>
            <a:r>
              <a:rPr lang="en-US" altLang="ja-JP" dirty="0" smtClean="0"/>
              <a:t>SO/IEC 15948</a:t>
            </a:r>
            <a:r>
              <a:rPr lang="ja-JP" altLang="en-US" dirty="0" smtClean="0"/>
              <a:t>として標準化されている。</a:t>
            </a:r>
          </a:p>
          <a:p>
            <a:pPr lvl="1"/>
            <a:r>
              <a:rPr kumimoji="1" lang="ja-JP" altLang="en-US" dirty="0"/>
              <a:t>拡張子</a:t>
            </a:r>
            <a:r>
              <a:rPr kumimoji="1" lang="ja-JP" altLang="en-US" dirty="0" smtClean="0"/>
              <a:t>は</a:t>
            </a:r>
            <a:r>
              <a:rPr kumimoji="1" lang="en-US" altLang="ja-JP" dirty="0" smtClean="0"/>
              <a:t>”.</a:t>
            </a:r>
            <a:r>
              <a:rPr kumimoji="1" lang="en-US" altLang="ja-JP" dirty="0" err="1" smtClean="0"/>
              <a:t>png</a:t>
            </a:r>
            <a:r>
              <a:rPr kumimoji="1" lang="en-US" altLang="ja-JP" dirty="0" smtClean="0"/>
              <a:t>”</a:t>
            </a:r>
          </a:p>
          <a:p>
            <a:r>
              <a:rPr lang="ja-JP" altLang="en-US" dirty="0"/>
              <a:t>おも</a:t>
            </a:r>
            <a:r>
              <a:rPr lang="ja-JP" altLang="en-US" dirty="0" smtClean="0"/>
              <a:t>な用途</a:t>
            </a:r>
          </a:p>
          <a:p>
            <a:pPr lvl="1"/>
            <a:r>
              <a:rPr kumimoji="1" lang="ja-JP" altLang="en-US" dirty="0" smtClean="0"/>
              <a:t>写真・画像</a:t>
            </a:r>
          </a:p>
          <a:p>
            <a:r>
              <a:rPr lang="ja-JP" altLang="en-US" dirty="0" smtClean="0"/>
              <a:t>留意点</a:t>
            </a:r>
          </a:p>
          <a:p>
            <a:pPr lvl="1"/>
            <a:r>
              <a:rPr kumimoji="1" lang="ja-JP" altLang="en-US" dirty="0"/>
              <a:t>グラフ</a:t>
            </a:r>
            <a:r>
              <a:rPr kumimoji="1" lang="ja-JP" altLang="en-US" dirty="0" smtClean="0"/>
              <a:t>やテキストデータを本方式で画像化し</a:t>
            </a:r>
            <a:r>
              <a:rPr kumimoji="1" lang="en-US" altLang="ja-JP" dirty="0" smtClean="0"/>
              <a:t>Web</a:t>
            </a:r>
            <a:r>
              <a:rPr kumimoji="1" lang="ja-JP" altLang="en-US" dirty="0" smtClean="0"/>
              <a:t>に掲載されることがある。</a:t>
            </a:r>
            <a:br>
              <a:rPr kumimoji="1" lang="ja-JP" altLang="en-US" dirty="0" smtClean="0"/>
            </a:br>
            <a:r>
              <a:rPr kumimoji="1" lang="ja-JP" altLang="en-US" dirty="0" smtClean="0"/>
              <a:t>このような画像から</a:t>
            </a:r>
            <a:r>
              <a:rPr lang="ja-JP" altLang="en-US" dirty="0"/>
              <a:t>アプリケーションが必要なデータを取得することは、困難である</a:t>
            </a:r>
            <a:r>
              <a:rPr lang="ja-JP" altLang="en-US" dirty="0" smtClean="0"/>
              <a:t>。</a:t>
            </a:r>
            <a:endParaRPr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28</a:t>
            </a:fld>
            <a:endParaRPr lang="en-US" altLang="ja-JP"/>
          </a:p>
        </p:txBody>
      </p:sp>
    </p:spTree>
    <p:extLst>
      <p:ext uri="{BB962C8B-B14F-4D97-AF65-F5344CB8AC3E}">
        <p14:creationId xmlns:p14="http://schemas.microsoft.com/office/powerpoint/2010/main" val="356899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MPEG Audio Layer 3</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概要</a:t>
            </a:r>
          </a:p>
          <a:p>
            <a:pPr lvl="1"/>
            <a:r>
              <a:rPr lang="ja-JP" altLang="en-US" dirty="0"/>
              <a:t>デジタル技術によって音響データを扱うため</a:t>
            </a:r>
            <a:r>
              <a:rPr lang="ja-JP" altLang="en-US" dirty="0" smtClean="0"/>
              <a:t>の規格の</a:t>
            </a:r>
            <a:r>
              <a:rPr lang="en-US" altLang="ja-JP" dirty="0" smtClean="0"/>
              <a:t>1</a:t>
            </a:r>
            <a:r>
              <a:rPr lang="ja-JP" altLang="en-US" dirty="0" smtClean="0"/>
              <a:t>つ。</a:t>
            </a:r>
          </a:p>
          <a:p>
            <a:pPr lvl="1"/>
            <a:r>
              <a:rPr kumimoji="1" lang="en-US" altLang="ja-JP" dirty="0" smtClean="0"/>
              <a:t>ISO 11172-3</a:t>
            </a:r>
            <a:r>
              <a:rPr kumimoji="1" lang="ja-JP" altLang="en-US" dirty="0" smtClean="0"/>
              <a:t>として標準化されている。</a:t>
            </a:r>
          </a:p>
          <a:p>
            <a:pPr lvl="1"/>
            <a:r>
              <a:rPr lang="ja-JP" altLang="en-US" dirty="0"/>
              <a:t>拡張子</a:t>
            </a:r>
            <a:r>
              <a:rPr lang="ja-JP" altLang="en-US" dirty="0" smtClean="0"/>
              <a:t>は</a:t>
            </a:r>
            <a:r>
              <a:rPr lang="en-US" altLang="ja-JP" dirty="0" smtClean="0"/>
              <a:t>”.mp3”</a:t>
            </a:r>
          </a:p>
          <a:p>
            <a:r>
              <a:rPr kumimoji="1" lang="ja-JP" altLang="en-US" dirty="0"/>
              <a:t>おも</a:t>
            </a:r>
            <a:r>
              <a:rPr kumimoji="1" lang="ja-JP" altLang="en-US" dirty="0" smtClean="0"/>
              <a:t>な用途</a:t>
            </a:r>
          </a:p>
          <a:p>
            <a:pPr lvl="1"/>
            <a:r>
              <a:rPr lang="ja-JP" altLang="en-US" dirty="0"/>
              <a:t>音声</a:t>
            </a:r>
            <a:r>
              <a:rPr lang="ja-JP" altLang="en-US" dirty="0" smtClean="0"/>
              <a:t>データ</a:t>
            </a:r>
          </a:p>
          <a:p>
            <a:r>
              <a:rPr kumimoji="1" lang="ja-JP" altLang="en-US" dirty="0" smtClean="0"/>
              <a:t>留意点</a:t>
            </a:r>
          </a:p>
          <a:p>
            <a:pPr lvl="1"/>
            <a:r>
              <a:rPr kumimoji="1" lang="ja-JP" altLang="en-US" dirty="0" smtClean="0"/>
              <a:t>これはコンテンツのフォーマットである。</a:t>
            </a:r>
            <a:br>
              <a:rPr kumimoji="1" lang="ja-JP" altLang="en-US" dirty="0" smtClean="0"/>
            </a:br>
            <a:r>
              <a:rPr kumimoji="1" lang="ja-JP" altLang="en-US" dirty="0" smtClean="0"/>
              <a:t>（アプリケーションがこのデータを解析してデータとして利用することは希である）</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29</a:t>
            </a:fld>
            <a:endParaRPr lang="en-US" altLang="ja-JP"/>
          </a:p>
        </p:txBody>
      </p:sp>
    </p:spTree>
    <p:extLst>
      <p:ext uri="{BB962C8B-B14F-4D97-AF65-F5344CB8AC3E}">
        <p14:creationId xmlns:p14="http://schemas.microsoft.com/office/powerpoint/2010/main" val="1417870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技術委員会のミッションと実施内容</a:t>
            </a:r>
            <a:endParaRPr lang="ja-JP" altLang="en-US" dirty="0"/>
          </a:p>
        </p:txBody>
      </p:sp>
      <p:sp>
        <p:nvSpPr>
          <p:cNvPr id="4" name="スライド番号プレースホルダ 3"/>
          <p:cNvSpPr>
            <a:spLocks noGrp="1"/>
          </p:cNvSpPr>
          <p:nvPr>
            <p:ph type="sldNum" sz="quarter" idx="10"/>
          </p:nvPr>
        </p:nvSpPr>
        <p:spPr/>
        <p:txBody>
          <a:bodyPr/>
          <a:lstStyle/>
          <a:p>
            <a:fld id="{19168A96-8FC6-49A7-AAFF-8891F4FD4FE2}" type="slidenum">
              <a:rPr lang="ja-JP" altLang="en-US" smtClean="0"/>
              <a:pPr/>
              <a:t>3</a:t>
            </a:fld>
            <a:endParaRPr lang="en-US" altLang="ja-JP"/>
          </a:p>
        </p:txBody>
      </p:sp>
      <p:sp>
        <p:nvSpPr>
          <p:cNvPr id="5" name="角丸四角形 4"/>
          <p:cNvSpPr/>
          <p:nvPr/>
        </p:nvSpPr>
        <p:spPr bwMode="auto">
          <a:xfrm>
            <a:off x="3200400" y="2667000"/>
            <a:ext cx="2286000" cy="1905000"/>
          </a:xfrm>
          <a:prstGeom prst="round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2400" b="1" u="none" strike="noStrike" cap="none" normalizeH="0" baseline="0" dirty="0" smtClean="0">
                <a:ln>
                  <a:noFill/>
                </a:ln>
                <a:solidFill>
                  <a:schemeClr val="tx1"/>
                </a:solidFill>
                <a:effectLst/>
                <a:latin typeface="メイリオ"/>
                <a:ea typeface="メイリオ"/>
                <a:cs typeface="メイリオ"/>
              </a:rPr>
              <a:t>技術委員会</a:t>
            </a:r>
          </a:p>
        </p:txBody>
      </p:sp>
      <p:sp>
        <p:nvSpPr>
          <p:cNvPr id="6" name="正方形/長方形 5"/>
          <p:cNvSpPr/>
          <p:nvPr/>
        </p:nvSpPr>
        <p:spPr bwMode="auto">
          <a:xfrm>
            <a:off x="7543800" y="4191000"/>
            <a:ext cx="1585664" cy="3810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en-US" altLang="ja-JP" sz="1050" b="1" u="none" strike="noStrike" cap="none" normalizeH="0" baseline="0" dirty="0" smtClean="0">
                <a:ln>
                  <a:noFill/>
                </a:ln>
                <a:solidFill>
                  <a:schemeClr val="tx1"/>
                </a:solidFill>
                <a:effectLst/>
                <a:latin typeface="メイリオ"/>
                <a:ea typeface="メイリオ"/>
                <a:cs typeface="メイリオ"/>
              </a:rPr>
              <a:t>ITU-T</a:t>
            </a:r>
            <a:endParaRPr kumimoji="0" lang="ja-JP" altLang="en-US" sz="1050" b="1" u="none" strike="noStrike" cap="none" normalizeH="0" baseline="0" dirty="0" smtClean="0">
              <a:ln>
                <a:noFill/>
              </a:ln>
              <a:solidFill>
                <a:schemeClr val="tx1"/>
              </a:solidFill>
              <a:effectLst/>
              <a:latin typeface="メイリオ"/>
              <a:ea typeface="メイリオ"/>
              <a:cs typeface="メイリオ"/>
            </a:endParaRPr>
          </a:p>
        </p:txBody>
      </p:sp>
      <p:sp>
        <p:nvSpPr>
          <p:cNvPr id="7" name="正方形/長方形 6"/>
          <p:cNvSpPr/>
          <p:nvPr/>
        </p:nvSpPr>
        <p:spPr bwMode="auto">
          <a:xfrm>
            <a:off x="7543800" y="4648200"/>
            <a:ext cx="1585664" cy="3810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en-US" altLang="ja-JP" sz="1050" b="1" u="none" strike="noStrike" cap="none" normalizeH="0" baseline="0" dirty="0" smtClean="0">
                <a:ln>
                  <a:noFill/>
                </a:ln>
                <a:solidFill>
                  <a:schemeClr val="tx1"/>
                </a:solidFill>
                <a:effectLst/>
                <a:latin typeface="メイリオ"/>
                <a:ea typeface="メイリオ"/>
                <a:cs typeface="メイリオ"/>
              </a:rPr>
              <a:t>W3C</a:t>
            </a:r>
            <a:endParaRPr kumimoji="0" lang="ja-JP" altLang="en-US" sz="1050" b="1" u="none" strike="noStrike" cap="none" normalizeH="0" baseline="0" dirty="0" smtClean="0">
              <a:ln>
                <a:noFill/>
              </a:ln>
              <a:solidFill>
                <a:schemeClr val="tx1"/>
              </a:solidFill>
              <a:effectLst/>
              <a:latin typeface="メイリオ"/>
              <a:ea typeface="メイリオ"/>
              <a:cs typeface="メイリオ"/>
            </a:endParaRPr>
          </a:p>
        </p:txBody>
      </p:sp>
      <p:sp>
        <p:nvSpPr>
          <p:cNvPr id="8" name="正方形/長方形 7"/>
          <p:cNvSpPr/>
          <p:nvPr/>
        </p:nvSpPr>
        <p:spPr bwMode="auto">
          <a:xfrm>
            <a:off x="7543800" y="3200400"/>
            <a:ext cx="1585664" cy="8382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050" b="1" u="none" strike="noStrike" cap="none" normalizeH="0" baseline="0" dirty="0" smtClean="0">
                <a:ln>
                  <a:noFill/>
                </a:ln>
                <a:solidFill>
                  <a:schemeClr val="tx1"/>
                </a:solidFill>
                <a:effectLst/>
                <a:latin typeface="メイリオ"/>
                <a:ea typeface="メイリオ"/>
                <a:cs typeface="メイリオ"/>
              </a:rPr>
              <a:t>オープンデータ</a:t>
            </a:r>
            <a:br>
              <a:rPr kumimoji="0" lang="ja-JP" altLang="en-US" sz="1050" b="1" u="none" strike="noStrike" cap="none" normalizeH="0" baseline="0" dirty="0" smtClean="0">
                <a:ln>
                  <a:noFill/>
                </a:ln>
                <a:solidFill>
                  <a:schemeClr val="tx1"/>
                </a:solidFill>
                <a:effectLst/>
                <a:latin typeface="メイリオ"/>
                <a:ea typeface="メイリオ"/>
                <a:cs typeface="メイリオ"/>
              </a:rPr>
            </a:br>
            <a:r>
              <a:rPr kumimoji="0" lang="ja-JP" altLang="en-US" sz="1050" b="1" u="none" strike="noStrike" cap="none" normalizeH="0" baseline="0" dirty="0" smtClean="0">
                <a:ln>
                  <a:noFill/>
                </a:ln>
                <a:solidFill>
                  <a:schemeClr val="tx1"/>
                </a:solidFill>
                <a:effectLst/>
                <a:latin typeface="メイリオ"/>
                <a:ea typeface="メイリオ"/>
                <a:cs typeface="メイリオ"/>
              </a:rPr>
              <a:t>流通推進コンソーシアム</a:t>
            </a:r>
            <a:br>
              <a:rPr kumimoji="0" lang="ja-JP" altLang="en-US" sz="1050" b="1" u="none" strike="noStrike" cap="none" normalizeH="0" baseline="0" dirty="0" smtClean="0">
                <a:ln>
                  <a:noFill/>
                </a:ln>
                <a:solidFill>
                  <a:schemeClr val="tx1"/>
                </a:solidFill>
                <a:effectLst/>
                <a:latin typeface="メイリオ"/>
                <a:ea typeface="メイリオ"/>
                <a:cs typeface="メイリオ"/>
              </a:rPr>
            </a:br>
            <a:r>
              <a:rPr kumimoji="0" lang="ja-JP" altLang="en-US" sz="1050" b="1" u="none" strike="noStrike" cap="none" normalizeH="0" baseline="0" dirty="0" smtClean="0">
                <a:ln>
                  <a:noFill/>
                </a:ln>
                <a:solidFill>
                  <a:schemeClr val="tx1"/>
                </a:solidFill>
                <a:effectLst/>
                <a:latin typeface="メイリオ"/>
                <a:ea typeface="メイリオ"/>
                <a:cs typeface="メイリオ"/>
              </a:rPr>
              <a:t>利活用・普及委員会</a:t>
            </a:r>
          </a:p>
        </p:txBody>
      </p:sp>
      <p:sp>
        <p:nvSpPr>
          <p:cNvPr id="9" name="正方形/長方形 8"/>
          <p:cNvSpPr/>
          <p:nvPr/>
        </p:nvSpPr>
        <p:spPr bwMode="auto">
          <a:xfrm>
            <a:off x="7543800" y="2209800"/>
            <a:ext cx="1585664" cy="8382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en-US" altLang="ja-JP" sz="1050" b="1" u="none" strike="noStrike" cap="none" normalizeH="0" baseline="0" dirty="0" smtClean="0">
                <a:ln>
                  <a:noFill/>
                </a:ln>
                <a:solidFill>
                  <a:schemeClr val="tx1"/>
                </a:solidFill>
                <a:effectLst/>
                <a:latin typeface="メイリオ"/>
                <a:ea typeface="メイリオ"/>
                <a:cs typeface="メイリオ"/>
              </a:rPr>
              <a:t>IT</a:t>
            </a:r>
            <a:r>
              <a:rPr kumimoji="0" lang="ja-JP" altLang="en-US" sz="1050" b="1" u="none" strike="noStrike" cap="none" normalizeH="0" baseline="0" dirty="0" smtClean="0">
                <a:ln>
                  <a:noFill/>
                </a:ln>
                <a:solidFill>
                  <a:schemeClr val="tx1"/>
                </a:solidFill>
                <a:effectLst/>
                <a:latin typeface="メイリオ"/>
                <a:ea typeface="メイリオ"/>
                <a:cs typeface="メイリオ"/>
              </a:rPr>
              <a:t>戦略本部</a:t>
            </a:r>
            <a:endParaRPr kumimoji="0" lang="en-US" altLang="ja-JP" sz="1050" b="1" u="none" strike="noStrike" cap="none" normalizeH="0" baseline="0" dirty="0" smtClean="0">
              <a:ln>
                <a:noFill/>
              </a:ln>
              <a:solidFill>
                <a:schemeClr val="tx1"/>
              </a:solidFill>
              <a:effectLst/>
              <a:latin typeface="メイリオ"/>
              <a:ea typeface="メイリオ"/>
              <a:cs typeface="メイリオ"/>
            </a:endParaRPr>
          </a:p>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050" b="1" u="none" strike="noStrike" cap="none" normalizeH="0" baseline="0" dirty="0" smtClean="0">
                <a:ln>
                  <a:noFill/>
                </a:ln>
                <a:solidFill>
                  <a:schemeClr val="tx1"/>
                </a:solidFill>
                <a:effectLst/>
                <a:latin typeface="メイリオ"/>
                <a:ea typeface="メイリオ"/>
                <a:cs typeface="メイリオ"/>
              </a:rPr>
              <a:t>電子行政オープンデータ</a:t>
            </a:r>
            <a:endParaRPr kumimoji="0" lang="en-US" altLang="ja-JP" sz="1050" b="1" u="none" strike="noStrike" cap="none" normalizeH="0" baseline="0" dirty="0" smtClean="0">
              <a:ln>
                <a:noFill/>
              </a:ln>
              <a:solidFill>
                <a:schemeClr val="tx1"/>
              </a:solidFill>
              <a:effectLst/>
              <a:latin typeface="メイリオ"/>
              <a:ea typeface="メイリオ"/>
              <a:cs typeface="メイリオ"/>
            </a:endParaRPr>
          </a:p>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050" b="1" u="none" strike="noStrike" cap="none" normalizeH="0" baseline="0" dirty="0" smtClean="0">
                <a:ln>
                  <a:noFill/>
                </a:ln>
                <a:solidFill>
                  <a:schemeClr val="tx1"/>
                </a:solidFill>
                <a:effectLst/>
                <a:latin typeface="メイリオ"/>
                <a:ea typeface="メイリオ"/>
                <a:cs typeface="メイリオ"/>
              </a:rPr>
              <a:t>実務者会議</a:t>
            </a:r>
          </a:p>
        </p:txBody>
      </p:sp>
      <p:sp>
        <p:nvSpPr>
          <p:cNvPr id="10" name="正方形/長方形 9"/>
          <p:cNvSpPr/>
          <p:nvPr/>
        </p:nvSpPr>
        <p:spPr bwMode="auto">
          <a:xfrm>
            <a:off x="3695700" y="5661248"/>
            <a:ext cx="1295400" cy="8382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200" b="1" u="none" strike="noStrike" cap="none" normalizeH="0" baseline="0" dirty="0" smtClean="0">
                <a:ln>
                  <a:noFill/>
                </a:ln>
                <a:solidFill>
                  <a:schemeClr val="tx1"/>
                </a:solidFill>
                <a:effectLst/>
                <a:latin typeface="メイリオ"/>
                <a:ea typeface="メイリオ"/>
                <a:cs typeface="メイリオ"/>
              </a:rPr>
              <a:t>総務省</a:t>
            </a:r>
            <a:endParaRPr kumimoji="0" lang="en-US" altLang="ja-JP" sz="1200" b="1" u="none" strike="noStrike" cap="none" normalizeH="0" baseline="0" dirty="0" smtClean="0">
              <a:ln>
                <a:noFill/>
              </a:ln>
              <a:solidFill>
                <a:schemeClr val="tx1"/>
              </a:solidFill>
              <a:effectLst/>
              <a:latin typeface="メイリオ"/>
              <a:ea typeface="メイリオ"/>
              <a:cs typeface="メイリオ"/>
            </a:endParaRPr>
          </a:p>
          <a:p>
            <a:pPr marL="0" marR="0" indent="0" algn="ctr" defTabSz="914400" rtl="0" eaLnBrk="1" fontAlgn="base" latinLnBrk="1" hangingPunct="1">
              <a:lnSpc>
                <a:spcPct val="100000"/>
              </a:lnSpc>
              <a:spcBef>
                <a:spcPct val="0"/>
              </a:spcBef>
              <a:spcAft>
                <a:spcPct val="0"/>
              </a:spcAft>
              <a:buClrTx/>
              <a:buSzTx/>
              <a:buFontTx/>
              <a:buNone/>
              <a:tabLst/>
            </a:pPr>
            <a:r>
              <a:rPr lang="ja-JP" altLang="en-US" sz="1200" b="1" dirty="0" smtClean="0">
                <a:latin typeface="メイリオ"/>
                <a:ea typeface="メイリオ"/>
                <a:cs typeface="メイリオ"/>
              </a:rPr>
              <a:t>情報流通連携</a:t>
            </a:r>
            <a:r>
              <a:rPr lang="en-US" altLang="ja-JP" sz="1200" b="1" dirty="0" smtClean="0">
                <a:latin typeface="メイリオ"/>
                <a:ea typeface="メイリオ"/>
                <a:cs typeface="メイリオ"/>
              </a:rPr>
              <a:t/>
            </a:r>
            <a:br>
              <a:rPr lang="en-US" altLang="ja-JP" sz="1200" b="1" dirty="0" smtClean="0">
                <a:latin typeface="メイリオ"/>
                <a:ea typeface="メイリオ"/>
                <a:cs typeface="メイリオ"/>
              </a:rPr>
            </a:br>
            <a:r>
              <a:rPr lang="ja-JP" altLang="en-US" sz="1200" b="1" dirty="0" smtClean="0">
                <a:latin typeface="メイリオ"/>
                <a:ea typeface="メイリオ"/>
                <a:cs typeface="メイリオ"/>
              </a:rPr>
              <a:t>基盤構築事業</a:t>
            </a:r>
            <a:endParaRPr kumimoji="0" lang="ja-JP" altLang="en-US" sz="1200" b="1" u="none" strike="noStrike" cap="none" normalizeH="0" baseline="0" dirty="0" smtClean="0">
              <a:ln>
                <a:noFill/>
              </a:ln>
              <a:solidFill>
                <a:schemeClr val="tx1"/>
              </a:solidFill>
              <a:effectLst/>
              <a:latin typeface="メイリオ"/>
              <a:ea typeface="メイリオ"/>
              <a:cs typeface="メイリオ"/>
            </a:endParaRPr>
          </a:p>
        </p:txBody>
      </p:sp>
      <p:cxnSp>
        <p:nvCxnSpPr>
          <p:cNvPr id="19" name="カギ線コネクタ 18"/>
          <p:cNvCxnSpPr>
            <a:stCxn id="5" idx="3"/>
            <a:endCxn id="9" idx="1"/>
          </p:cNvCxnSpPr>
          <p:nvPr/>
        </p:nvCxnSpPr>
        <p:spPr bwMode="auto">
          <a:xfrm flipV="1">
            <a:off x="5486400" y="2628900"/>
            <a:ext cx="2057400" cy="990600"/>
          </a:xfrm>
          <a:prstGeom prst="bentConnector3">
            <a:avLst>
              <a:gd name="adj1" fmla="val 50000"/>
            </a:avLst>
          </a:prstGeom>
          <a:ln w="38100" cap="flat" cmpd="sng" algn="ctr">
            <a:solidFill>
              <a:srgbClr val="4F81BD"/>
            </a:solidFill>
            <a:prstDash val="solid"/>
            <a:round/>
            <a:headEnd type="none" w="sm" len="sm"/>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0" name="カギ線コネクタ 19"/>
          <p:cNvCxnSpPr>
            <a:stCxn id="5" idx="3"/>
            <a:endCxn id="8" idx="1"/>
          </p:cNvCxnSpPr>
          <p:nvPr/>
        </p:nvCxnSpPr>
        <p:spPr bwMode="auto">
          <a:xfrm>
            <a:off x="5486400" y="3619500"/>
            <a:ext cx="2057400" cy="12700"/>
          </a:xfrm>
          <a:prstGeom prst="bentConnector3">
            <a:avLst>
              <a:gd name="adj1" fmla="val 50000"/>
            </a:avLst>
          </a:prstGeom>
          <a:ln w="38100" cap="flat" cmpd="sng" algn="ctr">
            <a:solidFill>
              <a:srgbClr val="4F81BD"/>
            </a:solidFill>
            <a:prstDash val="solid"/>
            <a:round/>
            <a:headEnd type="none" w="sm" len="sm"/>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3" name="カギ線コネクタ 22"/>
          <p:cNvCxnSpPr>
            <a:stCxn id="5" idx="3"/>
            <a:endCxn id="6" idx="1"/>
          </p:cNvCxnSpPr>
          <p:nvPr/>
        </p:nvCxnSpPr>
        <p:spPr bwMode="auto">
          <a:xfrm>
            <a:off x="5486400" y="3619500"/>
            <a:ext cx="2057400" cy="762000"/>
          </a:xfrm>
          <a:prstGeom prst="bentConnector3">
            <a:avLst>
              <a:gd name="adj1" fmla="val 50000"/>
            </a:avLst>
          </a:prstGeom>
          <a:ln w="38100" cap="flat" cmpd="sng" algn="ctr">
            <a:solidFill>
              <a:srgbClr val="4F81BD"/>
            </a:solidFill>
            <a:prstDash val="solid"/>
            <a:round/>
            <a:headEnd type="none" w="sm" len="sm"/>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6" name="カギ線コネクタ 25"/>
          <p:cNvCxnSpPr>
            <a:stCxn id="5" idx="3"/>
            <a:endCxn id="7" idx="1"/>
          </p:cNvCxnSpPr>
          <p:nvPr/>
        </p:nvCxnSpPr>
        <p:spPr bwMode="auto">
          <a:xfrm>
            <a:off x="5486400" y="3619500"/>
            <a:ext cx="2057400" cy="1219200"/>
          </a:xfrm>
          <a:prstGeom prst="bentConnector3">
            <a:avLst>
              <a:gd name="adj1" fmla="val 50000"/>
            </a:avLst>
          </a:prstGeom>
          <a:ln w="38100" cap="flat" cmpd="sng" algn="ctr">
            <a:solidFill>
              <a:srgbClr val="4F81BD"/>
            </a:solidFill>
            <a:prstDash val="solid"/>
            <a:round/>
            <a:headEnd type="none" w="sm" len="sm"/>
            <a:tailEnd type="arrow" w="med" len="med"/>
          </a:ln>
          <a:effectLst/>
        </p:spPr>
        <p:style>
          <a:lnRef idx="2">
            <a:schemeClr val="accent1"/>
          </a:lnRef>
          <a:fillRef idx="0">
            <a:schemeClr val="accent1"/>
          </a:fillRef>
          <a:effectRef idx="1">
            <a:schemeClr val="accent1"/>
          </a:effectRef>
          <a:fontRef idx="minor">
            <a:schemeClr val="tx1"/>
          </a:fontRef>
        </p:style>
      </p:cxnSp>
      <p:sp>
        <p:nvSpPr>
          <p:cNvPr id="29" name="テキスト ボックス 28"/>
          <p:cNvSpPr txBox="1"/>
          <p:nvPr/>
        </p:nvSpPr>
        <p:spPr>
          <a:xfrm>
            <a:off x="6553200" y="4038600"/>
            <a:ext cx="877163" cy="230832"/>
          </a:xfrm>
          <a:prstGeom prst="rect">
            <a:avLst/>
          </a:prstGeom>
          <a:noFill/>
        </p:spPr>
        <p:txBody>
          <a:bodyPr wrap="none" rtlCol="0">
            <a:spAutoFit/>
          </a:bodyPr>
          <a:lstStyle/>
          <a:p>
            <a:pPr algn="l"/>
            <a:r>
              <a:rPr kumimoji="1" lang="en-US" altLang="ja-JP" sz="900" b="1" dirty="0" smtClean="0">
                <a:solidFill>
                  <a:schemeClr val="bg2"/>
                </a:solidFill>
                <a:latin typeface="メイリオ"/>
                <a:ea typeface="メイリオ"/>
                <a:cs typeface="メイリオ"/>
              </a:rPr>
              <a:t>③</a:t>
            </a:r>
            <a:r>
              <a:rPr kumimoji="1" lang="ja-JP" altLang="en-US" sz="900" b="1" dirty="0" smtClean="0">
                <a:solidFill>
                  <a:schemeClr val="bg2"/>
                </a:solidFill>
                <a:latin typeface="メイリオ"/>
                <a:ea typeface="メイリオ"/>
                <a:cs typeface="メイリオ"/>
              </a:rPr>
              <a:t>国際標準化</a:t>
            </a:r>
          </a:p>
        </p:txBody>
      </p:sp>
      <p:sp>
        <p:nvSpPr>
          <p:cNvPr id="30" name="テキスト ボックス 29"/>
          <p:cNvSpPr txBox="1"/>
          <p:nvPr/>
        </p:nvSpPr>
        <p:spPr>
          <a:xfrm>
            <a:off x="6324600" y="2286000"/>
            <a:ext cx="1215184" cy="369332"/>
          </a:xfrm>
          <a:prstGeom prst="rect">
            <a:avLst/>
          </a:prstGeom>
          <a:noFill/>
        </p:spPr>
        <p:txBody>
          <a:bodyPr wrap="none" rtlCol="0">
            <a:spAutoFit/>
          </a:bodyPr>
          <a:lstStyle/>
          <a:p>
            <a:pPr algn="l"/>
            <a:r>
              <a:rPr kumimoji="1" lang="en-US" altLang="ja-JP" sz="900" b="1" dirty="0" smtClean="0">
                <a:solidFill>
                  <a:schemeClr val="bg2"/>
                </a:solidFill>
                <a:latin typeface="メイリオ"/>
                <a:ea typeface="メイリオ"/>
                <a:cs typeface="メイリオ"/>
              </a:rPr>
              <a:t>①</a:t>
            </a:r>
            <a:r>
              <a:rPr kumimoji="1" lang="ja-JP" altLang="en-US" sz="900" b="1" dirty="0" smtClean="0">
                <a:solidFill>
                  <a:schemeClr val="bg2"/>
                </a:solidFill>
                <a:latin typeface="メイリオ"/>
                <a:ea typeface="メイリオ"/>
                <a:cs typeface="メイリオ"/>
              </a:rPr>
              <a:t>データ／</a:t>
            </a:r>
            <a:r>
              <a:rPr kumimoji="1" lang="en-US" altLang="ja-JP" sz="900" b="1" dirty="0" smtClean="0">
                <a:solidFill>
                  <a:schemeClr val="bg2"/>
                </a:solidFill>
                <a:latin typeface="メイリオ"/>
                <a:ea typeface="メイリオ"/>
                <a:cs typeface="メイリオ"/>
              </a:rPr>
              <a:t>API</a:t>
            </a:r>
            <a:r>
              <a:rPr kumimoji="1" lang="ja-JP" altLang="en-US" sz="900" b="1" dirty="0" smtClean="0">
                <a:solidFill>
                  <a:schemeClr val="bg2"/>
                </a:solidFill>
                <a:latin typeface="メイリオ"/>
                <a:ea typeface="メイリオ"/>
                <a:cs typeface="メイリオ"/>
              </a:rPr>
              <a:t>規格</a:t>
            </a:r>
            <a:endParaRPr kumimoji="1" lang="en-US" altLang="ja-JP" sz="900" b="1" dirty="0" smtClean="0">
              <a:solidFill>
                <a:schemeClr val="bg2"/>
              </a:solidFill>
              <a:latin typeface="メイリオ"/>
              <a:ea typeface="メイリオ"/>
              <a:cs typeface="メイリオ"/>
            </a:endParaRPr>
          </a:p>
          <a:p>
            <a:pPr algn="l"/>
            <a:r>
              <a:rPr kumimoji="1" lang="ja-JP" altLang="ja-JP" sz="900" b="1" dirty="0" smtClean="0">
                <a:solidFill>
                  <a:schemeClr val="bg2"/>
                </a:solidFill>
                <a:latin typeface="メイリオ"/>
                <a:ea typeface="メイリオ"/>
                <a:cs typeface="メイリオ"/>
              </a:rPr>
              <a:t>　</a:t>
            </a:r>
            <a:r>
              <a:rPr kumimoji="1" lang="ja-JP" altLang="en-US" sz="900" b="1" dirty="0" smtClean="0">
                <a:solidFill>
                  <a:schemeClr val="bg2"/>
                </a:solidFill>
                <a:latin typeface="メイリオ"/>
                <a:ea typeface="メイリオ"/>
                <a:cs typeface="メイリオ"/>
              </a:rPr>
              <a:t>提言</a:t>
            </a:r>
          </a:p>
        </p:txBody>
      </p:sp>
      <p:sp>
        <p:nvSpPr>
          <p:cNvPr id="31" name="テキスト ボックス 30"/>
          <p:cNvSpPr txBox="1"/>
          <p:nvPr/>
        </p:nvSpPr>
        <p:spPr>
          <a:xfrm>
            <a:off x="6553200" y="3048000"/>
            <a:ext cx="992579" cy="507831"/>
          </a:xfrm>
          <a:prstGeom prst="rect">
            <a:avLst/>
          </a:prstGeom>
          <a:noFill/>
        </p:spPr>
        <p:txBody>
          <a:bodyPr wrap="none" rtlCol="0">
            <a:spAutoFit/>
          </a:bodyPr>
          <a:lstStyle/>
          <a:p>
            <a:pPr algn="l"/>
            <a:r>
              <a:rPr kumimoji="1" lang="en-US" altLang="ja-JP" sz="900" b="1" dirty="0" smtClean="0">
                <a:solidFill>
                  <a:schemeClr val="bg2"/>
                </a:solidFill>
                <a:latin typeface="メイリオ"/>
                <a:ea typeface="メイリオ"/>
                <a:cs typeface="メイリオ"/>
              </a:rPr>
              <a:t>②</a:t>
            </a:r>
            <a:r>
              <a:rPr kumimoji="1" lang="ja-JP" altLang="en-US" sz="900" b="1" dirty="0" smtClean="0">
                <a:solidFill>
                  <a:schemeClr val="bg2"/>
                </a:solidFill>
                <a:latin typeface="メイリオ"/>
                <a:ea typeface="メイリオ"/>
                <a:cs typeface="メイリオ"/>
              </a:rPr>
              <a:t>データ／</a:t>
            </a:r>
            <a:r>
              <a:rPr kumimoji="1" lang="en-US" altLang="ja-JP" sz="900" b="1" dirty="0" smtClean="0">
                <a:solidFill>
                  <a:schemeClr val="bg2"/>
                </a:solidFill>
                <a:latin typeface="メイリオ"/>
                <a:ea typeface="メイリオ"/>
                <a:cs typeface="メイリオ"/>
              </a:rPr>
              <a:t>API</a:t>
            </a:r>
          </a:p>
          <a:p>
            <a:pPr algn="l"/>
            <a:r>
              <a:rPr kumimoji="1" lang="ja-JP" altLang="ja-JP" sz="900" b="1" dirty="0" smtClean="0">
                <a:solidFill>
                  <a:schemeClr val="bg2"/>
                </a:solidFill>
                <a:latin typeface="メイリオ"/>
                <a:ea typeface="メイリオ"/>
                <a:cs typeface="メイリオ"/>
              </a:rPr>
              <a:t>　</a:t>
            </a:r>
            <a:r>
              <a:rPr kumimoji="1" lang="ja-JP" altLang="en-US" sz="900" b="1" dirty="0" smtClean="0">
                <a:solidFill>
                  <a:schemeClr val="bg2"/>
                </a:solidFill>
                <a:latin typeface="メイリオ"/>
                <a:ea typeface="メイリオ"/>
                <a:cs typeface="メイリオ"/>
              </a:rPr>
              <a:t>規格の産業界</a:t>
            </a:r>
            <a:endParaRPr kumimoji="1" lang="en-US" altLang="ja-JP" sz="900" b="1" dirty="0" smtClean="0">
              <a:solidFill>
                <a:schemeClr val="bg2"/>
              </a:solidFill>
              <a:latin typeface="メイリオ"/>
              <a:ea typeface="メイリオ"/>
              <a:cs typeface="メイリオ"/>
            </a:endParaRPr>
          </a:p>
          <a:p>
            <a:pPr algn="l"/>
            <a:r>
              <a:rPr kumimoji="1" lang="ja-JP" altLang="ja-JP" sz="900" b="1" dirty="0" smtClean="0">
                <a:solidFill>
                  <a:schemeClr val="bg2"/>
                </a:solidFill>
                <a:latin typeface="メイリオ"/>
                <a:ea typeface="メイリオ"/>
                <a:cs typeface="メイリオ"/>
              </a:rPr>
              <a:t>　</a:t>
            </a:r>
            <a:r>
              <a:rPr kumimoji="1" lang="ja-JP" altLang="en-US" sz="900" b="1" dirty="0" smtClean="0">
                <a:solidFill>
                  <a:schemeClr val="bg2"/>
                </a:solidFill>
                <a:latin typeface="メイリオ"/>
                <a:ea typeface="メイリオ"/>
                <a:cs typeface="メイリオ"/>
              </a:rPr>
              <a:t>利活用普及</a:t>
            </a:r>
          </a:p>
        </p:txBody>
      </p:sp>
      <p:cxnSp>
        <p:nvCxnSpPr>
          <p:cNvPr id="41" name="カギ線コネクタ 40"/>
          <p:cNvCxnSpPr>
            <a:stCxn id="10" idx="0"/>
            <a:endCxn id="5" idx="2"/>
          </p:cNvCxnSpPr>
          <p:nvPr/>
        </p:nvCxnSpPr>
        <p:spPr bwMode="auto">
          <a:xfrm rot="5400000" flipH="1" flipV="1">
            <a:off x="3798776" y="5116624"/>
            <a:ext cx="1089248" cy="12700"/>
          </a:xfrm>
          <a:prstGeom prst="bentConnector3">
            <a:avLst>
              <a:gd name="adj1" fmla="val 50000"/>
            </a:avLst>
          </a:prstGeom>
          <a:ln w="38100" cap="flat" cmpd="sng" algn="ctr">
            <a:solidFill>
              <a:srgbClr val="4F81BD"/>
            </a:solidFill>
            <a:prstDash val="solid"/>
            <a:round/>
            <a:headEnd type="none" w="sm" len="sm"/>
            <a:tailEnd type="arrow" w="med" len="med"/>
          </a:ln>
          <a:effectLst/>
        </p:spPr>
        <p:style>
          <a:lnRef idx="2">
            <a:schemeClr val="accent1"/>
          </a:lnRef>
          <a:fillRef idx="0">
            <a:schemeClr val="accent1"/>
          </a:fillRef>
          <a:effectRef idx="1">
            <a:schemeClr val="accent1"/>
          </a:effectRef>
          <a:fontRef idx="minor">
            <a:schemeClr val="tx1"/>
          </a:fontRef>
        </p:style>
      </p:cxnSp>
      <p:sp>
        <p:nvSpPr>
          <p:cNvPr id="44" name="テキスト ボックス 43"/>
          <p:cNvSpPr txBox="1"/>
          <p:nvPr/>
        </p:nvSpPr>
        <p:spPr>
          <a:xfrm>
            <a:off x="4383375" y="5144745"/>
            <a:ext cx="2608406" cy="369332"/>
          </a:xfrm>
          <a:prstGeom prst="rect">
            <a:avLst/>
          </a:prstGeom>
          <a:noFill/>
        </p:spPr>
        <p:txBody>
          <a:bodyPr wrap="none" rtlCol="0">
            <a:spAutoFit/>
          </a:bodyPr>
          <a:lstStyle/>
          <a:p>
            <a:pPr algn="l"/>
            <a:r>
              <a:rPr kumimoji="1" lang="ja-JP" altLang="en-US" sz="900" b="1" dirty="0" smtClean="0">
                <a:solidFill>
                  <a:schemeClr val="bg2"/>
                </a:solidFill>
                <a:latin typeface="メイリオ"/>
                <a:ea typeface="メイリオ"/>
                <a:cs typeface="メイリオ"/>
              </a:rPr>
              <a:t>情報流通</a:t>
            </a:r>
            <a:r>
              <a:rPr kumimoji="1" lang="ja-JP" altLang="en-US" sz="900" b="1" dirty="0">
                <a:solidFill>
                  <a:schemeClr val="bg2"/>
                </a:solidFill>
                <a:latin typeface="メイリオ"/>
                <a:ea typeface="メイリオ"/>
                <a:cs typeface="メイリオ"/>
              </a:rPr>
              <a:t>連携基盤システム外部</a:t>
            </a:r>
            <a:r>
              <a:rPr kumimoji="1" lang="ja-JP" altLang="en-US" sz="900" b="1" dirty="0" smtClean="0">
                <a:solidFill>
                  <a:schemeClr val="bg2"/>
                </a:solidFill>
                <a:latin typeface="メイリオ"/>
                <a:ea typeface="メイリオ"/>
                <a:cs typeface="メイリオ"/>
              </a:rPr>
              <a:t>仕様書ドラフト</a:t>
            </a:r>
          </a:p>
          <a:p>
            <a:pPr algn="l"/>
            <a:r>
              <a:rPr kumimoji="1" lang="ja-JP" altLang="en-US" sz="900" b="1" dirty="0">
                <a:solidFill>
                  <a:schemeClr val="bg2"/>
                </a:solidFill>
                <a:latin typeface="メイリオ"/>
                <a:ea typeface="メイリオ"/>
                <a:cs typeface="メイリオ"/>
              </a:rPr>
              <a:t>実証実験から</a:t>
            </a:r>
            <a:r>
              <a:rPr kumimoji="1" lang="ja-JP" altLang="en-US" sz="900" b="1" dirty="0" smtClean="0">
                <a:solidFill>
                  <a:schemeClr val="bg2"/>
                </a:solidFill>
                <a:latin typeface="メイリオ"/>
                <a:ea typeface="メイリオ"/>
                <a:cs typeface="メイリオ"/>
              </a:rPr>
              <a:t>のフィードバック</a:t>
            </a:r>
          </a:p>
        </p:txBody>
      </p:sp>
      <p:sp>
        <p:nvSpPr>
          <p:cNvPr id="45" name="円/楕円 44"/>
          <p:cNvSpPr/>
          <p:nvPr/>
        </p:nvSpPr>
        <p:spPr bwMode="auto">
          <a:xfrm>
            <a:off x="685800" y="2438400"/>
            <a:ext cx="533400" cy="533400"/>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46" name="円/楕円 45"/>
          <p:cNvSpPr/>
          <p:nvPr/>
        </p:nvSpPr>
        <p:spPr bwMode="auto">
          <a:xfrm>
            <a:off x="990600" y="1828800"/>
            <a:ext cx="533400" cy="533400"/>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47" name="円/楕円 46"/>
          <p:cNvSpPr/>
          <p:nvPr/>
        </p:nvSpPr>
        <p:spPr bwMode="auto">
          <a:xfrm>
            <a:off x="1524000" y="1371600"/>
            <a:ext cx="533400" cy="533400"/>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48" name="円/楕円 47"/>
          <p:cNvSpPr/>
          <p:nvPr/>
        </p:nvSpPr>
        <p:spPr bwMode="auto">
          <a:xfrm>
            <a:off x="2362200" y="1066800"/>
            <a:ext cx="533400" cy="533400"/>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49" name="円/楕円 48"/>
          <p:cNvSpPr/>
          <p:nvPr/>
        </p:nvSpPr>
        <p:spPr bwMode="auto">
          <a:xfrm>
            <a:off x="609600" y="3124200"/>
            <a:ext cx="533400" cy="533400"/>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cxnSp>
        <p:nvCxnSpPr>
          <p:cNvPr id="51" name="直線矢印コネクタ 50"/>
          <p:cNvCxnSpPr>
            <a:stCxn id="49" idx="6"/>
          </p:cNvCxnSpPr>
          <p:nvPr/>
        </p:nvCxnSpPr>
        <p:spPr bwMode="auto">
          <a:xfrm flipV="1">
            <a:off x="1143000" y="3276600"/>
            <a:ext cx="1752600" cy="114300"/>
          </a:xfrm>
          <a:prstGeom prst="straightConnector1">
            <a:avLst/>
          </a:prstGeom>
          <a:solidFill>
            <a:schemeClr val="accent1"/>
          </a:solidFill>
          <a:ln w="38100" cap="sq" cmpd="sng" algn="ctr">
            <a:solidFill>
              <a:srgbClr val="4F81BD"/>
            </a:solidFill>
            <a:prstDash val="solid"/>
            <a:round/>
            <a:headEnd type="none" w="sm" len="sm"/>
            <a:tailEnd type="arrow" w="med" len="med"/>
          </a:ln>
          <a:effectLst/>
        </p:spPr>
      </p:cxnSp>
      <p:cxnSp>
        <p:nvCxnSpPr>
          <p:cNvPr id="53" name="直線矢印コネクタ 52"/>
          <p:cNvCxnSpPr>
            <a:stCxn id="45" idx="6"/>
          </p:cNvCxnSpPr>
          <p:nvPr/>
        </p:nvCxnSpPr>
        <p:spPr bwMode="auto">
          <a:xfrm>
            <a:off x="1219200" y="2705100"/>
            <a:ext cx="1676400" cy="419100"/>
          </a:xfrm>
          <a:prstGeom prst="straightConnector1">
            <a:avLst/>
          </a:prstGeom>
          <a:solidFill>
            <a:schemeClr val="accent1"/>
          </a:solidFill>
          <a:ln w="38100" cap="sq" cmpd="sng" algn="ctr">
            <a:solidFill>
              <a:srgbClr val="4F81BD"/>
            </a:solidFill>
            <a:prstDash val="solid"/>
            <a:round/>
            <a:headEnd type="none" w="sm" len="sm"/>
            <a:tailEnd type="arrow" w="med" len="med"/>
          </a:ln>
          <a:effectLst/>
        </p:spPr>
      </p:cxnSp>
      <p:cxnSp>
        <p:nvCxnSpPr>
          <p:cNvPr id="56" name="直線矢印コネクタ 55"/>
          <p:cNvCxnSpPr>
            <a:stCxn id="46" idx="5"/>
          </p:cNvCxnSpPr>
          <p:nvPr/>
        </p:nvCxnSpPr>
        <p:spPr bwMode="auto">
          <a:xfrm rot="16200000" flipH="1">
            <a:off x="1826885" y="1903084"/>
            <a:ext cx="687715" cy="1449715"/>
          </a:xfrm>
          <a:prstGeom prst="straightConnector1">
            <a:avLst/>
          </a:prstGeom>
          <a:solidFill>
            <a:schemeClr val="accent1"/>
          </a:solidFill>
          <a:ln w="38100" cap="sq" cmpd="sng" algn="ctr">
            <a:solidFill>
              <a:srgbClr val="4F81BD"/>
            </a:solidFill>
            <a:prstDash val="solid"/>
            <a:round/>
            <a:headEnd type="none" w="sm" len="sm"/>
            <a:tailEnd type="arrow" w="med" len="med"/>
          </a:ln>
          <a:effectLst/>
        </p:spPr>
      </p:cxnSp>
      <p:cxnSp>
        <p:nvCxnSpPr>
          <p:cNvPr id="59" name="直線矢印コネクタ 58"/>
          <p:cNvCxnSpPr>
            <a:stCxn id="47" idx="5"/>
          </p:cNvCxnSpPr>
          <p:nvPr/>
        </p:nvCxnSpPr>
        <p:spPr bwMode="auto">
          <a:xfrm rot="16200000" flipH="1">
            <a:off x="1979285" y="1826884"/>
            <a:ext cx="992517" cy="992517"/>
          </a:xfrm>
          <a:prstGeom prst="straightConnector1">
            <a:avLst/>
          </a:prstGeom>
          <a:solidFill>
            <a:schemeClr val="accent1"/>
          </a:solidFill>
          <a:ln w="38100" cap="sq" cmpd="sng" algn="ctr">
            <a:solidFill>
              <a:srgbClr val="4F81BD"/>
            </a:solidFill>
            <a:prstDash val="solid"/>
            <a:round/>
            <a:headEnd type="none" w="sm" len="sm"/>
            <a:tailEnd type="arrow" w="med" len="med"/>
          </a:ln>
          <a:effectLst/>
        </p:spPr>
      </p:cxnSp>
      <p:cxnSp>
        <p:nvCxnSpPr>
          <p:cNvPr id="63" name="直線矢印コネクタ 62"/>
          <p:cNvCxnSpPr>
            <a:stCxn id="48" idx="4"/>
          </p:cNvCxnSpPr>
          <p:nvPr/>
        </p:nvCxnSpPr>
        <p:spPr bwMode="auto">
          <a:xfrm rot="16200000" flipH="1">
            <a:off x="2343151" y="1885949"/>
            <a:ext cx="1066801" cy="495302"/>
          </a:xfrm>
          <a:prstGeom prst="straightConnector1">
            <a:avLst/>
          </a:prstGeom>
          <a:solidFill>
            <a:schemeClr val="accent1"/>
          </a:solidFill>
          <a:ln w="38100" cap="sq" cmpd="sng" algn="ctr">
            <a:solidFill>
              <a:srgbClr val="4F81BD"/>
            </a:solidFill>
            <a:prstDash val="solid"/>
            <a:round/>
            <a:headEnd type="none" w="sm" len="sm"/>
            <a:tailEnd type="arrow" w="med" len="med"/>
          </a:ln>
          <a:effectLst/>
        </p:spPr>
      </p:cxnSp>
      <p:sp>
        <p:nvSpPr>
          <p:cNvPr id="67" name="テキスト ボックス 66"/>
          <p:cNvSpPr txBox="1"/>
          <p:nvPr/>
        </p:nvSpPr>
        <p:spPr>
          <a:xfrm>
            <a:off x="1295400" y="2971800"/>
            <a:ext cx="992579" cy="230832"/>
          </a:xfrm>
          <a:prstGeom prst="rect">
            <a:avLst/>
          </a:prstGeom>
          <a:noFill/>
        </p:spPr>
        <p:txBody>
          <a:bodyPr wrap="none" rtlCol="0">
            <a:spAutoFit/>
          </a:bodyPr>
          <a:lstStyle/>
          <a:p>
            <a:pPr algn="l"/>
            <a:r>
              <a:rPr kumimoji="1" lang="ja-JP" altLang="en-US" sz="900" b="1" dirty="0" smtClean="0">
                <a:solidFill>
                  <a:schemeClr val="bg2"/>
                </a:solidFill>
                <a:latin typeface="メイリオ"/>
                <a:ea typeface="メイリオ"/>
                <a:cs typeface="メイリオ"/>
              </a:rPr>
              <a:t>既存データ規格</a:t>
            </a:r>
          </a:p>
        </p:txBody>
      </p:sp>
      <p:sp>
        <p:nvSpPr>
          <p:cNvPr id="68" name="テキスト ボックス 67"/>
          <p:cNvSpPr txBox="1"/>
          <p:nvPr/>
        </p:nvSpPr>
        <p:spPr>
          <a:xfrm>
            <a:off x="2057400" y="1752600"/>
            <a:ext cx="868935" cy="230832"/>
          </a:xfrm>
          <a:prstGeom prst="rect">
            <a:avLst/>
          </a:prstGeom>
          <a:noFill/>
        </p:spPr>
        <p:txBody>
          <a:bodyPr wrap="none" rtlCol="0">
            <a:spAutoFit/>
          </a:bodyPr>
          <a:lstStyle/>
          <a:p>
            <a:pPr algn="l"/>
            <a:r>
              <a:rPr kumimoji="1" lang="ja-JP" altLang="en-US" sz="900" b="1" dirty="0" smtClean="0">
                <a:solidFill>
                  <a:schemeClr val="bg2"/>
                </a:solidFill>
                <a:latin typeface="メイリオ"/>
                <a:ea typeface="メイリオ"/>
                <a:cs typeface="メイリオ"/>
              </a:rPr>
              <a:t>既存</a:t>
            </a:r>
            <a:r>
              <a:rPr kumimoji="1" lang="en-US" altLang="ja-JP" sz="900" b="1" dirty="0" smtClean="0">
                <a:solidFill>
                  <a:schemeClr val="bg2"/>
                </a:solidFill>
                <a:latin typeface="メイリオ"/>
                <a:ea typeface="メイリオ"/>
                <a:cs typeface="メイリオ"/>
              </a:rPr>
              <a:t>API</a:t>
            </a:r>
            <a:r>
              <a:rPr kumimoji="1" lang="ja-JP" altLang="en-US" sz="900" b="1" dirty="0" smtClean="0">
                <a:solidFill>
                  <a:schemeClr val="bg2"/>
                </a:solidFill>
                <a:latin typeface="メイリオ"/>
                <a:ea typeface="メイリオ"/>
                <a:cs typeface="メイリオ"/>
              </a:rPr>
              <a:t>規格</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MPEG-4</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概要</a:t>
            </a:r>
          </a:p>
          <a:p>
            <a:pPr lvl="1"/>
            <a:r>
              <a:rPr lang="ja-JP" altLang="en-US" dirty="0"/>
              <a:t>動画・音声全般をデジタルデータとして扱うための規格の</a:t>
            </a:r>
            <a:r>
              <a:rPr lang="en-US" altLang="ja-JP" dirty="0"/>
              <a:t>1</a:t>
            </a:r>
            <a:r>
              <a:rPr lang="ja-JP" altLang="en-US" dirty="0" smtClean="0"/>
              <a:t>つ。</a:t>
            </a:r>
          </a:p>
          <a:p>
            <a:pPr lvl="1"/>
            <a:r>
              <a:rPr kumimoji="1" lang="en-US" altLang="ja-JP" dirty="0" smtClean="0"/>
              <a:t>ISO/IEC 14496</a:t>
            </a:r>
            <a:r>
              <a:rPr kumimoji="1" lang="ja-JP" altLang="en-US" dirty="0" smtClean="0"/>
              <a:t>として標準化されている。</a:t>
            </a:r>
          </a:p>
          <a:p>
            <a:pPr lvl="1"/>
            <a:r>
              <a:rPr lang="ja-JP" altLang="en-US" dirty="0"/>
              <a:t>拡張子</a:t>
            </a:r>
            <a:r>
              <a:rPr lang="ja-JP" altLang="en-US" dirty="0" smtClean="0"/>
              <a:t>は</a:t>
            </a:r>
            <a:r>
              <a:rPr lang="en-US" altLang="ja-JP" dirty="0" smtClean="0"/>
              <a:t>”.mp4”</a:t>
            </a:r>
          </a:p>
          <a:p>
            <a:r>
              <a:rPr kumimoji="1" lang="ja-JP" altLang="en-US" dirty="0"/>
              <a:t>おも</a:t>
            </a:r>
            <a:r>
              <a:rPr kumimoji="1" lang="ja-JP" altLang="en-US" dirty="0" smtClean="0"/>
              <a:t>な用途</a:t>
            </a:r>
          </a:p>
          <a:p>
            <a:pPr lvl="1"/>
            <a:r>
              <a:rPr lang="ja-JP" altLang="en-US" dirty="0" smtClean="0"/>
              <a:t>動画データ</a:t>
            </a:r>
          </a:p>
          <a:p>
            <a:r>
              <a:rPr kumimoji="1" lang="ja-JP" altLang="en-US" dirty="0" smtClean="0"/>
              <a:t>留意点</a:t>
            </a:r>
          </a:p>
          <a:p>
            <a:pPr lvl="1"/>
            <a:r>
              <a:rPr kumimoji="1" lang="ja-JP" altLang="en-US" dirty="0" smtClean="0"/>
              <a:t>これはコンテンツのフォーマットである。</a:t>
            </a:r>
            <a:br>
              <a:rPr kumimoji="1" lang="ja-JP" altLang="en-US" dirty="0" smtClean="0"/>
            </a:br>
            <a:r>
              <a:rPr kumimoji="1" lang="ja-JP" altLang="en-US" dirty="0" smtClean="0"/>
              <a:t>（アプリケーションがこのデータを解析してデータとして利用することは希である）</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30</a:t>
            </a:fld>
            <a:endParaRPr lang="en-US" altLang="ja-JP"/>
          </a:p>
        </p:txBody>
      </p:sp>
    </p:spTree>
    <p:extLst>
      <p:ext uri="{BB962C8B-B14F-4D97-AF65-F5344CB8AC3E}">
        <p14:creationId xmlns:p14="http://schemas.microsoft.com/office/powerpoint/2010/main" val="1066394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（プレイン）テキスト形式</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概要</a:t>
            </a:r>
          </a:p>
          <a:p>
            <a:pPr lvl="1"/>
            <a:r>
              <a:rPr lang="en-US" altLang="ja-JP" dirty="0" smtClean="0"/>
              <a:t>ISO/IEC 646, 8859, 2022</a:t>
            </a:r>
            <a:r>
              <a:rPr lang="ja-JP" altLang="en-US" dirty="0" smtClean="0"/>
              <a:t>等で規定する文字コードを並べた形式。</a:t>
            </a:r>
          </a:p>
          <a:p>
            <a:pPr lvl="1"/>
            <a:r>
              <a:rPr lang="ja-JP" altLang="en-US" dirty="0" smtClean="0"/>
              <a:t>仕様自体はオープンである。</a:t>
            </a:r>
          </a:p>
          <a:p>
            <a:r>
              <a:rPr lang="ja-JP" altLang="en-US" dirty="0"/>
              <a:t>主な用途</a:t>
            </a:r>
          </a:p>
          <a:p>
            <a:pPr lvl="1"/>
            <a:r>
              <a:rPr lang="ja-JP" altLang="en-US" dirty="0"/>
              <a:t>ドキュメント</a:t>
            </a:r>
            <a:endParaRPr lang="en-US" altLang="ja-JP" dirty="0"/>
          </a:p>
          <a:p>
            <a:r>
              <a:rPr lang="ja-JP" altLang="en-US" dirty="0"/>
              <a:t>留意点</a:t>
            </a:r>
          </a:p>
          <a:p>
            <a:pPr lvl="1"/>
            <a:r>
              <a:rPr lang="ja-JP" altLang="en-US" dirty="0" smtClean="0"/>
              <a:t>アジア</a:t>
            </a:r>
            <a:r>
              <a:rPr lang="ja-JP" altLang="en-US" dirty="0"/>
              <a:t>系では複数の文字</a:t>
            </a:r>
            <a:r>
              <a:rPr lang="ja-JP" altLang="en-US" dirty="0" smtClean="0"/>
              <a:t>コードのテキストファイルが共存している。</a:t>
            </a:r>
            <a:br>
              <a:rPr lang="ja-JP" altLang="en-US" dirty="0" smtClean="0"/>
            </a:br>
            <a:r>
              <a:rPr lang="ja-JP" altLang="en-US" dirty="0" smtClean="0"/>
              <a:t>このため、文字コードが分からなければ、文書を解釈</a:t>
            </a:r>
            <a:r>
              <a:rPr lang="ja-JP" altLang="en-US" dirty="0"/>
              <a:t>できない</a:t>
            </a:r>
            <a:r>
              <a:rPr lang="ja-JP" altLang="en-US" dirty="0" smtClean="0"/>
              <a:t>。</a:t>
            </a:r>
          </a:p>
          <a:p>
            <a:pPr lvl="2"/>
            <a:r>
              <a:rPr lang="ja-JP" altLang="en-US" dirty="0" smtClean="0"/>
              <a:t>日本では</a:t>
            </a:r>
            <a:r>
              <a:rPr lang="en-US" altLang="ja-JP" dirty="0" smtClean="0"/>
              <a:t>utf-8</a:t>
            </a:r>
            <a:r>
              <a:rPr lang="ja-JP" altLang="en-US" dirty="0" err="1" smtClean="0"/>
              <a:t>、</a:t>
            </a:r>
            <a:r>
              <a:rPr lang="en-US" altLang="ja-JP" dirty="0" smtClean="0"/>
              <a:t>ISO-2022-JP</a:t>
            </a:r>
            <a:r>
              <a:rPr lang="ja-JP" altLang="en-US" dirty="0" err="1" smtClean="0"/>
              <a:t>、</a:t>
            </a:r>
            <a:r>
              <a:rPr lang="en-US" altLang="ja-JP" dirty="0" smtClean="0"/>
              <a:t>EUC-JP</a:t>
            </a:r>
            <a:r>
              <a:rPr lang="ja-JP" altLang="en-US" dirty="0" err="1" smtClean="0"/>
              <a:t>、</a:t>
            </a:r>
            <a:r>
              <a:rPr lang="en-US" altLang="ja-JP" dirty="0" err="1" smtClean="0"/>
              <a:t>Shift_JIS</a:t>
            </a:r>
            <a:endParaRPr lang="en-US" altLang="ja-JP"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31</a:t>
            </a:fld>
            <a:endParaRPr lang="en-US" altLang="ja-JP"/>
          </a:p>
        </p:txBody>
      </p:sp>
    </p:spTree>
    <p:extLst>
      <p:ext uri="{BB962C8B-B14F-4D97-AF65-F5344CB8AC3E}">
        <p14:creationId xmlns:p14="http://schemas.microsoft.com/office/powerpoint/2010/main" val="1817375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CSV (Comma-Separated Values)</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概要</a:t>
            </a:r>
          </a:p>
          <a:p>
            <a:pPr lvl="1"/>
            <a:r>
              <a:rPr lang="ja-JP" altLang="en-US" dirty="0" smtClean="0"/>
              <a:t>いくつ</a:t>
            </a:r>
            <a:r>
              <a:rPr lang="ja-JP" altLang="en-US" dirty="0"/>
              <a:t>かのフィールド（項目）をカンマ「</a:t>
            </a:r>
            <a:r>
              <a:rPr lang="en-US" altLang="ja-JP" dirty="0"/>
              <a:t>,</a:t>
            </a:r>
            <a:r>
              <a:rPr lang="ja-JP" altLang="en-US" dirty="0"/>
              <a:t>」で区切ったテキストデータおよびテキストファイル。</a:t>
            </a:r>
            <a:endParaRPr lang="ja-JP" altLang="en-US" dirty="0" smtClean="0"/>
          </a:p>
          <a:p>
            <a:pPr lvl="1"/>
            <a:r>
              <a:rPr lang="en-US" altLang="ja-JP" dirty="0" smtClean="0"/>
              <a:t>2005</a:t>
            </a:r>
            <a:r>
              <a:rPr lang="ja-JP" altLang="en-US" dirty="0" smtClean="0"/>
              <a:t>年</a:t>
            </a:r>
            <a:r>
              <a:rPr lang="en-US" altLang="ja-JP" dirty="0" smtClean="0"/>
              <a:t>10</a:t>
            </a:r>
            <a:r>
              <a:rPr lang="ja-JP" altLang="en-US" dirty="0" smtClean="0"/>
              <a:t>月、</a:t>
            </a:r>
            <a:r>
              <a:rPr lang="en-US" altLang="ja-JP" dirty="0" smtClean="0"/>
              <a:t>RFC 4180</a:t>
            </a:r>
            <a:r>
              <a:rPr lang="ja-JP" altLang="en-US" dirty="0" smtClean="0"/>
              <a:t>により標準化された。</a:t>
            </a:r>
            <a:endParaRPr lang="en-US" altLang="ja-JP" dirty="0" smtClean="0"/>
          </a:p>
          <a:p>
            <a:pPr lvl="1"/>
            <a:r>
              <a:rPr lang="ja-JP" altLang="en-US" dirty="0" smtClean="0"/>
              <a:t>拡張子は</a:t>
            </a:r>
            <a:r>
              <a:rPr lang="en-US" altLang="ja-JP" dirty="0" smtClean="0"/>
              <a:t>”.</a:t>
            </a:r>
            <a:r>
              <a:rPr lang="en-US" altLang="ja-JP" dirty="0" err="1" smtClean="0"/>
              <a:t>csv</a:t>
            </a:r>
            <a:r>
              <a:rPr lang="en-US" altLang="ja-JP" dirty="0" smtClean="0"/>
              <a:t>”</a:t>
            </a:r>
            <a:endParaRPr lang="ja-JP" altLang="en-US" dirty="0" smtClean="0"/>
          </a:p>
          <a:p>
            <a:r>
              <a:rPr lang="ja-JP" altLang="en-US" dirty="0"/>
              <a:t>主な用途</a:t>
            </a:r>
          </a:p>
          <a:p>
            <a:pPr lvl="1"/>
            <a:r>
              <a:rPr lang="ja-JP" altLang="en-US" dirty="0" smtClean="0"/>
              <a:t>表計算データ</a:t>
            </a:r>
          </a:p>
          <a:p>
            <a:pPr lvl="1"/>
            <a:r>
              <a:rPr lang="ja-JP" altLang="en-US" dirty="0"/>
              <a:t>リアルタイムデータ</a:t>
            </a:r>
            <a:endParaRPr lang="en-US" altLang="ja-JP" dirty="0"/>
          </a:p>
          <a:p>
            <a:r>
              <a:rPr lang="ja-JP" altLang="en-US" dirty="0"/>
              <a:t>留意点</a:t>
            </a:r>
          </a:p>
          <a:p>
            <a:pPr lvl="1"/>
            <a:r>
              <a:rPr lang="ja-JP" altLang="en-US" dirty="0" smtClean="0"/>
              <a:t>機械可読にするためには、各レコードの意味を定義する仕組みが必要である。</a:t>
            </a:r>
          </a:p>
          <a:p>
            <a:pPr lvl="1"/>
            <a:r>
              <a:rPr lang="ja-JP" altLang="en-US" dirty="0" smtClean="0"/>
              <a:t>アジア</a:t>
            </a:r>
            <a:r>
              <a:rPr lang="ja-JP" altLang="en-US" dirty="0"/>
              <a:t>系では複数の文字</a:t>
            </a:r>
            <a:r>
              <a:rPr lang="ja-JP" altLang="en-US" dirty="0" smtClean="0"/>
              <a:t>コードのテキストファイル共存している。文字コードが分からなければ、文書を解釈</a:t>
            </a:r>
            <a:r>
              <a:rPr lang="ja-JP" altLang="en-US" dirty="0"/>
              <a:t>できない</a:t>
            </a:r>
            <a:r>
              <a:rPr lang="ja-JP" altLang="en-US" dirty="0" smtClean="0"/>
              <a:t>。</a:t>
            </a:r>
          </a:p>
          <a:p>
            <a:pPr lvl="2"/>
            <a:r>
              <a:rPr lang="ja-JP" altLang="en-US" dirty="0" smtClean="0"/>
              <a:t>日本では</a:t>
            </a:r>
            <a:r>
              <a:rPr lang="en-US" altLang="ja-JP" dirty="0" smtClean="0"/>
              <a:t>utf-8</a:t>
            </a:r>
            <a:r>
              <a:rPr lang="ja-JP" altLang="en-US" dirty="0" err="1" smtClean="0"/>
              <a:t>、</a:t>
            </a:r>
            <a:r>
              <a:rPr lang="en-US" altLang="ja-JP" dirty="0" smtClean="0"/>
              <a:t>ISO-2022-JP</a:t>
            </a:r>
            <a:r>
              <a:rPr lang="ja-JP" altLang="en-US" dirty="0" err="1" smtClean="0"/>
              <a:t>、</a:t>
            </a:r>
            <a:r>
              <a:rPr lang="en-US" altLang="ja-JP" dirty="0" smtClean="0"/>
              <a:t>EUC-JP</a:t>
            </a:r>
            <a:r>
              <a:rPr lang="ja-JP" altLang="en-US" dirty="0" err="1" smtClean="0"/>
              <a:t>、</a:t>
            </a:r>
            <a:r>
              <a:rPr lang="en-US" altLang="ja-JP" dirty="0" err="1" smtClean="0"/>
              <a:t>Shift_JIS</a:t>
            </a:r>
            <a:endParaRPr lang="ja-JP" altLang="en-US" dirty="0" smtClean="0"/>
          </a:p>
          <a:p>
            <a:pPr lvl="1"/>
            <a:r>
              <a:rPr lang="ja-JP" altLang="en-US" dirty="0"/>
              <a:t>レコードにコンマやダブルクウォートが含まれる場合、エスケープされている場合でも、ソフトによって解釈が異なり、区切り方が変わることがある。</a:t>
            </a:r>
          </a:p>
          <a:p>
            <a:pPr lvl="2"/>
            <a:endParaRPr lang="en-US" altLang="ja-JP"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32</a:t>
            </a:fld>
            <a:endParaRPr lang="en-US" altLang="ja-JP"/>
          </a:p>
        </p:txBody>
      </p:sp>
    </p:spTree>
    <p:extLst>
      <p:ext uri="{BB962C8B-B14F-4D97-AF65-F5344CB8AC3E}">
        <p14:creationId xmlns:p14="http://schemas.microsoft.com/office/powerpoint/2010/main" val="2150563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XML (Extensible Markup </a:t>
            </a:r>
            <a:r>
              <a:rPr lang="en-US" altLang="ja-JP" dirty="0" smtClean="0"/>
              <a:t>Language)</a:t>
            </a:r>
            <a:endParaRPr kumimoji="1" lang="ja-JP" altLang="en-US" dirty="0"/>
          </a:p>
        </p:txBody>
      </p:sp>
      <p:sp>
        <p:nvSpPr>
          <p:cNvPr id="3" name="コンテンツ プレースホルダー 2"/>
          <p:cNvSpPr>
            <a:spLocks noGrp="1"/>
          </p:cNvSpPr>
          <p:nvPr>
            <p:ph idx="1"/>
          </p:nvPr>
        </p:nvSpPr>
        <p:spPr/>
        <p:txBody>
          <a:bodyPr/>
          <a:lstStyle/>
          <a:p>
            <a:r>
              <a:rPr lang="ja-JP" altLang="en-US" dirty="0"/>
              <a:t>概要</a:t>
            </a:r>
          </a:p>
          <a:p>
            <a:pPr lvl="1"/>
            <a:r>
              <a:rPr lang="ja-JP" altLang="en-US" dirty="0" smtClean="0"/>
              <a:t>マークアップ</a:t>
            </a:r>
            <a:r>
              <a:rPr lang="ja-JP" altLang="en-US" dirty="0"/>
              <a:t>言語作成のため、汎用的に使うことができる仕様、および仕様により策定される言語の名称。</a:t>
            </a:r>
          </a:p>
          <a:p>
            <a:pPr lvl="1"/>
            <a:r>
              <a:rPr lang="en-US" altLang="ja-JP" dirty="0" smtClean="0"/>
              <a:t>W3C</a:t>
            </a:r>
            <a:r>
              <a:rPr lang="ja-JP" altLang="en-US" dirty="0" smtClean="0"/>
              <a:t>により策定・勧告されている。</a:t>
            </a:r>
          </a:p>
          <a:p>
            <a:pPr lvl="1"/>
            <a:r>
              <a:rPr lang="ja-JP" altLang="en-US" dirty="0" smtClean="0"/>
              <a:t>拡張子</a:t>
            </a:r>
            <a:r>
              <a:rPr lang="ja-JP" altLang="en-US" dirty="0"/>
              <a:t>は</a:t>
            </a:r>
            <a:r>
              <a:rPr lang="en-US" altLang="ja-JP" dirty="0" smtClean="0"/>
              <a:t>”.xml”</a:t>
            </a:r>
            <a:endParaRPr lang="en-US" altLang="ja-JP" dirty="0"/>
          </a:p>
          <a:p>
            <a:r>
              <a:rPr lang="ja-JP" altLang="en-US" dirty="0"/>
              <a:t>おもな用途</a:t>
            </a:r>
          </a:p>
          <a:p>
            <a:pPr lvl="1"/>
            <a:r>
              <a:rPr lang="ja-JP" altLang="en-US" dirty="0" smtClean="0"/>
              <a:t>ドキュメント・データ・地図情報またその組み合わせ</a:t>
            </a:r>
          </a:p>
          <a:p>
            <a:pPr lvl="1"/>
            <a:r>
              <a:rPr lang="ja-JP" altLang="en-US" dirty="0"/>
              <a:t>リアルタイムデータ</a:t>
            </a:r>
          </a:p>
          <a:p>
            <a:r>
              <a:rPr lang="ja-JP" altLang="en-US" dirty="0" smtClean="0"/>
              <a:t>留意点</a:t>
            </a:r>
          </a:p>
          <a:p>
            <a:pPr lvl="1"/>
            <a:r>
              <a:rPr lang="ja-JP" altLang="en-US" dirty="0"/>
              <a:t>汎用的</a:t>
            </a:r>
            <a:r>
              <a:rPr lang="ja-JP" altLang="en-US" dirty="0" smtClean="0"/>
              <a:t>に情報を交換・流通させるためには、識別子体系やボキャブラリを規定しなければならない。</a:t>
            </a:r>
            <a:endParaRPr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33</a:t>
            </a:fld>
            <a:endParaRPr lang="en-US" altLang="ja-JP"/>
          </a:p>
        </p:txBody>
      </p:sp>
    </p:spTree>
    <p:extLst>
      <p:ext uri="{BB962C8B-B14F-4D97-AF65-F5344CB8AC3E}">
        <p14:creationId xmlns:p14="http://schemas.microsoft.com/office/powerpoint/2010/main" val="3157000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GML (Geography Markup </a:t>
            </a:r>
            <a:r>
              <a:rPr lang="en-US" altLang="ja-JP" dirty="0" smtClean="0"/>
              <a:t>Language)</a:t>
            </a:r>
            <a:endParaRPr kumimoji="1" lang="ja-JP" altLang="en-US" dirty="0"/>
          </a:p>
        </p:txBody>
      </p:sp>
      <p:sp>
        <p:nvSpPr>
          <p:cNvPr id="3" name="コンテンツ プレースホルダー 2"/>
          <p:cNvSpPr>
            <a:spLocks noGrp="1"/>
          </p:cNvSpPr>
          <p:nvPr>
            <p:ph idx="1"/>
          </p:nvPr>
        </p:nvSpPr>
        <p:spPr>
          <a:xfrm>
            <a:off x="351414" y="1143000"/>
            <a:ext cx="9354114" cy="5268127"/>
          </a:xfrm>
        </p:spPr>
        <p:txBody>
          <a:bodyPr/>
          <a:lstStyle/>
          <a:p>
            <a:r>
              <a:rPr lang="ja-JP" altLang="en-US" dirty="0"/>
              <a:t>概要</a:t>
            </a:r>
          </a:p>
          <a:p>
            <a:pPr lvl="1"/>
            <a:r>
              <a:rPr lang="en-US" altLang="ja-JP" dirty="0"/>
              <a:t>Open Geospatial Consortium (OGC)</a:t>
            </a:r>
            <a:r>
              <a:rPr lang="ja-JP" altLang="en-US" dirty="0"/>
              <a:t>によって開発された地理的特徴を表現する </a:t>
            </a:r>
            <a:r>
              <a:rPr lang="en-US" altLang="ja-JP" dirty="0"/>
              <a:t>XML</a:t>
            </a:r>
            <a:r>
              <a:rPr lang="ja-JP" altLang="en-US" dirty="0"/>
              <a:t>ベースのマークアップ言語。</a:t>
            </a:r>
          </a:p>
          <a:p>
            <a:pPr lvl="1"/>
            <a:r>
              <a:rPr lang="en-US" altLang="ja-JP" dirty="0" smtClean="0"/>
              <a:t>ISO 19136</a:t>
            </a:r>
            <a:r>
              <a:rPr lang="ja-JP" altLang="en-US" dirty="0" smtClean="0"/>
              <a:t>と</a:t>
            </a:r>
            <a:r>
              <a:rPr lang="ja-JP" altLang="en-US" dirty="0"/>
              <a:t>して標準化されている</a:t>
            </a:r>
            <a:r>
              <a:rPr lang="ja-JP" altLang="en-US" dirty="0" smtClean="0"/>
              <a:t>。</a:t>
            </a:r>
          </a:p>
          <a:p>
            <a:pPr lvl="1"/>
            <a:r>
              <a:rPr lang="ja-JP" altLang="en-US" dirty="0"/>
              <a:t>データ構造</a:t>
            </a:r>
            <a:r>
              <a:rPr lang="ja-JP" altLang="en-US" dirty="0" smtClean="0"/>
              <a:t>は、後述する</a:t>
            </a:r>
            <a:r>
              <a:rPr lang="en-US" altLang="ja-JP" dirty="0" smtClean="0"/>
              <a:t>RDF</a:t>
            </a:r>
            <a:r>
              <a:rPr lang="ja-JP" altLang="en-US" dirty="0" smtClean="0"/>
              <a:t>に準拠している。</a:t>
            </a:r>
          </a:p>
          <a:p>
            <a:pPr lvl="1"/>
            <a:r>
              <a:rPr lang="ja-JP" altLang="en-US" dirty="0"/>
              <a:t>平成</a:t>
            </a:r>
            <a:r>
              <a:rPr lang="en-US" altLang="ja-JP" dirty="0"/>
              <a:t>20</a:t>
            </a:r>
            <a:r>
              <a:rPr lang="ja-JP" altLang="en-US" dirty="0"/>
              <a:t>年</a:t>
            </a:r>
            <a:r>
              <a:rPr lang="en-US" altLang="ja-JP" dirty="0"/>
              <a:t>4</a:t>
            </a:r>
            <a:r>
              <a:rPr lang="ja-JP" altLang="en-US" dirty="0"/>
              <a:t>月から国土地理院が提供している基盤地図</a:t>
            </a:r>
            <a:r>
              <a:rPr lang="ja-JP" altLang="en-US" dirty="0" smtClean="0"/>
              <a:t>情報は、この形式で提供されている。</a:t>
            </a:r>
            <a:endParaRPr lang="ja-JP" altLang="en-US" dirty="0"/>
          </a:p>
          <a:p>
            <a:pPr lvl="1"/>
            <a:r>
              <a:rPr lang="ja-JP" altLang="en-US" dirty="0"/>
              <a:t>拡張子は</a:t>
            </a:r>
            <a:r>
              <a:rPr lang="en-US" altLang="ja-JP" dirty="0" smtClean="0"/>
              <a:t>”.</a:t>
            </a:r>
            <a:r>
              <a:rPr lang="en-US" altLang="ja-JP" dirty="0" err="1" smtClean="0"/>
              <a:t>gml</a:t>
            </a:r>
            <a:r>
              <a:rPr lang="en-US" altLang="ja-JP" dirty="0" smtClean="0"/>
              <a:t>”</a:t>
            </a:r>
            <a:endParaRPr lang="en-US" altLang="ja-JP" dirty="0"/>
          </a:p>
          <a:p>
            <a:r>
              <a:rPr lang="ja-JP" altLang="en-US" dirty="0"/>
              <a:t>おもな用途</a:t>
            </a:r>
          </a:p>
          <a:p>
            <a:pPr lvl="1"/>
            <a:r>
              <a:rPr lang="ja-JP" altLang="en-US" dirty="0" smtClean="0"/>
              <a:t>地図データ</a:t>
            </a:r>
            <a:endParaRPr lang="ja-JP" altLang="en-US" dirty="0"/>
          </a:p>
          <a:p>
            <a:r>
              <a:rPr lang="ja-JP" altLang="en-US" dirty="0" smtClean="0"/>
              <a:t>留意点</a:t>
            </a:r>
            <a:endParaRPr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34</a:t>
            </a:fld>
            <a:endParaRPr lang="en-US" altLang="ja-JP"/>
          </a:p>
        </p:txBody>
      </p:sp>
    </p:spTree>
    <p:extLst>
      <p:ext uri="{BB962C8B-B14F-4D97-AF65-F5344CB8AC3E}">
        <p14:creationId xmlns:p14="http://schemas.microsoft.com/office/powerpoint/2010/main" val="1821271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JSON</a:t>
            </a:r>
            <a:endParaRPr lang="ja-JP" altLang="en-US" dirty="0"/>
          </a:p>
        </p:txBody>
      </p:sp>
      <p:sp>
        <p:nvSpPr>
          <p:cNvPr id="3" name="コンテンツ プレースホルダ 2"/>
          <p:cNvSpPr>
            <a:spLocks noGrp="1"/>
          </p:cNvSpPr>
          <p:nvPr>
            <p:ph idx="1"/>
          </p:nvPr>
        </p:nvSpPr>
        <p:spPr/>
        <p:txBody>
          <a:bodyPr/>
          <a:lstStyle/>
          <a:p>
            <a:r>
              <a:rPr lang="ja-JP" altLang="en-US" dirty="0"/>
              <a:t>概要</a:t>
            </a:r>
          </a:p>
          <a:p>
            <a:pPr lvl="1"/>
            <a:r>
              <a:rPr lang="en-US" altLang="ja-JP" dirty="0"/>
              <a:t>JavaScript</a:t>
            </a:r>
            <a:r>
              <a:rPr lang="ja-JP" altLang="en-US" dirty="0"/>
              <a:t>におけるオブジェクトの表記法をベースとした軽量なデータ記述</a:t>
            </a:r>
            <a:r>
              <a:rPr lang="ja-JP" altLang="en-US" dirty="0" smtClean="0"/>
              <a:t>言語</a:t>
            </a:r>
          </a:p>
          <a:p>
            <a:pPr lvl="1"/>
            <a:r>
              <a:rPr lang="en-US" altLang="ja-JP" dirty="0" smtClean="0"/>
              <a:t>RFC 4627</a:t>
            </a:r>
            <a:r>
              <a:rPr lang="ja-JP" altLang="en-US" dirty="0" smtClean="0"/>
              <a:t>により標準化されて</a:t>
            </a:r>
            <a:r>
              <a:rPr lang="ja-JP" altLang="en-US" dirty="0"/>
              <a:t>いる。</a:t>
            </a:r>
          </a:p>
          <a:p>
            <a:pPr lvl="1"/>
            <a:r>
              <a:rPr lang="ja-JP" altLang="en-US" dirty="0"/>
              <a:t>拡張子は</a:t>
            </a:r>
            <a:r>
              <a:rPr lang="en-US" altLang="ja-JP" dirty="0" smtClean="0"/>
              <a:t>”.JSON”</a:t>
            </a:r>
            <a:endParaRPr lang="en-US" altLang="ja-JP" dirty="0"/>
          </a:p>
          <a:p>
            <a:r>
              <a:rPr lang="ja-JP" altLang="en-US" dirty="0"/>
              <a:t>おもな用途</a:t>
            </a:r>
          </a:p>
          <a:p>
            <a:pPr lvl="1"/>
            <a:r>
              <a:rPr lang="ja-JP" altLang="en-US" dirty="0" smtClean="0"/>
              <a:t>リアルタイムデータ</a:t>
            </a:r>
            <a:endParaRPr lang="ja-JP" altLang="en-US" dirty="0"/>
          </a:p>
          <a:p>
            <a:r>
              <a:rPr lang="ja-JP" altLang="en-US" dirty="0"/>
              <a:t>留意点</a:t>
            </a:r>
          </a:p>
          <a:p>
            <a:pPr lvl="1"/>
            <a:r>
              <a:rPr lang="ja-JP" altLang="en-US" dirty="0"/>
              <a:t>汎用的に情報を交換・流通させるためには、識別子体系やボキャブラリを規定しなければならない。</a:t>
            </a:r>
          </a:p>
          <a:p>
            <a:endParaRPr lang="ja-JP" altLang="en-US" dirty="0"/>
          </a:p>
        </p:txBody>
      </p:sp>
      <p:sp>
        <p:nvSpPr>
          <p:cNvPr id="4" name="スライド番号プレースホルダ 3"/>
          <p:cNvSpPr>
            <a:spLocks noGrp="1"/>
          </p:cNvSpPr>
          <p:nvPr>
            <p:ph type="sldNum" sz="quarter" idx="10"/>
          </p:nvPr>
        </p:nvSpPr>
        <p:spPr/>
        <p:txBody>
          <a:bodyPr/>
          <a:lstStyle/>
          <a:p>
            <a:fld id="{19168A96-8FC6-49A7-AAFF-8891F4FD4FE2}" type="slidenum">
              <a:rPr lang="ja-JP" altLang="en-US" smtClean="0"/>
              <a:pPr/>
              <a:t>35</a:t>
            </a:fld>
            <a:endParaRPr lang="en-US" altLang="ja-JP"/>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RDF (Resource Description Framework)</a:t>
            </a:r>
            <a:endParaRPr kumimoji="1" lang="ja-JP" altLang="en-US" dirty="0"/>
          </a:p>
        </p:txBody>
      </p:sp>
      <p:sp>
        <p:nvSpPr>
          <p:cNvPr id="3" name="コンテンツ プレースホルダー 2"/>
          <p:cNvSpPr>
            <a:spLocks noGrp="1"/>
          </p:cNvSpPr>
          <p:nvPr>
            <p:ph idx="1"/>
          </p:nvPr>
        </p:nvSpPr>
        <p:spPr/>
        <p:txBody>
          <a:bodyPr/>
          <a:lstStyle/>
          <a:p>
            <a:r>
              <a:rPr lang="ja-JP" altLang="en-US" dirty="0"/>
              <a:t>概要</a:t>
            </a:r>
          </a:p>
          <a:p>
            <a:pPr lvl="1"/>
            <a:r>
              <a:rPr lang="ja-JP" altLang="en-US" dirty="0"/>
              <a:t>ウェブ上にある「リソース」を記述するための統一された</a:t>
            </a:r>
            <a:r>
              <a:rPr lang="ja-JP" altLang="en-US" dirty="0" smtClean="0"/>
              <a:t>枠組み。</a:t>
            </a:r>
            <a:endParaRPr lang="ja-JP" altLang="en-US" dirty="0"/>
          </a:p>
          <a:p>
            <a:pPr lvl="1"/>
            <a:r>
              <a:rPr lang="en-US" altLang="ja-JP" dirty="0" smtClean="0"/>
              <a:t>W3C</a:t>
            </a:r>
            <a:r>
              <a:rPr lang="ja-JP" altLang="en-US" dirty="0" smtClean="0"/>
              <a:t>により策定・勧告されている。</a:t>
            </a:r>
            <a:endParaRPr lang="en-US" altLang="ja-JP" dirty="0" smtClean="0"/>
          </a:p>
          <a:p>
            <a:pPr lvl="1"/>
            <a:r>
              <a:rPr lang="ja-JP" altLang="en-US" dirty="0"/>
              <a:t>主語・述語・</a:t>
            </a:r>
            <a:r>
              <a:rPr lang="ja-JP" altLang="en-US" dirty="0" smtClean="0"/>
              <a:t>目的語の</a:t>
            </a:r>
            <a:r>
              <a:rPr lang="en-US" altLang="ja-JP" dirty="0" smtClean="0"/>
              <a:t>3</a:t>
            </a:r>
            <a:r>
              <a:rPr lang="ja-JP" altLang="en-US" dirty="0" smtClean="0"/>
              <a:t>つの要素でリソースに関する関係情報を表現する。</a:t>
            </a:r>
          </a:p>
          <a:p>
            <a:pPr lvl="1"/>
            <a:r>
              <a:rPr lang="ja-JP" altLang="en-US" dirty="0" smtClean="0"/>
              <a:t>拡張子</a:t>
            </a:r>
            <a:r>
              <a:rPr lang="ja-JP" altLang="en-US" dirty="0"/>
              <a:t>は</a:t>
            </a:r>
            <a:r>
              <a:rPr lang="en-US" altLang="ja-JP" dirty="0" smtClean="0"/>
              <a:t>”.</a:t>
            </a:r>
            <a:r>
              <a:rPr lang="en-US" altLang="ja-JP" dirty="0" err="1" smtClean="0"/>
              <a:t>rdf</a:t>
            </a:r>
            <a:r>
              <a:rPr lang="en-US" altLang="ja-JP" dirty="0" smtClean="0"/>
              <a:t>”</a:t>
            </a:r>
            <a:endParaRPr lang="en-US" altLang="ja-JP" dirty="0"/>
          </a:p>
          <a:p>
            <a:r>
              <a:rPr lang="ja-JP" altLang="en-US" dirty="0"/>
              <a:t>おもな用途</a:t>
            </a:r>
          </a:p>
          <a:p>
            <a:pPr lvl="1"/>
            <a:r>
              <a:rPr lang="ja-JP" altLang="en-US" dirty="0" smtClean="0"/>
              <a:t>ドキュメント・データ・地図情報またその組み合わせ</a:t>
            </a:r>
            <a:endParaRPr lang="ja-JP" altLang="en-US" dirty="0"/>
          </a:p>
          <a:p>
            <a:r>
              <a:rPr lang="ja-JP" altLang="en-US" dirty="0" smtClean="0"/>
              <a:t>留意点</a:t>
            </a:r>
          </a:p>
          <a:p>
            <a:pPr lvl="1"/>
            <a:r>
              <a:rPr lang="ja-JP" altLang="en-US" dirty="0"/>
              <a:t>汎用的</a:t>
            </a:r>
            <a:r>
              <a:rPr lang="ja-JP" altLang="en-US" dirty="0" smtClean="0"/>
              <a:t>に情報を交換・流通させるためには、識別子体系やボキャブラリを規定しなければならない。</a:t>
            </a:r>
            <a:endParaRPr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36</a:t>
            </a:fld>
            <a:endParaRPr lang="en-US" altLang="ja-JP"/>
          </a:p>
        </p:txBody>
      </p:sp>
    </p:spTree>
    <p:extLst>
      <p:ext uri="{BB962C8B-B14F-4D97-AF65-F5344CB8AC3E}">
        <p14:creationId xmlns:p14="http://schemas.microsoft.com/office/powerpoint/2010/main" val="80203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オープンデータのデータ規格に関する検討事項①</a:t>
            </a:r>
            <a:endParaRPr lang="ja-JP" altLang="en-US" dirty="0"/>
          </a:p>
        </p:txBody>
      </p:sp>
      <p:sp>
        <p:nvSpPr>
          <p:cNvPr id="3" name="コンテンツ プレースホルダ 2"/>
          <p:cNvSpPr>
            <a:spLocks noGrp="1"/>
          </p:cNvSpPr>
          <p:nvPr>
            <p:ph idx="1"/>
          </p:nvPr>
        </p:nvSpPr>
        <p:spPr>
          <a:xfrm>
            <a:off x="351414" y="1143000"/>
            <a:ext cx="9146415" cy="5382344"/>
          </a:xfrm>
        </p:spPr>
        <p:txBody>
          <a:bodyPr>
            <a:normAutofit/>
          </a:bodyPr>
          <a:lstStyle/>
          <a:p>
            <a:r>
              <a:rPr lang="ja-JP" altLang="en-US" dirty="0" smtClean="0"/>
              <a:t>具体的にどのデータ規格を利用すべきか？</a:t>
            </a:r>
            <a:endParaRPr lang="en-US" altLang="ja-JP" dirty="0" smtClean="0"/>
          </a:p>
          <a:p>
            <a:pPr lvl="1"/>
            <a:r>
              <a:rPr lang="ja-JP" altLang="en-US" dirty="0" smtClean="0"/>
              <a:t>データの種別や性質、サイズ、データの利用目的や利用環境、プログラミングのしやすさ、データ作成のしやすさ、複数のデータ間の相互運用性、データ規格の知的財産権などの状況に応じて、最適なデータ規格を利用すべきではないか。</a:t>
            </a:r>
          </a:p>
          <a:p>
            <a:pPr lvl="2"/>
            <a:r>
              <a:rPr lang="ja-JP" altLang="en-US" dirty="0" smtClean="0"/>
              <a:t>データの種類・性質・サイズ・利用目的・利用環境</a:t>
            </a:r>
          </a:p>
          <a:p>
            <a:pPr lvl="3"/>
            <a:r>
              <a:rPr lang="ja-JP" altLang="en-US" dirty="0" smtClean="0"/>
              <a:t>これらのターゲットから理想レベルのデータ規格と許容レベルのデータ規格を選択できる。</a:t>
            </a:r>
            <a:endParaRPr lang="en-US" altLang="ja-JP" dirty="0" smtClean="0"/>
          </a:p>
          <a:p>
            <a:pPr lvl="2"/>
            <a:r>
              <a:rPr lang="ja-JP" altLang="en-US" dirty="0"/>
              <a:t>プログラミングのしやすさ</a:t>
            </a:r>
          </a:p>
          <a:p>
            <a:pPr lvl="3"/>
            <a:r>
              <a:rPr lang="ja-JP" altLang="en-US" dirty="0"/>
              <a:t>データ処理の性能やデータ規格の複雑</a:t>
            </a:r>
            <a:r>
              <a:rPr lang="ja-JP" altLang="en-US" dirty="0" smtClean="0"/>
              <a:t>さ、データを扱うためのツール</a:t>
            </a:r>
            <a:r>
              <a:rPr lang="ja-JP" altLang="en-US" dirty="0"/>
              <a:t>が普及している</a:t>
            </a:r>
            <a:r>
              <a:rPr lang="ja-JP" altLang="en-US" dirty="0" smtClean="0"/>
              <a:t>かに依存する。</a:t>
            </a:r>
          </a:p>
          <a:p>
            <a:pPr lvl="2"/>
            <a:r>
              <a:rPr lang="ja-JP" altLang="en-US" dirty="0"/>
              <a:t>データ作成のしやすさ</a:t>
            </a:r>
          </a:p>
          <a:p>
            <a:pPr lvl="3"/>
            <a:r>
              <a:rPr lang="ja-JP" altLang="en-US" dirty="0"/>
              <a:t>人間がデータを編集するためのツールが普及しているか。（例</a:t>
            </a:r>
            <a:r>
              <a:rPr lang="en-US" altLang="ja-JP" dirty="0"/>
              <a:t>: </a:t>
            </a:r>
            <a:r>
              <a:rPr lang="ja-JP" altLang="en-US" dirty="0"/>
              <a:t>文章や表形式のデータ編集ツールは広く普及している）</a:t>
            </a:r>
          </a:p>
          <a:p>
            <a:pPr lvl="2"/>
            <a:r>
              <a:rPr lang="ja-JP" altLang="en-US" dirty="0" smtClean="0"/>
              <a:t>複数のデータ間の相互運用性</a:t>
            </a:r>
          </a:p>
          <a:p>
            <a:pPr lvl="3"/>
            <a:r>
              <a:rPr lang="ja-JP" altLang="en-US" dirty="0" smtClean="0"/>
              <a:t>世界的な動向</a:t>
            </a:r>
            <a:r>
              <a:rPr lang="ja-JP" altLang="en-US" dirty="0"/>
              <a:t>との</a:t>
            </a:r>
            <a:r>
              <a:rPr lang="ja-JP" altLang="en-US" dirty="0" smtClean="0"/>
              <a:t>一貫性・相互運用性があるか。</a:t>
            </a:r>
            <a:endParaRPr lang="ja-JP" altLang="en-US" dirty="0"/>
          </a:p>
          <a:p>
            <a:pPr lvl="4"/>
            <a:r>
              <a:rPr lang="ja-JP" altLang="en-US" dirty="0"/>
              <a:t>例</a:t>
            </a:r>
            <a:r>
              <a:rPr lang="en-US" altLang="ja-JP" dirty="0"/>
              <a:t>: NIEM</a:t>
            </a:r>
            <a:r>
              <a:rPr lang="ja-JP" altLang="en-US" dirty="0" err="1"/>
              <a:t>、</a:t>
            </a:r>
            <a:r>
              <a:rPr lang="en-US" altLang="ja-JP" dirty="0"/>
              <a:t>ISA</a:t>
            </a:r>
            <a:r>
              <a:rPr lang="ja-JP" altLang="en-US" dirty="0"/>
              <a:t>など、政府／公共データのオープン化の枠組みでのデータ</a:t>
            </a:r>
            <a:r>
              <a:rPr lang="ja-JP" altLang="en-US" dirty="0" smtClean="0"/>
              <a:t>規格の動向</a:t>
            </a:r>
          </a:p>
          <a:p>
            <a:pPr lvl="2"/>
            <a:r>
              <a:rPr lang="ja-JP" altLang="en-US" dirty="0"/>
              <a:t>データ規格</a:t>
            </a:r>
            <a:r>
              <a:rPr lang="ja-JP" altLang="en-US" dirty="0" smtClean="0"/>
              <a:t>の知的財産権</a:t>
            </a:r>
          </a:p>
          <a:p>
            <a:pPr lvl="3"/>
            <a:r>
              <a:rPr lang="ja-JP" altLang="en-US" dirty="0" smtClean="0"/>
              <a:t>データ規格に付与されている特許・ライセンス条項はあるか。</a:t>
            </a:r>
          </a:p>
          <a:p>
            <a:pPr lvl="3"/>
            <a:r>
              <a:rPr lang="ja-JP" altLang="en-US" dirty="0" smtClean="0"/>
              <a:t>画像を出力するツールが、データ</a:t>
            </a:r>
            <a:r>
              <a:rPr lang="ja-JP" altLang="en-US" dirty="0"/>
              <a:t>のヘッダ</a:t>
            </a:r>
            <a:r>
              <a:rPr lang="ja-JP" altLang="en-US" dirty="0" smtClean="0"/>
              <a:t>部分に著作権を明記させていたため、論文から画像を除かなければ公開できなかった、という事例もある。</a:t>
            </a:r>
            <a:endParaRPr lang="en-US" altLang="ja-JP" dirty="0" smtClean="0"/>
          </a:p>
          <a:p>
            <a:pPr lvl="2"/>
            <a:endParaRPr lang="ja-JP" altLang="en-US" dirty="0"/>
          </a:p>
        </p:txBody>
      </p:sp>
      <p:sp>
        <p:nvSpPr>
          <p:cNvPr id="4" name="スライド番号プレースホルダ 3"/>
          <p:cNvSpPr>
            <a:spLocks noGrp="1"/>
          </p:cNvSpPr>
          <p:nvPr>
            <p:ph type="sldNum" sz="quarter" idx="10"/>
          </p:nvPr>
        </p:nvSpPr>
        <p:spPr/>
        <p:txBody>
          <a:bodyPr/>
          <a:lstStyle/>
          <a:p>
            <a:fld id="{19168A96-8FC6-49A7-AAFF-8891F4FD4FE2}" type="slidenum">
              <a:rPr lang="ja-JP" altLang="en-US" smtClean="0"/>
              <a:pPr/>
              <a:t>37</a:t>
            </a:fld>
            <a:endParaRPr lang="en-US" altLang="ja-JP"/>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オープンデータのデータ</a:t>
            </a:r>
            <a:r>
              <a:rPr lang="ja-JP" altLang="en-US" dirty="0" smtClean="0"/>
              <a:t>規格に関する検討事項②</a:t>
            </a:r>
            <a:endParaRPr lang="ja-JP" altLang="en-US" dirty="0"/>
          </a:p>
        </p:txBody>
      </p:sp>
      <p:sp>
        <p:nvSpPr>
          <p:cNvPr id="3" name="コンテンツ プレースホルダ 2"/>
          <p:cNvSpPr>
            <a:spLocks noGrp="1"/>
          </p:cNvSpPr>
          <p:nvPr>
            <p:ph idx="1"/>
          </p:nvPr>
        </p:nvSpPr>
        <p:spPr>
          <a:xfrm>
            <a:off x="351414" y="1143000"/>
            <a:ext cx="9146415" cy="5382344"/>
          </a:xfrm>
        </p:spPr>
        <p:txBody>
          <a:bodyPr>
            <a:normAutofit/>
          </a:bodyPr>
          <a:lstStyle/>
          <a:p>
            <a:pPr marL="492030" indent="-342900"/>
            <a:r>
              <a:rPr lang="ja-JP" altLang="en-US" dirty="0"/>
              <a:t>各データ</a:t>
            </a:r>
            <a:r>
              <a:rPr lang="ja-JP" altLang="en-US" dirty="0" smtClean="0"/>
              <a:t>規格を利用する際に、上位層で規定すべき規定</a:t>
            </a:r>
            <a:r>
              <a:rPr lang="ja-JP" altLang="en-US" dirty="0"/>
              <a:t>の整備</a:t>
            </a:r>
            <a:endParaRPr lang="en-US" altLang="ja-JP" dirty="0"/>
          </a:p>
          <a:p>
            <a:pPr marL="698500" lvl="1" indent="-342900">
              <a:buFont typeface="+mj-lt"/>
              <a:buAutoNum type="arabicPeriod"/>
            </a:pPr>
            <a:r>
              <a:rPr lang="ja-JP" altLang="en-US" dirty="0" smtClean="0"/>
              <a:t>ボキャブラリ、コード（共通の使われる意味情報のコード化）</a:t>
            </a:r>
            <a:endParaRPr lang="en-US" altLang="ja-JP" dirty="0" smtClean="0"/>
          </a:p>
          <a:p>
            <a:pPr lvl="2"/>
            <a:r>
              <a:rPr lang="en-US" altLang="ja-JP" dirty="0" smtClean="0"/>
              <a:t>RDF</a:t>
            </a:r>
            <a:r>
              <a:rPr lang="ja-JP" altLang="en-US" dirty="0" smtClean="0"/>
              <a:t>でのボキャブラリ</a:t>
            </a:r>
            <a:endParaRPr lang="en-US" altLang="ja-JP" dirty="0" smtClean="0"/>
          </a:p>
          <a:p>
            <a:pPr lvl="2"/>
            <a:r>
              <a:rPr lang="en-US" altLang="ja-JP" dirty="0" smtClean="0"/>
              <a:t>RDF</a:t>
            </a:r>
            <a:r>
              <a:rPr lang="ja-JP" altLang="en-US" dirty="0" smtClean="0"/>
              <a:t>以外のデータ規格の場合でも、ボキャブラリに相当する規定は必要とされる。</a:t>
            </a:r>
            <a:endParaRPr lang="en-US" altLang="ja-JP" dirty="0" smtClean="0"/>
          </a:p>
          <a:p>
            <a:pPr marL="698500" lvl="1" indent="-342900">
              <a:buFont typeface="+mj-lt"/>
              <a:buAutoNum type="arabicPeriod"/>
            </a:pPr>
            <a:r>
              <a:rPr lang="en-US" altLang="ja-JP" dirty="0" smtClean="0"/>
              <a:t>ID</a:t>
            </a:r>
            <a:r>
              <a:rPr lang="ja-JP" altLang="en-US" dirty="0" smtClean="0"/>
              <a:t>・識別子（データから参照される個体（</a:t>
            </a:r>
            <a:r>
              <a:rPr lang="en-US" altLang="ja-JP" dirty="0" smtClean="0"/>
              <a:t>Entity/Object</a:t>
            </a:r>
            <a:r>
              <a:rPr lang="ja-JP" altLang="en-US" dirty="0" smtClean="0"/>
              <a:t>）の識別）</a:t>
            </a:r>
            <a:endParaRPr lang="en-US" altLang="ja-JP" dirty="0" smtClean="0"/>
          </a:p>
          <a:p>
            <a:pPr lvl="2"/>
            <a:r>
              <a:rPr lang="en-US" altLang="ja-JP" dirty="0" smtClean="0"/>
              <a:t>RDF</a:t>
            </a:r>
            <a:r>
              <a:rPr lang="ja-JP" altLang="en-US" dirty="0" smtClean="0"/>
              <a:t>の場合、</a:t>
            </a:r>
            <a:r>
              <a:rPr lang="en-US" altLang="ja-JP" dirty="0" smtClean="0"/>
              <a:t>URI</a:t>
            </a:r>
            <a:r>
              <a:rPr lang="ja-JP" altLang="en-US" dirty="0" smtClean="0"/>
              <a:t>形式という</a:t>
            </a:r>
            <a:r>
              <a:rPr lang="en-US" altLang="ja-JP" dirty="0" smtClean="0"/>
              <a:t>ID</a:t>
            </a:r>
            <a:r>
              <a:rPr lang="ja-JP" altLang="en-US" dirty="0" smtClean="0"/>
              <a:t>の文法は定められているが、オープンデータを作成する時に、具体的な</a:t>
            </a:r>
            <a:r>
              <a:rPr lang="en-US" altLang="ja-JP" dirty="0" smtClean="0"/>
              <a:t>ID</a:t>
            </a:r>
            <a:r>
              <a:rPr lang="ja-JP" altLang="en-US" dirty="0" smtClean="0"/>
              <a:t>に関しては、そのデータホルダが定める必要がある。</a:t>
            </a:r>
            <a:endParaRPr lang="en-US" altLang="ja-JP" dirty="0" smtClean="0"/>
          </a:p>
          <a:p>
            <a:pPr lvl="2"/>
            <a:r>
              <a:rPr lang="en-US" altLang="ja-JP" dirty="0" smtClean="0"/>
              <a:t>RDF</a:t>
            </a:r>
            <a:r>
              <a:rPr lang="ja-JP" altLang="en-US" dirty="0" smtClean="0"/>
              <a:t>以外のデータの場合は（例えば</a:t>
            </a:r>
            <a:r>
              <a:rPr lang="en-US" altLang="ja-JP" dirty="0" smtClean="0"/>
              <a:t>CSV</a:t>
            </a:r>
            <a:r>
              <a:rPr lang="ja-JP" altLang="en-US" dirty="0" smtClean="0"/>
              <a:t>）、</a:t>
            </a:r>
            <a:r>
              <a:rPr lang="en-US" altLang="ja-JP" dirty="0" smtClean="0"/>
              <a:t>ID</a:t>
            </a:r>
            <a:r>
              <a:rPr lang="ja-JP" altLang="en-US" dirty="0" smtClean="0"/>
              <a:t>やコードに関する規約はない。</a:t>
            </a:r>
            <a:endParaRPr lang="en-US" altLang="ja-JP" dirty="0" smtClean="0"/>
          </a:p>
          <a:p>
            <a:pPr marL="698500" lvl="1" indent="-342900">
              <a:buFont typeface="+mj-lt"/>
              <a:buAutoNum type="arabicPeriod"/>
            </a:pPr>
            <a:r>
              <a:rPr lang="ja-JP" altLang="en-US" dirty="0" smtClean="0"/>
              <a:t>文字コード（特に漢字、東アジア特有の問題）</a:t>
            </a:r>
            <a:endParaRPr lang="en-US" altLang="ja-JP" dirty="0" smtClean="0"/>
          </a:p>
          <a:p>
            <a:pPr lvl="2"/>
            <a:r>
              <a:rPr lang="ja-JP" altLang="en-US" dirty="0" smtClean="0"/>
              <a:t>人名、地名などの特殊な漢字の共通的な表現方法</a:t>
            </a:r>
            <a:endParaRPr lang="en-US" altLang="ja-JP" dirty="0" smtClean="0"/>
          </a:p>
          <a:p>
            <a:pPr marL="698500" lvl="1" indent="-342900">
              <a:buFont typeface="+mj-lt"/>
              <a:buAutoNum type="arabicPeriod"/>
            </a:pPr>
            <a:r>
              <a:rPr lang="ja-JP" altLang="en-US" dirty="0" smtClean="0"/>
              <a:t>データカタログ</a:t>
            </a:r>
            <a:endParaRPr lang="en-US" altLang="ja-JP" dirty="0" smtClean="0"/>
          </a:p>
          <a:p>
            <a:pPr lvl="2"/>
            <a:r>
              <a:rPr lang="ja-JP" altLang="en-US" dirty="0" smtClean="0"/>
              <a:t>データ自体の識別</a:t>
            </a:r>
          </a:p>
          <a:p>
            <a:pPr lvl="2"/>
            <a:r>
              <a:rPr lang="ja-JP" altLang="en-US" dirty="0"/>
              <a:t>データの</a:t>
            </a:r>
            <a:r>
              <a:rPr lang="ja-JP" altLang="en-US" dirty="0" smtClean="0"/>
              <a:t>メタデータ（データの由来・説明など）の記述方法</a:t>
            </a:r>
            <a:endParaRPr lang="ja-JP" altLang="en-US" dirty="0"/>
          </a:p>
        </p:txBody>
      </p:sp>
      <p:sp>
        <p:nvSpPr>
          <p:cNvPr id="4" name="スライド番号プレースホルダ 3"/>
          <p:cNvSpPr>
            <a:spLocks noGrp="1"/>
          </p:cNvSpPr>
          <p:nvPr>
            <p:ph type="sldNum" sz="quarter" idx="10"/>
          </p:nvPr>
        </p:nvSpPr>
        <p:spPr/>
        <p:txBody>
          <a:bodyPr/>
          <a:lstStyle/>
          <a:p>
            <a:fld id="{19168A96-8FC6-49A7-AAFF-8891F4FD4FE2}" type="slidenum">
              <a:rPr lang="ja-JP" altLang="en-US" smtClean="0"/>
              <a:pPr/>
              <a:t>38</a:t>
            </a:fld>
            <a:endParaRPr lang="en-US" altLang="ja-JP"/>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論点１：ボキャブラリ／意味コード</a:t>
            </a:r>
            <a:endParaRPr lang="ja-JP" altLang="en-US" dirty="0"/>
          </a:p>
        </p:txBody>
      </p:sp>
      <p:sp>
        <p:nvSpPr>
          <p:cNvPr id="3" name="コンテンツ プレースホルダ 2"/>
          <p:cNvSpPr>
            <a:spLocks noGrp="1"/>
          </p:cNvSpPr>
          <p:nvPr>
            <p:ph idx="1"/>
          </p:nvPr>
        </p:nvSpPr>
        <p:spPr/>
        <p:txBody>
          <a:bodyPr/>
          <a:lstStyle/>
          <a:p>
            <a:r>
              <a:rPr lang="ja-JP" altLang="en-US" dirty="0" smtClean="0"/>
              <a:t>データ形式に依らず、共通に利用されるデータ項目は、符号化されていることが望ましい。</a:t>
            </a:r>
            <a:endParaRPr lang="en-US" altLang="ja-JP" dirty="0" smtClean="0"/>
          </a:p>
          <a:p>
            <a:pPr lvl="1"/>
            <a:r>
              <a:rPr lang="ja-JP" altLang="en-US" dirty="0" smtClean="0"/>
              <a:t>自然言語であると曖昧性や記述ミスなどが残存する</a:t>
            </a:r>
            <a:endParaRPr lang="en-US" altLang="ja-JP" dirty="0" smtClean="0"/>
          </a:p>
          <a:p>
            <a:endParaRPr lang="en-US" altLang="ja-JP" dirty="0" smtClean="0"/>
          </a:p>
          <a:p>
            <a:pPr>
              <a:buNone/>
            </a:pPr>
            <a:endParaRPr lang="en-US" altLang="ja-JP" dirty="0" smtClean="0"/>
          </a:p>
          <a:p>
            <a:r>
              <a:rPr lang="ja-JP" altLang="en-US" dirty="0" smtClean="0"/>
              <a:t>符号化方式</a:t>
            </a:r>
            <a:endParaRPr lang="en-US" altLang="ja-JP" dirty="0" smtClean="0"/>
          </a:p>
          <a:p>
            <a:pPr lvl="1"/>
            <a:r>
              <a:rPr lang="ja-JP" altLang="en-US" dirty="0" smtClean="0"/>
              <a:t>意味コード（旧型技術）</a:t>
            </a:r>
            <a:endParaRPr lang="en-US" altLang="ja-JP" dirty="0" smtClean="0"/>
          </a:p>
          <a:p>
            <a:pPr lvl="2"/>
            <a:r>
              <a:rPr lang="ja-JP" altLang="en-US" dirty="0" smtClean="0"/>
              <a:t>データ項目を、特定の桁数の数字（固定長であることが多い）の並びに符号化する。</a:t>
            </a:r>
            <a:endParaRPr lang="en-US" altLang="ja-JP" dirty="0" smtClean="0"/>
          </a:p>
          <a:p>
            <a:pPr lvl="2"/>
            <a:endParaRPr lang="en-US" altLang="ja-JP" dirty="0" smtClean="0"/>
          </a:p>
          <a:p>
            <a:pPr lvl="1"/>
            <a:r>
              <a:rPr lang="ja-JP" altLang="en-US" dirty="0" smtClean="0"/>
              <a:t>ボキャブラリ（新型技術）</a:t>
            </a:r>
            <a:endParaRPr lang="en-US" altLang="ja-JP" dirty="0" smtClean="0"/>
          </a:p>
          <a:p>
            <a:pPr lvl="2"/>
            <a:r>
              <a:rPr lang="ja-JP" altLang="en-US" dirty="0" smtClean="0"/>
              <a:t>データ項目を、可変長の文字列を用いて、特定の記述ルールに則った符号化</a:t>
            </a:r>
            <a:endParaRPr lang="ja-JP" altLang="en-US" dirty="0"/>
          </a:p>
        </p:txBody>
      </p:sp>
      <p:sp>
        <p:nvSpPr>
          <p:cNvPr id="4" name="スライド番号プレースホルダ 3"/>
          <p:cNvSpPr>
            <a:spLocks noGrp="1"/>
          </p:cNvSpPr>
          <p:nvPr>
            <p:ph type="sldNum" sz="quarter" idx="10"/>
          </p:nvPr>
        </p:nvSpPr>
        <p:spPr/>
        <p:txBody>
          <a:bodyPr/>
          <a:lstStyle/>
          <a:p>
            <a:fld id="{19168A96-8FC6-49A7-AAFF-8891F4FD4FE2}" type="slidenum">
              <a:rPr lang="ja-JP" altLang="en-US" smtClean="0"/>
              <a:pPr/>
              <a:t>39</a:t>
            </a:fld>
            <a:endParaRPr lang="en-US" altLang="ja-JP"/>
          </a:p>
        </p:txBody>
      </p:sp>
      <p:sp>
        <p:nvSpPr>
          <p:cNvPr id="5" name="下矢印 4"/>
          <p:cNvSpPr/>
          <p:nvPr/>
        </p:nvSpPr>
        <p:spPr bwMode="auto">
          <a:xfrm>
            <a:off x="1752600" y="2286000"/>
            <a:ext cx="533400" cy="838200"/>
          </a:xfrm>
          <a:prstGeom prst="downArrow">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技術委員会の論点</a:t>
            </a:r>
            <a:endParaRPr lang="ja-JP" altLang="en-US" dirty="0"/>
          </a:p>
        </p:txBody>
      </p:sp>
      <p:sp>
        <p:nvSpPr>
          <p:cNvPr id="3" name="コンテンツ プレースホルダー 2"/>
          <p:cNvSpPr>
            <a:spLocks noGrp="1"/>
          </p:cNvSpPr>
          <p:nvPr>
            <p:ph idx="1"/>
          </p:nvPr>
        </p:nvSpPr>
        <p:spPr>
          <a:xfrm>
            <a:off x="2058114" y="1143000"/>
            <a:ext cx="7863437" cy="5454352"/>
          </a:xfrm>
        </p:spPr>
        <p:txBody>
          <a:bodyPr>
            <a:noAutofit/>
          </a:bodyPr>
          <a:lstStyle/>
          <a:p>
            <a:pPr marL="457200" indent="-457200">
              <a:buFont typeface="+mj-lt"/>
              <a:buAutoNum type="arabicPeriod"/>
            </a:pPr>
            <a:r>
              <a:rPr lang="ja-JP" altLang="en-US" sz="1200" dirty="0" smtClean="0"/>
              <a:t>本委員会が扱うオープンデータの全体像</a:t>
            </a:r>
          </a:p>
          <a:p>
            <a:pPr marL="698500" lvl="1" indent="-342900"/>
            <a:r>
              <a:rPr lang="ja-JP" altLang="en-US" sz="1050" dirty="0" smtClean="0"/>
              <a:t>扱うデータの全体像</a:t>
            </a:r>
            <a:endParaRPr lang="en-US" altLang="ja-JP" sz="1050" dirty="0" smtClean="0"/>
          </a:p>
          <a:p>
            <a:pPr marL="698500" lvl="1" indent="-342900"/>
            <a:r>
              <a:rPr lang="ja-JP" altLang="en-US" sz="1050" dirty="0" smtClean="0"/>
              <a:t>データ規格の概要</a:t>
            </a:r>
          </a:p>
          <a:p>
            <a:pPr marL="698500" lvl="1" indent="-342900"/>
            <a:r>
              <a:rPr lang="en-US" altLang="ja-JP" sz="1050" dirty="0" smtClean="0"/>
              <a:t>API</a:t>
            </a:r>
            <a:r>
              <a:rPr lang="ja-JP" altLang="en-US" sz="1050" dirty="0" smtClean="0"/>
              <a:t>規格の概要</a:t>
            </a:r>
          </a:p>
          <a:p>
            <a:pPr marL="457200" indent="-457200">
              <a:buFont typeface="+mj-lt"/>
              <a:buAutoNum type="arabicPeriod"/>
            </a:pPr>
            <a:r>
              <a:rPr lang="ja-JP" altLang="en-US" sz="1200" dirty="0" smtClean="0"/>
              <a:t>オープンデータのデータ規格</a:t>
            </a:r>
          </a:p>
          <a:p>
            <a:pPr marL="457200" indent="-457200">
              <a:buFont typeface="+mj-lt"/>
              <a:buAutoNum type="arabicPeriod"/>
            </a:pPr>
            <a:r>
              <a:rPr lang="ja-JP" altLang="en-US" sz="1200" dirty="0" smtClean="0"/>
              <a:t>オープンデータアクセスの</a:t>
            </a:r>
            <a:r>
              <a:rPr lang="en-US" altLang="ja-JP" sz="1200" dirty="0" smtClean="0"/>
              <a:t>API</a:t>
            </a:r>
            <a:r>
              <a:rPr lang="ja-JP" altLang="en-US" sz="1200" dirty="0" smtClean="0"/>
              <a:t>規格</a:t>
            </a:r>
          </a:p>
          <a:p>
            <a:pPr marL="457200" indent="-457200">
              <a:buFont typeface="+mj-lt"/>
              <a:buAutoNum type="arabicPeriod"/>
            </a:pPr>
            <a:r>
              <a:rPr lang="ja-JP" altLang="en-US" sz="1200" dirty="0" smtClean="0"/>
              <a:t>データ規格・</a:t>
            </a:r>
            <a:r>
              <a:rPr lang="en-US" altLang="ja-JP" sz="1200" dirty="0" smtClean="0"/>
              <a:t>API</a:t>
            </a:r>
            <a:r>
              <a:rPr lang="ja-JP" altLang="en-US" sz="1200" dirty="0" smtClean="0"/>
              <a:t>規格のありかた（技術ガイド）</a:t>
            </a:r>
            <a:endParaRPr lang="ja-JP" altLang="en-US" sz="1200" dirty="0"/>
          </a:p>
          <a:p>
            <a:pPr marL="698500" lvl="1" indent="-342900"/>
            <a:r>
              <a:rPr lang="ja-JP" altLang="en-US" sz="1050" dirty="0"/>
              <a:t>公共／産業界が保有する具体的なデータを事例とした</a:t>
            </a:r>
            <a:r>
              <a:rPr lang="ja-JP" altLang="en-US" sz="1050" dirty="0" smtClean="0"/>
              <a:t>、</a:t>
            </a:r>
            <a:br>
              <a:rPr lang="ja-JP" altLang="en-US" sz="1050" dirty="0" smtClean="0"/>
            </a:br>
            <a:r>
              <a:rPr lang="ja-JP" altLang="en-US" sz="1050" dirty="0" smtClean="0"/>
              <a:t>オープンデータ化を実施するため</a:t>
            </a:r>
            <a:r>
              <a:rPr lang="ja-JP" altLang="en-US" sz="1050" dirty="0"/>
              <a:t>の技術ガイド</a:t>
            </a:r>
          </a:p>
          <a:p>
            <a:pPr marL="457200" indent="-457200">
              <a:buFont typeface="+mj-lt"/>
              <a:buAutoNum type="arabicPeriod"/>
            </a:pPr>
            <a:r>
              <a:rPr lang="ja-JP" altLang="en-US" sz="1200" dirty="0" smtClean="0"/>
              <a:t>コンソーシアム規格</a:t>
            </a:r>
          </a:p>
          <a:p>
            <a:pPr lvl="1"/>
            <a:r>
              <a:rPr lang="ja-JP" altLang="en-US" sz="1050" dirty="0"/>
              <a:t>情報流通連携</a:t>
            </a:r>
            <a:r>
              <a:rPr lang="ja-JP" altLang="en-US" sz="1050" dirty="0" smtClean="0"/>
              <a:t>基盤</a:t>
            </a:r>
            <a:r>
              <a:rPr lang="ja-JP" altLang="en-US" sz="1050" dirty="0"/>
              <a:t>システム</a:t>
            </a:r>
            <a:r>
              <a:rPr lang="ja-JP" altLang="en-US" sz="1050" dirty="0" smtClean="0"/>
              <a:t>外部仕様書案（平成</a:t>
            </a:r>
            <a:r>
              <a:rPr lang="en-US" altLang="ja-JP" sz="1050" dirty="0" smtClean="0"/>
              <a:t>24</a:t>
            </a:r>
            <a:r>
              <a:rPr lang="ja-JP" altLang="en-US" sz="1050" dirty="0" smtClean="0"/>
              <a:t>年度版）</a:t>
            </a:r>
          </a:p>
          <a:p>
            <a:pPr lvl="1"/>
            <a:r>
              <a:rPr lang="ja-JP" altLang="en-US" sz="1050" dirty="0" smtClean="0"/>
              <a:t>オープンデータ化のための</a:t>
            </a:r>
            <a:r>
              <a:rPr lang="en-US" altLang="ja-JP" sz="1050" dirty="0" smtClean="0"/>
              <a:t>CSV</a:t>
            </a:r>
            <a:r>
              <a:rPr lang="ja-JP" altLang="en-US" sz="1050" dirty="0" smtClean="0"/>
              <a:t>形式データ規格案</a:t>
            </a:r>
            <a:r>
              <a:rPr lang="ja-JP" altLang="en-US" sz="1050" dirty="0"/>
              <a:t>（平成</a:t>
            </a:r>
            <a:r>
              <a:rPr lang="en-US" altLang="ja-JP" sz="1050" dirty="0"/>
              <a:t>24</a:t>
            </a:r>
            <a:r>
              <a:rPr lang="ja-JP" altLang="en-US" sz="1050" dirty="0"/>
              <a:t>年度版）</a:t>
            </a:r>
            <a:endParaRPr lang="ja-JP" altLang="en-US" sz="1050" dirty="0" smtClean="0"/>
          </a:p>
          <a:p>
            <a:pPr marL="457200" indent="-457200">
              <a:buFont typeface="+mj-lt"/>
              <a:buAutoNum type="arabicPeriod"/>
            </a:pPr>
            <a:r>
              <a:rPr lang="ja-JP" altLang="en-US" sz="1200" dirty="0" smtClean="0"/>
              <a:t>ケーススタディ</a:t>
            </a:r>
          </a:p>
          <a:p>
            <a:pPr marL="698500" lvl="1" indent="-342900"/>
            <a:r>
              <a:rPr lang="ja-JP" altLang="en-US" sz="1050" dirty="0" smtClean="0"/>
              <a:t>各実証実験からの評価（利用した技術・外部仕様書に追加した項目）</a:t>
            </a:r>
          </a:p>
          <a:p>
            <a:pPr marL="457200" indent="-457200">
              <a:buFont typeface="+mj-lt"/>
              <a:buAutoNum type="arabicPeriod"/>
            </a:pPr>
            <a:r>
              <a:rPr lang="ja-JP" altLang="en-US" sz="1200" dirty="0" smtClean="0"/>
              <a:t>国際標準化</a:t>
            </a:r>
          </a:p>
          <a:p>
            <a:pPr marL="698500" lvl="1" indent="-342900"/>
            <a:r>
              <a:rPr lang="ja-JP" altLang="en-US" sz="1050" dirty="0" smtClean="0"/>
              <a:t>標準化の範囲と手順</a:t>
            </a:r>
          </a:p>
          <a:p>
            <a:pPr marL="457200" indent="-457200">
              <a:buFont typeface="+mj-lt"/>
              <a:buAutoNum type="arabicPeriod"/>
            </a:pPr>
            <a:r>
              <a:rPr lang="ja-JP" altLang="en-US" sz="1200" dirty="0" smtClean="0"/>
              <a:t>次年度以降の課題</a:t>
            </a:r>
          </a:p>
          <a:p>
            <a:pPr marL="698500" lvl="1" indent="-342900"/>
            <a:r>
              <a:rPr lang="ja-JP" altLang="en-US" sz="1050" dirty="0" smtClean="0"/>
              <a:t>規格やサービスの維持・メンテナンスする組織のありかた</a:t>
            </a:r>
          </a:p>
          <a:p>
            <a:pPr marL="698500" lvl="1" indent="-342900"/>
            <a:r>
              <a:rPr lang="ja-JP" altLang="en-US" sz="1050" dirty="0" smtClean="0"/>
              <a:t>データ利用者・アプリケーション開発者向けツール（ライブラリやルーチンなど）、マニュアル等の整備</a:t>
            </a:r>
          </a:p>
          <a:p>
            <a:pPr marL="698500" lvl="1" indent="-342900"/>
            <a:r>
              <a:rPr lang="ja-JP" altLang="en-US" sz="1050" dirty="0" smtClean="0"/>
              <a:t>データホルダ向けツール（データ編集・変換ソフトウェアなど）、マニュアル等の整備</a:t>
            </a:r>
            <a:endParaRPr lang="en-US" altLang="ja-JP" sz="1050" dirty="0" smtClean="0"/>
          </a:p>
          <a:p>
            <a:pPr marL="698500" lvl="1" indent="-342900"/>
            <a:r>
              <a:rPr lang="ja-JP" altLang="en-US" sz="1050" dirty="0" smtClean="0"/>
              <a:t>オープンデータライセンスをシステム</a:t>
            </a:r>
            <a:r>
              <a:rPr lang="ja-JP" altLang="en-US" sz="1050" dirty="0"/>
              <a:t>が扱う（機械可読にする）手法</a:t>
            </a:r>
            <a:endParaRPr lang="ja-JP" altLang="en-US" sz="1050" dirty="0" smtClean="0"/>
          </a:p>
          <a:p>
            <a:pPr marL="698500" lvl="1" indent="-342900"/>
            <a:r>
              <a:rPr lang="ja-JP" altLang="en-US" sz="1050" dirty="0" smtClean="0"/>
              <a:t>ヘルプデスク					</a:t>
            </a:r>
            <a:r>
              <a:rPr lang="ja-JP" altLang="en-US" sz="1050" dirty="0"/>
              <a:t>な</a:t>
            </a:r>
            <a:r>
              <a:rPr lang="ja-JP" altLang="en-US" sz="1050" dirty="0" smtClean="0"/>
              <a:t>ど</a:t>
            </a:r>
          </a:p>
          <a:p>
            <a:pPr lvl="1"/>
            <a:endParaRPr lang="ja-JP" altLang="en-US" sz="1050"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a:t>
            </a:fld>
            <a:endParaRPr lang="en-US" altLang="ja-JP"/>
          </a:p>
        </p:txBody>
      </p:sp>
      <p:sp>
        <p:nvSpPr>
          <p:cNvPr id="6" name="右中かっこ 5"/>
          <p:cNvSpPr/>
          <p:nvPr/>
        </p:nvSpPr>
        <p:spPr bwMode="auto">
          <a:xfrm>
            <a:off x="7086600" y="2590800"/>
            <a:ext cx="457428" cy="1447800"/>
          </a:xfrm>
          <a:prstGeom prst="rightBrace">
            <a:avLst>
              <a:gd name="adj1" fmla="val 33320"/>
              <a:gd name="adj2" fmla="val 50000"/>
            </a:avLst>
          </a:prstGeom>
          <a:noFill/>
          <a:ln w="1905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7" name="テキスト ボックス 6"/>
          <p:cNvSpPr txBox="1"/>
          <p:nvPr/>
        </p:nvSpPr>
        <p:spPr>
          <a:xfrm>
            <a:off x="7696200" y="2971800"/>
            <a:ext cx="1633781" cy="738664"/>
          </a:xfrm>
          <a:prstGeom prst="rect">
            <a:avLst/>
          </a:prstGeom>
          <a:noFill/>
        </p:spPr>
        <p:txBody>
          <a:bodyPr wrap="none" rtlCol="0">
            <a:spAutoFit/>
          </a:bodyPr>
          <a:lstStyle/>
          <a:p>
            <a:pPr algn="l"/>
            <a:r>
              <a:rPr kumimoji="1" lang="ja-JP" altLang="en-US" sz="1400" dirty="0" smtClean="0">
                <a:solidFill>
                  <a:schemeClr val="bg2"/>
                </a:solidFill>
                <a:latin typeface="ヒラギノ角ゴ ProN W6"/>
                <a:ea typeface="ヒラギノ角ゴ ProN W6"/>
                <a:cs typeface="ヒラギノ角ゴ ProN W6"/>
              </a:rPr>
              <a:t>電子行政オープン</a:t>
            </a:r>
            <a:endParaRPr kumimoji="1" lang="en-US" altLang="ja-JP" sz="1400" dirty="0" smtClean="0">
              <a:solidFill>
                <a:schemeClr val="bg2"/>
              </a:solidFill>
              <a:latin typeface="ヒラギノ角ゴ ProN W6"/>
              <a:ea typeface="ヒラギノ角ゴ ProN W6"/>
              <a:cs typeface="ヒラギノ角ゴ ProN W6"/>
            </a:endParaRPr>
          </a:p>
          <a:p>
            <a:pPr algn="l"/>
            <a:r>
              <a:rPr kumimoji="1" lang="ja-JP" altLang="en-US" sz="1400" dirty="0" smtClean="0">
                <a:solidFill>
                  <a:schemeClr val="bg2"/>
                </a:solidFill>
                <a:latin typeface="ヒラギノ角ゴ ProN W6"/>
                <a:ea typeface="ヒラギノ角ゴ ProN W6"/>
                <a:cs typeface="ヒラギノ角ゴ ProN W6"/>
              </a:rPr>
              <a:t>データ実務者会議</a:t>
            </a:r>
            <a:r>
              <a:rPr kumimoji="1" lang="en-US" altLang="ja-JP" sz="1400" dirty="0" smtClean="0">
                <a:solidFill>
                  <a:schemeClr val="bg2"/>
                </a:solidFill>
                <a:latin typeface="ヒラギノ角ゴ ProN W6"/>
                <a:ea typeface="ヒラギノ角ゴ ProN W6"/>
                <a:cs typeface="ヒラギノ角ゴ ProN W6"/>
              </a:rPr>
              <a:t/>
            </a:r>
            <a:br>
              <a:rPr kumimoji="1" lang="en-US" altLang="ja-JP" sz="1400" dirty="0" smtClean="0">
                <a:solidFill>
                  <a:schemeClr val="bg2"/>
                </a:solidFill>
                <a:latin typeface="ヒラギノ角ゴ ProN W6"/>
                <a:ea typeface="ヒラギノ角ゴ ProN W6"/>
                <a:cs typeface="ヒラギノ角ゴ ProN W6"/>
              </a:rPr>
            </a:br>
            <a:r>
              <a:rPr kumimoji="1" lang="ja-JP" altLang="en-US" sz="1400" dirty="0" smtClean="0">
                <a:solidFill>
                  <a:schemeClr val="bg2"/>
                </a:solidFill>
                <a:latin typeface="ヒラギノ角ゴ ProN W6"/>
                <a:ea typeface="ヒラギノ角ゴ ProN W6"/>
                <a:cs typeface="ヒラギノ角ゴ ProN W6"/>
              </a:rPr>
              <a:t>へのインプット</a:t>
            </a:r>
          </a:p>
        </p:txBody>
      </p:sp>
      <p:sp>
        <p:nvSpPr>
          <p:cNvPr id="10" name="テキスト ボックス 9"/>
          <p:cNvSpPr txBox="1"/>
          <p:nvPr/>
        </p:nvSpPr>
        <p:spPr>
          <a:xfrm>
            <a:off x="-15552" y="1177007"/>
            <a:ext cx="633507" cy="307777"/>
          </a:xfrm>
          <a:prstGeom prst="rect">
            <a:avLst/>
          </a:prstGeom>
          <a:noFill/>
        </p:spPr>
        <p:txBody>
          <a:bodyPr wrap="none" rtlCol="0">
            <a:spAutoFit/>
          </a:bodyPr>
          <a:lstStyle/>
          <a:p>
            <a:pPr algn="l"/>
            <a:r>
              <a:rPr kumimoji="1" lang="ja-JP" altLang="en-US" sz="1400" dirty="0" smtClean="0">
                <a:solidFill>
                  <a:schemeClr val="bg2"/>
                </a:solidFill>
                <a:latin typeface="ヒラギノ角ゴ ProN W6"/>
                <a:ea typeface="ヒラギノ角ゴ ProN W6"/>
                <a:cs typeface="ヒラギノ角ゴ ProN W6"/>
              </a:rPr>
              <a:t>第</a:t>
            </a:r>
            <a:r>
              <a:rPr kumimoji="1" lang="en-US" altLang="ja-JP" sz="1400" dirty="0" smtClean="0">
                <a:solidFill>
                  <a:schemeClr val="bg2"/>
                </a:solidFill>
                <a:latin typeface="ヒラギノ角ゴ ProN W6"/>
                <a:ea typeface="ヒラギノ角ゴ ProN W6"/>
                <a:cs typeface="ヒラギノ角ゴ ProN W6"/>
              </a:rPr>
              <a:t>2</a:t>
            </a:r>
            <a:r>
              <a:rPr kumimoji="1" lang="ja-JP" altLang="en-US" sz="1400" dirty="0" smtClean="0">
                <a:solidFill>
                  <a:schemeClr val="bg2"/>
                </a:solidFill>
                <a:latin typeface="ヒラギノ角ゴ ProN W6"/>
                <a:ea typeface="ヒラギノ角ゴ ProN W6"/>
                <a:cs typeface="ヒラギノ角ゴ ProN W6"/>
              </a:rPr>
              <a:t>回</a:t>
            </a:r>
          </a:p>
        </p:txBody>
      </p:sp>
      <p:sp>
        <p:nvSpPr>
          <p:cNvPr id="13" name="テキスト ボックス 12"/>
          <p:cNvSpPr txBox="1"/>
          <p:nvPr/>
        </p:nvSpPr>
        <p:spPr>
          <a:xfrm>
            <a:off x="704528" y="1177007"/>
            <a:ext cx="633507" cy="307777"/>
          </a:xfrm>
          <a:prstGeom prst="rect">
            <a:avLst/>
          </a:prstGeom>
          <a:noFill/>
        </p:spPr>
        <p:txBody>
          <a:bodyPr wrap="none" rtlCol="0">
            <a:spAutoFit/>
          </a:bodyPr>
          <a:lstStyle/>
          <a:p>
            <a:pPr algn="l"/>
            <a:r>
              <a:rPr kumimoji="1" lang="ja-JP" altLang="en-US" sz="1400" dirty="0" smtClean="0">
                <a:solidFill>
                  <a:schemeClr val="bg2"/>
                </a:solidFill>
                <a:latin typeface="ヒラギノ角ゴ ProN W6"/>
                <a:ea typeface="ヒラギノ角ゴ ProN W6"/>
                <a:cs typeface="ヒラギノ角ゴ ProN W6"/>
              </a:rPr>
              <a:t>第</a:t>
            </a:r>
            <a:r>
              <a:rPr kumimoji="1" lang="en-US" altLang="ja-JP" sz="1400" dirty="0">
                <a:solidFill>
                  <a:schemeClr val="bg2"/>
                </a:solidFill>
                <a:latin typeface="ヒラギノ角ゴ ProN W6"/>
                <a:ea typeface="ヒラギノ角ゴ ProN W6"/>
                <a:cs typeface="ヒラギノ角ゴ ProN W6"/>
              </a:rPr>
              <a:t>3</a:t>
            </a:r>
            <a:r>
              <a:rPr kumimoji="1" lang="ja-JP" altLang="en-US" sz="1400" dirty="0" smtClean="0">
                <a:solidFill>
                  <a:schemeClr val="bg2"/>
                </a:solidFill>
                <a:latin typeface="ヒラギノ角ゴ ProN W6"/>
                <a:ea typeface="ヒラギノ角ゴ ProN W6"/>
                <a:cs typeface="ヒラギノ角ゴ ProN W6"/>
              </a:rPr>
              <a:t>回</a:t>
            </a:r>
          </a:p>
        </p:txBody>
      </p:sp>
      <p:sp>
        <p:nvSpPr>
          <p:cNvPr id="14" name="テキスト ボックス 13"/>
          <p:cNvSpPr txBox="1"/>
          <p:nvPr/>
        </p:nvSpPr>
        <p:spPr>
          <a:xfrm>
            <a:off x="1424608" y="1177007"/>
            <a:ext cx="633507" cy="307777"/>
          </a:xfrm>
          <a:prstGeom prst="rect">
            <a:avLst/>
          </a:prstGeom>
          <a:noFill/>
        </p:spPr>
        <p:txBody>
          <a:bodyPr wrap="none" rtlCol="0">
            <a:spAutoFit/>
          </a:bodyPr>
          <a:lstStyle/>
          <a:p>
            <a:pPr algn="l"/>
            <a:r>
              <a:rPr kumimoji="1" lang="ja-JP" altLang="en-US" sz="1400" dirty="0" smtClean="0">
                <a:solidFill>
                  <a:schemeClr val="bg2"/>
                </a:solidFill>
                <a:latin typeface="ヒラギノ角ゴ ProN W6"/>
                <a:ea typeface="ヒラギノ角ゴ ProN W6"/>
                <a:cs typeface="ヒラギノ角ゴ ProN W6"/>
              </a:rPr>
              <a:t>第</a:t>
            </a:r>
            <a:r>
              <a:rPr kumimoji="1" lang="en-US" altLang="ja-JP" sz="1400" dirty="0" smtClean="0">
                <a:solidFill>
                  <a:schemeClr val="bg2"/>
                </a:solidFill>
                <a:latin typeface="ヒラギノ角ゴ ProN W6"/>
                <a:ea typeface="ヒラギノ角ゴ ProN W6"/>
                <a:cs typeface="ヒラギノ角ゴ ProN W6"/>
              </a:rPr>
              <a:t>4</a:t>
            </a:r>
            <a:r>
              <a:rPr kumimoji="1" lang="ja-JP" altLang="en-US" sz="1400" dirty="0" smtClean="0">
                <a:solidFill>
                  <a:schemeClr val="bg2"/>
                </a:solidFill>
                <a:latin typeface="ヒラギノ角ゴ ProN W6"/>
                <a:ea typeface="ヒラギノ角ゴ ProN W6"/>
                <a:cs typeface="ヒラギノ角ゴ ProN W6"/>
              </a:rPr>
              <a:t>回</a:t>
            </a:r>
          </a:p>
        </p:txBody>
      </p:sp>
      <p:sp>
        <p:nvSpPr>
          <p:cNvPr id="25" name="テキスト ボックス 24"/>
          <p:cNvSpPr txBox="1"/>
          <p:nvPr/>
        </p:nvSpPr>
        <p:spPr>
          <a:xfrm>
            <a:off x="560512" y="980728"/>
            <a:ext cx="1441420" cy="307777"/>
          </a:xfrm>
          <a:prstGeom prst="rect">
            <a:avLst/>
          </a:prstGeom>
          <a:noFill/>
        </p:spPr>
        <p:txBody>
          <a:bodyPr wrap="none" rtlCol="0">
            <a:spAutoFit/>
          </a:bodyPr>
          <a:lstStyle/>
          <a:p>
            <a:pPr algn="l"/>
            <a:r>
              <a:rPr kumimoji="1" lang="ja-JP" altLang="en-US" sz="1400" dirty="0" smtClean="0">
                <a:solidFill>
                  <a:schemeClr val="bg2"/>
                </a:solidFill>
                <a:latin typeface="ヒラギノ角ゴ ProN W6"/>
                <a:ea typeface="ヒラギノ角ゴ ProN W6"/>
                <a:cs typeface="ヒラギノ角ゴ ProN W6"/>
              </a:rPr>
              <a:t>検討範囲（案）</a:t>
            </a:r>
          </a:p>
        </p:txBody>
      </p:sp>
      <p:sp>
        <p:nvSpPr>
          <p:cNvPr id="26" name="上下矢印 25"/>
          <p:cNvSpPr/>
          <p:nvPr/>
        </p:nvSpPr>
        <p:spPr bwMode="auto">
          <a:xfrm>
            <a:off x="157185" y="1484784"/>
            <a:ext cx="259311" cy="2376264"/>
          </a:xfrm>
          <a:prstGeom prst="up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27" name="上下矢印 26"/>
          <p:cNvSpPr/>
          <p:nvPr/>
        </p:nvSpPr>
        <p:spPr bwMode="auto">
          <a:xfrm>
            <a:off x="877265" y="2708920"/>
            <a:ext cx="259311" cy="1440160"/>
          </a:xfrm>
          <a:prstGeom prst="up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28" name="上下矢印 27"/>
          <p:cNvSpPr/>
          <p:nvPr/>
        </p:nvSpPr>
        <p:spPr bwMode="auto">
          <a:xfrm>
            <a:off x="877265" y="4653136"/>
            <a:ext cx="259311" cy="504056"/>
          </a:xfrm>
          <a:prstGeom prst="up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30" name="上下矢印 29"/>
          <p:cNvSpPr/>
          <p:nvPr/>
        </p:nvSpPr>
        <p:spPr bwMode="auto">
          <a:xfrm>
            <a:off x="1597345" y="1484784"/>
            <a:ext cx="259311" cy="1368152"/>
          </a:xfrm>
          <a:prstGeom prst="upDownArrow">
            <a:avLst/>
          </a:prstGeom>
          <a:solidFill>
            <a:schemeClr val="bg1">
              <a:lumMod val="40000"/>
              <a:lumOff val="6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31" name="上下矢印 30"/>
          <p:cNvSpPr/>
          <p:nvPr/>
        </p:nvSpPr>
        <p:spPr bwMode="auto">
          <a:xfrm>
            <a:off x="1597345" y="5013176"/>
            <a:ext cx="259311" cy="1512168"/>
          </a:xfrm>
          <a:prstGeom prst="upDownArrow">
            <a:avLst/>
          </a:prstGeom>
          <a:solidFill>
            <a:schemeClr val="bg1">
              <a:lumMod val="40000"/>
              <a:lumOff val="6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29" name="上下矢印 28"/>
          <p:cNvSpPr/>
          <p:nvPr/>
        </p:nvSpPr>
        <p:spPr bwMode="auto">
          <a:xfrm>
            <a:off x="1597345" y="2708920"/>
            <a:ext cx="259311" cy="2448272"/>
          </a:xfrm>
          <a:prstGeom prst="up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4649881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t>
            </a:r>
            <a:r>
              <a:rPr lang="ja-JP" altLang="en-US" dirty="0" smtClean="0"/>
              <a:t>参考</a:t>
            </a:r>
            <a:r>
              <a:rPr lang="en-US" altLang="ja-JP" dirty="0" smtClean="0"/>
              <a:t>】</a:t>
            </a:r>
            <a:r>
              <a:rPr lang="ja-JP" altLang="en-US" dirty="0" smtClean="0"/>
              <a:t>既存のボキャブラリ</a:t>
            </a:r>
            <a:endParaRPr lang="ja-JP" altLang="en-US" dirty="0"/>
          </a:p>
        </p:txBody>
      </p:sp>
      <p:sp>
        <p:nvSpPr>
          <p:cNvPr id="4" name="スライド番号プレースホルダ 3"/>
          <p:cNvSpPr>
            <a:spLocks noGrp="1"/>
          </p:cNvSpPr>
          <p:nvPr>
            <p:ph type="sldNum" sz="quarter" idx="10"/>
          </p:nvPr>
        </p:nvSpPr>
        <p:spPr/>
        <p:txBody>
          <a:bodyPr/>
          <a:lstStyle/>
          <a:p>
            <a:fld id="{19168A96-8FC6-49A7-AAFF-8891F4FD4FE2}" type="slidenum">
              <a:rPr lang="ja-JP" altLang="en-US" smtClean="0"/>
              <a:pPr/>
              <a:t>40</a:t>
            </a:fld>
            <a:endParaRPr lang="en-US" altLang="ja-JP"/>
          </a:p>
        </p:txBody>
      </p:sp>
      <p:graphicFrame>
        <p:nvGraphicFramePr>
          <p:cNvPr id="6" name="コンテンツ プレースホルダ 5"/>
          <p:cNvGraphicFramePr>
            <a:graphicFrameLocks noGrp="1"/>
          </p:cNvGraphicFramePr>
          <p:nvPr>
            <p:ph idx="1"/>
            <p:extLst>
              <p:ext uri="{D42A27DB-BD31-4B8C-83A1-F6EECF244321}">
                <p14:modId xmlns:p14="http://schemas.microsoft.com/office/powerpoint/2010/main" val="4021687319"/>
              </p:ext>
            </p:extLst>
          </p:nvPr>
        </p:nvGraphicFramePr>
        <p:xfrm>
          <a:off x="350838" y="1143000"/>
          <a:ext cx="9326562" cy="5122718"/>
        </p:xfrm>
        <a:graphic>
          <a:graphicData uri="http://schemas.openxmlformats.org/drawingml/2006/table">
            <a:tbl>
              <a:tblPr firstRow="1" bandRow="1">
                <a:tableStyleId>{6E25E649-3F16-4E02-A733-19D2CDBF48F0}</a:tableStyleId>
              </a:tblPr>
              <a:tblGrid>
                <a:gridCol w="1306907"/>
                <a:gridCol w="2533255"/>
                <a:gridCol w="2813182"/>
                <a:gridCol w="2673218"/>
              </a:tblGrid>
              <a:tr h="233152">
                <a:tc>
                  <a:txBody>
                    <a:bodyPr/>
                    <a:lstStyle/>
                    <a:p>
                      <a:r>
                        <a:rPr kumimoji="1" lang="ja-JP" altLang="en-US" sz="1050" dirty="0" smtClean="0"/>
                        <a:t>名称</a:t>
                      </a:r>
                      <a:endParaRPr kumimoji="1" lang="ja-JP" altLang="en-US" sz="1050" dirty="0"/>
                    </a:p>
                  </a:txBody>
                  <a:tcPr/>
                </a:tc>
                <a:tc>
                  <a:txBody>
                    <a:bodyPr/>
                    <a:lstStyle/>
                    <a:p>
                      <a:r>
                        <a:rPr kumimoji="1" lang="ja-JP" altLang="en-US" sz="1050" dirty="0" smtClean="0"/>
                        <a:t>規定範囲</a:t>
                      </a:r>
                      <a:endParaRPr kumimoji="1" lang="ja-JP" altLang="en-US" sz="1050" dirty="0"/>
                    </a:p>
                  </a:txBody>
                  <a:tcPr/>
                </a:tc>
                <a:tc>
                  <a:txBody>
                    <a:bodyPr/>
                    <a:lstStyle/>
                    <a:p>
                      <a:r>
                        <a:rPr kumimoji="1" lang="ja-JP" altLang="en-US" sz="1050" dirty="0" smtClean="0"/>
                        <a:t>ネームスペース</a:t>
                      </a:r>
                      <a:endParaRPr kumimoji="1" lang="ja-JP" altLang="en-US" sz="1050" dirty="0"/>
                    </a:p>
                  </a:txBody>
                  <a:tcPr/>
                </a:tc>
                <a:tc>
                  <a:txBody>
                    <a:bodyPr/>
                    <a:lstStyle/>
                    <a:p>
                      <a:r>
                        <a:rPr kumimoji="1" lang="ja-JP" altLang="en-US" sz="1050" dirty="0" smtClean="0"/>
                        <a:t>規定例</a:t>
                      </a:r>
                      <a:endParaRPr kumimoji="1" lang="ja-JP" altLang="en-US" sz="1050" dirty="0"/>
                    </a:p>
                  </a:txBody>
                  <a:tcPr/>
                </a:tc>
              </a:tr>
              <a:tr h="368135">
                <a:tc>
                  <a:txBody>
                    <a:bodyPr/>
                    <a:lstStyle/>
                    <a:p>
                      <a:r>
                        <a:rPr kumimoji="1" lang="en-US" altLang="ja-JP" sz="1050" dirty="0" smtClean="0"/>
                        <a:t>RDF</a:t>
                      </a:r>
                      <a:r>
                        <a:rPr kumimoji="1" lang="ja-JP" altLang="en-US" sz="1050" dirty="0" smtClean="0"/>
                        <a:t>基本構造</a:t>
                      </a:r>
                      <a:endParaRPr kumimoji="1" lang="ja-JP" altLang="en-US" sz="1050" dirty="0"/>
                    </a:p>
                  </a:txBody>
                  <a:tcPr/>
                </a:tc>
                <a:tc>
                  <a:txBody>
                    <a:bodyPr/>
                    <a:lstStyle/>
                    <a:p>
                      <a:r>
                        <a:rPr kumimoji="1" lang="en-US" altLang="ja-JP" sz="1050" dirty="0" smtClean="0"/>
                        <a:t>RDF</a:t>
                      </a:r>
                      <a:r>
                        <a:rPr kumimoji="1" lang="ja-JP" altLang="en-US" sz="1050" dirty="0" smtClean="0"/>
                        <a:t>でデータ構造を表現するための基本的なボキャブラリ。</a:t>
                      </a:r>
                      <a:endParaRPr kumimoji="1" lang="ja-JP" altLang="en-US" sz="1050" dirty="0"/>
                    </a:p>
                  </a:txBody>
                  <a:tcPr/>
                </a:tc>
                <a:tc>
                  <a:txBody>
                    <a:bodyPr/>
                    <a:lstStyle/>
                    <a:p>
                      <a:r>
                        <a:rPr kumimoji="1" lang="en-US" altLang="ja-JP" sz="1050" dirty="0" smtClean="0"/>
                        <a:t>http://www.w3.org/1999/02/22-rdf-syntax-ns#</a:t>
                      </a:r>
                      <a:endParaRPr kumimoji="1" lang="ja-JP" altLang="en-US" sz="1050" dirty="0"/>
                    </a:p>
                  </a:txBody>
                  <a:tcPr/>
                </a:tc>
                <a:tc>
                  <a:txBody>
                    <a:bodyPr/>
                    <a:lstStyle/>
                    <a:p>
                      <a:r>
                        <a:rPr kumimoji="1" lang="en-US" altLang="ja-JP" sz="1050" dirty="0" err="1" smtClean="0"/>
                        <a:t>rdf:subject</a:t>
                      </a:r>
                      <a:r>
                        <a:rPr kumimoji="1" lang="en-US" altLang="ja-JP" sz="1050" dirty="0" smtClean="0"/>
                        <a:t>(</a:t>
                      </a:r>
                      <a:r>
                        <a:rPr kumimoji="1" lang="ja-JP" altLang="en-US" sz="1050" dirty="0" smtClean="0"/>
                        <a:t>主語</a:t>
                      </a:r>
                      <a:r>
                        <a:rPr kumimoji="1" lang="en-US" altLang="ja-JP" sz="1050" dirty="0" smtClean="0"/>
                        <a:t>), </a:t>
                      </a:r>
                      <a:r>
                        <a:rPr kumimoji="1" lang="en-US" altLang="ja-JP" sz="1050" dirty="0" err="1" smtClean="0"/>
                        <a:t>rdf:predicate</a:t>
                      </a:r>
                      <a:r>
                        <a:rPr kumimoji="1" lang="en-US" altLang="ja-JP" sz="1050" dirty="0" smtClean="0"/>
                        <a:t>(</a:t>
                      </a:r>
                      <a:r>
                        <a:rPr kumimoji="1" lang="ja-JP" altLang="en-US" sz="1050" dirty="0" smtClean="0"/>
                        <a:t>述語</a:t>
                      </a:r>
                      <a:r>
                        <a:rPr kumimoji="1" lang="en-US" altLang="ja-JP" sz="1050" dirty="0" smtClean="0"/>
                        <a:t>)</a:t>
                      </a:r>
                      <a:endParaRPr kumimoji="1" lang="ja-JP" altLang="en-US" sz="1050" dirty="0"/>
                    </a:p>
                  </a:txBody>
                  <a:tcPr/>
                </a:tc>
              </a:tr>
              <a:tr h="515389">
                <a:tc>
                  <a:txBody>
                    <a:bodyPr/>
                    <a:lstStyle/>
                    <a:p>
                      <a:r>
                        <a:rPr kumimoji="1" lang="en-US" altLang="ja-JP" sz="1050" dirty="0" smtClean="0"/>
                        <a:t>RDF</a:t>
                      </a:r>
                      <a:r>
                        <a:rPr kumimoji="1" lang="ja-JP" altLang="en-US" sz="1050" dirty="0" smtClean="0"/>
                        <a:t>スキーマ</a:t>
                      </a:r>
                      <a:endParaRPr kumimoji="1" lang="ja-JP" altLang="en-US" sz="1050" dirty="0"/>
                    </a:p>
                  </a:txBody>
                  <a:tcPr/>
                </a:tc>
                <a:tc>
                  <a:txBody>
                    <a:bodyPr/>
                    <a:lstStyle/>
                    <a:p>
                      <a:r>
                        <a:rPr kumimoji="1" lang="ja-JP" altLang="en-US" sz="1050" dirty="0" smtClean="0"/>
                        <a:t>ボキャブラリを定義するためのボキャブラリ。</a:t>
                      </a:r>
                      <a:endParaRPr kumimoji="1" lang="ja-JP" altLang="en-US" sz="1050" dirty="0"/>
                    </a:p>
                  </a:txBody>
                  <a:tcPr/>
                </a:tc>
                <a:tc>
                  <a:txBody>
                    <a:bodyPr/>
                    <a:lstStyle/>
                    <a:p>
                      <a:r>
                        <a:rPr kumimoji="1" lang="en-US" altLang="ja-JP" sz="1050" dirty="0" smtClean="0"/>
                        <a:t>http://www.w3.org/2000/01/rdf-schema#</a:t>
                      </a:r>
                    </a:p>
                    <a:p>
                      <a:endParaRPr kumimoji="1" lang="ja-JP" altLang="en-US" sz="1050" dirty="0"/>
                    </a:p>
                  </a:txBody>
                  <a:tcPr/>
                </a:tc>
                <a:tc>
                  <a:txBody>
                    <a:bodyPr/>
                    <a:lstStyle/>
                    <a:p>
                      <a:r>
                        <a:rPr kumimoji="1" lang="en-US" altLang="ja-JP" sz="1050" dirty="0" err="1" smtClean="0"/>
                        <a:t>rdfs:subClassOf</a:t>
                      </a:r>
                      <a:r>
                        <a:rPr kumimoji="1" lang="en-US" altLang="ja-JP" sz="1050" dirty="0" smtClean="0"/>
                        <a:t>(</a:t>
                      </a:r>
                      <a:r>
                        <a:rPr kumimoji="1" lang="ja-JP" altLang="en-US" sz="1050" dirty="0" smtClean="0"/>
                        <a:t>サブクラス</a:t>
                      </a:r>
                      <a:r>
                        <a:rPr kumimoji="1" lang="en-US" altLang="ja-JP" sz="1050" dirty="0" smtClean="0"/>
                        <a:t>), </a:t>
                      </a:r>
                      <a:r>
                        <a:rPr kumimoji="1" lang="en-US" altLang="ja-JP" sz="1050" dirty="0" err="1" smtClean="0"/>
                        <a:t>rdf:range</a:t>
                      </a:r>
                      <a:r>
                        <a:rPr kumimoji="1" lang="en-US" altLang="ja-JP" sz="1050" dirty="0" smtClean="0"/>
                        <a:t>(</a:t>
                      </a:r>
                      <a:r>
                        <a:rPr kumimoji="1" lang="ja-JP" altLang="en-US" sz="1050" dirty="0" smtClean="0"/>
                        <a:t>値域</a:t>
                      </a:r>
                      <a:r>
                        <a:rPr kumimoji="1" lang="en-US" altLang="ja-JP" sz="1050" dirty="0" smtClean="0"/>
                        <a:t>), </a:t>
                      </a:r>
                      <a:r>
                        <a:rPr kumimoji="1" lang="en-US" altLang="ja-JP" sz="1050" dirty="0" err="1" smtClean="0"/>
                        <a:t>rdfs:subPropertyOf</a:t>
                      </a:r>
                      <a:r>
                        <a:rPr kumimoji="1" lang="en-US" altLang="ja-JP" sz="1050" dirty="0" smtClean="0"/>
                        <a:t>(</a:t>
                      </a:r>
                      <a:r>
                        <a:rPr kumimoji="1" lang="ja-JP" altLang="en-US" sz="1050" dirty="0" smtClean="0"/>
                        <a:t>サブプロパティ</a:t>
                      </a:r>
                      <a:r>
                        <a:rPr kumimoji="1" lang="en-US" altLang="ja-JP" sz="1050" dirty="0" smtClean="0"/>
                        <a:t>), </a:t>
                      </a:r>
                      <a:endParaRPr kumimoji="1" lang="ja-JP" altLang="en-US" sz="1050" dirty="0"/>
                    </a:p>
                  </a:txBody>
                  <a:tcPr/>
                </a:tc>
              </a:tr>
              <a:tr h="220881">
                <a:tc>
                  <a:txBody>
                    <a:bodyPr/>
                    <a:lstStyle/>
                    <a:p>
                      <a:r>
                        <a:rPr kumimoji="1" lang="en-US" altLang="ja-JP" sz="1050" dirty="0" smtClean="0"/>
                        <a:t>OWL</a:t>
                      </a:r>
                      <a:endParaRPr kumimoji="1" lang="ja-JP" altLang="en-US" sz="1050" dirty="0"/>
                    </a:p>
                  </a:txBody>
                  <a:tcPr/>
                </a:tc>
                <a:tc>
                  <a:txBody>
                    <a:bodyPr/>
                    <a:lstStyle/>
                    <a:p>
                      <a:r>
                        <a:rPr kumimoji="1" lang="ja-JP" altLang="en-US" sz="1050" dirty="0" smtClean="0"/>
                        <a:t>オントロジを記述するためのボキャブラリ。</a:t>
                      </a:r>
                      <a:endParaRPr kumimoji="1" lang="ja-JP" altLang="en-US" sz="1050" dirty="0"/>
                    </a:p>
                  </a:txBody>
                  <a:tcPr/>
                </a:tc>
                <a:tc>
                  <a:txBody>
                    <a:bodyPr/>
                    <a:lstStyle/>
                    <a:p>
                      <a:r>
                        <a:rPr kumimoji="1" lang="en-US" altLang="ja-JP" sz="1050" dirty="0" smtClean="0"/>
                        <a:t>http://www.w3.org/2002/07/owl#</a:t>
                      </a:r>
                      <a:endParaRPr kumimoji="1" lang="ja-JP" altLang="en-US" sz="1050" dirty="0"/>
                    </a:p>
                  </a:txBody>
                  <a:tcPr/>
                </a:tc>
                <a:tc>
                  <a:txBody>
                    <a:bodyPr/>
                    <a:lstStyle/>
                    <a:p>
                      <a:r>
                        <a:rPr kumimoji="1" lang="en-US" altLang="ja-JP" sz="1050" dirty="0" err="1" smtClean="0"/>
                        <a:t>owl:sameAs</a:t>
                      </a:r>
                      <a:r>
                        <a:rPr kumimoji="1" lang="en-US" altLang="ja-JP" sz="1050" dirty="0" smtClean="0"/>
                        <a:t>(</a:t>
                      </a:r>
                      <a:r>
                        <a:rPr kumimoji="1" lang="ja-JP" altLang="en-US" sz="1050" dirty="0" smtClean="0"/>
                        <a:t>同義</a:t>
                      </a:r>
                      <a:r>
                        <a:rPr kumimoji="1" lang="en-US" altLang="ja-JP" sz="1050" dirty="0" smtClean="0"/>
                        <a:t>), </a:t>
                      </a:r>
                      <a:r>
                        <a:rPr kumimoji="1" lang="en-US" altLang="ja-JP" sz="1050" dirty="0" err="1" smtClean="0"/>
                        <a:t>owl:inverseOf</a:t>
                      </a:r>
                      <a:r>
                        <a:rPr kumimoji="1" lang="en-US" altLang="ja-JP" sz="1050" dirty="0" smtClean="0"/>
                        <a:t>(</a:t>
                      </a:r>
                      <a:r>
                        <a:rPr kumimoji="1" lang="ja-JP" altLang="en-US" sz="1050" dirty="0" smtClean="0"/>
                        <a:t>反意</a:t>
                      </a:r>
                      <a:r>
                        <a:rPr kumimoji="1" lang="en-US" altLang="ja-JP" sz="1050" dirty="0" smtClean="0"/>
                        <a:t>)</a:t>
                      </a:r>
                      <a:endParaRPr kumimoji="1" lang="ja-JP" altLang="en-US" sz="1050" dirty="0"/>
                    </a:p>
                  </a:txBody>
                  <a:tcPr/>
                </a:tc>
              </a:tr>
              <a:tr h="662643">
                <a:tc>
                  <a:txBody>
                    <a:bodyPr/>
                    <a:lstStyle/>
                    <a:p>
                      <a:r>
                        <a:rPr kumimoji="1" lang="ja-JP" altLang="en-US" sz="1050" dirty="0" smtClean="0"/>
                        <a:t>ダブリンコア基本要素</a:t>
                      </a:r>
                      <a:endParaRPr kumimoji="1" lang="ja-JP" altLang="en-US" sz="1050" dirty="0"/>
                    </a:p>
                  </a:txBody>
                  <a:tcPr/>
                </a:tc>
                <a:tc>
                  <a:txBody>
                    <a:bodyPr/>
                    <a:lstStyle/>
                    <a:p>
                      <a:r>
                        <a:rPr kumimoji="1" lang="ja-JP" altLang="en-US" sz="1050" dirty="0" smtClean="0"/>
                        <a:t>書誌情報を記述するためのボキャブラリセットであるが、</a:t>
                      </a:r>
                      <a:r>
                        <a:rPr kumimoji="1" lang="en-US" altLang="ja-JP" sz="1050" dirty="0" smtClean="0"/>
                        <a:t>Web</a:t>
                      </a:r>
                      <a:r>
                        <a:rPr kumimoji="1" lang="ja-JP" altLang="en-US" sz="1050" dirty="0" smtClean="0"/>
                        <a:t>リソースの属性を記述するために広く用いられている。</a:t>
                      </a:r>
                      <a:r>
                        <a:rPr kumimoji="1" lang="en-US" altLang="ja-JP" sz="1050" dirty="0" smtClean="0"/>
                        <a:t>ISO</a:t>
                      </a:r>
                      <a:r>
                        <a:rPr kumimoji="1" lang="en-US" altLang="ja-JP" sz="1050" baseline="0" dirty="0" smtClean="0"/>
                        <a:t> 15836</a:t>
                      </a:r>
                      <a:r>
                        <a:rPr kumimoji="1" lang="ja-JP" altLang="en-US" sz="1050" baseline="0" dirty="0" err="1" smtClean="0"/>
                        <a:t>にて</a:t>
                      </a:r>
                      <a:r>
                        <a:rPr kumimoji="1" lang="ja-JP" altLang="en-US" sz="1050" baseline="0" dirty="0" smtClean="0"/>
                        <a:t>標準化。</a:t>
                      </a:r>
                      <a:endParaRPr kumimoji="1" lang="ja-JP" altLang="en-US" sz="1050" dirty="0" smtClean="0"/>
                    </a:p>
                  </a:txBody>
                  <a:tcPr/>
                </a:tc>
                <a:tc>
                  <a:txBody>
                    <a:bodyPr/>
                    <a:lstStyle/>
                    <a:p>
                      <a:r>
                        <a:rPr kumimoji="1" lang="en-US" altLang="ja-JP" sz="1050" dirty="0" smtClean="0"/>
                        <a:t>http://purl.org/dc/elements/1.1/</a:t>
                      </a:r>
                      <a:endParaRPr kumimoji="1" lang="ja-JP" altLang="en-US" sz="1050" dirty="0"/>
                    </a:p>
                  </a:txBody>
                  <a:tcPr/>
                </a:tc>
                <a:tc>
                  <a:txBody>
                    <a:bodyPr/>
                    <a:lstStyle/>
                    <a:p>
                      <a:r>
                        <a:rPr kumimoji="1" lang="en-US" altLang="ja-JP" sz="1050" dirty="0" err="1" smtClean="0"/>
                        <a:t>dc:title</a:t>
                      </a:r>
                      <a:r>
                        <a:rPr kumimoji="1" lang="en-US" altLang="ja-JP" sz="1050" dirty="0" smtClean="0"/>
                        <a:t>(</a:t>
                      </a:r>
                      <a:r>
                        <a:rPr kumimoji="1" lang="ja-JP" altLang="en-US" sz="1050" dirty="0" smtClean="0"/>
                        <a:t>名前</a:t>
                      </a:r>
                      <a:r>
                        <a:rPr kumimoji="1" lang="en-US" altLang="ja-JP" sz="1050" dirty="0" smtClean="0"/>
                        <a:t>), </a:t>
                      </a:r>
                      <a:r>
                        <a:rPr kumimoji="1" lang="en-US" altLang="ja-JP" sz="1050" dirty="0" err="1" smtClean="0"/>
                        <a:t>dc:description</a:t>
                      </a:r>
                      <a:r>
                        <a:rPr kumimoji="1" lang="en-US" altLang="ja-JP" sz="1050" dirty="0" smtClean="0"/>
                        <a:t>(</a:t>
                      </a:r>
                      <a:r>
                        <a:rPr kumimoji="1" lang="ja-JP" altLang="en-US" sz="1050" dirty="0" smtClean="0"/>
                        <a:t>説明文</a:t>
                      </a:r>
                      <a:r>
                        <a:rPr kumimoji="1" lang="en-US" altLang="ja-JP" sz="1050" dirty="0" smtClean="0"/>
                        <a:t>) ,</a:t>
                      </a:r>
                      <a:r>
                        <a:rPr kumimoji="1" lang="en-US" altLang="ja-JP" sz="1050" baseline="0" dirty="0" smtClean="0"/>
                        <a:t> </a:t>
                      </a:r>
                      <a:r>
                        <a:rPr kumimoji="1" lang="en-US" altLang="ja-JP" sz="1050" baseline="0" dirty="0" err="1" smtClean="0"/>
                        <a:t>dc:creator</a:t>
                      </a:r>
                      <a:r>
                        <a:rPr kumimoji="1" lang="en-US" altLang="ja-JP" sz="1050" baseline="0" dirty="0" smtClean="0"/>
                        <a:t>(</a:t>
                      </a:r>
                      <a:r>
                        <a:rPr kumimoji="1" lang="ja-JP" altLang="en-US" sz="1050" baseline="0" dirty="0" smtClean="0"/>
                        <a:t>作者</a:t>
                      </a:r>
                      <a:r>
                        <a:rPr kumimoji="1" lang="en-US" altLang="ja-JP" sz="1050" baseline="0" dirty="0" smtClean="0"/>
                        <a:t>), </a:t>
                      </a:r>
                      <a:r>
                        <a:rPr kumimoji="1" lang="en-US" altLang="ja-JP" sz="1050" baseline="0" dirty="0" err="1" smtClean="0"/>
                        <a:t>dc:format</a:t>
                      </a:r>
                      <a:r>
                        <a:rPr kumimoji="1" lang="en-US" altLang="ja-JP" sz="1050" baseline="0" dirty="0" smtClean="0"/>
                        <a:t>(</a:t>
                      </a:r>
                      <a:r>
                        <a:rPr kumimoji="1" lang="ja-JP" altLang="en-US" sz="1050" baseline="0" dirty="0" smtClean="0"/>
                        <a:t>メディアタイプ</a:t>
                      </a:r>
                      <a:r>
                        <a:rPr kumimoji="1" lang="en-US" altLang="ja-JP" sz="1050" baseline="0" dirty="0" smtClean="0"/>
                        <a:t>)</a:t>
                      </a:r>
                      <a:endParaRPr kumimoji="1" lang="ja-JP" altLang="en-US" sz="1050" dirty="0"/>
                    </a:p>
                  </a:txBody>
                  <a:tcPr/>
                </a:tc>
              </a:tr>
              <a:tr h="515389">
                <a:tc>
                  <a:txBody>
                    <a:bodyPr/>
                    <a:lstStyle/>
                    <a:p>
                      <a:r>
                        <a:rPr kumimoji="1" lang="en-US" altLang="ja-JP" sz="1050" dirty="0" smtClean="0"/>
                        <a:t>DCMI</a:t>
                      </a:r>
                      <a:r>
                        <a:rPr kumimoji="1" lang="ja-JP" altLang="en-US" sz="1050" dirty="0" smtClean="0"/>
                        <a:t>語彙</a:t>
                      </a:r>
                      <a:endParaRPr kumimoji="1" lang="ja-JP" altLang="en-US" sz="1050" dirty="0"/>
                    </a:p>
                  </a:txBody>
                  <a:tcPr/>
                </a:tc>
                <a:tc>
                  <a:txBody>
                    <a:bodyPr/>
                    <a:lstStyle/>
                    <a:p>
                      <a:r>
                        <a:rPr kumimoji="1" lang="ja-JP" altLang="en-US" sz="1050" dirty="0" smtClean="0"/>
                        <a:t>ダブリンコア基本要素を拡張し、その意味を細分化したボキャブラリ。</a:t>
                      </a:r>
                      <a:endParaRPr kumimoji="1" lang="ja-JP" altLang="en-US" sz="1050" dirty="0"/>
                    </a:p>
                  </a:txBody>
                  <a:tcPr/>
                </a:tc>
                <a:tc>
                  <a:txBody>
                    <a:bodyPr/>
                    <a:lstStyle/>
                    <a:p>
                      <a:r>
                        <a:rPr kumimoji="1" lang="en-US" altLang="ja-JP" sz="1050" dirty="0" smtClean="0"/>
                        <a:t>http://purl.org/dc/terms/</a:t>
                      </a:r>
                      <a:endParaRPr kumimoji="1" lang="ja-JP" altLang="en-US" sz="1050" dirty="0"/>
                    </a:p>
                  </a:txBody>
                  <a:tcPr/>
                </a:tc>
                <a:tc>
                  <a:txBody>
                    <a:bodyPr/>
                    <a:lstStyle/>
                    <a:p>
                      <a:r>
                        <a:rPr kumimoji="1" lang="en-US" altLang="ja-JP" sz="1050" dirty="0" err="1" smtClean="0"/>
                        <a:t>dcterms:alternative</a:t>
                      </a:r>
                      <a:r>
                        <a:rPr kumimoji="1" lang="en-US" altLang="ja-JP" sz="1050" dirty="0" smtClean="0"/>
                        <a:t>(</a:t>
                      </a:r>
                      <a:r>
                        <a:rPr kumimoji="1" lang="ja-JP" altLang="en-US" sz="1050" dirty="0" smtClean="0"/>
                        <a:t>代替タイトル</a:t>
                      </a:r>
                      <a:r>
                        <a:rPr kumimoji="1" lang="en-US" altLang="ja-JP" sz="1050" dirty="0" smtClean="0"/>
                        <a:t>), </a:t>
                      </a:r>
                      <a:r>
                        <a:rPr kumimoji="1" lang="en-US" altLang="ja-JP" sz="1050" dirty="0" err="1" smtClean="0"/>
                        <a:t>dcterms:audience</a:t>
                      </a:r>
                      <a:r>
                        <a:rPr kumimoji="1" lang="en-US" altLang="ja-JP" sz="1050" dirty="0" smtClean="0"/>
                        <a:t>(</a:t>
                      </a:r>
                      <a:r>
                        <a:rPr kumimoji="1" lang="ja-JP" altLang="en-US" sz="1050" dirty="0" smtClean="0"/>
                        <a:t>対象としている利用者</a:t>
                      </a:r>
                      <a:r>
                        <a:rPr kumimoji="1" lang="en-US" altLang="ja-JP" sz="1050" dirty="0" smtClean="0"/>
                        <a:t>)</a:t>
                      </a:r>
                      <a:endParaRPr kumimoji="1" lang="ja-JP" altLang="en-US" sz="1050" dirty="0"/>
                    </a:p>
                  </a:txBody>
                  <a:tcPr/>
                </a:tc>
              </a:tr>
              <a:tr h="368135">
                <a:tc>
                  <a:txBody>
                    <a:bodyPr/>
                    <a:lstStyle/>
                    <a:p>
                      <a:r>
                        <a:rPr kumimoji="1" lang="en-US" altLang="ja-JP" sz="1050" dirty="0" err="1" smtClean="0"/>
                        <a:t>FoaF</a:t>
                      </a:r>
                      <a:endParaRPr kumimoji="1" lang="ja-JP" altLang="en-US" sz="1050" dirty="0"/>
                    </a:p>
                  </a:txBody>
                  <a:tcPr/>
                </a:tc>
                <a:tc>
                  <a:txBody>
                    <a:bodyPr/>
                    <a:lstStyle/>
                    <a:p>
                      <a:r>
                        <a:rPr kumimoji="1" lang="ja-JP" altLang="en-US" sz="1050" dirty="0" smtClean="0"/>
                        <a:t>人や組織に関する情報を</a:t>
                      </a:r>
                      <a:r>
                        <a:rPr kumimoji="1" lang="en-US" altLang="ja-JP" sz="1050" dirty="0" smtClean="0"/>
                        <a:t>RDF</a:t>
                      </a:r>
                      <a:r>
                        <a:rPr kumimoji="1" lang="ja-JP" altLang="en-US" sz="1050" dirty="0" smtClean="0"/>
                        <a:t>で記述するためのボキャブラリ。</a:t>
                      </a:r>
                      <a:endParaRPr kumimoji="1" lang="ja-JP" altLang="en-US" sz="1050" dirty="0"/>
                    </a:p>
                  </a:txBody>
                  <a:tcPr/>
                </a:tc>
                <a:tc>
                  <a:txBody>
                    <a:bodyPr/>
                    <a:lstStyle/>
                    <a:p>
                      <a:r>
                        <a:rPr kumimoji="1" lang="en-US" altLang="ja-JP" sz="1050" dirty="0" smtClean="0"/>
                        <a:t>http://xmlns.com/foaf/0.1/</a:t>
                      </a:r>
                      <a:endParaRPr kumimoji="1" lang="ja-JP" altLang="en-US" sz="1050" dirty="0"/>
                    </a:p>
                  </a:txBody>
                  <a:tcPr/>
                </a:tc>
                <a:tc>
                  <a:txBody>
                    <a:bodyPr/>
                    <a:lstStyle/>
                    <a:p>
                      <a:r>
                        <a:rPr kumimoji="1" lang="en-US" altLang="ja-JP" sz="1050" dirty="0" err="1" smtClean="0"/>
                        <a:t>foaf:familyName</a:t>
                      </a:r>
                      <a:r>
                        <a:rPr kumimoji="1" lang="en-US" altLang="ja-JP" sz="1050" dirty="0" smtClean="0"/>
                        <a:t>(</a:t>
                      </a:r>
                      <a:r>
                        <a:rPr kumimoji="1" lang="ja-JP" altLang="en-US" sz="1050" dirty="0" smtClean="0"/>
                        <a:t>姓</a:t>
                      </a:r>
                      <a:r>
                        <a:rPr kumimoji="1" lang="en-US" altLang="ja-JP" sz="1050" dirty="0" smtClean="0"/>
                        <a:t>),</a:t>
                      </a:r>
                      <a:r>
                        <a:rPr kumimoji="1" lang="en-US" altLang="ja-JP" sz="1050" baseline="0" dirty="0" smtClean="0"/>
                        <a:t> </a:t>
                      </a:r>
                      <a:r>
                        <a:rPr kumimoji="1" lang="en-US" altLang="ja-JP" sz="1050" baseline="0" dirty="0" err="1" smtClean="0"/>
                        <a:t>foaf:givenName</a:t>
                      </a:r>
                      <a:r>
                        <a:rPr kumimoji="1" lang="en-US" altLang="ja-JP" sz="1050" baseline="0" dirty="0" smtClean="0"/>
                        <a:t>(</a:t>
                      </a:r>
                      <a:r>
                        <a:rPr kumimoji="1" lang="ja-JP" altLang="en-US" sz="1050" baseline="0" dirty="0" smtClean="0"/>
                        <a:t>名</a:t>
                      </a:r>
                      <a:r>
                        <a:rPr kumimoji="1" lang="en-US" altLang="ja-JP" sz="1050" baseline="0" dirty="0" smtClean="0"/>
                        <a:t>), </a:t>
                      </a:r>
                      <a:r>
                        <a:rPr kumimoji="1" lang="en-US" altLang="ja-JP" sz="1050" baseline="0" dirty="0" err="1" smtClean="0"/>
                        <a:t>foaf:age</a:t>
                      </a:r>
                      <a:r>
                        <a:rPr kumimoji="1" lang="en-US" altLang="ja-JP" sz="1050" baseline="0" dirty="0" smtClean="0"/>
                        <a:t>(</a:t>
                      </a:r>
                      <a:r>
                        <a:rPr kumimoji="1" lang="ja-JP" altLang="en-US" sz="1050" baseline="0" dirty="0" smtClean="0"/>
                        <a:t>年齢</a:t>
                      </a:r>
                      <a:r>
                        <a:rPr kumimoji="1" lang="en-US" altLang="ja-JP" sz="1050" baseline="0" dirty="0" smtClean="0"/>
                        <a:t>)</a:t>
                      </a:r>
                      <a:endParaRPr kumimoji="1" lang="ja-JP" altLang="en-US" sz="1050" dirty="0"/>
                    </a:p>
                  </a:txBody>
                  <a:tcPr/>
                </a:tc>
              </a:tr>
              <a:tr h="809897">
                <a:tc>
                  <a:txBody>
                    <a:bodyPr/>
                    <a:lstStyle/>
                    <a:p>
                      <a:r>
                        <a:rPr kumimoji="1" lang="en-US" altLang="ja-JP" sz="1050" dirty="0" smtClean="0"/>
                        <a:t>SKOS</a:t>
                      </a:r>
                      <a:endParaRPr kumimoji="1" lang="ja-JP" altLang="en-US" sz="1050" dirty="0"/>
                    </a:p>
                  </a:txBody>
                  <a:tcPr/>
                </a:tc>
                <a:tc>
                  <a:txBody>
                    <a:bodyPr/>
                    <a:lstStyle/>
                    <a:p>
                      <a:r>
                        <a:rPr kumimoji="1" lang="ja-JP" altLang="en-US" sz="1050" dirty="0" smtClean="0"/>
                        <a:t>シソーラス、分類体系、件名標目表、タクソノミー、フォークソノミー、およびその他の同種の統制語彙のような概念体系の基本構造や内容を表現するためのモデルを提供するボキャブラリ体系。</a:t>
                      </a:r>
                    </a:p>
                  </a:txBody>
                  <a:tcPr/>
                </a:tc>
                <a:tc>
                  <a:txBody>
                    <a:bodyPr/>
                    <a:lstStyle/>
                    <a:p>
                      <a:r>
                        <a:rPr kumimoji="1" lang="en-US" altLang="ja-JP" sz="1050" dirty="0" smtClean="0"/>
                        <a:t>http://www.w3.org/2008/05/skos-xl#</a:t>
                      </a:r>
                      <a:endParaRPr kumimoji="1" lang="ja-JP" altLang="en-US" sz="1050" dirty="0"/>
                    </a:p>
                  </a:txBody>
                  <a:tcPr/>
                </a:tc>
                <a:tc>
                  <a:txBody>
                    <a:bodyPr/>
                    <a:lstStyle/>
                    <a:p>
                      <a:r>
                        <a:rPr kumimoji="1" lang="en-US" altLang="ja-JP" sz="1050" dirty="0" err="1" smtClean="0"/>
                        <a:t>skos:definition</a:t>
                      </a:r>
                      <a:r>
                        <a:rPr kumimoji="1" lang="en-US" altLang="ja-JP" sz="1050" dirty="0" smtClean="0"/>
                        <a:t>(</a:t>
                      </a:r>
                      <a:r>
                        <a:rPr kumimoji="1" lang="ja-JP" altLang="en-US" sz="1050" dirty="0" smtClean="0"/>
                        <a:t>ボキャブラリの定義文</a:t>
                      </a:r>
                      <a:r>
                        <a:rPr kumimoji="1" lang="en-US" altLang="ja-JP" sz="1050" dirty="0" smtClean="0"/>
                        <a:t>), </a:t>
                      </a:r>
                      <a:r>
                        <a:rPr kumimoji="1" lang="en-US" altLang="ja-JP" sz="1050" dirty="0" err="1" smtClean="0"/>
                        <a:t>skos:broader</a:t>
                      </a:r>
                      <a:r>
                        <a:rPr kumimoji="1" lang="en-US" altLang="ja-JP" sz="1050" dirty="0" smtClean="0"/>
                        <a:t>(</a:t>
                      </a:r>
                      <a:r>
                        <a:rPr kumimoji="1" lang="ja-JP" altLang="en-US" sz="1050" dirty="0" smtClean="0"/>
                        <a:t>広義である</a:t>
                      </a:r>
                      <a:r>
                        <a:rPr kumimoji="1" lang="en-US" altLang="ja-JP" sz="1050" dirty="0" smtClean="0"/>
                        <a:t>), </a:t>
                      </a:r>
                      <a:r>
                        <a:rPr kumimoji="1" lang="en-US" altLang="ja-JP" sz="1050" dirty="0" err="1" smtClean="0"/>
                        <a:t>skos:note</a:t>
                      </a:r>
                      <a:r>
                        <a:rPr kumimoji="1" lang="en-US" altLang="ja-JP" sz="1050" dirty="0" smtClean="0"/>
                        <a:t>(</a:t>
                      </a:r>
                      <a:r>
                        <a:rPr kumimoji="1" lang="ja-JP" altLang="en-US" sz="1050" dirty="0" smtClean="0"/>
                        <a:t>ボキャブラリ定義に関するノート</a:t>
                      </a:r>
                      <a:r>
                        <a:rPr kumimoji="1" lang="en-US" altLang="ja-JP" sz="1050" dirty="0" smtClean="0"/>
                        <a:t>)</a:t>
                      </a:r>
                      <a:endParaRPr kumimoji="1" lang="ja-JP" altLang="en-US" sz="1050" dirty="0"/>
                    </a:p>
                  </a:txBody>
                  <a:tcPr/>
                </a:tc>
              </a:tr>
              <a:tr h="515389">
                <a:tc>
                  <a:txBody>
                    <a:bodyPr/>
                    <a:lstStyle/>
                    <a:p>
                      <a:r>
                        <a:rPr kumimoji="1" lang="en-US" altLang="ja-JP" sz="1050" dirty="0" err="1" smtClean="0"/>
                        <a:t>geoSPARQL</a:t>
                      </a:r>
                      <a:endParaRPr kumimoji="1" lang="ja-JP" altLang="en-US" sz="1050" dirty="0"/>
                    </a:p>
                  </a:txBody>
                  <a:tcPr/>
                </a:tc>
                <a:tc>
                  <a:txBody>
                    <a:bodyPr/>
                    <a:lstStyle/>
                    <a:p>
                      <a:r>
                        <a:rPr kumimoji="1" lang="ja-JP" altLang="en-US" sz="1050" dirty="0" smtClean="0"/>
                        <a:t>位置や形状に関するボキャブラリや、空間演算を行うための関数ボキャブラリが定義されている。</a:t>
                      </a:r>
                    </a:p>
                  </a:txBody>
                  <a:tcP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en-US" altLang="ja-JP" sz="1050" dirty="0" smtClean="0"/>
                        <a:t>http://www.opengis.net/ont/geosparql#</a:t>
                      </a:r>
                      <a:endParaRPr kumimoji="1" lang="ja-JP" altLang="en-US" sz="1050" dirty="0" smtClean="0"/>
                    </a:p>
                    <a:p>
                      <a:r>
                        <a:rPr kumimoji="1" lang="en-US" altLang="ja-JP" sz="1050" dirty="0" smtClean="0"/>
                        <a:t>http://www.opengis.net/ont/sf#</a:t>
                      </a:r>
                      <a:r>
                        <a:rPr kumimoji="1" lang="ja-JP" altLang="en-US" sz="1050" dirty="0" smtClean="0"/>
                        <a:t> 　　など</a:t>
                      </a:r>
                      <a:endParaRPr kumimoji="1" lang="ja-JP" altLang="en-US" sz="1050" dirty="0"/>
                    </a:p>
                  </a:txBody>
                  <a:tcPr/>
                </a:tc>
                <a:tc>
                  <a:txBody>
                    <a:bodyPr/>
                    <a:lstStyle/>
                    <a:p>
                      <a:r>
                        <a:rPr kumimoji="1" lang="en-US" altLang="ja-JP" sz="1050" dirty="0" err="1" smtClean="0"/>
                        <a:t>sf:wktLiteral</a:t>
                      </a:r>
                      <a:r>
                        <a:rPr kumimoji="1" lang="en-US" altLang="ja-JP" sz="1050" dirty="0" smtClean="0"/>
                        <a:t>(Well-Known Text</a:t>
                      </a:r>
                      <a:r>
                        <a:rPr kumimoji="1" lang="ja-JP" altLang="en-US" sz="1050" dirty="0" smtClean="0"/>
                        <a:t>規格の地理情報</a:t>
                      </a:r>
                      <a:r>
                        <a:rPr kumimoji="1" lang="en-US" altLang="ja-JP" sz="1050" dirty="0" smtClean="0"/>
                        <a:t>), </a:t>
                      </a:r>
                      <a:r>
                        <a:rPr kumimoji="1" lang="en-US" altLang="ja-JP" sz="1050" dirty="0" err="1" smtClean="0"/>
                        <a:t>sf:gmlLiteral</a:t>
                      </a:r>
                      <a:r>
                        <a:rPr kumimoji="1" lang="en-US" altLang="ja-JP" sz="1050" dirty="0" smtClean="0"/>
                        <a:t>(GML</a:t>
                      </a:r>
                      <a:r>
                        <a:rPr kumimoji="1" lang="ja-JP" altLang="en-US" sz="1050" dirty="0" smtClean="0"/>
                        <a:t>規格の地理情報</a:t>
                      </a:r>
                      <a:r>
                        <a:rPr kumimoji="1" lang="en-US" altLang="ja-JP" sz="1050" dirty="0" smtClean="0"/>
                        <a:t>)</a:t>
                      </a:r>
                      <a:endParaRPr kumimoji="1" lang="ja-JP" altLang="en-US" sz="1050" dirty="0"/>
                    </a:p>
                  </a:txBody>
                  <a:tcPr/>
                </a:tc>
              </a:tr>
              <a:tr h="515389">
                <a:tc>
                  <a:txBody>
                    <a:bodyPr/>
                    <a:lstStyle/>
                    <a:p>
                      <a:r>
                        <a:rPr kumimoji="1" lang="en-US" altLang="ja-JP" sz="1050" dirty="0" smtClean="0"/>
                        <a:t>ISA</a:t>
                      </a:r>
                      <a:endParaRPr kumimoji="1" lang="ja-JP" altLang="en-US" sz="1050" dirty="0"/>
                    </a:p>
                  </a:txBody>
                  <a:tcPr/>
                </a:tc>
                <a:tc>
                  <a:txBody>
                    <a:bodyPr/>
                    <a:lstStyle/>
                    <a:p>
                      <a:r>
                        <a:rPr kumimoji="1" lang="en-US" altLang="ja-JP" sz="1050" dirty="0" smtClean="0"/>
                        <a:t>EU</a:t>
                      </a:r>
                      <a:r>
                        <a:rPr kumimoji="1" lang="ja-JP" altLang="en-US" sz="1050" dirty="0" smtClean="0"/>
                        <a:t>加盟国間で公共データの相互運用をはかるためのボキャブラリ</a:t>
                      </a:r>
                    </a:p>
                  </a:txBody>
                  <a:tcPr/>
                </a:tc>
                <a:tc>
                  <a:txBody>
                    <a:bodyPr/>
                    <a:lstStyle/>
                    <a:p>
                      <a:r>
                        <a:rPr kumimoji="1" lang="en-US" altLang="ja-JP" sz="1050" dirty="0" smtClean="0"/>
                        <a:t>http://w3.org/ns/person#, http://w3.org/ns/legal#, http://w3.org/ns/locn#</a:t>
                      </a:r>
                      <a:endParaRPr kumimoji="1" lang="ja-JP" altLang="en-US" sz="1050" dirty="0"/>
                    </a:p>
                  </a:txBody>
                  <a:tcPr/>
                </a:tc>
                <a:tc>
                  <a:txBody>
                    <a:bodyPr/>
                    <a:lstStyle/>
                    <a:p>
                      <a:r>
                        <a:rPr kumimoji="1" lang="en-US" altLang="ja-JP" sz="1050" dirty="0" err="1" smtClean="0"/>
                        <a:t>person:birthName</a:t>
                      </a:r>
                      <a:r>
                        <a:rPr kumimoji="1" lang="en-US" altLang="ja-JP" sz="1050" dirty="0" smtClean="0"/>
                        <a:t>(</a:t>
                      </a:r>
                      <a:r>
                        <a:rPr kumimoji="1" lang="ja-JP" altLang="en-US" sz="1050" dirty="0" smtClean="0"/>
                        <a:t>出生時の名称</a:t>
                      </a:r>
                      <a:r>
                        <a:rPr kumimoji="1" lang="en-US" altLang="ja-JP" sz="1050" dirty="0" smtClean="0"/>
                        <a:t>), </a:t>
                      </a:r>
                      <a:r>
                        <a:rPr kumimoji="1" lang="en-US" altLang="ja-JP" sz="1050" dirty="0" err="1" smtClean="0"/>
                        <a:t>person:placeOfBirth</a:t>
                      </a:r>
                      <a:r>
                        <a:rPr kumimoji="1" lang="en-US" altLang="ja-JP" sz="1050" dirty="0" smtClean="0"/>
                        <a:t>(</a:t>
                      </a:r>
                      <a:r>
                        <a:rPr kumimoji="1" lang="ja-JP" altLang="en-US" sz="1050" dirty="0" smtClean="0"/>
                        <a:t>出生地</a:t>
                      </a:r>
                      <a:r>
                        <a:rPr kumimoji="1" lang="en-US" altLang="ja-JP" sz="1050" dirty="0" smtClean="0"/>
                        <a:t>),</a:t>
                      </a:r>
                      <a:r>
                        <a:rPr kumimoji="1" lang="en-US" altLang="ja-JP" sz="1050" dirty="0" err="1" smtClean="0"/>
                        <a:t>legal:name</a:t>
                      </a:r>
                      <a:r>
                        <a:rPr kumimoji="1" lang="en-US" altLang="ja-JP" sz="1050" dirty="0" smtClean="0"/>
                        <a:t>(</a:t>
                      </a:r>
                      <a:r>
                        <a:rPr kumimoji="1" lang="ja-JP" altLang="en-US" sz="1050" dirty="0" smtClean="0"/>
                        <a:t>ビジネス上の氏名</a:t>
                      </a:r>
                      <a:r>
                        <a:rPr kumimoji="1" lang="en-US" altLang="ja-JP" sz="1050" dirty="0" smtClean="0"/>
                        <a:t>)</a:t>
                      </a:r>
                      <a:endParaRPr kumimoji="1" lang="ja-JP" altLang="en-US" sz="1050" dirty="0"/>
                    </a:p>
                  </a:txBody>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論点２：識別子（</a:t>
            </a:r>
            <a:r>
              <a:rPr lang="en-US" altLang="ja-JP" smtClean="0"/>
              <a:t>ID</a:t>
            </a:r>
            <a:r>
              <a:rPr lang="ja-JP" altLang="en-US" smtClean="0"/>
              <a:t>）</a:t>
            </a:r>
            <a:endParaRPr lang="ja-JP" altLang="en-US" dirty="0"/>
          </a:p>
        </p:txBody>
      </p:sp>
      <p:sp>
        <p:nvSpPr>
          <p:cNvPr id="3" name="コンテンツ プレースホルダ 2"/>
          <p:cNvSpPr>
            <a:spLocks noGrp="1"/>
          </p:cNvSpPr>
          <p:nvPr>
            <p:ph idx="1"/>
          </p:nvPr>
        </p:nvSpPr>
        <p:spPr>
          <a:xfrm>
            <a:off x="351414" y="1143000"/>
            <a:ext cx="9354114" cy="5268127"/>
          </a:xfrm>
        </p:spPr>
        <p:txBody>
          <a:bodyPr>
            <a:normAutofit lnSpcReduction="10000"/>
          </a:bodyPr>
          <a:lstStyle/>
          <a:p>
            <a:r>
              <a:rPr lang="ja-JP" altLang="en-US" dirty="0" smtClean="0"/>
              <a:t>データが対象としている個体（</a:t>
            </a:r>
            <a:r>
              <a:rPr lang="en-US" altLang="ja-JP" dirty="0" smtClean="0"/>
              <a:t>Object</a:t>
            </a:r>
            <a:r>
              <a:rPr lang="ja-JP" altLang="en-US" dirty="0" smtClean="0"/>
              <a:t>、</a:t>
            </a:r>
            <a:r>
              <a:rPr lang="en-US" altLang="ja-JP" dirty="0" smtClean="0"/>
              <a:t>Entity</a:t>
            </a:r>
            <a:r>
              <a:rPr lang="ja-JP" altLang="en-US" dirty="0" smtClean="0"/>
              <a:t>）を識別する識別子の運用が必要</a:t>
            </a:r>
            <a:endParaRPr lang="en-US" altLang="ja-JP" dirty="0" smtClean="0"/>
          </a:p>
          <a:p>
            <a:pPr lvl="1"/>
            <a:r>
              <a:rPr lang="ja-JP" altLang="en-US" dirty="0" smtClean="0"/>
              <a:t>基本的に政府が保有するリソースには、政府が定めた識別子が付与されているべきではないか</a:t>
            </a:r>
            <a:endParaRPr lang="en-US" altLang="ja-JP" dirty="0" smtClean="0"/>
          </a:p>
          <a:p>
            <a:pPr lvl="2"/>
            <a:r>
              <a:rPr lang="ja-JP" altLang="en-US" dirty="0" smtClean="0"/>
              <a:t>公共オープンデータはその識別子を使ってデータを記述するのが筋。</a:t>
            </a:r>
            <a:endParaRPr lang="en-US" altLang="ja-JP" dirty="0" smtClean="0"/>
          </a:p>
          <a:p>
            <a:pPr lvl="1"/>
            <a:r>
              <a:rPr lang="ja-JP" altLang="en-US" dirty="0" smtClean="0"/>
              <a:t>既に確立して、利用されている識別子体系はそれを利用する</a:t>
            </a:r>
            <a:endParaRPr lang="en-US" altLang="ja-JP" dirty="0" smtClean="0"/>
          </a:p>
          <a:p>
            <a:pPr lvl="1"/>
            <a:r>
              <a:rPr lang="en-US" altLang="ja-JP" dirty="0" smtClean="0"/>
              <a:t>RDF</a:t>
            </a:r>
            <a:r>
              <a:rPr lang="ja-JP" altLang="en-US" dirty="0" smtClean="0"/>
              <a:t>では識別子は</a:t>
            </a:r>
            <a:r>
              <a:rPr lang="en-US" altLang="ja-JP" dirty="0" smtClean="0"/>
              <a:t>URI Format</a:t>
            </a:r>
            <a:r>
              <a:rPr lang="ja-JP" altLang="en-US" dirty="0" smtClean="0"/>
              <a:t>を利用することが規定</a:t>
            </a:r>
            <a:endParaRPr lang="en-US" altLang="ja-JP" dirty="0" smtClean="0"/>
          </a:p>
          <a:p>
            <a:pPr lvl="2"/>
            <a:r>
              <a:rPr lang="en-US" altLang="ja-JP" dirty="0" smtClean="0"/>
              <a:t>URI</a:t>
            </a:r>
            <a:r>
              <a:rPr lang="ja-JP" altLang="en-US" dirty="0" smtClean="0"/>
              <a:t>は識別子の書き方を決めていても、識別子そのものの規定ではない</a:t>
            </a:r>
            <a:endParaRPr lang="en-US" altLang="ja-JP" dirty="0" smtClean="0"/>
          </a:p>
          <a:p>
            <a:pPr lvl="1"/>
            <a:r>
              <a:rPr lang="en-US" altLang="ja-JP" dirty="0" smtClean="0"/>
              <a:t>RDF</a:t>
            </a:r>
            <a:r>
              <a:rPr lang="ja-JP" altLang="en-US" dirty="0" smtClean="0"/>
              <a:t>以外のデータ規格での識別子は、依然として課題</a:t>
            </a:r>
            <a:endParaRPr lang="en-US" altLang="ja-JP" dirty="0" smtClean="0"/>
          </a:p>
          <a:p>
            <a:pPr lvl="1"/>
            <a:r>
              <a:rPr lang="en-US" altLang="ja-JP" dirty="0" smtClean="0"/>
              <a:t>URI</a:t>
            </a:r>
            <a:r>
              <a:rPr lang="ja-JP" altLang="en-US" dirty="0" smtClean="0"/>
              <a:t>以外の識別子形式の国際標準もある</a:t>
            </a:r>
            <a:endParaRPr lang="en-US" altLang="ja-JP" dirty="0" smtClean="0"/>
          </a:p>
          <a:p>
            <a:pPr lvl="2"/>
            <a:r>
              <a:rPr lang="en-US" altLang="ja-JP" dirty="0" err="1" smtClean="0"/>
              <a:t>ucode</a:t>
            </a:r>
            <a:r>
              <a:rPr lang="en-US" altLang="ja-JP" dirty="0" smtClean="0"/>
              <a:t> (ITU-T Rec. 642-1:2012)</a:t>
            </a:r>
          </a:p>
          <a:p>
            <a:pPr lvl="2"/>
            <a:r>
              <a:rPr lang="en-US" altLang="ja-JP" dirty="0" smtClean="0"/>
              <a:t>PI : Place Identifier (ISO 19155:2012)</a:t>
            </a:r>
          </a:p>
          <a:p>
            <a:r>
              <a:rPr lang="ja-JP" altLang="en-US" dirty="0" smtClean="0"/>
              <a:t>識別子の永続性</a:t>
            </a:r>
            <a:endParaRPr lang="en-US" altLang="ja-JP" dirty="0" smtClean="0"/>
          </a:p>
          <a:p>
            <a:pPr lvl="1"/>
            <a:r>
              <a:rPr lang="ja-JP" altLang="en-US" dirty="0" smtClean="0"/>
              <a:t>唯一性が保証できるか、識別子が使い回されないか、など</a:t>
            </a:r>
            <a:endParaRPr lang="en-US" altLang="ja-JP" dirty="0" smtClean="0"/>
          </a:p>
          <a:p>
            <a:r>
              <a:rPr lang="en-US" altLang="ja-JP" dirty="0" smtClean="0"/>
              <a:t>RFID</a:t>
            </a:r>
            <a:r>
              <a:rPr lang="ja-JP" altLang="en-US" dirty="0" smtClean="0"/>
              <a:t>やバーコードなどタグへの格納可能性</a:t>
            </a:r>
            <a:endParaRPr lang="en-US" altLang="ja-JP" dirty="0" smtClean="0"/>
          </a:p>
          <a:p>
            <a:pPr lvl="1"/>
            <a:r>
              <a:rPr lang="ja-JP" altLang="en-US" dirty="0" smtClean="0"/>
              <a:t>この場合、固定長であることが望ましい</a:t>
            </a:r>
            <a:endParaRPr lang="en-US" altLang="ja-JP" dirty="0" smtClean="0"/>
          </a:p>
        </p:txBody>
      </p:sp>
      <p:sp>
        <p:nvSpPr>
          <p:cNvPr id="4" name="スライド番号プレースホルダ 3"/>
          <p:cNvSpPr>
            <a:spLocks noGrp="1"/>
          </p:cNvSpPr>
          <p:nvPr>
            <p:ph type="sldNum" sz="quarter" idx="10"/>
          </p:nvPr>
        </p:nvSpPr>
        <p:spPr/>
        <p:txBody>
          <a:bodyPr/>
          <a:lstStyle/>
          <a:p>
            <a:fld id="{19168A96-8FC6-49A7-AAFF-8891F4FD4FE2}" type="slidenum">
              <a:rPr lang="ja-JP" altLang="en-US" smtClean="0"/>
              <a:pPr/>
              <a:t>41</a:t>
            </a:fld>
            <a:endParaRPr lang="en-US" altLang="ja-JP"/>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t>
            </a:r>
            <a:r>
              <a:rPr lang="ja-JP" altLang="en-US" dirty="0" smtClean="0"/>
              <a:t>参考</a:t>
            </a:r>
            <a:r>
              <a:rPr lang="en-US" altLang="ja-JP" dirty="0" smtClean="0"/>
              <a:t>】RDF</a:t>
            </a:r>
            <a:r>
              <a:rPr lang="ja-JP" altLang="en-US" dirty="0" smtClean="0"/>
              <a:t>から利用可能な</a:t>
            </a:r>
            <a:r>
              <a:rPr lang="en-US" altLang="ja-JP" dirty="0" smtClean="0"/>
              <a:t>URI</a:t>
            </a:r>
            <a:r>
              <a:rPr lang="ja-JP" altLang="en-US" dirty="0" smtClean="0"/>
              <a:t>形式化できる</a:t>
            </a:r>
            <a:r>
              <a:rPr lang="en-US" altLang="ja-JP" dirty="0" smtClean="0"/>
              <a:t>ID</a:t>
            </a:r>
            <a:r>
              <a:rPr lang="ja-JP" altLang="en-US" dirty="0" smtClean="0"/>
              <a:t>規格</a:t>
            </a:r>
            <a:endParaRPr lang="ja-JP" altLang="en-US" dirty="0"/>
          </a:p>
        </p:txBody>
      </p:sp>
      <p:sp>
        <p:nvSpPr>
          <p:cNvPr id="4" name="スライド番号プレースホルダ 3"/>
          <p:cNvSpPr>
            <a:spLocks noGrp="1"/>
          </p:cNvSpPr>
          <p:nvPr>
            <p:ph type="sldNum" sz="quarter" idx="10"/>
          </p:nvPr>
        </p:nvSpPr>
        <p:spPr/>
        <p:txBody>
          <a:bodyPr/>
          <a:lstStyle/>
          <a:p>
            <a:fld id="{19168A96-8FC6-49A7-AAFF-8891F4FD4FE2}" type="slidenum">
              <a:rPr lang="ja-JP" altLang="en-US" smtClean="0"/>
              <a:pPr/>
              <a:t>42</a:t>
            </a:fld>
            <a:endParaRPr lang="en-US" altLang="ja-JP"/>
          </a:p>
        </p:txBody>
      </p:sp>
      <p:graphicFrame>
        <p:nvGraphicFramePr>
          <p:cNvPr id="6" name="コンテンツ プレースホルダ 5"/>
          <p:cNvGraphicFramePr>
            <a:graphicFrameLocks noGrp="1"/>
          </p:cNvGraphicFramePr>
          <p:nvPr>
            <p:ph idx="1"/>
            <p:extLst>
              <p:ext uri="{D42A27DB-BD31-4B8C-83A1-F6EECF244321}">
                <p14:modId xmlns:p14="http://schemas.microsoft.com/office/powerpoint/2010/main" val="2241903039"/>
              </p:ext>
            </p:extLst>
          </p:nvPr>
        </p:nvGraphicFramePr>
        <p:xfrm>
          <a:off x="350839" y="1143000"/>
          <a:ext cx="9250362" cy="5405064"/>
        </p:xfrm>
        <a:graphic>
          <a:graphicData uri="http://schemas.openxmlformats.org/drawingml/2006/table">
            <a:tbl>
              <a:tblPr firstRow="1" bandRow="1">
                <a:tableStyleId>{6E25E649-3F16-4E02-A733-19D2CDBF48F0}</a:tableStyleId>
              </a:tblPr>
              <a:tblGrid>
                <a:gridCol w="639761"/>
                <a:gridCol w="1125767"/>
                <a:gridCol w="1312633"/>
                <a:gridCol w="914400"/>
                <a:gridCol w="3238402"/>
                <a:gridCol w="485662"/>
                <a:gridCol w="485662"/>
                <a:gridCol w="485662"/>
                <a:gridCol w="562413"/>
              </a:tblGrid>
              <a:tr h="333428">
                <a:tc>
                  <a:txBody>
                    <a:bodyPr/>
                    <a:lstStyle/>
                    <a:p>
                      <a:pPr algn="ctr"/>
                      <a:r>
                        <a:rPr kumimoji="1" lang="ja-JP" altLang="en-US" sz="900" dirty="0" smtClean="0"/>
                        <a:t>種類</a:t>
                      </a:r>
                      <a:endParaRPr kumimoji="1" lang="ja-JP" altLang="en-US" sz="900" dirty="0"/>
                    </a:p>
                  </a:txBody>
                  <a:tcPr anchor="ctr"/>
                </a:tc>
                <a:tc>
                  <a:txBody>
                    <a:bodyPr/>
                    <a:lstStyle/>
                    <a:p>
                      <a:pPr algn="ctr"/>
                      <a:r>
                        <a:rPr kumimoji="1" lang="ja-JP" altLang="en-US" sz="900" dirty="0" smtClean="0"/>
                        <a:t>規格名</a:t>
                      </a:r>
                      <a:endParaRPr kumimoji="1" lang="ja-JP" altLang="en-US" sz="900" dirty="0"/>
                    </a:p>
                  </a:txBody>
                  <a:tcPr anchor="ctr"/>
                </a:tc>
                <a:tc>
                  <a:txBody>
                    <a:bodyPr/>
                    <a:lstStyle/>
                    <a:p>
                      <a:pPr algn="ctr"/>
                      <a:r>
                        <a:rPr kumimoji="1" lang="en-US" altLang="ja-JP" sz="900" dirty="0" smtClean="0"/>
                        <a:t>URI</a:t>
                      </a:r>
                      <a:r>
                        <a:rPr kumimoji="1" lang="ja-JP" altLang="en-US" sz="900" dirty="0" smtClean="0"/>
                        <a:t>表現例</a:t>
                      </a:r>
                      <a:endParaRPr kumimoji="1" lang="ja-JP" altLang="en-US" sz="900" dirty="0"/>
                    </a:p>
                  </a:txBody>
                  <a:tcPr anchor="ctr"/>
                </a:tc>
                <a:tc>
                  <a:txBody>
                    <a:bodyPr/>
                    <a:lstStyle/>
                    <a:p>
                      <a:pPr algn="ctr"/>
                      <a:r>
                        <a:rPr kumimoji="1" lang="ja-JP" altLang="en-US" sz="900" dirty="0" smtClean="0"/>
                        <a:t>運営主体</a:t>
                      </a:r>
                      <a:endParaRPr kumimoji="1" lang="ja-JP" altLang="en-US" sz="900" dirty="0"/>
                    </a:p>
                  </a:txBody>
                  <a:tcPr anchor="ctr"/>
                </a:tc>
                <a:tc>
                  <a:txBody>
                    <a:bodyPr/>
                    <a:lstStyle/>
                    <a:p>
                      <a:pPr algn="ctr"/>
                      <a:r>
                        <a:rPr kumimoji="1" lang="ja-JP" altLang="en-US" sz="900" dirty="0" smtClean="0"/>
                        <a:t>説明</a:t>
                      </a:r>
                      <a:endParaRPr kumimoji="1" lang="ja-JP" altLang="en-US" sz="900" dirty="0"/>
                    </a:p>
                  </a:txBody>
                  <a:tcPr anchor="ctr"/>
                </a:tc>
                <a:tc>
                  <a:txBody>
                    <a:bodyPr/>
                    <a:lstStyle/>
                    <a:p>
                      <a:pPr algn="ctr"/>
                      <a:r>
                        <a:rPr kumimoji="1" lang="ja-JP" altLang="en-US" sz="900" dirty="0" smtClean="0"/>
                        <a:t>長さ</a:t>
                      </a:r>
                      <a:endParaRPr kumimoji="1" lang="ja-JP" altLang="en-US" sz="900" dirty="0"/>
                    </a:p>
                  </a:txBody>
                  <a:tcPr anchor="ctr"/>
                </a:tc>
                <a:tc>
                  <a:txBody>
                    <a:bodyPr/>
                    <a:lstStyle/>
                    <a:p>
                      <a:pPr algn="ctr"/>
                      <a:r>
                        <a:rPr kumimoji="1" lang="ja-JP" altLang="en-US" sz="900" dirty="0" smtClean="0"/>
                        <a:t>永続性</a:t>
                      </a:r>
                      <a:endParaRPr kumimoji="1" lang="ja-JP" altLang="en-US" sz="900" dirty="0"/>
                    </a:p>
                  </a:txBody>
                  <a:tcPr anchor="ctr"/>
                </a:tc>
                <a:tc>
                  <a:txBody>
                    <a:bodyPr/>
                    <a:lstStyle/>
                    <a:p>
                      <a:pPr algn="ctr"/>
                      <a:r>
                        <a:rPr kumimoji="1" lang="ja-JP" altLang="en-US" sz="900" dirty="0" smtClean="0"/>
                        <a:t>個体</a:t>
                      </a:r>
                    </a:p>
                    <a:p>
                      <a:pPr algn="ctr"/>
                      <a:r>
                        <a:rPr kumimoji="1" lang="ja-JP" altLang="en-US" sz="900" dirty="0" smtClean="0"/>
                        <a:t>識別</a:t>
                      </a:r>
                      <a:endParaRPr kumimoji="1" lang="ja-JP" altLang="en-US" sz="900" dirty="0"/>
                    </a:p>
                  </a:txBody>
                  <a:tcPr anchor="ctr"/>
                </a:tc>
                <a:tc>
                  <a:txBody>
                    <a:bodyPr/>
                    <a:lstStyle/>
                    <a:p>
                      <a:pPr algn="ctr"/>
                      <a:r>
                        <a:rPr kumimoji="1" lang="en-US" altLang="ja-JP" sz="900" dirty="0" smtClean="0"/>
                        <a:t>RFID</a:t>
                      </a:r>
                      <a:endParaRPr kumimoji="1" lang="ja-JP" altLang="en-US" sz="900" dirty="0" smtClean="0"/>
                    </a:p>
                    <a:p>
                      <a:pPr algn="ctr"/>
                      <a:r>
                        <a:rPr kumimoji="1" lang="ja-JP" altLang="en-US" sz="900" dirty="0" smtClean="0"/>
                        <a:t>格納</a:t>
                      </a:r>
                      <a:endParaRPr kumimoji="1" lang="ja-JP" altLang="en-US" sz="900" dirty="0"/>
                    </a:p>
                  </a:txBody>
                  <a:tcPr anchor="ctr"/>
                </a:tc>
              </a:tr>
              <a:tr h="541820">
                <a:tc>
                  <a:txBody>
                    <a:bodyPr/>
                    <a:lstStyle/>
                    <a:p>
                      <a:r>
                        <a:rPr kumimoji="1" lang="ja-JP" altLang="en-US" sz="1100" dirty="0" smtClean="0"/>
                        <a:t>汎用</a:t>
                      </a:r>
                      <a:endParaRPr kumimoji="1" lang="ja-JP" altLang="en-US" sz="1100" dirty="0"/>
                    </a:p>
                  </a:txBody>
                  <a:tcPr/>
                </a:tc>
                <a:tc>
                  <a:txBody>
                    <a:bodyPr/>
                    <a:lstStyle/>
                    <a:p>
                      <a:r>
                        <a:rPr kumimoji="1" lang="en-US" altLang="ja-JP" sz="1100" dirty="0" smtClean="0"/>
                        <a:t>ucode </a:t>
                      </a:r>
                      <a:br>
                        <a:rPr kumimoji="1" lang="en-US" altLang="ja-JP" sz="1100" dirty="0" smtClean="0"/>
                      </a:br>
                      <a:r>
                        <a:rPr kumimoji="1" lang="en-US" altLang="ja-JP" sz="1100" dirty="0" smtClean="0"/>
                        <a:t>[ITU-T H.642.1]</a:t>
                      </a:r>
                      <a:endParaRPr kumimoji="1" lang="ja-JP" altLang="en-US" sz="1100" dirty="0"/>
                    </a:p>
                  </a:txBody>
                  <a:tcPr/>
                </a:tc>
                <a:tc>
                  <a:txBody>
                    <a:bodyPr/>
                    <a:lstStyle/>
                    <a:p>
                      <a:r>
                        <a:rPr kumimoji="1" lang="en-US" altLang="ja-JP" sz="1100" dirty="0" smtClean="0"/>
                        <a:t>urn:ucode:_0123456789ABCDEF0123456789ABCDEF</a:t>
                      </a:r>
                      <a:endParaRPr kumimoji="1" lang="ja-JP" altLang="en-US" sz="1100" dirty="0"/>
                    </a:p>
                  </a:txBody>
                  <a:tcPr/>
                </a:tc>
                <a:tc>
                  <a:txBody>
                    <a:bodyPr/>
                    <a:lstStyle/>
                    <a:p>
                      <a:r>
                        <a:rPr kumimoji="1" lang="ja-JP" altLang="en-US" sz="1100" dirty="0" smtClean="0"/>
                        <a:t>ユビキタス</a:t>
                      </a:r>
                      <a:r>
                        <a:rPr kumimoji="1" lang="en-US" altLang="ja-JP" sz="1100" dirty="0" smtClean="0"/>
                        <a:t>ID</a:t>
                      </a:r>
                      <a:r>
                        <a:rPr kumimoji="1" lang="ja-JP" altLang="en-US" sz="1100" dirty="0" smtClean="0"/>
                        <a:t>センター</a:t>
                      </a:r>
                      <a:endParaRPr kumimoji="1" lang="ja-JP" altLang="en-US" sz="1100" dirty="0"/>
                    </a:p>
                  </a:txBody>
                  <a:tcPr/>
                </a:tc>
                <a:tc>
                  <a:txBody>
                    <a:bodyPr/>
                    <a:lstStyle/>
                    <a:p>
                      <a:r>
                        <a:rPr kumimoji="1" lang="ja-JP" altLang="en-US" sz="1100" dirty="0" smtClean="0"/>
                        <a:t>モノ・場所・概念などあらゆるものに付与できる</a:t>
                      </a:r>
                      <a:r>
                        <a:rPr kumimoji="1" lang="en-US" altLang="ja-JP" sz="1100" dirty="0" smtClean="0"/>
                        <a:t>ID</a:t>
                      </a:r>
                      <a:r>
                        <a:rPr kumimoji="1" lang="ja-JP" altLang="en-US" sz="1100" dirty="0" smtClean="0"/>
                        <a:t>である。</a:t>
                      </a:r>
                      <a:r>
                        <a:rPr kumimoji="1" lang="en-US" altLang="ja-JP" sz="1100" dirty="0" smtClean="0"/>
                        <a:t>ID</a:t>
                      </a:r>
                      <a:r>
                        <a:rPr kumimoji="1" lang="ja-JP" altLang="en-US" sz="1100" dirty="0" smtClean="0"/>
                        <a:t>の再利用を禁じているため、唯一性は永続的に保証される。</a:t>
                      </a:r>
                      <a:endParaRPr kumimoji="1" lang="ja-JP" altLang="en-US" sz="1100" dirty="0"/>
                    </a:p>
                  </a:txBody>
                  <a:tcPr/>
                </a:tc>
                <a:tc>
                  <a:txBody>
                    <a:bodyPr/>
                    <a:lstStyle/>
                    <a:p>
                      <a:pPr algn="ctr"/>
                      <a:r>
                        <a:rPr kumimoji="1" lang="en-US" altLang="ja-JP" sz="1100" dirty="0" smtClean="0"/>
                        <a:t>128bit</a:t>
                      </a:r>
                      <a:endParaRPr kumimoji="1" lang="ja-JP" altLang="en-US" sz="1100" dirty="0"/>
                    </a:p>
                  </a:txBody>
                  <a:tcPr anchor="ctr"/>
                </a:tc>
                <a:tc>
                  <a:txBody>
                    <a:bodyPr/>
                    <a:lstStyle/>
                    <a:p>
                      <a:pPr algn="ctr"/>
                      <a:r>
                        <a:rPr kumimoji="1" lang="ja-JP" altLang="en-US" sz="1100" dirty="0" smtClean="0"/>
                        <a:t>○</a:t>
                      </a:r>
                      <a:endParaRPr kumimoji="1" lang="ja-JP" altLang="en-US" sz="1100" dirty="0"/>
                    </a:p>
                  </a:txBody>
                  <a:tcPr anchor="ctr"/>
                </a:tc>
                <a:tc>
                  <a:txBody>
                    <a:bodyPr/>
                    <a:lstStyle/>
                    <a:p>
                      <a:pPr algn="ctr"/>
                      <a:r>
                        <a:rPr kumimoji="1" lang="ja-JP" altLang="en-US" sz="1100" dirty="0" smtClean="0"/>
                        <a:t>○</a:t>
                      </a:r>
                      <a:endParaRPr kumimoji="1" lang="ja-JP" altLang="en-US" sz="1100" dirty="0"/>
                    </a:p>
                  </a:txBody>
                  <a:tcPr anchor="ctr"/>
                </a:tc>
                <a:tc>
                  <a:txBody>
                    <a:bodyPr/>
                    <a:lstStyle/>
                    <a:p>
                      <a:pPr algn="ctr"/>
                      <a:r>
                        <a:rPr kumimoji="1" lang="ja-JP" altLang="en-US" sz="1100" dirty="0" smtClean="0"/>
                        <a:t>○</a:t>
                      </a:r>
                      <a:endParaRPr kumimoji="1" lang="ja-JP" altLang="en-US" sz="1100" dirty="0"/>
                    </a:p>
                  </a:txBody>
                  <a:tcPr anchor="ctr"/>
                </a:tc>
              </a:tr>
              <a:tr h="1153104">
                <a:tc>
                  <a:txBody>
                    <a:bodyPr/>
                    <a:lstStyle/>
                    <a:p>
                      <a:r>
                        <a:rPr kumimoji="1" lang="ja-JP" altLang="en-US" sz="1100" dirty="0" smtClean="0"/>
                        <a:t>物流</a:t>
                      </a:r>
                    </a:p>
                  </a:txBody>
                  <a:tcPr/>
                </a:tc>
                <a:tc>
                  <a:txBody>
                    <a:bodyPr/>
                    <a:lstStyle/>
                    <a:p>
                      <a:r>
                        <a:rPr kumimoji="1" lang="en-US" altLang="ja-JP" sz="1100" dirty="0" smtClean="0"/>
                        <a:t>EPC SGTIN (Serialized Global Trade Item Number</a:t>
                      </a:r>
                      <a:r>
                        <a:rPr kumimoji="1" lang="ja-JP" altLang="en-US" sz="1100" dirty="0" smtClean="0"/>
                        <a:t>）</a:t>
                      </a:r>
                      <a:r>
                        <a:rPr kumimoji="1" lang="en-US" altLang="ja-JP" sz="1100" dirty="0" smtClean="0"/>
                        <a:t/>
                      </a:r>
                      <a:br>
                        <a:rPr kumimoji="1" lang="en-US" altLang="ja-JP" sz="1100" dirty="0" smtClean="0"/>
                      </a:br>
                      <a:endParaRPr kumimoji="1" lang="ja-JP" altLang="en-US" sz="1100" dirty="0" smtClean="0"/>
                    </a:p>
                  </a:txBody>
                  <a:tcPr/>
                </a:tc>
                <a:tc>
                  <a:txBody>
                    <a:bodyPr/>
                    <a:lstStyle/>
                    <a:p>
                      <a:r>
                        <a:rPr kumimoji="1" lang="en-US" altLang="ja-JP" sz="1100" dirty="0" smtClean="0"/>
                        <a:t>urn:epc:id:sgtin:4512345.167890.2</a:t>
                      </a:r>
                      <a:endParaRPr kumimoji="1" lang="ja-JP" altLang="en-US" sz="1100" dirty="0" smtClean="0"/>
                    </a:p>
                    <a:p>
                      <a:r>
                        <a:rPr kumimoji="1" lang="en-US" altLang="ja-JP" sz="1100" dirty="0" smtClean="0"/>
                        <a:t>urn:epc:tag:sgtin-96:2.4512345.167890.2</a:t>
                      </a:r>
                    </a:p>
                  </a:txBody>
                  <a:tcPr/>
                </a:tc>
                <a:tc>
                  <a:txBody>
                    <a:bodyPr/>
                    <a:lstStyle/>
                    <a:p>
                      <a:r>
                        <a:rPr kumimoji="1" lang="en-US" altLang="ja-JP" sz="1100" dirty="0" smtClean="0"/>
                        <a:t>GS1</a:t>
                      </a:r>
                      <a:endParaRPr kumimoji="1" lang="ja-JP" altLang="en-US" sz="1100" dirty="0"/>
                    </a:p>
                  </a:txBody>
                  <a:tcPr/>
                </a:tc>
                <a:tc>
                  <a:txBody>
                    <a:bodyPr/>
                    <a:lstStyle/>
                    <a:p>
                      <a:r>
                        <a:rPr kumimoji="1" lang="ja-JP" altLang="en-US" sz="1100" dirty="0" smtClean="0"/>
                        <a:t>商品を識別するコード。</a:t>
                      </a:r>
                      <a:r>
                        <a:rPr kumimoji="1" lang="en-US" altLang="ja-JP" sz="1100" dirty="0" smtClean="0"/>
                        <a:t>96</a:t>
                      </a:r>
                      <a:r>
                        <a:rPr kumimoji="1" lang="ja-JP" altLang="en-US" sz="1100" dirty="0" smtClean="0"/>
                        <a:t>ビットコードである</a:t>
                      </a:r>
                      <a:r>
                        <a:rPr kumimoji="1" lang="en-US" altLang="ja-JP" sz="1100" dirty="0" smtClean="0"/>
                        <a:t>SGTIN-96</a:t>
                      </a:r>
                      <a:r>
                        <a:rPr kumimoji="1" lang="ja-JP" altLang="en-US" sz="1100" dirty="0" smtClean="0"/>
                        <a:t>では、ヘッダ（</a:t>
                      </a:r>
                      <a:r>
                        <a:rPr kumimoji="1" lang="en-US" altLang="ja-JP" sz="1100" dirty="0" smtClean="0"/>
                        <a:t>8</a:t>
                      </a:r>
                      <a:r>
                        <a:rPr kumimoji="1" lang="ja-JP" altLang="en-US" sz="1100" dirty="0" smtClean="0"/>
                        <a:t>ビット）、流通形態を表すフィルタ（</a:t>
                      </a:r>
                      <a:r>
                        <a:rPr kumimoji="1" lang="en-US" altLang="ja-JP" sz="1100" dirty="0" smtClean="0"/>
                        <a:t>3</a:t>
                      </a:r>
                      <a:r>
                        <a:rPr kumimoji="1" lang="ja-JP" altLang="en-US" sz="1100" dirty="0" smtClean="0"/>
                        <a:t>ビット）、パーティション（</a:t>
                      </a:r>
                      <a:r>
                        <a:rPr kumimoji="1" lang="en-US" altLang="ja-JP" sz="1100" dirty="0" smtClean="0"/>
                        <a:t>3</a:t>
                      </a:r>
                      <a:r>
                        <a:rPr kumimoji="1" lang="ja-JP" altLang="en-US" sz="1100" dirty="0" smtClean="0"/>
                        <a:t>ビット）、企業コード（</a:t>
                      </a:r>
                      <a:r>
                        <a:rPr kumimoji="1" lang="en-US" altLang="ja-JP" sz="1100" dirty="0" smtClean="0"/>
                        <a:t>20</a:t>
                      </a:r>
                      <a:r>
                        <a:rPr kumimoji="1" lang="ja-JP" altLang="en-US" sz="1100" dirty="0" smtClean="0"/>
                        <a:t>～</a:t>
                      </a:r>
                      <a:r>
                        <a:rPr kumimoji="1" lang="en-US" altLang="ja-JP" sz="1100" dirty="0" smtClean="0"/>
                        <a:t>40</a:t>
                      </a:r>
                      <a:r>
                        <a:rPr kumimoji="1" lang="ja-JP" altLang="en-US" sz="1100" dirty="0" smtClean="0"/>
                        <a:t>ビット）、アイテムコード（</a:t>
                      </a:r>
                      <a:r>
                        <a:rPr kumimoji="1" lang="en-US" altLang="ja-JP" sz="1100" dirty="0" smtClean="0"/>
                        <a:t>24</a:t>
                      </a:r>
                      <a:r>
                        <a:rPr kumimoji="1" lang="ja-JP" altLang="en-US" sz="1100" dirty="0" smtClean="0"/>
                        <a:t>～</a:t>
                      </a:r>
                      <a:r>
                        <a:rPr kumimoji="1" lang="en-US" altLang="ja-JP" sz="1100" dirty="0" smtClean="0"/>
                        <a:t>4</a:t>
                      </a:r>
                      <a:r>
                        <a:rPr kumimoji="1" lang="ja-JP" altLang="en-US" sz="1100" dirty="0" smtClean="0"/>
                        <a:t>ビット）、シリアル番号（</a:t>
                      </a:r>
                      <a:r>
                        <a:rPr kumimoji="1" lang="en-US" altLang="ja-JP" sz="1100" dirty="0" smtClean="0"/>
                        <a:t>38</a:t>
                      </a:r>
                      <a:r>
                        <a:rPr kumimoji="1" lang="ja-JP" altLang="en-US" sz="1100" dirty="0" smtClean="0"/>
                        <a:t>ビット）と続く。企業コードとアイテムコードは合計</a:t>
                      </a:r>
                      <a:r>
                        <a:rPr kumimoji="1" lang="en-US" altLang="ja-JP" sz="1100" dirty="0" smtClean="0"/>
                        <a:t>44</a:t>
                      </a:r>
                      <a:r>
                        <a:rPr kumimoji="1" lang="ja-JP" altLang="en-US" sz="1100" dirty="0" smtClean="0"/>
                        <a:t>ビットである。</a:t>
                      </a:r>
                    </a:p>
                  </a:txBody>
                  <a:tcPr/>
                </a:tc>
                <a:tc>
                  <a:txBody>
                    <a:bodyPr/>
                    <a:lstStyle/>
                    <a:p>
                      <a:pPr algn="ctr"/>
                      <a:r>
                        <a:rPr kumimoji="1" lang="en-US" altLang="ja-JP" sz="1100" dirty="0" smtClean="0"/>
                        <a:t>96bit</a:t>
                      </a:r>
                      <a:endParaRPr kumimoji="1" lang="ja-JP" altLang="en-US" sz="1100" dirty="0"/>
                    </a:p>
                  </a:txBody>
                  <a:tcPr anchor="ctr"/>
                </a:tc>
                <a:tc>
                  <a:txBody>
                    <a:bodyPr/>
                    <a:lstStyle/>
                    <a:p>
                      <a:pPr algn="ctr"/>
                      <a:r>
                        <a:rPr kumimoji="1" lang="ja-JP" altLang="en-US" sz="1100" dirty="0" smtClean="0"/>
                        <a:t>△</a:t>
                      </a:r>
                      <a:endParaRPr kumimoji="1" lang="ja-JP" altLang="en-US" sz="1100" dirty="0"/>
                    </a:p>
                  </a:txBody>
                  <a:tcPr anchor="ctr"/>
                </a:tc>
                <a:tc>
                  <a:txBody>
                    <a:bodyPr/>
                    <a:lstStyle/>
                    <a:p>
                      <a:pPr algn="ctr"/>
                      <a:r>
                        <a:rPr kumimoji="1" lang="ja-JP" altLang="en-US" sz="1100" dirty="0" smtClean="0"/>
                        <a:t>○</a:t>
                      </a:r>
                      <a:endParaRPr kumimoji="1" lang="ja-JP" altLang="en-US" sz="1100" dirty="0"/>
                    </a:p>
                  </a:txBody>
                  <a:tcPr anchor="ctr"/>
                </a:tc>
                <a:tc>
                  <a:txBody>
                    <a:bodyPr/>
                    <a:lstStyle/>
                    <a:p>
                      <a:pPr algn="ctr"/>
                      <a:r>
                        <a:rPr kumimoji="1" lang="ja-JP" altLang="en-US" sz="1100" dirty="0" smtClean="0"/>
                        <a:t>○</a:t>
                      </a:r>
                      <a:endParaRPr kumimoji="1" lang="ja-JP" altLang="en-US" sz="1100" dirty="0"/>
                    </a:p>
                  </a:txBody>
                  <a:tcPr anchor="ctr"/>
                </a:tc>
              </a:tr>
              <a:tr h="1153104">
                <a:tc rowSpan="2">
                  <a:txBody>
                    <a:bodyPr/>
                    <a:lstStyle/>
                    <a:p>
                      <a:r>
                        <a:rPr kumimoji="1" lang="ja-JP" altLang="en-US" sz="1100" dirty="0" smtClean="0"/>
                        <a:t>電子データ</a:t>
                      </a:r>
                      <a:endParaRPr kumimoji="1" lang="ja-JP" altLang="en-US" sz="1100" dirty="0"/>
                    </a:p>
                  </a:txBody>
                  <a:tcPr/>
                </a:tc>
                <a:tc>
                  <a:txBody>
                    <a:bodyPr/>
                    <a:lstStyle/>
                    <a:p>
                      <a:r>
                        <a:rPr kumimoji="1" lang="fr-FR" altLang="ja-JP" sz="1100" dirty="0" smtClean="0"/>
                        <a:t>DoI (Digital Object Idnetifiers)  [ISO 26234]</a:t>
                      </a:r>
                      <a:endParaRPr kumimoji="1" lang="ja-JP" altLang="en-US" sz="1100" dirty="0"/>
                    </a:p>
                  </a:txBody>
                  <a:tcPr/>
                </a:tc>
                <a:tc>
                  <a:txBody>
                    <a:bodyPr/>
                    <a:lstStyle/>
                    <a:p>
                      <a:r>
                        <a:rPr kumimoji="1" lang="en-US" altLang="ja-JP" sz="1100" dirty="0" smtClean="0"/>
                        <a:t>http://dx.doi.org/10.1021/jo0349227</a:t>
                      </a:r>
                      <a:endParaRPr kumimoji="1" lang="ja-JP" altLang="en-US" sz="1100" dirty="0"/>
                    </a:p>
                  </a:txBody>
                  <a:tcPr/>
                </a:tc>
                <a:tc>
                  <a:txBody>
                    <a:bodyPr/>
                    <a:lstStyle/>
                    <a:p>
                      <a:r>
                        <a:rPr kumimoji="1" lang="ja-JP" altLang="en-US" sz="1100" dirty="0" smtClean="0"/>
                        <a:t>国際</a:t>
                      </a:r>
                      <a:r>
                        <a:rPr kumimoji="1" lang="en-US" altLang="ja-JP" sz="1100" dirty="0" smtClean="0"/>
                        <a:t>DOI</a:t>
                      </a:r>
                      <a:r>
                        <a:rPr kumimoji="1" lang="ja-JP" altLang="en-US" sz="1100" dirty="0" smtClean="0"/>
                        <a:t>財団 </a:t>
                      </a:r>
                      <a:r>
                        <a:rPr kumimoji="1" lang="en-US" altLang="ja-JP" sz="1100" dirty="0" smtClean="0"/>
                        <a:t>(The International DOI Foundation)</a:t>
                      </a:r>
                      <a:endParaRPr kumimoji="1" lang="ja-JP" altLang="en-US" sz="1100" dirty="0"/>
                    </a:p>
                  </a:txBody>
                  <a:tcPr/>
                </a:tc>
                <a:tc>
                  <a:txBody>
                    <a:bodyPr/>
                    <a:lstStyle/>
                    <a:p>
                      <a:r>
                        <a:rPr kumimoji="1" lang="ja-JP" altLang="en-US" sz="1100" dirty="0" smtClean="0"/>
                        <a:t>インターネット上のドキュメントに恒久的に与えられる識別子。サーバの移転によるリンク切れを回避するため、</a:t>
                      </a:r>
                      <a:r>
                        <a:rPr kumimoji="1" lang="en-US" altLang="ja-JP" sz="1100" dirty="0" smtClean="0"/>
                        <a:t>DOI</a:t>
                      </a:r>
                      <a:r>
                        <a:rPr kumimoji="1" lang="ja-JP" altLang="en-US" sz="1100" dirty="0" smtClean="0"/>
                        <a:t>ディレクトリを経由させている。学術論文の分野で広く使われており、学術雑誌や論文誌の記事に付与されている。書籍のタイトルだけでなく、任意のページや図表、</a:t>
                      </a:r>
                      <a:r>
                        <a:rPr kumimoji="1" lang="en-US" altLang="ja-JP" sz="1100" dirty="0" smtClean="0"/>
                        <a:t>CD</a:t>
                      </a:r>
                      <a:r>
                        <a:rPr kumimoji="1" lang="ja-JP" altLang="en-US" sz="1100" dirty="0" smtClean="0"/>
                        <a:t>の</a:t>
                      </a:r>
                      <a:r>
                        <a:rPr kumimoji="1" lang="en-US" altLang="ja-JP" sz="1100" dirty="0" smtClean="0"/>
                        <a:t>1</a:t>
                      </a:r>
                      <a:r>
                        <a:rPr kumimoji="1" lang="ja-JP" altLang="en-US" sz="1100" dirty="0" smtClean="0"/>
                        <a:t>曲ごとに付与することもできる。</a:t>
                      </a:r>
                      <a:endParaRPr kumimoji="1" lang="en-US" altLang="ja-JP" sz="1100" dirty="0" smtClean="0"/>
                    </a:p>
                  </a:txBody>
                  <a:tcPr/>
                </a:tc>
                <a:tc>
                  <a:txBody>
                    <a:bodyPr/>
                    <a:lstStyle/>
                    <a:p>
                      <a:pPr algn="ctr"/>
                      <a:r>
                        <a:rPr kumimoji="1" lang="ja-JP" altLang="en-US" sz="1100" dirty="0" smtClean="0"/>
                        <a:t>可変</a:t>
                      </a:r>
                      <a:endParaRPr kumimoji="1" lang="ja-JP" altLang="en-US" sz="1100" dirty="0"/>
                    </a:p>
                  </a:txBody>
                  <a:tcPr anchor="ctr"/>
                </a:tc>
                <a:tc>
                  <a:txBody>
                    <a:bodyPr/>
                    <a:lstStyle/>
                    <a:p>
                      <a:pPr algn="ctr"/>
                      <a:r>
                        <a:rPr kumimoji="1" lang="ja-JP" altLang="en-US" sz="1100" dirty="0" smtClean="0"/>
                        <a:t>○</a:t>
                      </a:r>
                      <a:endParaRPr kumimoji="1" lang="ja-JP" altLang="en-US" sz="1100" dirty="0"/>
                    </a:p>
                  </a:txBody>
                  <a:tcPr anchor="ctr"/>
                </a:tc>
                <a:tc>
                  <a:txBody>
                    <a:bodyPr/>
                    <a:lstStyle/>
                    <a:p>
                      <a:pPr algn="ctr"/>
                      <a:r>
                        <a:rPr kumimoji="1" lang="ja-JP" altLang="en-US" sz="1100" dirty="0" smtClean="0"/>
                        <a:t>○</a:t>
                      </a:r>
                      <a:endParaRPr kumimoji="1" lang="ja-JP" altLang="en-US" sz="1100" dirty="0"/>
                    </a:p>
                  </a:txBody>
                  <a:tcPr anchor="ctr"/>
                </a:tc>
                <a:tc>
                  <a:txBody>
                    <a:bodyPr/>
                    <a:lstStyle/>
                    <a:p>
                      <a:pPr algn="ctr"/>
                      <a:r>
                        <a:rPr kumimoji="1" lang="ja-JP" altLang="en-US" sz="1100" dirty="0" smtClean="0"/>
                        <a:t>△</a:t>
                      </a:r>
                      <a:endParaRPr kumimoji="1" lang="ja-JP" altLang="en-US" sz="1100" dirty="0"/>
                    </a:p>
                  </a:txBody>
                  <a:tcPr anchor="ctr"/>
                </a:tc>
              </a:tr>
              <a:tr h="847462">
                <a:tc vMerge="1">
                  <a:txBody>
                    <a:bodyPr/>
                    <a:lstStyle/>
                    <a:p>
                      <a:endParaRPr kumimoji="1" lang="ja-JP" altLang="en-US" sz="1100" dirty="0"/>
                    </a:p>
                  </a:txBody>
                  <a:tcPr/>
                </a:tc>
                <a:tc>
                  <a:txBody>
                    <a:bodyPr/>
                    <a:lstStyle/>
                    <a:p>
                      <a:r>
                        <a:rPr kumimoji="1" lang="en-US" altLang="ja-JP" sz="1100" dirty="0" smtClean="0"/>
                        <a:t>UUID (Universally Unique </a:t>
                      </a:r>
                      <a:r>
                        <a:rPr kumimoji="1" lang="en-US" altLang="ja-JP" sz="1100" dirty="0" err="1" smtClean="0"/>
                        <a:t>IDentifier</a:t>
                      </a:r>
                      <a:r>
                        <a:rPr kumimoji="1" lang="en-US" altLang="ja-JP" sz="1100" dirty="0" smtClean="0"/>
                        <a:t>)  [ISO/IEC 11578]</a:t>
                      </a:r>
                      <a:endParaRPr kumimoji="1" lang="ja-JP" altLang="en-US" sz="1100" dirty="0"/>
                    </a:p>
                  </a:txBody>
                  <a:tcPr/>
                </a:tc>
                <a:tc>
                  <a:txBody>
                    <a:bodyPr/>
                    <a:lstStyle/>
                    <a:p>
                      <a:r>
                        <a:rPr kumimoji="1" lang="en-US" altLang="ja-JP" sz="1100" dirty="0" smtClean="0"/>
                        <a:t>urn:uuid:f81d4fae-7dec-11d0-a765-00a0c91e6bf6</a:t>
                      </a:r>
                      <a:endParaRPr kumimoji="1" lang="ja-JP" altLang="en-US" sz="1100" dirty="0"/>
                    </a:p>
                  </a:txBody>
                  <a:tcPr/>
                </a:tc>
                <a:tc>
                  <a:txBody>
                    <a:bodyPr/>
                    <a:lstStyle/>
                    <a:p>
                      <a:r>
                        <a:rPr kumimoji="1" lang="ja-JP" altLang="en-US" sz="1100" dirty="0" smtClean="0"/>
                        <a:t>なし（乱数）</a:t>
                      </a:r>
                      <a:endParaRPr kumimoji="1" lang="ja-JP" altLang="en-US" sz="1100" dirty="0"/>
                    </a:p>
                  </a:txBody>
                  <a:tcPr/>
                </a:tc>
                <a:tc>
                  <a:txBody>
                    <a:bodyPr/>
                    <a:lstStyle/>
                    <a:p>
                      <a:r>
                        <a:rPr kumimoji="1" lang="ja-JP" altLang="en-US" sz="1100" dirty="0" smtClean="0"/>
                        <a:t>分散システムにおいて、どこかが統制を取らなくても一意に識別できることを目的としたコード</a:t>
                      </a:r>
                      <a:r>
                        <a:rPr kumimoji="1" lang="ja-JP" altLang="en-US" sz="1100" baseline="0" dirty="0" smtClean="0"/>
                        <a:t>。</a:t>
                      </a:r>
                      <a:r>
                        <a:rPr kumimoji="1" lang="ja-JP" altLang="en-US" sz="1100" dirty="0" smtClean="0"/>
                        <a:t>現在よく利用されているのは、乱数に基づく</a:t>
                      </a:r>
                      <a:r>
                        <a:rPr kumimoji="1" lang="en-US" altLang="ja-JP" sz="1100" dirty="0" smtClean="0"/>
                        <a:t>version 4</a:t>
                      </a:r>
                      <a:r>
                        <a:rPr kumimoji="1" lang="ja-JP" altLang="en-US" sz="1100" dirty="0" smtClean="0"/>
                        <a:t>である。ブログ等のコンテンツ</a:t>
                      </a:r>
                      <a:r>
                        <a:rPr kumimoji="1" lang="en-US" altLang="ja-JP" sz="1100" dirty="0" smtClean="0"/>
                        <a:t>ID</a:t>
                      </a:r>
                      <a:r>
                        <a:rPr kumimoji="1" lang="ja-JP" altLang="en-US" sz="1100" dirty="0" smtClean="0"/>
                        <a:t>として使われることが多い。</a:t>
                      </a:r>
                      <a:endParaRPr kumimoji="1" lang="en-US" altLang="ja-JP" sz="1100" dirty="0" smtClean="0"/>
                    </a:p>
                  </a:txBody>
                  <a:tcPr/>
                </a:tc>
                <a:tc>
                  <a:txBody>
                    <a:bodyPr/>
                    <a:lstStyle/>
                    <a:p>
                      <a:pPr algn="ctr"/>
                      <a:r>
                        <a:rPr kumimoji="1" lang="en-US" altLang="ja-JP" sz="1100" dirty="0" smtClean="0"/>
                        <a:t>128bit</a:t>
                      </a:r>
                      <a:endParaRPr kumimoji="1" lang="ja-JP" altLang="en-US" sz="1100" dirty="0"/>
                    </a:p>
                  </a:txBody>
                  <a:tcPr anchor="ctr"/>
                </a:tc>
                <a:tc>
                  <a:txBody>
                    <a:bodyPr/>
                    <a:lstStyle/>
                    <a:p>
                      <a:pPr algn="ctr"/>
                      <a:r>
                        <a:rPr kumimoji="1" lang="en-US" altLang="ja-JP" sz="1100" dirty="0" smtClean="0"/>
                        <a:t>×</a:t>
                      </a:r>
                      <a:endParaRPr kumimoji="1" lang="ja-JP" altLang="en-US" sz="1100" dirty="0"/>
                    </a:p>
                  </a:txBody>
                  <a:tcPr anchor="ctr"/>
                </a:tc>
                <a:tc>
                  <a:txBody>
                    <a:bodyPr/>
                    <a:lstStyle/>
                    <a:p>
                      <a:pPr algn="ctr"/>
                      <a:r>
                        <a:rPr kumimoji="1" lang="ja-JP" altLang="en-US" sz="1100" dirty="0" smtClean="0"/>
                        <a:t>○</a:t>
                      </a:r>
                      <a:endParaRPr kumimoji="1" lang="ja-JP" altLang="en-US" sz="1100" dirty="0"/>
                    </a:p>
                  </a:txBody>
                  <a:tcPr anchor="ctr"/>
                </a:tc>
                <a:tc>
                  <a:txBody>
                    <a:bodyPr/>
                    <a:lstStyle/>
                    <a:p>
                      <a:pPr algn="ctr"/>
                      <a:r>
                        <a:rPr kumimoji="1" lang="ja-JP" altLang="en-US" sz="1100" dirty="0" smtClean="0"/>
                        <a:t>△</a:t>
                      </a:r>
                      <a:endParaRPr kumimoji="1" lang="ja-JP" altLang="en-US" sz="1100" dirty="0"/>
                    </a:p>
                  </a:txBody>
                  <a:tcPr anchor="ctr"/>
                </a:tc>
              </a:tr>
              <a:tr h="1000283">
                <a:tc>
                  <a:txBody>
                    <a:bodyPr/>
                    <a:lstStyle/>
                    <a:p>
                      <a:r>
                        <a:rPr kumimoji="1" lang="ja-JP" altLang="en-US" sz="1100" dirty="0" smtClean="0"/>
                        <a:t>企業・組織</a:t>
                      </a:r>
                      <a:endParaRPr kumimoji="1" lang="ja-JP" altLang="en-US" sz="1100" dirty="0"/>
                    </a:p>
                  </a:txBody>
                  <a:tcPr/>
                </a:tc>
                <a:tc>
                  <a:txBody>
                    <a:bodyPr/>
                    <a:lstStyle/>
                    <a:p>
                      <a:r>
                        <a:rPr kumimoji="1" lang="ja-JP" altLang="en-US" sz="1100" dirty="0" smtClean="0"/>
                        <a:t>企業コード </a:t>
                      </a:r>
                      <a:r>
                        <a:rPr kumimoji="1" lang="en-US" altLang="ja-JP" sz="1100" dirty="0" smtClean="0"/>
                        <a:t>[ISO 6523]</a:t>
                      </a:r>
                      <a:endParaRPr kumimoji="1" lang="ja-JP" altLang="en-US" sz="1100" dirty="0"/>
                    </a:p>
                  </a:txBody>
                  <a:tcPr/>
                </a:tc>
                <a:tc>
                  <a:txBody>
                    <a:bodyPr/>
                    <a:lstStyle/>
                    <a:p>
                      <a:r>
                        <a:rPr kumimoji="1" lang="en-US" altLang="ja-JP" sz="1100" dirty="0" smtClean="0"/>
                        <a:t>urn:oid:1.3.170.201233049</a:t>
                      </a:r>
                      <a:endParaRPr kumimoji="1" lang="ja-JP" altLang="en-US" sz="1100" dirty="0"/>
                    </a:p>
                  </a:txBody>
                  <a:tcPr/>
                </a:tc>
                <a:tc>
                  <a:txBody>
                    <a:bodyPr/>
                    <a:lstStyle/>
                    <a:p>
                      <a:r>
                        <a:rPr kumimoji="1" lang="en-US" altLang="ja-JP" sz="1100" dirty="0" smtClean="0"/>
                        <a:t>ISO</a:t>
                      </a:r>
                      <a:r>
                        <a:rPr kumimoji="1" lang="ja-JP" altLang="en-US" sz="1100" dirty="0" smtClean="0"/>
                        <a:t>が定めた</a:t>
                      </a:r>
                      <a:r>
                        <a:rPr kumimoji="1" lang="en-US" altLang="ja-JP" sz="1100" dirty="0" smtClean="0"/>
                        <a:t>ICD (International Code</a:t>
                      </a:r>
                      <a:r>
                        <a:rPr kumimoji="1" lang="en-US" altLang="ja-JP" sz="1100" baseline="0" dirty="0" smtClean="0"/>
                        <a:t> Designator)</a:t>
                      </a:r>
                      <a:endParaRPr kumimoji="1" lang="ja-JP" altLang="en-US" sz="1100" dirty="0"/>
                    </a:p>
                  </a:txBody>
                  <a:tcPr/>
                </a:tc>
                <a:tc>
                  <a:txBody>
                    <a:bodyPr/>
                    <a:lstStyle/>
                    <a:p>
                      <a:r>
                        <a:rPr kumimoji="1" lang="ja-JP" altLang="en-US" sz="1100" dirty="0" smtClean="0"/>
                        <a:t>組織</a:t>
                      </a:r>
                      <a:r>
                        <a:rPr kumimoji="1" lang="en-US" altLang="ja-JP" sz="1100" dirty="0" smtClean="0"/>
                        <a:t>(</a:t>
                      </a:r>
                      <a:r>
                        <a:rPr kumimoji="1" lang="ja-JP" altLang="en-US" sz="1100" dirty="0" smtClean="0"/>
                        <a:t>企業</a:t>
                      </a:r>
                      <a:r>
                        <a:rPr kumimoji="1" lang="en-US" altLang="ja-JP" sz="1100" dirty="0" smtClean="0"/>
                        <a:t>)</a:t>
                      </a:r>
                      <a:r>
                        <a:rPr kumimoji="1" lang="ja-JP" altLang="en-US" sz="1100" dirty="0" err="1" smtClean="0"/>
                        <a:t>を識</a:t>
                      </a:r>
                      <a:r>
                        <a:rPr kumimoji="1" lang="ja-JP" altLang="en-US" sz="1100" dirty="0" smtClean="0"/>
                        <a:t>別するコードの付与方法を</a:t>
                      </a:r>
                      <a:r>
                        <a:rPr kumimoji="1" lang="en-US" altLang="ja-JP" sz="1100" dirty="0" smtClean="0"/>
                        <a:t>ISO</a:t>
                      </a:r>
                      <a:r>
                        <a:rPr kumimoji="1" lang="ja-JP" altLang="en-US" sz="1100" dirty="0" smtClean="0"/>
                        <a:t>（</a:t>
                      </a:r>
                      <a:r>
                        <a:rPr kumimoji="1" lang="en-US" altLang="ja-JP" sz="1100" dirty="0" smtClean="0"/>
                        <a:t>ISO/IEC JTC1 SC32</a:t>
                      </a:r>
                      <a:r>
                        <a:rPr kumimoji="1" lang="ja-JP" altLang="en-US" sz="1100" dirty="0" smtClean="0"/>
                        <a:t>）が定めたもので、複数の企業コードや組織コードを包含することの出来るマルチコード。先頭の</a:t>
                      </a:r>
                      <a:r>
                        <a:rPr kumimoji="1" lang="en-US" altLang="ja-JP" sz="1100" dirty="0" smtClean="0"/>
                        <a:t>4</a:t>
                      </a:r>
                      <a:r>
                        <a:rPr kumimoji="1" lang="ja-JP" altLang="en-US" sz="1100" dirty="0" smtClean="0"/>
                        <a:t>桁が</a:t>
                      </a:r>
                      <a:r>
                        <a:rPr kumimoji="1" lang="en-US" altLang="ja-JP" sz="1100" dirty="0" smtClean="0"/>
                        <a:t>ICD</a:t>
                      </a:r>
                      <a:r>
                        <a:rPr kumimoji="1" lang="ja-JP" altLang="en-US" sz="1100" dirty="0" err="1" smtClean="0"/>
                        <a:t>を識</a:t>
                      </a:r>
                      <a:r>
                        <a:rPr kumimoji="1" lang="ja-JP" altLang="en-US" sz="1100" dirty="0" smtClean="0"/>
                        <a:t>別する。それ以降の表記は、</a:t>
                      </a:r>
                      <a:r>
                        <a:rPr kumimoji="1" lang="en-US" altLang="ja-JP" sz="1100" dirty="0" smtClean="0"/>
                        <a:t>ICD</a:t>
                      </a:r>
                      <a:r>
                        <a:rPr kumimoji="1" lang="ja-JP" altLang="en-US" sz="1100" dirty="0" smtClean="0"/>
                        <a:t>が決定する。現在、</a:t>
                      </a:r>
                      <a:r>
                        <a:rPr kumimoji="1" lang="en-US" altLang="ja-JP" sz="1100" dirty="0" smtClean="0"/>
                        <a:t>150</a:t>
                      </a:r>
                      <a:r>
                        <a:rPr kumimoji="1" lang="ja-JP" altLang="en-US" sz="1100" dirty="0" smtClean="0"/>
                        <a:t>ほどの</a:t>
                      </a:r>
                      <a:r>
                        <a:rPr kumimoji="1" lang="en-US" altLang="ja-JP" sz="1100" dirty="0" smtClean="0"/>
                        <a:t>ICD</a:t>
                      </a:r>
                      <a:r>
                        <a:rPr kumimoji="1" lang="ja-JP" altLang="en-US" sz="1100" dirty="0" err="1" smtClean="0"/>
                        <a:t>が登</a:t>
                      </a:r>
                      <a:r>
                        <a:rPr kumimoji="1" lang="ja-JP" altLang="en-US" sz="1100" dirty="0" smtClean="0"/>
                        <a:t>録されている。</a:t>
                      </a:r>
                      <a:endParaRPr kumimoji="1" lang="ja-JP" altLang="en-US" sz="1100" dirty="0"/>
                    </a:p>
                  </a:txBody>
                  <a:tcPr/>
                </a:tc>
                <a:tc>
                  <a:txBody>
                    <a:bodyPr/>
                    <a:lstStyle/>
                    <a:p>
                      <a:pPr algn="ctr"/>
                      <a:r>
                        <a:rPr kumimoji="1" lang="ja-JP" altLang="en-US" sz="1100" dirty="0" smtClean="0"/>
                        <a:t>可変</a:t>
                      </a:r>
                      <a:endParaRPr kumimoji="1" lang="ja-JP" altLang="en-US" sz="1100" dirty="0"/>
                    </a:p>
                  </a:txBody>
                  <a:tcPr anchor="ctr"/>
                </a:tc>
                <a:tc>
                  <a:txBody>
                    <a:bodyPr/>
                    <a:lstStyle/>
                    <a:p>
                      <a:pPr algn="ctr"/>
                      <a:r>
                        <a:rPr kumimoji="1" lang="en-US" altLang="ja-JP" sz="1100" dirty="0" smtClean="0"/>
                        <a:t>×</a:t>
                      </a:r>
                      <a:endParaRPr kumimoji="1" lang="ja-JP" altLang="en-US" sz="1100" dirty="0"/>
                    </a:p>
                  </a:txBody>
                  <a:tcPr anchor="ctr"/>
                </a:tc>
                <a:tc>
                  <a:txBody>
                    <a:bodyPr/>
                    <a:lstStyle/>
                    <a:p>
                      <a:pPr algn="ctr"/>
                      <a:r>
                        <a:rPr kumimoji="1" lang="en-US" altLang="ja-JP" sz="1100" dirty="0" smtClean="0"/>
                        <a:t>×</a:t>
                      </a:r>
                      <a:endParaRPr kumimoji="1" lang="ja-JP" altLang="en-US" sz="1100" dirty="0"/>
                    </a:p>
                  </a:txBody>
                  <a:tcPr anchor="ctr"/>
                </a:tc>
                <a:tc>
                  <a:txBody>
                    <a:bodyPr/>
                    <a:lstStyle/>
                    <a:p>
                      <a:pPr algn="ctr"/>
                      <a:r>
                        <a:rPr kumimoji="1" lang="ja-JP" altLang="en-US" sz="1100" dirty="0" smtClean="0"/>
                        <a:t>△</a:t>
                      </a:r>
                      <a:endParaRPr kumimoji="1" lang="ja-JP" altLang="en-US" sz="1100" dirty="0"/>
                    </a:p>
                  </a:txBody>
                  <a:tcPr anchor="ct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論点３：文字コード（漢字の扱い）</a:t>
            </a:r>
            <a:endParaRPr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漢字文化圏では、コンピュータ上での「漢字」の扱い方が大きな課題</a:t>
            </a:r>
            <a:endParaRPr lang="en-US" altLang="ja-JP" dirty="0" smtClean="0"/>
          </a:p>
          <a:p>
            <a:pPr lvl="1"/>
            <a:r>
              <a:rPr lang="ja-JP" altLang="en-US" dirty="0" smtClean="0"/>
              <a:t>特に、公共データにおいては、人名、地名などの漢字が、通常の</a:t>
            </a:r>
            <a:r>
              <a:rPr lang="en-US" altLang="ja-JP" dirty="0" smtClean="0"/>
              <a:t>JIS</a:t>
            </a:r>
            <a:r>
              <a:rPr lang="ja-JP" altLang="en-US" dirty="0" smtClean="0"/>
              <a:t>コードや</a:t>
            </a:r>
            <a:r>
              <a:rPr lang="en-US" altLang="ja-JP" dirty="0" err="1" smtClean="0"/>
              <a:t>unicode</a:t>
            </a:r>
            <a:r>
              <a:rPr lang="ja-JP" altLang="en-US" dirty="0" smtClean="0"/>
              <a:t>で表現できない部分がある。</a:t>
            </a:r>
            <a:endParaRPr lang="en-US" altLang="ja-JP" dirty="0" smtClean="0"/>
          </a:p>
          <a:p>
            <a:endParaRPr lang="en-US" altLang="ja-JP" dirty="0" smtClean="0"/>
          </a:p>
          <a:p>
            <a:r>
              <a:rPr lang="ja-JP" altLang="en-US" dirty="0" smtClean="0"/>
              <a:t>代表的な多漢字文字コード</a:t>
            </a:r>
            <a:endParaRPr lang="en-US" altLang="ja-JP" dirty="0" smtClean="0"/>
          </a:p>
          <a:p>
            <a:pPr lvl="1"/>
            <a:r>
              <a:rPr lang="ja-JP" altLang="en-US" dirty="0" smtClean="0"/>
              <a:t>日本における行政システムベンダ特有の漢字コード</a:t>
            </a:r>
            <a:endParaRPr lang="en-US" altLang="ja-JP" dirty="0" smtClean="0"/>
          </a:p>
          <a:p>
            <a:pPr lvl="1"/>
            <a:r>
              <a:rPr lang="en-US" altLang="ja-JP" dirty="0" err="1" smtClean="0"/>
              <a:t>unicode</a:t>
            </a:r>
            <a:r>
              <a:rPr lang="ja-JP" altLang="en-US" dirty="0" smtClean="0"/>
              <a:t>の拡張コード</a:t>
            </a:r>
            <a:endParaRPr lang="en-US" altLang="ja-JP" dirty="0" smtClean="0"/>
          </a:p>
          <a:p>
            <a:pPr lvl="1"/>
            <a:r>
              <a:rPr lang="en-US" altLang="ja-JP" dirty="0" err="1" smtClean="0"/>
              <a:t>e</a:t>
            </a:r>
            <a:r>
              <a:rPr lang="ja-JP" altLang="en-US" dirty="0" smtClean="0"/>
              <a:t>漢字（京都大学）</a:t>
            </a:r>
            <a:endParaRPr lang="en-US" altLang="ja-JP" dirty="0" smtClean="0"/>
          </a:p>
          <a:p>
            <a:pPr lvl="1"/>
            <a:r>
              <a:rPr lang="en-US" altLang="ja-JP" dirty="0" smtClean="0"/>
              <a:t>TRON</a:t>
            </a:r>
            <a:r>
              <a:rPr lang="ja-JP" altLang="en-US" dirty="0" smtClean="0"/>
              <a:t>コード（東京大学）</a:t>
            </a:r>
            <a:endParaRPr lang="en-US" altLang="ja-JP" dirty="0" smtClean="0"/>
          </a:p>
          <a:p>
            <a:pPr lvl="1"/>
            <a:r>
              <a:rPr lang="en-US" altLang="ja-JP" dirty="0" smtClean="0"/>
              <a:t>IPA</a:t>
            </a:r>
            <a:r>
              <a:rPr lang="ja-JP" altLang="en-US" dirty="0" smtClean="0"/>
              <a:t>漢字フォント（のコード）</a:t>
            </a:r>
            <a:endParaRPr lang="en-US" altLang="ja-JP" dirty="0" smtClean="0"/>
          </a:p>
          <a:p>
            <a:pPr lvl="1"/>
            <a:r>
              <a:rPr lang="ja-JP" altLang="en-US" dirty="0" smtClean="0"/>
              <a:t>今昔文字鏡コード</a:t>
            </a:r>
            <a:endParaRPr lang="en-US" altLang="ja-JP" dirty="0" smtClean="0"/>
          </a:p>
          <a:p>
            <a:pPr lvl="1">
              <a:buNone/>
            </a:pPr>
            <a:r>
              <a:rPr lang="ja-JP" altLang="en-US" dirty="0" smtClean="0"/>
              <a:t>など</a:t>
            </a:r>
            <a:endParaRPr lang="en-US" altLang="ja-JP" dirty="0" smtClean="0"/>
          </a:p>
          <a:p>
            <a:pPr lvl="1">
              <a:buNone/>
            </a:pPr>
            <a:r>
              <a:rPr lang="ja-JP" altLang="en-US" dirty="0" smtClean="0"/>
              <a:t>！　データ規格によっては、文字コードを固定しているものがあり、日本の文化とコンフリクトを起すケースもある</a:t>
            </a:r>
            <a:endParaRPr lang="en-US" altLang="ja-JP" dirty="0" smtClean="0"/>
          </a:p>
          <a:p>
            <a:pPr lvl="1">
              <a:buNone/>
            </a:pPr>
            <a:r>
              <a:rPr lang="ja-JP" altLang="en-US" dirty="0" smtClean="0"/>
              <a:t>（例）</a:t>
            </a:r>
            <a:r>
              <a:rPr lang="en-US" altLang="ja-JP" dirty="0" smtClean="0"/>
              <a:t>RDF</a:t>
            </a:r>
            <a:r>
              <a:rPr lang="ja-JP" altLang="en-US" dirty="0" smtClean="0"/>
              <a:t>は</a:t>
            </a:r>
            <a:r>
              <a:rPr lang="en-US" altLang="ja-JP" dirty="0" smtClean="0"/>
              <a:t>Unicode</a:t>
            </a:r>
            <a:r>
              <a:rPr lang="ja-JP" altLang="en-US" dirty="0" smtClean="0"/>
              <a:t>を使うことになっているが、</a:t>
            </a:r>
            <a:r>
              <a:rPr lang="en-US" altLang="ja-JP" dirty="0" smtClean="0"/>
              <a:t>Unicode</a:t>
            </a:r>
            <a:r>
              <a:rPr lang="ja-JP" altLang="en-US" dirty="0" smtClean="0"/>
              <a:t>の問題点は他方で指摘されている。</a:t>
            </a:r>
            <a:endParaRPr lang="en-US" altLang="ja-JP" dirty="0" smtClean="0"/>
          </a:p>
          <a:p>
            <a:pPr lvl="1"/>
            <a:endParaRPr lang="en-US" altLang="ja-JP" dirty="0" smtClean="0"/>
          </a:p>
          <a:p>
            <a:pPr lvl="1"/>
            <a:endParaRPr lang="en-US" altLang="ja-JP" dirty="0" smtClean="0"/>
          </a:p>
          <a:p>
            <a:pPr lvl="1"/>
            <a:endParaRPr lang="en-US" altLang="ja-JP" dirty="0" smtClean="0"/>
          </a:p>
        </p:txBody>
      </p:sp>
      <p:sp>
        <p:nvSpPr>
          <p:cNvPr id="4" name="スライド番号プレースホルダ 3"/>
          <p:cNvSpPr>
            <a:spLocks noGrp="1"/>
          </p:cNvSpPr>
          <p:nvPr>
            <p:ph type="sldNum" sz="quarter" idx="10"/>
          </p:nvPr>
        </p:nvSpPr>
        <p:spPr/>
        <p:txBody>
          <a:bodyPr/>
          <a:lstStyle/>
          <a:p>
            <a:fld id="{19168A96-8FC6-49A7-AAFF-8891F4FD4FE2}" type="slidenum">
              <a:rPr lang="ja-JP" altLang="en-US" smtClean="0"/>
              <a:pPr/>
              <a:t>43</a:t>
            </a:fld>
            <a:endParaRPr lang="en-US" altLang="ja-JP"/>
          </a:p>
        </p:txBody>
      </p:sp>
      <p:sp>
        <p:nvSpPr>
          <p:cNvPr id="5" name="下矢印 4"/>
          <p:cNvSpPr/>
          <p:nvPr/>
        </p:nvSpPr>
        <p:spPr bwMode="auto">
          <a:xfrm>
            <a:off x="1752600" y="2057400"/>
            <a:ext cx="533400" cy="457200"/>
          </a:xfrm>
          <a:prstGeom prst="downArrow">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t>
            </a:r>
            <a:r>
              <a:rPr lang="ja-JP" altLang="en-US" dirty="0" smtClean="0"/>
              <a:t>資料</a:t>
            </a:r>
            <a:r>
              <a:rPr lang="en-US" altLang="ja-JP" dirty="0" smtClean="0"/>
              <a:t>】</a:t>
            </a:r>
            <a:r>
              <a:rPr lang="ja-JP" altLang="en-US" dirty="0" smtClean="0"/>
              <a:t>行政データと文字コード</a:t>
            </a:r>
            <a:endParaRPr lang="ja-JP" altLang="en-US" dirty="0"/>
          </a:p>
        </p:txBody>
      </p:sp>
      <p:sp>
        <p:nvSpPr>
          <p:cNvPr id="3" name="コンテンツ プレースホルダ 2"/>
          <p:cNvSpPr>
            <a:spLocks noGrp="1"/>
          </p:cNvSpPr>
          <p:nvPr>
            <p:ph idx="1"/>
          </p:nvPr>
        </p:nvSpPr>
        <p:spPr/>
        <p:txBody>
          <a:bodyPr/>
          <a:lstStyle/>
          <a:p>
            <a:r>
              <a:rPr lang="ja-JP" altLang="en-US" dirty="0" smtClean="0"/>
              <a:t>戸籍などの行政データに使用する文字のうち、文字コードに即した文字セットにない文字を、各自治体が独自に作成し、外字として設定している。</a:t>
            </a:r>
          </a:p>
          <a:p>
            <a:r>
              <a:rPr lang="ja-JP" altLang="en-US" dirty="0" smtClean="0"/>
              <a:t>しかし、外字の割当が自治体ごとに異なるため、複数の自治体が管理する行政データを統合できない。</a:t>
            </a:r>
          </a:p>
        </p:txBody>
      </p:sp>
      <p:sp>
        <p:nvSpPr>
          <p:cNvPr id="4" name="スライド番号プレースホルダ 3"/>
          <p:cNvSpPr>
            <a:spLocks noGrp="1"/>
          </p:cNvSpPr>
          <p:nvPr>
            <p:ph type="sldNum" sz="quarter" idx="10"/>
          </p:nvPr>
        </p:nvSpPr>
        <p:spPr/>
        <p:txBody>
          <a:bodyPr/>
          <a:lstStyle/>
          <a:p>
            <a:fld id="{19168A96-8FC6-49A7-AAFF-8891F4FD4FE2}" type="slidenum">
              <a:rPr lang="ja-JP" altLang="en-US" smtClean="0"/>
              <a:pPr/>
              <a:t>44</a:t>
            </a:fld>
            <a:endParaRPr lang="en-US" altLang="ja-JP"/>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論点</a:t>
            </a:r>
            <a:r>
              <a:rPr lang="en-US" altLang="ja-JP" dirty="0" smtClean="0"/>
              <a:t>4</a:t>
            </a:r>
            <a:r>
              <a:rPr lang="ja-JP" altLang="en-US" dirty="0" smtClean="0"/>
              <a:t>：メタデータ・データカタログ</a:t>
            </a:r>
            <a:endParaRPr lang="ja-JP" altLang="en-US" dirty="0"/>
          </a:p>
        </p:txBody>
      </p:sp>
      <p:sp>
        <p:nvSpPr>
          <p:cNvPr id="3" name="コンテンツ プレースホルダ 2"/>
          <p:cNvSpPr>
            <a:spLocks noGrp="1"/>
          </p:cNvSpPr>
          <p:nvPr>
            <p:ph idx="1"/>
          </p:nvPr>
        </p:nvSpPr>
        <p:spPr/>
        <p:txBody>
          <a:bodyPr>
            <a:normAutofit/>
          </a:bodyPr>
          <a:lstStyle/>
          <a:p>
            <a:r>
              <a:rPr lang="ja-JP" altLang="en-US" dirty="0" smtClean="0"/>
              <a:t>データ自体の識別方法やデータの由来・説明など（メタデータ）の記述方法が定まっていることが望ましい。</a:t>
            </a:r>
          </a:p>
          <a:p>
            <a:endParaRPr lang="ja-JP" altLang="en-US" dirty="0" smtClean="0"/>
          </a:p>
          <a:p>
            <a:r>
              <a:rPr lang="ja-JP" altLang="en-US" dirty="0" smtClean="0"/>
              <a:t>ファイル形式でまとめることが可能なデータ（小</a:t>
            </a:r>
            <a:r>
              <a:rPr lang="en-US" altLang="ja-JP" dirty="0" smtClean="0"/>
              <a:t>〜</a:t>
            </a:r>
            <a:r>
              <a:rPr lang="ja-JP" altLang="en-US" dirty="0" smtClean="0"/>
              <a:t>中規模の静的・集約的データや、データ的コンテンツ）</a:t>
            </a:r>
            <a:endParaRPr lang="en-US" altLang="ja-JP" dirty="0" smtClean="0"/>
          </a:p>
          <a:p>
            <a:pPr lvl="1"/>
            <a:r>
              <a:rPr lang="ja-JP" altLang="en-US" dirty="0" smtClean="0"/>
              <a:t>データの識別子</a:t>
            </a:r>
          </a:p>
          <a:p>
            <a:pPr lvl="2"/>
            <a:r>
              <a:rPr lang="en-US" altLang="ja-JP" dirty="0"/>
              <a:t>DOI </a:t>
            </a:r>
            <a:r>
              <a:rPr lang="en-US" altLang="ja-JP" dirty="0" smtClean="0"/>
              <a:t>(Digital </a:t>
            </a:r>
            <a:r>
              <a:rPr lang="en-US" altLang="ja-JP" dirty="0"/>
              <a:t>Object</a:t>
            </a:r>
            <a:r>
              <a:rPr lang="en-US" altLang="ja-JP" dirty="0" smtClean="0"/>
              <a:t> Identifiers)  </a:t>
            </a:r>
            <a:r>
              <a:rPr lang="en-US" altLang="ja-JP" dirty="0"/>
              <a:t>[ISO 26234] </a:t>
            </a:r>
            <a:r>
              <a:rPr lang="ja-JP" altLang="en-US" dirty="0" smtClean="0"/>
              <a:t>が広く利用されている。</a:t>
            </a:r>
          </a:p>
          <a:p>
            <a:pPr lvl="1"/>
            <a:r>
              <a:rPr lang="ja-JP" altLang="en-US" dirty="0"/>
              <a:t>データ</a:t>
            </a:r>
            <a:r>
              <a:rPr lang="ja-JP" altLang="en-US" dirty="0" smtClean="0"/>
              <a:t>のメタデータ記述方法</a:t>
            </a:r>
          </a:p>
          <a:p>
            <a:pPr lvl="2"/>
            <a:r>
              <a:rPr lang="en-US" altLang="ja-JP" dirty="0" smtClean="0"/>
              <a:t>Dublin Core</a:t>
            </a:r>
            <a:r>
              <a:rPr lang="ja-JP" altLang="en-US" dirty="0" smtClean="0"/>
              <a:t>のボキャブラリが広く利用されている。</a:t>
            </a:r>
            <a:endParaRPr lang="en-US" altLang="ja-JP" dirty="0" smtClean="0"/>
          </a:p>
          <a:p>
            <a:pPr lvl="2">
              <a:buNone/>
            </a:pPr>
            <a:r>
              <a:rPr lang="ja-JP" altLang="en-US" dirty="0" smtClean="0"/>
              <a:t>！</a:t>
            </a:r>
            <a:r>
              <a:rPr lang="ja-JP" altLang="ja-JP" dirty="0" smtClean="0"/>
              <a:t>　</a:t>
            </a:r>
            <a:r>
              <a:rPr lang="ja-JP" altLang="en-US" dirty="0" smtClean="0"/>
              <a:t>ファイル（データ）の部分データ（例：図、表、章・節など）の指定方法</a:t>
            </a:r>
            <a:endParaRPr lang="en-US" altLang="ja-JP" dirty="0" smtClean="0"/>
          </a:p>
          <a:p>
            <a:r>
              <a:rPr lang="ja-JP" altLang="en-US" dirty="0" smtClean="0"/>
              <a:t>データベース等に格納され選択的取得によって利用されるデータ（データベースに格納されるビッグデータや、リアルタイムデータ）</a:t>
            </a:r>
            <a:endParaRPr lang="en-US" altLang="ja-JP" dirty="0" smtClean="0"/>
          </a:p>
          <a:p>
            <a:pPr lvl="1"/>
            <a:r>
              <a:rPr lang="ja-JP" altLang="en-US" dirty="0" smtClean="0"/>
              <a:t>データベースに識別子やメタデータを与える</a:t>
            </a:r>
            <a:endParaRPr lang="en-US" altLang="ja-JP" dirty="0" smtClean="0"/>
          </a:p>
          <a:p>
            <a:pPr lvl="1"/>
            <a:r>
              <a:rPr lang="ja-JP" altLang="en-US" dirty="0" smtClean="0"/>
              <a:t>データ単体に識別子を与える（データ</a:t>
            </a:r>
            <a:r>
              <a:rPr lang="en-US" altLang="ja-JP" dirty="0" smtClean="0"/>
              <a:t>POST</a:t>
            </a:r>
            <a:r>
              <a:rPr lang="ja-JP" altLang="en-US" dirty="0" smtClean="0"/>
              <a:t>時に動的に識別子を与える、例：</a:t>
            </a:r>
            <a:r>
              <a:rPr lang="en-US" altLang="ja-JP" dirty="0" err="1" smtClean="0"/>
              <a:t>ucode</a:t>
            </a:r>
            <a:r>
              <a:rPr lang="ja-JP" altLang="en-US" dirty="0" smtClean="0"/>
              <a:t>）</a:t>
            </a:r>
            <a:endParaRPr lang="en-US" altLang="ja-JP" dirty="0" smtClean="0"/>
          </a:p>
          <a:p>
            <a:pPr lvl="1"/>
            <a:endParaRPr lang="ja-JP" altLang="en-US" dirty="0" smtClean="0"/>
          </a:p>
          <a:p>
            <a:endParaRPr lang="en-US" altLang="ja-JP" dirty="0" smtClean="0"/>
          </a:p>
        </p:txBody>
      </p:sp>
      <p:sp>
        <p:nvSpPr>
          <p:cNvPr id="4" name="スライド番号プレースホルダ 3"/>
          <p:cNvSpPr>
            <a:spLocks noGrp="1"/>
          </p:cNvSpPr>
          <p:nvPr>
            <p:ph type="sldNum" sz="quarter" idx="10"/>
          </p:nvPr>
        </p:nvSpPr>
        <p:spPr/>
        <p:txBody>
          <a:bodyPr/>
          <a:lstStyle/>
          <a:p>
            <a:fld id="{19168A96-8FC6-49A7-AAFF-8891F4FD4FE2}" type="slidenum">
              <a:rPr lang="ja-JP" altLang="en-US" smtClean="0"/>
              <a:pPr/>
              <a:t>45</a:t>
            </a:fld>
            <a:endParaRPr lang="en-US" altLang="ja-JP"/>
          </a:p>
        </p:txBody>
      </p:sp>
      <p:sp>
        <p:nvSpPr>
          <p:cNvPr id="6" name="下矢印 5"/>
          <p:cNvSpPr/>
          <p:nvPr/>
        </p:nvSpPr>
        <p:spPr bwMode="auto">
          <a:xfrm>
            <a:off x="1752600" y="1916832"/>
            <a:ext cx="533400" cy="457200"/>
          </a:xfrm>
          <a:prstGeom prst="downArrow">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21155636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en-US" altLang="ja-JP" dirty="0" smtClean="0"/>
              <a:t>3.  </a:t>
            </a:r>
            <a:r>
              <a:rPr lang="ja-JP" altLang="en-US" dirty="0" smtClean="0"/>
              <a:t>オープンデータの</a:t>
            </a:r>
            <a:r>
              <a:rPr lang="en-US" altLang="ja-JP" dirty="0" smtClean="0"/>
              <a:t/>
            </a:r>
            <a:br>
              <a:rPr lang="en-US" altLang="ja-JP" dirty="0" smtClean="0"/>
            </a:br>
            <a:r>
              <a:rPr lang="ja-JP" altLang="ja-JP" dirty="0" smtClean="0"/>
              <a:t>　</a:t>
            </a:r>
            <a:r>
              <a:rPr lang="ja-JP" altLang="en-US" dirty="0" smtClean="0"/>
              <a:t>　</a:t>
            </a:r>
            <a:r>
              <a:rPr lang="en-US" altLang="ja-JP" dirty="0" smtClean="0"/>
              <a:t>API</a:t>
            </a:r>
            <a:r>
              <a:rPr lang="ja-JP" altLang="en-US" dirty="0" smtClean="0"/>
              <a:t>規格</a:t>
            </a:r>
            <a:endParaRPr lang="ja-JP" altLang="en-US" dirty="0"/>
          </a:p>
        </p:txBody>
      </p:sp>
      <p:sp>
        <p:nvSpPr>
          <p:cNvPr id="6" name="テキスト プレースホルダ 5"/>
          <p:cNvSpPr>
            <a:spLocks noGrp="1"/>
          </p:cNvSpPr>
          <p:nvPr>
            <p:ph type="body" idx="1"/>
          </p:nvPr>
        </p:nvSpPr>
        <p:spPr/>
        <p:txBody>
          <a:bodyPr/>
          <a:lstStyle/>
          <a:p>
            <a:endParaRPr lang="ja-JP" altLang="en-US"/>
          </a:p>
        </p:txBody>
      </p:sp>
      <p:sp>
        <p:nvSpPr>
          <p:cNvPr id="4" name="スライド番号プレースホルダ 3"/>
          <p:cNvSpPr>
            <a:spLocks noGrp="1"/>
          </p:cNvSpPr>
          <p:nvPr>
            <p:ph type="sldNum" sz="quarter" idx="10"/>
          </p:nvPr>
        </p:nvSpPr>
        <p:spPr/>
        <p:txBody>
          <a:bodyPr/>
          <a:lstStyle/>
          <a:p>
            <a:fld id="{19168A96-8FC6-49A7-AAFF-8891F4FD4FE2}" type="slidenum">
              <a:rPr lang="ja-JP" altLang="en-US" smtClean="0"/>
              <a:pPr/>
              <a:t>46</a:t>
            </a:fld>
            <a:endParaRPr lang="en-US" altLang="ja-JP"/>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オープンデータへの適用が考えられる</a:t>
            </a:r>
            <a:r>
              <a:rPr lang="en-US" altLang="ja-JP" dirty="0"/>
              <a:t>API</a:t>
            </a:r>
            <a:r>
              <a:rPr lang="ja-JP" altLang="en-US" dirty="0"/>
              <a:t>規格の洗い出し</a:t>
            </a:r>
          </a:p>
        </p:txBody>
      </p:sp>
      <p:sp>
        <p:nvSpPr>
          <p:cNvPr id="4" name="スライド番号プレースホルダ 3"/>
          <p:cNvSpPr>
            <a:spLocks noGrp="1"/>
          </p:cNvSpPr>
          <p:nvPr>
            <p:ph type="sldNum" sz="quarter" idx="10"/>
          </p:nvPr>
        </p:nvSpPr>
        <p:spPr/>
        <p:txBody>
          <a:bodyPr/>
          <a:lstStyle/>
          <a:p>
            <a:fld id="{19168A96-8FC6-49A7-AAFF-8891F4FD4FE2}" type="slidenum">
              <a:rPr lang="ja-JP" altLang="en-US" smtClean="0"/>
              <a:pPr/>
              <a:t>47</a:t>
            </a:fld>
            <a:endParaRPr lang="en-US" altLang="ja-JP"/>
          </a:p>
        </p:txBody>
      </p:sp>
      <p:sp>
        <p:nvSpPr>
          <p:cNvPr id="6" name="コンテンツ プレースホルダ 5"/>
          <p:cNvSpPr>
            <a:spLocks noGrp="1"/>
          </p:cNvSpPr>
          <p:nvPr>
            <p:ph idx="1"/>
          </p:nvPr>
        </p:nvSpPr>
        <p:spPr/>
        <p:txBody>
          <a:bodyPr/>
          <a:lstStyle/>
          <a:p>
            <a:r>
              <a:rPr lang="en-US" altLang="ja-JP" dirty="0" smtClean="0"/>
              <a:t>FTP</a:t>
            </a:r>
          </a:p>
          <a:p>
            <a:r>
              <a:rPr lang="en-US" altLang="ja-JP" dirty="0" smtClean="0"/>
              <a:t>HTTP GET</a:t>
            </a:r>
          </a:p>
          <a:p>
            <a:r>
              <a:rPr lang="en-US" altLang="ja-JP" dirty="0" smtClean="0"/>
              <a:t>CGI</a:t>
            </a:r>
          </a:p>
          <a:p>
            <a:r>
              <a:rPr lang="en-US" altLang="ja-JP" dirty="0" smtClean="0"/>
              <a:t>REST</a:t>
            </a:r>
          </a:p>
          <a:p>
            <a:r>
              <a:rPr lang="en-US" altLang="ja-JP" dirty="0"/>
              <a:t>SOAP</a:t>
            </a:r>
          </a:p>
          <a:p>
            <a:r>
              <a:rPr lang="en-US" altLang="ja-JP" dirty="0" smtClean="0"/>
              <a:t>SPARQL</a:t>
            </a:r>
            <a:br>
              <a:rPr lang="en-US" altLang="ja-JP" dirty="0" smtClean="0"/>
            </a:br>
            <a:endParaRPr lang="ja-JP"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smtClean="0"/>
              <a:t>FTP</a:t>
            </a:r>
            <a:endParaRPr lang="ja-JP" altLang="en-US" dirty="0"/>
          </a:p>
        </p:txBody>
      </p:sp>
      <p:sp>
        <p:nvSpPr>
          <p:cNvPr id="5" name="コンテンツ プレースホルダー 4"/>
          <p:cNvSpPr>
            <a:spLocks noGrp="1"/>
          </p:cNvSpPr>
          <p:nvPr>
            <p:ph idx="1"/>
          </p:nvPr>
        </p:nvSpPr>
        <p:spPr/>
        <p:txBody>
          <a:bodyPr/>
          <a:lstStyle/>
          <a:p>
            <a:r>
              <a:rPr lang="ja-JP" altLang="en-US" dirty="0" smtClean="0"/>
              <a:t>概要</a:t>
            </a:r>
          </a:p>
          <a:p>
            <a:pPr lvl="1"/>
            <a:r>
              <a:rPr lang="en-US" altLang="ja-JP" dirty="0" smtClean="0"/>
              <a:t>FTP = File Transfer Protocol [RFC 959]</a:t>
            </a:r>
          </a:p>
          <a:p>
            <a:pPr lvl="1"/>
            <a:r>
              <a:rPr lang="ja-JP" altLang="en-US" dirty="0" smtClean="0"/>
              <a:t>端末とサーバの間でファイル（ドキュメントや画像・動画など）を転送するための、代表的なプロトコルである。</a:t>
            </a:r>
          </a:p>
          <a:p>
            <a:r>
              <a:rPr lang="ja-JP" altLang="en-US" dirty="0" smtClean="0"/>
              <a:t>主な用途</a:t>
            </a:r>
          </a:p>
          <a:p>
            <a:pPr lvl="1"/>
            <a:r>
              <a:rPr lang="ja-JP" altLang="en-US" dirty="0" smtClean="0"/>
              <a:t>ドキュメントや画像・動画などを端末からサーバにアップロード（登録）する</a:t>
            </a:r>
          </a:p>
          <a:p>
            <a:pPr lvl="1"/>
            <a:r>
              <a:rPr lang="ja-JP" altLang="en-US" dirty="0" smtClean="0"/>
              <a:t>ドキュメントや画像・動画などをサーバから端末にダウンロード（取得）する</a:t>
            </a:r>
            <a:endParaRPr lang="en-US" altLang="ja-JP" dirty="0" smtClean="0"/>
          </a:p>
          <a:p>
            <a:r>
              <a:rPr lang="ja-JP" altLang="en-US" dirty="0" smtClean="0"/>
              <a:t>留意点</a:t>
            </a:r>
          </a:p>
          <a:p>
            <a:pPr lvl="1"/>
            <a:r>
              <a:rPr lang="ja-JP" altLang="en-US" dirty="0" smtClean="0"/>
              <a:t>ファイル単位でのみアクセス可能である。</a:t>
            </a:r>
          </a:p>
          <a:p>
            <a:pPr lvl="2"/>
            <a:r>
              <a:rPr lang="ja-JP" altLang="en-US" dirty="0" smtClean="0"/>
              <a:t>ファイルを部分的にダウンロードする仕組みはあるが、「このファイルの</a:t>
            </a:r>
            <a:r>
              <a:rPr lang="en-US" altLang="ja-JP" dirty="0" smtClean="0"/>
              <a:t>2</a:t>
            </a:r>
            <a:r>
              <a:rPr lang="ja-JP" altLang="en-US" dirty="0" smtClean="0"/>
              <a:t>行目を取得したい」というような要求はだせない。</a:t>
            </a:r>
          </a:p>
          <a:p>
            <a:pPr lvl="1"/>
            <a:r>
              <a:rPr lang="ja-JP" altLang="en-US" dirty="0" smtClean="0"/>
              <a:t>ファイルサイズが大きい場合、通信帯域と端末側のリソース（メモリやディスク容量）を圧迫する。</a:t>
            </a:r>
          </a:p>
        </p:txBody>
      </p:sp>
    </p:spTree>
    <p:extLst>
      <p:ext uri="{BB962C8B-B14F-4D97-AF65-F5344CB8AC3E}">
        <p14:creationId xmlns:p14="http://schemas.microsoft.com/office/powerpoint/2010/main" val="24492394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smtClean="0"/>
              <a:t>HTTP GET</a:t>
            </a:r>
            <a:endParaRPr lang="ja-JP" altLang="en-US" dirty="0"/>
          </a:p>
        </p:txBody>
      </p:sp>
      <p:sp>
        <p:nvSpPr>
          <p:cNvPr id="5" name="コンテンツ プレースホルダー 4"/>
          <p:cNvSpPr>
            <a:spLocks noGrp="1"/>
          </p:cNvSpPr>
          <p:nvPr>
            <p:ph sz="half" idx="1"/>
          </p:nvPr>
        </p:nvSpPr>
        <p:spPr/>
        <p:txBody>
          <a:bodyPr>
            <a:normAutofit fontScale="77500" lnSpcReduction="20000"/>
          </a:bodyPr>
          <a:lstStyle/>
          <a:p>
            <a:r>
              <a:rPr lang="ja-JP" altLang="en-US" smtClean="0"/>
              <a:t>概要</a:t>
            </a:r>
          </a:p>
          <a:p>
            <a:pPr lvl="1"/>
            <a:r>
              <a:rPr lang="en-US" altLang="ja-JP" smtClean="0"/>
              <a:t>HTTP = HyperText Transfer Protocol [RFC 2616]</a:t>
            </a:r>
          </a:p>
          <a:p>
            <a:pPr lvl="1"/>
            <a:r>
              <a:rPr lang="en-US" altLang="ja-JP" smtClean="0"/>
              <a:t>GET</a:t>
            </a:r>
            <a:r>
              <a:rPr lang="ja-JP" altLang="en-US" smtClean="0"/>
              <a:t>は、</a:t>
            </a:r>
            <a:r>
              <a:rPr lang="en-US" altLang="ja-JP" smtClean="0"/>
              <a:t>HTTP</a:t>
            </a:r>
            <a:r>
              <a:rPr lang="ja-JP" altLang="en-US" smtClean="0"/>
              <a:t>が規定するメソッド（サーバに対する要求）の</a:t>
            </a:r>
            <a:r>
              <a:rPr lang="en-US" altLang="ja-JP" smtClean="0"/>
              <a:t>1</a:t>
            </a:r>
            <a:r>
              <a:rPr lang="ja-JP" altLang="en-US" smtClean="0"/>
              <a:t>つであり、</a:t>
            </a:r>
            <a:r>
              <a:rPr lang="en-US" altLang="ja-JP" smtClean="0"/>
              <a:t>URL(*1)</a:t>
            </a:r>
            <a:r>
              <a:rPr lang="ja-JP" altLang="en-US" smtClean="0"/>
              <a:t>で指定したリソース（通常はファイル）の内容を取得する要求である。</a:t>
            </a:r>
            <a:endParaRPr lang="en-US" altLang="ja-JP" smtClean="0"/>
          </a:p>
          <a:p>
            <a:r>
              <a:rPr lang="ja-JP" altLang="en-US" smtClean="0"/>
              <a:t>おもな用途</a:t>
            </a:r>
          </a:p>
          <a:p>
            <a:pPr lvl="1"/>
            <a:r>
              <a:rPr lang="ja-JP" altLang="en-US" smtClean="0"/>
              <a:t>ドキュメントや画像・動画などのファイルを、サーバから取得する。</a:t>
            </a:r>
          </a:p>
          <a:p>
            <a:r>
              <a:rPr lang="ja-JP" altLang="en-US" smtClean="0"/>
              <a:t>留意点</a:t>
            </a:r>
          </a:p>
          <a:p>
            <a:pPr lvl="1"/>
            <a:r>
              <a:rPr lang="ja-JP" altLang="en-US" smtClean="0"/>
              <a:t>ファイル単位でのみアクセス可能である。</a:t>
            </a:r>
          </a:p>
          <a:p>
            <a:pPr lvl="2"/>
            <a:r>
              <a:rPr lang="ja-JP" altLang="en-US" smtClean="0"/>
              <a:t>ファイルを部分的にダウンロードする仕組みはあるが、「このファイルの</a:t>
            </a:r>
            <a:r>
              <a:rPr lang="en-US" altLang="ja-JP" smtClean="0"/>
              <a:t>2</a:t>
            </a:r>
            <a:r>
              <a:rPr lang="ja-JP" altLang="en-US" smtClean="0"/>
              <a:t>行目を取得したい」というような要求はだせない。</a:t>
            </a:r>
          </a:p>
          <a:p>
            <a:pPr lvl="1"/>
            <a:r>
              <a:rPr lang="ja-JP" altLang="en-US" smtClean="0"/>
              <a:t>ファイルサイズが大きい場合、通信帯域と端末側のリソース（メモリやディスク容量）を圧迫する。</a:t>
            </a:r>
            <a:endParaRPr lang="ja-JP" altLang="en-US" dirty="0"/>
          </a:p>
        </p:txBody>
      </p:sp>
      <p:sp>
        <p:nvSpPr>
          <p:cNvPr id="7" name="スライド番号プレースホルダー 3"/>
          <p:cNvSpPr>
            <a:spLocks noGrp="1"/>
          </p:cNvSpPr>
          <p:nvPr>
            <p:ph type="sldNum" sz="quarter" idx="10"/>
          </p:nvPr>
        </p:nvSpPr>
        <p:spPr/>
        <p:txBody>
          <a:bodyPr/>
          <a:lstStyle/>
          <a:p>
            <a:fld id="{19168A96-8FC6-49A7-AAFF-8891F4FD4FE2}" type="slidenum">
              <a:rPr lang="ja-JP" altLang="en-US" smtClean="0"/>
              <a:pPr/>
              <a:t>49</a:t>
            </a:fld>
            <a:endParaRPr lang="en-US" altLang="ja-JP"/>
          </a:p>
        </p:txBody>
      </p:sp>
      <p:sp>
        <p:nvSpPr>
          <p:cNvPr id="6" name="テキスト ボックス 5"/>
          <p:cNvSpPr txBox="1"/>
          <p:nvPr/>
        </p:nvSpPr>
        <p:spPr>
          <a:xfrm>
            <a:off x="5489075" y="6113000"/>
            <a:ext cx="3341354" cy="160244"/>
          </a:xfrm>
          <a:prstGeom prst="rect">
            <a:avLst/>
          </a:prstGeom>
          <a:noFill/>
          <a:ln>
            <a:solidFill>
              <a:schemeClr val="bg2"/>
            </a:solidFill>
            <a:prstDash val="dash"/>
          </a:ln>
        </p:spPr>
        <p:txBody>
          <a:bodyPr wrap="square" lIns="67254" tIns="33627" rIns="67254" bIns="33627" rtlCol="0">
            <a:spAutoFit/>
          </a:bodyPr>
          <a:lstStyle/>
          <a:p>
            <a:pPr algn="l"/>
            <a:r>
              <a:rPr kumimoji="1" lang="en-US" altLang="ja-JP" sz="600" dirty="0" smtClean="0">
                <a:solidFill>
                  <a:schemeClr val="bg2"/>
                </a:solidFill>
                <a:latin typeface="ヒラギノ角ゴ ProN W6"/>
                <a:ea typeface="ヒラギノ角ゴ ProN W6"/>
                <a:cs typeface="ヒラギノ角ゴ ProN W6"/>
              </a:rPr>
              <a:t>(*1) URL (Uniform Resource Locator): </a:t>
            </a:r>
            <a:r>
              <a:rPr kumimoji="1" lang="ja-JP" altLang="en-US" sz="600" dirty="0" smtClean="0">
                <a:solidFill>
                  <a:schemeClr val="bg2"/>
                </a:solidFill>
                <a:latin typeface="ヒラギノ角ゴ ProN W6"/>
                <a:ea typeface="ヒラギノ角ゴ ProN W6"/>
                <a:cs typeface="ヒラギノ角ゴ ProN W6"/>
              </a:rPr>
              <a:t>インターネット上のリソース（資源）を特定するための形式。</a:t>
            </a:r>
          </a:p>
        </p:txBody>
      </p:sp>
      <p:sp>
        <p:nvSpPr>
          <p:cNvPr id="8" name="角丸四角形 7"/>
          <p:cNvSpPr/>
          <p:nvPr/>
        </p:nvSpPr>
        <p:spPr bwMode="auto">
          <a:xfrm>
            <a:off x="3352800" y="5859851"/>
            <a:ext cx="1971946" cy="404387"/>
          </a:xfrm>
          <a:prstGeom prst="round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defTabSz="672541"/>
            <a:r>
              <a:rPr lang="ja-JP" altLang="en-US" dirty="0" smtClean="0"/>
              <a:t>端末</a:t>
            </a:r>
          </a:p>
        </p:txBody>
      </p:sp>
      <p:sp>
        <p:nvSpPr>
          <p:cNvPr id="9" name="角丸四角形 8"/>
          <p:cNvSpPr/>
          <p:nvPr/>
        </p:nvSpPr>
        <p:spPr bwMode="auto">
          <a:xfrm>
            <a:off x="3352800" y="4343400"/>
            <a:ext cx="1971946" cy="404387"/>
          </a:xfrm>
          <a:prstGeom prst="round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defTabSz="672541"/>
            <a:r>
              <a:rPr lang="ja-JP" altLang="en-US" dirty="0" smtClean="0"/>
              <a:t>サーバ</a:t>
            </a:r>
          </a:p>
        </p:txBody>
      </p:sp>
      <p:cxnSp>
        <p:nvCxnSpPr>
          <p:cNvPr id="10" name="直線矢印コネクタ 9"/>
          <p:cNvCxnSpPr/>
          <p:nvPr/>
        </p:nvCxnSpPr>
        <p:spPr bwMode="auto">
          <a:xfrm flipV="1">
            <a:off x="3900563" y="4747787"/>
            <a:ext cx="0" cy="1112064"/>
          </a:xfrm>
          <a:prstGeom prst="straightConnector1">
            <a:avLst/>
          </a:prstGeom>
          <a:solidFill>
            <a:schemeClr val="accent1"/>
          </a:solidFill>
          <a:ln w="12700" cap="sq" cmpd="sng" algn="ctr">
            <a:solidFill>
              <a:schemeClr val="bg2"/>
            </a:solidFill>
            <a:prstDash val="solid"/>
            <a:round/>
            <a:headEnd type="none" w="sm" len="sm"/>
            <a:tailEnd type="arrow"/>
          </a:ln>
          <a:effectLst/>
        </p:spPr>
      </p:cxnSp>
      <p:cxnSp>
        <p:nvCxnSpPr>
          <p:cNvPr id="11" name="直線矢印コネクタ 10"/>
          <p:cNvCxnSpPr/>
          <p:nvPr/>
        </p:nvCxnSpPr>
        <p:spPr bwMode="auto">
          <a:xfrm>
            <a:off x="4776983" y="4747787"/>
            <a:ext cx="0" cy="1112064"/>
          </a:xfrm>
          <a:prstGeom prst="straightConnector1">
            <a:avLst/>
          </a:prstGeom>
          <a:solidFill>
            <a:schemeClr val="accent1"/>
          </a:solidFill>
          <a:ln w="12700" cap="sq" cmpd="sng" algn="ctr">
            <a:solidFill>
              <a:schemeClr val="bg2"/>
            </a:solidFill>
            <a:prstDash val="solid"/>
            <a:round/>
            <a:headEnd type="none" w="sm" len="sm"/>
            <a:tailEnd type="arrow"/>
          </a:ln>
          <a:effectLst/>
        </p:spPr>
      </p:cxnSp>
      <p:sp>
        <p:nvSpPr>
          <p:cNvPr id="12" name="テキスト ボックス 11"/>
          <p:cNvSpPr txBox="1"/>
          <p:nvPr/>
        </p:nvSpPr>
        <p:spPr>
          <a:xfrm>
            <a:off x="2187449" y="5195792"/>
            <a:ext cx="1700992" cy="375687"/>
          </a:xfrm>
          <a:prstGeom prst="rect">
            <a:avLst/>
          </a:prstGeom>
          <a:noFill/>
        </p:spPr>
        <p:txBody>
          <a:bodyPr wrap="none" lIns="67254" tIns="33627" rIns="67254" bIns="33627" rtlCol="0">
            <a:spAutoFit/>
          </a:bodyPr>
          <a:lstStyle/>
          <a:p>
            <a:pPr algn="l"/>
            <a:r>
              <a:rPr kumimoji="1" lang="en-US" altLang="ja-JP" sz="1000" dirty="0" smtClean="0">
                <a:solidFill>
                  <a:schemeClr val="bg2"/>
                </a:solidFill>
                <a:latin typeface="ヒラギノ角ゴ ProN W6"/>
                <a:ea typeface="ヒラギノ角ゴ ProN W6"/>
                <a:cs typeface="ヒラギノ角ゴ ProN W6"/>
              </a:rPr>
              <a:t>GET /test.txt HTTP 1.1</a:t>
            </a:r>
          </a:p>
          <a:p>
            <a:pPr algn="l"/>
            <a:r>
              <a:rPr kumimoji="1" lang="en-US" altLang="ja-JP" sz="1000" dirty="0" smtClean="0">
                <a:solidFill>
                  <a:schemeClr val="bg2"/>
                </a:solidFill>
                <a:latin typeface="ヒラギノ角ゴ ProN W6"/>
                <a:ea typeface="ヒラギノ角ゴ ProN W6"/>
                <a:cs typeface="ヒラギノ角ゴ ProN W6"/>
              </a:rPr>
              <a:t>Host: example.org</a:t>
            </a:r>
            <a:endParaRPr kumimoji="1" lang="ja-JP" altLang="en-US" sz="1000" dirty="0" smtClean="0">
              <a:solidFill>
                <a:schemeClr val="bg2"/>
              </a:solidFill>
              <a:latin typeface="ヒラギノ角ゴ ProN W6"/>
              <a:ea typeface="ヒラギノ角ゴ ProN W6"/>
              <a:cs typeface="ヒラギノ角ゴ ProN W6"/>
            </a:endParaRPr>
          </a:p>
        </p:txBody>
      </p:sp>
      <p:sp>
        <p:nvSpPr>
          <p:cNvPr id="13" name="テキスト ボックス 12"/>
          <p:cNvSpPr txBox="1"/>
          <p:nvPr/>
        </p:nvSpPr>
        <p:spPr>
          <a:xfrm>
            <a:off x="4778757" y="4887609"/>
            <a:ext cx="2803216" cy="991240"/>
          </a:xfrm>
          <a:prstGeom prst="rect">
            <a:avLst/>
          </a:prstGeom>
          <a:noFill/>
        </p:spPr>
        <p:txBody>
          <a:bodyPr wrap="none" lIns="67254" tIns="33627" rIns="67254" bIns="33627" rtlCol="0">
            <a:spAutoFit/>
          </a:bodyPr>
          <a:lstStyle/>
          <a:p>
            <a:pPr algn="l"/>
            <a:r>
              <a:rPr kumimoji="1" lang="en-US" altLang="ja-JP" sz="1000" dirty="0" smtClean="0">
                <a:solidFill>
                  <a:schemeClr val="bg2"/>
                </a:solidFill>
                <a:latin typeface="ヒラギノ角ゴ ProN W6"/>
                <a:ea typeface="ヒラギノ角ゴ ProN W6"/>
                <a:cs typeface="ヒラギノ角ゴ ProN W6"/>
              </a:rPr>
              <a:t>HTTP/1.1 </a:t>
            </a:r>
            <a:r>
              <a:rPr kumimoji="1" lang="en-US" altLang="ja-JP" sz="1000" dirty="0">
                <a:solidFill>
                  <a:schemeClr val="bg2"/>
                </a:solidFill>
                <a:latin typeface="ヒラギノ角ゴ ProN W6"/>
                <a:ea typeface="ヒラギノ角ゴ ProN W6"/>
                <a:cs typeface="ヒラギノ角ゴ ProN W6"/>
              </a:rPr>
              <a:t>200 OK</a:t>
            </a:r>
            <a:br>
              <a:rPr kumimoji="1" lang="en-US" altLang="ja-JP" sz="1000" dirty="0">
                <a:solidFill>
                  <a:schemeClr val="bg2"/>
                </a:solidFill>
                <a:latin typeface="ヒラギノ角ゴ ProN W6"/>
                <a:ea typeface="ヒラギノ角ゴ ProN W6"/>
                <a:cs typeface="ヒラギノ角ゴ ProN W6"/>
              </a:rPr>
            </a:br>
            <a:r>
              <a:rPr kumimoji="1" lang="en-US" altLang="ja-JP" sz="1000" dirty="0">
                <a:solidFill>
                  <a:schemeClr val="bg2"/>
                </a:solidFill>
                <a:latin typeface="ヒラギノ角ゴ ProN W6"/>
                <a:ea typeface="ヒラギノ角ゴ ProN W6"/>
                <a:cs typeface="ヒラギノ角ゴ ProN W6"/>
              </a:rPr>
              <a:t>Content-Length: </a:t>
            </a:r>
            <a:r>
              <a:rPr kumimoji="1" lang="en-US" altLang="ja-JP" sz="1000" dirty="0" smtClean="0">
                <a:solidFill>
                  <a:schemeClr val="bg2"/>
                </a:solidFill>
                <a:latin typeface="ヒラギノ角ゴ ProN W6"/>
                <a:ea typeface="ヒラギノ角ゴ ProN W6"/>
                <a:cs typeface="ヒラギノ角ゴ ProN W6"/>
              </a:rPr>
              <a:t>xxx</a:t>
            </a:r>
            <a:r>
              <a:rPr kumimoji="1" lang="en-US" altLang="ja-JP" sz="1000" dirty="0">
                <a:solidFill>
                  <a:schemeClr val="bg2"/>
                </a:solidFill>
                <a:latin typeface="ヒラギノ角ゴ ProN W6"/>
                <a:ea typeface="ヒラギノ角ゴ ProN W6"/>
                <a:cs typeface="ヒラギノ角ゴ ProN W6"/>
              </a:rPr>
              <a:t/>
            </a:r>
            <a:br>
              <a:rPr kumimoji="1" lang="en-US" altLang="ja-JP" sz="1000" dirty="0">
                <a:solidFill>
                  <a:schemeClr val="bg2"/>
                </a:solidFill>
                <a:latin typeface="ヒラギノ角ゴ ProN W6"/>
                <a:ea typeface="ヒラギノ角ゴ ProN W6"/>
                <a:cs typeface="ヒラギノ角ゴ ProN W6"/>
              </a:rPr>
            </a:br>
            <a:r>
              <a:rPr kumimoji="1" lang="en-US" altLang="ja-JP" sz="1000" dirty="0">
                <a:solidFill>
                  <a:schemeClr val="bg2"/>
                </a:solidFill>
                <a:latin typeface="ヒラギノ角ゴ ProN W6"/>
                <a:ea typeface="ヒラギノ角ゴ ProN W6"/>
                <a:cs typeface="ヒラギノ角ゴ ProN W6"/>
              </a:rPr>
              <a:t>Connection: close</a:t>
            </a:r>
            <a:br>
              <a:rPr kumimoji="1" lang="en-US" altLang="ja-JP" sz="1000" dirty="0">
                <a:solidFill>
                  <a:schemeClr val="bg2"/>
                </a:solidFill>
                <a:latin typeface="ヒラギノ角ゴ ProN W6"/>
                <a:ea typeface="ヒラギノ角ゴ ProN W6"/>
                <a:cs typeface="ヒラギノ角ゴ ProN W6"/>
              </a:rPr>
            </a:br>
            <a:r>
              <a:rPr kumimoji="1" lang="en-US" altLang="ja-JP" sz="1000" dirty="0">
                <a:solidFill>
                  <a:schemeClr val="bg2"/>
                </a:solidFill>
                <a:latin typeface="ヒラギノ角ゴ ProN W6"/>
                <a:ea typeface="ヒラギノ角ゴ ProN W6"/>
                <a:cs typeface="ヒラギノ角ゴ ProN W6"/>
              </a:rPr>
              <a:t>Content-Type: </a:t>
            </a:r>
            <a:r>
              <a:rPr kumimoji="1" lang="en-US" altLang="ja-JP" sz="1000" dirty="0" smtClean="0">
                <a:solidFill>
                  <a:schemeClr val="bg2"/>
                </a:solidFill>
                <a:latin typeface="ヒラギノ角ゴ ProN W6"/>
                <a:ea typeface="ヒラギノ角ゴ ProN W6"/>
                <a:cs typeface="ヒラギノ角ゴ ProN W6"/>
              </a:rPr>
              <a:t>text/plain; charset=</a:t>
            </a:r>
            <a:r>
              <a:rPr kumimoji="1" lang="en-US" altLang="ja-JP" sz="1000" dirty="0" err="1" smtClean="0">
                <a:solidFill>
                  <a:schemeClr val="bg2"/>
                </a:solidFill>
                <a:latin typeface="ヒラギノ角ゴ ProN W6"/>
                <a:ea typeface="ヒラギノ角ゴ ProN W6"/>
                <a:cs typeface="ヒラギノ角ゴ ProN W6"/>
              </a:rPr>
              <a:t>ascii</a:t>
            </a:r>
            <a:endParaRPr kumimoji="1" lang="en-US" altLang="ja-JP" sz="1000" dirty="0" smtClean="0">
              <a:solidFill>
                <a:schemeClr val="bg2"/>
              </a:solidFill>
              <a:latin typeface="ヒラギノ角ゴ ProN W6"/>
              <a:ea typeface="ヒラギノ角ゴ ProN W6"/>
              <a:cs typeface="ヒラギノ角ゴ ProN W6"/>
            </a:endParaRPr>
          </a:p>
          <a:p>
            <a:pPr algn="l"/>
            <a:endParaRPr kumimoji="1" lang="en-US" altLang="ja-JP" sz="1000" dirty="0">
              <a:solidFill>
                <a:schemeClr val="bg2"/>
              </a:solidFill>
              <a:latin typeface="ヒラギノ角ゴ ProN W6"/>
              <a:ea typeface="ヒラギノ角ゴ ProN W6"/>
              <a:cs typeface="ヒラギノ角ゴ ProN W6"/>
            </a:endParaRPr>
          </a:p>
          <a:p>
            <a:pPr algn="l"/>
            <a:r>
              <a:rPr kumimoji="1" lang="en-US" altLang="ja-JP" sz="1000" dirty="0" smtClean="0">
                <a:solidFill>
                  <a:schemeClr val="bg2"/>
                </a:solidFill>
                <a:latin typeface="ヒラギノ角ゴ ProN W6"/>
                <a:ea typeface="ヒラギノ角ゴ ProN W6"/>
                <a:cs typeface="ヒラギノ角ゴ ProN W6"/>
              </a:rPr>
              <a:t>This is a test document.</a:t>
            </a:r>
            <a:endParaRPr kumimoji="1" lang="ja-JP" altLang="en-US" sz="1000" dirty="0" smtClean="0">
              <a:solidFill>
                <a:schemeClr val="bg2"/>
              </a:solidFill>
              <a:latin typeface="ヒラギノ角ゴ ProN W6"/>
              <a:ea typeface="ヒラギノ角ゴ ProN W6"/>
              <a:cs typeface="ヒラギノ角ゴ ProN W6"/>
            </a:endParaRPr>
          </a:p>
        </p:txBody>
      </p:sp>
      <p:sp>
        <p:nvSpPr>
          <p:cNvPr id="14" name="角丸四角形吹き出し 13"/>
          <p:cNvSpPr/>
          <p:nvPr/>
        </p:nvSpPr>
        <p:spPr bwMode="auto">
          <a:xfrm>
            <a:off x="1161748" y="4747788"/>
            <a:ext cx="2191052" cy="353838"/>
          </a:xfrm>
          <a:prstGeom prst="wedgeRoundRectCallout">
            <a:avLst>
              <a:gd name="adj1" fmla="val 23847"/>
              <a:gd name="adj2" fmla="val 79297"/>
              <a:gd name="adj3" fmla="val 16667"/>
            </a:avLst>
          </a:prstGeom>
          <a:noFill/>
          <a:ln w="12700" cap="sq" cmpd="sng" algn="ctr">
            <a:solidFill>
              <a:schemeClr val="bg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defTabSz="672541"/>
            <a:r>
              <a:rPr lang="en-US" altLang="ja-JP" sz="900" dirty="0" smtClean="0">
                <a:solidFill>
                  <a:schemeClr val="bg1"/>
                </a:solidFill>
              </a:rPr>
              <a:t>http://example.org/test.txt</a:t>
            </a:r>
            <a:r>
              <a:rPr lang="ja-JP" altLang="en-US" sz="900" dirty="0" smtClean="0">
                <a:solidFill>
                  <a:schemeClr val="bg1"/>
                </a:solidFill>
              </a:rPr>
              <a:t>にある</a:t>
            </a:r>
            <a:br>
              <a:rPr lang="ja-JP" altLang="en-US" sz="900" dirty="0" smtClean="0">
                <a:solidFill>
                  <a:schemeClr val="bg1"/>
                </a:solidFill>
              </a:rPr>
            </a:br>
            <a:r>
              <a:rPr lang="ja-JP" altLang="en-US" sz="900" dirty="0" smtClean="0">
                <a:solidFill>
                  <a:schemeClr val="bg1"/>
                </a:solidFill>
              </a:rPr>
              <a:t>ファイルを取得したい</a:t>
            </a:r>
          </a:p>
        </p:txBody>
      </p:sp>
      <p:sp>
        <p:nvSpPr>
          <p:cNvPr id="15" name="角丸四角形吹き出し 14"/>
          <p:cNvSpPr/>
          <p:nvPr/>
        </p:nvSpPr>
        <p:spPr bwMode="auto">
          <a:xfrm>
            <a:off x="6748930" y="5684190"/>
            <a:ext cx="1369407" cy="353838"/>
          </a:xfrm>
          <a:prstGeom prst="wedgeRoundRectCallout">
            <a:avLst>
              <a:gd name="adj1" fmla="val -78212"/>
              <a:gd name="adj2" fmla="val -31564"/>
              <a:gd name="adj3" fmla="val 16667"/>
            </a:avLst>
          </a:prstGeom>
          <a:noFill/>
          <a:ln w="12700" cap="sq" cmpd="sng" algn="ctr">
            <a:solidFill>
              <a:schemeClr val="bg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defTabSz="672541"/>
            <a:r>
              <a:rPr lang="ja-JP" altLang="en-US" sz="900" dirty="0" smtClean="0">
                <a:solidFill>
                  <a:schemeClr val="bg1"/>
                </a:solidFill>
              </a:rPr>
              <a:t>ファイルの内容は</a:t>
            </a:r>
            <a:br>
              <a:rPr lang="ja-JP" altLang="en-US" sz="900" dirty="0" smtClean="0">
                <a:solidFill>
                  <a:schemeClr val="bg1"/>
                </a:solidFill>
              </a:rPr>
            </a:br>
            <a:r>
              <a:rPr lang="en-US" altLang="ja-JP" sz="900" dirty="0" smtClean="0">
                <a:solidFill>
                  <a:schemeClr val="bg1"/>
                </a:solidFill>
              </a:rPr>
              <a:t>“This is a test document.”</a:t>
            </a:r>
            <a:endParaRPr lang="ja-JP" altLang="en-US" sz="900" dirty="0" smtClean="0">
              <a:solidFill>
                <a:schemeClr val="bg1"/>
              </a:solidFill>
            </a:endParaRPr>
          </a:p>
        </p:txBody>
      </p:sp>
      <p:sp>
        <p:nvSpPr>
          <p:cNvPr id="16" name="角丸四角形 15"/>
          <p:cNvSpPr/>
          <p:nvPr/>
        </p:nvSpPr>
        <p:spPr bwMode="auto">
          <a:xfrm>
            <a:off x="4778757" y="5657658"/>
            <a:ext cx="1586739" cy="148384"/>
          </a:xfrm>
          <a:prstGeom prst="roundRect">
            <a:avLst/>
          </a:prstGeom>
          <a:noFill/>
          <a:ln w="12700" cap="sq" cmpd="sng" algn="ctr">
            <a:solidFill>
              <a:srgbClr val="FF0000"/>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defTabSz="672541"/>
            <a:endParaRPr lang="ja-JP" altLang="en-US" dirty="0" smtClean="0"/>
          </a:p>
        </p:txBody>
      </p:sp>
    </p:spTree>
    <p:extLst>
      <p:ext uri="{BB962C8B-B14F-4D97-AF65-F5344CB8AC3E}">
        <p14:creationId xmlns:p14="http://schemas.microsoft.com/office/powerpoint/2010/main" val="3936750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smtClean="0"/>
              <a:t>オープンデータ技術に関する基本方針</a:t>
            </a:r>
            <a:endParaRPr lang="ja-JP" altLang="en-US" dirty="0"/>
          </a:p>
        </p:txBody>
      </p:sp>
      <p:sp>
        <p:nvSpPr>
          <p:cNvPr id="6" name="コンテンツ プレースホルダ 5"/>
          <p:cNvSpPr>
            <a:spLocks noGrp="1"/>
          </p:cNvSpPr>
          <p:nvPr>
            <p:ph idx="1"/>
          </p:nvPr>
        </p:nvSpPr>
        <p:spPr/>
        <p:txBody>
          <a:bodyPr>
            <a:normAutofit lnSpcReduction="10000"/>
          </a:bodyPr>
          <a:lstStyle/>
          <a:p>
            <a:r>
              <a:rPr lang="ja-JP" altLang="en-US" dirty="0" smtClean="0"/>
              <a:t>適用範囲</a:t>
            </a:r>
            <a:endParaRPr lang="en-US" altLang="ja-JP" dirty="0" smtClean="0"/>
          </a:p>
          <a:p>
            <a:pPr lvl="1"/>
            <a:r>
              <a:rPr lang="ja-JP" altLang="en-US" dirty="0" smtClean="0"/>
              <a:t>公共機関（政府・自治体）のデータだけでなく、民間事業主体におけるオープンデータにも適用可能</a:t>
            </a:r>
            <a:endParaRPr lang="en-US" altLang="ja-JP" dirty="0" smtClean="0"/>
          </a:p>
          <a:p>
            <a:pPr lvl="1"/>
            <a:r>
              <a:rPr lang="ja-JP" altLang="en-US" dirty="0" smtClean="0"/>
              <a:t>静的／集約データだけでなく、リアルタイムデータにも適用可能</a:t>
            </a:r>
            <a:endParaRPr lang="en-US" altLang="ja-JP" dirty="0" smtClean="0"/>
          </a:p>
          <a:p>
            <a:pPr lvl="1"/>
            <a:r>
              <a:rPr lang="ja-JP" altLang="en-US" dirty="0" smtClean="0"/>
              <a:t>数値パラメータデータや小型ファイルデータから、巨大なビッグデータまで、多様な規模のデータに適用可能</a:t>
            </a:r>
            <a:endParaRPr lang="en-US" altLang="ja-JP" dirty="0" smtClean="0"/>
          </a:p>
          <a:p>
            <a:pPr lvl="1"/>
            <a:endParaRPr lang="en-US" altLang="ja-JP" dirty="0" smtClean="0"/>
          </a:p>
          <a:p>
            <a:r>
              <a:rPr lang="ja-JP" altLang="en-US" dirty="0" smtClean="0"/>
              <a:t>目標</a:t>
            </a:r>
            <a:endParaRPr lang="en-US" altLang="ja-JP" dirty="0" smtClean="0"/>
          </a:p>
          <a:p>
            <a:pPr lvl="1"/>
            <a:r>
              <a:rPr lang="ja-JP" altLang="en-US" dirty="0" smtClean="0"/>
              <a:t>機械処理への適合性</a:t>
            </a:r>
            <a:endParaRPr lang="en-US" altLang="ja-JP" dirty="0" smtClean="0"/>
          </a:p>
          <a:p>
            <a:pPr lvl="2"/>
            <a:r>
              <a:rPr lang="ja-JP" altLang="en-US" dirty="0" smtClean="0"/>
              <a:t>情報の精度・正確性の向上、曖昧性除去の実現</a:t>
            </a:r>
            <a:endParaRPr lang="en-US" altLang="ja-JP" dirty="0" smtClean="0"/>
          </a:p>
          <a:p>
            <a:pPr lvl="2"/>
            <a:r>
              <a:rPr lang="ja-JP" altLang="en-US" dirty="0" smtClean="0"/>
              <a:t>高い処理性能・通信性能の実現</a:t>
            </a:r>
            <a:endParaRPr lang="en-US" altLang="ja-JP" dirty="0" smtClean="0"/>
          </a:p>
          <a:p>
            <a:pPr lvl="1"/>
            <a:r>
              <a:rPr lang="ja-JP" altLang="en-US" dirty="0" smtClean="0"/>
              <a:t>利用者の利便性向上</a:t>
            </a:r>
            <a:endParaRPr lang="en-US" altLang="ja-JP" dirty="0" smtClean="0"/>
          </a:p>
          <a:p>
            <a:pPr lvl="2"/>
            <a:r>
              <a:rPr lang="ja-JP" altLang="en-US" dirty="0" smtClean="0"/>
              <a:t>機械可読性の達成</a:t>
            </a:r>
            <a:endParaRPr lang="en-US" altLang="ja-JP" dirty="0" smtClean="0"/>
          </a:p>
          <a:p>
            <a:pPr lvl="2"/>
            <a:r>
              <a:rPr lang="ja-JP" altLang="en-US" dirty="0" smtClean="0"/>
              <a:t>プログラムが容易に書けることの実現</a:t>
            </a:r>
          </a:p>
          <a:p>
            <a:pPr lvl="1"/>
            <a:r>
              <a:rPr lang="ja-JP" altLang="en-US" dirty="0" smtClean="0"/>
              <a:t>提供者の利便性向上</a:t>
            </a:r>
            <a:endParaRPr lang="en-US" altLang="ja-JP" dirty="0" smtClean="0"/>
          </a:p>
          <a:p>
            <a:pPr lvl="2"/>
            <a:r>
              <a:rPr lang="ja-JP" altLang="en-US" dirty="0" smtClean="0"/>
              <a:t>データを出すことが容易に</a:t>
            </a:r>
            <a:endParaRPr lang="en-US" altLang="ja-JP" dirty="0" smtClean="0"/>
          </a:p>
          <a:p>
            <a:pPr lvl="1"/>
            <a:endParaRPr lang="en-US" altLang="ja-JP" dirty="0" smtClean="0"/>
          </a:p>
          <a:p>
            <a:pPr lvl="1"/>
            <a:endParaRPr lang="en-US" altLang="ja-JP" dirty="0" smtClean="0"/>
          </a:p>
          <a:p>
            <a:pPr lvl="2"/>
            <a:endParaRPr lang="en-US" altLang="ja-JP" dirty="0" smtClean="0"/>
          </a:p>
        </p:txBody>
      </p:sp>
      <p:sp>
        <p:nvSpPr>
          <p:cNvPr id="4" name="スライド番号プレースホルダ 3"/>
          <p:cNvSpPr>
            <a:spLocks noGrp="1"/>
          </p:cNvSpPr>
          <p:nvPr>
            <p:ph type="sldNum" sz="quarter" idx="10"/>
          </p:nvPr>
        </p:nvSpPr>
        <p:spPr/>
        <p:txBody>
          <a:bodyPr/>
          <a:lstStyle/>
          <a:p>
            <a:fld id="{32A7F7E3-2EA5-4E0E-99DF-9D27F789031C}" type="slidenum">
              <a:rPr lang="ja-JP" altLang="en-US" smtClean="0"/>
              <a:pPr/>
              <a:t>5</a:t>
            </a:fld>
            <a:endParaRPr lang="en-US" altLang="ja-JP"/>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CGI</a:t>
            </a:r>
            <a:endParaRPr lang="ja-JP" altLang="en-US" dirty="0"/>
          </a:p>
        </p:txBody>
      </p:sp>
      <p:sp>
        <p:nvSpPr>
          <p:cNvPr id="3" name="コンテンツ プレースホルダー 2"/>
          <p:cNvSpPr>
            <a:spLocks noGrp="1"/>
          </p:cNvSpPr>
          <p:nvPr>
            <p:ph sz="half" idx="1"/>
          </p:nvPr>
        </p:nvSpPr>
        <p:spPr/>
        <p:txBody>
          <a:bodyPr>
            <a:normAutofit fontScale="70000" lnSpcReduction="20000"/>
          </a:bodyPr>
          <a:lstStyle/>
          <a:p>
            <a:r>
              <a:rPr lang="ja-JP" altLang="en-US" smtClean="0"/>
              <a:t>概要</a:t>
            </a:r>
          </a:p>
          <a:p>
            <a:pPr lvl="1"/>
            <a:r>
              <a:rPr lang="en-US" altLang="ja-JP" smtClean="0"/>
              <a:t>CGI = Common Gateway Interface [RFC 3875]</a:t>
            </a:r>
          </a:p>
          <a:p>
            <a:pPr lvl="1"/>
            <a:r>
              <a:rPr lang="ja-JP" altLang="en-US" smtClean="0"/>
              <a:t>ウェブサーバ上で任意のプログラムを動作させるための仕組みである。</a:t>
            </a:r>
          </a:p>
          <a:p>
            <a:pPr lvl="1"/>
            <a:r>
              <a:rPr lang="ja-JP" altLang="en-US" smtClean="0"/>
              <a:t>端末は、プログラムの位置とパラメータを指定した要求をサーバに送る。</a:t>
            </a:r>
            <a:br>
              <a:rPr lang="ja-JP" altLang="en-US" smtClean="0"/>
            </a:br>
            <a:r>
              <a:rPr lang="ja-JP" altLang="en-US" smtClean="0"/>
              <a:t>サーバは指定されたプログラムを実行し、その結果を端末に返す。</a:t>
            </a:r>
          </a:p>
          <a:p>
            <a:r>
              <a:rPr lang="ja-JP" altLang="en-US" smtClean="0"/>
              <a:t>おもな用途</a:t>
            </a:r>
          </a:p>
          <a:p>
            <a:pPr lvl="1"/>
            <a:r>
              <a:rPr lang="ja-JP" altLang="en-US" smtClean="0"/>
              <a:t>ある建物の現在の気温を取得する。</a:t>
            </a:r>
          </a:p>
          <a:p>
            <a:pPr lvl="1"/>
            <a:r>
              <a:rPr lang="ja-JP" altLang="en-US" smtClean="0"/>
              <a:t>ある環境の現在の温度分布図を取得する。</a:t>
            </a:r>
          </a:p>
          <a:p>
            <a:r>
              <a:rPr lang="ja-JP" altLang="en-US" smtClean="0"/>
              <a:t>留意点</a:t>
            </a:r>
            <a:endParaRPr lang="en-US" altLang="ja-JP" smtClean="0"/>
          </a:p>
          <a:p>
            <a:pPr lvl="1"/>
            <a:r>
              <a:rPr lang="ja-JP" altLang="en-US" smtClean="0"/>
              <a:t>パラメータの与え方も結果の受け取り方も、プログラムに依存する。</a:t>
            </a:r>
            <a:endParaRPr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50</a:t>
            </a:fld>
            <a:endParaRPr lang="en-US" altLang="ja-JP"/>
          </a:p>
        </p:txBody>
      </p:sp>
      <p:sp>
        <p:nvSpPr>
          <p:cNvPr id="5" name="角丸四角形 4"/>
          <p:cNvSpPr/>
          <p:nvPr/>
        </p:nvSpPr>
        <p:spPr bwMode="auto">
          <a:xfrm>
            <a:off x="3276600" y="5783651"/>
            <a:ext cx="1971946" cy="404387"/>
          </a:xfrm>
          <a:prstGeom prst="round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defTabSz="672541"/>
            <a:r>
              <a:rPr lang="ja-JP" altLang="en-US" dirty="0" smtClean="0"/>
              <a:t>端末</a:t>
            </a:r>
          </a:p>
        </p:txBody>
      </p:sp>
      <p:sp>
        <p:nvSpPr>
          <p:cNvPr id="6" name="角丸四角形 5"/>
          <p:cNvSpPr/>
          <p:nvPr/>
        </p:nvSpPr>
        <p:spPr bwMode="auto">
          <a:xfrm>
            <a:off x="3276600" y="4267200"/>
            <a:ext cx="1971946" cy="404387"/>
          </a:xfrm>
          <a:prstGeom prst="round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defTabSz="672541"/>
            <a:r>
              <a:rPr lang="ja-JP" altLang="en-US" dirty="0" smtClean="0"/>
              <a:t>サーバ</a:t>
            </a:r>
          </a:p>
        </p:txBody>
      </p:sp>
      <p:cxnSp>
        <p:nvCxnSpPr>
          <p:cNvPr id="8" name="直線矢印コネクタ 7"/>
          <p:cNvCxnSpPr/>
          <p:nvPr/>
        </p:nvCxnSpPr>
        <p:spPr bwMode="auto">
          <a:xfrm flipV="1">
            <a:off x="3824363" y="4671587"/>
            <a:ext cx="0" cy="1112064"/>
          </a:xfrm>
          <a:prstGeom prst="straightConnector1">
            <a:avLst/>
          </a:prstGeom>
          <a:solidFill>
            <a:schemeClr val="accent1"/>
          </a:solidFill>
          <a:ln w="12700" cap="sq" cmpd="sng" algn="ctr">
            <a:solidFill>
              <a:schemeClr val="bg2"/>
            </a:solidFill>
            <a:prstDash val="solid"/>
            <a:round/>
            <a:headEnd type="none" w="sm" len="sm"/>
            <a:tailEnd type="arrow"/>
          </a:ln>
          <a:effectLst/>
        </p:spPr>
      </p:cxnSp>
      <p:cxnSp>
        <p:nvCxnSpPr>
          <p:cNvPr id="10" name="直線矢印コネクタ 9"/>
          <p:cNvCxnSpPr/>
          <p:nvPr/>
        </p:nvCxnSpPr>
        <p:spPr bwMode="auto">
          <a:xfrm>
            <a:off x="4700783" y="4671587"/>
            <a:ext cx="0" cy="1112064"/>
          </a:xfrm>
          <a:prstGeom prst="straightConnector1">
            <a:avLst/>
          </a:prstGeom>
          <a:solidFill>
            <a:schemeClr val="accent1"/>
          </a:solidFill>
          <a:ln w="12700" cap="sq" cmpd="sng" algn="ctr">
            <a:solidFill>
              <a:schemeClr val="bg2"/>
            </a:solidFill>
            <a:prstDash val="solid"/>
            <a:round/>
            <a:headEnd type="none" w="sm" len="sm"/>
            <a:tailEnd type="arrow"/>
          </a:ln>
          <a:effectLst/>
        </p:spPr>
      </p:cxnSp>
      <p:sp>
        <p:nvSpPr>
          <p:cNvPr id="12" name="テキスト ボックス 11"/>
          <p:cNvSpPr txBox="1"/>
          <p:nvPr/>
        </p:nvSpPr>
        <p:spPr>
          <a:xfrm>
            <a:off x="1136576" y="5096204"/>
            <a:ext cx="3518155" cy="375687"/>
          </a:xfrm>
          <a:prstGeom prst="rect">
            <a:avLst/>
          </a:prstGeom>
          <a:noFill/>
        </p:spPr>
        <p:txBody>
          <a:bodyPr wrap="none" lIns="67254" tIns="33627" rIns="67254" bIns="33627" rtlCol="0">
            <a:spAutoFit/>
          </a:bodyPr>
          <a:lstStyle/>
          <a:p>
            <a:pPr algn="l"/>
            <a:r>
              <a:rPr kumimoji="1" lang="en-US" altLang="ja-JP" sz="1000" dirty="0" smtClean="0">
                <a:solidFill>
                  <a:schemeClr val="bg2"/>
                </a:solidFill>
                <a:latin typeface="ヒラギノ角ゴ ProN W6"/>
                <a:ea typeface="ヒラギノ角ゴ ProN W6"/>
                <a:cs typeface="ヒラギノ角ゴ ProN W6"/>
              </a:rPr>
              <a:t>GET /</a:t>
            </a:r>
            <a:r>
              <a:rPr kumimoji="1" lang="en-US" altLang="ja-JP" sz="1000" dirty="0" err="1" smtClean="0">
                <a:solidFill>
                  <a:schemeClr val="bg2"/>
                </a:solidFill>
                <a:latin typeface="ヒラギノ角ゴ ProN W6"/>
                <a:ea typeface="ヒラギノ角ゴ ProN W6"/>
                <a:cs typeface="ヒラギノ角ゴ ProN W6"/>
              </a:rPr>
              <a:t>cgi</a:t>
            </a:r>
            <a:r>
              <a:rPr kumimoji="1" lang="en-US" altLang="ja-JP" sz="1000" dirty="0" smtClean="0">
                <a:solidFill>
                  <a:schemeClr val="bg2"/>
                </a:solidFill>
                <a:latin typeface="ヒラギノ角ゴ ProN W6"/>
                <a:ea typeface="ヒラギノ角ゴ ProN W6"/>
                <a:cs typeface="ヒラギノ角ゴ ProN W6"/>
              </a:rPr>
              <a:t>-bin/</a:t>
            </a:r>
            <a:r>
              <a:rPr kumimoji="1" lang="en-US" altLang="ja-JP" sz="1000" dirty="0" err="1" smtClean="0">
                <a:solidFill>
                  <a:schemeClr val="bg2"/>
                </a:solidFill>
                <a:latin typeface="ヒラギノ角ゴ ProN W6"/>
                <a:ea typeface="ヒラギノ角ゴ ProN W6"/>
                <a:cs typeface="ヒラギノ角ゴ ProN W6"/>
              </a:rPr>
              <a:t>getTemp.cgi?roomid</a:t>
            </a:r>
            <a:r>
              <a:rPr kumimoji="1" lang="en-US" altLang="ja-JP" sz="1000" dirty="0" smtClean="0">
                <a:solidFill>
                  <a:schemeClr val="bg2"/>
                </a:solidFill>
                <a:latin typeface="ヒラギノ角ゴ ProN W6"/>
                <a:ea typeface="ヒラギノ角ゴ ProN W6"/>
                <a:cs typeface="ヒラギノ角ゴ ProN W6"/>
              </a:rPr>
              <a:t>=123 HTTP 1.1</a:t>
            </a:r>
          </a:p>
          <a:p>
            <a:pPr algn="l"/>
            <a:r>
              <a:rPr kumimoji="1" lang="en-US" altLang="ja-JP" sz="1000" dirty="0" smtClean="0">
                <a:solidFill>
                  <a:schemeClr val="bg2"/>
                </a:solidFill>
                <a:latin typeface="ヒラギノ角ゴ ProN W6"/>
                <a:ea typeface="ヒラギノ角ゴ ProN W6"/>
                <a:cs typeface="ヒラギノ角ゴ ProN W6"/>
              </a:rPr>
              <a:t>Host: example.org</a:t>
            </a:r>
            <a:endParaRPr kumimoji="1" lang="ja-JP" altLang="en-US" sz="1000" dirty="0" smtClean="0">
              <a:solidFill>
                <a:schemeClr val="bg2"/>
              </a:solidFill>
              <a:latin typeface="ヒラギノ角ゴ ProN W6"/>
              <a:ea typeface="ヒラギノ角ゴ ProN W6"/>
              <a:cs typeface="ヒラギノ角ゴ ProN W6"/>
            </a:endParaRPr>
          </a:p>
        </p:txBody>
      </p:sp>
      <p:sp>
        <p:nvSpPr>
          <p:cNvPr id="13" name="テキスト ボックス 12"/>
          <p:cNvSpPr txBox="1"/>
          <p:nvPr/>
        </p:nvSpPr>
        <p:spPr>
          <a:xfrm>
            <a:off x="4702557" y="4811409"/>
            <a:ext cx="2803216" cy="991240"/>
          </a:xfrm>
          <a:prstGeom prst="rect">
            <a:avLst/>
          </a:prstGeom>
          <a:noFill/>
        </p:spPr>
        <p:txBody>
          <a:bodyPr wrap="none" lIns="67254" tIns="33627" rIns="67254" bIns="33627" rtlCol="0">
            <a:spAutoFit/>
          </a:bodyPr>
          <a:lstStyle/>
          <a:p>
            <a:pPr algn="l"/>
            <a:r>
              <a:rPr kumimoji="1" lang="en-US" altLang="ja-JP" sz="1000" dirty="0" smtClean="0">
                <a:solidFill>
                  <a:schemeClr val="bg2"/>
                </a:solidFill>
                <a:latin typeface="ヒラギノ角ゴ ProN W6"/>
                <a:ea typeface="ヒラギノ角ゴ ProN W6"/>
                <a:cs typeface="ヒラギノ角ゴ ProN W6"/>
              </a:rPr>
              <a:t>HTTP/1.1 </a:t>
            </a:r>
            <a:r>
              <a:rPr kumimoji="1" lang="en-US" altLang="ja-JP" sz="1000" dirty="0">
                <a:solidFill>
                  <a:schemeClr val="bg2"/>
                </a:solidFill>
                <a:latin typeface="ヒラギノ角ゴ ProN W6"/>
                <a:ea typeface="ヒラギノ角ゴ ProN W6"/>
                <a:cs typeface="ヒラギノ角ゴ ProN W6"/>
              </a:rPr>
              <a:t>200 OK</a:t>
            </a:r>
            <a:br>
              <a:rPr kumimoji="1" lang="en-US" altLang="ja-JP" sz="1000" dirty="0">
                <a:solidFill>
                  <a:schemeClr val="bg2"/>
                </a:solidFill>
                <a:latin typeface="ヒラギノ角ゴ ProN W6"/>
                <a:ea typeface="ヒラギノ角ゴ ProN W6"/>
                <a:cs typeface="ヒラギノ角ゴ ProN W6"/>
              </a:rPr>
            </a:br>
            <a:r>
              <a:rPr kumimoji="1" lang="en-US" altLang="ja-JP" sz="1000" dirty="0">
                <a:solidFill>
                  <a:schemeClr val="bg2"/>
                </a:solidFill>
                <a:latin typeface="ヒラギノ角ゴ ProN W6"/>
                <a:ea typeface="ヒラギノ角ゴ ProN W6"/>
                <a:cs typeface="ヒラギノ角ゴ ProN W6"/>
              </a:rPr>
              <a:t>Content-Length: </a:t>
            </a:r>
            <a:r>
              <a:rPr kumimoji="1" lang="en-US" altLang="ja-JP" sz="1000" dirty="0" smtClean="0">
                <a:solidFill>
                  <a:schemeClr val="bg2"/>
                </a:solidFill>
                <a:latin typeface="ヒラギノ角ゴ ProN W6"/>
                <a:ea typeface="ヒラギノ角ゴ ProN W6"/>
                <a:cs typeface="ヒラギノ角ゴ ProN W6"/>
              </a:rPr>
              <a:t>xxx</a:t>
            </a:r>
            <a:r>
              <a:rPr kumimoji="1" lang="en-US" altLang="ja-JP" sz="1000" dirty="0">
                <a:solidFill>
                  <a:schemeClr val="bg2"/>
                </a:solidFill>
                <a:latin typeface="ヒラギノ角ゴ ProN W6"/>
                <a:ea typeface="ヒラギノ角ゴ ProN W6"/>
                <a:cs typeface="ヒラギノ角ゴ ProN W6"/>
              </a:rPr>
              <a:t/>
            </a:r>
            <a:br>
              <a:rPr kumimoji="1" lang="en-US" altLang="ja-JP" sz="1000" dirty="0">
                <a:solidFill>
                  <a:schemeClr val="bg2"/>
                </a:solidFill>
                <a:latin typeface="ヒラギノ角ゴ ProN W6"/>
                <a:ea typeface="ヒラギノ角ゴ ProN W6"/>
                <a:cs typeface="ヒラギノ角ゴ ProN W6"/>
              </a:rPr>
            </a:br>
            <a:r>
              <a:rPr kumimoji="1" lang="en-US" altLang="ja-JP" sz="1000" dirty="0">
                <a:solidFill>
                  <a:schemeClr val="bg2"/>
                </a:solidFill>
                <a:latin typeface="ヒラギノ角ゴ ProN W6"/>
                <a:ea typeface="ヒラギノ角ゴ ProN W6"/>
                <a:cs typeface="ヒラギノ角ゴ ProN W6"/>
              </a:rPr>
              <a:t>Connection: close</a:t>
            </a:r>
            <a:br>
              <a:rPr kumimoji="1" lang="en-US" altLang="ja-JP" sz="1000" dirty="0">
                <a:solidFill>
                  <a:schemeClr val="bg2"/>
                </a:solidFill>
                <a:latin typeface="ヒラギノ角ゴ ProN W6"/>
                <a:ea typeface="ヒラギノ角ゴ ProN W6"/>
                <a:cs typeface="ヒラギノ角ゴ ProN W6"/>
              </a:rPr>
            </a:br>
            <a:r>
              <a:rPr kumimoji="1" lang="en-US" altLang="ja-JP" sz="1000" dirty="0">
                <a:solidFill>
                  <a:schemeClr val="bg2"/>
                </a:solidFill>
                <a:latin typeface="ヒラギノ角ゴ ProN W6"/>
                <a:ea typeface="ヒラギノ角ゴ ProN W6"/>
                <a:cs typeface="ヒラギノ角ゴ ProN W6"/>
              </a:rPr>
              <a:t>Content-Type: </a:t>
            </a:r>
            <a:r>
              <a:rPr kumimoji="1" lang="en-US" altLang="ja-JP" sz="1000" dirty="0" smtClean="0">
                <a:solidFill>
                  <a:schemeClr val="bg2"/>
                </a:solidFill>
                <a:latin typeface="ヒラギノ角ゴ ProN W6"/>
                <a:ea typeface="ヒラギノ角ゴ ProN W6"/>
                <a:cs typeface="ヒラギノ角ゴ ProN W6"/>
              </a:rPr>
              <a:t>text/plain; charset=</a:t>
            </a:r>
            <a:r>
              <a:rPr kumimoji="1" lang="en-US" altLang="ja-JP" sz="1000" dirty="0" err="1" smtClean="0">
                <a:solidFill>
                  <a:schemeClr val="bg2"/>
                </a:solidFill>
                <a:latin typeface="ヒラギノ角ゴ ProN W6"/>
                <a:ea typeface="ヒラギノ角ゴ ProN W6"/>
                <a:cs typeface="ヒラギノ角ゴ ProN W6"/>
              </a:rPr>
              <a:t>ascii</a:t>
            </a:r>
            <a:endParaRPr kumimoji="1" lang="en-US" altLang="ja-JP" sz="1000" dirty="0" smtClean="0">
              <a:solidFill>
                <a:schemeClr val="bg2"/>
              </a:solidFill>
              <a:latin typeface="ヒラギノ角ゴ ProN W6"/>
              <a:ea typeface="ヒラギノ角ゴ ProN W6"/>
              <a:cs typeface="ヒラギノ角ゴ ProN W6"/>
            </a:endParaRPr>
          </a:p>
          <a:p>
            <a:pPr algn="l"/>
            <a:endParaRPr kumimoji="1" lang="en-US" altLang="ja-JP" sz="1000" dirty="0">
              <a:solidFill>
                <a:schemeClr val="bg2"/>
              </a:solidFill>
              <a:latin typeface="ヒラギノ角ゴ ProN W6"/>
              <a:ea typeface="ヒラギノ角ゴ ProN W6"/>
              <a:cs typeface="ヒラギノ角ゴ ProN W6"/>
            </a:endParaRPr>
          </a:p>
          <a:p>
            <a:pPr algn="l"/>
            <a:r>
              <a:rPr kumimoji="1" lang="en-US" altLang="ja-JP" sz="1000" dirty="0" smtClean="0">
                <a:solidFill>
                  <a:schemeClr val="bg2"/>
                </a:solidFill>
                <a:latin typeface="ヒラギノ角ゴ ProN W6"/>
                <a:ea typeface="ヒラギノ角ゴ ProN W6"/>
                <a:cs typeface="ヒラギノ角ゴ ProN W6"/>
              </a:rPr>
              <a:t>12.3</a:t>
            </a:r>
            <a:endParaRPr kumimoji="1" lang="ja-JP" altLang="en-US" sz="1000" dirty="0" smtClean="0">
              <a:solidFill>
                <a:schemeClr val="bg2"/>
              </a:solidFill>
              <a:latin typeface="ヒラギノ角ゴ ProN W6"/>
              <a:ea typeface="ヒラギノ角ゴ ProN W6"/>
              <a:cs typeface="ヒラギノ角ゴ ProN W6"/>
            </a:endParaRPr>
          </a:p>
        </p:txBody>
      </p:sp>
      <p:sp>
        <p:nvSpPr>
          <p:cNvPr id="14" name="角丸四角形吹き出し 13"/>
          <p:cNvSpPr/>
          <p:nvPr/>
        </p:nvSpPr>
        <p:spPr bwMode="auto">
          <a:xfrm>
            <a:off x="1355681" y="4648200"/>
            <a:ext cx="1369407" cy="353838"/>
          </a:xfrm>
          <a:prstGeom prst="wedgeRoundRectCallout">
            <a:avLst/>
          </a:prstGeom>
          <a:noFill/>
          <a:ln w="12700" cap="sq" cmpd="sng" algn="ctr">
            <a:solidFill>
              <a:schemeClr val="bg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defTabSz="672541"/>
            <a:r>
              <a:rPr lang="en-US" altLang="ja-JP" sz="900" dirty="0" smtClean="0">
                <a:solidFill>
                  <a:schemeClr val="bg1"/>
                </a:solidFill>
              </a:rPr>
              <a:t>Room ID:123</a:t>
            </a:r>
            <a:r>
              <a:rPr lang="ja-JP" altLang="en-US" sz="900" dirty="0" smtClean="0">
                <a:solidFill>
                  <a:schemeClr val="bg1"/>
                </a:solidFill>
              </a:rPr>
              <a:t>の</a:t>
            </a:r>
            <a:br>
              <a:rPr lang="ja-JP" altLang="en-US" sz="900" dirty="0" smtClean="0">
                <a:solidFill>
                  <a:schemeClr val="bg1"/>
                </a:solidFill>
              </a:rPr>
            </a:br>
            <a:r>
              <a:rPr lang="ja-JP" altLang="en-US" sz="900" dirty="0" smtClean="0">
                <a:solidFill>
                  <a:schemeClr val="bg1"/>
                </a:solidFill>
              </a:rPr>
              <a:t>現在の気温を知りたい</a:t>
            </a:r>
          </a:p>
        </p:txBody>
      </p:sp>
      <p:sp>
        <p:nvSpPr>
          <p:cNvPr id="15" name="角丸四角形吹き出し 14"/>
          <p:cNvSpPr/>
          <p:nvPr/>
        </p:nvSpPr>
        <p:spPr bwMode="auto">
          <a:xfrm>
            <a:off x="5960638" y="5632006"/>
            <a:ext cx="1369407" cy="353838"/>
          </a:xfrm>
          <a:prstGeom prst="wedgeRoundRectCallout">
            <a:avLst>
              <a:gd name="adj1" fmla="val -45290"/>
              <a:gd name="adj2" fmla="val -81955"/>
              <a:gd name="adj3" fmla="val 16667"/>
            </a:avLst>
          </a:prstGeom>
          <a:noFill/>
          <a:ln w="12700" cap="sq" cmpd="sng" algn="ctr">
            <a:solidFill>
              <a:schemeClr val="bg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defTabSz="672541"/>
            <a:r>
              <a:rPr lang="ja-JP" altLang="en-US" sz="900" dirty="0" smtClean="0">
                <a:solidFill>
                  <a:schemeClr val="bg1"/>
                </a:solidFill>
              </a:rPr>
              <a:t>現在の気温は</a:t>
            </a:r>
            <a:r>
              <a:rPr lang="en-US" altLang="ja-JP" sz="900" dirty="0" smtClean="0">
                <a:solidFill>
                  <a:schemeClr val="bg1"/>
                </a:solidFill>
              </a:rPr>
              <a:t>12.3</a:t>
            </a:r>
            <a:r>
              <a:rPr lang="ja-JP" altLang="en-US" sz="900" dirty="0" smtClean="0">
                <a:solidFill>
                  <a:schemeClr val="bg1"/>
                </a:solidFill>
              </a:rPr>
              <a:t>℃</a:t>
            </a:r>
          </a:p>
        </p:txBody>
      </p:sp>
      <p:sp>
        <p:nvSpPr>
          <p:cNvPr id="16" name="角丸四角形 15"/>
          <p:cNvSpPr/>
          <p:nvPr/>
        </p:nvSpPr>
        <p:spPr bwMode="auto">
          <a:xfrm>
            <a:off x="4702557" y="5581458"/>
            <a:ext cx="436437" cy="148384"/>
          </a:xfrm>
          <a:prstGeom prst="roundRect">
            <a:avLst/>
          </a:prstGeom>
          <a:noFill/>
          <a:ln w="12700" cap="sq" cmpd="sng" algn="ctr">
            <a:solidFill>
              <a:srgbClr val="FF0000"/>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defTabSz="672541"/>
            <a:endParaRPr lang="ja-JP" altLang="en-US" dirty="0" smtClean="0"/>
          </a:p>
        </p:txBody>
      </p:sp>
    </p:spTree>
    <p:extLst>
      <p:ext uri="{BB962C8B-B14F-4D97-AF65-F5344CB8AC3E}">
        <p14:creationId xmlns:p14="http://schemas.microsoft.com/office/powerpoint/2010/main" val="25455816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REST</a:t>
            </a:r>
            <a:endParaRPr lang="ja-JP" altLang="en-US" dirty="0"/>
          </a:p>
        </p:txBody>
      </p:sp>
      <p:sp>
        <p:nvSpPr>
          <p:cNvPr id="3" name="コンテンツ プレースホルダー 2"/>
          <p:cNvSpPr>
            <a:spLocks noGrp="1"/>
          </p:cNvSpPr>
          <p:nvPr>
            <p:ph sz="half" idx="1"/>
          </p:nvPr>
        </p:nvSpPr>
        <p:spPr/>
        <p:txBody>
          <a:bodyPr>
            <a:normAutofit fontScale="85000" lnSpcReduction="20000"/>
          </a:bodyPr>
          <a:lstStyle/>
          <a:p>
            <a:r>
              <a:rPr lang="ja-JP" altLang="en-US" dirty="0" smtClean="0"/>
              <a:t>概要</a:t>
            </a:r>
            <a:endParaRPr lang="en-US" altLang="ja-JP" dirty="0" smtClean="0"/>
          </a:p>
          <a:p>
            <a:pPr lvl="1"/>
            <a:r>
              <a:rPr lang="en-US" altLang="ja-JP" dirty="0" smtClean="0"/>
              <a:t>REST = Representational State Transfer</a:t>
            </a:r>
          </a:p>
          <a:p>
            <a:pPr lvl="1"/>
            <a:r>
              <a:rPr lang="ja-JP" altLang="en-US" dirty="0" smtClean="0"/>
              <a:t>対象とするリソースを</a:t>
            </a:r>
            <a:r>
              <a:rPr lang="en-US" altLang="ja-JP" dirty="0" smtClean="0"/>
              <a:t>URL</a:t>
            </a:r>
            <a:r>
              <a:rPr lang="ja-JP" altLang="en-US" dirty="0" smtClean="0"/>
              <a:t>で指定し、</a:t>
            </a:r>
            <a:r>
              <a:rPr lang="en-US" altLang="ja-JP" dirty="0" smtClean="0"/>
              <a:t>HTTP</a:t>
            </a:r>
            <a:r>
              <a:rPr lang="ja-JP" altLang="en-US" dirty="0" smtClean="0"/>
              <a:t>の</a:t>
            </a:r>
            <a:r>
              <a:rPr lang="en-US" altLang="ja-JP" dirty="0" smtClean="0"/>
              <a:t>4</a:t>
            </a:r>
            <a:r>
              <a:rPr lang="ja-JP" altLang="en-US" dirty="0" smtClean="0"/>
              <a:t>つのメソッド</a:t>
            </a:r>
            <a:r>
              <a:rPr lang="en-US" altLang="ja-JP" dirty="0" smtClean="0"/>
              <a:t>GET, POST, PUT, DELETE</a:t>
            </a:r>
            <a:r>
              <a:rPr lang="ja-JP" altLang="en-US" dirty="0" smtClean="0"/>
              <a:t>を取得・登録・更新・削除の各操作に対応させて</a:t>
            </a:r>
            <a:r>
              <a:rPr lang="en-US" altLang="ja-JP" dirty="0" smtClean="0"/>
              <a:t>web</a:t>
            </a:r>
            <a:r>
              <a:rPr lang="ja-JP" altLang="en-US" dirty="0" smtClean="0"/>
              <a:t>上のリソース（データ）を扱うスタイル。</a:t>
            </a:r>
          </a:p>
          <a:p>
            <a:r>
              <a:rPr lang="ja-JP" altLang="en-US" dirty="0" smtClean="0"/>
              <a:t>おもな用途</a:t>
            </a:r>
          </a:p>
          <a:p>
            <a:pPr lvl="1"/>
            <a:r>
              <a:rPr lang="ja-JP" altLang="en-US" dirty="0" smtClean="0"/>
              <a:t>ある環境の現在の温度を取得する。</a:t>
            </a:r>
          </a:p>
          <a:p>
            <a:pPr lvl="1"/>
            <a:r>
              <a:rPr lang="ja-JP" altLang="en-US" dirty="0" smtClean="0"/>
              <a:t>ある物品の詳細情報を取得／登録する。</a:t>
            </a:r>
          </a:p>
          <a:p>
            <a:r>
              <a:rPr lang="ja-JP" altLang="en-US" dirty="0" smtClean="0"/>
              <a:t>留意点</a:t>
            </a:r>
          </a:p>
          <a:p>
            <a:pPr lvl="1"/>
            <a:r>
              <a:rPr lang="ja-JP" altLang="en-US" dirty="0" smtClean="0"/>
              <a:t>パラメータの与え方や結果の受け取り方は、提供されるサービスによって異なる。</a:t>
            </a:r>
            <a:endParaRPr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51</a:t>
            </a:fld>
            <a:endParaRPr lang="en-US" altLang="ja-JP"/>
          </a:p>
        </p:txBody>
      </p:sp>
      <p:sp>
        <p:nvSpPr>
          <p:cNvPr id="5" name="角丸四角形 4"/>
          <p:cNvSpPr/>
          <p:nvPr/>
        </p:nvSpPr>
        <p:spPr bwMode="auto">
          <a:xfrm>
            <a:off x="2895600" y="5707451"/>
            <a:ext cx="1971946" cy="404387"/>
          </a:xfrm>
          <a:prstGeom prst="round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defTabSz="672541"/>
            <a:r>
              <a:rPr lang="ja-JP" altLang="en-US" dirty="0" smtClean="0"/>
              <a:t>端末</a:t>
            </a:r>
          </a:p>
        </p:txBody>
      </p:sp>
      <p:sp>
        <p:nvSpPr>
          <p:cNvPr id="6" name="角丸四角形 5"/>
          <p:cNvSpPr/>
          <p:nvPr/>
        </p:nvSpPr>
        <p:spPr bwMode="auto">
          <a:xfrm>
            <a:off x="2895600" y="4191000"/>
            <a:ext cx="1971946" cy="404387"/>
          </a:xfrm>
          <a:prstGeom prst="round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defTabSz="672541"/>
            <a:r>
              <a:rPr lang="ja-JP" altLang="en-US" dirty="0" smtClean="0"/>
              <a:t>サーバ</a:t>
            </a:r>
          </a:p>
        </p:txBody>
      </p:sp>
      <p:cxnSp>
        <p:nvCxnSpPr>
          <p:cNvPr id="7" name="直線矢印コネクタ 6"/>
          <p:cNvCxnSpPr/>
          <p:nvPr/>
        </p:nvCxnSpPr>
        <p:spPr bwMode="auto">
          <a:xfrm flipV="1">
            <a:off x="3443363" y="4595387"/>
            <a:ext cx="0" cy="1112064"/>
          </a:xfrm>
          <a:prstGeom prst="straightConnector1">
            <a:avLst/>
          </a:prstGeom>
          <a:solidFill>
            <a:schemeClr val="accent1"/>
          </a:solidFill>
          <a:ln w="12700" cap="sq" cmpd="sng" algn="ctr">
            <a:solidFill>
              <a:schemeClr val="bg2"/>
            </a:solidFill>
            <a:prstDash val="solid"/>
            <a:round/>
            <a:headEnd type="none" w="sm" len="sm"/>
            <a:tailEnd type="arrow"/>
          </a:ln>
          <a:effectLst/>
        </p:spPr>
      </p:cxnSp>
      <p:cxnSp>
        <p:nvCxnSpPr>
          <p:cNvPr id="8" name="直線矢印コネクタ 7"/>
          <p:cNvCxnSpPr/>
          <p:nvPr/>
        </p:nvCxnSpPr>
        <p:spPr bwMode="auto">
          <a:xfrm>
            <a:off x="4319783" y="4595387"/>
            <a:ext cx="0" cy="1112064"/>
          </a:xfrm>
          <a:prstGeom prst="straightConnector1">
            <a:avLst/>
          </a:prstGeom>
          <a:solidFill>
            <a:schemeClr val="accent1"/>
          </a:solidFill>
          <a:ln w="12700" cap="sq" cmpd="sng" algn="ctr">
            <a:solidFill>
              <a:schemeClr val="bg2"/>
            </a:solidFill>
            <a:prstDash val="solid"/>
            <a:round/>
            <a:headEnd type="none" w="sm" len="sm"/>
            <a:tailEnd type="arrow"/>
          </a:ln>
          <a:effectLst/>
        </p:spPr>
      </p:cxnSp>
      <p:sp>
        <p:nvSpPr>
          <p:cNvPr id="9" name="テキスト ボックス 8"/>
          <p:cNvSpPr txBox="1"/>
          <p:nvPr/>
        </p:nvSpPr>
        <p:spPr>
          <a:xfrm>
            <a:off x="1143789" y="4956971"/>
            <a:ext cx="2873107" cy="375687"/>
          </a:xfrm>
          <a:prstGeom prst="rect">
            <a:avLst/>
          </a:prstGeom>
          <a:noFill/>
        </p:spPr>
        <p:txBody>
          <a:bodyPr wrap="none" lIns="67254" tIns="33627" rIns="67254" bIns="33627" rtlCol="0">
            <a:spAutoFit/>
          </a:bodyPr>
          <a:lstStyle/>
          <a:p>
            <a:pPr algn="l"/>
            <a:r>
              <a:rPr kumimoji="1" lang="en-US" altLang="ja-JP" sz="1000" dirty="0" smtClean="0">
                <a:solidFill>
                  <a:schemeClr val="bg2"/>
                </a:solidFill>
                <a:latin typeface="ヒラギノ角ゴ ProN W6"/>
                <a:ea typeface="ヒラギノ角ゴ ProN W6"/>
                <a:cs typeface="ヒラギノ角ゴ ProN W6"/>
              </a:rPr>
              <a:t>GET /room/123/temperature HTTP/1.1</a:t>
            </a:r>
            <a:endParaRPr kumimoji="1" lang="ja-JP" altLang="en-US" sz="1000" dirty="0" smtClean="0">
              <a:solidFill>
                <a:schemeClr val="bg2"/>
              </a:solidFill>
              <a:latin typeface="ヒラギノ角ゴ ProN W6"/>
              <a:ea typeface="ヒラギノ角ゴ ProN W6"/>
              <a:cs typeface="ヒラギノ角ゴ ProN W6"/>
            </a:endParaRPr>
          </a:p>
          <a:p>
            <a:pPr algn="l"/>
            <a:r>
              <a:rPr kumimoji="1" lang="en-US" altLang="ja-JP" sz="1000" dirty="0" smtClean="0">
                <a:solidFill>
                  <a:schemeClr val="bg2"/>
                </a:solidFill>
                <a:latin typeface="ヒラギノ角ゴ ProN W6"/>
                <a:ea typeface="ヒラギノ角ゴ ProN W6"/>
                <a:cs typeface="ヒラギノ角ゴ ProN W6"/>
              </a:rPr>
              <a:t>Host: example.org</a:t>
            </a:r>
          </a:p>
        </p:txBody>
      </p:sp>
      <p:sp>
        <p:nvSpPr>
          <p:cNvPr id="10" name="角丸四角形吹き出し 9"/>
          <p:cNvSpPr/>
          <p:nvPr/>
        </p:nvSpPr>
        <p:spPr bwMode="auto">
          <a:xfrm>
            <a:off x="979460" y="5353613"/>
            <a:ext cx="1369407" cy="353838"/>
          </a:xfrm>
          <a:prstGeom prst="wedgeRoundRectCallout">
            <a:avLst>
              <a:gd name="adj1" fmla="val 49715"/>
              <a:gd name="adj2" fmla="val -78595"/>
              <a:gd name="adj3" fmla="val 16667"/>
            </a:avLst>
          </a:prstGeom>
          <a:noFill/>
          <a:ln w="12700" cap="sq" cmpd="sng" algn="ctr">
            <a:solidFill>
              <a:schemeClr val="bg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defTabSz="672541"/>
            <a:r>
              <a:rPr lang="en-US" altLang="ja-JP" sz="900" dirty="0" smtClean="0">
                <a:solidFill>
                  <a:schemeClr val="bg1"/>
                </a:solidFill>
              </a:rPr>
              <a:t>Room ID:123</a:t>
            </a:r>
            <a:r>
              <a:rPr lang="ja-JP" altLang="en-US" sz="900" dirty="0" smtClean="0">
                <a:solidFill>
                  <a:schemeClr val="bg1"/>
                </a:solidFill>
              </a:rPr>
              <a:t>の</a:t>
            </a:r>
            <a:br>
              <a:rPr lang="ja-JP" altLang="en-US" sz="900" dirty="0" smtClean="0">
                <a:solidFill>
                  <a:schemeClr val="bg1"/>
                </a:solidFill>
              </a:rPr>
            </a:br>
            <a:r>
              <a:rPr lang="ja-JP" altLang="en-US" sz="900" dirty="0" smtClean="0">
                <a:solidFill>
                  <a:schemeClr val="bg1"/>
                </a:solidFill>
              </a:rPr>
              <a:t>現在の温度を知りたい</a:t>
            </a:r>
          </a:p>
        </p:txBody>
      </p:sp>
      <p:sp>
        <p:nvSpPr>
          <p:cNvPr id="11" name="テキスト ボックス 10"/>
          <p:cNvSpPr txBox="1"/>
          <p:nvPr/>
        </p:nvSpPr>
        <p:spPr>
          <a:xfrm>
            <a:off x="4429336" y="4750699"/>
            <a:ext cx="2721466" cy="837352"/>
          </a:xfrm>
          <a:prstGeom prst="rect">
            <a:avLst/>
          </a:prstGeom>
          <a:noFill/>
        </p:spPr>
        <p:txBody>
          <a:bodyPr wrap="none" lIns="67254" tIns="33627" rIns="67254" bIns="33627" rtlCol="0">
            <a:spAutoFit/>
          </a:bodyPr>
          <a:lstStyle/>
          <a:p>
            <a:pPr algn="l"/>
            <a:r>
              <a:rPr kumimoji="1" lang="en-US" altLang="ja-JP" sz="1000" dirty="0" smtClean="0">
                <a:solidFill>
                  <a:schemeClr val="bg2"/>
                </a:solidFill>
                <a:latin typeface="ヒラギノ角ゴ ProN W6"/>
                <a:ea typeface="ヒラギノ角ゴ ProN W6"/>
                <a:cs typeface="ヒラギノ角ゴ ProN W6"/>
              </a:rPr>
              <a:t>200 OK</a:t>
            </a:r>
          </a:p>
          <a:p>
            <a:pPr algn="l"/>
            <a:r>
              <a:rPr kumimoji="1" lang="en-US" altLang="ja-JP" sz="1000" dirty="0" smtClean="0">
                <a:solidFill>
                  <a:schemeClr val="bg2"/>
                </a:solidFill>
                <a:latin typeface="ヒラギノ角ゴ ProN W6"/>
                <a:ea typeface="ヒラギノ角ゴ ProN W6"/>
                <a:cs typeface="ヒラギノ角ゴ ProN W6"/>
              </a:rPr>
              <a:t>Content-Type</a:t>
            </a:r>
            <a:r>
              <a:rPr kumimoji="1" lang="en-US" altLang="ja-JP" sz="1000" dirty="0">
                <a:solidFill>
                  <a:schemeClr val="bg2"/>
                </a:solidFill>
                <a:latin typeface="ヒラギノ角ゴ ProN W6"/>
                <a:ea typeface="ヒラギノ角ゴ ProN W6"/>
                <a:cs typeface="ヒラギノ角ゴ ProN W6"/>
              </a:rPr>
              <a:t>: </a:t>
            </a:r>
            <a:r>
              <a:rPr kumimoji="1" lang="en-US" altLang="ja-JP" sz="1000" dirty="0" smtClean="0">
                <a:solidFill>
                  <a:schemeClr val="bg2"/>
                </a:solidFill>
                <a:latin typeface="ヒラギノ角ゴ ProN W6"/>
                <a:ea typeface="ヒラギノ角ゴ ProN W6"/>
                <a:cs typeface="ヒラギノ角ゴ ProN W6"/>
              </a:rPr>
              <a:t>application/JSON; </a:t>
            </a:r>
            <a:r>
              <a:rPr kumimoji="1" lang="en-US" altLang="ja-JP" sz="1000" dirty="0">
                <a:solidFill>
                  <a:schemeClr val="bg2"/>
                </a:solidFill>
                <a:latin typeface="ヒラギノ角ゴ ProN W6"/>
                <a:ea typeface="ヒラギノ角ゴ ProN W6"/>
                <a:cs typeface="ヒラギノ角ゴ ProN W6"/>
              </a:rPr>
              <a:t>charset=utf-8</a:t>
            </a:r>
            <a:br>
              <a:rPr kumimoji="1" lang="en-US" altLang="ja-JP" sz="1000" dirty="0">
                <a:solidFill>
                  <a:schemeClr val="bg2"/>
                </a:solidFill>
                <a:latin typeface="ヒラギノ角ゴ ProN W6"/>
                <a:ea typeface="ヒラギノ角ゴ ProN W6"/>
                <a:cs typeface="ヒラギノ角ゴ ProN W6"/>
              </a:rPr>
            </a:br>
            <a:r>
              <a:rPr kumimoji="1" lang="en-US" altLang="ja-JP" sz="1000" dirty="0" smtClean="0">
                <a:solidFill>
                  <a:schemeClr val="bg2"/>
                </a:solidFill>
                <a:latin typeface="ヒラギノ角ゴ ProN W6"/>
                <a:ea typeface="ヒラギノ角ゴ ProN W6"/>
                <a:cs typeface="ヒラギノ角ゴ ProN W6"/>
              </a:rPr>
              <a:t>Content-Length: </a:t>
            </a:r>
            <a:r>
              <a:rPr kumimoji="1" lang="en-US" altLang="ja-JP" sz="1000" dirty="0" err="1" smtClean="0">
                <a:solidFill>
                  <a:schemeClr val="bg2"/>
                </a:solidFill>
                <a:latin typeface="ヒラギノ角ゴ ProN W6"/>
                <a:ea typeface="ヒラギノ角ゴ ProN W6"/>
                <a:cs typeface="ヒラギノ角ゴ ProN W6"/>
              </a:rPr>
              <a:t>xxxx</a:t>
            </a:r>
            <a:endParaRPr kumimoji="1" lang="en-US" altLang="ja-JP" sz="1000" dirty="0" smtClean="0">
              <a:solidFill>
                <a:schemeClr val="bg2"/>
              </a:solidFill>
              <a:latin typeface="ヒラギノ角ゴ ProN W6"/>
              <a:ea typeface="ヒラギノ角ゴ ProN W6"/>
              <a:cs typeface="ヒラギノ角ゴ ProN W6"/>
            </a:endParaRPr>
          </a:p>
          <a:p>
            <a:pPr algn="l"/>
            <a:endParaRPr kumimoji="1" lang="en-US" altLang="ja-JP" sz="1000" dirty="0">
              <a:solidFill>
                <a:schemeClr val="bg2"/>
              </a:solidFill>
              <a:latin typeface="ヒラギノ角ゴ ProN W6"/>
              <a:ea typeface="ヒラギノ角ゴ ProN W6"/>
              <a:cs typeface="ヒラギノ角ゴ ProN W6"/>
            </a:endParaRPr>
          </a:p>
          <a:p>
            <a:pPr algn="l"/>
            <a:r>
              <a:rPr kumimoji="1" lang="en-US" altLang="ja-JP" sz="1000" dirty="0" smtClean="0">
                <a:solidFill>
                  <a:schemeClr val="bg2"/>
                </a:solidFill>
                <a:latin typeface="ヒラギノ角ゴ ProN W6"/>
                <a:ea typeface="ヒラギノ角ゴ ProN W6"/>
                <a:cs typeface="ヒラギノ角ゴ ProN W6"/>
              </a:rPr>
              <a:t>{ “temperature”: “12.3” }</a:t>
            </a:r>
          </a:p>
        </p:txBody>
      </p:sp>
      <p:sp>
        <p:nvSpPr>
          <p:cNvPr id="12" name="角丸四角形吹き出し 11"/>
          <p:cNvSpPr/>
          <p:nvPr/>
        </p:nvSpPr>
        <p:spPr bwMode="auto">
          <a:xfrm>
            <a:off x="6781800" y="5181600"/>
            <a:ext cx="1369407" cy="454935"/>
          </a:xfrm>
          <a:prstGeom prst="wedgeRoundRectCallout">
            <a:avLst>
              <a:gd name="adj1" fmla="val -94203"/>
              <a:gd name="adj2" fmla="val -955"/>
              <a:gd name="adj3" fmla="val 16667"/>
            </a:avLst>
          </a:prstGeom>
          <a:noFill/>
          <a:ln w="12700" cap="sq" cmpd="sng" algn="ctr">
            <a:solidFill>
              <a:schemeClr val="bg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defTabSz="672541"/>
            <a:r>
              <a:rPr lang="ja-JP" altLang="en-US" sz="900" dirty="0" smtClean="0">
                <a:solidFill>
                  <a:schemeClr val="bg1"/>
                </a:solidFill>
              </a:rPr>
              <a:t>現在の気温は</a:t>
            </a:r>
            <a:r>
              <a:rPr lang="en-US" altLang="ja-JP" sz="900" dirty="0" smtClean="0">
                <a:solidFill>
                  <a:schemeClr val="bg1"/>
                </a:solidFill>
              </a:rPr>
              <a:t>12.3</a:t>
            </a:r>
            <a:r>
              <a:rPr lang="ja-JP" altLang="en-US" sz="900" dirty="0" smtClean="0">
                <a:solidFill>
                  <a:schemeClr val="bg1"/>
                </a:solidFill>
              </a:rPr>
              <a:t>℃</a:t>
            </a:r>
          </a:p>
        </p:txBody>
      </p:sp>
    </p:spTree>
    <p:extLst>
      <p:ext uri="{BB962C8B-B14F-4D97-AF65-F5344CB8AC3E}">
        <p14:creationId xmlns:p14="http://schemas.microsoft.com/office/powerpoint/2010/main" val="15001560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SOAP</a:t>
            </a:r>
            <a:endParaRPr kumimoji="1" lang="ja-JP" altLang="en-US" dirty="0"/>
          </a:p>
        </p:txBody>
      </p:sp>
      <p:sp>
        <p:nvSpPr>
          <p:cNvPr id="3" name="コンテンツ プレースホルダー 2"/>
          <p:cNvSpPr>
            <a:spLocks noGrp="1"/>
          </p:cNvSpPr>
          <p:nvPr>
            <p:ph sz="half" idx="1"/>
          </p:nvPr>
        </p:nvSpPr>
        <p:spPr/>
        <p:txBody>
          <a:bodyPr>
            <a:normAutofit fontScale="62500" lnSpcReduction="20000"/>
          </a:bodyPr>
          <a:lstStyle/>
          <a:p>
            <a:r>
              <a:rPr kumimoji="1" lang="ja-JP" altLang="en-US" dirty="0" smtClean="0"/>
              <a:t>概要</a:t>
            </a:r>
          </a:p>
          <a:p>
            <a:pPr lvl="1"/>
            <a:r>
              <a:rPr lang="en-US" altLang="ja-JP" dirty="0" smtClean="0"/>
              <a:t>W3C</a:t>
            </a:r>
            <a:r>
              <a:rPr lang="ja-JP" altLang="en-US" dirty="0" smtClean="0"/>
              <a:t>が標準化している、ソフトウェア同士がメッセージ（オブジェクト）を交換するためのプロトコルである。</a:t>
            </a:r>
          </a:p>
          <a:p>
            <a:pPr lvl="2"/>
            <a:r>
              <a:rPr lang="ja-JP" altLang="en-US" dirty="0" smtClean="0"/>
              <a:t>かつては</a:t>
            </a:r>
            <a:r>
              <a:rPr lang="en-US" altLang="ja-JP" dirty="0" smtClean="0"/>
              <a:t>Simple Object Access Protocol</a:t>
            </a:r>
            <a:r>
              <a:rPr lang="ja-JP" altLang="en-US" dirty="0" smtClean="0"/>
              <a:t>の略とされていたが、現在は何かの略語ではないとされている。</a:t>
            </a:r>
          </a:p>
          <a:p>
            <a:pPr lvl="1"/>
            <a:r>
              <a:rPr kumimoji="1" lang="en-US" altLang="ja-JP" dirty="0" smtClean="0"/>
              <a:t>HTTP</a:t>
            </a:r>
            <a:r>
              <a:rPr kumimoji="1" lang="ja-JP" altLang="en-US" dirty="0" smtClean="0"/>
              <a:t>や</a:t>
            </a:r>
            <a:r>
              <a:rPr kumimoji="1" lang="en-US" altLang="ja-JP" dirty="0" smtClean="0"/>
              <a:t>SMTP</a:t>
            </a:r>
            <a:r>
              <a:rPr kumimoji="1" lang="en-US" altLang="ja-JP" baseline="30000" dirty="0" smtClean="0"/>
              <a:t>(*4)</a:t>
            </a:r>
            <a:r>
              <a:rPr kumimoji="1" lang="ja-JP" altLang="en-US" dirty="0" smtClean="0"/>
              <a:t>など、さまざまな通信プロトコル上で利用できる。</a:t>
            </a:r>
          </a:p>
          <a:p>
            <a:pPr lvl="1"/>
            <a:r>
              <a:rPr lang="ja-JP" altLang="en-US" dirty="0"/>
              <a:t>交換</a:t>
            </a:r>
            <a:r>
              <a:rPr lang="ja-JP" altLang="en-US" dirty="0" smtClean="0"/>
              <a:t>するメッセージは</a:t>
            </a:r>
            <a:r>
              <a:rPr lang="en-US" altLang="ja-JP" dirty="0" smtClean="0"/>
              <a:t>XML</a:t>
            </a:r>
            <a:r>
              <a:rPr lang="ja-JP" altLang="en-US" dirty="0" smtClean="0"/>
              <a:t>に準拠している。</a:t>
            </a:r>
            <a:br>
              <a:rPr lang="ja-JP" altLang="en-US" dirty="0" smtClean="0"/>
            </a:br>
            <a:r>
              <a:rPr lang="ja-JP" altLang="en-US" dirty="0" smtClean="0"/>
              <a:t>従って、サーバへの要求もサーバからの応答も、</a:t>
            </a:r>
            <a:r>
              <a:rPr lang="en-US" altLang="ja-JP" dirty="0" smtClean="0"/>
              <a:t>XML</a:t>
            </a:r>
            <a:r>
              <a:rPr lang="ja-JP" altLang="en-US" dirty="0" smtClean="0"/>
              <a:t>メッセージである。</a:t>
            </a:r>
          </a:p>
          <a:p>
            <a:r>
              <a:rPr lang="ja-JP" altLang="en-US" dirty="0"/>
              <a:t>主</a:t>
            </a:r>
            <a:r>
              <a:rPr lang="ja-JP" altLang="en-US" dirty="0" smtClean="0"/>
              <a:t>な用途</a:t>
            </a:r>
          </a:p>
          <a:p>
            <a:pPr lvl="1"/>
            <a:r>
              <a:rPr lang="ja-JP" altLang="en-US" dirty="0"/>
              <a:t>ある環境の現在の</a:t>
            </a:r>
            <a:r>
              <a:rPr lang="ja-JP" altLang="en-US" dirty="0" smtClean="0"/>
              <a:t>温度・湿度・気圧を</a:t>
            </a:r>
            <a:r>
              <a:rPr lang="ja-JP" altLang="en-US" dirty="0"/>
              <a:t>取得する</a:t>
            </a:r>
            <a:r>
              <a:rPr lang="ja-JP" altLang="en-US" dirty="0" smtClean="0"/>
              <a:t>。</a:t>
            </a:r>
          </a:p>
          <a:p>
            <a:pPr lvl="1"/>
            <a:r>
              <a:rPr lang="ja-JP" altLang="en-US" dirty="0"/>
              <a:t>ある物品の詳細情報を</a:t>
            </a:r>
            <a:r>
              <a:rPr lang="ja-JP" altLang="en-US" dirty="0" smtClean="0"/>
              <a:t>取得／登録する</a:t>
            </a:r>
            <a:r>
              <a:rPr lang="ja-JP" altLang="en-US" dirty="0"/>
              <a:t>。</a:t>
            </a:r>
          </a:p>
          <a:p>
            <a:pPr lvl="1"/>
            <a:r>
              <a:rPr lang="ja-JP" altLang="en-US" dirty="0" smtClean="0"/>
              <a:t>見積もりの作成を依頼する。</a:t>
            </a:r>
            <a:endParaRPr lang="ja-JP" altLang="en-US" dirty="0"/>
          </a:p>
          <a:p>
            <a:r>
              <a:rPr lang="ja-JP" altLang="en-US" dirty="0" smtClean="0"/>
              <a:t>留意点</a:t>
            </a:r>
          </a:p>
          <a:p>
            <a:pPr lvl="1"/>
            <a:r>
              <a:rPr lang="ja-JP" altLang="en-US" dirty="0" smtClean="0"/>
              <a:t>汎用性を考慮してメッセージを抽象化しているため、交換</a:t>
            </a:r>
            <a:r>
              <a:rPr lang="ja-JP" altLang="en-US" dirty="0"/>
              <a:t>する</a:t>
            </a:r>
            <a:r>
              <a:rPr lang="ja-JP" altLang="en-US" dirty="0" smtClean="0"/>
              <a:t>メッセージが複雑である。</a:t>
            </a:r>
          </a:p>
          <a:p>
            <a:pPr lvl="1"/>
            <a:endParaRPr lang="ja-JP" altLang="en-US" dirty="0" smtClean="0"/>
          </a:p>
          <a:p>
            <a:pPr lvl="1"/>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52</a:t>
            </a:fld>
            <a:endParaRPr lang="en-US" altLang="ja-JP"/>
          </a:p>
        </p:txBody>
      </p:sp>
      <p:sp>
        <p:nvSpPr>
          <p:cNvPr id="6" name="テキスト ボックス 5"/>
          <p:cNvSpPr txBox="1"/>
          <p:nvPr/>
        </p:nvSpPr>
        <p:spPr>
          <a:xfrm>
            <a:off x="4160913" y="6260762"/>
            <a:ext cx="5683154" cy="229493"/>
          </a:xfrm>
          <a:prstGeom prst="rect">
            <a:avLst/>
          </a:prstGeom>
          <a:noFill/>
          <a:ln>
            <a:solidFill>
              <a:schemeClr val="bg2"/>
            </a:solidFill>
            <a:prstDash val="dash"/>
          </a:ln>
        </p:spPr>
        <p:txBody>
          <a:bodyPr wrap="square" lIns="67254" tIns="33627" rIns="67254" bIns="33627" rtlCol="0">
            <a:spAutoFit/>
          </a:bodyPr>
          <a:lstStyle/>
          <a:p>
            <a:pPr algn="l"/>
            <a:r>
              <a:rPr kumimoji="1" lang="en-US" altLang="ja-JP" sz="1050" dirty="0" smtClean="0">
                <a:solidFill>
                  <a:schemeClr val="bg2"/>
                </a:solidFill>
                <a:latin typeface="ヒラギノ角ゴ ProN W6"/>
                <a:ea typeface="ヒラギノ角ゴ ProN W6"/>
                <a:cs typeface="ヒラギノ角ゴ ProN W6"/>
              </a:rPr>
              <a:t>(*4) SMTP (Simple Mail Transfer Protocol): </a:t>
            </a:r>
            <a:r>
              <a:rPr kumimoji="1" lang="ja-JP" altLang="en-US" sz="1050" dirty="0" smtClean="0">
                <a:solidFill>
                  <a:schemeClr val="bg2"/>
                </a:solidFill>
                <a:latin typeface="ヒラギノ角ゴ ProN W6"/>
                <a:ea typeface="ヒラギノ角ゴ ProN W6"/>
                <a:cs typeface="ヒラギノ角ゴ ProN W6"/>
              </a:rPr>
              <a:t>電子メールを</a:t>
            </a:r>
            <a:r>
              <a:rPr kumimoji="1" lang="ja-JP" altLang="en-US" sz="1050" dirty="0">
                <a:solidFill>
                  <a:schemeClr val="bg2"/>
                </a:solidFill>
                <a:latin typeface="ヒラギノ角ゴ ProN W6"/>
                <a:ea typeface="ヒラギノ角ゴ ProN W6"/>
                <a:cs typeface="ヒラギノ角ゴ ProN W6"/>
              </a:rPr>
              <a:t>転送</a:t>
            </a:r>
            <a:r>
              <a:rPr kumimoji="1" lang="ja-JP" altLang="en-US" sz="1050" dirty="0" smtClean="0">
                <a:solidFill>
                  <a:schemeClr val="bg2"/>
                </a:solidFill>
                <a:latin typeface="ヒラギノ角ゴ ProN W6"/>
                <a:ea typeface="ヒラギノ角ゴ ProN W6"/>
                <a:cs typeface="ヒラギノ角ゴ ProN W6"/>
              </a:rPr>
              <a:t>するプロトコル。</a:t>
            </a:r>
            <a:r>
              <a:rPr kumimoji="1" lang="en-US" altLang="ja-JP" sz="1050" dirty="0" smtClean="0">
                <a:solidFill>
                  <a:schemeClr val="bg2"/>
                </a:solidFill>
                <a:latin typeface="ヒラギノ角ゴ ProN W6"/>
                <a:ea typeface="ヒラギノ角ゴ ProN W6"/>
                <a:cs typeface="ヒラギノ角ゴ ProN W6"/>
              </a:rPr>
              <a:t>RFC5321</a:t>
            </a:r>
            <a:r>
              <a:rPr kumimoji="1" lang="ja-JP" altLang="en-US" sz="1050" dirty="0" err="1" smtClean="0">
                <a:solidFill>
                  <a:schemeClr val="bg2"/>
                </a:solidFill>
                <a:latin typeface="ヒラギノ角ゴ ProN W6"/>
                <a:ea typeface="ヒラギノ角ゴ ProN W6"/>
                <a:cs typeface="ヒラギノ角ゴ ProN W6"/>
              </a:rPr>
              <a:t>にて</a:t>
            </a:r>
            <a:r>
              <a:rPr kumimoji="1" lang="ja-JP" altLang="en-US" sz="1050" dirty="0" smtClean="0">
                <a:solidFill>
                  <a:schemeClr val="bg2"/>
                </a:solidFill>
                <a:latin typeface="ヒラギノ角ゴ ProN W6"/>
                <a:ea typeface="ヒラギノ角ゴ ProN W6"/>
                <a:cs typeface="ヒラギノ角ゴ ProN W6"/>
              </a:rPr>
              <a:t>標準化。</a:t>
            </a:r>
          </a:p>
        </p:txBody>
      </p:sp>
      <p:sp>
        <p:nvSpPr>
          <p:cNvPr id="7" name="角丸四角形 6"/>
          <p:cNvSpPr/>
          <p:nvPr/>
        </p:nvSpPr>
        <p:spPr bwMode="auto">
          <a:xfrm>
            <a:off x="3962400" y="5707451"/>
            <a:ext cx="1971946" cy="404387"/>
          </a:xfrm>
          <a:prstGeom prst="round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defTabSz="672541"/>
            <a:r>
              <a:rPr lang="ja-JP" altLang="en-US" dirty="0" smtClean="0"/>
              <a:t>端末</a:t>
            </a:r>
          </a:p>
        </p:txBody>
      </p:sp>
      <p:sp>
        <p:nvSpPr>
          <p:cNvPr id="8" name="角丸四角形 7"/>
          <p:cNvSpPr/>
          <p:nvPr/>
        </p:nvSpPr>
        <p:spPr bwMode="auto">
          <a:xfrm>
            <a:off x="3962400" y="3573016"/>
            <a:ext cx="1971946" cy="404387"/>
          </a:xfrm>
          <a:prstGeom prst="round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defTabSz="672541"/>
            <a:r>
              <a:rPr lang="ja-JP" altLang="en-US" dirty="0" smtClean="0"/>
              <a:t>サーバ</a:t>
            </a:r>
          </a:p>
        </p:txBody>
      </p:sp>
      <p:cxnSp>
        <p:nvCxnSpPr>
          <p:cNvPr id="9" name="直線矢印コネクタ 8"/>
          <p:cNvCxnSpPr/>
          <p:nvPr/>
        </p:nvCxnSpPr>
        <p:spPr bwMode="auto">
          <a:xfrm flipV="1">
            <a:off x="4510163" y="3977403"/>
            <a:ext cx="0" cy="1730048"/>
          </a:xfrm>
          <a:prstGeom prst="straightConnector1">
            <a:avLst/>
          </a:prstGeom>
          <a:solidFill>
            <a:schemeClr val="accent1"/>
          </a:solidFill>
          <a:ln w="12700" cap="sq" cmpd="sng" algn="ctr">
            <a:solidFill>
              <a:schemeClr val="bg2"/>
            </a:solidFill>
            <a:prstDash val="solid"/>
            <a:round/>
            <a:headEnd type="none" w="sm" len="sm"/>
            <a:tailEnd type="arrow"/>
          </a:ln>
          <a:effectLst/>
        </p:spPr>
      </p:cxnSp>
      <p:cxnSp>
        <p:nvCxnSpPr>
          <p:cNvPr id="10" name="直線矢印コネクタ 9"/>
          <p:cNvCxnSpPr/>
          <p:nvPr/>
        </p:nvCxnSpPr>
        <p:spPr bwMode="auto">
          <a:xfrm>
            <a:off x="5386583" y="3977403"/>
            <a:ext cx="0" cy="1730048"/>
          </a:xfrm>
          <a:prstGeom prst="straightConnector1">
            <a:avLst/>
          </a:prstGeom>
          <a:solidFill>
            <a:schemeClr val="accent1"/>
          </a:solidFill>
          <a:ln w="12700" cap="sq" cmpd="sng" algn="ctr">
            <a:solidFill>
              <a:schemeClr val="bg2"/>
            </a:solidFill>
            <a:prstDash val="solid"/>
            <a:round/>
            <a:headEnd type="none" w="sm" len="sm"/>
            <a:tailEnd type="arrow"/>
          </a:ln>
          <a:effectLst/>
        </p:spPr>
      </p:cxnSp>
      <p:sp>
        <p:nvSpPr>
          <p:cNvPr id="11" name="テキスト ボックス 10"/>
          <p:cNvSpPr txBox="1"/>
          <p:nvPr/>
        </p:nvSpPr>
        <p:spPr>
          <a:xfrm>
            <a:off x="1974534" y="4102538"/>
            <a:ext cx="2410441" cy="2145403"/>
          </a:xfrm>
          <a:prstGeom prst="rect">
            <a:avLst/>
          </a:prstGeom>
          <a:noFill/>
        </p:spPr>
        <p:txBody>
          <a:bodyPr wrap="none" lIns="67254" tIns="33627" rIns="67254" bIns="33627" rtlCol="0">
            <a:spAutoFit/>
          </a:bodyPr>
          <a:lstStyle/>
          <a:p>
            <a:pPr algn="l"/>
            <a:r>
              <a:rPr kumimoji="1" lang="en-US" altLang="ja-JP" sz="900" dirty="0" smtClean="0">
                <a:solidFill>
                  <a:schemeClr val="bg2"/>
                </a:solidFill>
                <a:latin typeface="ヒラギノ角ゴ ProN W6"/>
                <a:ea typeface="ヒラギノ角ゴ ProN W6"/>
                <a:cs typeface="ヒラギノ角ゴ ProN W6"/>
              </a:rPr>
              <a:t>POST /</a:t>
            </a:r>
            <a:r>
              <a:rPr kumimoji="1" lang="en-US" altLang="ja-JP" sz="900" dirty="0" err="1" smtClean="0">
                <a:solidFill>
                  <a:schemeClr val="bg2"/>
                </a:solidFill>
                <a:latin typeface="ヒラギノ角ゴ ProN W6"/>
                <a:ea typeface="ヒラギノ角ゴ ProN W6"/>
                <a:cs typeface="ヒラギノ角ゴ ProN W6"/>
              </a:rPr>
              <a:t>getTemp</a:t>
            </a:r>
            <a:r>
              <a:rPr kumimoji="1" lang="en-US" altLang="ja-JP" sz="900" dirty="0" smtClean="0">
                <a:solidFill>
                  <a:schemeClr val="bg2"/>
                </a:solidFill>
                <a:latin typeface="ヒラギノ角ゴ ProN W6"/>
                <a:ea typeface="ヒラギノ角ゴ ProN W6"/>
                <a:cs typeface="ヒラギノ角ゴ ProN W6"/>
              </a:rPr>
              <a:t> HTTP/1.1</a:t>
            </a:r>
          </a:p>
          <a:p>
            <a:pPr algn="l"/>
            <a:r>
              <a:rPr kumimoji="1" lang="en-US" altLang="ja-JP" sz="900" dirty="0" smtClean="0">
                <a:solidFill>
                  <a:schemeClr val="bg2"/>
                </a:solidFill>
                <a:latin typeface="ヒラギノ角ゴ ProN W6"/>
                <a:ea typeface="ヒラギノ角ゴ ProN W6"/>
                <a:cs typeface="ヒラギノ角ゴ ProN W6"/>
              </a:rPr>
              <a:t>Host: example.org</a:t>
            </a:r>
            <a:br>
              <a:rPr kumimoji="1" lang="en-US" altLang="ja-JP" sz="900" dirty="0" smtClean="0">
                <a:solidFill>
                  <a:schemeClr val="bg2"/>
                </a:solidFill>
                <a:latin typeface="ヒラギノ角ゴ ProN W6"/>
                <a:ea typeface="ヒラギノ角ゴ ProN W6"/>
                <a:cs typeface="ヒラギノ角ゴ ProN W6"/>
              </a:rPr>
            </a:br>
            <a:r>
              <a:rPr kumimoji="1" lang="en-US" altLang="ja-JP" sz="900" dirty="0" smtClean="0">
                <a:solidFill>
                  <a:schemeClr val="bg2"/>
                </a:solidFill>
                <a:latin typeface="ヒラギノ角ゴ ProN W6"/>
                <a:ea typeface="ヒラギノ角ゴ ProN W6"/>
                <a:cs typeface="ヒラギノ角ゴ ProN W6"/>
              </a:rPr>
              <a:t>Content-Type: application/</a:t>
            </a:r>
            <a:r>
              <a:rPr kumimoji="1" lang="en-US" altLang="ja-JP" sz="900" dirty="0" err="1" smtClean="0">
                <a:solidFill>
                  <a:schemeClr val="bg2"/>
                </a:solidFill>
                <a:latin typeface="ヒラギノ角ゴ ProN W6"/>
                <a:ea typeface="ヒラギノ角ゴ ProN W6"/>
                <a:cs typeface="ヒラギノ角ゴ ProN W6"/>
              </a:rPr>
              <a:t>soap+xml</a:t>
            </a:r>
            <a:r>
              <a:rPr kumimoji="1" lang="en-US" altLang="ja-JP" sz="900" dirty="0" smtClean="0">
                <a:solidFill>
                  <a:schemeClr val="bg2"/>
                </a:solidFill>
                <a:latin typeface="ヒラギノ角ゴ ProN W6"/>
                <a:ea typeface="ヒラギノ角ゴ ProN W6"/>
                <a:cs typeface="ヒラギノ角ゴ ProN W6"/>
              </a:rPr>
              <a:t>; </a:t>
            </a:r>
          </a:p>
          <a:p>
            <a:pPr algn="l"/>
            <a:r>
              <a:rPr kumimoji="1" lang="en-US" altLang="ja-JP" sz="900" dirty="0">
                <a:solidFill>
                  <a:schemeClr val="bg2"/>
                </a:solidFill>
                <a:latin typeface="ヒラギノ角ゴ ProN W6"/>
                <a:ea typeface="ヒラギノ角ゴ ProN W6"/>
                <a:cs typeface="ヒラギノ角ゴ ProN W6"/>
              </a:rPr>
              <a:t> </a:t>
            </a:r>
            <a:r>
              <a:rPr kumimoji="1" lang="en-US" altLang="ja-JP" sz="900" dirty="0" smtClean="0">
                <a:solidFill>
                  <a:schemeClr val="bg2"/>
                </a:solidFill>
                <a:latin typeface="ヒラギノ角ゴ ProN W6"/>
                <a:ea typeface="ヒラギノ角ゴ ProN W6"/>
                <a:cs typeface="ヒラギノ角ゴ ProN W6"/>
              </a:rPr>
              <a:t>                     charset=“utf-8”;</a:t>
            </a:r>
          </a:p>
          <a:p>
            <a:pPr algn="l"/>
            <a:r>
              <a:rPr kumimoji="1" lang="en-US" altLang="ja-JP" sz="900" dirty="0" smtClean="0">
                <a:solidFill>
                  <a:schemeClr val="bg2"/>
                </a:solidFill>
                <a:latin typeface="ヒラギノ角ゴ ProN W6"/>
                <a:ea typeface="ヒラギノ角ゴ ProN W6"/>
                <a:cs typeface="ヒラギノ角ゴ ProN W6"/>
              </a:rPr>
              <a:t>Content-Length: </a:t>
            </a:r>
            <a:r>
              <a:rPr kumimoji="1" lang="en-US" altLang="ja-JP" sz="900" dirty="0" err="1" smtClean="0">
                <a:solidFill>
                  <a:schemeClr val="bg2"/>
                </a:solidFill>
                <a:latin typeface="ヒラギノ角ゴ ProN W6"/>
                <a:ea typeface="ヒラギノ角ゴ ProN W6"/>
                <a:cs typeface="ヒラギノ角ゴ ProN W6"/>
              </a:rPr>
              <a:t>xxxx</a:t>
            </a:r>
            <a:endParaRPr kumimoji="1" lang="en-US" altLang="ja-JP" sz="900" dirty="0" smtClean="0">
              <a:solidFill>
                <a:schemeClr val="bg2"/>
              </a:solidFill>
              <a:latin typeface="ヒラギノ角ゴ ProN W6"/>
              <a:ea typeface="ヒラギノ角ゴ ProN W6"/>
              <a:cs typeface="ヒラギノ角ゴ ProN W6"/>
            </a:endParaRPr>
          </a:p>
          <a:p>
            <a:pPr algn="l"/>
            <a:endParaRPr kumimoji="1" lang="en-US" altLang="ja-JP" sz="900" dirty="0">
              <a:solidFill>
                <a:schemeClr val="bg2"/>
              </a:solidFill>
              <a:latin typeface="ヒラギノ角ゴ ProN W6"/>
              <a:ea typeface="ヒラギノ角ゴ ProN W6"/>
              <a:cs typeface="ヒラギノ角ゴ ProN W6"/>
            </a:endParaRPr>
          </a:p>
          <a:p>
            <a:pPr algn="l"/>
            <a:r>
              <a:rPr kumimoji="1" lang="en-US" altLang="ja-JP" sz="900" dirty="0" smtClean="0">
                <a:solidFill>
                  <a:schemeClr val="bg2"/>
                </a:solidFill>
                <a:latin typeface="ヒラギノ角ゴ ProN W6"/>
                <a:ea typeface="ヒラギノ角ゴ ProN W6"/>
                <a:cs typeface="ヒラギノ角ゴ ProN W6"/>
              </a:rPr>
              <a:t>&lt;?xml version=“1.0”&gt;</a:t>
            </a:r>
          </a:p>
          <a:p>
            <a:pPr algn="l"/>
            <a:r>
              <a:rPr kumimoji="1" lang="en-US" altLang="ja-JP" sz="900" dirty="0" smtClean="0">
                <a:solidFill>
                  <a:schemeClr val="bg2"/>
                </a:solidFill>
                <a:latin typeface="ヒラギノ角ゴ ProN W6"/>
                <a:ea typeface="ヒラギノ角ゴ ProN W6"/>
                <a:cs typeface="ヒラギノ角ゴ ProN W6"/>
              </a:rPr>
              <a:t>…</a:t>
            </a:r>
          </a:p>
          <a:p>
            <a:pPr algn="l"/>
            <a:r>
              <a:rPr kumimoji="1" lang="en-US" altLang="ja-JP" sz="900" dirty="0" smtClean="0">
                <a:solidFill>
                  <a:schemeClr val="bg2"/>
                </a:solidFill>
                <a:latin typeface="ヒラギノ角ゴ ProN W6"/>
                <a:ea typeface="ヒラギノ角ゴ ProN W6"/>
                <a:cs typeface="ヒラギノ角ゴ ProN W6"/>
              </a:rPr>
              <a:t>&lt;</a:t>
            </a:r>
            <a:r>
              <a:rPr kumimoji="1" lang="en-US" altLang="ja-JP" sz="900" dirty="0" err="1" smtClean="0">
                <a:solidFill>
                  <a:schemeClr val="bg2"/>
                </a:solidFill>
                <a:latin typeface="ヒラギノ角ゴ ProN W6"/>
                <a:ea typeface="ヒラギノ角ゴ ProN W6"/>
                <a:cs typeface="ヒラギノ角ゴ ProN W6"/>
              </a:rPr>
              <a:t>soapenv:Envelope</a:t>
            </a:r>
            <a:r>
              <a:rPr kumimoji="1" lang="en-US" altLang="ja-JP" sz="900" dirty="0" smtClean="0">
                <a:solidFill>
                  <a:schemeClr val="bg2"/>
                </a:solidFill>
                <a:latin typeface="ヒラギノ角ゴ ProN W6"/>
                <a:ea typeface="ヒラギノ角ゴ ProN W6"/>
                <a:cs typeface="ヒラギノ角ゴ ProN W6"/>
              </a:rPr>
              <a:t>&gt;</a:t>
            </a:r>
          </a:p>
          <a:p>
            <a:pPr algn="l"/>
            <a:r>
              <a:rPr kumimoji="1" lang="en-US" altLang="ja-JP" sz="900" dirty="0">
                <a:solidFill>
                  <a:schemeClr val="bg2"/>
                </a:solidFill>
                <a:latin typeface="ヒラギノ角ゴ ProN W6"/>
                <a:ea typeface="ヒラギノ角ゴ ProN W6"/>
                <a:cs typeface="ヒラギノ角ゴ ProN W6"/>
              </a:rPr>
              <a:t> </a:t>
            </a:r>
            <a:r>
              <a:rPr kumimoji="1" lang="en-US" altLang="ja-JP" sz="900" dirty="0" smtClean="0">
                <a:solidFill>
                  <a:schemeClr val="bg2"/>
                </a:solidFill>
                <a:latin typeface="ヒラギノ角ゴ ProN W6"/>
                <a:ea typeface="ヒラギノ角ゴ ProN W6"/>
                <a:cs typeface="ヒラギノ角ゴ ProN W6"/>
              </a:rPr>
              <a:t> &lt;</a:t>
            </a:r>
            <a:r>
              <a:rPr kumimoji="1" lang="en-US" altLang="ja-JP" sz="900" dirty="0" err="1" smtClean="0">
                <a:solidFill>
                  <a:schemeClr val="bg2"/>
                </a:solidFill>
                <a:latin typeface="ヒラギノ角ゴ ProN W6"/>
                <a:ea typeface="ヒラギノ角ゴ ProN W6"/>
                <a:cs typeface="ヒラギノ角ゴ ProN W6"/>
              </a:rPr>
              <a:t>soapenv:Body</a:t>
            </a:r>
            <a:r>
              <a:rPr kumimoji="1" lang="en-US" altLang="ja-JP" sz="900" dirty="0" smtClean="0">
                <a:solidFill>
                  <a:schemeClr val="bg2"/>
                </a:solidFill>
                <a:latin typeface="ヒラギノ角ゴ ProN W6"/>
                <a:ea typeface="ヒラギノ角ゴ ProN W6"/>
                <a:cs typeface="ヒラギノ角ゴ ProN W6"/>
              </a:rPr>
              <a:t>&gt;</a:t>
            </a:r>
          </a:p>
          <a:p>
            <a:pPr algn="l"/>
            <a:r>
              <a:rPr kumimoji="1" lang="en-US" altLang="ja-JP" sz="900" dirty="0">
                <a:solidFill>
                  <a:schemeClr val="bg2"/>
                </a:solidFill>
                <a:latin typeface="ヒラギノ角ゴ ProN W6"/>
                <a:ea typeface="ヒラギノ角ゴ ProN W6"/>
                <a:cs typeface="ヒラギノ角ゴ ProN W6"/>
              </a:rPr>
              <a:t> </a:t>
            </a:r>
            <a:r>
              <a:rPr kumimoji="1" lang="en-US" altLang="ja-JP" sz="900" dirty="0" smtClean="0">
                <a:solidFill>
                  <a:schemeClr val="bg2"/>
                </a:solidFill>
                <a:latin typeface="ヒラギノ角ゴ ProN W6"/>
                <a:ea typeface="ヒラギノ角ゴ ProN W6"/>
                <a:cs typeface="ヒラギノ角ゴ ProN W6"/>
              </a:rPr>
              <a:t>   &lt;</a:t>
            </a:r>
            <a:r>
              <a:rPr kumimoji="1" lang="en-US" altLang="ja-JP" sz="900" dirty="0" err="1" smtClean="0">
                <a:solidFill>
                  <a:schemeClr val="bg2"/>
                </a:solidFill>
                <a:latin typeface="ヒラギノ角ゴ ProN W6"/>
                <a:ea typeface="ヒラギノ角ゴ ProN W6"/>
                <a:cs typeface="ヒラギノ角ゴ ProN W6"/>
              </a:rPr>
              <a:t>m:queryStatus</a:t>
            </a:r>
            <a:r>
              <a:rPr kumimoji="1" lang="en-US" altLang="ja-JP" sz="900" dirty="0" smtClean="0">
                <a:solidFill>
                  <a:schemeClr val="bg2"/>
                </a:solidFill>
                <a:latin typeface="ヒラギノ角ゴ ProN W6"/>
                <a:ea typeface="ヒラギノ角ゴ ProN W6"/>
                <a:cs typeface="ヒラギノ角ゴ ProN W6"/>
              </a:rPr>
              <a:t>&gt;</a:t>
            </a:r>
          </a:p>
          <a:p>
            <a:pPr algn="l"/>
            <a:r>
              <a:rPr kumimoji="1" lang="en-US" altLang="ja-JP" sz="900" dirty="0">
                <a:solidFill>
                  <a:schemeClr val="bg2"/>
                </a:solidFill>
                <a:latin typeface="ヒラギノ角ゴ ProN W6"/>
                <a:ea typeface="ヒラギノ角ゴ ProN W6"/>
                <a:cs typeface="ヒラギノ角ゴ ProN W6"/>
              </a:rPr>
              <a:t> </a:t>
            </a:r>
            <a:r>
              <a:rPr kumimoji="1" lang="en-US" altLang="ja-JP" sz="900" dirty="0" smtClean="0">
                <a:solidFill>
                  <a:schemeClr val="bg2"/>
                </a:solidFill>
                <a:latin typeface="ヒラギノ角ゴ ProN W6"/>
                <a:ea typeface="ヒラギノ角ゴ ProN W6"/>
                <a:cs typeface="ヒラギノ角ゴ ProN W6"/>
              </a:rPr>
              <a:t>      &lt;</a:t>
            </a:r>
            <a:r>
              <a:rPr kumimoji="1" lang="en-US" altLang="ja-JP" sz="900" dirty="0" err="1" smtClean="0">
                <a:solidFill>
                  <a:schemeClr val="bg2"/>
                </a:solidFill>
                <a:latin typeface="ヒラギノ角ゴ ProN W6"/>
                <a:ea typeface="ヒラギノ角ゴ ProN W6"/>
                <a:cs typeface="ヒラギノ角ゴ ProN W6"/>
              </a:rPr>
              <a:t>m:roomID</a:t>
            </a:r>
            <a:r>
              <a:rPr kumimoji="1" lang="en-US" altLang="ja-JP" sz="900" dirty="0" smtClean="0">
                <a:solidFill>
                  <a:schemeClr val="bg2"/>
                </a:solidFill>
                <a:latin typeface="ヒラギノ角ゴ ProN W6"/>
                <a:ea typeface="ヒラギノ角ゴ ProN W6"/>
                <a:cs typeface="ヒラギノ角ゴ ProN W6"/>
              </a:rPr>
              <a:t>&gt;123&lt;/</a:t>
            </a:r>
            <a:r>
              <a:rPr kumimoji="1" lang="en-US" altLang="ja-JP" sz="900" dirty="0" err="1" smtClean="0">
                <a:solidFill>
                  <a:schemeClr val="bg2"/>
                </a:solidFill>
                <a:latin typeface="ヒラギノ角ゴ ProN W6"/>
                <a:ea typeface="ヒラギノ角ゴ ProN W6"/>
                <a:cs typeface="ヒラギノ角ゴ ProN W6"/>
              </a:rPr>
              <a:t>m:roomID</a:t>
            </a:r>
            <a:r>
              <a:rPr kumimoji="1" lang="en-US" altLang="ja-JP" sz="900" dirty="0" smtClean="0">
                <a:solidFill>
                  <a:schemeClr val="bg2"/>
                </a:solidFill>
                <a:latin typeface="ヒラギノ角ゴ ProN W6"/>
                <a:ea typeface="ヒラギノ角ゴ ProN W6"/>
                <a:cs typeface="ヒラギノ角ゴ ProN W6"/>
              </a:rPr>
              <a:t>&gt; </a:t>
            </a:r>
          </a:p>
          <a:p>
            <a:pPr algn="l"/>
            <a:r>
              <a:rPr kumimoji="1" lang="en-US" altLang="ja-JP" sz="900" dirty="0">
                <a:solidFill>
                  <a:schemeClr val="bg2"/>
                </a:solidFill>
                <a:latin typeface="ヒラギノ角ゴ ProN W6"/>
                <a:ea typeface="ヒラギノ角ゴ ProN W6"/>
                <a:cs typeface="ヒラギノ角ゴ ProN W6"/>
              </a:rPr>
              <a:t> </a:t>
            </a:r>
            <a:r>
              <a:rPr kumimoji="1" lang="en-US" altLang="ja-JP" sz="900" dirty="0" smtClean="0">
                <a:solidFill>
                  <a:schemeClr val="bg2"/>
                </a:solidFill>
                <a:latin typeface="ヒラギノ角ゴ ProN W6"/>
                <a:ea typeface="ヒラギノ角ゴ ProN W6"/>
                <a:cs typeface="ヒラギノ角ゴ ProN W6"/>
              </a:rPr>
              <a:t>   &lt;/</a:t>
            </a:r>
            <a:r>
              <a:rPr kumimoji="1" lang="en-US" altLang="ja-JP" sz="900" dirty="0" err="1" smtClean="0">
                <a:solidFill>
                  <a:schemeClr val="bg2"/>
                </a:solidFill>
                <a:latin typeface="ヒラギノ角ゴ ProN W6"/>
                <a:ea typeface="ヒラギノ角ゴ ProN W6"/>
                <a:cs typeface="ヒラギノ角ゴ ProN W6"/>
              </a:rPr>
              <a:t>m:queryStatus</a:t>
            </a:r>
            <a:r>
              <a:rPr kumimoji="1" lang="en-US" altLang="ja-JP" sz="900" dirty="0" smtClean="0">
                <a:solidFill>
                  <a:schemeClr val="bg2"/>
                </a:solidFill>
                <a:latin typeface="ヒラギノ角ゴ ProN W6"/>
                <a:ea typeface="ヒラギノ角ゴ ProN W6"/>
                <a:cs typeface="ヒラギノ角ゴ ProN W6"/>
              </a:rPr>
              <a:t>&gt;</a:t>
            </a:r>
          </a:p>
          <a:p>
            <a:pPr algn="l"/>
            <a:r>
              <a:rPr kumimoji="1" lang="en-US" altLang="ja-JP" sz="900" dirty="0">
                <a:solidFill>
                  <a:schemeClr val="bg2"/>
                </a:solidFill>
                <a:latin typeface="ヒラギノ角ゴ ProN W6"/>
                <a:ea typeface="ヒラギノ角ゴ ProN W6"/>
                <a:cs typeface="ヒラギノ角ゴ ProN W6"/>
              </a:rPr>
              <a:t> </a:t>
            </a:r>
            <a:r>
              <a:rPr kumimoji="1" lang="en-US" altLang="ja-JP" sz="900" dirty="0" smtClean="0">
                <a:solidFill>
                  <a:schemeClr val="bg2"/>
                </a:solidFill>
                <a:latin typeface="ヒラギノ角ゴ ProN W6"/>
                <a:ea typeface="ヒラギノ角ゴ ProN W6"/>
                <a:cs typeface="ヒラギノ角ゴ ProN W6"/>
              </a:rPr>
              <a:t> &lt;/</a:t>
            </a:r>
            <a:r>
              <a:rPr kumimoji="1" lang="en-US" altLang="ja-JP" sz="900" dirty="0" err="1" smtClean="0">
                <a:solidFill>
                  <a:schemeClr val="bg2"/>
                </a:solidFill>
                <a:latin typeface="ヒラギノ角ゴ ProN W6"/>
                <a:ea typeface="ヒラギノ角ゴ ProN W6"/>
                <a:cs typeface="ヒラギノ角ゴ ProN W6"/>
              </a:rPr>
              <a:t>soapEnv:Body</a:t>
            </a:r>
            <a:r>
              <a:rPr kumimoji="1" lang="en-US" altLang="ja-JP" sz="900" dirty="0" smtClean="0">
                <a:solidFill>
                  <a:schemeClr val="bg2"/>
                </a:solidFill>
                <a:latin typeface="ヒラギノ角ゴ ProN W6"/>
                <a:ea typeface="ヒラギノ角ゴ ProN W6"/>
                <a:cs typeface="ヒラギノ角ゴ ProN W6"/>
              </a:rPr>
              <a:t>&gt;</a:t>
            </a:r>
          </a:p>
          <a:p>
            <a:pPr algn="l"/>
            <a:r>
              <a:rPr kumimoji="1" lang="en-US" altLang="ja-JP" sz="900" dirty="0" smtClean="0">
                <a:solidFill>
                  <a:schemeClr val="bg2"/>
                </a:solidFill>
                <a:latin typeface="ヒラギノ角ゴ ProN W6"/>
                <a:ea typeface="ヒラギノ角ゴ ProN W6"/>
                <a:cs typeface="ヒラギノ角ゴ ProN W6"/>
              </a:rPr>
              <a:t>&lt;/</a:t>
            </a:r>
            <a:r>
              <a:rPr kumimoji="1" lang="en-US" altLang="ja-JP" sz="900" dirty="0" err="1" smtClean="0">
                <a:solidFill>
                  <a:schemeClr val="bg2"/>
                </a:solidFill>
                <a:latin typeface="ヒラギノ角ゴ ProN W6"/>
                <a:ea typeface="ヒラギノ角ゴ ProN W6"/>
                <a:cs typeface="ヒラギノ角ゴ ProN W6"/>
              </a:rPr>
              <a:t>soapenv:Envelope</a:t>
            </a:r>
            <a:r>
              <a:rPr kumimoji="1" lang="en-US" altLang="ja-JP" sz="900" dirty="0" smtClean="0">
                <a:solidFill>
                  <a:schemeClr val="bg2"/>
                </a:solidFill>
                <a:latin typeface="ヒラギノ角ゴ ProN W6"/>
                <a:ea typeface="ヒラギノ角ゴ ProN W6"/>
                <a:cs typeface="ヒラギノ角ゴ ProN W6"/>
              </a:rPr>
              <a:t>&gt;</a:t>
            </a:r>
          </a:p>
        </p:txBody>
      </p:sp>
      <p:sp>
        <p:nvSpPr>
          <p:cNvPr id="13" name="角丸四角形吹き出し 12"/>
          <p:cNvSpPr/>
          <p:nvPr/>
        </p:nvSpPr>
        <p:spPr bwMode="auto">
          <a:xfrm>
            <a:off x="628385" y="4930269"/>
            <a:ext cx="1369407" cy="353838"/>
          </a:xfrm>
          <a:prstGeom prst="wedgeRoundRectCallout">
            <a:avLst>
              <a:gd name="adj1" fmla="val 49715"/>
              <a:gd name="adj2" fmla="val -78595"/>
              <a:gd name="adj3" fmla="val 16667"/>
            </a:avLst>
          </a:prstGeom>
          <a:noFill/>
          <a:ln w="12700" cap="sq" cmpd="sng" algn="ctr">
            <a:solidFill>
              <a:schemeClr val="bg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defTabSz="672541"/>
            <a:r>
              <a:rPr lang="en-US" altLang="ja-JP" sz="900" dirty="0" smtClean="0">
                <a:solidFill>
                  <a:schemeClr val="bg1"/>
                </a:solidFill>
              </a:rPr>
              <a:t>Room ID:123</a:t>
            </a:r>
            <a:r>
              <a:rPr lang="ja-JP" altLang="en-US" sz="900" dirty="0" smtClean="0">
                <a:solidFill>
                  <a:schemeClr val="bg1"/>
                </a:solidFill>
              </a:rPr>
              <a:t>の</a:t>
            </a:r>
            <a:br>
              <a:rPr lang="ja-JP" altLang="en-US" sz="900" dirty="0" smtClean="0">
                <a:solidFill>
                  <a:schemeClr val="bg1"/>
                </a:solidFill>
              </a:rPr>
            </a:br>
            <a:r>
              <a:rPr lang="ja-JP" altLang="en-US" sz="900" dirty="0" smtClean="0">
                <a:solidFill>
                  <a:schemeClr val="bg1"/>
                </a:solidFill>
              </a:rPr>
              <a:t>現在の状況を知りたい</a:t>
            </a:r>
          </a:p>
        </p:txBody>
      </p:sp>
      <p:sp>
        <p:nvSpPr>
          <p:cNvPr id="25" name="テキスト ボックス 24"/>
          <p:cNvSpPr txBox="1"/>
          <p:nvPr/>
        </p:nvSpPr>
        <p:spPr>
          <a:xfrm>
            <a:off x="5934346" y="4102538"/>
            <a:ext cx="3452417" cy="2145403"/>
          </a:xfrm>
          <a:prstGeom prst="rect">
            <a:avLst/>
          </a:prstGeom>
          <a:noFill/>
        </p:spPr>
        <p:txBody>
          <a:bodyPr wrap="none" lIns="67254" tIns="33627" rIns="67254" bIns="33627" rtlCol="0">
            <a:spAutoFit/>
          </a:bodyPr>
          <a:lstStyle/>
          <a:p>
            <a:pPr algn="l"/>
            <a:r>
              <a:rPr kumimoji="1" lang="en-US" altLang="ja-JP" sz="900" dirty="0" smtClean="0">
                <a:solidFill>
                  <a:schemeClr val="bg2"/>
                </a:solidFill>
                <a:latin typeface="ヒラギノ角ゴ ProN W6"/>
                <a:ea typeface="ヒラギノ角ゴ ProN W6"/>
                <a:cs typeface="ヒラギノ角ゴ ProN W6"/>
              </a:rPr>
              <a:t>200 OK</a:t>
            </a:r>
          </a:p>
          <a:p>
            <a:pPr algn="l"/>
            <a:r>
              <a:rPr kumimoji="1" lang="en-US" altLang="ja-JP" sz="900" dirty="0" smtClean="0">
                <a:solidFill>
                  <a:schemeClr val="bg2"/>
                </a:solidFill>
                <a:latin typeface="ヒラギノ角ゴ ProN W6"/>
                <a:ea typeface="ヒラギノ角ゴ ProN W6"/>
                <a:cs typeface="ヒラギノ角ゴ ProN W6"/>
              </a:rPr>
              <a:t>Content-Type: application/</a:t>
            </a:r>
            <a:r>
              <a:rPr kumimoji="1" lang="en-US" altLang="ja-JP" sz="900" dirty="0" err="1" smtClean="0">
                <a:solidFill>
                  <a:schemeClr val="bg2"/>
                </a:solidFill>
                <a:latin typeface="ヒラギノ角ゴ ProN W6"/>
                <a:ea typeface="ヒラギノ角ゴ ProN W6"/>
                <a:cs typeface="ヒラギノ角ゴ ProN W6"/>
              </a:rPr>
              <a:t>soap+xml</a:t>
            </a:r>
            <a:r>
              <a:rPr kumimoji="1" lang="en-US" altLang="ja-JP" sz="900" dirty="0" smtClean="0">
                <a:solidFill>
                  <a:schemeClr val="bg2"/>
                </a:solidFill>
                <a:latin typeface="ヒラギノ角ゴ ProN W6"/>
                <a:ea typeface="ヒラギノ角ゴ ProN W6"/>
                <a:cs typeface="ヒラギノ角ゴ ProN W6"/>
              </a:rPr>
              <a:t>; charset=“utf-8”;</a:t>
            </a:r>
          </a:p>
          <a:p>
            <a:pPr algn="l"/>
            <a:r>
              <a:rPr kumimoji="1" lang="en-US" altLang="ja-JP" sz="900" dirty="0" smtClean="0">
                <a:solidFill>
                  <a:schemeClr val="bg2"/>
                </a:solidFill>
                <a:latin typeface="ヒラギノ角ゴ ProN W6"/>
                <a:ea typeface="ヒラギノ角ゴ ProN W6"/>
                <a:cs typeface="ヒラギノ角ゴ ProN W6"/>
              </a:rPr>
              <a:t>Content-Length: </a:t>
            </a:r>
            <a:r>
              <a:rPr kumimoji="1" lang="en-US" altLang="ja-JP" sz="900" dirty="0" err="1" smtClean="0">
                <a:solidFill>
                  <a:schemeClr val="bg2"/>
                </a:solidFill>
                <a:latin typeface="ヒラギノ角ゴ ProN W6"/>
                <a:ea typeface="ヒラギノ角ゴ ProN W6"/>
                <a:cs typeface="ヒラギノ角ゴ ProN W6"/>
              </a:rPr>
              <a:t>xxxx</a:t>
            </a:r>
            <a:endParaRPr kumimoji="1" lang="en-US" altLang="ja-JP" sz="900" dirty="0" smtClean="0">
              <a:solidFill>
                <a:schemeClr val="bg2"/>
              </a:solidFill>
              <a:latin typeface="ヒラギノ角ゴ ProN W6"/>
              <a:ea typeface="ヒラギノ角ゴ ProN W6"/>
              <a:cs typeface="ヒラギノ角ゴ ProN W6"/>
            </a:endParaRPr>
          </a:p>
          <a:p>
            <a:pPr algn="l"/>
            <a:endParaRPr kumimoji="1" lang="en-US" altLang="ja-JP" sz="900" dirty="0">
              <a:solidFill>
                <a:schemeClr val="bg2"/>
              </a:solidFill>
              <a:latin typeface="ヒラギノ角ゴ ProN W6"/>
              <a:ea typeface="ヒラギノ角ゴ ProN W6"/>
              <a:cs typeface="ヒラギノ角ゴ ProN W6"/>
            </a:endParaRPr>
          </a:p>
          <a:p>
            <a:pPr algn="l"/>
            <a:r>
              <a:rPr kumimoji="1" lang="en-US" altLang="ja-JP" sz="900" dirty="0" smtClean="0">
                <a:solidFill>
                  <a:schemeClr val="bg2"/>
                </a:solidFill>
                <a:latin typeface="ヒラギノ角ゴ ProN W6"/>
                <a:ea typeface="ヒラギノ角ゴ ProN W6"/>
                <a:cs typeface="ヒラギノ角ゴ ProN W6"/>
              </a:rPr>
              <a:t>&lt;?xml version=“1.0”&gt;</a:t>
            </a:r>
          </a:p>
          <a:p>
            <a:pPr algn="l"/>
            <a:r>
              <a:rPr kumimoji="1" lang="en-US" altLang="ja-JP" sz="900" dirty="0" smtClean="0">
                <a:solidFill>
                  <a:schemeClr val="bg2"/>
                </a:solidFill>
                <a:latin typeface="ヒラギノ角ゴ ProN W6"/>
                <a:ea typeface="ヒラギノ角ゴ ProN W6"/>
                <a:cs typeface="ヒラギノ角ゴ ProN W6"/>
              </a:rPr>
              <a:t>…</a:t>
            </a:r>
          </a:p>
          <a:p>
            <a:pPr algn="l"/>
            <a:r>
              <a:rPr kumimoji="1" lang="en-US" altLang="ja-JP" sz="900" dirty="0" smtClean="0">
                <a:solidFill>
                  <a:schemeClr val="bg2"/>
                </a:solidFill>
                <a:latin typeface="ヒラギノ角ゴ ProN W6"/>
                <a:ea typeface="ヒラギノ角ゴ ProN W6"/>
                <a:cs typeface="ヒラギノ角ゴ ProN W6"/>
              </a:rPr>
              <a:t>&lt;</a:t>
            </a:r>
            <a:r>
              <a:rPr kumimoji="1" lang="en-US" altLang="ja-JP" sz="900" dirty="0" err="1" smtClean="0">
                <a:solidFill>
                  <a:schemeClr val="bg2"/>
                </a:solidFill>
                <a:latin typeface="ヒラギノ角ゴ ProN W6"/>
                <a:ea typeface="ヒラギノ角ゴ ProN W6"/>
                <a:cs typeface="ヒラギノ角ゴ ProN W6"/>
              </a:rPr>
              <a:t>soapenv:Envelope</a:t>
            </a:r>
            <a:r>
              <a:rPr kumimoji="1" lang="en-US" altLang="ja-JP" sz="900" dirty="0" smtClean="0">
                <a:solidFill>
                  <a:schemeClr val="bg2"/>
                </a:solidFill>
                <a:latin typeface="ヒラギノ角ゴ ProN W6"/>
                <a:ea typeface="ヒラギノ角ゴ ProN W6"/>
                <a:cs typeface="ヒラギノ角ゴ ProN W6"/>
              </a:rPr>
              <a:t>&gt;</a:t>
            </a:r>
          </a:p>
          <a:p>
            <a:pPr algn="l"/>
            <a:r>
              <a:rPr kumimoji="1" lang="en-US" altLang="ja-JP" sz="900" dirty="0">
                <a:solidFill>
                  <a:schemeClr val="bg2"/>
                </a:solidFill>
                <a:latin typeface="ヒラギノ角ゴ ProN W6"/>
                <a:ea typeface="ヒラギノ角ゴ ProN W6"/>
                <a:cs typeface="ヒラギノ角ゴ ProN W6"/>
              </a:rPr>
              <a:t> </a:t>
            </a:r>
            <a:r>
              <a:rPr kumimoji="1" lang="en-US" altLang="ja-JP" sz="900" dirty="0" smtClean="0">
                <a:solidFill>
                  <a:schemeClr val="bg2"/>
                </a:solidFill>
                <a:latin typeface="ヒラギノ角ゴ ProN W6"/>
                <a:ea typeface="ヒラギノ角ゴ ProN W6"/>
                <a:cs typeface="ヒラギノ角ゴ ProN W6"/>
              </a:rPr>
              <a:t> &lt;</a:t>
            </a:r>
            <a:r>
              <a:rPr kumimoji="1" lang="en-US" altLang="ja-JP" sz="900" dirty="0" err="1" smtClean="0">
                <a:solidFill>
                  <a:schemeClr val="bg2"/>
                </a:solidFill>
                <a:latin typeface="ヒラギノ角ゴ ProN W6"/>
                <a:ea typeface="ヒラギノ角ゴ ProN W6"/>
                <a:cs typeface="ヒラギノ角ゴ ProN W6"/>
              </a:rPr>
              <a:t>soapenv:Body</a:t>
            </a:r>
            <a:r>
              <a:rPr kumimoji="1" lang="en-US" altLang="ja-JP" sz="900" dirty="0" smtClean="0">
                <a:solidFill>
                  <a:schemeClr val="bg2"/>
                </a:solidFill>
                <a:latin typeface="ヒラギノ角ゴ ProN W6"/>
                <a:ea typeface="ヒラギノ角ゴ ProN W6"/>
                <a:cs typeface="ヒラギノ角ゴ ProN W6"/>
              </a:rPr>
              <a:t>&gt;</a:t>
            </a:r>
          </a:p>
          <a:p>
            <a:pPr algn="l"/>
            <a:r>
              <a:rPr kumimoji="1" lang="en-US" altLang="ja-JP" sz="900" dirty="0">
                <a:solidFill>
                  <a:schemeClr val="bg2"/>
                </a:solidFill>
                <a:latin typeface="ヒラギノ角ゴ ProN W6"/>
                <a:ea typeface="ヒラギノ角ゴ ProN W6"/>
                <a:cs typeface="ヒラギノ角ゴ ProN W6"/>
              </a:rPr>
              <a:t> </a:t>
            </a:r>
            <a:r>
              <a:rPr kumimoji="1" lang="en-US" altLang="ja-JP" sz="900" dirty="0" smtClean="0">
                <a:solidFill>
                  <a:schemeClr val="bg2"/>
                </a:solidFill>
                <a:latin typeface="ヒラギノ角ゴ ProN W6"/>
                <a:ea typeface="ヒラギノ角ゴ ProN W6"/>
                <a:cs typeface="ヒラギノ角ゴ ProN W6"/>
              </a:rPr>
              <a:t>   &lt;</a:t>
            </a:r>
            <a:r>
              <a:rPr kumimoji="1" lang="en-US" altLang="ja-JP" sz="900" dirty="0" err="1" smtClean="0">
                <a:solidFill>
                  <a:schemeClr val="bg2"/>
                </a:solidFill>
                <a:latin typeface="ヒラギノ角ゴ ProN W6"/>
                <a:ea typeface="ヒラギノ角ゴ ProN W6"/>
                <a:cs typeface="ヒラギノ角ゴ ProN W6"/>
              </a:rPr>
              <a:t>m:respnseStatus</a:t>
            </a:r>
            <a:r>
              <a:rPr kumimoji="1" lang="en-US" altLang="ja-JP" sz="900" dirty="0" smtClean="0">
                <a:solidFill>
                  <a:schemeClr val="bg2"/>
                </a:solidFill>
                <a:latin typeface="ヒラギノ角ゴ ProN W6"/>
                <a:ea typeface="ヒラギノ角ゴ ProN W6"/>
                <a:cs typeface="ヒラギノ角ゴ ProN W6"/>
              </a:rPr>
              <a:t>&gt;</a:t>
            </a:r>
          </a:p>
          <a:p>
            <a:pPr algn="l"/>
            <a:r>
              <a:rPr kumimoji="1" lang="en-US" altLang="ja-JP" sz="900" dirty="0">
                <a:solidFill>
                  <a:schemeClr val="bg2"/>
                </a:solidFill>
                <a:latin typeface="ヒラギノ角ゴ ProN W6"/>
                <a:ea typeface="ヒラギノ角ゴ ProN W6"/>
                <a:cs typeface="ヒラギノ角ゴ ProN W6"/>
              </a:rPr>
              <a:t> </a:t>
            </a:r>
            <a:r>
              <a:rPr kumimoji="1" lang="en-US" altLang="ja-JP" sz="900" dirty="0" smtClean="0">
                <a:solidFill>
                  <a:schemeClr val="bg2"/>
                </a:solidFill>
                <a:latin typeface="ヒラギノ角ゴ ProN W6"/>
                <a:ea typeface="ヒラギノ角ゴ ProN W6"/>
                <a:cs typeface="ヒラギノ角ゴ ProN W6"/>
              </a:rPr>
              <a:t>      &lt;</a:t>
            </a:r>
            <a:r>
              <a:rPr kumimoji="1" lang="en-US" altLang="ja-JP" sz="900" dirty="0" err="1" smtClean="0">
                <a:solidFill>
                  <a:schemeClr val="bg2"/>
                </a:solidFill>
                <a:latin typeface="ヒラギノ角ゴ ProN W6"/>
                <a:ea typeface="ヒラギノ角ゴ ProN W6"/>
                <a:cs typeface="ヒラギノ角ゴ ProN W6"/>
              </a:rPr>
              <a:t>m:temperature</a:t>
            </a:r>
            <a:r>
              <a:rPr kumimoji="1" lang="en-US" altLang="ja-JP" sz="900" dirty="0" smtClean="0">
                <a:solidFill>
                  <a:schemeClr val="bg2"/>
                </a:solidFill>
                <a:latin typeface="ヒラギノ角ゴ ProN W6"/>
                <a:ea typeface="ヒラギノ角ゴ ProN W6"/>
                <a:cs typeface="ヒラギノ角ゴ ProN W6"/>
              </a:rPr>
              <a:t>&gt;12.3&lt;/</a:t>
            </a:r>
            <a:r>
              <a:rPr kumimoji="1" lang="en-US" altLang="ja-JP" sz="900" dirty="0" err="1" smtClean="0">
                <a:solidFill>
                  <a:schemeClr val="bg2"/>
                </a:solidFill>
                <a:latin typeface="ヒラギノ角ゴ ProN W6"/>
                <a:ea typeface="ヒラギノ角ゴ ProN W6"/>
                <a:cs typeface="ヒラギノ角ゴ ProN W6"/>
              </a:rPr>
              <a:t>m:temperature</a:t>
            </a:r>
            <a:r>
              <a:rPr kumimoji="1" lang="en-US" altLang="ja-JP" sz="900" dirty="0" smtClean="0">
                <a:solidFill>
                  <a:schemeClr val="bg2"/>
                </a:solidFill>
                <a:latin typeface="ヒラギノ角ゴ ProN W6"/>
                <a:ea typeface="ヒラギノ角ゴ ProN W6"/>
                <a:cs typeface="ヒラギノ角ゴ ProN W6"/>
              </a:rPr>
              <a:t>&gt;</a:t>
            </a:r>
          </a:p>
          <a:p>
            <a:pPr algn="l"/>
            <a:r>
              <a:rPr kumimoji="1" lang="en-US" altLang="ja-JP" sz="900" dirty="0">
                <a:solidFill>
                  <a:schemeClr val="bg2"/>
                </a:solidFill>
                <a:latin typeface="ヒラギノ角ゴ ProN W6"/>
                <a:ea typeface="ヒラギノ角ゴ ProN W6"/>
                <a:cs typeface="ヒラギノ角ゴ ProN W6"/>
              </a:rPr>
              <a:t>       &lt;</a:t>
            </a:r>
            <a:r>
              <a:rPr kumimoji="1" lang="en-US" altLang="ja-JP" sz="900" dirty="0" err="1" smtClean="0">
                <a:solidFill>
                  <a:schemeClr val="bg2"/>
                </a:solidFill>
                <a:latin typeface="ヒラギノ角ゴ ProN W6"/>
                <a:ea typeface="ヒラギノ角ゴ ProN W6"/>
                <a:cs typeface="ヒラギノ角ゴ ProN W6"/>
              </a:rPr>
              <a:t>m:humidity</a:t>
            </a:r>
            <a:r>
              <a:rPr kumimoji="1" lang="en-US" altLang="ja-JP" sz="900" dirty="0" smtClean="0">
                <a:solidFill>
                  <a:schemeClr val="bg2"/>
                </a:solidFill>
                <a:latin typeface="ヒラギノ角ゴ ProN W6"/>
                <a:ea typeface="ヒラギノ角ゴ ProN W6"/>
                <a:cs typeface="ヒラギノ角ゴ ProN W6"/>
              </a:rPr>
              <a:t>&gt;60</a:t>
            </a:r>
            <a:r>
              <a:rPr kumimoji="1" lang="en-US" altLang="ja-JP" sz="900" dirty="0">
                <a:solidFill>
                  <a:schemeClr val="bg2"/>
                </a:solidFill>
                <a:latin typeface="ヒラギノ角ゴ ProN W6"/>
                <a:ea typeface="ヒラギノ角ゴ ProN W6"/>
                <a:cs typeface="ヒラギノ角ゴ ProN W6"/>
              </a:rPr>
              <a:t>&lt;/</a:t>
            </a:r>
            <a:r>
              <a:rPr kumimoji="1" lang="en-US" altLang="ja-JP" sz="900" dirty="0" err="1" smtClean="0">
                <a:solidFill>
                  <a:schemeClr val="bg2"/>
                </a:solidFill>
                <a:latin typeface="ヒラギノ角ゴ ProN W6"/>
                <a:ea typeface="ヒラギノ角ゴ ProN W6"/>
                <a:cs typeface="ヒラギノ角ゴ ProN W6"/>
              </a:rPr>
              <a:t>m:humidity</a:t>
            </a:r>
            <a:r>
              <a:rPr kumimoji="1" lang="en-US" altLang="ja-JP" sz="900" dirty="0" smtClean="0">
                <a:solidFill>
                  <a:schemeClr val="bg2"/>
                </a:solidFill>
                <a:latin typeface="ヒラギノ角ゴ ProN W6"/>
                <a:ea typeface="ヒラギノ角ゴ ProN W6"/>
                <a:cs typeface="ヒラギノ角ゴ ProN W6"/>
              </a:rPr>
              <a:t>&gt;</a:t>
            </a:r>
          </a:p>
          <a:p>
            <a:pPr algn="l"/>
            <a:r>
              <a:rPr kumimoji="1" lang="en-US" altLang="ja-JP" sz="900" dirty="0">
                <a:solidFill>
                  <a:schemeClr val="bg2"/>
                </a:solidFill>
                <a:latin typeface="ヒラギノ角ゴ ProN W6"/>
                <a:ea typeface="ヒラギノ角ゴ ProN W6"/>
                <a:cs typeface="ヒラギノ角ゴ ProN W6"/>
              </a:rPr>
              <a:t> </a:t>
            </a:r>
            <a:r>
              <a:rPr kumimoji="1" lang="en-US" altLang="ja-JP" sz="900" dirty="0" smtClean="0">
                <a:solidFill>
                  <a:schemeClr val="bg2"/>
                </a:solidFill>
                <a:latin typeface="ヒラギノ角ゴ ProN W6"/>
                <a:ea typeface="ヒラギノ角ゴ ProN W6"/>
                <a:cs typeface="ヒラギノ角ゴ ProN W6"/>
              </a:rPr>
              <a:t>      </a:t>
            </a:r>
            <a:r>
              <a:rPr kumimoji="1" lang="en-US" altLang="ja-JP" sz="900" dirty="0">
                <a:solidFill>
                  <a:schemeClr val="bg2"/>
                </a:solidFill>
                <a:latin typeface="ヒラギノ角ゴ ProN W6"/>
                <a:ea typeface="ヒラギノ角ゴ ProN W6"/>
                <a:cs typeface="ヒラギノ角ゴ ProN W6"/>
              </a:rPr>
              <a:t>&lt;</a:t>
            </a:r>
            <a:r>
              <a:rPr kumimoji="1" lang="en-US" altLang="ja-JP" sz="900" dirty="0" err="1" smtClean="0">
                <a:solidFill>
                  <a:schemeClr val="bg2"/>
                </a:solidFill>
                <a:latin typeface="ヒラギノ角ゴ ProN W6"/>
                <a:ea typeface="ヒラギノ角ゴ ProN W6"/>
                <a:cs typeface="ヒラギノ角ゴ ProN W6"/>
              </a:rPr>
              <a:t>m:atmosphere</a:t>
            </a:r>
            <a:r>
              <a:rPr kumimoji="1" lang="en-US" altLang="ja-JP" sz="900" dirty="0">
                <a:solidFill>
                  <a:schemeClr val="bg2"/>
                </a:solidFill>
                <a:latin typeface="ヒラギノ角ゴ ProN W6"/>
                <a:ea typeface="ヒラギノ角ゴ ProN W6"/>
                <a:cs typeface="ヒラギノ角ゴ ProN W6"/>
              </a:rPr>
              <a:t>&gt;1016&lt;/</a:t>
            </a:r>
            <a:r>
              <a:rPr kumimoji="1" lang="en-US" altLang="ja-JP" sz="900" dirty="0" err="1" smtClean="0">
                <a:solidFill>
                  <a:schemeClr val="bg2"/>
                </a:solidFill>
                <a:latin typeface="ヒラギノ角ゴ ProN W6"/>
                <a:ea typeface="ヒラギノ角ゴ ProN W6"/>
                <a:cs typeface="ヒラギノ角ゴ ProN W6"/>
              </a:rPr>
              <a:t>m:atmosphere</a:t>
            </a:r>
            <a:r>
              <a:rPr kumimoji="1" lang="en-US" altLang="ja-JP" sz="900" dirty="0" smtClean="0">
                <a:solidFill>
                  <a:schemeClr val="bg2"/>
                </a:solidFill>
                <a:latin typeface="ヒラギノ角ゴ ProN W6"/>
                <a:ea typeface="ヒラギノ角ゴ ProN W6"/>
                <a:cs typeface="ヒラギノ角ゴ ProN W6"/>
              </a:rPr>
              <a:t>&gt;</a:t>
            </a:r>
          </a:p>
          <a:p>
            <a:pPr algn="l"/>
            <a:r>
              <a:rPr kumimoji="1" lang="en-US" altLang="ja-JP" sz="900" dirty="0">
                <a:solidFill>
                  <a:schemeClr val="bg2"/>
                </a:solidFill>
                <a:latin typeface="ヒラギノ角ゴ ProN W6"/>
                <a:ea typeface="ヒラギノ角ゴ ProN W6"/>
                <a:cs typeface="ヒラギノ角ゴ ProN W6"/>
              </a:rPr>
              <a:t> </a:t>
            </a:r>
            <a:r>
              <a:rPr kumimoji="1" lang="en-US" altLang="ja-JP" sz="900" dirty="0" smtClean="0">
                <a:solidFill>
                  <a:schemeClr val="bg2"/>
                </a:solidFill>
                <a:latin typeface="ヒラギノ角ゴ ProN W6"/>
                <a:ea typeface="ヒラギノ角ゴ ProN W6"/>
                <a:cs typeface="ヒラギノ角ゴ ProN W6"/>
              </a:rPr>
              <a:t>   &lt;/</a:t>
            </a:r>
            <a:r>
              <a:rPr kumimoji="1" lang="en-US" altLang="ja-JP" sz="900" dirty="0" err="1" smtClean="0">
                <a:solidFill>
                  <a:schemeClr val="bg2"/>
                </a:solidFill>
                <a:latin typeface="ヒラギノ角ゴ ProN W6"/>
                <a:ea typeface="ヒラギノ角ゴ ProN W6"/>
                <a:cs typeface="ヒラギノ角ゴ ProN W6"/>
              </a:rPr>
              <a:t>m:responseStatus</a:t>
            </a:r>
            <a:r>
              <a:rPr kumimoji="1" lang="en-US" altLang="ja-JP" sz="900" dirty="0" smtClean="0">
                <a:solidFill>
                  <a:schemeClr val="bg2"/>
                </a:solidFill>
                <a:latin typeface="ヒラギノ角ゴ ProN W6"/>
                <a:ea typeface="ヒラギノ角ゴ ProN W6"/>
                <a:cs typeface="ヒラギノ角ゴ ProN W6"/>
              </a:rPr>
              <a:t>&gt;</a:t>
            </a:r>
          </a:p>
          <a:p>
            <a:pPr algn="l"/>
            <a:r>
              <a:rPr kumimoji="1" lang="en-US" altLang="ja-JP" sz="900" dirty="0">
                <a:solidFill>
                  <a:schemeClr val="bg2"/>
                </a:solidFill>
                <a:latin typeface="ヒラギノ角ゴ ProN W6"/>
                <a:ea typeface="ヒラギノ角ゴ ProN W6"/>
                <a:cs typeface="ヒラギノ角ゴ ProN W6"/>
              </a:rPr>
              <a:t> </a:t>
            </a:r>
            <a:r>
              <a:rPr kumimoji="1" lang="en-US" altLang="ja-JP" sz="900" dirty="0" smtClean="0">
                <a:solidFill>
                  <a:schemeClr val="bg2"/>
                </a:solidFill>
                <a:latin typeface="ヒラギノ角ゴ ProN W6"/>
                <a:ea typeface="ヒラギノ角ゴ ProN W6"/>
                <a:cs typeface="ヒラギノ角ゴ ProN W6"/>
              </a:rPr>
              <a:t> &lt;/</a:t>
            </a:r>
            <a:r>
              <a:rPr kumimoji="1" lang="en-US" altLang="ja-JP" sz="900" dirty="0" err="1" smtClean="0">
                <a:solidFill>
                  <a:schemeClr val="bg2"/>
                </a:solidFill>
                <a:latin typeface="ヒラギノ角ゴ ProN W6"/>
                <a:ea typeface="ヒラギノ角ゴ ProN W6"/>
                <a:cs typeface="ヒラギノ角ゴ ProN W6"/>
              </a:rPr>
              <a:t>soapEnv:Body</a:t>
            </a:r>
            <a:r>
              <a:rPr kumimoji="1" lang="en-US" altLang="ja-JP" sz="900" dirty="0" smtClean="0">
                <a:solidFill>
                  <a:schemeClr val="bg2"/>
                </a:solidFill>
                <a:latin typeface="ヒラギノ角ゴ ProN W6"/>
                <a:ea typeface="ヒラギノ角ゴ ProN W6"/>
                <a:cs typeface="ヒラギノ角ゴ ProN W6"/>
              </a:rPr>
              <a:t>&gt;</a:t>
            </a:r>
          </a:p>
          <a:p>
            <a:pPr algn="l"/>
            <a:r>
              <a:rPr kumimoji="1" lang="en-US" altLang="ja-JP" sz="900" dirty="0" smtClean="0">
                <a:solidFill>
                  <a:schemeClr val="bg2"/>
                </a:solidFill>
                <a:latin typeface="ヒラギノ角ゴ ProN W6"/>
                <a:ea typeface="ヒラギノ角ゴ ProN W6"/>
                <a:cs typeface="ヒラギノ角ゴ ProN W6"/>
              </a:rPr>
              <a:t>&lt;/</a:t>
            </a:r>
            <a:r>
              <a:rPr kumimoji="1" lang="en-US" altLang="ja-JP" sz="900" dirty="0" err="1" smtClean="0">
                <a:solidFill>
                  <a:schemeClr val="bg2"/>
                </a:solidFill>
                <a:latin typeface="ヒラギノ角ゴ ProN W6"/>
                <a:ea typeface="ヒラギノ角ゴ ProN W6"/>
                <a:cs typeface="ヒラギノ角ゴ ProN W6"/>
              </a:rPr>
              <a:t>soapenv:Envelope</a:t>
            </a:r>
            <a:r>
              <a:rPr kumimoji="1" lang="en-US" altLang="ja-JP" sz="900" dirty="0" smtClean="0">
                <a:solidFill>
                  <a:schemeClr val="bg2"/>
                </a:solidFill>
                <a:latin typeface="ヒラギノ角ゴ ProN W6"/>
                <a:ea typeface="ヒラギノ角ゴ ProN W6"/>
                <a:cs typeface="ヒラギノ角ゴ ProN W6"/>
              </a:rPr>
              <a:t>&gt;</a:t>
            </a:r>
          </a:p>
        </p:txBody>
      </p:sp>
      <p:sp>
        <p:nvSpPr>
          <p:cNvPr id="14" name="角丸四角形吹き出し 13"/>
          <p:cNvSpPr/>
          <p:nvPr/>
        </p:nvSpPr>
        <p:spPr bwMode="auto">
          <a:xfrm>
            <a:off x="7687188" y="4652253"/>
            <a:ext cx="1369407" cy="454935"/>
          </a:xfrm>
          <a:prstGeom prst="wedgeRoundRectCallout">
            <a:avLst>
              <a:gd name="adj1" fmla="val -81975"/>
              <a:gd name="adj2" fmla="val 77431"/>
              <a:gd name="adj3" fmla="val 16667"/>
            </a:avLst>
          </a:prstGeom>
          <a:noFill/>
          <a:ln w="12700" cap="sq" cmpd="sng" algn="ctr">
            <a:solidFill>
              <a:schemeClr val="bg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defTabSz="672541"/>
            <a:r>
              <a:rPr lang="ja-JP" altLang="en-US" sz="900" dirty="0" smtClean="0">
                <a:solidFill>
                  <a:schemeClr val="bg1"/>
                </a:solidFill>
              </a:rPr>
              <a:t>現在の気温は</a:t>
            </a:r>
            <a:r>
              <a:rPr lang="en-US" altLang="ja-JP" sz="900" dirty="0" smtClean="0">
                <a:solidFill>
                  <a:schemeClr val="bg1"/>
                </a:solidFill>
              </a:rPr>
              <a:t>12.3</a:t>
            </a:r>
            <a:r>
              <a:rPr lang="ja-JP" altLang="en-US" sz="900" dirty="0" smtClean="0">
                <a:solidFill>
                  <a:schemeClr val="bg1"/>
                </a:solidFill>
              </a:rPr>
              <a:t>℃</a:t>
            </a:r>
            <a:endParaRPr lang="en-US" altLang="ja-JP" sz="900" dirty="0">
              <a:solidFill>
                <a:schemeClr val="bg1"/>
              </a:solidFill>
            </a:endParaRPr>
          </a:p>
          <a:p>
            <a:pPr defTabSz="672541"/>
            <a:r>
              <a:rPr lang="ja-JP" altLang="en-US" sz="900" dirty="0" smtClean="0">
                <a:solidFill>
                  <a:schemeClr val="bg1"/>
                </a:solidFill>
              </a:rPr>
              <a:t>湿度は</a:t>
            </a:r>
            <a:r>
              <a:rPr lang="en-US" altLang="ja-JP" sz="900" dirty="0" smtClean="0">
                <a:solidFill>
                  <a:schemeClr val="bg1"/>
                </a:solidFill>
              </a:rPr>
              <a:t>60%</a:t>
            </a:r>
          </a:p>
          <a:p>
            <a:pPr defTabSz="672541"/>
            <a:r>
              <a:rPr lang="ja-JP" altLang="en-US" sz="900" dirty="0">
                <a:solidFill>
                  <a:schemeClr val="bg1"/>
                </a:solidFill>
              </a:rPr>
              <a:t>気圧</a:t>
            </a:r>
            <a:r>
              <a:rPr lang="ja-JP" altLang="en-US" sz="900" dirty="0" smtClean="0">
                <a:solidFill>
                  <a:schemeClr val="bg1"/>
                </a:solidFill>
              </a:rPr>
              <a:t>は</a:t>
            </a:r>
            <a:r>
              <a:rPr lang="en-US" altLang="ja-JP" sz="900" dirty="0" smtClean="0">
                <a:solidFill>
                  <a:schemeClr val="bg1"/>
                </a:solidFill>
              </a:rPr>
              <a:t>1016hPa</a:t>
            </a:r>
            <a:endParaRPr lang="ja-JP" altLang="en-US" sz="900" dirty="0" smtClean="0">
              <a:solidFill>
                <a:schemeClr val="bg1"/>
              </a:solidFill>
            </a:endParaRPr>
          </a:p>
        </p:txBody>
      </p:sp>
    </p:spTree>
    <p:extLst>
      <p:ext uri="{BB962C8B-B14F-4D97-AF65-F5344CB8AC3E}">
        <p14:creationId xmlns:p14="http://schemas.microsoft.com/office/powerpoint/2010/main" val="14770975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SPARQL</a:t>
            </a:r>
            <a:endParaRPr lang="ja-JP" altLang="en-US" dirty="0"/>
          </a:p>
        </p:txBody>
      </p:sp>
      <p:sp>
        <p:nvSpPr>
          <p:cNvPr id="3" name="コンテンツ プレースホルダー 2"/>
          <p:cNvSpPr>
            <a:spLocks noGrp="1"/>
          </p:cNvSpPr>
          <p:nvPr>
            <p:ph sz="half" idx="1"/>
          </p:nvPr>
        </p:nvSpPr>
        <p:spPr/>
        <p:txBody>
          <a:bodyPr>
            <a:normAutofit fontScale="77500" lnSpcReduction="20000"/>
          </a:bodyPr>
          <a:lstStyle/>
          <a:p>
            <a:r>
              <a:rPr lang="ja-JP" altLang="en-US" dirty="0" smtClean="0"/>
              <a:t>概要</a:t>
            </a:r>
          </a:p>
          <a:p>
            <a:pPr lvl="1"/>
            <a:r>
              <a:rPr lang="en-US" altLang="ja-JP" dirty="0" smtClean="0"/>
              <a:t>SPARQL = SPARQL Protocol and RDF Query Language</a:t>
            </a:r>
          </a:p>
          <a:p>
            <a:pPr lvl="1"/>
            <a:r>
              <a:rPr lang="en-US" altLang="ja-JP" dirty="0" smtClean="0"/>
              <a:t>W3C</a:t>
            </a:r>
            <a:r>
              <a:rPr lang="ja-JP" altLang="en-US" dirty="0" smtClean="0"/>
              <a:t>が標準化している、</a:t>
            </a:r>
            <a:r>
              <a:rPr lang="en-US" altLang="ja-JP" dirty="0" smtClean="0"/>
              <a:t>RDF</a:t>
            </a:r>
            <a:r>
              <a:rPr lang="ja-JP" altLang="en-US" dirty="0" smtClean="0"/>
              <a:t>モデルに基づくデータを検索・操作するクエリ言語である。</a:t>
            </a:r>
          </a:p>
          <a:p>
            <a:r>
              <a:rPr lang="ja-JP" altLang="en-US" dirty="0" smtClean="0"/>
              <a:t>おもな用途</a:t>
            </a:r>
          </a:p>
          <a:p>
            <a:pPr lvl="1"/>
            <a:r>
              <a:rPr lang="ja-JP" altLang="en-US" dirty="0" smtClean="0"/>
              <a:t>ある物品の詳細情報を取得／登録する。</a:t>
            </a:r>
            <a:endParaRPr lang="en-US" altLang="ja-JP" dirty="0" smtClean="0"/>
          </a:p>
          <a:p>
            <a:pPr lvl="1"/>
            <a:r>
              <a:rPr lang="ja-JP" altLang="en-US" dirty="0" smtClean="0"/>
              <a:t>ある環境の現在の温度・湿度・気圧を取得する。</a:t>
            </a:r>
          </a:p>
          <a:p>
            <a:pPr lvl="1"/>
            <a:r>
              <a:rPr lang="ja-JP" altLang="en-US" dirty="0" smtClean="0"/>
              <a:t>名前に「白書」を含むデータの参照先を検索する。</a:t>
            </a:r>
          </a:p>
          <a:p>
            <a:r>
              <a:rPr lang="ja-JP" altLang="en-US" dirty="0" smtClean="0"/>
              <a:t>留意点</a:t>
            </a:r>
          </a:p>
          <a:p>
            <a:pPr lvl="1"/>
            <a:r>
              <a:rPr lang="en-US" altLang="ja-JP" dirty="0" smtClean="0"/>
              <a:t>RDF</a:t>
            </a:r>
            <a:r>
              <a:rPr lang="ja-JP" altLang="en-US" dirty="0" smtClean="0"/>
              <a:t>モデルに基づくデータが対象である。</a:t>
            </a:r>
            <a:endParaRPr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53</a:t>
            </a:fld>
            <a:endParaRPr lang="en-US" altLang="ja-JP"/>
          </a:p>
        </p:txBody>
      </p:sp>
      <p:sp>
        <p:nvSpPr>
          <p:cNvPr id="5" name="角丸四角形 4"/>
          <p:cNvSpPr/>
          <p:nvPr/>
        </p:nvSpPr>
        <p:spPr bwMode="auto">
          <a:xfrm>
            <a:off x="3710461" y="5555051"/>
            <a:ext cx="1971946" cy="404387"/>
          </a:xfrm>
          <a:prstGeom prst="round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defTabSz="672541"/>
            <a:r>
              <a:rPr lang="ja-JP" altLang="en-US" dirty="0" smtClean="0"/>
              <a:t>端末</a:t>
            </a:r>
          </a:p>
        </p:txBody>
      </p:sp>
      <p:sp>
        <p:nvSpPr>
          <p:cNvPr id="6" name="角丸四角形 5"/>
          <p:cNvSpPr/>
          <p:nvPr/>
        </p:nvSpPr>
        <p:spPr bwMode="auto">
          <a:xfrm>
            <a:off x="3710461" y="4038600"/>
            <a:ext cx="1971946" cy="404387"/>
          </a:xfrm>
          <a:prstGeom prst="round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defTabSz="672541"/>
            <a:r>
              <a:rPr lang="ja-JP" altLang="en-US" dirty="0" smtClean="0"/>
              <a:t>サーバ</a:t>
            </a:r>
          </a:p>
        </p:txBody>
      </p:sp>
      <p:cxnSp>
        <p:nvCxnSpPr>
          <p:cNvPr id="7" name="直線矢印コネクタ 6"/>
          <p:cNvCxnSpPr/>
          <p:nvPr/>
        </p:nvCxnSpPr>
        <p:spPr bwMode="auto">
          <a:xfrm flipV="1">
            <a:off x="4258224" y="4442987"/>
            <a:ext cx="0" cy="1112064"/>
          </a:xfrm>
          <a:prstGeom prst="straightConnector1">
            <a:avLst/>
          </a:prstGeom>
          <a:solidFill>
            <a:schemeClr val="accent1"/>
          </a:solidFill>
          <a:ln w="12700" cap="sq" cmpd="sng" algn="ctr">
            <a:solidFill>
              <a:schemeClr val="bg2"/>
            </a:solidFill>
            <a:prstDash val="solid"/>
            <a:round/>
            <a:headEnd type="none" w="sm" len="sm"/>
            <a:tailEnd type="arrow"/>
          </a:ln>
          <a:effectLst/>
        </p:spPr>
      </p:cxnSp>
      <p:cxnSp>
        <p:nvCxnSpPr>
          <p:cNvPr id="8" name="直線矢印コネクタ 7"/>
          <p:cNvCxnSpPr/>
          <p:nvPr/>
        </p:nvCxnSpPr>
        <p:spPr bwMode="auto">
          <a:xfrm>
            <a:off x="5134644" y="4442987"/>
            <a:ext cx="0" cy="1112064"/>
          </a:xfrm>
          <a:prstGeom prst="straightConnector1">
            <a:avLst/>
          </a:prstGeom>
          <a:solidFill>
            <a:schemeClr val="accent1"/>
          </a:solidFill>
          <a:ln w="12700" cap="sq" cmpd="sng" algn="ctr">
            <a:solidFill>
              <a:schemeClr val="bg2"/>
            </a:solidFill>
            <a:prstDash val="solid"/>
            <a:round/>
            <a:headEnd type="none" w="sm" len="sm"/>
            <a:tailEnd type="arrow"/>
          </a:ln>
          <a:effectLst/>
        </p:spPr>
      </p:cxnSp>
      <p:sp>
        <p:nvSpPr>
          <p:cNvPr id="9" name="テキスト ボックス 8"/>
          <p:cNvSpPr txBox="1"/>
          <p:nvPr/>
        </p:nvSpPr>
        <p:spPr>
          <a:xfrm>
            <a:off x="1031098" y="4139697"/>
            <a:ext cx="2691008" cy="1729904"/>
          </a:xfrm>
          <a:prstGeom prst="rect">
            <a:avLst/>
          </a:prstGeom>
          <a:noFill/>
        </p:spPr>
        <p:txBody>
          <a:bodyPr wrap="none" lIns="67254" tIns="33627" rIns="67254" bIns="33627" rtlCol="0">
            <a:spAutoFit/>
          </a:bodyPr>
          <a:lstStyle/>
          <a:p>
            <a:pPr algn="l"/>
            <a:r>
              <a:rPr kumimoji="1" lang="en-US" altLang="ja-JP" sz="900" dirty="0" smtClean="0">
                <a:solidFill>
                  <a:schemeClr val="bg2"/>
                </a:solidFill>
                <a:latin typeface="ヒラギノ角ゴ ProN W6"/>
                <a:ea typeface="ヒラギノ角ゴ ProN W6"/>
                <a:cs typeface="ヒラギノ角ゴ ProN W6"/>
              </a:rPr>
              <a:t>POST /</a:t>
            </a:r>
            <a:r>
              <a:rPr kumimoji="1" lang="en-US" altLang="ja-JP" sz="900" dirty="0" err="1" smtClean="0">
                <a:solidFill>
                  <a:schemeClr val="bg2"/>
                </a:solidFill>
                <a:latin typeface="ヒラギノ角ゴ ProN W6"/>
                <a:ea typeface="ヒラギノ角ゴ ProN W6"/>
                <a:cs typeface="ヒラギノ角ゴ ProN W6"/>
              </a:rPr>
              <a:t>sparql</a:t>
            </a:r>
            <a:r>
              <a:rPr kumimoji="1" lang="en-US" altLang="ja-JP" sz="900" dirty="0">
                <a:solidFill>
                  <a:schemeClr val="bg2"/>
                </a:solidFill>
                <a:latin typeface="ヒラギノ角ゴ ProN W6"/>
                <a:ea typeface="ヒラギノ角ゴ ProN W6"/>
                <a:cs typeface="ヒラギノ角ゴ ProN W6"/>
              </a:rPr>
              <a:t> </a:t>
            </a:r>
            <a:r>
              <a:rPr kumimoji="1" lang="en-US" altLang="ja-JP" sz="900" dirty="0" smtClean="0">
                <a:solidFill>
                  <a:schemeClr val="bg2"/>
                </a:solidFill>
                <a:latin typeface="ヒラギノ角ゴ ProN W6"/>
                <a:ea typeface="ヒラギノ角ゴ ProN W6"/>
                <a:cs typeface="ヒラギノ角ゴ ProN W6"/>
              </a:rPr>
              <a:t>HTTP/1.1</a:t>
            </a:r>
            <a:endParaRPr kumimoji="1" lang="ja-JP" altLang="en-US" sz="900" dirty="0" smtClean="0">
              <a:solidFill>
                <a:schemeClr val="bg2"/>
              </a:solidFill>
              <a:latin typeface="ヒラギノ角ゴ ProN W6"/>
              <a:ea typeface="ヒラギノ角ゴ ProN W6"/>
              <a:cs typeface="ヒラギノ角ゴ ProN W6"/>
            </a:endParaRPr>
          </a:p>
          <a:p>
            <a:pPr algn="l"/>
            <a:r>
              <a:rPr kumimoji="1" lang="en-US" altLang="ja-JP" sz="900" dirty="0" smtClean="0">
                <a:solidFill>
                  <a:schemeClr val="bg2"/>
                </a:solidFill>
                <a:latin typeface="ヒラギノ角ゴ ProN W6"/>
                <a:ea typeface="ヒラギノ角ゴ ProN W6"/>
                <a:cs typeface="ヒラギノ角ゴ ProN W6"/>
              </a:rPr>
              <a:t>Host: example.org</a:t>
            </a:r>
            <a:endParaRPr kumimoji="1" lang="ja-JP" altLang="en-US" sz="900" dirty="0" smtClean="0">
              <a:solidFill>
                <a:schemeClr val="bg2"/>
              </a:solidFill>
              <a:latin typeface="ヒラギノ角ゴ ProN W6"/>
              <a:ea typeface="ヒラギノ角ゴ ProN W6"/>
              <a:cs typeface="ヒラギノ角ゴ ProN W6"/>
            </a:endParaRPr>
          </a:p>
          <a:p>
            <a:pPr algn="l"/>
            <a:r>
              <a:rPr kumimoji="1" lang="en-US" altLang="ja-JP" sz="900" dirty="0">
                <a:solidFill>
                  <a:schemeClr val="bg2"/>
                </a:solidFill>
                <a:latin typeface="ヒラギノ角ゴ ProN W6"/>
                <a:ea typeface="ヒラギノ角ゴ ProN W6"/>
                <a:cs typeface="ヒラギノ角ゴ ProN W6"/>
              </a:rPr>
              <a:t>Accept: </a:t>
            </a:r>
            <a:r>
              <a:rPr kumimoji="1" lang="en-US" altLang="ja-JP" sz="900" dirty="0" smtClean="0">
                <a:solidFill>
                  <a:schemeClr val="bg2"/>
                </a:solidFill>
                <a:latin typeface="ヒラギノ角ゴ ProN W6"/>
                <a:ea typeface="ヒラギノ角ゴ ProN W6"/>
                <a:cs typeface="ヒラギノ角ゴ ProN W6"/>
              </a:rPr>
              <a:t>application/</a:t>
            </a:r>
            <a:r>
              <a:rPr kumimoji="1" lang="en-US" altLang="ja-JP" sz="900" dirty="0" err="1" smtClean="0">
                <a:solidFill>
                  <a:schemeClr val="bg2"/>
                </a:solidFill>
                <a:latin typeface="ヒラギノ角ゴ ProN W6"/>
                <a:ea typeface="ヒラギノ角ゴ ProN W6"/>
                <a:cs typeface="ヒラギノ角ゴ ProN W6"/>
              </a:rPr>
              <a:t>sparql-results+JSON</a:t>
            </a:r>
            <a:r>
              <a:rPr kumimoji="1" lang="en-US" altLang="ja-JP" sz="900" dirty="0">
                <a:solidFill>
                  <a:schemeClr val="bg2"/>
                </a:solidFill>
                <a:latin typeface="ヒラギノ角ゴ ProN W6"/>
                <a:ea typeface="ヒラギノ角ゴ ProN W6"/>
                <a:cs typeface="ヒラギノ角ゴ ProN W6"/>
              </a:rPr>
              <a:t/>
            </a:r>
            <a:br>
              <a:rPr kumimoji="1" lang="en-US" altLang="ja-JP" sz="900" dirty="0">
                <a:solidFill>
                  <a:schemeClr val="bg2"/>
                </a:solidFill>
                <a:latin typeface="ヒラギノ角ゴ ProN W6"/>
                <a:ea typeface="ヒラギノ角ゴ ProN W6"/>
                <a:cs typeface="ヒラギノ角ゴ ProN W6"/>
              </a:rPr>
            </a:br>
            <a:r>
              <a:rPr kumimoji="1" lang="en-US" altLang="ja-JP" sz="900" dirty="0">
                <a:solidFill>
                  <a:schemeClr val="bg2"/>
                </a:solidFill>
                <a:latin typeface="ヒラギノ角ゴ ProN W6"/>
                <a:ea typeface="ヒラギノ角ゴ ProN W6"/>
                <a:cs typeface="ヒラギノ角ゴ ProN W6"/>
              </a:rPr>
              <a:t>Content-Type: application/x-www-form-</a:t>
            </a:r>
            <a:r>
              <a:rPr kumimoji="1" lang="en-US" altLang="ja-JP" sz="900" dirty="0" err="1">
                <a:solidFill>
                  <a:schemeClr val="bg2"/>
                </a:solidFill>
                <a:latin typeface="ヒラギノ角ゴ ProN W6"/>
                <a:ea typeface="ヒラギノ角ゴ ProN W6"/>
                <a:cs typeface="ヒラギノ角ゴ ProN W6"/>
              </a:rPr>
              <a:t>urlencoded</a:t>
            </a:r>
            <a:r>
              <a:rPr kumimoji="1" lang="en-US" altLang="ja-JP" sz="900" dirty="0">
                <a:solidFill>
                  <a:schemeClr val="bg2"/>
                </a:solidFill>
                <a:latin typeface="ヒラギノ角ゴ ProN W6"/>
                <a:ea typeface="ヒラギノ角ゴ ProN W6"/>
                <a:cs typeface="ヒラギノ角ゴ ProN W6"/>
              </a:rPr>
              <a:t/>
            </a:r>
            <a:br>
              <a:rPr kumimoji="1" lang="en-US" altLang="ja-JP" sz="900" dirty="0">
                <a:solidFill>
                  <a:schemeClr val="bg2"/>
                </a:solidFill>
                <a:latin typeface="ヒラギノ角ゴ ProN W6"/>
                <a:ea typeface="ヒラギノ角ゴ ProN W6"/>
                <a:cs typeface="ヒラギノ角ゴ ProN W6"/>
              </a:rPr>
            </a:br>
            <a:r>
              <a:rPr kumimoji="1" lang="en-US" altLang="ja-JP" sz="900" dirty="0" smtClean="0">
                <a:solidFill>
                  <a:schemeClr val="bg2"/>
                </a:solidFill>
                <a:latin typeface="ヒラギノ角ゴ ProN W6"/>
                <a:ea typeface="ヒラギノ角ゴ ProN W6"/>
                <a:cs typeface="ヒラギノ角ゴ ProN W6"/>
              </a:rPr>
              <a:t>Content-Length</a:t>
            </a:r>
            <a:r>
              <a:rPr kumimoji="1" lang="en-US" altLang="ja-JP" sz="900" dirty="0">
                <a:solidFill>
                  <a:schemeClr val="bg2"/>
                </a:solidFill>
                <a:latin typeface="ヒラギノ角ゴ ProN W6"/>
                <a:ea typeface="ヒラギノ角ゴ ProN W6"/>
                <a:cs typeface="ヒラギノ角ゴ ProN W6"/>
              </a:rPr>
              <a:t>: </a:t>
            </a:r>
            <a:r>
              <a:rPr kumimoji="1" lang="en-US" altLang="ja-JP" sz="900" dirty="0" err="1" smtClean="0">
                <a:solidFill>
                  <a:schemeClr val="bg2"/>
                </a:solidFill>
                <a:latin typeface="ヒラギノ角ゴ ProN W6"/>
                <a:ea typeface="ヒラギノ角ゴ ProN W6"/>
                <a:cs typeface="ヒラギノ角ゴ ProN W6"/>
              </a:rPr>
              <a:t>xxxx</a:t>
            </a:r>
            <a:endParaRPr kumimoji="1" lang="ja-JP" altLang="en-US" sz="900" dirty="0" smtClean="0">
              <a:solidFill>
                <a:schemeClr val="bg2"/>
              </a:solidFill>
              <a:latin typeface="ヒラギノ角ゴ ProN W6"/>
              <a:ea typeface="ヒラギノ角ゴ ProN W6"/>
              <a:cs typeface="ヒラギノ角ゴ ProN W6"/>
            </a:endParaRPr>
          </a:p>
          <a:p>
            <a:pPr algn="l"/>
            <a:endParaRPr kumimoji="1" lang="ja-JP" altLang="en-US" sz="900" dirty="0">
              <a:solidFill>
                <a:schemeClr val="bg2"/>
              </a:solidFill>
              <a:latin typeface="ヒラギノ角ゴ ProN W6"/>
              <a:ea typeface="ヒラギノ角ゴ ProN W6"/>
              <a:cs typeface="ヒラギノ角ゴ ProN W6"/>
            </a:endParaRPr>
          </a:p>
          <a:p>
            <a:pPr algn="l"/>
            <a:r>
              <a:rPr kumimoji="1" lang="en-US" altLang="ja-JP" sz="900" dirty="0" smtClean="0">
                <a:solidFill>
                  <a:schemeClr val="bg2"/>
                </a:solidFill>
                <a:latin typeface="ヒラギノ角ゴ ProN W6"/>
                <a:ea typeface="ヒラギノ角ゴ ProN W6"/>
                <a:cs typeface="ヒラギノ角ゴ ProN W6"/>
              </a:rPr>
              <a:t>query=PREFIX </a:t>
            </a:r>
            <a:r>
              <a:rPr kumimoji="1" lang="en-US" altLang="ja-JP" sz="900" dirty="0" err="1" smtClean="0">
                <a:solidFill>
                  <a:schemeClr val="bg2"/>
                </a:solidFill>
                <a:latin typeface="ヒラギノ角ゴ ProN W6"/>
                <a:ea typeface="ヒラギノ角ゴ ProN W6"/>
                <a:cs typeface="ヒラギノ角ゴ ProN W6"/>
              </a:rPr>
              <a:t>uc</a:t>
            </a:r>
            <a:r>
              <a:rPr kumimoji="1" lang="en-US" altLang="ja-JP" sz="900" dirty="0" smtClean="0">
                <a:solidFill>
                  <a:schemeClr val="bg2"/>
                </a:solidFill>
                <a:latin typeface="ヒラギノ角ゴ ProN W6"/>
                <a:ea typeface="ヒラギノ角ゴ ProN W6"/>
                <a:cs typeface="ヒラギノ角ゴ ProN W6"/>
              </a:rPr>
              <a:t>: &lt;http://uidcenter.org/vocab/uc#&gt;</a:t>
            </a:r>
          </a:p>
          <a:p>
            <a:pPr algn="l"/>
            <a:r>
              <a:rPr kumimoji="1" lang="en-US" altLang="ja-JP" sz="900" dirty="0" smtClean="0">
                <a:solidFill>
                  <a:schemeClr val="bg2"/>
                </a:solidFill>
                <a:latin typeface="ヒラギノ角ゴ ProN W6"/>
                <a:ea typeface="ヒラギノ角ゴ ProN W6"/>
                <a:cs typeface="ヒラギノ角ゴ ProN W6"/>
              </a:rPr>
              <a:t>PREFIX ex: &lt;http://www.example.org/&gt;</a:t>
            </a:r>
            <a:br>
              <a:rPr kumimoji="1" lang="en-US" altLang="ja-JP" sz="900" dirty="0" smtClean="0">
                <a:solidFill>
                  <a:schemeClr val="bg2"/>
                </a:solidFill>
                <a:latin typeface="ヒラギノ角ゴ ProN W6"/>
                <a:ea typeface="ヒラギノ角ゴ ProN W6"/>
                <a:cs typeface="ヒラギノ角ゴ ProN W6"/>
              </a:rPr>
            </a:br>
            <a:r>
              <a:rPr kumimoji="1" lang="en-US" altLang="ja-JP" sz="900" dirty="0" smtClean="0">
                <a:solidFill>
                  <a:schemeClr val="bg2"/>
                </a:solidFill>
                <a:latin typeface="ヒラギノ角ゴ ProN W6"/>
                <a:ea typeface="ヒラギノ角ゴ ProN W6"/>
                <a:cs typeface="ヒラギノ角ゴ ProN W6"/>
              </a:rPr>
              <a:t>SELECT ?temp ?hum ?atom WHERE {</a:t>
            </a:r>
          </a:p>
          <a:p>
            <a:pPr algn="l"/>
            <a:r>
              <a:rPr kumimoji="1" lang="en-US" altLang="ja-JP" sz="900" dirty="0">
                <a:solidFill>
                  <a:schemeClr val="bg2"/>
                </a:solidFill>
                <a:latin typeface="ヒラギノ角ゴ ProN W6"/>
                <a:ea typeface="ヒラギノ角ゴ ProN W6"/>
                <a:cs typeface="ヒラギノ角ゴ ProN W6"/>
              </a:rPr>
              <a:t> </a:t>
            </a:r>
            <a:r>
              <a:rPr kumimoji="1" lang="en-US" altLang="ja-JP" sz="900" dirty="0" smtClean="0">
                <a:solidFill>
                  <a:schemeClr val="bg2"/>
                </a:solidFill>
                <a:latin typeface="ヒラギノ角ゴ ProN W6"/>
                <a:ea typeface="ヒラギノ角ゴ ProN W6"/>
                <a:cs typeface="ヒラギノ角ゴ ProN W6"/>
              </a:rPr>
              <a:t>  ex:room123 </a:t>
            </a:r>
            <a:r>
              <a:rPr kumimoji="1" lang="en-US" altLang="ja-JP" sz="900" dirty="0" err="1" smtClean="0">
                <a:solidFill>
                  <a:schemeClr val="bg2"/>
                </a:solidFill>
                <a:latin typeface="ヒラギノ角ゴ ProN W6"/>
                <a:ea typeface="ヒラギノ角ゴ ProN W6"/>
                <a:cs typeface="ヒラギノ角ゴ ProN W6"/>
              </a:rPr>
              <a:t>uc:temperature</a:t>
            </a:r>
            <a:r>
              <a:rPr kumimoji="1" lang="en-US" altLang="ja-JP" sz="900" dirty="0" smtClean="0">
                <a:solidFill>
                  <a:schemeClr val="bg2"/>
                </a:solidFill>
                <a:latin typeface="ヒラギノ角ゴ ProN W6"/>
                <a:ea typeface="ヒラギノ角ゴ ProN W6"/>
                <a:cs typeface="ヒラギノ角ゴ ProN W6"/>
              </a:rPr>
              <a:t> ?temp ;</a:t>
            </a:r>
          </a:p>
          <a:p>
            <a:pPr algn="l"/>
            <a:r>
              <a:rPr kumimoji="1" lang="en-US" altLang="ja-JP" sz="900" dirty="0">
                <a:solidFill>
                  <a:schemeClr val="bg2"/>
                </a:solidFill>
                <a:latin typeface="ヒラギノ角ゴ ProN W6"/>
                <a:ea typeface="ヒラギノ角ゴ ProN W6"/>
                <a:cs typeface="ヒラギノ角ゴ ProN W6"/>
              </a:rPr>
              <a:t> </a:t>
            </a:r>
            <a:r>
              <a:rPr kumimoji="1" lang="en-US" altLang="ja-JP" sz="900" dirty="0" smtClean="0">
                <a:solidFill>
                  <a:schemeClr val="bg2"/>
                </a:solidFill>
                <a:latin typeface="ヒラギノ角ゴ ProN W6"/>
                <a:ea typeface="ヒラギノ角ゴ ProN W6"/>
                <a:cs typeface="ヒラギノ角ゴ ProN W6"/>
              </a:rPr>
              <a:t>                   </a:t>
            </a:r>
            <a:r>
              <a:rPr kumimoji="1" lang="en-US" altLang="ja-JP" sz="900" dirty="0" err="1" smtClean="0">
                <a:solidFill>
                  <a:schemeClr val="bg2"/>
                </a:solidFill>
                <a:latin typeface="ヒラギノ角ゴ ProN W6"/>
                <a:ea typeface="ヒラギノ角ゴ ProN W6"/>
                <a:cs typeface="ヒラギノ角ゴ ProN W6"/>
              </a:rPr>
              <a:t>uc:humidity</a:t>
            </a:r>
            <a:r>
              <a:rPr kumimoji="1" lang="en-US" altLang="ja-JP" sz="900" dirty="0" smtClean="0">
                <a:solidFill>
                  <a:schemeClr val="bg2"/>
                </a:solidFill>
                <a:latin typeface="ヒラギノ角ゴ ProN W6"/>
                <a:ea typeface="ヒラギノ角ゴ ProN W6"/>
                <a:cs typeface="ヒラギノ角ゴ ProN W6"/>
              </a:rPr>
              <a:t> ?hum ;</a:t>
            </a:r>
          </a:p>
          <a:p>
            <a:pPr algn="l"/>
            <a:r>
              <a:rPr kumimoji="1" lang="en-US" altLang="ja-JP" sz="900" dirty="0">
                <a:solidFill>
                  <a:schemeClr val="bg2"/>
                </a:solidFill>
                <a:latin typeface="ヒラギノ角ゴ ProN W6"/>
                <a:ea typeface="ヒラギノ角ゴ ProN W6"/>
                <a:cs typeface="ヒラギノ角ゴ ProN W6"/>
              </a:rPr>
              <a:t> </a:t>
            </a:r>
            <a:r>
              <a:rPr kumimoji="1" lang="en-US" altLang="ja-JP" sz="900" dirty="0" smtClean="0">
                <a:solidFill>
                  <a:schemeClr val="bg2"/>
                </a:solidFill>
                <a:latin typeface="ヒラギノ角ゴ ProN W6"/>
                <a:ea typeface="ヒラギノ角ゴ ProN W6"/>
                <a:cs typeface="ヒラギノ角ゴ ProN W6"/>
              </a:rPr>
              <a:t>                   </a:t>
            </a:r>
            <a:r>
              <a:rPr kumimoji="1" lang="en-US" altLang="ja-JP" sz="900" dirty="0" err="1" smtClean="0">
                <a:solidFill>
                  <a:schemeClr val="bg2"/>
                </a:solidFill>
                <a:latin typeface="ヒラギノ角ゴ ProN W6"/>
                <a:ea typeface="ヒラギノ角ゴ ProN W6"/>
                <a:cs typeface="ヒラギノ角ゴ ProN W6"/>
              </a:rPr>
              <a:t>uc:airPressure</a:t>
            </a:r>
            <a:r>
              <a:rPr kumimoji="1" lang="en-US" altLang="ja-JP" sz="900" dirty="0" smtClean="0">
                <a:solidFill>
                  <a:schemeClr val="bg2"/>
                </a:solidFill>
                <a:latin typeface="ヒラギノ角ゴ ProN W6"/>
                <a:ea typeface="ヒラギノ角ゴ ProN W6"/>
                <a:cs typeface="ヒラギノ角ゴ ProN W6"/>
              </a:rPr>
              <a:t> ?atom . }</a:t>
            </a:r>
          </a:p>
        </p:txBody>
      </p:sp>
      <p:sp>
        <p:nvSpPr>
          <p:cNvPr id="10" name="角丸四角形吹き出し 9"/>
          <p:cNvSpPr/>
          <p:nvPr/>
        </p:nvSpPr>
        <p:spPr bwMode="auto">
          <a:xfrm>
            <a:off x="205261" y="5867400"/>
            <a:ext cx="1369407" cy="464515"/>
          </a:xfrm>
          <a:prstGeom prst="wedgeRoundRectCallout">
            <a:avLst>
              <a:gd name="adj1" fmla="val 47860"/>
              <a:gd name="adj2" fmla="val -106619"/>
              <a:gd name="adj3" fmla="val 16667"/>
            </a:avLst>
          </a:prstGeom>
          <a:noFill/>
          <a:ln w="12700" cap="sq" cmpd="sng" algn="ctr">
            <a:solidFill>
              <a:schemeClr val="bg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defTabSz="672541"/>
            <a:r>
              <a:rPr lang="en-US" altLang="ja-JP" sz="900" dirty="0" smtClean="0">
                <a:solidFill>
                  <a:schemeClr val="bg1"/>
                </a:solidFill>
              </a:rPr>
              <a:t>Room ID:123</a:t>
            </a:r>
            <a:r>
              <a:rPr lang="ja-JP" altLang="en-US" sz="900" dirty="0" smtClean="0">
                <a:solidFill>
                  <a:schemeClr val="bg1"/>
                </a:solidFill>
              </a:rPr>
              <a:t>の</a:t>
            </a:r>
            <a:br>
              <a:rPr lang="ja-JP" altLang="en-US" sz="900" dirty="0" smtClean="0">
                <a:solidFill>
                  <a:schemeClr val="bg1"/>
                </a:solidFill>
              </a:rPr>
            </a:br>
            <a:r>
              <a:rPr lang="ja-JP" altLang="en-US" sz="900" dirty="0" smtClean="0">
                <a:solidFill>
                  <a:schemeClr val="bg1"/>
                </a:solidFill>
              </a:rPr>
              <a:t>現在の温度・湿度・</a:t>
            </a:r>
          </a:p>
          <a:p>
            <a:pPr defTabSz="672541"/>
            <a:r>
              <a:rPr lang="ja-JP" altLang="en-US" sz="900" dirty="0" smtClean="0">
                <a:solidFill>
                  <a:schemeClr val="bg1"/>
                </a:solidFill>
              </a:rPr>
              <a:t>気圧を知りたい</a:t>
            </a:r>
          </a:p>
        </p:txBody>
      </p:sp>
      <p:sp>
        <p:nvSpPr>
          <p:cNvPr id="11" name="テキスト ボックス 10"/>
          <p:cNvSpPr txBox="1"/>
          <p:nvPr/>
        </p:nvSpPr>
        <p:spPr>
          <a:xfrm>
            <a:off x="5693453" y="4240794"/>
            <a:ext cx="3428390" cy="1591405"/>
          </a:xfrm>
          <a:prstGeom prst="rect">
            <a:avLst/>
          </a:prstGeom>
          <a:noFill/>
        </p:spPr>
        <p:txBody>
          <a:bodyPr wrap="none" lIns="67254" tIns="33627" rIns="67254" bIns="33627" rtlCol="0">
            <a:spAutoFit/>
          </a:bodyPr>
          <a:lstStyle/>
          <a:p>
            <a:pPr algn="l"/>
            <a:r>
              <a:rPr kumimoji="1" lang="en-US" altLang="ja-JP" sz="900" dirty="0" smtClean="0">
                <a:solidFill>
                  <a:schemeClr val="bg2"/>
                </a:solidFill>
                <a:latin typeface="ヒラギノ角ゴ ProN W6"/>
                <a:ea typeface="ヒラギノ角ゴ ProN W6"/>
                <a:cs typeface="ヒラギノ角ゴ ProN W6"/>
              </a:rPr>
              <a:t>200 OK</a:t>
            </a:r>
          </a:p>
          <a:p>
            <a:pPr algn="l"/>
            <a:r>
              <a:rPr kumimoji="1" lang="en-US" altLang="ja-JP" sz="900" dirty="0" smtClean="0">
                <a:solidFill>
                  <a:schemeClr val="bg2"/>
                </a:solidFill>
                <a:latin typeface="ヒラギノ角ゴ ProN W6"/>
                <a:ea typeface="ヒラギノ角ゴ ProN W6"/>
                <a:cs typeface="ヒラギノ角ゴ ProN W6"/>
              </a:rPr>
              <a:t>Content-Type</a:t>
            </a:r>
            <a:r>
              <a:rPr kumimoji="1" lang="en-US" altLang="ja-JP" sz="900" dirty="0">
                <a:solidFill>
                  <a:schemeClr val="bg2"/>
                </a:solidFill>
                <a:latin typeface="ヒラギノ角ゴ ProN W6"/>
                <a:ea typeface="ヒラギノ角ゴ ProN W6"/>
                <a:cs typeface="ヒラギノ角ゴ ProN W6"/>
              </a:rPr>
              <a:t>: </a:t>
            </a:r>
            <a:r>
              <a:rPr kumimoji="1" lang="en-US" altLang="ja-JP" sz="900" dirty="0" smtClean="0">
                <a:solidFill>
                  <a:schemeClr val="bg2"/>
                </a:solidFill>
                <a:latin typeface="ヒラギノ角ゴ ProN W6"/>
                <a:ea typeface="ヒラギノ角ゴ ProN W6"/>
                <a:cs typeface="ヒラギノ角ゴ ProN W6"/>
              </a:rPr>
              <a:t>application/JSON; </a:t>
            </a:r>
            <a:r>
              <a:rPr kumimoji="1" lang="en-US" altLang="ja-JP" sz="900" dirty="0">
                <a:solidFill>
                  <a:schemeClr val="bg2"/>
                </a:solidFill>
                <a:latin typeface="ヒラギノ角ゴ ProN W6"/>
                <a:ea typeface="ヒラギノ角ゴ ProN W6"/>
                <a:cs typeface="ヒラギノ角ゴ ProN W6"/>
              </a:rPr>
              <a:t>charset=utf-8</a:t>
            </a:r>
            <a:br>
              <a:rPr kumimoji="1" lang="en-US" altLang="ja-JP" sz="900" dirty="0">
                <a:solidFill>
                  <a:schemeClr val="bg2"/>
                </a:solidFill>
                <a:latin typeface="ヒラギノ角ゴ ProN W6"/>
                <a:ea typeface="ヒラギノ角ゴ ProN W6"/>
                <a:cs typeface="ヒラギノ角ゴ ProN W6"/>
              </a:rPr>
            </a:br>
            <a:r>
              <a:rPr kumimoji="1" lang="en-US" altLang="ja-JP" sz="900" dirty="0" smtClean="0">
                <a:solidFill>
                  <a:schemeClr val="bg2"/>
                </a:solidFill>
                <a:latin typeface="ヒラギノ角ゴ ProN W6"/>
                <a:ea typeface="ヒラギノ角ゴ ProN W6"/>
                <a:cs typeface="ヒラギノ角ゴ ProN W6"/>
              </a:rPr>
              <a:t>Content-Length: </a:t>
            </a:r>
            <a:r>
              <a:rPr kumimoji="1" lang="en-US" altLang="ja-JP" sz="900" dirty="0" err="1" smtClean="0">
                <a:solidFill>
                  <a:schemeClr val="bg2"/>
                </a:solidFill>
                <a:latin typeface="ヒラギノ角ゴ ProN W6"/>
                <a:ea typeface="ヒラギノ角ゴ ProN W6"/>
                <a:cs typeface="ヒラギノ角ゴ ProN W6"/>
              </a:rPr>
              <a:t>xxxx</a:t>
            </a:r>
            <a:endParaRPr kumimoji="1" lang="en-US" altLang="ja-JP" sz="900" dirty="0" smtClean="0">
              <a:solidFill>
                <a:schemeClr val="bg2"/>
              </a:solidFill>
              <a:latin typeface="ヒラギノ角ゴ ProN W6"/>
              <a:ea typeface="ヒラギノ角ゴ ProN W6"/>
              <a:cs typeface="ヒラギノ角ゴ ProN W6"/>
            </a:endParaRPr>
          </a:p>
          <a:p>
            <a:pPr algn="l"/>
            <a:endParaRPr kumimoji="1" lang="en-US" altLang="ja-JP" sz="900" dirty="0">
              <a:solidFill>
                <a:schemeClr val="bg2"/>
              </a:solidFill>
              <a:latin typeface="ヒラギノ角ゴ ProN W6"/>
              <a:ea typeface="ヒラギノ角ゴ ProN W6"/>
              <a:cs typeface="ヒラギノ角ゴ ProN W6"/>
            </a:endParaRPr>
          </a:p>
          <a:p>
            <a:pPr algn="l"/>
            <a:r>
              <a:rPr kumimoji="1" lang="en-US" altLang="ja-JP" sz="900" dirty="0" smtClean="0">
                <a:solidFill>
                  <a:schemeClr val="bg2"/>
                </a:solidFill>
                <a:latin typeface="ヒラギノ角ゴ ProN W6"/>
                <a:ea typeface="ヒラギノ角ゴ ProN W6"/>
                <a:cs typeface="ヒラギノ角ゴ ProN W6"/>
              </a:rPr>
              <a:t>{   </a:t>
            </a:r>
            <a:r>
              <a:rPr kumimoji="1" lang="en-US" altLang="ja-JP" sz="900" dirty="0">
                <a:solidFill>
                  <a:schemeClr val="bg2"/>
                </a:solidFill>
                <a:latin typeface="ヒラギノ角ゴ ProN W6"/>
                <a:ea typeface="ヒラギノ角ゴ ProN W6"/>
                <a:cs typeface="ヒラギノ角ゴ ProN W6"/>
              </a:rPr>
              <a:t>"head": </a:t>
            </a:r>
            <a:r>
              <a:rPr kumimoji="1" lang="en-US" altLang="ja-JP" sz="900" dirty="0" smtClean="0">
                <a:solidFill>
                  <a:schemeClr val="bg2"/>
                </a:solidFill>
                <a:latin typeface="ヒラギノ角ゴ ProN W6"/>
                <a:ea typeface="ヒラギノ角ゴ ProN W6"/>
                <a:cs typeface="ヒラギノ角ゴ ProN W6"/>
              </a:rPr>
              <a:t>{ "</a:t>
            </a:r>
            <a:r>
              <a:rPr kumimoji="1" lang="en-US" altLang="ja-JP" sz="900" dirty="0">
                <a:solidFill>
                  <a:schemeClr val="bg2"/>
                </a:solidFill>
                <a:latin typeface="ヒラギノ角ゴ ProN W6"/>
                <a:ea typeface="ヒラギノ角ゴ ProN W6"/>
                <a:cs typeface="ヒラギノ角ゴ ProN W6"/>
              </a:rPr>
              <a:t>link": </a:t>
            </a:r>
            <a:r>
              <a:rPr kumimoji="1" lang="en-US" altLang="ja-JP" sz="900" dirty="0" smtClean="0">
                <a:solidFill>
                  <a:schemeClr val="bg2"/>
                </a:solidFill>
                <a:latin typeface="ヒラギノ角ゴ ProN W6"/>
                <a:ea typeface="ヒラギノ角ゴ ProN W6"/>
                <a:cs typeface="ヒラギノ角ゴ ProN W6"/>
              </a:rPr>
              <a:t>[</a:t>
            </a:r>
          </a:p>
          <a:p>
            <a:pPr algn="l"/>
            <a:r>
              <a:rPr kumimoji="1" lang="en-US" altLang="ja-JP" sz="900" dirty="0">
                <a:solidFill>
                  <a:schemeClr val="bg2"/>
                </a:solidFill>
                <a:latin typeface="ヒラギノ角ゴ ProN W6"/>
                <a:ea typeface="ヒラギノ角ゴ ProN W6"/>
                <a:cs typeface="ヒラギノ角ゴ ProN W6"/>
              </a:rPr>
              <a:t> </a:t>
            </a:r>
            <a:r>
              <a:rPr kumimoji="1" lang="en-US" altLang="ja-JP" sz="900" dirty="0" smtClean="0">
                <a:solidFill>
                  <a:schemeClr val="bg2"/>
                </a:solidFill>
                <a:latin typeface="ヒラギノ角ゴ ProN W6"/>
                <a:ea typeface="ヒラギノ角ゴ ProN W6"/>
                <a:cs typeface="ヒラギノ角ゴ ProN W6"/>
              </a:rPr>
              <a:t>            "</a:t>
            </a:r>
            <a:r>
              <a:rPr kumimoji="1" lang="en-US" altLang="ja-JP" sz="900" dirty="0">
                <a:solidFill>
                  <a:schemeClr val="bg2"/>
                </a:solidFill>
                <a:latin typeface="ヒラギノ角ゴ ProN W6"/>
                <a:ea typeface="ヒラギノ角ゴ ProN W6"/>
                <a:cs typeface="ヒラギノ角ゴ ProN W6"/>
              </a:rPr>
              <a:t>http://</a:t>
            </a:r>
            <a:r>
              <a:rPr kumimoji="1" lang="en-US" altLang="ja-JP" sz="900" dirty="0" smtClean="0">
                <a:solidFill>
                  <a:schemeClr val="bg2"/>
                </a:solidFill>
                <a:latin typeface="ヒラギノ角ゴ ProN W6"/>
                <a:ea typeface="ヒラギノ角ゴ ProN W6"/>
                <a:cs typeface="ヒラギノ角ゴ ProN W6"/>
              </a:rPr>
              <a:t>www.w3.org/TR/</a:t>
            </a:r>
            <a:r>
              <a:rPr kumimoji="1" lang="en-US" altLang="ja-JP" sz="900" dirty="0" err="1" smtClean="0">
                <a:solidFill>
                  <a:schemeClr val="bg2"/>
                </a:solidFill>
                <a:latin typeface="ヒラギノ角ゴ ProN W6"/>
                <a:ea typeface="ヒラギノ角ゴ ProN W6"/>
                <a:cs typeface="ヒラギノ角ゴ ProN W6"/>
              </a:rPr>
              <a:t>rdf-sparql-XMLres</a:t>
            </a:r>
            <a:r>
              <a:rPr kumimoji="1" lang="en-US" altLang="ja-JP" sz="900" dirty="0" smtClean="0">
                <a:solidFill>
                  <a:schemeClr val="bg2"/>
                </a:solidFill>
                <a:latin typeface="ヒラギノ角ゴ ProN W6"/>
                <a:ea typeface="ヒラギノ角ゴ ProN W6"/>
                <a:cs typeface="ヒラギノ角ゴ ProN W6"/>
              </a:rPr>
              <a:t>/</a:t>
            </a:r>
            <a:r>
              <a:rPr kumimoji="1" lang="en-US" altLang="ja-JP" sz="900" dirty="0" err="1" smtClean="0">
                <a:solidFill>
                  <a:schemeClr val="bg2"/>
                </a:solidFill>
                <a:latin typeface="ヒラギノ角ゴ ProN W6"/>
                <a:ea typeface="ヒラギノ角ゴ ProN W6"/>
                <a:cs typeface="ヒラギノ角ゴ ProN W6"/>
              </a:rPr>
              <a:t>example.rq</a:t>
            </a:r>
            <a:r>
              <a:rPr kumimoji="1" lang="en-US" altLang="ja-JP" sz="900" dirty="0" smtClean="0">
                <a:solidFill>
                  <a:schemeClr val="bg2"/>
                </a:solidFill>
                <a:latin typeface="ヒラギノ角ゴ ProN W6"/>
                <a:ea typeface="ヒラギノ角ゴ ProN W6"/>
                <a:cs typeface="ヒラギノ角ゴ ProN W6"/>
              </a:rPr>
              <a:t>“ ],</a:t>
            </a:r>
            <a:endParaRPr kumimoji="1" lang="en-US" altLang="ja-JP" sz="900" dirty="0">
              <a:solidFill>
                <a:schemeClr val="bg2"/>
              </a:solidFill>
              <a:latin typeface="ヒラギノ角ゴ ProN W6"/>
              <a:ea typeface="ヒラギノ角ゴ ProN W6"/>
              <a:cs typeface="ヒラギノ角ゴ ProN W6"/>
            </a:endParaRPr>
          </a:p>
          <a:p>
            <a:pPr algn="l"/>
            <a:r>
              <a:rPr kumimoji="1" lang="en-US" altLang="ja-JP" sz="900" dirty="0">
                <a:solidFill>
                  <a:schemeClr val="bg2"/>
                </a:solidFill>
                <a:latin typeface="ヒラギノ角ゴ ProN W6"/>
                <a:ea typeface="ヒラギノ角ゴ ProN W6"/>
                <a:cs typeface="ヒラギノ角ゴ ProN W6"/>
              </a:rPr>
              <a:t>       "</a:t>
            </a:r>
            <a:r>
              <a:rPr kumimoji="1" lang="en-US" altLang="ja-JP" sz="900" dirty="0" err="1">
                <a:solidFill>
                  <a:schemeClr val="bg2"/>
                </a:solidFill>
                <a:latin typeface="ヒラギノ角ゴ ProN W6"/>
                <a:ea typeface="ヒラギノ角ゴ ProN W6"/>
                <a:cs typeface="ヒラギノ角ゴ ProN W6"/>
              </a:rPr>
              <a:t>vars</a:t>
            </a:r>
            <a:r>
              <a:rPr kumimoji="1" lang="en-US" altLang="ja-JP" sz="900" dirty="0">
                <a:solidFill>
                  <a:schemeClr val="bg2"/>
                </a:solidFill>
                <a:latin typeface="ヒラギノ角ゴ ProN W6"/>
                <a:ea typeface="ヒラギノ角ゴ ProN W6"/>
                <a:cs typeface="ヒラギノ角ゴ ProN W6"/>
              </a:rPr>
              <a:t>": </a:t>
            </a:r>
            <a:r>
              <a:rPr kumimoji="1" lang="en-US" altLang="ja-JP" sz="900" dirty="0" smtClean="0">
                <a:solidFill>
                  <a:schemeClr val="bg2"/>
                </a:solidFill>
                <a:latin typeface="ヒラギノ角ゴ ProN W6"/>
                <a:ea typeface="ヒラギノ角ゴ ProN W6"/>
                <a:cs typeface="ヒラギノ角ゴ ProN W6"/>
              </a:rPr>
              <a:t>[ “temp", “hum", “atom“ ] },</a:t>
            </a:r>
            <a:endParaRPr kumimoji="1" lang="en-US" altLang="ja-JP" sz="900" dirty="0">
              <a:solidFill>
                <a:schemeClr val="bg2"/>
              </a:solidFill>
              <a:latin typeface="ヒラギノ角ゴ ProN W6"/>
              <a:ea typeface="ヒラギノ角ゴ ProN W6"/>
              <a:cs typeface="ヒラギノ角ゴ ProN W6"/>
            </a:endParaRPr>
          </a:p>
          <a:p>
            <a:pPr algn="l"/>
            <a:r>
              <a:rPr kumimoji="1" lang="en-US" altLang="ja-JP" sz="900" dirty="0">
                <a:solidFill>
                  <a:schemeClr val="bg2"/>
                </a:solidFill>
                <a:latin typeface="ヒラギノ角ゴ ProN W6"/>
                <a:ea typeface="ヒラギノ角ゴ ProN W6"/>
                <a:cs typeface="ヒラギノ角ゴ ProN W6"/>
              </a:rPr>
              <a:t>   "results": </a:t>
            </a:r>
            <a:r>
              <a:rPr kumimoji="1" lang="en-US" altLang="ja-JP" sz="900" dirty="0" smtClean="0">
                <a:solidFill>
                  <a:schemeClr val="bg2"/>
                </a:solidFill>
                <a:latin typeface="ヒラギノ角ゴ ProN W6"/>
                <a:ea typeface="ヒラギノ角ゴ ProN W6"/>
                <a:cs typeface="ヒラギノ角ゴ ProN W6"/>
              </a:rPr>
              <a:t>{ "</a:t>
            </a:r>
            <a:r>
              <a:rPr kumimoji="1" lang="en-US" altLang="ja-JP" sz="900" dirty="0">
                <a:solidFill>
                  <a:schemeClr val="bg2"/>
                </a:solidFill>
                <a:latin typeface="ヒラギノ角ゴ ProN W6"/>
                <a:ea typeface="ヒラギノ角ゴ ProN W6"/>
                <a:cs typeface="ヒラギノ角ゴ ProN W6"/>
              </a:rPr>
              <a:t>bindings": [</a:t>
            </a:r>
          </a:p>
          <a:p>
            <a:pPr algn="l"/>
            <a:r>
              <a:rPr kumimoji="1" lang="en-US" altLang="ja-JP" sz="900" dirty="0">
                <a:solidFill>
                  <a:schemeClr val="bg2"/>
                </a:solidFill>
                <a:latin typeface="ヒラギノ角ゴ ProN W6"/>
                <a:ea typeface="ヒラギノ角ゴ ProN W6"/>
                <a:cs typeface="ヒラギノ角ゴ ProN W6"/>
              </a:rPr>
              <a:t>               </a:t>
            </a:r>
            <a:r>
              <a:rPr kumimoji="1" lang="en-US" altLang="ja-JP" sz="900" dirty="0" smtClean="0">
                <a:solidFill>
                  <a:schemeClr val="bg2"/>
                </a:solidFill>
                <a:latin typeface="ヒラギノ角ゴ ProN W6"/>
                <a:ea typeface="ヒラギノ角ゴ ProN W6"/>
                <a:cs typeface="ヒラギノ角ゴ ProN W6"/>
              </a:rPr>
              <a:t>{ “temp”: { “type”: “literal”, “value”: “12.3” },</a:t>
            </a:r>
          </a:p>
          <a:p>
            <a:pPr algn="l"/>
            <a:r>
              <a:rPr kumimoji="1" lang="en-US" altLang="ja-JP" sz="900" dirty="0">
                <a:solidFill>
                  <a:schemeClr val="bg2"/>
                </a:solidFill>
                <a:latin typeface="ヒラギノ角ゴ ProN W6"/>
                <a:ea typeface="ヒラギノ角ゴ ProN W6"/>
                <a:cs typeface="ヒラギノ角ゴ ProN W6"/>
              </a:rPr>
              <a:t> </a:t>
            </a:r>
            <a:r>
              <a:rPr kumimoji="1" lang="en-US" altLang="ja-JP" sz="900" dirty="0" smtClean="0">
                <a:solidFill>
                  <a:schemeClr val="bg2"/>
                </a:solidFill>
                <a:latin typeface="ヒラギノ角ゴ ProN W6"/>
                <a:ea typeface="ヒラギノ角ゴ ProN W6"/>
                <a:cs typeface="ヒラギノ角ゴ ProN W6"/>
              </a:rPr>
              <a:t>                “hum”: {“type”: “literal”, “value”: “60” },</a:t>
            </a:r>
          </a:p>
          <a:p>
            <a:pPr algn="l"/>
            <a:r>
              <a:rPr kumimoji="1" lang="en-US" altLang="ja-JP" sz="900" dirty="0">
                <a:solidFill>
                  <a:schemeClr val="bg2"/>
                </a:solidFill>
                <a:latin typeface="ヒラギノ角ゴ ProN W6"/>
                <a:ea typeface="ヒラギノ角ゴ ProN W6"/>
                <a:cs typeface="ヒラギノ角ゴ ProN W6"/>
              </a:rPr>
              <a:t> </a:t>
            </a:r>
            <a:r>
              <a:rPr kumimoji="1" lang="en-US" altLang="ja-JP" sz="900" dirty="0" smtClean="0">
                <a:solidFill>
                  <a:schemeClr val="bg2"/>
                </a:solidFill>
                <a:latin typeface="ヒラギノ角ゴ ProN W6"/>
                <a:ea typeface="ヒラギノ角ゴ ProN W6"/>
                <a:cs typeface="ヒラギノ角ゴ ProN W6"/>
              </a:rPr>
              <a:t>                “atom”: “type”: “literal”, “value”: “1016”} } ] } }</a:t>
            </a:r>
          </a:p>
        </p:txBody>
      </p:sp>
      <p:sp>
        <p:nvSpPr>
          <p:cNvPr id="13" name="角丸四角形吹き出し 12"/>
          <p:cNvSpPr/>
          <p:nvPr/>
        </p:nvSpPr>
        <p:spPr bwMode="auto">
          <a:xfrm>
            <a:off x="7435249" y="3785859"/>
            <a:ext cx="1369407" cy="454935"/>
          </a:xfrm>
          <a:prstGeom prst="wedgeRoundRectCallout">
            <a:avLst>
              <a:gd name="adj1" fmla="val -81975"/>
              <a:gd name="adj2" fmla="val 77431"/>
              <a:gd name="adj3" fmla="val 16667"/>
            </a:avLst>
          </a:prstGeom>
          <a:noFill/>
          <a:ln w="12700" cap="sq" cmpd="sng" algn="ctr">
            <a:solidFill>
              <a:schemeClr val="bg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defTabSz="672541"/>
            <a:r>
              <a:rPr lang="ja-JP" altLang="en-US" sz="900" dirty="0" smtClean="0">
                <a:solidFill>
                  <a:schemeClr val="bg1"/>
                </a:solidFill>
              </a:rPr>
              <a:t>現在の気温は</a:t>
            </a:r>
            <a:r>
              <a:rPr lang="en-US" altLang="ja-JP" sz="900" dirty="0" smtClean="0">
                <a:solidFill>
                  <a:schemeClr val="bg1"/>
                </a:solidFill>
              </a:rPr>
              <a:t>12.3</a:t>
            </a:r>
            <a:r>
              <a:rPr lang="ja-JP" altLang="en-US" sz="900" dirty="0" smtClean="0">
                <a:solidFill>
                  <a:schemeClr val="bg1"/>
                </a:solidFill>
              </a:rPr>
              <a:t>℃</a:t>
            </a:r>
            <a:endParaRPr lang="en-US" altLang="ja-JP" sz="900" dirty="0">
              <a:solidFill>
                <a:schemeClr val="bg1"/>
              </a:solidFill>
            </a:endParaRPr>
          </a:p>
          <a:p>
            <a:pPr defTabSz="672541"/>
            <a:r>
              <a:rPr lang="ja-JP" altLang="en-US" sz="900" dirty="0" smtClean="0">
                <a:solidFill>
                  <a:schemeClr val="bg1"/>
                </a:solidFill>
              </a:rPr>
              <a:t>湿度は</a:t>
            </a:r>
            <a:r>
              <a:rPr lang="en-US" altLang="ja-JP" sz="900" dirty="0" smtClean="0">
                <a:solidFill>
                  <a:schemeClr val="bg1"/>
                </a:solidFill>
              </a:rPr>
              <a:t>60%</a:t>
            </a:r>
          </a:p>
          <a:p>
            <a:pPr defTabSz="672541"/>
            <a:r>
              <a:rPr lang="ja-JP" altLang="en-US" sz="900" dirty="0">
                <a:solidFill>
                  <a:schemeClr val="bg1"/>
                </a:solidFill>
              </a:rPr>
              <a:t>気圧</a:t>
            </a:r>
            <a:r>
              <a:rPr lang="ja-JP" altLang="en-US" sz="900" dirty="0" smtClean="0">
                <a:solidFill>
                  <a:schemeClr val="bg1"/>
                </a:solidFill>
              </a:rPr>
              <a:t>は</a:t>
            </a:r>
            <a:r>
              <a:rPr lang="en-US" altLang="ja-JP" sz="900" dirty="0" smtClean="0">
                <a:solidFill>
                  <a:schemeClr val="bg1"/>
                </a:solidFill>
              </a:rPr>
              <a:t>1016hPa</a:t>
            </a:r>
            <a:endParaRPr lang="ja-JP" altLang="en-US" sz="900" dirty="0" smtClean="0">
              <a:solidFill>
                <a:schemeClr val="bg1"/>
              </a:solidFill>
            </a:endParaRPr>
          </a:p>
        </p:txBody>
      </p:sp>
    </p:spTree>
    <p:extLst>
      <p:ext uri="{BB962C8B-B14F-4D97-AF65-F5344CB8AC3E}">
        <p14:creationId xmlns:p14="http://schemas.microsoft.com/office/powerpoint/2010/main" val="38870997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smtClean="0"/>
              <a:t>オープンデータの</a:t>
            </a:r>
            <a:r>
              <a:rPr lang="en-US" altLang="ja-JP" dirty="0" smtClean="0"/>
              <a:t>API</a:t>
            </a:r>
            <a:r>
              <a:rPr lang="ja-JP" altLang="en-US" dirty="0" smtClean="0"/>
              <a:t>規格に関する検討項目</a:t>
            </a:r>
            <a:endParaRPr lang="ja-JP" altLang="en-US" dirty="0"/>
          </a:p>
        </p:txBody>
      </p:sp>
      <p:sp>
        <p:nvSpPr>
          <p:cNvPr id="6" name="コンテンツ プレースホルダ 5"/>
          <p:cNvSpPr>
            <a:spLocks noGrp="1"/>
          </p:cNvSpPr>
          <p:nvPr>
            <p:ph idx="1"/>
          </p:nvPr>
        </p:nvSpPr>
        <p:spPr/>
        <p:txBody>
          <a:bodyPr>
            <a:normAutofit fontScale="92500" lnSpcReduction="10000"/>
          </a:bodyPr>
          <a:lstStyle/>
          <a:p>
            <a:r>
              <a:rPr lang="ja-JP" altLang="en-US" dirty="0" smtClean="0"/>
              <a:t>各</a:t>
            </a:r>
            <a:r>
              <a:rPr lang="en-US" altLang="ja-JP" dirty="0" smtClean="0"/>
              <a:t>API</a:t>
            </a:r>
            <a:r>
              <a:rPr lang="ja-JP" altLang="en-US" dirty="0" smtClean="0"/>
              <a:t>規格の特質、想定されるデータのターゲット</a:t>
            </a:r>
          </a:p>
          <a:p>
            <a:pPr lvl="1"/>
            <a:r>
              <a:rPr lang="en-US" altLang="ja-JP" dirty="0" smtClean="0"/>
              <a:t>FTP / HTTP GET</a:t>
            </a:r>
            <a:r>
              <a:rPr lang="ja-JP" altLang="en-US" dirty="0" smtClean="0"/>
              <a:t>は、ファイル単位のデータ取得を対象としている。</a:t>
            </a:r>
          </a:p>
          <a:p>
            <a:pPr lvl="1"/>
            <a:r>
              <a:rPr lang="en-US" altLang="ja-JP" dirty="0" smtClean="0"/>
              <a:t>CGI / REST / SOAP / SPARQL</a:t>
            </a:r>
            <a:r>
              <a:rPr lang="ja-JP" altLang="en-US" dirty="0" smtClean="0"/>
              <a:t>は、データを直接取得することをターゲットとしている。</a:t>
            </a:r>
          </a:p>
          <a:p>
            <a:pPr lvl="1"/>
            <a:r>
              <a:rPr lang="en-US" altLang="ja-JP" dirty="0" smtClean="0"/>
              <a:t>SPARQL</a:t>
            </a:r>
            <a:r>
              <a:rPr lang="ja-JP" altLang="en-US" dirty="0" smtClean="0"/>
              <a:t>は、</a:t>
            </a:r>
            <a:r>
              <a:rPr lang="en-US" altLang="ja-JP" dirty="0" smtClean="0"/>
              <a:t>RDF</a:t>
            </a:r>
            <a:r>
              <a:rPr lang="ja-JP" altLang="en-US" dirty="0" smtClean="0"/>
              <a:t>モデルに基づくデータがターゲットである。</a:t>
            </a:r>
            <a:endParaRPr lang="en-US" altLang="ja-JP" dirty="0" smtClean="0"/>
          </a:p>
          <a:p>
            <a:r>
              <a:rPr lang="ja-JP" altLang="en-US" dirty="0" smtClean="0"/>
              <a:t>各</a:t>
            </a:r>
            <a:r>
              <a:rPr lang="en-US" altLang="ja-JP" dirty="0" smtClean="0"/>
              <a:t>API</a:t>
            </a:r>
            <a:r>
              <a:rPr lang="ja-JP" altLang="en-US" dirty="0" smtClean="0"/>
              <a:t>規格をオープンデータの規格として利用する際に、更に上位層で規定すべき内容</a:t>
            </a:r>
          </a:p>
          <a:p>
            <a:pPr lvl="1"/>
            <a:r>
              <a:rPr lang="ja-JP" altLang="en-US" dirty="0" smtClean="0"/>
              <a:t>例</a:t>
            </a:r>
            <a:r>
              <a:rPr lang="en-US" altLang="ja-JP" dirty="0" smtClean="0"/>
              <a:t>: </a:t>
            </a:r>
            <a:r>
              <a:rPr lang="ja-JP" altLang="en-US" dirty="0" smtClean="0"/>
              <a:t>ボキャブラリ・意味コード・</a:t>
            </a:r>
            <a:r>
              <a:rPr lang="en-US" altLang="ja-JP" dirty="0" smtClean="0"/>
              <a:t>ID</a:t>
            </a:r>
            <a:r>
              <a:rPr lang="ja-JP" altLang="en-US" dirty="0" smtClean="0"/>
              <a:t>など</a:t>
            </a:r>
            <a:endParaRPr lang="en-US" altLang="ja-JP" dirty="0" smtClean="0"/>
          </a:p>
          <a:p>
            <a:r>
              <a:rPr lang="en-US" altLang="ja-JP" dirty="0" smtClean="0"/>
              <a:t>API</a:t>
            </a:r>
            <a:r>
              <a:rPr lang="ja-JP" altLang="en-US" dirty="0" smtClean="0"/>
              <a:t>を利用した際にネックとなる知財上の問題の有無</a:t>
            </a:r>
          </a:p>
          <a:p>
            <a:pPr lvl="1"/>
            <a:r>
              <a:rPr lang="en-US" altLang="ja-JP" dirty="0" smtClean="0"/>
              <a:t>API</a:t>
            </a:r>
            <a:r>
              <a:rPr lang="ja-JP" altLang="en-US" dirty="0" smtClean="0"/>
              <a:t>のライセンス条項・制限条項など。</a:t>
            </a:r>
            <a:endParaRPr lang="en-US" altLang="ja-JP" dirty="0" smtClean="0"/>
          </a:p>
          <a:p>
            <a:r>
              <a:rPr lang="en-US" altLang="ja-JP" dirty="0" smtClean="0"/>
              <a:t>API</a:t>
            </a:r>
            <a:r>
              <a:rPr lang="ja-JP" altLang="en-US" dirty="0" smtClean="0"/>
              <a:t>規格の普及状況、ツール等の整備状況</a:t>
            </a:r>
          </a:p>
          <a:p>
            <a:pPr lvl="1"/>
            <a:r>
              <a:rPr lang="ja-JP" altLang="en-US" dirty="0" smtClean="0"/>
              <a:t>今回例示した</a:t>
            </a:r>
            <a:r>
              <a:rPr lang="en-US" altLang="ja-JP" dirty="0" smtClean="0"/>
              <a:t>FTP</a:t>
            </a:r>
            <a:r>
              <a:rPr lang="ja-JP" altLang="en-US" dirty="0" err="1" smtClean="0"/>
              <a:t>、</a:t>
            </a:r>
            <a:r>
              <a:rPr lang="en-US" altLang="ja-JP" dirty="0" smtClean="0"/>
              <a:t>HTTP GET</a:t>
            </a:r>
            <a:r>
              <a:rPr lang="ja-JP" altLang="en-US" dirty="0" err="1" smtClean="0"/>
              <a:t>、</a:t>
            </a:r>
            <a:r>
              <a:rPr lang="en-US" altLang="ja-JP" dirty="0" smtClean="0"/>
              <a:t>REST</a:t>
            </a:r>
            <a:r>
              <a:rPr lang="ja-JP" altLang="en-US" dirty="0" err="1" smtClean="0"/>
              <a:t>、</a:t>
            </a:r>
            <a:r>
              <a:rPr lang="en-US" altLang="ja-JP" dirty="0" smtClean="0"/>
              <a:t>SOAP</a:t>
            </a:r>
            <a:r>
              <a:rPr lang="ja-JP" altLang="en-US" dirty="0" err="1" smtClean="0"/>
              <a:t>、</a:t>
            </a:r>
            <a:r>
              <a:rPr lang="en-US" altLang="ja-JP" dirty="0" smtClean="0"/>
              <a:t>SPARQL</a:t>
            </a:r>
            <a:r>
              <a:rPr lang="ja-JP" altLang="en-US" dirty="0" smtClean="0"/>
              <a:t>については、ツールが普及している。</a:t>
            </a:r>
            <a:endParaRPr lang="en-US" altLang="ja-JP" dirty="0" smtClean="0"/>
          </a:p>
          <a:p>
            <a:r>
              <a:rPr lang="en-US" altLang="ja-JP" dirty="0" smtClean="0"/>
              <a:t>API</a:t>
            </a:r>
            <a:r>
              <a:rPr lang="ja-JP" altLang="en-US" dirty="0" smtClean="0"/>
              <a:t>規格の世界的動向との一貫性、相互運用性</a:t>
            </a:r>
          </a:p>
          <a:p>
            <a:pPr lvl="1"/>
            <a:r>
              <a:rPr lang="ja-JP" altLang="en-US" dirty="0" smtClean="0"/>
              <a:t>今日では、</a:t>
            </a:r>
            <a:r>
              <a:rPr lang="en-US" altLang="ja-JP" dirty="0" smtClean="0"/>
              <a:t>REST</a:t>
            </a:r>
            <a:r>
              <a:rPr lang="ja-JP" altLang="en-US" dirty="0" smtClean="0"/>
              <a:t>ベースの</a:t>
            </a:r>
            <a:r>
              <a:rPr lang="en-US" altLang="ja-JP" dirty="0" smtClean="0"/>
              <a:t>API</a:t>
            </a:r>
            <a:r>
              <a:rPr lang="ja-JP" altLang="en-US" dirty="0" smtClean="0"/>
              <a:t>が広く使われている。</a:t>
            </a:r>
          </a:p>
          <a:p>
            <a:pPr lvl="2"/>
            <a:r>
              <a:rPr lang="ja-JP" altLang="en-US" dirty="0" smtClean="0"/>
              <a:t>復興</a:t>
            </a:r>
            <a:r>
              <a:rPr lang="ja-JP" altLang="en-US" dirty="0"/>
              <a:t>・復興支援制度データベース（経済産業省）</a:t>
            </a:r>
          </a:p>
          <a:p>
            <a:pPr lvl="2"/>
            <a:r>
              <a:rPr lang="en-US" altLang="ja-JP" dirty="0" err="1" smtClean="0"/>
              <a:t>Socrata</a:t>
            </a:r>
            <a:r>
              <a:rPr lang="en-US" altLang="ja-JP" dirty="0" smtClean="0"/>
              <a:t> </a:t>
            </a:r>
            <a:r>
              <a:rPr lang="en-US" altLang="ja-JP" dirty="0"/>
              <a:t>Open Data API (SODA) </a:t>
            </a:r>
          </a:p>
          <a:p>
            <a:pPr lvl="2"/>
            <a:r>
              <a:rPr lang="en-US" altLang="ja-JP" dirty="0" err="1" smtClean="0"/>
              <a:t>cosm</a:t>
            </a:r>
            <a:r>
              <a:rPr lang="en-US" altLang="ja-JP" dirty="0" smtClean="0"/>
              <a:t> </a:t>
            </a:r>
            <a:r>
              <a:rPr lang="en-US" altLang="ja-JP" dirty="0"/>
              <a:t>(</a:t>
            </a:r>
            <a:r>
              <a:rPr lang="ja-JP" altLang="en-US" dirty="0"/>
              <a:t>旧</a:t>
            </a:r>
            <a:r>
              <a:rPr lang="en-US" altLang="ja-JP" dirty="0" err="1"/>
              <a:t>pachube</a:t>
            </a:r>
            <a:r>
              <a:rPr lang="en-US" altLang="ja-JP" dirty="0" smtClean="0"/>
              <a:t>)</a:t>
            </a:r>
            <a:endParaRPr lang="ja-JP" altLang="en-US" dirty="0" smtClean="0"/>
          </a:p>
          <a:p>
            <a:pPr lvl="2"/>
            <a:r>
              <a:rPr lang="en-US" altLang="ja-JP" dirty="0" smtClean="0"/>
              <a:t>Twitter API</a:t>
            </a:r>
            <a:endParaRPr lang="ja-JP" altLang="en-US" dirty="0" smtClean="0"/>
          </a:p>
        </p:txBody>
      </p:sp>
      <p:sp>
        <p:nvSpPr>
          <p:cNvPr id="4" name="スライド番号プレースホルダ 3"/>
          <p:cNvSpPr>
            <a:spLocks noGrp="1"/>
          </p:cNvSpPr>
          <p:nvPr>
            <p:ph type="sldNum" sz="quarter" idx="10"/>
          </p:nvPr>
        </p:nvSpPr>
        <p:spPr/>
        <p:txBody>
          <a:bodyPr/>
          <a:lstStyle/>
          <a:p>
            <a:fld id="{32A7F7E3-2EA5-4E0E-99DF-9D27F789031C}" type="slidenum">
              <a:rPr lang="ja-JP" altLang="en-US" smtClean="0"/>
              <a:pPr/>
              <a:t>54</a:t>
            </a:fld>
            <a:endParaRPr lang="en-US" altLang="ja-JP"/>
          </a:p>
        </p:txBody>
      </p:sp>
    </p:spTree>
    <p:extLst>
      <p:ext uri="{BB962C8B-B14F-4D97-AF65-F5344CB8AC3E}">
        <p14:creationId xmlns:p14="http://schemas.microsoft.com/office/powerpoint/2010/main" val="11227236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en-US" altLang="ja-JP" dirty="0" smtClean="0"/>
              <a:t>4.  </a:t>
            </a:r>
            <a:r>
              <a:rPr lang="ja-JP" altLang="en-US" dirty="0" smtClean="0"/>
              <a:t>データ規格・</a:t>
            </a:r>
            <a:r>
              <a:rPr lang="en-US" altLang="ja-JP" dirty="0" smtClean="0"/>
              <a:t>API</a:t>
            </a:r>
            <a:r>
              <a:rPr lang="ja-JP" altLang="en-US" dirty="0" smtClean="0"/>
              <a:t>規格の</a:t>
            </a:r>
            <a:br>
              <a:rPr lang="ja-JP" altLang="en-US" dirty="0" smtClean="0"/>
            </a:br>
            <a:r>
              <a:rPr lang="ja-JP" altLang="en-US" dirty="0" smtClean="0"/>
              <a:t>　　ありかた（技術ガイド）</a:t>
            </a:r>
            <a:endParaRPr lang="ja-JP" altLang="en-US" dirty="0"/>
          </a:p>
        </p:txBody>
      </p:sp>
      <p:sp>
        <p:nvSpPr>
          <p:cNvPr id="6" name="テキスト プレースホルダ 5"/>
          <p:cNvSpPr>
            <a:spLocks noGrp="1"/>
          </p:cNvSpPr>
          <p:nvPr>
            <p:ph type="body" idx="1"/>
          </p:nvPr>
        </p:nvSpPr>
        <p:spPr/>
        <p:txBody>
          <a:bodyPr/>
          <a:lstStyle/>
          <a:p>
            <a:r>
              <a:rPr lang="ja-JP" altLang="en-US" dirty="0" smtClean="0"/>
              <a:t>オープンデータ化の手法について</a:t>
            </a:r>
            <a:endParaRPr lang="ja-JP" altLang="en-US" dirty="0"/>
          </a:p>
        </p:txBody>
      </p:sp>
      <p:sp>
        <p:nvSpPr>
          <p:cNvPr id="4" name="スライド番号プレースホルダ 3"/>
          <p:cNvSpPr>
            <a:spLocks noGrp="1"/>
          </p:cNvSpPr>
          <p:nvPr>
            <p:ph type="sldNum" sz="quarter" idx="10"/>
          </p:nvPr>
        </p:nvSpPr>
        <p:spPr/>
        <p:txBody>
          <a:bodyPr/>
          <a:lstStyle/>
          <a:p>
            <a:fld id="{19168A96-8FC6-49A7-AAFF-8891F4FD4FE2}" type="slidenum">
              <a:rPr lang="ja-JP" altLang="en-US" smtClean="0"/>
              <a:pPr/>
              <a:t>55</a:t>
            </a:fld>
            <a:endParaRPr lang="en-US" altLang="ja-JP"/>
          </a:p>
        </p:txBody>
      </p:sp>
    </p:spTree>
    <p:extLst>
      <p:ext uri="{BB962C8B-B14F-4D97-AF65-F5344CB8AC3E}">
        <p14:creationId xmlns:p14="http://schemas.microsoft.com/office/powerpoint/2010/main" val="18395560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技術</a:t>
            </a:r>
            <a:r>
              <a:rPr lang="ja-JP" altLang="en-US" dirty="0"/>
              <a:t>ガイドの</a:t>
            </a:r>
            <a:r>
              <a:rPr lang="ja-JP" altLang="en-US" dirty="0" smtClean="0"/>
              <a:t>アウトプットイメージ</a:t>
            </a:r>
            <a:endParaRPr lang="ja-JP" altLang="en-US" dirty="0"/>
          </a:p>
        </p:txBody>
      </p:sp>
      <p:sp>
        <p:nvSpPr>
          <p:cNvPr id="3" name="コンテンツ プレースホルダ 2"/>
          <p:cNvSpPr>
            <a:spLocks noGrp="1"/>
          </p:cNvSpPr>
          <p:nvPr>
            <p:ph idx="1"/>
          </p:nvPr>
        </p:nvSpPr>
        <p:spPr/>
        <p:txBody>
          <a:bodyPr/>
          <a:lstStyle/>
          <a:p>
            <a:r>
              <a:rPr lang="ja-JP" altLang="en-US" dirty="0" smtClean="0"/>
              <a:t>オープンデータの技術文書をアウトプットとする。</a:t>
            </a:r>
            <a:endParaRPr lang="en-US" altLang="ja-JP" dirty="0" smtClean="0"/>
          </a:p>
          <a:p>
            <a:pPr lvl="1"/>
            <a:r>
              <a:rPr lang="ja-JP" altLang="en-US" dirty="0"/>
              <a:t>ガイド類</a:t>
            </a:r>
          </a:p>
          <a:p>
            <a:pPr lvl="2"/>
            <a:r>
              <a:rPr lang="ja-JP" altLang="en-US" dirty="0"/>
              <a:t>「オープンデータ技術ガイド　第</a:t>
            </a:r>
            <a:r>
              <a:rPr lang="en-US" altLang="ja-JP" dirty="0"/>
              <a:t>1</a:t>
            </a:r>
            <a:r>
              <a:rPr lang="ja-JP" altLang="en-US" dirty="0"/>
              <a:t>巻：公共文書の</a:t>
            </a:r>
            <a:r>
              <a:rPr lang="ja-JP" altLang="en-US" dirty="0" smtClean="0"/>
              <a:t>オープン化推奨ガイド（</a:t>
            </a:r>
            <a:r>
              <a:rPr lang="ja-JP" altLang="en-US" dirty="0"/>
              <a:t>平成</a:t>
            </a:r>
            <a:r>
              <a:rPr lang="en-US" altLang="ja-JP" dirty="0"/>
              <a:t>24</a:t>
            </a:r>
            <a:r>
              <a:rPr lang="ja-JP" altLang="en-US" dirty="0"/>
              <a:t>年度版） </a:t>
            </a:r>
            <a:r>
              <a:rPr lang="ja-JP" altLang="en-US" dirty="0" smtClean="0"/>
              <a:t>」</a:t>
            </a:r>
          </a:p>
          <a:p>
            <a:pPr lvl="2"/>
            <a:r>
              <a:rPr lang="ja-JP" altLang="en-US" dirty="0"/>
              <a:t>「オープンデータ技術ガイド　</a:t>
            </a:r>
            <a:r>
              <a:rPr lang="ja-JP" altLang="en-US" dirty="0" smtClean="0"/>
              <a:t>第</a:t>
            </a:r>
            <a:r>
              <a:rPr lang="en-US" altLang="ja-JP" dirty="0" smtClean="0"/>
              <a:t>2</a:t>
            </a:r>
            <a:r>
              <a:rPr lang="ja-JP" altLang="en-US" dirty="0" smtClean="0"/>
              <a:t>巻：表形式データのオープン化</a:t>
            </a:r>
            <a:r>
              <a:rPr lang="ja-JP" altLang="en-US" dirty="0"/>
              <a:t>推奨</a:t>
            </a:r>
            <a:r>
              <a:rPr lang="ja-JP" altLang="en-US" dirty="0" smtClean="0"/>
              <a:t>ガイド（</a:t>
            </a:r>
            <a:r>
              <a:rPr lang="ja-JP" altLang="en-US" dirty="0"/>
              <a:t>平成</a:t>
            </a:r>
            <a:r>
              <a:rPr lang="en-US" altLang="ja-JP" dirty="0"/>
              <a:t>24</a:t>
            </a:r>
            <a:r>
              <a:rPr lang="ja-JP" altLang="en-US" dirty="0"/>
              <a:t>年度版） </a:t>
            </a:r>
            <a:r>
              <a:rPr lang="ja-JP" altLang="en-US" dirty="0" smtClean="0"/>
              <a:t>」</a:t>
            </a:r>
            <a:endParaRPr lang="en-US" altLang="ja-JP" dirty="0"/>
          </a:p>
          <a:p>
            <a:pPr lvl="1">
              <a:buNone/>
            </a:pPr>
            <a:r>
              <a:rPr lang="en-US" altLang="ja-JP" dirty="0"/>
              <a:t>		</a:t>
            </a:r>
            <a:r>
              <a:rPr lang="ja-JP" altLang="en-US" dirty="0" smtClean="0"/>
              <a:t>：</a:t>
            </a:r>
            <a:endParaRPr lang="en-US" altLang="ja-JP" dirty="0"/>
          </a:p>
          <a:p>
            <a:pPr lvl="1"/>
            <a:r>
              <a:rPr lang="ja-JP" altLang="en-US" dirty="0" smtClean="0"/>
              <a:t>技術規格類（</a:t>
            </a:r>
            <a:r>
              <a:rPr lang="en-US" altLang="ja-JP" dirty="0" smtClean="0">
                <a:sym typeface="Wingdings" pitchFamily="2" charset="2"/>
              </a:rPr>
              <a:t></a:t>
            </a:r>
            <a:r>
              <a:rPr lang="ja-JP" altLang="en-US" dirty="0" smtClean="0">
                <a:sym typeface="Wingdings" pitchFamily="2" charset="2"/>
              </a:rPr>
              <a:t>第</a:t>
            </a:r>
            <a:r>
              <a:rPr lang="en-US" altLang="ja-JP" dirty="0" smtClean="0">
                <a:sym typeface="Wingdings" pitchFamily="2" charset="2"/>
              </a:rPr>
              <a:t>5</a:t>
            </a:r>
            <a:r>
              <a:rPr lang="ja-JP" altLang="en-US" dirty="0" smtClean="0">
                <a:sym typeface="Wingdings" pitchFamily="2" charset="2"/>
              </a:rPr>
              <a:t>章</a:t>
            </a:r>
            <a:r>
              <a:rPr lang="ja-JP" altLang="en-US" dirty="0" smtClean="0"/>
              <a:t>）</a:t>
            </a:r>
          </a:p>
          <a:p>
            <a:pPr lvl="2"/>
            <a:r>
              <a:rPr lang="ja-JP" altLang="en-US" dirty="0" smtClean="0"/>
              <a:t>「オープンデータ技術規格　第</a:t>
            </a:r>
            <a:r>
              <a:rPr lang="en-US" altLang="ja-JP" dirty="0" smtClean="0"/>
              <a:t>1</a:t>
            </a:r>
            <a:r>
              <a:rPr lang="ja-JP" altLang="en-US" dirty="0" smtClean="0"/>
              <a:t>巻：情報流通連携基盤システム外部仕様書（平成</a:t>
            </a:r>
            <a:r>
              <a:rPr lang="en-US" altLang="ja-JP" dirty="0" smtClean="0"/>
              <a:t>24</a:t>
            </a:r>
            <a:r>
              <a:rPr lang="ja-JP" altLang="en-US" dirty="0" smtClean="0"/>
              <a:t>年度版）」</a:t>
            </a:r>
          </a:p>
          <a:p>
            <a:pPr lvl="2"/>
            <a:r>
              <a:rPr lang="ja-JP" altLang="en-US" dirty="0" smtClean="0"/>
              <a:t>「オープンデータ技術規格　第</a:t>
            </a:r>
            <a:r>
              <a:rPr lang="en-US" altLang="ja-JP" dirty="0" smtClean="0"/>
              <a:t>2</a:t>
            </a:r>
            <a:r>
              <a:rPr lang="ja-JP" altLang="en-US" dirty="0" smtClean="0"/>
              <a:t>巻：オープンデータ化のための</a:t>
            </a:r>
            <a:r>
              <a:rPr lang="en-US" altLang="ja-JP" dirty="0" smtClean="0"/>
              <a:t>CSV</a:t>
            </a:r>
            <a:r>
              <a:rPr lang="ja-JP" altLang="en-US" dirty="0" smtClean="0"/>
              <a:t>形式データ規格（平成</a:t>
            </a:r>
            <a:r>
              <a:rPr lang="en-US" altLang="ja-JP" dirty="0" smtClean="0"/>
              <a:t>24</a:t>
            </a:r>
            <a:r>
              <a:rPr lang="ja-JP" altLang="en-US" dirty="0" smtClean="0"/>
              <a:t>年度版）」</a:t>
            </a:r>
            <a:endParaRPr lang="en-US" altLang="ja-JP" dirty="0" smtClean="0"/>
          </a:p>
          <a:p>
            <a:pPr lvl="1">
              <a:buNone/>
            </a:pPr>
            <a:r>
              <a:rPr lang="en-US" altLang="ja-JP" dirty="0" smtClean="0"/>
              <a:t>		</a:t>
            </a:r>
            <a:r>
              <a:rPr lang="ja-JP" altLang="en-US" dirty="0" smtClean="0"/>
              <a:t>：</a:t>
            </a:r>
          </a:p>
          <a:p>
            <a:pPr lvl="1">
              <a:buNone/>
            </a:pPr>
            <a:endParaRPr lang="ja-JP" altLang="en-US" dirty="0"/>
          </a:p>
          <a:p>
            <a:r>
              <a:rPr lang="ja-JP" altLang="en-US" dirty="0" smtClean="0"/>
              <a:t>年度内に素案を作成し、それを公開してコメントを求める。</a:t>
            </a:r>
            <a:endParaRPr lang="en-US" altLang="ja-JP" dirty="0" smtClean="0"/>
          </a:p>
        </p:txBody>
      </p:sp>
      <p:sp>
        <p:nvSpPr>
          <p:cNvPr id="4" name="スライド番号プレースホルダ 3"/>
          <p:cNvSpPr>
            <a:spLocks noGrp="1"/>
          </p:cNvSpPr>
          <p:nvPr>
            <p:ph type="sldNum" sz="quarter" idx="10"/>
          </p:nvPr>
        </p:nvSpPr>
        <p:spPr/>
        <p:txBody>
          <a:bodyPr/>
          <a:lstStyle/>
          <a:p>
            <a:fld id="{19168A96-8FC6-49A7-AAFF-8891F4FD4FE2}" type="slidenum">
              <a:rPr lang="ja-JP" altLang="en-US" smtClean="0"/>
              <a:pPr/>
              <a:t>56</a:t>
            </a:fld>
            <a:endParaRPr lang="en-US" altLang="ja-JP"/>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文章と統計データの混在した情報のオープンデータ化推奨ガイド</a:t>
            </a:r>
            <a:endParaRPr lang="ja-JP" altLang="en-US" dirty="0"/>
          </a:p>
        </p:txBody>
      </p:sp>
      <p:sp>
        <p:nvSpPr>
          <p:cNvPr id="3" name="コンテンツ プレースホルダ 2"/>
          <p:cNvSpPr>
            <a:spLocks noGrp="1"/>
          </p:cNvSpPr>
          <p:nvPr>
            <p:ph idx="1"/>
          </p:nvPr>
        </p:nvSpPr>
        <p:spPr>
          <a:xfrm>
            <a:off x="351414" y="1143000"/>
            <a:ext cx="9173586" cy="5268127"/>
          </a:xfrm>
        </p:spPr>
        <p:txBody>
          <a:bodyPr>
            <a:normAutofit fontScale="85000" lnSpcReduction="10000"/>
          </a:bodyPr>
          <a:lstStyle/>
          <a:p>
            <a:r>
              <a:rPr lang="ja-JP" altLang="en-US" dirty="0" smtClean="0"/>
              <a:t>白書のよう</a:t>
            </a:r>
            <a:r>
              <a:rPr lang="ja-JP" altLang="en-US" dirty="0"/>
              <a:t>な文章と統計データが混在した情報を</a:t>
            </a:r>
            <a:r>
              <a:rPr lang="ja-JP" altLang="en-US" dirty="0" smtClean="0"/>
              <a:t>、オープンデータの考え方に基づいてデジタルデータとして公開する場合の、技術的ガイドを示す。</a:t>
            </a:r>
            <a:endParaRPr lang="en-US" altLang="ja-JP" dirty="0" smtClean="0"/>
          </a:p>
          <a:p>
            <a:endParaRPr lang="en-US" altLang="ja-JP" dirty="0" smtClean="0"/>
          </a:p>
          <a:p>
            <a:endParaRPr lang="en-US" altLang="ja-JP" dirty="0" smtClean="0"/>
          </a:p>
          <a:p>
            <a:r>
              <a:rPr lang="en-US" altLang="ja-JP" dirty="0" smtClean="0"/>
              <a:t>【</a:t>
            </a:r>
            <a:r>
              <a:rPr lang="ja-JP" altLang="en-US" dirty="0" smtClean="0"/>
              <a:t>避けるべき方式</a:t>
            </a:r>
            <a:r>
              <a:rPr lang="en-US" altLang="ja-JP" dirty="0" smtClean="0"/>
              <a:t>】</a:t>
            </a:r>
          </a:p>
          <a:p>
            <a:pPr lvl="1"/>
            <a:r>
              <a:rPr lang="ja-JP" altLang="en-US" dirty="0" smtClean="0"/>
              <a:t>印刷データ形式である</a:t>
            </a:r>
            <a:r>
              <a:rPr lang="en-US" altLang="ja-JP" dirty="0" smtClean="0"/>
              <a:t>PDF</a:t>
            </a:r>
            <a:r>
              <a:rPr lang="ja-JP" altLang="en-US" dirty="0" smtClean="0"/>
              <a:t>や</a:t>
            </a:r>
            <a:r>
              <a:rPr lang="en-US" altLang="ja-JP" dirty="0" smtClean="0"/>
              <a:t>PostScript</a:t>
            </a:r>
            <a:r>
              <a:rPr lang="ja-JP" altLang="en-US" dirty="0" smtClean="0"/>
              <a:t>形式のみで公開する。</a:t>
            </a:r>
            <a:endParaRPr lang="en-US" altLang="ja-JP" dirty="0" smtClean="0"/>
          </a:p>
          <a:p>
            <a:pPr lvl="2"/>
            <a:r>
              <a:rPr lang="ja-JP" altLang="en-US" dirty="0" smtClean="0"/>
              <a:t>印刷用データとして公開することには問題ないが、再利用が困難なため、再利用を目的としたデータとしては適さない。</a:t>
            </a:r>
            <a:endParaRPr lang="en-US" altLang="ja-JP" dirty="0" smtClean="0"/>
          </a:p>
          <a:p>
            <a:r>
              <a:rPr lang="en-US" altLang="ja-JP" dirty="0" smtClean="0"/>
              <a:t>【</a:t>
            </a:r>
            <a:r>
              <a:rPr lang="ja-JP" altLang="en-US" dirty="0" smtClean="0"/>
              <a:t>許容レベル</a:t>
            </a:r>
            <a:r>
              <a:rPr lang="en-US" altLang="ja-JP" dirty="0" smtClean="0"/>
              <a:t>】</a:t>
            </a:r>
          </a:p>
          <a:p>
            <a:pPr lvl="1"/>
            <a:r>
              <a:rPr lang="ja-JP" altLang="en-US" dirty="0" smtClean="0"/>
              <a:t>文章部分：</a:t>
            </a:r>
            <a:r>
              <a:rPr lang="en-US" altLang="ja-JP" dirty="0" smtClean="0"/>
              <a:t>.doc</a:t>
            </a:r>
            <a:r>
              <a:rPr lang="ja-JP" altLang="en-US" dirty="0" smtClean="0"/>
              <a:t>ファイル形式や、</a:t>
            </a:r>
            <a:r>
              <a:rPr lang="en-US" altLang="ja-JP" dirty="0" smtClean="0"/>
              <a:t>RTF</a:t>
            </a:r>
            <a:r>
              <a:rPr lang="ja-JP" altLang="en-US" dirty="0" smtClean="0"/>
              <a:t>（</a:t>
            </a:r>
            <a:r>
              <a:rPr lang="en-US" altLang="ja-JP" dirty="0" smtClean="0"/>
              <a:t>Rich Text Format</a:t>
            </a:r>
            <a:r>
              <a:rPr lang="ja-JP" altLang="en-US" dirty="0" smtClean="0"/>
              <a:t>）、</a:t>
            </a:r>
            <a:r>
              <a:rPr lang="en-US" altLang="ja-JP" dirty="0" smtClean="0"/>
              <a:t>Open Document Format</a:t>
            </a:r>
            <a:r>
              <a:rPr lang="ja-JP" altLang="en-US" dirty="0" smtClean="0"/>
              <a:t>などの、編集可能なファイル形式を用いる。</a:t>
            </a:r>
          </a:p>
          <a:p>
            <a:pPr lvl="2"/>
            <a:r>
              <a:rPr lang="ja-JP" altLang="en-US" dirty="0" smtClean="0"/>
              <a:t>公開文書の正本として</a:t>
            </a:r>
            <a:r>
              <a:rPr lang="en-US" altLang="ja-JP" dirty="0" smtClean="0"/>
              <a:t>PDF</a:t>
            </a:r>
            <a:r>
              <a:rPr lang="ja-JP" altLang="en-US" dirty="0" smtClean="0"/>
              <a:t>形式のデータを提供することは許容する。</a:t>
            </a:r>
          </a:p>
          <a:p>
            <a:pPr lvl="2"/>
            <a:r>
              <a:rPr lang="ja-JP" altLang="en-US" dirty="0" smtClean="0"/>
              <a:t>見出しやアイテマイズなど、文書の構造が明らかになるスタイルを利用する。（空白やフォントサイズだけで整形しない）</a:t>
            </a:r>
          </a:p>
          <a:p>
            <a:pPr lvl="2"/>
            <a:r>
              <a:rPr lang="ja-JP" altLang="en-US" dirty="0"/>
              <a:t>統計の元データ（ローデータ）も提供できるのであれば、その参照先を明記する。</a:t>
            </a:r>
            <a:endParaRPr lang="en-US" altLang="ja-JP" dirty="0" smtClean="0"/>
          </a:p>
          <a:p>
            <a:pPr lvl="1"/>
            <a:r>
              <a:rPr lang="ja-JP" altLang="en-US" dirty="0" smtClean="0"/>
              <a:t>統計データ部分：</a:t>
            </a:r>
            <a:r>
              <a:rPr lang="en-US" altLang="ja-JP" dirty="0" smtClean="0"/>
              <a:t>CSV</a:t>
            </a:r>
            <a:r>
              <a:rPr lang="ja-JP" altLang="en-US" dirty="0" smtClean="0"/>
              <a:t>ファイル形式で提供する。（</a:t>
            </a:r>
            <a:r>
              <a:rPr lang="en-US" altLang="ja-JP" dirty="0" smtClean="0">
                <a:sym typeface="Wingdings" pitchFamily="2" charset="2"/>
              </a:rPr>
              <a:t></a:t>
            </a:r>
            <a:r>
              <a:rPr lang="ja-JP" altLang="en-US" dirty="0" smtClean="0">
                <a:sym typeface="Wingdings" pitchFamily="2" charset="2"/>
              </a:rPr>
              <a:t>次頁</a:t>
            </a:r>
            <a:r>
              <a:rPr lang="ja-JP" altLang="en-US" dirty="0" smtClean="0"/>
              <a:t>）</a:t>
            </a:r>
          </a:p>
          <a:p>
            <a:r>
              <a:rPr lang="en-US" altLang="ja-JP" dirty="0" smtClean="0"/>
              <a:t>【</a:t>
            </a:r>
            <a:r>
              <a:rPr lang="ja-JP" altLang="en-US" dirty="0" smtClean="0"/>
              <a:t>推奨レベル</a:t>
            </a:r>
            <a:r>
              <a:rPr lang="en-US" altLang="ja-JP" dirty="0" smtClean="0"/>
              <a:t>】</a:t>
            </a:r>
          </a:p>
          <a:p>
            <a:pPr lvl="1"/>
            <a:r>
              <a:rPr lang="ja-JP" altLang="en-US" dirty="0" smtClean="0"/>
              <a:t>文章部分：文章の構造や意味が判読できる、マークアップ型言語（例えば</a:t>
            </a:r>
            <a:r>
              <a:rPr lang="en-US" altLang="ja-JP" dirty="0" smtClean="0"/>
              <a:t>XML</a:t>
            </a:r>
            <a:r>
              <a:rPr lang="ja-JP" altLang="en-US" dirty="0" err="1" smtClean="0"/>
              <a:t>、</a:t>
            </a:r>
            <a:r>
              <a:rPr lang="en-US" altLang="ja-JP" dirty="0" smtClean="0"/>
              <a:t>XHTML</a:t>
            </a:r>
            <a:r>
              <a:rPr lang="ja-JP" altLang="en-US" dirty="0" smtClean="0"/>
              <a:t>）などの形式を用いる。</a:t>
            </a:r>
            <a:endParaRPr lang="en-US" altLang="ja-JP" dirty="0" smtClean="0"/>
          </a:p>
          <a:p>
            <a:pPr lvl="1"/>
            <a:r>
              <a:rPr lang="ja-JP" altLang="en-US" dirty="0" smtClean="0"/>
              <a:t>統計データ部分：</a:t>
            </a:r>
            <a:r>
              <a:rPr lang="en-US" altLang="ja-JP" dirty="0" smtClean="0"/>
              <a:t>RDF</a:t>
            </a:r>
            <a:r>
              <a:rPr lang="ja-JP" altLang="en-US" dirty="0" smtClean="0"/>
              <a:t>に基づき、標準ボキャブラリ、標準</a:t>
            </a:r>
            <a:r>
              <a:rPr lang="en-US" altLang="ja-JP" dirty="0" smtClean="0"/>
              <a:t>ID</a:t>
            </a:r>
            <a:r>
              <a:rPr lang="ja-JP" altLang="en-US" dirty="0" smtClean="0"/>
              <a:t>などに準拠した方式のデータ形式を用いる。</a:t>
            </a:r>
            <a:endParaRPr lang="ja-JP" altLang="en-US" dirty="0"/>
          </a:p>
        </p:txBody>
      </p:sp>
      <p:sp>
        <p:nvSpPr>
          <p:cNvPr id="4" name="スライド番号プレースホルダ 3"/>
          <p:cNvSpPr>
            <a:spLocks noGrp="1"/>
          </p:cNvSpPr>
          <p:nvPr>
            <p:ph type="sldNum" sz="quarter" idx="10"/>
          </p:nvPr>
        </p:nvSpPr>
        <p:spPr/>
        <p:txBody>
          <a:bodyPr/>
          <a:lstStyle/>
          <a:p>
            <a:fld id="{19168A96-8FC6-49A7-AAFF-8891F4FD4FE2}" type="slidenum">
              <a:rPr lang="ja-JP" altLang="en-US" smtClean="0"/>
              <a:pPr/>
              <a:t>57</a:t>
            </a:fld>
            <a:endParaRPr lang="en-US" altLang="ja-JP"/>
          </a:p>
        </p:txBody>
      </p:sp>
      <p:sp>
        <p:nvSpPr>
          <p:cNvPr id="5" name="下矢印 4"/>
          <p:cNvSpPr/>
          <p:nvPr/>
        </p:nvSpPr>
        <p:spPr bwMode="auto">
          <a:xfrm>
            <a:off x="2133600" y="1752600"/>
            <a:ext cx="609600" cy="685800"/>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ja-JP" altLang="en-US" dirty="0" smtClean="0"/>
              <a:t>表計算ファイル形式データのオープンデータ化推奨ガイド</a:t>
            </a:r>
            <a:endParaRPr lang="ja-JP" altLang="en-US" dirty="0"/>
          </a:p>
        </p:txBody>
      </p:sp>
      <p:sp>
        <p:nvSpPr>
          <p:cNvPr id="6" name="コンテンツ プレースホルダ 5"/>
          <p:cNvSpPr>
            <a:spLocks noGrp="1"/>
          </p:cNvSpPr>
          <p:nvPr>
            <p:ph idx="1"/>
          </p:nvPr>
        </p:nvSpPr>
        <p:spPr>
          <a:xfrm>
            <a:off x="351414" y="1143000"/>
            <a:ext cx="9354114" cy="5268127"/>
          </a:xfrm>
        </p:spPr>
        <p:txBody>
          <a:bodyPr>
            <a:normAutofit fontScale="92500"/>
          </a:bodyPr>
          <a:lstStyle/>
          <a:p>
            <a:r>
              <a:rPr lang="en-US" altLang="ja-JP" dirty="0" smtClean="0"/>
              <a:t>CSV</a:t>
            </a:r>
            <a:r>
              <a:rPr lang="ja-JP" altLang="en-US" dirty="0" smtClean="0"/>
              <a:t>ファイル形式は、コンマ（</a:t>
            </a:r>
            <a:r>
              <a:rPr lang="en-US" altLang="ja-JP" dirty="0" smtClean="0"/>
              <a:t>,</a:t>
            </a:r>
            <a:r>
              <a:rPr lang="ja-JP" altLang="en-US" dirty="0" smtClean="0"/>
              <a:t>）で区切られたデータ列のデータ形式を定めた規格であり、含まれている個々のデータの意味や規定を表す積極的な枠組みはない。</a:t>
            </a:r>
          </a:p>
          <a:p>
            <a:pPr lvl="1"/>
            <a:r>
              <a:rPr lang="ja-JP" altLang="en-US" dirty="0"/>
              <a:t>その他</a:t>
            </a:r>
            <a:r>
              <a:rPr lang="ja-JP" altLang="en-US" dirty="0" smtClean="0"/>
              <a:t>の表形式ファイル形式についても、個々のデータの意味や規定を表す枠組みはない。</a:t>
            </a:r>
          </a:p>
          <a:p>
            <a:r>
              <a:rPr lang="ja-JP" altLang="en-US" dirty="0" smtClean="0"/>
              <a:t>視認性を高めるためにセルの結合を行うことがあるが、これは機械可読性を低下させる。</a:t>
            </a:r>
          </a:p>
          <a:p>
            <a:r>
              <a:rPr lang="en-US" altLang="ja-JP" dirty="0" smtClean="0"/>
              <a:t>3</a:t>
            </a:r>
            <a:r>
              <a:rPr lang="ja-JP" altLang="en-US" dirty="0" smtClean="0"/>
              <a:t>次元以上のデータなどは、本来</a:t>
            </a:r>
            <a:r>
              <a:rPr lang="en-US" altLang="ja-JP" dirty="0" smtClean="0"/>
              <a:t>CSV</a:t>
            </a:r>
            <a:r>
              <a:rPr lang="ja-JP" altLang="en-US" dirty="0" smtClean="0"/>
              <a:t>で表せない。</a:t>
            </a:r>
            <a:endParaRPr lang="en-US" altLang="ja-JP" dirty="0" smtClean="0"/>
          </a:p>
          <a:p>
            <a:endParaRPr lang="en-US" altLang="ja-JP" dirty="0" smtClean="0"/>
          </a:p>
          <a:p>
            <a:endParaRPr lang="en-US" altLang="ja-JP" dirty="0" smtClean="0"/>
          </a:p>
          <a:p>
            <a:r>
              <a:rPr lang="en-US" altLang="ja-JP" dirty="0" smtClean="0"/>
              <a:t>【</a:t>
            </a:r>
            <a:r>
              <a:rPr lang="ja-JP" altLang="en-US" dirty="0" smtClean="0"/>
              <a:t>許容レベル</a:t>
            </a:r>
            <a:r>
              <a:rPr lang="en-US" altLang="ja-JP" dirty="0" smtClean="0"/>
              <a:t>】</a:t>
            </a:r>
          </a:p>
          <a:p>
            <a:pPr lvl="1"/>
            <a:r>
              <a:rPr lang="ja-JP" altLang="en-US" dirty="0" smtClean="0"/>
              <a:t>セルの結合を行わない。</a:t>
            </a:r>
          </a:p>
          <a:p>
            <a:pPr lvl="1"/>
            <a:r>
              <a:rPr lang="ja-JP" altLang="en-US" dirty="0" smtClean="0"/>
              <a:t>別ファイルで、表形式ファイルに含まれるデータの意味や単位などを指定する。</a:t>
            </a:r>
          </a:p>
          <a:p>
            <a:pPr lvl="1"/>
            <a:r>
              <a:rPr lang="ja-JP" altLang="en-US" dirty="0"/>
              <a:t>表形式</a:t>
            </a:r>
            <a:r>
              <a:rPr lang="ja-JP" altLang="en-US" dirty="0" smtClean="0"/>
              <a:t>ファイルのプロパティを利用して、データのタイトルなどを示す。</a:t>
            </a:r>
            <a:endParaRPr lang="en-US" altLang="ja-JP" dirty="0" smtClean="0"/>
          </a:p>
          <a:p>
            <a:r>
              <a:rPr lang="en-US" altLang="ja-JP" dirty="0" smtClean="0"/>
              <a:t>【</a:t>
            </a:r>
            <a:r>
              <a:rPr lang="ja-JP" altLang="en-US" dirty="0" smtClean="0"/>
              <a:t>推奨レベル</a:t>
            </a:r>
            <a:r>
              <a:rPr lang="en-US" altLang="ja-JP" dirty="0" smtClean="0"/>
              <a:t>】</a:t>
            </a:r>
          </a:p>
          <a:p>
            <a:pPr lvl="1"/>
            <a:r>
              <a:rPr lang="ja-JP" altLang="en-US" dirty="0" smtClean="0"/>
              <a:t>表形式ファイル内に、</a:t>
            </a:r>
            <a:r>
              <a:rPr lang="en-US" altLang="ja-JP" dirty="0" smtClean="0"/>
              <a:t>RDF</a:t>
            </a:r>
            <a:r>
              <a:rPr lang="ja-JP" altLang="en-US" dirty="0" smtClean="0"/>
              <a:t>モデルにおけるボキャブラリや</a:t>
            </a:r>
            <a:r>
              <a:rPr lang="en-US" altLang="ja-JP" dirty="0" smtClean="0"/>
              <a:t>URI</a:t>
            </a:r>
            <a:r>
              <a:rPr lang="ja-JP" altLang="en-US" dirty="0" smtClean="0"/>
              <a:t>による</a:t>
            </a:r>
            <a:r>
              <a:rPr lang="en-US" altLang="ja-JP" dirty="0" smtClean="0"/>
              <a:t>ID</a:t>
            </a:r>
            <a:r>
              <a:rPr lang="ja-JP" altLang="en-US" dirty="0" smtClean="0"/>
              <a:t>などを記すことで、</a:t>
            </a:r>
            <a:br>
              <a:rPr lang="ja-JP" altLang="en-US" dirty="0" smtClean="0"/>
            </a:br>
            <a:r>
              <a:rPr lang="ja-JP" altLang="en-US" dirty="0" smtClean="0"/>
              <a:t>表形式データ内部の曖昧性を除去する。（</a:t>
            </a:r>
            <a:r>
              <a:rPr lang="en-US" altLang="ja-JP" dirty="0" smtClean="0">
                <a:sym typeface="Wingdings" pitchFamily="2" charset="2"/>
              </a:rPr>
              <a:t> </a:t>
            </a:r>
            <a:r>
              <a:rPr lang="ja-JP" altLang="en-US" dirty="0" smtClean="0">
                <a:sym typeface="Wingdings" pitchFamily="2" charset="2"/>
              </a:rPr>
              <a:t>この記述規格案は後述</a:t>
            </a:r>
            <a:r>
              <a:rPr lang="ja-JP" altLang="en-US" dirty="0" smtClean="0"/>
              <a:t>）</a:t>
            </a:r>
            <a:endParaRPr lang="ja-JP" altLang="en-US" dirty="0"/>
          </a:p>
        </p:txBody>
      </p:sp>
      <p:sp>
        <p:nvSpPr>
          <p:cNvPr id="4" name="スライド番号プレースホルダ 3"/>
          <p:cNvSpPr>
            <a:spLocks noGrp="1"/>
          </p:cNvSpPr>
          <p:nvPr>
            <p:ph type="sldNum" sz="quarter" idx="10"/>
          </p:nvPr>
        </p:nvSpPr>
        <p:spPr/>
        <p:txBody>
          <a:bodyPr/>
          <a:lstStyle/>
          <a:p>
            <a:fld id="{32A7F7E3-2EA5-4E0E-99DF-9D27F789031C}" type="slidenum">
              <a:rPr lang="ja-JP" altLang="en-US" smtClean="0"/>
              <a:pPr/>
              <a:t>58</a:t>
            </a:fld>
            <a:endParaRPr lang="en-US" altLang="ja-JP"/>
          </a:p>
        </p:txBody>
      </p:sp>
      <p:sp>
        <p:nvSpPr>
          <p:cNvPr id="7" name="下矢印 6"/>
          <p:cNvSpPr/>
          <p:nvPr/>
        </p:nvSpPr>
        <p:spPr bwMode="auto">
          <a:xfrm>
            <a:off x="1978571" y="3078088"/>
            <a:ext cx="609600" cy="854968"/>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112708" y="2225443"/>
            <a:ext cx="7376796" cy="1913424"/>
          </a:xfrm>
        </p:spPr>
        <p:txBody>
          <a:bodyPr>
            <a:normAutofit/>
          </a:bodyPr>
          <a:lstStyle/>
          <a:p>
            <a:r>
              <a:rPr lang="en-US" altLang="ja-JP" dirty="0" smtClean="0"/>
              <a:t>5. </a:t>
            </a:r>
            <a:r>
              <a:rPr lang="ja-JP" altLang="en-US" dirty="0" smtClean="0"/>
              <a:t>コンソーシアム規格</a:t>
            </a:r>
            <a:br>
              <a:rPr lang="ja-JP" altLang="en-US" dirty="0" smtClean="0"/>
            </a:br>
            <a:r>
              <a:rPr lang="en-US" altLang="ja-JP" sz="3100" dirty="0" smtClean="0"/>
              <a:t>(1) </a:t>
            </a:r>
            <a:r>
              <a:rPr lang="ja-JP" altLang="en-US" sz="3100" dirty="0" smtClean="0"/>
              <a:t>情報流通連携基盤システム外部仕様書</a:t>
            </a:r>
            <a:endParaRPr lang="ja-JP" altLang="en-US" sz="3100" dirty="0"/>
          </a:p>
        </p:txBody>
      </p:sp>
      <p:sp>
        <p:nvSpPr>
          <p:cNvPr id="6" name="テキスト プレースホルダ 5"/>
          <p:cNvSpPr>
            <a:spLocks noGrp="1"/>
          </p:cNvSpPr>
          <p:nvPr>
            <p:ph type="body" idx="1"/>
          </p:nvPr>
        </p:nvSpPr>
        <p:spPr/>
        <p:txBody>
          <a:bodyPr/>
          <a:lstStyle/>
          <a:p>
            <a:endParaRPr lang="ja-JP" altLang="en-US"/>
          </a:p>
        </p:txBody>
      </p:sp>
      <p:sp>
        <p:nvSpPr>
          <p:cNvPr id="4" name="スライド番号プレースホルダ 3"/>
          <p:cNvSpPr>
            <a:spLocks noGrp="1"/>
          </p:cNvSpPr>
          <p:nvPr>
            <p:ph type="sldNum" sz="quarter" idx="10"/>
          </p:nvPr>
        </p:nvSpPr>
        <p:spPr/>
        <p:txBody>
          <a:bodyPr/>
          <a:lstStyle/>
          <a:p>
            <a:fld id="{19168A96-8FC6-49A7-AAFF-8891F4FD4FE2}" type="slidenum">
              <a:rPr lang="ja-JP" altLang="en-US" smtClean="0"/>
              <a:pPr/>
              <a:t>59</a:t>
            </a:fld>
            <a:endParaRPr lang="en-US" altLang="ja-JP"/>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en-US" altLang="ja-JP" dirty="0" smtClean="0"/>
              <a:t>1. </a:t>
            </a:r>
            <a:r>
              <a:rPr lang="ja-JP" altLang="en-US" dirty="0" smtClean="0"/>
              <a:t>本委員会が扱う</a:t>
            </a:r>
            <a:r>
              <a:rPr lang="en-US" altLang="ja-JP" dirty="0" smtClean="0"/>
              <a:t/>
            </a:r>
            <a:br>
              <a:rPr lang="en-US" altLang="ja-JP" dirty="0" smtClean="0"/>
            </a:br>
            <a:r>
              <a:rPr lang="ja-JP" altLang="ja-JP" dirty="0" smtClean="0"/>
              <a:t>　</a:t>
            </a:r>
            <a:r>
              <a:rPr lang="ja-JP" altLang="en-US" dirty="0" smtClean="0"/>
              <a:t>　オープンデータの全体像</a:t>
            </a:r>
            <a:endParaRPr lang="ja-JP" altLang="en-US" dirty="0"/>
          </a:p>
        </p:txBody>
      </p:sp>
      <p:sp>
        <p:nvSpPr>
          <p:cNvPr id="6" name="テキスト プレースホルダ 5"/>
          <p:cNvSpPr>
            <a:spLocks noGrp="1"/>
          </p:cNvSpPr>
          <p:nvPr>
            <p:ph type="body" idx="1"/>
          </p:nvPr>
        </p:nvSpPr>
        <p:spPr/>
        <p:txBody>
          <a:bodyPr/>
          <a:lstStyle/>
          <a:p>
            <a:endParaRPr lang="ja-JP" altLang="en-US"/>
          </a:p>
        </p:txBody>
      </p:sp>
      <p:sp>
        <p:nvSpPr>
          <p:cNvPr id="4" name="スライド番号プレースホルダ 3"/>
          <p:cNvSpPr>
            <a:spLocks noGrp="1"/>
          </p:cNvSpPr>
          <p:nvPr>
            <p:ph type="sldNum" sz="quarter" idx="10"/>
          </p:nvPr>
        </p:nvSpPr>
        <p:spPr/>
        <p:txBody>
          <a:bodyPr/>
          <a:lstStyle/>
          <a:p>
            <a:fld id="{19168A96-8FC6-49A7-AAFF-8891F4FD4FE2}" type="slidenum">
              <a:rPr lang="ja-JP" altLang="en-US" smtClean="0"/>
              <a:pPr/>
              <a:t>6</a:t>
            </a:fld>
            <a:endParaRPr lang="en-US" altLang="ja-JP"/>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外部仕様書の位置づけ・規定範囲</a:t>
            </a:r>
            <a:endParaRPr kumimoji="1" lang="ja-JP" altLang="en-US" dirty="0"/>
          </a:p>
        </p:txBody>
      </p:sp>
      <p:sp>
        <p:nvSpPr>
          <p:cNvPr id="3" name="コンテンツ プレースホルダー 2"/>
          <p:cNvSpPr>
            <a:spLocks noGrp="1"/>
          </p:cNvSpPr>
          <p:nvPr>
            <p:ph idx="1"/>
          </p:nvPr>
        </p:nvSpPr>
        <p:spPr>
          <a:xfrm>
            <a:off x="351414" y="1021904"/>
            <a:ext cx="9312347" cy="2160080"/>
          </a:xfrm>
        </p:spPr>
        <p:txBody>
          <a:bodyPr>
            <a:normAutofit fontScale="92500" lnSpcReduction="10000"/>
          </a:bodyPr>
          <a:lstStyle/>
          <a:p>
            <a:r>
              <a:rPr lang="ja-JP" altLang="en-US" dirty="0" smtClean="0"/>
              <a:t>データをオープン化するためのモデルを提示することが目的。</a:t>
            </a:r>
          </a:p>
          <a:p>
            <a:pPr lvl="1"/>
            <a:r>
              <a:rPr lang="ja-JP" altLang="en-US" dirty="0"/>
              <a:t>自分のデータをオープン化するときの手法・システムの例示</a:t>
            </a:r>
            <a:r>
              <a:rPr lang="ja-JP" altLang="en-US" dirty="0" smtClean="0"/>
              <a:t>。</a:t>
            </a:r>
          </a:p>
          <a:p>
            <a:pPr lvl="1"/>
            <a:r>
              <a:rPr lang="ja-JP" altLang="en-US" dirty="0" smtClean="0"/>
              <a:t>さまざまな利用シーンを対象とする。</a:t>
            </a:r>
          </a:p>
          <a:p>
            <a:pPr lvl="2"/>
            <a:r>
              <a:rPr lang="ja-JP" altLang="en-US" dirty="0" smtClean="0"/>
              <a:t>データの直接取得・リアルタイムデータの取得・操作など。</a:t>
            </a:r>
            <a:endParaRPr lang="en-US" altLang="ja-JP" dirty="0" smtClean="0"/>
          </a:p>
          <a:p>
            <a:pPr lvl="2"/>
            <a:r>
              <a:rPr lang="ja-JP" altLang="en-US" dirty="0" smtClean="0"/>
              <a:t>識別子を読み取ることを</a:t>
            </a:r>
            <a:r>
              <a:rPr lang="en-US" altLang="ja-JP" dirty="0" smtClean="0"/>
              <a:t>Notification</a:t>
            </a:r>
            <a:r>
              <a:rPr lang="ja-JP" altLang="en-US" dirty="0" smtClean="0"/>
              <a:t>としてデータを取得するような利用法にも対応する。</a:t>
            </a:r>
          </a:p>
          <a:p>
            <a:pPr lvl="1"/>
            <a:r>
              <a:rPr lang="en-US" altLang="ja-JP" dirty="0" smtClean="0"/>
              <a:t>SPARQL</a:t>
            </a:r>
            <a:r>
              <a:rPr lang="ja-JP" altLang="en-US" dirty="0" smtClean="0"/>
              <a:t>ベースの</a:t>
            </a:r>
            <a:r>
              <a:rPr lang="en-US" altLang="ja-JP" dirty="0" smtClean="0"/>
              <a:t>API</a:t>
            </a:r>
            <a:r>
              <a:rPr lang="ja-JP" altLang="en-US" dirty="0" smtClean="0"/>
              <a:t>と</a:t>
            </a:r>
            <a:r>
              <a:rPr lang="en-US" altLang="ja-JP" dirty="0" smtClean="0"/>
              <a:t>REST</a:t>
            </a:r>
            <a:r>
              <a:rPr lang="ja-JP" altLang="en-US" dirty="0" smtClean="0"/>
              <a:t>ベースの</a:t>
            </a:r>
            <a:r>
              <a:rPr lang="en-US" altLang="ja-JP" dirty="0" smtClean="0"/>
              <a:t>API</a:t>
            </a:r>
            <a:r>
              <a:rPr lang="ja-JP" altLang="en-US" dirty="0" smtClean="0"/>
              <a:t>を提供する。</a:t>
            </a:r>
            <a:endParaRPr lang="en-US" altLang="ja-JP" dirty="0" smtClean="0"/>
          </a:p>
          <a:p>
            <a:pPr lvl="1">
              <a:buNone/>
            </a:pPr>
            <a:r>
              <a:rPr lang="ja-JP" altLang="en-US" dirty="0" smtClean="0"/>
              <a:t>！利便性よりも、むしろ機能性や意味の正確性などに重点をおく。</a:t>
            </a:r>
            <a:endParaRPr kumimoji="1" lang="ja-JP" altLang="en-US" dirty="0" smtClean="0"/>
          </a:p>
          <a:p>
            <a:pPr lvl="2"/>
            <a:endParaRPr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60</a:t>
            </a:fld>
            <a:endParaRPr lang="en-US" altLang="ja-JP"/>
          </a:p>
        </p:txBody>
      </p:sp>
      <p:sp>
        <p:nvSpPr>
          <p:cNvPr id="21" name="円柱 20"/>
          <p:cNvSpPr/>
          <p:nvPr/>
        </p:nvSpPr>
        <p:spPr bwMode="auto">
          <a:xfrm>
            <a:off x="1015541" y="3164239"/>
            <a:ext cx="1724148" cy="606049"/>
          </a:xfrm>
          <a:prstGeom prst="can">
            <a:avLst/>
          </a:prstGeom>
          <a:solidFill>
            <a:schemeClr val="bg1">
              <a:lumMod val="40000"/>
              <a:lumOff val="60000"/>
            </a:schemeClr>
          </a:solidFill>
          <a:ln w="127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r>
              <a:rPr lang="en-US" altLang="ja-JP" sz="1300" dirty="0">
                <a:solidFill>
                  <a:schemeClr val="bg2"/>
                </a:solidFill>
              </a:rPr>
              <a:t>Data (</a:t>
            </a:r>
            <a:r>
              <a:rPr lang="en-US" altLang="ja-JP" sz="1300" dirty="0" err="1">
                <a:solidFill>
                  <a:schemeClr val="bg2"/>
                </a:solidFill>
              </a:rPr>
              <a:t>DataSet</a:t>
            </a:r>
            <a:r>
              <a:rPr lang="en-US" altLang="ja-JP" sz="1300" dirty="0">
                <a:solidFill>
                  <a:schemeClr val="bg2"/>
                </a:solidFill>
              </a:rPr>
              <a:t>) Portal</a:t>
            </a:r>
            <a:endParaRPr lang="ja-JP" altLang="en-US" sz="1300" dirty="0">
              <a:solidFill>
                <a:schemeClr val="bg2"/>
              </a:solidFill>
            </a:endParaRPr>
          </a:p>
        </p:txBody>
      </p:sp>
      <p:sp>
        <p:nvSpPr>
          <p:cNvPr id="22" name="円柱 21"/>
          <p:cNvSpPr/>
          <p:nvPr/>
        </p:nvSpPr>
        <p:spPr bwMode="auto">
          <a:xfrm>
            <a:off x="5678087" y="4345681"/>
            <a:ext cx="1588512" cy="732343"/>
          </a:xfrm>
          <a:prstGeom prst="can">
            <a:avLst/>
          </a:prstGeom>
          <a:solidFill>
            <a:schemeClr val="bg1">
              <a:lumMod val="40000"/>
              <a:lumOff val="60000"/>
            </a:schemeClr>
          </a:solidFill>
          <a:ln w="127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defTabSz="672541"/>
            <a:r>
              <a:rPr lang="en-US" altLang="ja-JP" sz="1300" dirty="0">
                <a:solidFill>
                  <a:schemeClr val="bg2"/>
                </a:solidFill>
              </a:rPr>
              <a:t>Data Repository</a:t>
            </a:r>
            <a:endParaRPr lang="ja-JP" altLang="en-US" sz="1300" dirty="0">
              <a:solidFill>
                <a:schemeClr val="bg2"/>
              </a:solidFill>
            </a:endParaRPr>
          </a:p>
        </p:txBody>
      </p:sp>
      <p:graphicFrame>
        <p:nvGraphicFramePr>
          <p:cNvPr id="23" name="オブジェクト 22"/>
          <p:cNvGraphicFramePr>
            <a:graphicFrameLocks noChangeAspect="1"/>
          </p:cNvGraphicFramePr>
          <p:nvPr>
            <p:extLst>
              <p:ext uri="{D42A27DB-BD31-4B8C-83A1-F6EECF244321}">
                <p14:modId xmlns:p14="http://schemas.microsoft.com/office/powerpoint/2010/main" val="409375425"/>
              </p:ext>
            </p:extLst>
          </p:nvPr>
        </p:nvGraphicFramePr>
        <p:xfrm>
          <a:off x="1096904" y="4467977"/>
          <a:ext cx="672267" cy="576493"/>
        </p:xfrm>
        <a:graphic>
          <a:graphicData uri="http://schemas.openxmlformats.org/presentationml/2006/ole">
            <mc:AlternateContent xmlns:mc="http://schemas.openxmlformats.org/markup-compatibility/2006">
              <mc:Choice xmlns:v="urn:schemas-microsoft-com:vml" Requires="v">
                <p:oleObj spid="_x0000_s2085" name="Visio" r:id="rId3" imgW="1181100" imgH="1092200" progId="">
                  <p:embed/>
                </p:oleObj>
              </mc:Choice>
              <mc:Fallback>
                <p:oleObj name="Visio" r:id="rId3" imgW="1181100" imgH="1092200"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904" y="4467977"/>
                        <a:ext cx="672267" cy="5764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4" name="Picture 3" descr="C:\Users\shindo\Pictures\materials\PicturesFromWeb\t_kiki01_smartphone.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56168">
            <a:off x="2011480" y="4475509"/>
            <a:ext cx="393731" cy="607811"/>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直線矢印コネクタ 24"/>
          <p:cNvCxnSpPr/>
          <p:nvPr/>
        </p:nvCxnSpPr>
        <p:spPr bwMode="auto">
          <a:xfrm flipV="1">
            <a:off x="1282988" y="3763852"/>
            <a:ext cx="0" cy="644725"/>
          </a:xfrm>
          <a:prstGeom prst="straightConnector1">
            <a:avLst/>
          </a:prstGeom>
          <a:solidFill>
            <a:schemeClr val="accent1"/>
          </a:solidFill>
          <a:ln w="12700" cap="sq" cmpd="sng" algn="ctr">
            <a:solidFill>
              <a:schemeClr val="bg2"/>
            </a:solidFill>
            <a:prstDash val="solid"/>
            <a:round/>
            <a:headEnd type="none" w="sm" len="sm"/>
            <a:tailEnd type="arrow"/>
          </a:ln>
          <a:effectLst/>
        </p:spPr>
      </p:cxnSp>
      <p:cxnSp>
        <p:nvCxnSpPr>
          <p:cNvPr id="26" name="直線矢印コネクタ 25"/>
          <p:cNvCxnSpPr/>
          <p:nvPr/>
        </p:nvCxnSpPr>
        <p:spPr bwMode="auto">
          <a:xfrm flipV="1">
            <a:off x="2461613" y="3766935"/>
            <a:ext cx="0" cy="627372"/>
          </a:xfrm>
          <a:prstGeom prst="straightConnector1">
            <a:avLst/>
          </a:prstGeom>
          <a:solidFill>
            <a:schemeClr val="accent1"/>
          </a:solidFill>
          <a:ln w="12700" cap="sq" cmpd="sng" algn="ctr">
            <a:solidFill>
              <a:schemeClr val="bg2"/>
            </a:solidFill>
            <a:prstDash val="solid"/>
            <a:round/>
            <a:headEnd type="none" w="sm" len="sm"/>
            <a:tailEnd type="arrow"/>
          </a:ln>
          <a:effectLst/>
        </p:spPr>
      </p:cxnSp>
      <p:sp>
        <p:nvSpPr>
          <p:cNvPr id="27" name="テキスト ボックス 26"/>
          <p:cNvSpPr txBox="1"/>
          <p:nvPr/>
        </p:nvSpPr>
        <p:spPr>
          <a:xfrm>
            <a:off x="205879" y="4011935"/>
            <a:ext cx="1108844" cy="344910"/>
          </a:xfrm>
          <a:prstGeom prst="rect">
            <a:avLst/>
          </a:prstGeom>
          <a:noFill/>
        </p:spPr>
        <p:txBody>
          <a:bodyPr wrap="none" lIns="67254" tIns="33627" rIns="67254" bIns="33627" rtlCol="0">
            <a:spAutoFit/>
          </a:bodyPr>
          <a:lstStyle/>
          <a:p>
            <a:pPr algn="r"/>
            <a:r>
              <a:rPr kumimoji="1" lang="en-US" altLang="ja-JP" sz="900" dirty="0">
                <a:solidFill>
                  <a:schemeClr val="bg2"/>
                </a:solidFill>
                <a:latin typeface="ヒラギノ角ゴ ProN W6"/>
                <a:ea typeface="ヒラギノ角ゴ ProN W6"/>
                <a:cs typeface="ヒラギノ角ゴ ProN W6"/>
              </a:rPr>
              <a:t>(2) </a:t>
            </a:r>
            <a:br>
              <a:rPr kumimoji="1" lang="en-US" altLang="ja-JP" sz="900" dirty="0">
                <a:solidFill>
                  <a:schemeClr val="bg2"/>
                </a:solidFill>
                <a:latin typeface="ヒラギノ角ゴ ProN W6"/>
                <a:ea typeface="ヒラギノ角ゴ ProN W6"/>
                <a:cs typeface="ヒラギノ角ゴ ProN W6"/>
              </a:rPr>
            </a:br>
            <a:r>
              <a:rPr kumimoji="1" lang="ja-JP" altLang="en-US" sz="900" dirty="0">
                <a:solidFill>
                  <a:schemeClr val="bg2"/>
                </a:solidFill>
                <a:latin typeface="ヒラギノ角ゴ ProN W6"/>
                <a:ea typeface="ヒラギノ角ゴ ProN W6"/>
                <a:cs typeface="ヒラギノ角ゴ ProN W6"/>
              </a:rPr>
              <a:t>キーワード等で検索</a:t>
            </a:r>
          </a:p>
        </p:txBody>
      </p:sp>
      <p:sp>
        <p:nvSpPr>
          <p:cNvPr id="28" name="テキスト ボックス 27"/>
          <p:cNvSpPr txBox="1"/>
          <p:nvPr/>
        </p:nvSpPr>
        <p:spPr>
          <a:xfrm>
            <a:off x="1823254" y="3894622"/>
            <a:ext cx="664813" cy="483409"/>
          </a:xfrm>
          <a:prstGeom prst="rect">
            <a:avLst/>
          </a:prstGeom>
          <a:noFill/>
        </p:spPr>
        <p:txBody>
          <a:bodyPr wrap="none" lIns="67254" tIns="33627" rIns="67254" bIns="33627" rtlCol="0">
            <a:spAutoFit/>
          </a:bodyPr>
          <a:lstStyle/>
          <a:p>
            <a:pPr algn="r"/>
            <a:r>
              <a:rPr kumimoji="1" lang="en-US" altLang="ja-JP" sz="900" dirty="0">
                <a:solidFill>
                  <a:schemeClr val="bg2"/>
                </a:solidFill>
                <a:latin typeface="ヒラギノ角ゴ ProN W6"/>
                <a:ea typeface="ヒラギノ角ゴ ProN W6"/>
                <a:cs typeface="ヒラギノ角ゴ ProN W6"/>
              </a:rPr>
              <a:t>(2)</a:t>
            </a:r>
            <a:br>
              <a:rPr kumimoji="1" lang="en-US" altLang="ja-JP" sz="900" dirty="0">
                <a:solidFill>
                  <a:schemeClr val="bg2"/>
                </a:solidFill>
                <a:latin typeface="ヒラギノ角ゴ ProN W6"/>
                <a:ea typeface="ヒラギノ角ゴ ProN W6"/>
                <a:cs typeface="ヒラギノ角ゴ ProN W6"/>
              </a:rPr>
            </a:br>
            <a:r>
              <a:rPr kumimoji="1" lang="en-US" altLang="ja-JP" sz="900" dirty="0">
                <a:solidFill>
                  <a:schemeClr val="bg2"/>
                </a:solidFill>
                <a:latin typeface="ヒラギノ角ゴ ProN W6"/>
                <a:ea typeface="ヒラギノ角ゴ ProN W6"/>
                <a:cs typeface="ヒラギノ角ゴ ProN W6"/>
              </a:rPr>
              <a:t>ID</a:t>
            </a:r>
            <a:r>
              <a:rPr kumimoji="1" lang="ja-JP" altLang="en-US" sz="900" dirty="0">
                <a:solidFill>
                  <a:schemeClr val="bg2"/>
                </a:solidFill>
                <a:latin typeface="ヒラギノ角ゴ ProN W6"/>
                <a:ea typeface="ヒラギノ角ゴ ProN W6"/>
                <a:cs typeface="ヒラギノ角ゴ ProN W6"/>
              </a:rPr>
              <a:t>をキーと</a:t>
            </a:r>
          </a:p>
          <a:p>
            <a:pPr algn="l"/>
            <a:r>
              <a:rPr kumimoji="1" lang="ja-JP" altLang="en-US" sz="900" dirty="0">
                <a:solidFill>
                  <a:schemeClr val="bg2"/>
                </a:solidFill>
                <a:latin typeface="ヒラギノ角ゴ ProN W6"/>
                <a:ea typeface="ヒラギノ角ゴ ProN W6"/>
                <a:cs typeface="ヒラギノ角ゴ ProN W6"/>
              </a:rPr>
              <a:t>して検索</a:t>
            </a:r>
          </a:p>
        </p:txBody>
      </p:sp>
      <p:sp>
        <p:nvSpPr>
          <p:cNvPr id="29" name="角丸四角形吹き出し 28"/>
          <p:cNvSpPr/>
          <p:nvPr/>
        </p:nvSpPr>
        <p:spPr bwMode="auto">
          <a:xfrm>
            <a:off x="3009204" y="3150667"/>
            <a:ext cx="3240850" cy="650076"/>
          </a:xfrm>
          <a:prstGeom prst="wedgeRoundRectCallout">
            <a:avLst>
              <a:gd name="adj1" fmla="val -57770"/>
              <a:gd name="adj2" fmla="val -473"/>
              <a:gd name="adj3" fmla="val 16667"/>
            </a:avLst>
          </a:prstGeom>
          <a:noFill/>
          <a:ln w="12700" cap="sq" cmpd="sng" algn="ctr">
            <a:solidFill>
              <a:schemeClr val="bg1"/>
            </a:solidFill>
            <a:prstDash val="solid"/>
            <a:round/>
            <a:headEnd type="none" w="sm" len="sm"/>
            <a:tailEnd type="none" w="sm" len="sm"/>
          </a:ln>
          <a:effectLst/>
        </p:spPr>
        <p:txBody>
          <a:bodyPr vert="horz" wrap="square" lIns="67254" tIns="33627" rIns="67254" bIns="33627" numCol="1" rtlCol="0" anchor="ctr" anchorCtr="0" compatLnSpc="1">
            <a:prstTxWarp prst="textNoShape">
              <a:avLst/>
            </a:prstTxWarp>
            <a:noAutofit/>
          </a:bodyPr>
          <a:lstStyle/>
          <a:p>
            <a:pPr defTabSz="672541"/>
            <a:r>
              <a:rPr lang="ja-JP" altLang="en-US" sz="900" dirty="0">
                <a:solidFill>
                  <a:schemeClr val="bg2"/>
                </a:solidFill>
              </a:rPr>
              <a:t>データセットのメタ情報とその格納先を管理するデータベース</a:t>
            </a:r>
          </a:p>
          <a:p>
            <a:pPr algn="l" defTabSz="672541"/>
            <a:r>
              <a:rPr lang="ja-JP" altLang="en-US" sz="900" dirty="0">
                <a:solidFill>
                  <a:schemeClr val="bg2"/>
                </a:solidFill>
              </a:rPr>
              <a:t>例</a:t>
            </a:r>
            <a:r>
              <a:rPr lang="en-US" altLang="ja-JP" sz="900" dirty="0">
                <a:solidFill>
                  <a:schemeClr val="bg2"/>
                </a:solidFill>
              </a:rPr>
              <a:t>1: </a:t>
            </a:r>
            <a:r>
              <a:rPr lang="ja-JP" altLang="en-US" sz="900" dirty="0">
                <a:solidFill>
                  <a:schemeClr val="bg2"/>
                </a:solidFill>
              </a:rPr>
              <a:t>○○市の人口統計は</a:t>
            </a:r>
            <a:r>
              <a:rPr lang="en-US" altLang="ja-JP" sz="900" dirty="0">
                <a:solidFill>
                  <a:schemeClr val="bg2"/>
                </a:solidFill>
              </a:rPr>
              <a:t>××</a:t>
            </a:r>
            <a:r>
              <a:rPr lang="ja-JP" altLang="en-US" sz="900" dirty="0">
                <a:solidFill>
                  <a:schemeClr val="bg2"/>
                </a:solidFill>
              </a:rPr>
              <a:t>にあります</a:t>
            </a:r>
            <a:endParaRPr lang="en-US" altLang="ja-JP" sz="900" dirty="0">
              <a:solidFill>
                <a:schemeClr val="bg2"/>
              </a:solidFill>
            </a:endParaRPr>
          </a:p>
          <a:p>
            <a:pPr algn="l" defTabSz="672541"/>
            <a:r>
              <a:rPr lang="ja-JP" altLang="en-US" sz="900" dirty="0">
                <a:solidFill>
                  <a:schemeClr val="bg2"/>
                </a:solidFill>
              </a:rPr>
              <a:t>例</a:t>
            </a:r>
            <a:r>
              <a:rPr lang="en-US" altLang="ja-JP" sz="900" dirty="0">
                <a:solidFill>
                  <a:schemeClr val="bg2"/>
                </a:solidFill>
              </a:rPr>
              <a:t>2: </a:t>
            </a:r>
            <a:r>
              <a:rPr lang="en-US" altLang="ja-JP" sz="900" dirty="0" err="1">
                <a:solidFill>
                  <a:schemeClr val="bg2"/>
                </a:solidFill>
              </a:rPr>
              <a:t>ID:xxx</a:t>
            </a:r>
            <a:r>
              <a:rPr lang="ja-JP" altLang="en-US" sz="900" dirty="0">
                <a:solidFill>
                  <a:schemeClr val="bg2"/>
                </a:solidFill>
              </a:rPr>
              <a:t>センサの管理情報は△△にあります</a:t>
            </a:r>
          </a:p>
          <a:p>
            <a:pPr defTabSz="672541"/>
            <a:r>
              <a:rPr lang="ja-JP" altLang="en-US" sz="900" dirty="0">
                <a:solidFill>
                  <a:schemeClr val="bg2"/>
                </a:solidFill>
              </a:rPr>
              <a:t>（</a:t>
            </a:r>
            <a:r>
              <a:rPr lang="en-US" altLang="ja-JP" sz="900" dirty="0">
                <a:solidFill>
                  <a:schemeClr val="bg2"/>
                </a:solidFill>
              </a:rPr>
              <a:t>CKAN</a:t>
            </a:r>
            <a:r>
              <a:rPr lang="ja-JP" altLang="en-US" sz="900" dirty="0">
                <a:solidFill>
                  <a:schemeClr val="bg2"/>
                </a:solidFill>
              </a:rPr>
              <a:t>など）</a:t>
            </a:r>
          </a:p>
        </p:txBody>
      </p:sp>
      <p:cxnSp>
        <p:nvCxnSpPr>
          <p:cNvPr id="30" name="直線矢印コネクタ 29"/>
          <p:cNvCxnSpPr/>
          <p:nvPr/>
        </p:nvCxnSpPr>
        <p:spPr bwMode="auto">
          <a:xfrm>
            <a:off x="1367885" y="3800743"/>
            <a:ext cx="1324" cy="607834"/>
          </a:xfrm>
          <a:prstGeom prst="straightConnector1">
            <a:avLst/>
          </a:prstGeom>
          <a:solidFill>
            <a:schemeClr val="accent1"/>
          </a:solidFill>
          <a:ln w="12700" cap="sq" cmpd="sng" algn="ctr">
            <a:solidFill>
              <a:schemeClr val="bg2"/>
            </a:solidFill>
            <a:prstDash val="solid"/>
            <a:round/>
            <a:headEnd type="none" w="sm" len="sm"/>
            <a:tailEnd type="arrow"/>
          </a:ln>
          <a:effectLst/>
        </p:spPr>
      </p:cxnSp>
      <p:sp>
        <p:nvSpPr>
          <p:cNvPr id="31" name="テキスト ボックス 30"/>
          <p:cNvSpPr txBox="1"/>
          <p:nvPr/>
        </p:nvSpPr>
        <p:spPr>
          <a:xfrm>
            <a:off x="1369209" y="3903094"/>
            <a:ext cx="482070" cy="483409"/>
          </a:xfrm>
          <a:prstGeom prst="rect">
            <a:avLst/>
          </a:prstGeom>
          <a:noFill/>
        </p:spPr>
        <p:txBody>
          <a:bodyPr wrap="none" lIns="67254" tIns="33627" rIns="67254" bIns="33627" rtlCol="0">
            <a:spAutoFit/>
          </a:bodyPr>
          <a:lstStyle/>
          <a:p>
            <a:pPr algn="l"/>
            <a:r>
              <a:rPr kumimoji="1" lang="en-US" altLang="ja-JP" sz="900" dirty="0">
                <a:solidFill>
                  <a:schemeClr val="bg2"/>
                </a:solidFill>
                <a:latin typeface="ヒラギノ角ゴ ProN W6"/>
                <a:ea typeface="ヒラギノ角ゴ ProN W6"/>
                <a:cs typeface="ヒラギノ角ゴ ProN W6"/>
              </a:rPr>
              <a:t>(3)</a:t>
            </a:r>
            <a:br>
              <a:rPr kumimoji="1" lang="en-US" altLang="ja-JP" sz="900" dirty="0">
                <a:solidFill>
                  <a:schemeClr val="bg2"/>
                </a:solidFill>
                <a:latin typeface="ヒラギノ角ゴ ProN W6"/>
                <a:ea typeface="ヒラギノ角ゴ ProN W6"/>
                <a:cs typeface="ヒラギノ角ゴ ProN W6"/>
              </a:rPr>
            </a:br>
            <a:r>
              <a:rPr kumimoji="1" lang="ja-JP" altLang="en-US" sz="900" dirty="0">
                <a:solidFill>
                  <a:schemeClr val="bg2"/>
                </a:solidFill>
                <a:latin typeface="ヒラギノ角ゴ ProN W6"/>
                <a:ea typeface="ヒラギノ角ゴ ProN W6"/>
                <a:cs typeface="ヒラギノ角ゴ ProN W6"/>
              </a:rPr>
              <a:t>格納先</a:t>
            </a:r>
          </a:p>
          <a:p>
            <a:pPr algn="l"/>
            <a:r>
              <a:rPr kumimoji="1" lang="ja-JP" altLang="en-US" sz="900" dirty="0">
                <a:solidFill>
                  <a:schemeClr val="bg2"/>
                </a:solidFill>
                <a:latin typeface="ヒラギノ角ゴ ProN W6"/>
                <a:ea typeface="ヒラギノ角ゴ ProN W6"/>
                <a:cs typeface="ヒラギノ角ゴ ProN W6"/>
              </a:rPr>
              <a:t>情報</a:t>
            </a:r>
          </a:p>
        </p:txBody>
      </p:sp>
      <p:cxnSp>
        <p:nvCxnSpPr>
          <p:cNvPr id="32" name="直線矢印コネクタ 31"/>
          <p:cNvCxnSpPr/>
          <p:nvPr/>
        </p:nvCxnSpPr>
        <p:spPr bwMode="auto">
          <a:xfrm>
            <a:off x="2562031" y="3766936"/>
            <a:ext cx="0" cy="646908"/>
          </a:xfrm>
          <a:prstGeom prst="straightConnector1">
            <a:avLst/>
          </a:prstGeom>
          <a:solidFill>
            <a:schemeClr val="accent1"/>
          </a:solidFill>
          <a:ln w="12700" cap="sq" cmpd="sng" algn="ctr">
            <a:solidFill>
              <a:schemeClr val="bg2"/>
            </a:solidFill>
            <a:prstDash val="solid"/>
            <a:round/>
            <a:headEnd type="none" w="sm" len="sm"/>
            <a:tailEnd type="arrow"/>
          </a:ln>
          <a:effectLst/>
        </p:spPr>
      </p:cxnSp>
      <p:sp>
        <p:nvSpPr>
          <p:cNvPr id="33" name="テキスト ボックス 32"/>
          <p:cNvSpPr txBox="1"/>
          <p:nvPr/>
        </p:nvSpPr>
        <p:spPr>
          <a:xfrm>
            <a:off x="2571166" y="3882303"/>
            <a:ext cx="482070" cy="483409"/>
          </a:xfrm>
          <a:prstGeom prst="rect">
            <a:avLst/>
          </a:prstGeom>
          <a:noFill/>
        </p:spPr>
        <p:txBody>
          <a:bodyPr wrap="none" lIns="67254" tIns="33627" rIns="67254" bIns="33627" rtlCol="0">
            <a:spAutoFit/>
          </a:bodyPr>
          <a:lstStyle/>
          <a:p>
            <a:pPr algn="l"/>
            <a:r>
              <a:rPr kumimoji="1" lang="en-US" altLang="ja-JP" sz="900" dirty="0">
                <a:solidFill>
                  <a:schemeClr val="bg2"/>
                </a:solidFill>
                <a:latin typeface="ヒラギノ角ゴ ProN W6"/>
                <a:ea typeface="ヒラギノ角ゴ ProN W6"/>
                <a:cs typeface="ヒラギノ角ゴ ProN W6"/>
              </a:rPr>
              <a:t>(3)</a:t>
            </a:r>
            <a:br>
              <a:rPr kumimoji="1" lang="en-US" altLang="ja-JP" sz="900" dirty="0">
                <a:solidFill>
                  <a:schemeClr val="bg2"/>
                </a:solidFill>
                <a:latin typeface="ヒラギノ角ゴ ProN W6"/>
                <a:ea typeface="ヒラギノ角ゴ ProN W6"/>
                <a:cs typeface="ヒラギノ角ゴ ProN W6"/>
              </a:rPr>
            </a:br>
            <a:r>
              <a:rPr kumimoji="1" lang="ja-JP" altLang="en-US" sz="900" dirty="0">
                <a:solidFill>
                  <a:schemeClr val="bg2"/>
                </a:solidFill>
                <a:latin typeface="ヒラギノ角ゴ ProN W6"/>
                <a:ea typeface="ヒラギノ角ゴ ProN W6"/>
                <a:cs typeface="ヒラギノ角ゴ ProN W6"/>
              </a:rPr>
              <a:t>格納先</a:t>
            </a:r>
          </a:p>
          <a:p>
            <a:pPr algn="l"/>
            <a:r>
              <a:rPr kumimoji="1" lang="ja-JP" altLang="en-US" sz="900" dirty="0">
                <a:solidFill>
                  <a:schemeClr val="bg2"/>
                </a:solidFill>
                <a:latin typeface="ヒラギノ角ゴ ProN W6"/>
                <a:ea typeface="ヒラギノ角ゴ ProN W6"/>
                <a:cs typeface="ヒラギノ角ゴ ProN W6"/>
              </a:rPr>
              <a:t>情報</a:t>
            </a:r>
          </a:p>
        </p:txBody>
      </p:sp>
      <p:sp>
        <p:nvSpPr>
          <p:cNvPr id="34" name="角丸四角形吹き出し 33"/>
          <p:cNvSpPr/>
          <p:nvPr/>
        </p:nvSpPr>
        <p:spPr bwMode="auto">
          <a:xfrm>
            <a:off x="6827228" y="3722852"/>
            <a:ext cx="2343546" cy="381808"/>
          </a:xfrm>
          <a:prstGeom prst="wedgeRoundRectCallout">
            <a:avLst>
              <a:gd name="adj1" fmla="val -46780"/>
              <a:gd name="adj2" fmla="val 117094"/>
              <a:gd name="adj3" fmla="val 16667"/>
            </a:avLst>
          </a:prstGeom>
          <a:noFill/>
          <a:ln w="12700" cap="sq" cmpd="sng" algn="ctr">
            <a:solidFill>
              <a:schemeClr val="bg1"/>
            </a:solidFill>
            <a:prstDash val="solid"/>
            <a:round/>
            <a:headEnd type="none" w="sm" len="sm"/>
            <a:tailEnd type="none" w="sm" len="sm"/>
          </a:ln>
          <a:effectLst/>
        </p:spPr>
        <p:txBody>
          <a:bodyPr vert="horz" wrap="square" lIns="67254" tIns="33627" rIns="67254" bIns="33627" numCol="1" rtlCol="0" anchor="ctr" anchorCtr="0" compatLnSpc="1">
            <a:prstTxWarp prst="textNoShape">
              <a:avLst/>
            </a:prstTxWarp>
            <a:noAutofit/>
          </a:bodyPr>
          <a:lstStyle/>
          <a:p>
            <a:pPr defTabSz="672541"/>
            <a:r>
              <a:rPr lang="ja-JP" altLang="en-US" sz="900" dirty="0">
                <a:solidFill>
                  <a:schemeClr val="bg2"/>
                </a:solidFill>
              </a:rPr>
              <a:t>実際のデータが格納されているファイルやデータベース（</a:t>
            </a:r>
            <a:r>
              <a:rPr lang="en-US" altLang="ja-JP" sz="900" dirty="0">
                <a:solidFill>
                  <a:schemeClr val="bg2"/>
                </a:solidFill>
              </a:rPr>
              <a:t>RDF DB</a:t>
            </a:r>
            <a:r>
              <a:rPr lang="ja-JP" altLang="en-US" sz="900" dirty="0">
                <a:solidFill>
                  <a:schemeClr val="bg2"/>
                </a:solidFill>
              </a:rPr>
              <a:t>／</a:t>
            </a:r>
            <a:r>
              <a:rPr lang="en-US" altLang="ja-JP" sz="900" dirty="0">
                <a:solidFill>
                  <a:schemeClr val="bg2"/>
                </a:solidFill>
              </a:rPr>
              <a:t>RDB</a:t>
            </a:r>
            <a:r>
              <a:rPr lang="en-US" altLang="ja-JP" sz="900" baseline="30000" dirty="0" smtClean="0">
                <a:solidFill>
                  <a:schemeClr val="bg2"/>
                </a:solidFill>
              </a:rPr>
              <a:t>(*4)</a:t>
            </a:r>
            <a:r>
              <a:rPr lang="ja-JP" altLang="en-US" sz="900" dirty="0">
                <a:solidFill>
                  <a:schemeClr val="bg2"/>
                </a:solidFill>
              </a:rPr>
              <a:t>など）</a:t>
            </a:r>
          </a:p>
        </p:txBody>
      </p:sp>
      <p:sp>
        <p:nvSpPr>
          <p:cNvPr id="35" name="角丸四角形 34"/>
          <p:cNvSpPr/>
          <p:nvPr/>
        </p:nvSpPr>
        <p:spPr bwMode="auto">
          <a:xfrm>
            <a:off x="5665092" y="5462463"/>
            <a:ext cx="1588512" cy="556032"/>
          </a:xfrm>
          <a:prstGeom prst="roundRect">
            <a:avLst/>
          </a:prstGeom>
          <a:solidFill>
            <a:schemeClr val="bg1">
              <a:lumMod val="40000"/>
              <a:lumOff val="60000"/>
            </a:schemeClr>
          </a:solidFill>
          <a:ln w="12700" cap="sq" cmpd="sng" algn="ctr">
            <a:solidFill>
              <a:schemeClr val="tx1"/>
            </a:solidFill>
            <a:prstDash val="solid"/>
            <a:round/>
            <a:headEnd type="none" w="sm" len="sm"/>
            <a:tailEnd type="none" w="sm" len="sm"/>
          </a:ln>
          <a:effectLst>
            <a:innerShdw blurRad="63500" dist="50800" dir="2700000">
              <a:prstClr val="black">
                <a:alpha val="50000"/>
              </a:prstClr>
            </a:innerShdw>
          </a:effectLst>
        </p:spPr>
        <p:txBody>
          <a:bodyPr vert="horz" wrap="none" lIns="67254" tIns="33627" rIns="67254" bIns="33627" numCol="1" rtlCol="0" anchor="ctr" anchorCtr="0" compatLnSpc="1">
            <a:prstTxWarp prst="textNoShape">
              <a:avLst/>
            </a:prstTxWarp>
          </a:bodyPr>
          <a:lstStyle/>
          <a:p>
            <a:pPr defTabSz="672541"/>
            <a:r>
              <a:rPr lang="ja-JP" altLang="en-US" sz="1500" dirty="0" smtClean="0">
                <a:solidFill>
                  <a:schemeClr val="bg2"/>
                </a:solidFill>
              </a:rPr>
              <a:t>外部仕様書対応</a:t>
            </a:r>
            <a:r>
              <a:rPr lang="ja-JP" altLang="en-US" sz="1500" dirty="0">
                <a:solidFill>
                  <a:schemeClr val="bg2"/>
                </a:solidFill>
              </a:rPr>
              <a:t/>
            </a:r>
            <a:br>
              <a:rPr lang="ja-JP" altLang="en-US" sz="1500" dirty="0">
                <a:solidFill>
                  <a:schemeClr val="bg2"/>
                </a:solidFill>
              </a:rPr>
            </a:br>
            <a:r>
              <a:rPr lang="ja-JP" altLang="en-US" sz="1500" dirty="0">
                <a:solidFill>
                  <a:schemeClr val="bg2"/>
                </a:solidFill>
              </a:rPr>
              <a:t>サーバ</a:t>
            </a:r>
          </a:p>
        </p:txBody>
      </p:sp>
      <p:cxnSp>
        <p:nvCxnSpPr>
          <p:cNvPr id="36" name="直線矢印コネクタ 35"/>
          <p:cNvCxnSpPr>
            <a:endCxn id="22" idx="2"/>
          </p:cNvCxnSpPr>
          <p:nvPr/>
        </p:nvCxnSpPr>
        <p:spPr bwMode="auto">
          <a:xfrm>
            <a:off x="2562032" y="4711853"/>
            <a:ext cx="3116056" cy="0"/>
          </a:xfrm>
          <a:prstGeom prst="straightConnector1">
            <a:avLst/>
          </a:prstGeom>
          <a:solidFill>
            <a:schemeClr val="accent1"/>
          </a:solidFill>
          <a:ln w="12700" cap="sq" cmpd="sng" algn="ctr">
            <a:solidFill>
              <a:schemeClr val="bg2"/>
            </a:solidFill>
            <a:prstDash val="solid"/>
            <a:round/>
            <a:headEnd type="arrow"/>
            <a:tailEnd type="arrow"/>
          </a:ln>
          <a:effectLst/>
        </p:spPr>
      </p:cxnSp>
      <p:sp>
        <p:nvSpPr>
          <p:cNvPr id="37" name="テキスト ボックス 36"/>
          <p:cNvSpPr txBox="1"/>
          <p:nvPr/>
        </p:nvSpPr>
        <p:spPr>
          <a:xfrm>
            <a:off x="3405531" y="4400106"/>
            <a:ext cx="1541014" cy="344910"/>
          </a:xfrm>
          <a:prstGeom prst="rect">
            <a:avLst/>
          </a:prstGeom>
          <a:noFill/>
        </p:spPr>
        <p:txBody>
          <a:bodyPr wrap="none" lIns="67254" tIns="33627" rIns="67254" bIns="33627" rtlCol="0">
            <a:spAutoFit/>
          </a:bodyPr>
          <a:lstStyle/>
          <a:p>
            <a:pPr marL="126101" indent="-126101" algn="l">
              <a:buFont typeface="Arial" pitchFamily="34" charset="0"/>
              <a:buChar char="•"/>
            </a:pPr>
            <a:r>
              <a:rPr kumimoji="1" lang="ja-JP" altLang="en-US" sz="900" dirty="0">
                <a:solidFill>
                  <a:schemeClr val="bg2"/>
                </a:solidFill>
                <a:latin typeface="ヒラギノ角ゴ ProN W6"/>
                <a:ea typeface="ヒラギノ角ゴ ProN W6"/>
                <a:cs typeface="ヒラギノ角ゴ ProN W6"/>
              </a:rPr>
              <a:t>（</a:t>
            </a:r>
            <a:r>
              <a:rPr kumimoji="1" lang="en-US" altLang="ja-JP" sz="900" dirty="0">
                <a:solidFill>
                  <a:schemeClr val="bg2"/>
                </a:solidFill>
                <a:latin typeface="ヒラギノ角ゴ ProN W6"/>
                <a:ea typeface="ヒラギノ角ゴ ProN W6"/>
                <a:cs typeface="ヒラギノ角ゴ ProN W6"/>
              </a:rPr>
              <a:t>RDF</a:t>
            </a:r>
            <a:r>
              <a:rPr kumimoji="1" lang="ja-JP" altLang="en-US" sz="900" dirty="0">
                <a:solidFill>
                  <a:schemeClr val="bg2"/>
                </a:solidFill>
                <a:latin typeface="ヒラギノ角ゴ ProN W6"/>
                <a:ea typeface="ヒラギノ角ゴ ProN W6"/>
                <a:cs typeface="ヒラギノ角ゴ ProN W6"/>
              </a:rPr>
              <a:t>データを直接取得）</a:t>
            </a:r>
          </a:p>
          <a:p>
            <a:pPr marL="126101" indent="-126101" algn="l">
              <a:buFont typeface="Arial" pitchFamily="34" charset="0"/>
              <a:buChar char="•"/>
            </a:pPr>
            <a:r>
              <a:rPr kumimoji="1" lang="en-US" altLang="ja-JP" sz="900" dirty="0">
                <a:solidFill>
                  <a:schemeClr val="bg2"/>
                </a:solidFill>
                <a:latin typeface="ヒラギノ角ゴ ProN W6"/>
                <a:ea typeface="ヒラギノ角ゴ ProN W6"/>
                <a:cs typeface="ヒラギノ角ゴ ProN W6"/>
              </a:rPr>
              <a:t>SPARQL</a:t>
            </a:r>
            <a:r>
              <a:rPr kumimoji="1" lang="ja-JP" altLang="en-US" sz="900" dirty="0">
                <a:solidFill>
                  <a:schemeClr val="bg2"/>
                </a:solidFill>
                <a:latin typeface="ヒラギノ角ゴ ProN W6"/>
                <a:ea typeface="ヒラギノ角ゴ ProN W6"/>
                <a:cs typeface="ヒラギノ角ゴ ProN W6"/>
              </a:rPr>
              <a:t>によるデータ取得</a:t>
            </a:r>
          </a:p>
        </p:txBody>
      </p:sp>
      <p:cxnSp>
        <p:nvCxnSpPr>
          <p:cNvPr id="38" name="カギ線コネクタ 37"/>
          <p:cNvCxnSpPr>
            <a:endCxn id="35" idx="1"/>
          </p:cNvCxnSpPr>
          <p:nvPr/>
        </p:nvCxnSpPr>
        <p:spPr bwMode="auto">
          <a:xfrm>
            <a:off x="2571167" y="4839387"/>
            <a:ext cx="3093925" cy="901092"/>
          </a:xfrm>
          <a:prstGeom prst="bentConnector3">
            <a:avLst>
              <a:gd name="adj1" fmla="val 24014"/>
            </a:avLst>
          </a:prstGeom>
          <a:solidFill>
            <a:schemeClr val="accent1"/>
          </a:solidFill>
          <a:ln w="12700" cap="sq" cmpd="sng" algn="ctr">
            <a:solidFill>
              <a:schemeClr val="bg2"/>
            </a:solidFill>
            <a:prstDash val="solid"/>
            <a:round/>
            <a:headEnd type="arrow"/>
            <a:tailEnd type="arrow"/>
          </a:ln>
          <a:effectLst/>
        </p:spPr>
      </p:cxnSp>
      <p:sp>
        <p:nvSpPr>
          <p:cNvPr id="39" name="テキスト ボックス 38"/>
          <p:cNvSpPr txBox="1"/>
          <p:nvPr/>
        </p:nvSpPr>
        <p:spPr>
          <a:xfrm>
            <a:off x="3309711" y="5431863"/>
            <a:ext cx="2389644" cy="344910"/>
          </a:xfrm>
          <a:prstGeom prst="rect">
            <a:avLst/>
          </a:prstGeom>
          <a:noFill/>
        </p:spPr>
        <p:txBody>
          <a:bodyPr wrap="none" lIns="67254" tIns="33627" rIns="67254" bIns="33627" rtlCol="0">
            <a:spAutoFit/>
          </a:bodyPr>
          <a:lstStyle/>
          <a:p>
            <a:pPr algn="l"/>
            <a:r>
              <a:rPr kumimoji="1" lang="ja-JP" altLang="en-US" sz="900" dirty="0">
                <a:solidFill>
                  <a:schemeClr val="bg2"/>
                </a:solidFill>
                <a:latin typeface="ヒラギノ角ゴ ProN W6"/>
                <a:ea typeface="ヒラギノ角ゴ ProN W6"/>
                <a:cs typeface="ヒラギノ角ゴ ProN W6"/>
              </a:rPr>
              <a:t>・ データの一部取得用クエリ</a:t>
            </a:r>
          </a:p>
          <a:p>
            <a:pPr algn="l"/>
            <a:r>
              <a:rPr kumimoji="1" lang="ja-JP" altLang="en-US" sz="900" dirty="0">
                <a:solidFill>
                  <a:schemeClr val="bg2"/>
                </a:solidFill>
                <a:latin typeface="ヒラギノ角ゴ ProN W6"/>
                <a:ea typeface="ヒラギノ角ゴ ProN W6"/>
                <a:cs typeface="ヒラギノ角ゴ ProN W6"/>
              </a:rPr>
              <a:t>・ 地理情報・トレース情報などに特化したクエリ</a:t>
            </a:r>
          </a:p>
        </p:txBody>
      </p:sp>
      <p:cxnSp>
        <p:nvCxnSpPr>
          <p:cNvPr id="40" name="直線矢印コネクタ 39"/>
          <p:cNvCxnSpPr>
            <a:stCxn id="22" idx="3"/>
            <a:endCxn id="35" idx="0"/>
          </p:cNvCxnSpPr>
          <p:nvPr/>
        </p:nvCxnSpPr>
        <p:spPr bwMode="auto">
          <a:xfrm flipH="1">
            <a:off x="6459347" y="5078025"/>
            <a:ext cx="12996" cy="384439"/>
          </a:xfrm>
          <a:prstGeom prst="straightConnector1">
            <a:avLst/>
          </a:prstGeom>
          <a:solidFill>
            <a:schemeClr val="accent1"/>
          </a:solidFill>
          <a:ln w="12700" cap="sq" cmpd="sng" algn="ctr">
            <a:solidFill>
              <a:schemeClr val="bg2"/>
            </a:solidFill>
            <a:prstDash val="solid"/>
            <a:round/>
            <a:headEnd type="arrow"/>
            <a:tailEnd type="arrow"/>
          </a:ln>
          <a:effectLst/>
        </p:spPr>
      </p:cxnSp>
      <p:pic>
        <p:nvPicPr>
          <p:cNvPr id="41" name="Picture 2" descr="FieldSerevr2_002a"/>
          <p:cNvPicPr>
            <a:picLocks noChangeAspect="1" noChangeArrowheads="1"/>
          </p:cNvPicPr>
          <p:nvPr/>
        </p:nvPicPr>
        <p:blipFill>
          <a:blip r:embed="rId6"/>
          <a:srcRect/>
          <a:stretch>
            <a:fillRect/>
          </a:stretch>
        </p:blipFill>
        <p:spPr bwMode="auto">
          <a:xfrm>
            <a:off x="297015" y="5493319"/>
            <a:ext cx="520652" cy="637101"/>
          </a:xfrm>
          <a:prstGeom prst="rect">
            <a:avLst/>
          </a:prstGeom>
          <a:ln>
            <a:noFill/>
          </a:ln>
          <a:effectLst>
            <a:softEdge rad="112500"/>
          </a:effectLst>
        </p:spPr>
      </p:pic>
      <p:pic>
        <p:nvPicPr>
          <p:cNvPr id="42" name="図 41"/>
          <p:cNvPicPr>
            <a:picLocks noChangeAspect="1"/>
          </p:cNvPicPr>
          <p:nvPr/>
        </p:nvPicPr>
        <p:blipFill>
          <a:blip r:embed="rId7"/>
          <a:stretch>
            <a:fillRect/>
          </a:stretch>
        </p:blipFill>
        <p:spPr>
          <a:xfrm>
            <a:off x="1540965" y="5574104"/>
            <a:ext cx="329326" cy="424520"/>
          </a:xfrm>
          <a:prstGeom prst="rect">
            <a:avLst/>
          </a:prstGeom>
        </p:spPr>
      </p:pic>
      <p:pic>
        <p:nvPicPr>
          <p:cNvPr id="43" name="図 42"/>
          <p:cNvPicPr>
            <a:picLocks noChangeAspect="1"/>
          </p:cNvPicPr>
          <p:nvPr/>
        </p:nvPicPr>
        <p:blipFill>
          <a:blip r:embed="rId8"/>
          <a:stretch>
            <a:fillRect/>
          </a:stretch>
        </p:blipFill>
        <p:spPr>
          <a:xfrm>
            <a:off x="905225" y="5637238"/>
            <a:ext cx="383356" cy="353767"/>
          </a:xfrm>
          <a:prstGeom prst="rect">
            <a:avLst/>
          </a:prstGeom>
        </p:spPr>
      </p:pic>
      <p:grpSp>
        <p:nvGrpSpPr>
          <p:cNvPr id="44" name="図形グループ 78"/>
          <p:cNvGrpSpPr/>
          <p:nvPr/>
        </p:nvGrpSpPr>
        <p:grpSpPr>
          <a:xfrm>
            <a:off x="2041578" y="5524562"/>
            <a:ext cx="779474" cy="605859"/>
            <a:chOff x="3844131" y="4960937"/>
            <a:chExt cx="2028483" cy="1270000"/>
          </a:xfrm>
        </p:grpSpPr>
        <p:pic>
          <p:nvPicPr>
            <p:cNvPr id="45" name="図 44"/>
            <p:cNvPicPr>
              <a:picLocks noChangeAspect="1"/>
            </p:cNvPicPr>
            <p:nvPr/>
          </p:nvPicPr>
          <p:blipFill>
            <a:blip r:embed="rId9"/>
            <a:stretch>
              <a:fillRect/>
            </a:stretch>
          </p:blipFill>
          <p:spPr>
            <a:xfrm>
              <a:off x="3844131" y="5418137"/>
              <a:ext cx="1037883" cy="812800"/>
            </a:xfrm>
            <a:prstGeom prst="rect">
              <a:avLst/>
            </a:prstGeom>
          </p:spPr>
        </p:pic>
        <p:pic>
          <p:nvPicPr>
            <p:cNvPr id="46" name="図 45"/>
            <p:cNvPicPr>
              <a:picLocks noChangeAspect="1"/>
            </p:cNvPicPr>
            <p:nvPr/>
          </p:nvPicPr>
          <p:blipFill>
            <a:blip r:embed="rId9"/>
            <a:stretch>
              <a:fillRect/>
            </a:stretch>
          </p:blipFill>
          <p:spPr>
            <a:xfrm>
              <a:off x="4834731" y="5418137"/>
              <a:ext cx="1037883" cy="812800"/>
            </a:xfrm>
            <a:prstGeom prst="rect">
              <a:avLst/>
            </a:prstGeom>
          </p:spPr>
        </p:pic>
        <p:pic>
          <p:nvPicPr>
            <p:cNvPr id="47" name="図 46"/>
            <p:cNvPicPr>
              <a:picLocks noChangeAspect="1"/>
            </p:cNvPicPr>
            <p:nvPr/>
          </p:nvPicPr>
          <p:blipFill>
            <a:blip r:embed="rId10"/>
            <a:stretch>
              <a:fillRect/>
            </a:stretch>
          </p:blipFill>
          <p:spPr>
            <a:xfrm>
              <a:off x="3844131" y="4960937"/>
              <a:ext cx="406400" cy="365468"/>
            </a:xfrm>
            <a:prstGeom prst="rect">
              <a:avLst/>
            </a:prstGeom>
          </p:spPr>
        </p:pic>
        <p:pic>
          <p:nvPicPr>
            <p:cNvPr id="48" name="図 47"/>
            <p:cNvPicPr>
              <a:picLocks noChangeAspect="1"/>
            </p:cNvPicPr>
            <p:nvPr/>
          </p:nvPicPr>
          <p:blipFill>
            <a:blip r:embed="rId10"/>
            <a:stretch>
              <a:fillRect/>
            </a:stretch>
          </p:blipFill>
          <p:spPr>
            <a:xfrm>
              <a:off x="4910931" y="4960937"/>
              <a:ext cx="406400" cy="365468"/>
            </a:xfrm>
            <a:prstGeom prst="rect">
              <a:avLst/>
            </a:prstGeom>
          </p:spPr>
        </p:pic>
      </p:grpSp>
      <p:sp>
        <p:nvSpPr>
          <p:cNvPr id="49" name="角丸四角形 48"/>
          <p:cNvSpPr/>
          <p:nvPr/>
        </p:nvSpPr>
        <p:spPr bwMode="auto">
          <a:xfrm>
            <a:off x="105298" y="5418643"/>
            <a:ext cx="2724068" cy="719755"/>
          </a:xfrm>
          <a:prstGeom prst="roundRect">
            <a:avLst/>
          </a:prstGeom>
          <a:noFill/>
          <a:ln w="12700" cap="sq" cmpd="sng" algn="ctr">
            <a:solidFill>
              <a:schemeClr val="bg1"/>
            </a:solidFill>
            <a:prstDash val="solid"/>
            <a:round/>
            <a:headEnd type="none" w="sm" len="sm"/>
            <a:tailEnd type="none" w="sm" len="sm"/>
          </a:ln>
          <a:effectLst>
            <a:innerShdw blurRad="63500" dist="50800" dir="2700000">
              <a:prstClr val="black">
                <a:alpha val="50000"/>
              </a:prstClr>
            </a:innerShdw>
          </a:effectLst>
        </p:spPr>
        <p:txBody>
          <a:bodyPr vert="horz" wrap="none" lIns="67254" tIns="33627" rIns="67254" bIns="33627" numCol="1" rtlCol="0" anchor="ctr" anchorCtr="0" compatLnSpc="1">
            <a:prstTxWarp prst="textNoShape">
              <a:avLst/>
            </a:prstTxWarp>
          </a:bodyPr>
          <a:lstStyle/>
          <a:p>
            <a:pPr defTabSz="672541"/>
            <a:endParaRPr lang="ja-JP" altLang="en-US" dirty="0">
              <a:solidFill>
                <a:schemeClr val="bg2"/>
              </a:solidFill>
            </a:endParaRPr>
          </a:p>
        </p:txBody>
      </p:sp>
      <p:sp>
        <p:nvSpPr>
          <p:cNvPr id="50" name="テキスト ボックス 49"/>
          <p:cNvSpPr txBox="1"/>
          <p:nvPr/>
        </p:nvSpPr>
        <p:spPr>
          <a:xfrm>
            <a:off x="1063883" y="6030902"/>
            <a:ext cx="869997" cy="206410"/>
          </a:xfrm>
          <a:prstGeom prst="rect">
            <a:avLst/>
          </a:prstGeom>
          <a:solidFill>
            <a:schemeClr val="tx1"/>
          </a:solidFill>
        </p:spPr>
        <p:txBody>
          <a:bodyPr wrap="none" lIns="67254" tIns="33627" rIns="67254" bIns="33627" rtlCol="0">
            <a:spAutoFit/>
          </a:bodyPr>
          <a:lstStyle/>
          <a:p>
            <a:pPr algn="l"/>
            <a:r>
              <a:rPr kumimoji="1" lang="ja-JP" altLang="en-US" sz="900" dirty="0">
                <a:solidFill>
                  <a:schemeClr val="bg2"/>
                </a:solidFill>
                <a:latin typeface="ヒラギノ角ゴ ProN W6"/>
                <a:ea typeface="ヒラギノ角ゴ ProN W6"/>
                <a:cs typeface="ヒラギノ角ゴ ProN W6"/>
              </a:rPr>
              <a:t>センサ群・</a:t>
            </a:r>
            <a:r>
              <a:rPr kumimoji="1" lang="en-US" altLang="ja-JP" sz="900" dirty="0">
                <a:solidFill>
                  <a:schemeClr val="bg2"/>
                </a:solidFill>
                <a:latin typeface="ヒラギノ角ゴ ProN W6"/>
                <a:ea typeface="ヒラギノ角ゴ ProN W6"/>
                <a:cs typeface="ヒラギノ角ゴ ProN W6"/>
              </a:rPr>
              <a:t>RFID</a:t>
            </a:r>
            <a:endParaRPr kumimoji="1" lang="ja-JP" altLang="en-US" sz="900" dirty="0">
              <a:solidFill>
                <a:schemeClr val="bg2"/>
              </a:solidFill>
              <a:latin typeface="ヒラギノ角ゴ ProN W6"/>
              <a:ea typeface="ヒラギノ角ゴ ProN W6"/>
              <a:cs typeface="ヒラギノ角ゴ ProN W6"/>
            </a:endParaRPr>
          </a:p>
        </p:txBody>
      </p:sp>
      <p:cxnSp>
        <p:nvCxnSpPr>
          <p:cNvPr id="51" name="直線矢印コネクタ 50"/>
          <p:cNvCxnSpPr/>
          <p:nvPr/>
        </p:nvCxnSpPr>
        <p:spPr bwMode="auto">
          <a:xfrm flipV="1">
            <a:off x="1305187" y="5135991"/>
            <a:ext cx="0" cy="324952"/>
          </a:xfrm>
          <a:prstGeom prst="straightConnector1">
            <a:avLst/>
          </a:prstGeom>
          <a:solidFill>
            <a:schemeClr val="accent1"/>
          </a:solidFill>
          <a:ln w="12700" cap="sq" cmpd="sng" algn="ctr">
            <a:solidFill>
              <a:schemeClr val="bg2"/>
            </a:solidFill>
            <a:prstDash val="solid"/>
            <a:round/>
            <a:headEnd type="none" w="sm" len="sm"/>
            <a:tailEnd type="arrow"/>
          </a:ln>
          <a:effectLst/>
        </p:spPr>
      </p:cxnSp>
      <p:cxnSp>
        <p:nvCxnSpPr>
          <p:cNvPr id="52" name="直線矢印コネクタ 51"/>
          <p:cNvCxnSpPr/>
          <p:nvPr/>
        </p:nvCxnSpPr>
        <p:spPr bwMode="auto">
          <a:xfrm flipV="1">
            <a:off x="2293982" y="5158979"/>
            <a:ext cx="0" cy="319875"/>
          </a:xfrm>
          <a:prstGeom prst="straightConnector1">
            <a:avLst/>
          </a:prstGeom>
          <a:solidFill>
            <a:schemeClr val="accent1"/>
          </a:solidFill>
          <a:ln w="12700" cap="sq" cmpd="sng" algn="ctr">
            <a:solidFill>
              <a:schemeClr val="bg2"/>
            </a:solidFill>
            <a:prstDash val="solid"/>
            <a:round/>
            <a:headEnd type="none" w="sm" len="sm"/>
            <a:tailEnd type="arrow"/>
          </a:ln>
          <a:effectLst/>
        </p:spPr>
      </p:cxnSp>
      <p:sp>
        <p:nvSpPr>
          <p:cNvPr id="53" name="テキスト ボックス 52"/>
          <p:cNvSpPr txBox="1"/>
          <p:nvPr/>
        </p:nvSpPr>
        <p:spPr>
          <a:xfrm>
            <a:off x="1392541" y="5221692"/>
            <a:ext cx="733742" cy="206410"/>
          </a:xfrm>
          <a:prstGeom prst="rect">
            <a:avLst/>
          </a:prstGeom>
          <a:noFill/>
        </p:spPr>
        <p:txBody>
          <a:bodyPr wrap="none" lIns="67254" tIns="33627" rIns="67254" bIns="33627" rtlCol="0">
            <a:spAutoFit/>
          </a:bodyPr>
          <a:lstStyle/>
          <a:p>
            <a:pPr algn="l"/>
            <a:r>
              <a:rPr kumimoji="1" lang="en-US" altLang="ja-JP" sz="900" dirty="0">
                <a:solidFill>
                  <a:schemeClr val="bg2"/>
                </a:solidFill>
                <a:latin typeface="ヒラギノ角ゴ ProN W6"/>
                <a:ea typeface="ヒラギノ角ゴ ProN W6"/>
                <a:cs typeface="ヒラギノ角ゴ ProN W6"/>
              </a:rPr>
              <a:t>(1) ID</a:t>
            </a:r>
            <a:r>
              <a:rPr kumimoji="1" lang="ja-JP" altLang="en-US" sz="900" dirty="0">
                <a:solidFill>
                  <a:schemeClr val="bg2"/>
                </a:solidFill>
                <a:latin typeface="ヒラギノ角ゴ ProN W6"/>
                <a:ea typeface="ヒラギノ角ゴ ProN W6"/>
                <a:cs typeface="ヒラギノ角ゴ ProN W6"/>
              </a:rPr>
              <a:t>を取得</a:t>
            </a:r>
          </a:p>
        </p:txBody>
      </p:sp>
      <p:pic>
        <p:nvPicPr>
          <p:cNvPr id="54" name="Picture 2" descr="FieldSerevr2_002a"/>
          <p:cNvPicPr>
            <a:picLocks noChangeAspect="1" noChangeArrowheads="1"/>
          </p:cNvPicPr>
          <p:nvPr/>
        </p:nvPicPr>
        <p:blipFill>
          <a:blip r:embed="rId6"/>
          <a:srcRect/>
          <a:stretch>
            <a:fillRect/>
          </a:stretch>
        </p:blipFill>
        <p:spPr bwMode="auto">
          <a:xfrm>
            <a:off x="8211912" y="5398161"/>
            <a:ext cx="520652" cy="637101"/>
          </a:xfrm>
          <a:prstGeom prst="rect">
            <a:avLst/>
          </a:prstGeom>
          <a:ln>
            <a:noFill/>
          </a:ln>
          <a:effectLst>
            <a:softEdge rad="112500"/>
          </a:effectLst>
        </p:spPr>
      </p:pic>
      <p:pic>
        <p:nvPicPr>
          <p:cNvPr id="55" name="図 54"/>
          <p:cNvPicPr>
            <a:picLocks noChangeAspect="1"/>
          </p:cNvPicPr>
          <p:nvPr/>
        </p:nvPicPr>
        <p:blipFill>
          <a:blip r:embed="rId7"/>
          <a:stretch>
            <a:fillRect/>
          </a:stretch>
        </p:blipFill>
        <p:spPr>
          <a:xfrm>
            <a:off x="9346586" y="5478946"/>
            <a:ext cx="329326" cy="424520"/>
          </a:xfrm>
          <a:prstGeom prst="rect">
            <a:avLst/>
          </a:prstGeom>
        </p:spPr>
      </p:pic>
      <p:pic>
        <p:nvPicPr>
          <p:cNvPr id="56" name="図 55"/>
          <p:cNvPicPr>
            <a:picLocks noChangeAspect="1"/>
          </p:cNvPicPr>
          <p:nvPr/>
        </p:nvPicPr>
        <p:blipFill>
          <a:blip r:embed="rId8"/>
          <a:stretch>
            <a:fillRect/>
          </a:stretch>
        </p:blipFill>
        <p:spPr>
          <a:xfrm>
            <a:off x="8787418" y="5542079"/>
            <a:ext cx="383356" cy="353767"/>
          </a:xfrm>
          <a:prstGeom prst="rect">
            <a:avLst/>
          </a:prstGeom>
        </p:spPr>
      </p:pic>
      <p:sp>
        <p:nvSpPr>
          <p:cNvPr id="57" name="角丸四角形 56"/>
          <p:cNvSpPr/>
          <p:nvPr/>
        </p:nvSpPr>
        <p:spPr bwMode="auto">
          <a:xfrm>
            <a:off x="8086814" y="5330766"/>
            <a:ext cx="1758127" cy="819426"/>
          </a:xfrm>
          <a:prstGeom prst="roundRect">
            <a:avLst/>
          </a:prstGeom>
          <a:noFill/>
          <a:ln w="12700" cap="sq" cmpd="sng" algn="ctr">
            <a:solidFill>
              <a:schemeClr val="bg1"/>
            </a:solidFill>
            <a:prstDash val="solid"/>
            <a:round/>
            <a:headEnd type="none" w="sm" len="sm"/>
            <a:tailEnd type="none" w="sm" len="sm"/>
          </a:ln>
          <a:effectLst>
            <a:innerShdw blurRad="63500" dist="50800" dir="2700000">
              <a:prstClr val="black">
                <a:alpha val="50000"/>
              </a:prstClr>
            </a:innerShdw>
          </a:effectLst>
        </p:spPr>
        <p:txBody>
          <a:bodyPr vert="horz" wrap="none" lIns="67254" tIns="33627" rIns="67254" bIns="33627" numCol="1" rtlCol="0" anchor="ctr" anchorCtr="0" compatLnSpc="1">
            <a:prstTxWarp prst="textNoShape">
              <a:avLst/>
            </a:prstTxWarp>
          </a:bodyPr>
          <a:lstStyle/>
          <a:p>
            <a:pPr defTabSz="672541"/>
            <a:endParaRPr lang="ja-JP" altLang="en-US" dirty="0">
              <a:solidFill>
                <a:srgbClr val="FF0000"/>
              </a:solidFill>
            </a:endParaRPr>
          </a:p>
        </p:txBody>
      </p:sp>
      <p:sp>
        <p:nvSpPr>
          <p:cNvPr id="58" name="テキスト ボックス 57"/>
          <p:cNvSpPr txBox="1"/>
          <p:nvPr/>
        </p:nvSpPr>
        <p:spPr>
          <a:xfrm>
            <a:off x="8845658" y="5229200"/>
            <a:ext cx="571838" cy="206410"/>
          </a:xfrm>
          <a:prstGeom prst="rect">
            <a:avLst/>
          </a:prstGeom>
          <a:solidFill>
            <a:schemeClr val="tx1"/>
          </a:solidFill>
        </p:spPr>
        <p:txBody>
          <a:bodyPr wrap="none" lIns="67254" tIns="33627" rIns="67254" bIns="33627" rtlCol="0">
            <a:spAutoFit/>
          </a:bodyPr>
          <a:lstStyle/>
          <a:p>
            <a:pPr algn="l"/>
            <a:r>
              <a:rPr kumimoji="1" lang="ja-JP" altLang="en-US" sz="900" dirty="0">
                <a:solidFill>
                  <a:schemeClr val="bg2"/>
                </a:solidFill>
                <a:latin typeface="ヒラギノ角ゴ ProN W6"/>
                <a:ea typeface="ヒラギノ角ゴ ProN W6"/>
                <a:cs typeface="ヒラギノ角ゴ ProN W6"/>
              </a:rPr>
              <a:t>センサ群</a:t>
            </a:r>
          </a:p>
        </p:txBody>
      </p:sp>
      <p:cxnSp>
        <p:nvCxnSpPr>
          <p:cNvPr id="59" name="直線矢印コネクタ 58"/>
          <p:cNvCxnSpPr>
            <a:stCxn id="57" idx="1"/>
            <a:endCxn id="35" idx="3"/>
          </p:cNvCxnSpPr>
          <p:nvPr/>
        </p:nvCxnSpPr>
        <p:spPr bwMode="auto">
          <a:xfrm flipH="1">
            <a:off x="7253604" y="5740479"/>
            <a:ext cx="833210" cy="0"/>
          </a:xfrm>
          <a:prstGeom prst="straightConnector1">
            <a:avLst/>
          </a:prstGeom>
          <a:solidFill>
            <a:schemeClr val="accent1"/>
          </a:solidFill>
          <a:ln w="12700" cap="sq" cmpd="sng" algn="ctr">
            <a:solidFill>
              <a:schemeClr val="bg2"/>
            </a:solidFill>
            <a:prstDash val="solid"/>
            <a:round/>
            <a:headEnd type="none" w="sm" len="sm"/>
            <a:tailEnd type="arrow"/>
          </a:ln>
          <a:effectLst/>
        </p:spPr>
      </p:cxnSp>
      <p:sp>
        <p:nvSpPr>
          <p:cNvPr id="60" name="テキスト ボックス 59"/>
          <p:cNvSpPr txBox="1"/>
          <p:nvPr/>
        </p:nvSpPr>
        <p:spPr>
          <a:xfrm>
            <a:off x="7276389" y="5726592"/>
            <a:ext cx="791449" cy="344910"/>
          </a:xfrm>
          <a:prstGeom prst="rect">
            <a:avLst/>
          </a:prstGeom>
          <a:noFill/>
        </p:spPr>
        <p:txBody>
          <a:bodyPr wrap="none" lIns="67254" tIns="33627" rIns="67254" bIns="33627" rtlCol="0">
            <a:spAutoFit/>
          </a:bodyPr>
          <a:lstStyle/>
          <a:p>
            <a:r>
              <a:rPr kumimoji="1" lang="ja-JP" altLang="en-US" sz="900" dirty="0">
                <a:solidFill>
                  <a:schemeClr val="bg2"/>
                </a:solidFill>
                <a:latin typeface="ヒラギノ角ゴ ProN W6"/>
                <a:ea typeface="ヒラギノ角ゴ ProN W6"/>
                <a:cs typeface="ヒラギノ角ゴ ProN W6"/>
              </a:rPr>
              <a:t>データ登録用</a:t>
            </a:r>
            <a:endParaRPr kumimoji="1" lang="en-US" altLang="ja-JP" sz="900" dirty="0">
              <a:solidFill>
                <a:schemeClr val="bg2"/>
              </a:solidFill>
              <a:latin typeface="ヒラギノ角ゴ ProN W6"/>
              <a:ea typeface="ヒラギノ角ゴ ProN W6"/>
              <a:cs typeface="ヒラギノ角ゴ ProN W6"/>
            </a:endParaRPr>
          </a:p>
          <a:p>
            <a:r>
              <a:rPr kumimoji="1" lang="ja-JP" altLang="en-US" sz="900" dirty="0">
                <a:solidFill>
                  <a:schemeClr val="bg2"/>
                </a:solidFill>
                <a:latin typeface="ヒラギノ角ゴ ProN W6"/>
                <a:ea typeface="ヒラギノ角ゴ ProN W6"/>
                <a:cs typeface="ヒラギノ角ゴ ProN W6"/>
              </a:rPr>
              <a:t>簡易クエリ</a:t>
            </a:r>
          </a:p>
        </p:txBody>
      </p:sp>
      <p:sp>
        <p:nvSpPr>
          <p:cNvPr id="61" name="テキスト ボックス 60"/>
          <p:cNvSpPr txBox="1"/>
          <p:nvPr/>
        </p:nvSpPr>
        <p:spPr>
          <a:xfrm>
            <a:off x="6486736" y="5135992"/>
            <a:ext cx="2370408" cy="206410"/>
          </a:xfrm>
          <a:prstGeom prst="rect">
            <a:avLst/>
          </a:prstGeom>
          <a:noFill/>
        </p:spPr>
        <p:txBody>
          <a:bodyPr wrap="none" lIns="67254" tIns="33627" rIns="67254" bIns="33627" rtlCol="0">
            <a:spAutoFit/>
          </a:bodyPr>
          <a:lstStyle/>
          <a:p>
            <a:pPr algn="l"/>
            <a:r>
              <a:rPr kumimoji="1" lang="ja-JP" altLang="en-US" sz="900" dirty="0">
                <a:solidFill>
                  <a:schemeClr val="bg2"/>
                </a:solidFill>
                <a:latin typeface="ヒラギノ角ゴ ProN W6"/>
                <a:ea typeface="ヒラギノ角ゴ ProN W6"/>
                <a:cs typeface="ヒラギノ角ゴ ProN W6"/>
              </a:rPr>
              <a:t>データ登録・取得（集約して登録する場合あり）</a:t>
            </a:r>
          </a:p>
        </p:txBody>
      </p:sp>
      <p:sp>
        <p:nvSpPr>
          <p:cNvPr id="62" name="テキスト ボックス 61"/>
          <p:cNvSpPr txBox="1"/>
          <p:nvPr/>
        </p:nvSpPr>
        <p:spPr>
          <a:xfrm>
            <a:off x="3405531" y="4270852"/>
            <a:ext cx="264062" cy="206410"/>
          </a:xfrm>
          <a:prstGeom prst="rect">
            <a:avLst/>
          </a:prstGeom>
          <a:noFill/>
        </p:spPr>
        <p:txBody>
          <a:bodyPr wrap="none" lIns="67254" tIns="33627" rIns="67254" bIns="33627" rtlCol="0">
            <a:spAutoFit/>
          </a:bodyPr>
          <a:lstStyle/>
          <a:p>
            <a:pPr algn="l"/>
            <a:r>
              <a:rPr kumimoji="1" lang="en-US" altLang="ja-JP" sz="900" dirty="0">
                <a:solidFill>
                  <a:schemeClr val="bg2"/>
                </a:solidFill>
                <a:latin typeface="ヒラギノ角ゴ ProN W6"/>
                <a:ea typeface="ヒラギノ角ゴ ProN W6"/>
                <a:cs typeface="ヒラギノ角ゴ ProN W6"/>
              </a:rPr>
              <a:t>(4)</a:t>
            </a:r>
            <a:endParaRPr kumimoji="1" lang="ja-JP" altLang="en-US" sz="900" dirty="0">
              <a:solidFill>
                <a:schemeClr val="bg2"/>
              </a:solidFill>
              <a:latin typeface="ヒラギノ角ゴ ProN W6"/>
              <a:ea typeface="ヒラギノ角ゴ ProN W6"/>
              <a:cs typeface="ヒラギノ角ゴ ProN W6"/>
            </a:endParaRPr>
          </a:p>
        </p:txBody>
      </p:sp>
      <p:sp>
        <p:nvSpPr>
          <p:cNvPr id="63" name="テキスト ボックス 62"/>
          <p:cNvSpPr txBox="1"/>
          <p:nvPr/>
        </p:nvSpPr>
        <p:spPr>
          <a:xfrm>
            <a:off x="3313861" y="5280219"/>
            <a:ext cx="264062" cy="206410"/>
          </a:xfrm>
          <a:prstGeom prst="rect">
            <a:avLst/>
          </a:prstGeom>
          <a:noFill/>
        </p:spPr>
        <p:txBody>
          <a:bodyPr wrap="none" lIns="67254" tIns="33627" rIns="67254" bIns="33627" rtlCol="0">
            <a:spAutoFit/>
          </a:bodyPr>
          <a:lstStyle/>
          <a:p>
            <a:pPr algn="l"/>
            <a:r>
              <a:rPr kumimoji="1" lang="en-US" altLang="ja-JP" sz="900" dirty="0">
                <a:solidFill>
                  <a:schemeClr val="bg2"/>
                </a:solidFill>
                <a:latin typeface="ヒラギノ角ゴ ProN W6"/>
                <a:ea typeface="ヒラギノ角ゴ ProN W6"/>
                <a:cs typeface="ヒラギノ角ゴ ProN W6"/>
              </a:rPr>
              <a:t>(4)</a:t>
            </a:r>
            <a:endParaRPr kumimoji="1" lang="ja-JP" altLang="en-US" sz="900" dirty="0">
              <a:solidFill>
                <a:schemeClr val="bg2"/>
              </a:solidFill>
              <a:latin typeface="ヒラギノ角ゴ ProN W6"/>
              <a:ea typeface="ヒラギノ角ゴ ProN W6"/>
              <a:cs typeface="ヒラギノ角ゴ ProN W6"/>
            </a:endParaRPr>
          </a:p>
        </p:txBody>
      </p:sp>
      <p:sp>
        <p:nvSpPr>
          <p:cNvPr id="65" name="テキスト ボックス 64"/>
          <p:cNvSpPr txBox="1"/>
          <p:nvPr/>
        </p:nvSpPr>
        <p:spPr>
          <a:xfrm>
            <a:off x="4500003" y="6165304"/>
            <a:ext cx="5349541" cy="415498"/>
          </a:xfrm>
          <a:prstGeom prst="rect">
            <a:avLst/>
          </a:prstGeom>
          <a:noFill/>
        </p:spPr>
        <p:txBody>
          <a:bodyPr wrap="none" rtlCol="0">
            <a:spAutoFit/>
          </a:bodyPr>
          <a:lstStyle/>
          <a:p>
            <a:pPr algn="l"/>
            <a:r>
              <a:rPr kumimoji="1" lang="en-US" altLang="ja-JP" sz="1050" dirty="0" smtClean="0">
                <a:solidFill>
                  <a:schemeClr val="bg2"/>
                </a:solidFill>
                <a:latin typeface="ヒラギノ角ゴ ProN W6"/>
                <a:ea typeface="ヒラギノ角ゴ ProN W6"/>
                <a:cs typeface="ヒラギノ角ゴ ProN W6"/>
              </a:rPr>
              <a:t>(*4) RDB (</a:t>
            </a:r>
            <a:r>
              <a:rPr kumimoji="1" lang="en-US" altLang="ja-JP" sz="1050" dirty="0">
                <a:solidFill>
                  <a:schemeClr val="bg2"/>
                </a:solidFill>
                <a:latin typeface="ヒラギノ角ゴ ProN W6"/>
                <a:ea typeface="ヒラギノ角ゴ ProN W6"/>
                <a:cs typeface="ヒラギノ角ゴ ProN W6"/>
              </a:rPr>
              <a:t>Relational </a:t>
            </a:r>
            <a:r>
              <a:rPr kumimoji="1" lang="en-US" altLang="ja-JP" sz="1050" dirty="0" err="1">
                <a:solidFill>
                  <a:schemeClr val="bg2"/>
                </a:solidFill>
                <a:latin typeface="ヒラギノ角ゴ ProN W6"/>
                <a:ea typeface="ヒラギノ角ゴ ProN W6"/>
                <a:cs typeface="ヒラギノ角ゴ ProN W6"/>
              </a:rPr>
              <a:t>DataBase</a:t>
            </a:r>
            <a:r>
              <a:rPr kumimoji="1" lang="en-US" altLang="ja-JP" sz="1050" dirty="0">
                <a:solidFill>
                  <a:schemeClr val="bg2"/>
                </a:solidFill>
                <a:latin typeface="ヒラギノ角ゴ ProN W6"/>
                <a:ea typeface="ヒラギノ角ゴ ProN W6"/>
                <a:cs typeface="ヒラギノ角ゴ ProN W6"/>
              </a:rPr>
              <a:t>): 1</a:t>
            </a:r>
            <a:r>
              <a:rPr kumimoji="1" lang="ja-JP" altLang="en-US" sz="1050" dirty="0">
                <a:solidFill>
                  <a:schemeClr val="bg2"/>
                </a:solidFill>
                <a:latin typeface="ヒラギノ角ゴ ProN W6"/>
                <a:ea typeface="ヒラギノ角ゴ ProN W6"/>
                <a:cs typeface="ヒラギノ角ゴ ProN W6"/>
              </a:rPr>
              <a:t>件のデータを複数の項目</a:t>
            </a:r>
            <a:r>
              <a:rPr kumimoji="1" lang="en-US" altLang="ja-JP" sz="1050" dirty="0">
                <a:solidFill>
                  <a:schemeClr val="bg2"/>
                </a:solidFill>
                <a:latin typeface="ヒラギノ角ゴ ProN W6"/>
                <a:ea typeface="ヒラギノ角ゴ ProN W6"/>
                <a:cs typeface="ヒラギノ角ゴ ProN W6"/>
              </a:rPr>
              <a:t>(</a:t>
            </a:r>
            <a:r>
              <a:rPr kumimoji="1" lang="ja-JP" altLang="en-US" sz="1050" dirty="0">
                <a:solidFill>
                  <a:schemeClr val="bg2"/>
                </a:solidFill>
                <a:latin typeface="ヒラギノ角ゴ ProN W6"/>
                <a:ea typeface="ヒラギノ角ゴ ProN W6"/>
                <a:cs typeface="ヒラギノ角ゴ ProN W6"/>
              </a:rPr>
              <a:t>フィールド</a:t>
            </a:r>
            <a:r>
              <a:rPr kumimoji="1" lang="en-US" altLang="ja-JP" sz="1050" dirty="0">
                <a:solidFill>
                  <a:schemeClr val="bg2"/>
                </a:solidFill>
                <a:latin typeface="ヒラギノ角ゴ ProN W6"/>
                <a:ea typeface="ヒラギノ角ゴ ProN W6"/>
                <a:cs typeface="ヒラギノ角ゴ ProN W6"/>
              </a:rPr>
              <a:t>)</a:t>
            </a:r>
            <a:r>
              <a:rPr kumimoji="1" lang="ja-JP" altLang="en-US" sz="1050" dirty="0">
                <a:solidFill>
                  <a:schemeClr val="bg2"/>
                </a:solidFill>
                <a:latin typeface="ヒラギノ角ゴ ProN W6"/>
                <a:ea typeface="ヒラギノ角ゴ ProN W6"/>
                <a:cs typeface="ヒラギノ角ゴ ProN W6"/>
              </a:rPr>
              <a:t>の集合として表現し</a:t>
            </a:r>
            <a:r>
              <a:rPr kumimoji="1" lang="ja-JP" altLang="en-US" sz="1050" dirty="0" smtClean="0">
                <a:solidFill>
                  <a:schemeClr val="bg2"/>
                </a:solidFill>
                <a:latin typeface="ヒラギノ角ゴ ProN W6"/>
                <a:ea typeface="ヒラギノ角ゴ ProN W6"/>
                <a:cs typeface="ヒラギノ角ゴ ProN W6"/>
              </a:rPr>
              <a:t>、</a:t>
            </a:r>
            <a:endParaRPr kumimoji="1" lang="en-US" altLang="ja-JP" sz="1050" dirty="0" smtClean="0">
              <a:solidFill>
                <a:schemeClr val="bg2"/>
              </a:solidFill>
              <a:latin typeface="ヒラギノ角ゴ ProN W6"/>
              <a:ea typeface="ヒラギノ角ゴ ProN W6"/>
              <a:cs typeface="ヒラギノ角ゴ ProN W6"/>
            </a:endParaRPr>
          </a:p>
          <a:p>
            <a:pPr algn="l"/>
            <a:r>
              <a:rPr kumimoji="1" lang="en-US" altLang="ja-JP" sz="1050" dirty="0">
                <a:solidFill>
                  <a:schemeClr val="bg2"/>
                </a:solidFill>
                <a:latin typeface="ヒラギノ角ゴ ProN W6"/>
                <a:ea typeface="ヒラギノ角ゴ ProN W6"/>
                <a:cs typeface="ヒラギノ角ゴ ProN W6"/>
              </a:rPr>
              <a:t> </a:t>
            </a:r>
            <a:r>
              <a:rPr kumimoji="1" lang="en-US" altLang="ja-JP" sz="1050" dirty="0" smtClean="0">
                <a:solidFill>
                  <a:schemeClr val="bg2"/>
                </a:solidFill>
                <a:latin typeface="ヒラギノ角ゴ ProN W6"/>
                <a:ea typeface="ヒラギノ角ゴ ProN W6"/>
                <a:cs typeface="ヒラギノ角ゴ ProN W6"/>
              </a:rPr>
              <a:t>     </a:t>
            </a:r>
            <a:r>
              <a:rPr kumimoji="1" lang="ja-JP" altLang="en-US" sz="1050" dirty="0" smtClean="0">
                <a:solidFill>
                  <a:schemeClr val="bg2"/>
                </a:solidFill>
                <a:latin typeface="ヒラギノ角ゴ ProN W6"/>
                <a:ea typeface="ヒラギノ角ゴ ProN W6"/>
                <a:cs typeface="ヒラギノ角ゴ ProN W6"/>
              </a:rPr>
              <a:t>データ</a:t>
            </a:r>
            <a:r>
              <a:rPr kumimoji="1" lang="ja-JP" altLang="en-US" sz="1050" dirty="0">
                <a:solidFill>
                  <a:schemeClr val="bg2"/>
                </a:solidFill>
                <a:latin typeface="ヒラギノ角ゴ ProN W6"/>
                <a:ea typeface="ヒラギノ角ゴ ProN W6"/>
                <a:cs typeface="ヒラギノ角ゴ ProN W6"/>
              </a:rPr>
              <a:t>の集合をテーブルと呼ばれる表で表す、データベースの一方式。</a:t>
            </a:r>
            <a:endParaRPr kumimoji="1" lang="ja-JP" altLang="en-US" sz="1050" dirty="0" smtClean="0">
              <a:solidFill>
                <a:schemeClr val="bg2"/>
              </a:solidFill>
              <a:latin typeface="ヒラギノ角ゴ ProN W6"/>
              <a:ea typeface="ヒラギノ角ゴ ProN W6"/>
              <a:cs typeface="ヒラギノ角ゴ ProN W6"/>
            </a:endParaRPr>
          </a:p>
        </p:txBody>
      </p:sp>
    </p:spTree>
    <p:extLst>
      <p:ext uri="{BB962C8B-B14F-4D97-AF65-F5344CB8AC3E}">
        <p14:creationId xmlns:p14="http://schemas.microsoft.com/office/powerpoint/2010/main" val="28706271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外部仕様書のデータ規格</a:t>
            </a:r>
            <a:endParaRPr kumimoji="1" lang="ja-JP" altLang="en-US" dirty="0"/>
          </a:p>
        </p:txBody>
      </p:sp>
      <p:sp>
        <p:nvSpPr>
          <p:cNvPr id="3" name="コンテンツ プレースホルダー 2"/>
          <p:cNvSpPr>
            <a:spLocks noGrp="1"/>
          </p:cNvSpPr>
          <p:nvPr>
            <p:ph idx="1"/>
          </p:nvPr>
        </p:nvSpPr>
        <p:spPr>
          <a:xfrm>
            <a:off x="351414" y="1021903"/>
            <a:ext cx="9312347" cy="4207297"/>
          </a:xfrm>
        </p:spPr>
        <p:txBody>
          <a:bodyPr>
            <a:normAutofit fontScale="92500" lnSpcReduction="20000"/>
          </a:bodyPr>
          <a:lstStyle/>
          <a:p>
            <a:r>
              <a:rPr lang="ja-JP" altLang="en-US" dirty="0" smtClean="0"/>
              <a:t>記述論理に基づいた３項関係モデル（</a:t>
            </a:r>
            <a:r>
              <a:rPr lang="en-US" altLang="ja-JP" dirty="0" smtClean="0"/>
              <a:t>RDF</a:t>
            </a:r>
            <a:r>
              <a:rPr lang="ja-JP" altLang="en-US" dirty="0" smtClean="0"/>
              <a:t>）に準拠</a:t>
            </a:r>
          </a:p>
          <a:p>
            <a:r>
              <a:rPr lang="ja-JP" altLang="en-US" dirty="0" smtClean="0"/>
              <a:t>ボキャブラリに関する基本方針</a:t>
            </a:r>
          </a:p>
          <a:p>
            <a:pPr lvl="1"/>
            <a:r>
              <a:rPr lang="ja-JP" altLang="en-US" dirty="0" smtClean="0"/>
              <a:t>既存のボキャブラリとして</a:t>
            </a:r>
            <a:r>
              <a:rPr lang="en-US" altLang="ja-JP" dirty="0" smtClean="0"/>
              <a:t>p.40</a:t>
            </a:r>
            <a:r>
              <a:rPr lang="ja-JP" altLang="en-US" dirty="0" smtClean="0"/>
              <a:t>に列記したものを利用する。</a:t>
            </a:r>
          </a:p>
          <a:p>
            <a:pPr lvl="1"/>
            <a:r>
              <a:rPr lang="ja-JP" altLang="en-US" dirty="0" smtClean="0"/>
              <a:t>新規のボキャブラリとして下記を定義する。</a:t>
            </a:r>
          </a:p>
          <a:p>
            <a:pPr lvl="2"/>
            <a:r>
              <a:rPr lang="ja-JP" altLang="en-US" dirty="0" smtClean="0"/>
              <a:t>物理量・単位系／地物関連／イベント関連／地理情報サービス関連／物品・製品関連／取引関連</a:t>
            </a:r>
          </a:p>
          <a:p>
            <a:r>
              <a:rPr lang="ja-JP" altLang="en-US" dirty="0"/>
              <a:t>識別子</a:t>
            </a:r>
            <a:r>
              <a:rPr lang="ja-JP" altLang="en-US" dirty="0" smtClean="0"/>
              <a:t>体系に関する基本方針</a:t>
            </a:r>
          </a:p>
          <a:p>
            <a:pPr lvl="1"/>
            <a:r>
              <a:rPr lang="en-US" altLang="ja-JP" dirty="0" smtClean="0"/>
              <a:t>RDF</a:t>
            </a:r>
            <a:r>
              <a:rPr lang="ja-JP" altLang="en-US" dirty="0"/>
              <a:t>モデルで利用できる既存の識別子体系（</a:t>
            </a:r>
            <a:r>
              <a:rPr lang="en-US" altLang="ja-JP" dirty="0"/>
              <a:t>ISBN</a:t>
            </a:r>
            <a:r>
              <a:rPr lang="ja-JP" altLang="en-US" dirty="0" err="1"/>
              <a:t>、</a:t>
            </a:r>
            <a:r>
              <a:rPr lang="en-US" altLang="ja-JP" dirty="0" err="1"/>
              <a:t>doi</a:t>
            </a:r>
            <a:r>
              <a:rPr lang="ja-JP" altLang="en-US" dirty="0"/>
              <a:t>など）を、識別子としてそのまま</a:t>
            </a:r>
            <a:r>
              <a:rPr lang="ja-JP" altLang="en-US" dirty="0" smtClean="0"/>
              <a:t>利用</a:t>
            </a:r>
            <a:r>
              <a:rPr lang="ja-JP" altLang="en-US" dirty="0"/>
              <a:t>す</a:t>
            </a:r>
            <a:r>
              <a:rPr lang="ja-JP" altLang="en-US" dirty="0" smtClean="0"/>
              <a:t>る</a:t>
            </a:r>
            <a:r>
              <a:rPr lang="ja-JP" altLang="en-US" dirty="0"/>
              <a:t>。</a:t>
            </a:r>
          </a:p>
          <a:p>
            <a:pPr lvl="1"/>
            <a:r>
              <a:rPr lang="ja-JP" altLang="en-US" dirty="0"/>
              <a:t>上記の識別子体系が定義されていない実物・施設・組織・場所・データ等に対して、</a:t>
            </a:r>
            <a:r>
              <a:rPr lang="en-US" altLang="ja-JP" dirty="0"/>
              <a:t>ucode</a:t>
            </a:r>
            <a:r>
              <a:rPr lang="ja-JP" altLang="en-US" dirty="0"/>
              <a:t>を付与して</a:t>
            </a:r>
            <a:r>
              <a:rPr lang="ja-JP" altLang="en-US" dirty="0" smtClean="0"/>
              <a:t>識別する</a:t>
            </a:r>
            <a:r>
              <a:rPr lang="en-US" altLang="ja-JP" dirty="0" smtClean="0"/>
              <a:t>｡</a:t>
            </a:r>
            <a:endParaRPr lang="en-US" altLang="ja-JP" dirty="0"/>
          </a:p>
          <a:p>
            <a:pPr lvl="2"/>
            <a:r>
              <a:rPr lang="en-US" altLang="ja-JP" dirty="0" smtClean="0"/>
              <a:t>ucode</a:t>
            </a:r>
            <a:r>
              <a:rPr lang="ja-JP" altLang="en-US" dirty="0"/>
              <a:t>は</a:t>
            </a:r>
            <a:r>
              <a:rPr lang="en-US" altLang="ja-JP" dirty="0"/>
              <a:t>RFC6588</a:t>
            </a:r>
            <a:r>
              <a:rPr lang="en-US" altLang="ja-JP" baseline="30000" dirty="0" smtClean="0"/>
              <a:t>(*5)</a:t>
            </a:r>
            <a:r>
              <a:rPr lang="ja-JP" altLang="en-US" dirty="0"/>
              <a:t>に基づき、”</a:t>
            </a:r>
            <a:r>
              <a:rPr lang="en-US" altLang="ja-JP" dirty="0"/>
              <a:t>urn:ucode:_0123456789ABCDEF0123456789ABCDEF”</a:t>
            </a:r>
            <a:r>
              <a:rPr lang="ja-JP" altLang="en-US" dirty="0"/>
              <a:t>というように</a:t>
            </a:r>
            <a:r>
              <a:rPr lang="en-US" altLang="ja-JP" dirty="0" smtClean="0"/>
              <a:t>URN</a:t>
            </a:r>
            <a:r>
              <a:rPr lang="en-US" altLang="ja-JP" baseline="30000" dirty="0" smtClean="0"/>
              <a:t>(*6)</a:t>
            </a:r>
            <a:r>
              <a:rPr lang="ja-JP" altLang="en-US" dirty="0" smtClean="0"/>
              <a:t>表現する。</a:t>
            </a:r>
            <a:endParaRPr lang="ja-JP" altLang="en-US" dirty="0"/>
          </a:p>
          <a:p>
            <a:pPr lvl="1"/>
            <a:r>
              <a:rPr lang="en-US" altLang="ja-JP" dirty="0"/>
              <a:t>ucode</a:t>
            </a:r>
            <a:r>
              <a:rPr lang="ja-JP" altLang="en-US" dirty="0"/>
              <a:t>を付与した識別子とそれ以外の識別子をマッピングして、</a:t>
            </a:r>
            <a:r>
              <a:rPr lang="ja-JP" altLang="en-US" dirty="0" smtClean="0"/>
              <a:t>同一視する。</a:t>
            </a:r>
            <a:endParaRPr lang="ja-JP" altLang="en-US" dirty="0"/>
          </a:p>
          <a:p>
            <a:pPr lvl="2"/>
            <a:r>
              <a:rPr lang="en-US" altLang="ja-JP" dirty="0" smtClean="0"/>
              <a:t>OWL</a:t>
            </a:r>
            <a:r>
              <a:rPr lang="ja-JP" altLang="en-US" dirty="0" smtClean="0"/>
              <a:t>ボキャブラリの</a:t>
            </a:r>
            <a:r>
              <a:rPr lang="ja-JP" altLang="en-US" dirty="0"/>
              <a:t>中にある</a:t>
            </a:r>
            <a:r>
              <a:rPr lang="ja-JP" altLang="en-US" dirty="0" smtClean="0"/>
              <a:t>、「</a:t>
            </a:r>
            <a:r>
              <a:rPr lang="ja-JP" altLang="en-US" dirty="0"/>
              <a:t>同義である」という</a:t>
            </a:r>
            <a:r>
              <a:rPr lang="ja-JP" altLang="en-US" dirty="0" smtClean="0"/>
              <a:t>関係</a:t>
            </a:r>
            <a:r>
              <a:rPr lang="en-US" altLang="ja-JP" dirty="0" smtClean="0"/>
              <a:t>(</a:t>
            </a:r>
            <a:r>
              <a:rPr lang="en-US" altLang="ja-JP" dirty="0" err="1" smtClean="0"/>
              <a:t>owl:sameAs</a:t>
            </a:r>
            <a:r>
              <a:rPr lang="en-US" altLang="ja-JP" dirty="0" smtClean="0"/>
              <a:t>)</a:t>
            </a:r>
            <a:r>
              <a:rPr lang="ja-JP" altLang="en-US" dirty="0" smtClean="0"/>
              <a:t>を</a:t>
            </a:r>
            <a:r>
              <a:rPr lang="ja-JP" altLang="en-US" dirty="0"/>
              <a:t>利用して、</a:t>
            </a:r>
            <a:r>
              <a:rPr lang="en-US" altLang="ja-JP" dirty="0"/>
              <a:t>RDF</a:t>
            </a:r>
            <a:r>
              <a:rPr lang="ja-JP" altLang="en-US" dirty="0"/>
              <a:t>モデルで表現</a:t>
            </a:r>
            <a:r>
              <a:rPr lang="ja-JP" altLang="en-US" dirty="0" smtClean="0"/>
              <a:t>する。</a:t>
            </a:r>
          </a:p>
          <a:p>
            <a:pPr lvl="1"/>
            <a:r>
              <a:rPr lang="ja-JP" altLang="en-US" dirty="0"/>
              <a:t>既存</a:t>
            </a:r>
            <a:r>
              <a:rPr lang="ja-JP" altLang="en-US" dirty="0" smtClean="0"/>
              <a:t>のあるコード体系で、</a:t>
            </a:r>
            <a:r>
              <a:rPr lang="en-US" altLang="ja-JP" dirty="0" smtClean="0"/>
              <a:t>URI</a:t>
            </a:r>
            <a:r>
              <a:rPr lang="ja-JP" altLang="en-US" dirty="0" smtClean="0"/>
              <a:t>表現できないものについては、ボキャブラリを定義してマッピングする。</a:t>
            </a:r>
          </a:p>
          <a:p>
            <a:pPr lvl="2"/>
            <a:r>
              <a:rPr lang="ja-JP" altLang="en-US" dirty="0" smtClean="0"/>
              <a:t>例</a:t>
            </a:r>
            <a:r>
              <a:rPr lang="en-US" altLang="ja-JP" dirty="0" smtClean="0"/>
              <a:t>: </a:t>
            </a:r>
            <a:r>
              <a:rPr lang="ja-JP" altLang="en-US" dirty="0" smtClean="0"/>
              <a:t>全国地方自治体コード（</a:t>
            </a:r>
            <a:r>
              <a:rPr lang="en-US" altLang="ja-JP" dirty="0" smtClean="0"/>
              <a:t>JIS X 0402</a:t>
            </a:r>
            <a:r>
              <a:rPr lang="ja-JP" altLang="en-US" dirty="0" smtClean="0"/>
              <a:t>）</a:t>
            </a:r>
            <a:r>
              <a:rPr lang="en-US" altLang="ja-JP" dirty="0" smtClean="0"/>
              <a:t>: ucode</a:t>
            </a:r>
            <a:r>
              <a:rPr lang="ja-JP" altLang="en-US" dirty="0" smtClean="0"/>
              <a:t>を付与し、要素部がこのコードになる</a:t>
            </a:r>
            <a:r>
              <a:rPr lang="en-US" altLang="ja-JP" dirty="0" smtClean="0"/>
              <a:t>URL</a:t>
            </a:r>
            <a:r>
              <a:rPr lang="ja-JP" altLang="en-US" dirty="0" smtClean="0"/>
              <a:t>とマッピングする。</a:t>
            </a:r>
            <a:endParaRPr lang="ja-JP" altLang="en-US" dirty="0"/>
          </a:p>
          <a:p>
            <a:pPr lvl="2"/>
            <a:endParaRPr lang="ja-JP" altLang="en-US" dirty="0"/>
          </a:p>
          <a:p>
            <a:pPr lvl="2"/>
            <a:endParaRPr lang="ja-JP" altLang="en-US" dirty="0" smtClean="0"/>
          </a:p>
          <a:p>
            <a:pPr lvl="1"/>
            <a:endParaRPr kumimoji="1" lang="ja-JP" altLang="en-US" dirty="0" smtClean="0"/>
          </a:p>
          <a:p>
            <a:pPr lvl="1"/>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61</a:t>
            </a:fld>
            <a:endParaRPr lang="en-US" altLang="ja-JP"/>
          </a:p>
        </p:txBody>
      </p:sp>
      <p:sp>
        <p:nvSpPr>
          <p:cNvPr id="6" name="円/楕円 5"/>
          <p:cNvSpPr/>
          <p:nvPr/>
        </p:nvSpPr>
        <p:spPr bwMode="auto">
          <a:xfrm>
            <a:off x="560512" y="5740317"/>
            <a:ext cx="3012697" cy="274144"/>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r>
              <a:rPr lang="en-US" altLang="ja-JP" sz="800" dirty="0" smtClean="0"/>
              <a:t>urn:ucode:0FFFDE0000000000000000000016346D</a:t>
            </a:r>
            <a:endParaRPr lang="ja-JP" altLang="en-US" sz="800" dirty="0"/>
          </a:p>
        </p:txBody>
      </p:sp>
      <p:sp>
        <p:nvSpPr>
          <p:cNvPr id="7" name="円/楕円 6"/>
          <p:cNvSpPr/>
          <p:nvPr/>
        </p:nvSpPr>
        <p:spPr bwMode="auto">
          <a:xfrm>
            <a:off x="4291890" y="5740317"/>
            <a:ext cx="2985308" cy="274144"/>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defTabSz="672541"/>
            <a:r>
              <a:rPr lang="en-US" altLang="ja-JP" sz="800" dirty="0"/>
              <a:t>http://opendata.gr.jp/vocab/jisx0402#13109</a:t>
            </a:r>
            <a:endParaRPr lang="ja-JP" altLang="en-US" sz="800" dirty="0"/>
          </a:p>
        </p:txBody>
      </p:sp>
      <p:cxnSp>
        <p:nvCxnSpPr>
          <p:cNvPr id="8" name="直線矢印コネクタ 7"/>
          <p:cNvCxnSpPr>
            <a:stCxn id="6" idx="6"/>
            <a:endCxn id="7" idx="2"/>
          </p:cNvCxnSpPr>
          <p:nvPr/>
        </p:nvCxnSpPr>
        <p:spPr bwMode="auto">
          <a:xfrm>
            <a:off x="3573209" y="5877389"/>
            <a:ext cx="718681" cy="0"/>
          </a:xfrm>
          <a:prstGeom prst="straightConnector1">
            <a:avLst/>
          </a:prstGeom>
          <a:solidFill>
            <a:schemeClr val="accent1"/>
          </a:solidFill>
          <a:ln w="12700" cap="sq" cmpd="sng" algn="ctr">
            <a:solidFill>
              <a:schemeClr val="bg2"/>
            </a:solidFill>
            <a:prstDash val="solid"/>
            <a:round/>
            <a:headEnd type="none" w="sm" len="sm"/>
            <a:tailEnd type="arrow"/>
          </a:ln>
          <a:effectLst/>
        </p:spPr>
      </p:cxnSp>
      <p:sp>
        <p:nvSpPr>
          <p:cNvPr id="9" name="テキスト ボックス 8"/>
          <p:cNvSpPr txBox="1"/>
          <p:nvPr/>
        </p:nvSpPr>
        <p:spPr>
          <a:xfrm>
            <a:off x="3584395" y="5697514"/>
            <a:ext cx="637562" cy="191021"/>
          </a:xfrm>
          <a:prstGeom prst="rect">
            <a:avLst/>
          </a:prstGeom>
          <a:noFill/>
        </p:spPr>
        <p:txBody>
          <a:bodyPr wrap="none" lIns="67254" tIns="33627" rIns="67254" bIns="33627" rtlCol="0">
            <a:spAutoFit/>
          </a:bodyPr>
          <a:lstStyle/>
          <a:p>
            <a:pPr algn="l"/>
            <a:r>
              <a:rPr kumimoji="1" lang="en-US" altLang="ja-JP" sz="800" dirty="0" err="1">
                <a:solidFill>
                  <a:schemeClr val="bg2"/>
                </a:solidFill>
                <a:latin typeface="ヒラギノ角ゴ ProN W6"/>
                <a:ea typeface="ヒラギノ角ゴ ProN W6"/>
                <a:cs typeface="ヒラギノ角ゴ ProN W6"/>
              </a:rPr>
              <a:t>owl:sameAs</a:t>
            </a:r>
            <a:endParaRPr kumimoji="1" lang="ja-JP" altLang="en-US" sz="800" dirty="0">
              <a:solidFill>
                <a:schemeClr val="bg2"/>
              </a:solidFill>
              <a:latin typeface="ヒラギノ角ゴ ProN W6"/>
              <a:ea typeface="ヒラギノ角ゴ ProN W6"/>
              <a:cs typeface="ヒラギノ角ゴ ProN W6"/>
            </a:endParaRPr>
          </a:p>
        </p:txBody>
      </p:sp>
      <p:sp>
        <p:nvSpPr>
          <p:cNvPr id="10" name="テキスト ボックス 9"/>
          <p:cNvSpPr txBox="1"/>
          <p:nvPr/>
        </p:nvSpPr>
        <p:spPr>
          <a:xfrm>
            <a:off x="2228146" y="6015415"/>
            <a:ext cx="2028969" cy="206410"/>
          </a:xfrm>
          <a:prstGeom prst="rect">
            <a:avLst/>
          </a:prstGeom>
          <a:noFill/>
        </p:spPr>
        <p:txBody>
          <a:bodyPr wrap="none" lIns="67254" tIns="33627" rIns="67254" bIns="33627" rtlCol="0">
            <a:spAutoFit/>
          </a:bodyPr>
          <a:lstStyle/>
          <a:p>
            <a:pPr algn="l"/>
            <a:r>
              <a:rPr kumimoji="1" lang="en-US" altLang="ja-JP" sz="900" dirty="0">
                <a:solidFill>
                  <a:schemeClr val="bg2"/>
                </a:solidFill>
                <a:latin typeface="ヒラギノ角ゴ ProN W6"/>
                <a:ea typeface="ヒラギノ角ゴ ProN W6"/>
                <a:cs typeface="ヒラギノ角ゴ ProN W6"/>
              </a:rPr>
              <a:t>※ (346D)</a:t>
            </a:r>
            <a:r>
              <a:rPr kumimoji="1" lang="en-US" altLang="ja-JP" sz="900" baseline="-25000" dirty="0">
                <a:solidFill>
                  <a:schemeClr val="bg2"/>
                </a:solidFill>
                <a:latin typeface="ヒラギノ角ゴ ProN W6"/>
                <a:ea typeface="ヒラギノ角ゴ ProN W6"/>
                <a:cs typeface="ヒラギノ角ゴ ProN W6"/>
              </a:rPr>
              <a:t>16</a:t>
            </a:r>
            <a:r>
              <a:rPr kumimoji="1" lang="en-US" altLang="ja-JP" sz="900" dirty="0">
                <a:solidFill>
                  <a:schemeClr val="bg2"/>
                </a:solidFill>
                <a:latin typeface="ヒラギノ角ゴ ProN W6"/>
                <a:ea typeface="ヒラギノ角ゴ ProN W6"/>
                <a:cs typeface="ヒラギノ角ゴ ProN W6"/>
              </a:rPr>
              <a:t> = (13421)</a:t>
            </a:r>
            <a:r>
              <a:rPr kumimoji="1" lang="en-US" altLang="ja-JP" sz="900" baseline="-25000" dirty="0">
                <a:solidFill>
                  <a:schemeClr val="bg2"/>
                </a:solidFill>
                <a:latin typeface="ヒラギノ角ゴ ProN W6"/>
                <a:ea typeface="ヒラギノ角ゴ ProN W6"/>
                <a:cs typeface="ヒラギノ角ゴ ProN W6"/>
              </a:rPr>
              <a:t>10</a:t>
            </a:r>
            <a:r>
              <a:rPr kumimoji="1" lang="en-US" altLang="ja-JP" sz="900" dirty="0">
                <a:solidFill>
                  <a:schemeClr val="bg2"/>
                </a:solidFill>
                <a:latin typeface="ヒラギノ角ゴ ProN W6"/>
                <a:ea typeface="ヒラギノ角ゴ ProN W6"/>
                <a:cs typeface="ヒラギノ角ゴ ProN W6"/>
              </a:rPr>
              <a:t> = </a:t>
            </a:r>
            <a:r>
              <a:rPr kumimoji="1" lang="en-US" altLang="ja-JP" sz="900" u="sng" dirty="0">
                <a:solidFill>
                  <a:schemeClr val="bg2"/>
                </a:solidFill>
                <a:latin typeface="ヒラギノ角ゴ ProN W6"/>
                <a:ea typeface="ヒラギノ角ゴ ProN W6"/>
                <a:cs typeface="ヒラギノ角ゴ ProN W6"/>
              </a:rPr>
              <a:t>13</a:t>
            </a:r>
            <a:r>
              <a:rPr kumimoji="1" lang="en-US" altLang="ja-JP" sz="900" dirty="0">
                <a:solidFill>
                  <a:schemeClr val="bg2"/>
                </a:solidFill>
                <a:latin typeface="ヒラギノ角ゴ ProN W6"/>
                <a:ea typeface="ヒラギノ角ゴ ProN W6"/>
                <a:cs typeface="ヒラギノ角ゴ ProN W6"/>
              </a:rPr>
              <a:t>×2</a:t>
            </a:r>
            <a:r>
              <a:rPr kumimoji="1" lang="en-US" altLang="ja-JP" sz="900" baseline="30000" dirty="0">
                <a:solidFill>
                  <a:schemeClr val="bg2"/>
                </a:solidFill>
                <a:latin typeface="ヒラギノ角ゴ ProN W6"/>
                <a:ea typeface="ヒラギノ角ゴ ProN W6"/>
                <a:cs typeface="ヒラギノ角ゴ ProN W6"/>
              </a:rPr>
              <a:t>10</a:t>
            </a:r>
            <a:r>
              <a:rPr kumimoji="1" lang="ja-JP" altLang="en-US" sz="900" dirty="0">
                <a:solidFill>
                  <a:schemeClr val="bg2"/>
                </a:solidFill>
                <a:latin typeface="ヒラギノ角ゴ ProN W6"/>
                <a:ea typeface="ヒラギノ角ゴ ProN W6"/>
                <a:cs typeface="ヒラギノ角ゴ ProN W6"/>
              </a:rPr>
              <a:t>＋</a:t>
            </a:r>
            <a:r>
              <a:rPr kumimoji="1" lang="en-US" altLang="ja-JP" sz="900" u="sng" dirty="0">
                <a:solidFill>
                  <a:schemeClr val="bg2"/>
                </a:solidFill>
                <a:latin typeface="ヒラギノ角ゴ ProN W6"/>
                <a:ea typeface="ヒラギノ角ゴ ProN W6"/>
                <a:cs typeface="ヒラギノ角ゴ ProN W6"/>
              </a:rPr>
              <a:t>109</a:t>
            </a:r>
            <a:endParaRPr kumimoji="1" lang="ja-JP" altLang="en-US" sz="900" u="sng" dirty="0">
              <a:solidFill>
                <a:schemeClr val="bg2"/>
              </a:solidFill>
              <a:latin typeface="ヒラギノ角ゴ ProN W6"/>
              <a:ea typeface="ヒラギノ角ゴ ProN W6"/>
              <a:cs typeface="ヒラギノ角ゴ ProN W6"/>
            </a:endParaRPr>
          </a:p>
        </p:txBody>
      </p:sp>
      <p:sp>
        <p:nvSpPr>
          <p:cNvPr id="11" name="正方形/長方形 10"/>
          <p:cNvSpPr/>
          <p:nvPr/>
        </p:nvSpPr>
        <p:spPr bwMode="auto">
          <a:xfrm>
            <a:off x="5829420" y="5366928"/>
            <a:ext cx="2245828" cy="202193"/>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r>
              <a:rPr lang="en-US" altLang="ja-JP" sz="900" dirty="0" smtClean="0"/>
              <a:t>0-FFFD-E-0000000000000000000016</a:t>
            </a:r>
            <a:endParaRPr lang="ja-JP" altLang="en-US" sz="900" dirty="0"/>
          </a:p>
        </p:txBody>
      </p:sp>
      <p:sp>
        <p:nvSpPr>
          <p:cNvPr id="12" name="正方形/長方形 11"/>
          <p:cNvSpPr/>
          <p:nvPr/>
        </p:nvSpPr>
        <p:spPr bwMode="auto">
          <a:xfrm>
            <a:off x="8075248" y="5366928"/>
            <a:ext cx="931197" cy="202193"/>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r>
              <a:rPr lang="ja-JP" altLang="en-US" sz="900" dirty="0"/>
              <a:t>都道府県コード</a:t>
            </a:r>
          </a:p>
        </p:txBody>
      </p:sp>
      <p:sp>
        <p:nvSpPr>
          <p:cNvPr id="13" name="正方形/長方形 12"/>
          <p:cNvSpPr/>
          <p:nvPr/>
        </p:nvSpPr>
        <p:spPr bwMode="auto">
          <a:xfrm>
            <a:off x="8951669" y="5366928"/>
            <a:ext cx="931197" cy="202193"/>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r>
              <a:rPr lang="ja-JP" altLang="en-US" sz="900" dirty="0"/>
              <a:t>市区町村コード</a:t>
            </a:r>
          </a:p>
        </p:txBody>
      </p:sp>
      <p:cxnSp>
        <p:nvCxnSpPr>
          <p:cNvPr id="14" name="直線矢印コネクタ 13"/>
          <p:cNvCxnSpPr/>
          <p:nvPr/>
        </p:nvCxnSpPr>
        <p:spPr bwMode="auto">
          <a:xfrm>
            <a:off x="5829420" y="5279633"/>
            <a:ext cx="2245828" cy="0"/>
          </a:xfrm>
          <a:prstGeom prst="straightConnector1">
            <a:avLst/>
          </a:prstGeom>
          <a:solidFill>
            <a:schemeClr val="accent1"/>
          </a:solidFill>
          <a:ln w="12700" cap="sq" cmpd="sng" algn="ctr">
            <a:solidFill>
              <a:schemeClr val="bg2"/>
            </a:solidFill>
            <a:prstDash val="solid"/>
            <a:round/>
            <a:headEnd type="arrow"/>
            <a:tailEnd type="arrow"/>
          </a:ln>
          <a:effectLst/>
        </p:spPr>
      </p:cxnSp>
      <p:sp>
        <p:nvSpPr>
          <p:cNvPr id="15" name="テキスト ボックス 14"/>
          <p:cNvSpPr txBox="1"/>
          <p:nvPr/>
        </p:nvSpPr>
        <p:spPr>
          <a:xfrm>
            <a:off x="6732110" y="5085185"/>
            <a:ext cx="430774" cy="206410"/>
          </a:xfrm>
          <a:prstGeom prst="rect">
            <a:avLst/>
          </a:prstGeom>
          <a:noFill/>
        </p:spPr>
        <p:txBody>
          <a:bodyPr wrap="none" lIns="67254" tIns="33627" rIns="67254" bIns="33627" rtlCol="0">
            <a:spAutoFit/>
          </a:bodyPr>
          <a:lstStyle/>
          <a:p>
            <a:pPr algn="l"/>
            <a:r>
              <a:rPr kumimoji="1" lang="en-US" altLang="ja-JP" sz="900" dirty="0">
                <a:solidFill>
                  <a:schemeClr val="bg2"/>
                </a:solidFill>
                <a:latin typeface="ヒラギノ角ゴ ProN W6"/>
                <a:ea typeface="ヒラギノ角ゴ ProN W6"/>
                <a:cs typeface="ヒラギノ角ゴ ProN W6"/>
              </a:rPr>
              <a:t>112bit</a:t>
            </a:r>
            <a:endParaRPr kumimoji="1" lang="ja-JP" altLang="en-US" sz="900" dirty="0">
              <a:solidFill>
                <a:schemeClr val="bg2"/>
              </a:solidFill>
              <a:latin typeface="ヒラギノ角ゴ ProN W6"/>
              <a:ea typeface="ヒラギノ角ゴ ProN W6"/>
              <a:cs typeface="ヒラギノ角ゴ ProN W6"/>
            </a:endParaRPr>
          </a:p>
        </p:txBody>
      </p:sp>
      <p:cxnSp>
        <p:nvCxnSpPr>
          <p:cNvPr id="16" name="直線矢印コネクタ 15"/>
          <p:cNvCxnSpPr/>
          <p:nvPr/>
        </p:nvCxnSpPr>
        <p:spPr bwMode="auto">
          <a:xfrm>
            <a:off x="8075248" y="5279633"/>
            <a:ext cx="876421" cy="0"/>
          </a:xfrm>
          <a:prstGeom prst="straightConnector1">
            <a:avLst/>
          </a:prstGeom>
          <a:solidFill>
            <a:schemeClr val="accent1"/>
          </a:solidFill>
          <a:ln w="12700" cap="sq" cmpd="sng" algn="ctr">
            <a:solidFill>
              <a:schemeClr val="bg2"/>
            </a:solidFill>
            <a:prstDash val="solid"/>
            <a:round/>
            <a:headEnd type="arrow"/>
            <a:tailEnd type="arrow"/>
          </a:ln>
          <a:effectLst/>
        </p:spPr>
      </p:cxnSp>
      <p:cxnSp>
        <p:nvCxnSpPr>
          <p:cNvPr id="17" name="直線矢印コネクタ 16"/>
          <p:cNvCxnSpPr/>
          <p:nvPr/>
        </p:nvCxnSpPr>
        <p:spPr bwMode="auto">
          <a:xfrm>
            <a:off x="8951669" y="5289308"/>
            <a:ext cx="931197" cy="0"/>
          </a:xfrm>
          <a:prstGeom prst="straightConnector1">
            <a:avLst/>
          </a:prstGeom>
          <a:solidFill>
            <a:schemeClr val="accent1"/>
          </a:solidFill>
          <a:ln w="12700" cap="sq" cmpd="sng" algn="ctr">
            <a:solidFill>
              <a:schemeClr val="bg2"/>
            </a:solidFill>
            <a:prstDash val="solid"/>
            <a:round/>
            <a:headEnd type="arrow"/>
            <a:tailEnd type="arrow"/>
          </a:ln>
          <a:effectLst/>
        </p:spPr>
      </p:cxnSp>
      <p:sp>
        <p:nvSpPr>
          <p:cNvPr id="18" name="テキスト ボックス 17"/>
          <p:cNvSpPr txBox="1"/>
          <p:nvPr/>
        </p:nvSpPr>
        <p:spPr>
          <a:xfrm>
            <a:off x="8320622" y="5085184"/>
            <a:ext cx="315358" cy="206410"/>
          </a:xfrm>
          <a:prstGeom prst="rect">
            <a:avLst/>
          </a:prstGeom>
          <a:noFill/>
        </p:spPr>
        <p:txBody>
          <a:bodyPr wrap="none" lIns="67254" tIns="33627" rIns="67254" bIns="33627" rtlCol="0">
            <a:spAutoFit/>
          </a:bodyPr>
          <a:lstStyle/>
          <a:p>
            <a:pPr algn="l"/>
            <a:r>
              <a:rPr kumimoji="1" lang="en-US" altLang="ja-JP" sz="900" dirty="0">
                <a:solidFill>
                  <a:schemeClr val="bg2"/>
                </a:solidFill>
                <a:latin typeface="ヒラギノ角ゴ ProN W6"/>
                <a:ea typeface="ヒラギノ角ゴ ProN W6"/>
                <a:cs typeface="ヒラギノ角ゴ ProN W6"/>
              </a:rPr>
              <a:t>6bit</a:t>
            </a:r>
            <a:endParaRPr kumimoji="1" lang="ja-JP" altLang="en-US" sz="900" dirty="0">
              <a:solidFill>
                <a:schemeClr val="bg2"/>
              </a:solidFill>
              <a:latin typeface="ヒラギノ角ゴ ProN W6"/>
              <a:ea typeface="ヒラギノ角ゴ ProN W6"/>
              <a:cs typeface="ヒラギノ角ゴ ProN W6"/>
            </a:endParaRPr>
          </a:p>
        </p:txBody>
      </p:sp>
      <p:sp>
        <p:nvSpPr>
          <p:cNvPr id="19" name="テキスト ボックス 18"/>
          <p:cNvSpPr txBox="1"/>
          <p:nvPr/>
        </p:nvSpPr>
        <p:spPr>
          <a:xfrm>
            <a:off x="9255576" y="5085184"/>
            <a:ext cx="373066" cy="206410"/>
          </a:xfrm>
          <a:prstGeom prst="rect">
            <a:avLst/>
          </a:prstGeom>
          <a:noFill/>
        </p:spPr>
        <p:txBody>
          <a:bodyPr wrap="none" lIns="67254" tIns="33627" rIns="67254" bIns="33627" rtlCol="0">
            <a:spAutoFit/>
          </a:bodyPr>
          <a:lstStyle/>
          <a:p>
            <a:pPr algn="l"/>
            <a:r>
              <a:rPr kumimoji="1" lang="en-US" altLang="ja-JP" sz="900" dirty="0">
                <a:solidFill>
                  <a:schemeClr val="bg2"/>
                </a:solidFill>
                <a:latin typeface="ヒラギノ角ゴ ProN W6"/>
                <a:ea typeface="ヒラギノ角ゴ ProN W6"/>
                <a:cs typeface="ヒラギノ角ゴ ProN W6"/>
              </a:rPr>
              <a:t>10bit</a:t>
            </a:r>
            <a:endParaRPr kumimoji="1" lang="ja-JP" altLang="en-US" sz="900" dirty="0">
              <a:solidFill>
                <a:schemeClr val="bg2"/>
              </a:solidFill>
              <a:latin typeface="ヒラギノ角ゴ ProN W6"/>
              <a:ea typeface="ヒラギノ角ゴ ProN W6"/>
              <a:cs typeface="ヒラギノ角ゴ ProN W6"/>
            </a:endParaRPr>
          </a:p>
        </p:txBody>
      </p:sp>
      <p:sp>
        <p:nvSpPr>
          <p:cNvPr id="20" name="テキスト ボックス 19"/>
          <p:cNvSpPr txBox="1"/>
          <p:nvPr/>
        </p:nvSpPr>
        <p:spPr>
          <a:xfrm>
            <a:off x="2360712" y="6221825"/>
            <a:ext cx="7543800" cy="344910"/>
          </a:xfrm>
          <a:prstGeom prst="rect">
            <a:avLst/>
          </a:prstGeom>
          <a:noFill/>
          <a:ln>
            <a:solidFill>
              <a:schemeClr val="bg2"/>
            </a:solidFill>
            <a:prstDash val="dash"/>
          </a:ln>
        </p:spPr>
        <p:txBody>
          <a:bodyPr wrap="square" lIns="67254" tIns="33627" rIns="67254" bIns="33627" rtlCol="0">
            <a:spAutoFit/>
          </a:bodyPr>
          <a:lstStyle/>
          <a:p>
            <a:pPr algn="l"/>
            <a:r>
              <a:rPr kumimoji="1" lang="en-US" altLang="ja-JP" sz="900" dirty="0" smtClean="0">
                <a:solidFill>
                  <a:schemeClr val="bg2"/>
                </a:solidFill>
                <a:latin typeface="ヒラギノ角ゴ ProN W6"/>
                <a:ea typeface="ヒラギノ角ゴ ProN W6"/>
                <a:cs typeface="ヒラギノ角ゴ ProN W6"/>
              </a:rPr>
              <a:t>(*5) </a:t>
            </a:r>
            <a:r>
              <a:rPr kumimoji="1" lang="en-US" altLang="ja-JP" sz="900" dirty="0">
                <a:solidFill>
                  <a:schemeClr val="bg2"/>
                </a:solidFill>
                <a:latin typeface="ヒラギノ角ゴ ProN W6"/>
                <a:ea typeface="ヒラギノ角ゴ ProN W6"/>
                <a:cs typeface="ヒラギノ角ゴ ProN W6"/>
              </a:rPr>
              <a:t>URN(Uniform Resource Name):</a:t>
            </a:r>
            <a:r>
              <a:rPr kumimoji="1" lang="ja-JP" altLang="en-US" sz="900" dirty="0">
                <a:solidFill>
                  <a:schemeClr val="bg2"/>
                </a:solidFill>
                <a:latin typeface="ヒラギノ角ゴ ProN W6"/>
                <a:ea typeface="ヒラギノ角ゴ ProN W6"/>
                <a:cs typeface="ヒラギノ角ゴ ProN W6"/>
              </a:rPr>
              <a:t>永続的で位置に依存しない、</a:t>
            </a:r>
            <a:r>
              <a:rPr kumimoji="1" lang="en-US" altLang="ja-JP" sz="900" dirty="0">
                <a:solidFill>
                  <a:schemeClr val="bg2"/>
                </a:solidFill>
                <a:latin typeface="ヒラギノ角ゴ ProN W6"/>
                <a:ea typeface="ヒラギノ角ゴ ProN W6"/>
                <a:cs typeface="ヒラギノ角ゴ ProN W6"/>
              </a:rPr>
              <a:t>web</a:t>
            </a:r>
            <a:r>
              <a:rPr kumimoji="1" lang="ja-JP" altLang="en-US" sz="900" dirty="0">
                <a:solidFill>
                  <a:schemeClr val="bg2"/>
                </a:solidFill>
                <a:latin typeface="ヒラギノ角ゴ ProN W6"/>
                <a:ea typeface="ヒラギノ角ゴ ProN W6"/>
                <a:cs typeface="ヒラギノ角ゴ ProN W6"/>
              </a:rPr>
              <a:t>上のリソース識別子。</a:t>
            </a:r>
          </a:p>
          <a:p>
            <a:pPr algn="l"/>
            <a:r>
              <a:rPr kumimoji="1" lang="en-US" altLang="ja-JP" sz="900" dirty="0" smtClean="0">
                <a:solidFill>
                  <a:schemeClr val="bg2"/>
                </a:solidFill>
                <a:latin typeface="ヒラギノ角ゴ ProN W6"/>
                <a:ea typeface="ヒラギノ角ゴ ProN W6"/>
                <a:cs typeface="ヒラギノ角ゴ ProN W6"/>
              </a:rPr>
              <a:t>(*6) </a:t>
            </a:r>
            <a:r>
              <a:rPr kumimoji="1" lang="en-US" altLang="ja-JP" sz="900" dirty="0">
                <a:solidFill>
                  <a:schemeClr val="bg2"/>
                </a:solidFill>
                <a:latin typeface="ヒラギノ角ゴ ProN W6"/>
                <a:ea typeface="ヒラギノ角ゴ ProN W6"/>
                <a:cs typeface="ヒラギノ角ゴ ProN W6"/>
              </a:rPr>
              <a:t>RFC6588</a:t>
            </a:r>
            <a:r>
              <a:rPr kumimoji="1" lang="ja-JP" altLang="en-US" sz="900" dirty="0">
                <a:solidFill>
                  <a:schemeClr val="bg2"/>
                </a:solidFill>
                <a:latin typeface="ヒラギノ角ゴ ProN W6"/>
                <a:ea typeface="ヒラギノ角ゴ ProN W6"/>
                <a:cs typeface="ヒラギノ角ゴ ProN W6"/>
              </a:rPr>
              <a:t>「</a:t>
            </a:r>
            <a:r>
              <a:rPr kumimoji="1" lang="en-US" altLang="ja-JP" sz="900" dirty="0">
                <a:solidFill>
                  <a:schemeClr val="bg2"/>
                </a:solidFill>
                <a:latin typeface="ヒラギノ角ゴ ProN W6"/>
                <a:ea typeface="ヒラギノ角ゴ ProN W6"/>
                <a:cs typeface="ヒラギノ角ゴ ProN W6"/>
              </a:rPr>
              <a:t>A URN Namespace for ucode</a:t>
            </a:r>
            <a:r>
              <a:rPr kumimoji="1" lang="ja-JP" altLang="en-US" sz="900" dirty="0">
                <a:solidFill>
                  <a:schemeClr val="bg2"/>
                </a:solidFill>
                <a:latin typeface="ヒラギノ角ゴ ProN W6"/>
                <a:ea typeface="ヒラギノ角ゴ ProN W6"/>
                <a:cs typeface="ヒラギノ角ゴ ProN W6"/>
              </a:rPr>
              <a:t>」</a:t>
            </a:r>
            <a:r>
              <a:rPr kumimoji="1" lang="en-US" altLang="ja-JP" sz="900" dirty="0">
                <a:solidFill>
                  <a:schemeClr val="bg2"/>
                </a:solidFill>
                <a:latin typeface="ヒラギノ角ゴ ProN W6"/>
                <a:ea typeface="ヒラギノ角ゴ ProN W6"/>
                <a:cs typeface="ヒラギノ角ゴ ProN W6"/>
              </a:rPr>
              <a:t>: ucode</a:t>
            </a:r>
            <a:r>
              <a:rPr kumimoji="1" lang="ja-JP" altLang="en-US" sz="900" dirty="0">
                <a:solidFill>
                  <a:schemeClr val="bg2"/>
                </a:solidFill>
                <a:latin typeface="ヒラギノ角ゴ ProN W6"/>
                <a:ea typeface="ヒラギノ角ゴ ProN W6"/>
                <a:cs typeface="ヒラギノ角ゴ ProN W6"/>
              </a:rPr>
              <a:t>を</a:t>
            </a:r>
            <a:r>
              <a:rPr kumimoji="1" lang="en-US" altLang="ja-JP" sz="900" dirty="0">
                <a:solidFill>
                  <a:schemeClr val="bg2"/>
                </a:solidFill>
                <a:latin typeface="ヒラギノ角ゴ ProN W6"/>
                <a:ea typeface="ヒラギノ角ゴ ProN W6"/>
                <a:cs typeface="ヒラギノ角ゴ ProN W6"/>
              </a:rPr>
              <a:t>URN</a:t>
            </a:r>
            <a:r>
              <a:rPr kumimoji="1" lang="ja-JP" altLang="en-US" sz="900" dirty="0">
                <a:solidFill>
                  <a:schemeClr val="bg2"/>
                </a:solidFill>
                <a:latin typeface="ヒラギノ角ゴ ProN W6"/>
                <a:ea typeface="ヒラギノ角ゴ ProN W6"/>
                <a:cs typeface="ヒラギノ角ゴ ProN W6"/>
              </a:rPr>
              <a:t>表現するための規約。これにより</a:t>
            </a:r>
            <a:r>
              <a:rPr kumimoji="1" lang="en-US" altLang="ja-JP" sz="900" dirty="0">
                <a:solidFill>
                  <a:schemeClr val="bg2"/>
                </a:solidFill>
                <a:latin typeface="ヒラギノ角ゴ ProN W6"/>
                <a:ea typeface="ヒラギノ角ゴ ProN W6"/>
                <a:cs typeface="ヒラギノ角ゴ ProN W6"/>
              </a:rPr>
              <a:t>ucode</a:t>
            </a:r>
            <a:r>
              <a:rPr kumimoji="1" lang="ja-JP" altLang="en-US" sz="900" dirty="0">
                <a:solidFill>
                  <a:schemeClr val="bg2"/>
                </a:solidFill>
                <a:latin typeface="ヒラギノ角ゴ ProN W6"/>
                <a:ea typeface="ヒラギノ角ゴ ProN W6"/>
                <a:cs typeface="ヒラギノ角ゴ ProN W6"/>
              </a:rPr>
              <a:t>を</a:t>
            </a:r>
            <a:r>
              <a:rPr kumimoji="1" lang="en-US" altLang="ja-JP" sz="900" dirty="0">
                <a:solidFill>
                  <a:schemeClr val="bg2"/>
                </a:solidFill>
                <a:latin typeface="ヒラギノ角ゴ ProN W6"/>
                <a:ea typeface="ヒラギノ角ゴ ProN W6"/>
                <a:cs typeface="ヒラギノ角ゴ ProN W6"/>
              </a:rPr>
              <a:t>RDF</a:t>
            </a:r>
            <a:r>
              <a:rPr kumimoji="1" lang="ja-JP" altLang="en-US" sz="900" dirty="0">
                <a:solidFill>
                  <a:schemeClr val="bg2"/>
                </a:solidFill>
                <a:latin typeface="ヒラギノ角ゴ ProN W6"/>
                <a:ea typeface="ヒラギノ角ゴ ProN W6"/>
                <a:cs typeface="ヒラギノ角ゴ ProN W6"/>
              </a:rPr>
              <a:t>モデルで利用できる。</a:t>
            </a:r>
          </a:p>
        </p:txBody>
      </p:sp>
      <p:sp>
        <p:nvSpPr>
          <p:cNvPr id="21" name="角丸四角形吹き出し 20"/>
          <p:cNvSpPr/>
          <p:nvPr/>
        </p:nvSpPr>
        <p:spPr bwMode="auto">
          <a:xfrm>
            <a:off x="3169559" y="5373216"/>
            <a:ext cx="830007" cy="203269"/>
          </a:xfrm>
          <a:prstGeom prst="wedgeRoundRectCallout">
            <a:avLst>
              <a:gd name="adj1" fmla="val 11225"/>
              <a:gd name="adj2" fmla="val 123315"/>
              <a:gd name="adj3" fmla="val 16667"/>
            </a:avLst>
          </a:prstGeom>
          <a:noFill/>
          <a:ln w="12700" cap="sq" cmpd="sng" algn="ctr">
            <a:solidFill>
              <a:schemeClr val="bg1"/>
            </a:solidFill>
            <a:prstDash val="solid"/>
            <a:round/>
            <a:headEnd type="none" w="sm" len="sm"/>
            <a:tailEnd type="none" w="sm" len="sm"/>
          </a:ln>
          <a:effectLst/>
        </p:spPr>
        <p:txBody>
          <a:bodyPr vert="horz" wrap="square" lIns="67254" tIns="33627" rIns="67254" bIns="33627" numCol="1" rtlCol="0" anchor="ctr" anchorCtr="0" compatLnSpc="1">
            <a:prstTxWarp prst="textNoShape">
              <a:avLst/>
            </a:prstTxWarp>
            <a:noAutofit/>
          </a:bodyPr>
          <a:lstStyle/>
          <a:p>
            <a:pPr defTabSz="672541"/>
            <a:r>
              <a:rPr lang="ja-JP" altLang="en-US" sz="900" dirty="0" smtClean="0">
                <a:solidFill>
                  <a:schemeClr val="bg2"/>
                </a:solidFill>
              </a:rPr>
              <a:t>同義である</a:t>
            </a:r>
            <a:endParaRPr lang="ja-JP" altLang="en-US" sz="900" dirty="0">
              <a:solidFill>
                <a:schemeClr val="bg2"/>
              </a:solidFill>
            </a:endParaRPr>
          </a:p>
        </p:txBody>
      </p:sp>
    </p:spTree>
    <p:extLst>
      <p:ext uri="{BB962C8B-B14F-4D97-AF65-F5344CB8AC3E}">
        <p14:creationId xmlns:p14="http://schemas.microsoft.com/office/powerpoint/2010/main" val="22730825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外部</a:t>
            </a:r>
            <a:r>
              <a:rPr lang="ja-JP" altLang="en-US" dirty="0"/>
              <a:t>仕様書</a:t>
            </a:r>
            <a:r>
              <a:rPr lang="ja-JP" altLang="en-US" dirty="0" smtClean="0"/>
              <a:t>の</a:t>
            </a:r>
            <a:r>
              <a:rPr lang="en-US" altLang="ja-JP" dirty="0" smtClean="0"/>
              <a:t>API</a:t>
            </a:r>
            <a:r>
              <a:rPr lang="ja-JP" altLang="en-US" dirty="0" smtClean="0"/>
              <a:t>規格</a:t>
            </a:r>
            <a:endParaRPr kumimoji="1" lang="ja-JP" altLang="en-US" dirty="0"/>
          </a:p>
        </p:txBody>
      </p:sp>
      <p:sp>
        <p:nvSpPr>
          <p:cNvPr id="3" name="コンテンツ プレースホルダー 2"/>
          <p:cNvSpPr>
            <a:spLocks noGrp="1"/>
          </p:cNvSpPr>
          <p:nvPr>
            <p:ph sz="half" idx="1"/>
          </p:nvPr>
        </p:nvSpPr>
        <p:spPr/>
        <p:txBody>
          <a:bodyPr>
            <a:normAutofit fontScale="92500" lnSpcReduction="20000"/>
          </a:bodyPr>
          <a:lstStyle/>
          <a:p>
            <a:r>
              <a:rPr lang="en-US" altLang="ja-JP" dirty="0" smtClean="0"/>
              <a:t>REST</a:t>
            </a:r>
            <a:r>
              <a:rPr lang="ja-JP" altLang="en-US" dirty="0" smtClean="0"/>
              <a:t>ベースの</a:t>
            </a:r>
            <a:r>
              <a:rPr lang="en-US" altLang="ja-JP" dirty="0" smtClean="0"/>
              <a:t>API</a:t>
            </a:r>
            <a:r>
              <a:rPr lang="ja-JP" altLang="en-US" dirty="0" smtClean="0"/>
              <a:t>と</a:t>
            </a:r>
            <a:r>
              <a:rPr lang="en-US" altLang="ja-JP" dirty="0" smtClean="0"/>
              <a:t>SPARQL</a:t>
            </a:r>
            <a:r>
              <a:rPr lang="ja-JP" altLang="en-US" dirty="0" smtClean="0"/>
              <a:t>ベースの</a:t>
            </a:r>
            <a:r>
              <a:rPr lang="en-US" altLang="ja-JP" dirty="0" smtClean="0"/>
              <a:t>API</a:t>
            </a:r>
            <a:r>
              <a:rPr lang="ja-JP" altLang="en-US" dirty="0" err="1" smtClean="0"/>
              <a:t>を提</a:t>
            </a:r>
            <a:r>
              <a:rPr lang="ja-JP" altLang="en-US" dirty="0" smtClean="0"/>
              <a:t>供する。</a:t>
            </a:r>
          </a:p>
          <a:p>
            <a:pPr lvl="1"/>
            <a:r>
              <a:rPr lang="en-US" altLang="ja-JP" dirty="0" smtClean="0"/>
              <a:t>REST</a:t>
            </a:r>
            <a:r>
              <a:rPr lang="ja-JP" altLang="en-US" dirty="0" smtClean="0"/>
              <a:t>ベースの</a:t>
            </a:r>
            <a:r>
              <a:rPr lang="en-US" altLang="ja-JP" dirty="0" smtClean="0"/>
              <a:t>API</a:t>
            </a:r>
            <a:r>
              <a:rPr lang="ja-JP" altLang="en-US" dirty="0" smtClean="0"/>
              <a:t>では、データ検索・取得コマンドのレスポンスに</a:t>
            </a:r>
            <a:r>
              <a:rPr lang="en-US" altLang="ja-JP" dirty="0" smtClean="0"/>
              <a:t>RDF/XML</a:t>
            </a:r>
            <a:r>
              <a:rPr lang="ja-JP" altLang="en-US" dirty="0" smtClean="0"/>
              <a:t>等を利用することにより、</a:t>
            </a:r>
            <a:r>
              <a:rPr lang="en-US" altLang="ja-JP" dirty="0" smtClean="0"/>
              <a:t>RDF</a:t>
            </a:r>
            <a:r>
              <a:rPr lang="ja-JP" altLang="en-US" dirty="0"/>
              <a:t>モデルに</a:t>
            </a:r>
            <a:r>
              <a:rPr lang="ja-JP" altLang="en-US" dirty="0" smtClean="0"/>
              <a:t>基づくデータとの互換性を保つ。</a:t>
            </a:r>
          </a:p>
          <a:p>
            <a:pPr lvl="1"/>
            <a:r>
              <a:rPr lang="en-US" altLang="ja-JP" dirty="0" smtClean="0"/>
              <a:t>Streams API</a:t>
            </a:r>
            <a:r>
              <a:rPr lang="ja-JP" altLang="en-US" dirty="0" smtClean="0"/>
              <a:t>に対応することにより、リアルタイムデータの送受信にも対応する。</a:t>
            </a:r>
          </a:p>
          <a:p>
            <a:pPr lvl="1"/>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62</a:t>
            </a:fld>
            <a:endParaRPr lang="en-US" altLang="ja-JP"/>
          </a:p>
        </p:txBody>
      </p:sp>
      <p:graphicFrame>
        <p:nvGraphicFramePr>
          <p:cNvPr id="11" name="コンテンツ プレースホルダ 10"/>
          <p:cNvGraphicFramePr>
            <a:graphicFrameLocks noGrp="1"/>
          </p:cNvGraphicFramePr>
          <p:nvPr>
            <p:ph sz="half" idx="2"/>
            <p:extLst>
              <p:ext uri="{D42A27DB-BD31-4B8C-83A1-F6EECF244321}">
                <p14:modId xmlns:p14="http://schemas.microsoft.com/office/powerpoint/2010/main" val="2154628781"/>
              </p:ext>
            </p:extLst>
          </p:nvPr>
        </p:nvGraphicFramePr>
        <p:xfrm>
          <a:off x="304800" y="2590800"/>
          <a:ext cx="9296399" cy="3891250"/>
        </p:xfrm>
        <a:graphic>
          <a:graphicData uri="http://schemas.openxmlformats.org/drawingml/2006/table">
            <a:tbl>
              <a:tblPr firstRow="1" bandRow="1">
                <a:tableStyleId>{5C22544A-7EE6-4342-B048-85BDC9FD1C3A}</a:tableStyleId>
              </a:tblPr>
              <a:tblGrid>
                <a:gridCol w="232144"/>
                <a:gridCol w="2815856"/>
                <a:gridCol w="3365640"/>
                <a:gridCol w="2882759"/>
              </a:tblGrid>
              <a:tr h="138495">
                <a:tc gridSpan="2">
                  <a:txBody>
                    <a:bodyPr/>
                    <a:lstStyle/>
                    <a:p>
                      <a:r>
                        <a:rPr kumimoji="1" lang="ja-JP" altLang="en-US" sz="900" dirty="0" smtClean="0"/>
                        <a:t>機能名</a:t>
                      </a:r>
                      <a:endParaRPr kumimoji="1" lang="ja-JP" altLang="en-US" sz="900" dirty="0"/>
                    </a:p>
                  </a:txBody>
                  <a:tcPr marL="69558" marR="69558" marT="32095" marB="32095"/>
                </a:tc>
                <a:tc hMerge="1">
                  <a:txBody>
                    <a:bodyPr/>
                    <a:lstStyle/>
                    <a:p>
                      <a:endParaRPr kumimoji="1" lang="ja-JP" altLang="en-US"/>
                    </a:p>
                  </a:txBody>
                  <a:tcPr/>
                </a:tc>
                <a:tc>
                  <a:txBody>
                    <a:bodyPr/>
                    <a:lstStyle/>
                    <a:p>
                      <a:r>
                        <a:rPr kumimoji="1" lang="ja-JP" altLang="en-US" sz="900" dirty="0" smtClean="0"/>
                        <a:t>概要</a:t>
                      </a:r>
                      <a:endParaRPr kumimoji="1" lang="ja-JP" altLang="en-US" sz="900" dirty="0"/>
                    </a:p>
                  </a:txBody>
                  <a:tcPr marL="69558" marR="69558" marT="32095" marB="32095"/>
                </a:tc>
                <a:tc>
                  <a:txBody>
                    <a:bodyPr/>
                    <a:lstStyle/>
                    <a:p>
                      <a:r>
                        <a:rPr kumimoji="1" lang="ja-JP" altLang="en-US" sz="900" dirty="0" smtClean="0"/>
                        <a:t>提供する理由</a:t>
                      </a:r>
                      <a:endParaRPr kumimoji="1" lang="ja-JP" altLang="en-US" sz="900" dirty="0"/>
                    </a:p>
                  </a:txBody>
                  <a:tcPr marL="69558" marR="69558" marT="32095" marB="32095"/>
                </a:tc>
              </a:tr>
              <a:tr h="148977">
                <a:tc gridSpan="4">
                  <a:txBody>
                    <a:bodyPr/>
                    <a:lstStyle/>
                    <a:p>
                      <a:r>
                        <a:rPr kumimoji="1" lang="en-US" altLang="ja-JP" sz="1000" dirty="0" smtClean="0"/>
                        <a:t>SPARQL</a:t>
                      </a:r>
                      <a:r>
                        <a:rPr kumimoji="1" lang="ja-JP" altLang="en-US" sz="1000" dirty="0" smtClean="0"/>
                        <a:t>ベースの</a:t>
                      </a:r>
                      <a:r>
                        <a:rPr kumimoji="1" lang="en-US" altLang="ja-JP" sz="1000" dirty="0" smtClean="0"/>
                        <a:t>API</a:t>
                      </a:r>
                      <a:endParaRPr kumimoji="1" lang="ja-JP" altLang="en-US" sz="1000" dirty="0"/>
                    </a:p>
                  </a:txBody>
                  <a:tcPr marL="69558" marR="69558" marT="32095" marB="32095"/>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48977">
                <a:tc>
                  <a:txBody>
                    <a:bodyPr/>
                    <a:lstStyle/>
                    <a:p>
                      <a:endParaRPr lang="ja-JP" altLang="en-US"/>
                    </a:p>
                  </a:txBody>
                  <a:tcPr marL="69558" marR="69558" marT="32095" marB="32095"/>
                </a:tc>
                <a:tc>
                  <a:txBody>
                    <a:bodyPr/>
                    <a:lstStyle/>
                    <a:p>
                      <a:r>
                        <a:rPr kumimoji="1" lang="en-US" altLang="ja-JP" sz="1000" dirty="0" smtClean="0"/>
                        <a:t>SPARQL-based</a:t>
                      </a:r>
                      <a:r>
                        <a:rPr kumimoji="1" lang="en-US" altLang="ja-JP" sz="1000" baseline="0" dirty="0" smtClean="0"/>
                        <a:t> Command</a:t>
                      </a:r>
                    </a:p>
                    <a:p>
                      <a:r>
                        <a:rPr kumimoji="1" lang="en-US" altLang="ja-JP" sz="1000" baseline="0" dirty="0" smtClean="0"/>
                        <a:t>(</a:t>
                      </a:r>
                      <a:r>
                        <a:rPr kumimoji="1" lang="en-US" altLang="ja-JP" sz="1000" baseline="0" dirty="0" smtClean="0">
                          <a:sym typeface="Wingdings" pitchFamily="2" charset="2"/>
                        </a:rPr>
                        <a:t></a:t>
                      </a:r>
                      <a:r>
                        <a:rPr kumimoji="1" lang="en-US" altLang="ja-JP" sz="1000" baseline="0" dirty="0" smtClean="0"/>
                        <a:t>Raw Data Management Command)</a:t>
                      </a:r>
                      <a:endParaRPr kumimoji="1" lang="ja-JP" altLang="en-US" sz="1000" dirty="0"/>
                    </a:p>
                  </a:txBody>
                  <a:tcPr marL="69558" marR="69558" marT="32095" marB="32095"/>
                </a:tc>
                <a:tc>
                  <a:txBody>
                    <a:bodyPr/>
                    <a:lstStyle/>
                    <a:p>
                      <a:r>
                        <a:rPr kumimoji="1" lang="en-US" altLang="ja-JP" sz="1000" dirty="0" smtClean="0"/>
                        <a:t>SPARQL 1.1</a:t>
                      </a:r>
                      <a:r>
                        <a:rPr kumimoji="1" lang="ja-JP" altLang="en-US" sz="1000" dirty="0" smtClean="0"/>
                        <a:t>準拠のデータ操作</a:t>
                      </a:r>
                      <a:r>
                        <a:rPr kumimoji="1" lang="en-US" altLang="ja-JP" sz="1000" dirty="0" smtClean="0"/>
                        <a:t>API</a:t>
                      </a:r>
                      <a:r>
                        <a:rPr kumimoji="1" lang="ja-JP" altLang="en-US" sz="1000" dirty="0" err="1" smtClean="0"/>
                        <a:t>を提</a:t>
                      </a:r>
                      <a:r>
                        <a:rPr kumimoji="1" lang="ja-JP" altLang="en-US" sz="1000" dirty="0" smtClean="0"/>
                        <a:t>供する。</a:t>
                      </a:r>
                      <a:endParaRPr kumimoji="1" lang="ja-JP" altLang="en-US" sz="1000" dirty="0"/>
                    </a:p>
                  </a:txBody>
                  <a:tcPr marL="69558" marR="69558" marT="32095" marB="32095"/>
                </a:tc>
                <a:tc>
                  <a:txBody>
                    <a:bodyPr/>
                    <a:lstStyle/>
                    <a:p>
                      <a:r>
                        <a:rPr kumimoji="1" lang="en-US" altLang="ja-JP" sz="1000" dirty="0" smtClean="0"/>
                        <a:t>RDF</a:t>
                      </a:r>
                      <a:r>
                        <a:rPr kumimoji="1" lang="ja-JP" altLang="en-US" sz="1000" dirty="0" smtClean="0"/>
                        <a:t>モデルに基づく</a:t>
                      </a:r>
                      <a:r>
                        <a:rPr kumimoji="1" lang="ja-JP" altLang="en-US" sz="1000" baseline="0" dirty="0" smtClean="0"/>
                        <a:t>データに対するアクセスを提供するため。（既存の技術）</a:t>
                      </a:r>
                      <a:endParaRPr kumimoji="1" lang="ja-JP" altLang="en-US" sz="1000" dirty="0"/>
                    </a:p>
                  </a:txBody>
                  <a:tcPr marL="69558" marR="69558" marT="32095" marB="32095"/>
                </a:tc>
              </a:tr>
              <a:tr h="148977">
                <a:tc gridSpan="4">
                  <a:txBody>
                    <a:bodyPr/>
                    <a:lstStyle/>
                    <a:p>
                      <a:r>
                        <a:rPr kumimoji="1" lang="en-US" altLang="ja-JP" sz="1000" dirty="0" smtClean="0"/>
                        <a:t>REST</a:t>
                      </a:r>
                      <a:r>
                        <a:rPr kumimoji="1" lang="ja-JP" altLang="en-US" sz="1000" dirty="0" smtClean="0"/>
                        <a:t>ベースの</a:t>
                      </a:r>
                      <a:r>
                        <a:rPr kumimoji="1" lang="en-US" altLang="ja-JP" sz="1000" dirty="0" smtClean="0"/>
                        <a:t>API</a:t>
                      </a:r>
                      <a:endParaRPr kumimoji="1" lang="ja-JP" altLang="en-US" sz="1000" dirty="0"/>
                    </a:p>
                  </a:txBody>
                  <a:tcPr marL="69558" marR="69558" marT="32095" marB="32095"/>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58629">
                <a:tc rowSpan="7">
                  <a:txBody>
                    <a:bodyPr/>
                    <a:lstStyle/>
                    <a:p>
                      <a:endParaRPr kumimoji="1" lang="ja-JP" altLang="en-US" sz="1000" dirty="0"/>
                    </a:p>
                  </a:txBody>
                  <a:tcPr marL="69558" marR="69558" marT="32095" marB="32095"/>
                </a:tc>
                <a:tc>
                  <a:txBody>
                    <a:bodyPr/>
                    <a:lstStyle/>
                    <a:p>
                      <a:r>
                        <a:rPr kumimoji="1" lang="en-US" altLang="ja-JP" sz="1000" dirty="0" smtClean="0"/>
                        <a:t>Traceability/</a:t>
                      </a:r>
                      <a:r>
                        <a:rPr kumimoji="1" lang="en-US" altLang="ja-JP" sz="1000" dirty="0" err="1" smtClean="0"/>
                        <a:t>Realtime</a:t>
                      </a:r>
                      <a:r>
                        <a:rPr kumimoji="1" lang="en-US" altLang="ja-JP" sz="1000" dirty="0" smtClean="0"/>
                        <a:t> Data Management Command</a:t>
                      </a:r>
                      <a:endParaRPr kumimoji="1" lang="ja-JP" altLang="en-US" sz="1000" dirty="0"/>
                    </a:p>
                  </a:txBody>
                  <a:tcPr marL="69558" marR="69558" marT="32095" marB="32095"/>
                </a:tc>
                <a:tc>
                  <a:txBody>
                    <a:bodyPr/>
                    <a:lstStyle/>
                    <a:p>
                      <a:r>
                        <a:rPr kumimoji="1" lang="ja-JP" altLang="en-US" sz="1000" dirty="0" smtClean="0"/>
                        <a:t>トレースフォワード・トレースバックを含む、トレーサビリティに代表されるイベントを管理する機能</a:t>
                      </a:r>
                      <a:r>
                        <a:rPr kumimoji="1" lang="en-US" altLang="ja-JP" sz="1000" dirty="0" smtClean="0"/>
                        <a:t>｡</a:t>
                      </a:r>
                      <a:endParaRPr kumimoji="1" lang="ja-JP" altLang="en-US" sz="1000" dirty="0"/>
                    </a:p>
                  </a:txBody>
                  <a:tcPr marL="69558" marR="69558" marT="32095" marB="32095"/>
                </a:tc>
                <a:tc>
                  <a:txBody>
                    <a:bodyPr/>
                    <a:lstStyle/>
                    <a:p>
                      <a:r>
                        <a:rPr kumimoji="1" lang="ja-JP" altLang="en-US" sz="1000" dirty="0" smtClean="0"/>
                        <a:t>対象応用分野の</a:t>
                      </a:r>
                      <a:r>
                        <a:rPr kumimoji="1" lang="en-US" altLang="ja-JP" sz="1000" dirty="0" smtClean="0"/>
                        <a:t>1</a:t>
                      </a:r>
                      <a:r>
                        <a:rPr kumimoji="1" lang="ja-JP" altLang="en-US" sz="1000" dirty="0" err="1" smtClean="0"/>
                        <a:t>つで</a:t>
                      </a:r>
                      <a:r>
                        <a:rPr kumimoji="1" lang="ja-JP" altLang="en-US" sz="1000" dirty="0" smtClean="0"/>
                        <a:t>あるトレーサビリティで頻繁に発生する、トレーサビリティイベントを効率的に扱うため。</a:t>
                      </a:r>
                      <a:endParaRPr kumimoji="1" lang="ja-JP" altLang="en-US" sz="1000" dirty="0"/>
                    </a:p>
                  </a:txBody>
                  <a:tcPr marL="69558" marR="69558" marT="32095" marB="32095"/>
                </a:tc>
              </a:tr>
              <a:tr h="253803">
                <a:tc vMerge="1">
                  <a:txBody>
                    <a:bodyPr/>
                    <a:lstStyle/>
                    <a:p>
                      <a:endParaRPr kumimoji="1" lang="en-US" altLang="ja-JP" sz="1000" dirty="0" smtClean="0"/>
                    </a:p>
                  </a:txBody>
                  <a:tcPr marL="69558" marR="69558" marT="32095" marB="32095"/>
                </a:tc>
                <a:tc>
                  <a:txBody>
                    <a:bodyPr/>
                    <a:lstStyle/>
                    <a:p>
                      <a:r>
                        <a:rPr kumimoji="1" lang="en-US" altLang="ja-JP" sz="1000" dirty="0" smtClean="0"/>
                        <a:t>Geographical Data Management Command</a:t>
                      </a:r>
                    </a:p>
                  </a:txBody>
                  <a:tcPr marL="69558" marR="69558" marT="32095" marB="32095"/>
                </a:tc>
                <a:tc>
                  <a:txBody>
                    <a:bodyPr/>
                    <a:lstStyle/>
                    <a:p>
                      <a:r>
                        <a:rPr kumimoji="1" lang="en-US" altLang="ja-JP" sz="1000" dirty="0" smtClean="0"/>
                        <a:t>GIS</a:t>
                      </a:r>
                      <a:r>
                        <a:rPr kumimoji="1" lang="ja-JP" altLang="en-US" sz="1000" dirty="0" smtClean="0"/>
                        <a:t>等地理情報処理を必要とするデータ検索・取得・操作機能。</a:t>
                      </a:r>
                    </a:p>
                  </a:txBody>
                  <a:tcPr marL="69558" marR="69558" marT="32095" marB="32095"/>
                </a:tc>
                <a:tc>
                  <a:txBody>
                    <a:bodyPr/>
                    <a:lstStyle/>
                    <a:p>
                      <a:r>
                        <a:rPr kumimoji="1" lang="ja-JP" altLang="en-US" sz="1000" dirty="0" smtClean="0"/>
                        <a:t>実物や実環境を扱う上で、地理情報演算は重要であるが、演算が複雑であるため。</a:t>
                      </a:r>
                      <a:endParaRPr kumimoji="1" lang="ja-JP" altLang="en-US" sz="1000" dirty="0"/>
                    </a:p>
                  </a:txBody>
                  <a:tcPr marL="69558" marR="69558" marT="32095" marB="32095"/>
                </a:tc>
              </a:tr>
              <a:tr h="253803">
                <a:tc vMerge="1">
                  <a:txBody>
                    <a:bodyPr/>
                    <a:lstStyle/>
                    <a:p>
                      <a:endParaRPr kumimoji="1" lang="ja-JP" altLang="en-US" sz="1000" dirty="0"/>
                    </a:p>
                  </a:txBody>
                  <a:tcPr marL="69558" marR="69558" marT="32095" marB="32095"/>
                </a:tc>
                <a:tc>
                  <a:txBody>
                    <a:bodyPr/>
                    <a:lstStyle/>
                    <a:p>
                      <a:r>
                        <a:rPr kumimoji="1" lang="en-US" altLang="ja-JP" sz="1000" dirty="0" smtClean="0"/>
                        <a:t>Notification Management Command</a:t>
                      </a:r>
                    </a:p>
                    <a:p>
                      <a:r>
                        <a:rPr kumimoji="1" lang="en-US" altLang="ja-JP" sz="1000" dirty="0" smtClean="0"/>
                        <a:t>(</a:t>
                      </a:r>
                      <a:r>
                        <a:rPr kumimoji="1" lang="en-US" altLang="ja-JP" sz="1000" dirty="0" smtClean="0">
                          <a:sym typeface="Wingdings" pitchFamily="2" charset="2"/>
                        </a:rPr>
                        <a:t> </a:t>
                      </a:r>
                      <a:r>
                        <a:rPr kumimoji="1" lang="en-US" altLang="ja-JP" sz="1000" dirty="0" smtClean="0"/>
                        <a:t>Trigger Management Command)</a:t>
                      </a:r>
                      <a:endParaRPr kumimoji="1" lang="ja-JP" altLang="en-US" sz="1000" dirty="0"/>
                    </a:p>
                  </a:txBody>
                  <a:tcPr marL="69558" marR="69558" marT="32095" marB="32095"/>
                </a:tc>
                <a:tc>
                  <a:txBody>
                    <a:bodyPr/>
                    <a:lstStyle/>
                    <a:p>
                      <a:r>
                        <a:rPr kumimoji="1" lang="ja-JP" altLang="en-US" sz="1000" dirty="0" smtClean="0"/>
                        <a:t>データの登録・更新を</a:t>
                      </a:r>
                      <a:r>
                        <a:rPr kumimoji="1" lang="en-US" altLang="ja-JP" sz="1000" dirty="0" smtClean="0"/>
                        <a:t>Notification</a:t>
                      </a:r>
                      <a:r>
                        <a:rPr kumimoji="1" lang="ja-JP" altLang="en-US" sz="1000" dirty="0" smtClean="0"/>
                        <a:t>としてデータ利用者のシステムにコールバックする（</a:t>
                      </a:r>
                      <a:r>
                        <a:rPr kumimoji="1" lang="en-US" altLang="ja-JP" sz="1000" dirty="0" smtClean="0"/>
                        <a:t>Notification</a:t>
                      </a:r>
                      <a:r>
                        <a:rPr kumimoji="1" lang="ja-JP" altLang="en-US" sz="1000" dirty="0" smtClean="0"/>
                        <a:t>）仕組み。</a:t>
                      </a:r>
                      <a:endParaRPr kumimoji="1" lang="ja-JP" altLang="en-US" sz="1000" dirty="0"/>
                    </a:p>
                  </a:txBody>
                  <a:tcPr marL="69558" marR="69558" marT="32095" marB="32095"/>
                </a:tc>
                <a:tc>
                  <a:txBody>
                    <a:bodyPr/>
                    <a:lstStyle/>
                    <a:p>
                      <a:r>
                        <a:rPr kumimoji="1" lang="ja-JP" altLang="en-US" sz="1000" dirty="0" smtClean="0"/>
                        <a:t>センサ情報の共有を目指す</a:t>
                      </a:r>
                      <a:r>
                        <a:rPr kumimoji="1" lang="en-US" altLang="ja-JP" sz="1000" dirty="0" smtClean="0"/>
                        <a:t>coms</a:t>
                      </a:r>
                      <a:r>
                        <a:rPr kumimoji="1" lang="ja-JP" altLang="en-US" sz="1000" dirty="0" err="1" smtClean="0"/>
                        <a:t>にも</a:t>
                      </a:r>
                      <a:r>
                        <a:rPr kumimoji="1" lang="ja-JP" altLang="en-US" sz="1000" dirty="0" smtClean="0"/>
                        <a:t>同様の機能が提供されているため。</a:t>
                      </a:r>
                      <a:endParaRPr kumimoji="1" lang="ja-JP" altLang="en-US" sz="1000" dirty="0"/>
                    </a:p>
                  </a:txBody>
                  <a:tcPr marL="69558" marR="69558" marT="32095" marB="32095"/>
                </a:tc>
              </a:tr>
              <a:tr h="358629">
                <a:tc vMerge="1">
                  <a:txBody>
                    <a:bodyPr/>
                    <a:lstStyle/>
                    <a:p>
                      <a:endParaRPr kumimoji="1" lang="ja-JP" altLang="en-US" sz="1000" dirty="0"/>
                    </a:p>
                  </a:txBody>
                  <a:tcPr marL="69558" marR="69558" marT="32095" marB="32095"/>
                </a:tc>
                <a:tc>
                  <a:txBody>
                    <a:bodyPr/>
                    <a:lstStyle/>
                    <a:p>
                      <a:r>
                        <a:rPr kumimoji="1" lang="en-US" altLang="ja-JP" sz="1000" dirty="0" smtClean="0"/>
                        <a:t>Security Management Command</a:t>
                      </a:r>
                      <a:endParaRPr kumimoji="1" lang="ja-JP" altLang="en-US" sz="1000" dirty="0"/>
                    </a:p>
                  </a:txBody>
                  <a:tcPr marL="69558" marR="69558" marT="32095" marB="32095"/>
                </a:tc>
                <a:tc>
                  <a:txBody>
                    <a:bodyPr/>
                    <a:lstStyle/>
                    <a:p>
                      <a:r>
                        <a:rPr kumimoji="1" lang="ja-JP" altLang="en-US" sz="1000" dirty="0" smtClean="0"/>
                        <a:t>ユーザ・グループの管理と、データのアクセスルールに関する機能。</a:t>
                      </a:r>
                      <a:endParaRPr kumimoji="1" lang="ja-JP" altLang="en-US" sz="1000" dirty="0"/>
                    </a:p>
                  </a:txBody>
                  <a:tcPr marL="69558" marR="69558" marT="32095" marB="32095"/>
                </a:tc>
                <a:tc>
                  <a:txBody>
                    <a:bodyPr/>
                    <a:lstStyle/>
                    <a:p>
                      <a:r>
                        <a:rPr kumimoji="1" lang="ja-JP" altLang="en-US" sz="1000" dirty="0" smtClean="0"/>
                        <a:t>民間データでは課金処理を要するケースがあり、ユーザ管理は必要である。</a:t>
                      </a:r>
                      <a:r>
                        <a:rPr kumimoji="1" lang="en-US" altLang="ja-JP" sz="1000" dirty="0" smtClean="0"/>
                        <a:t>coms</a:t>
                      </a:r>
                      <a:r>
                        <a:rPr kumimoji="1" lang="ja-JP" altLang="en-US" sz="1000" dirty="0" smtClean="0"/>
                        <a:t>や</a:t>
                      </a:r>
                      <a:r>
                        <a:rPr kumimoji="1" lang="en-US" altLang="ja-JP" sz="1000" dirty="0" smtClean="0"/>
                        <a:t>SODA</a:t>
                      </a:r>
                      <a:r>
                        <a:rPr kumimoji="1" lang="ja-JP" altLang="en-US" sz="1000" dirty="0" err="1" smtClean="0"/>
                        <a:t>にも</a:t>
                      </a:r>
                      <a:r>
                        <a:rPr kumimoji="1" lang="ja-JP" altLang="en-US" sz="1000" dirty="0" smtClean="0"/>
                        <a:t>ユーザ管理機能が提供されている。</a:t>
                      </a:r>
                      <a:endParaRPr kumimoji="1" lang="ja-JP" altLang="en-US" sz="1000" dirty="0"/>
                    </a:p>
                  </a:txBody>
                  <a:tcPr marL="69558" marR="69558" marT="32095" marB="32095"/>
                </a:tc>
              </a:tr>
              <a:tr h="253803">
                <a:tc vMerge="1">
                  <a:txBody>
                    <a:bodyPr/>
                    <a:lstStyle/>
                    <a:p>
                      <a:endParaRPr kumimoji="1" lang="ja-JP" altLang="en-US" sz="1000" dirty="0"/>
                    </a:p>
                  </a:txBody>
                  <a:tcPr marL="69558" marR="69558" marT="32095" marB="32095"/>
                </a:tc>
                <a:tc>
                  <a:txBody>
                    <a:bodyPr/>
                    <a:lstStyle/>
                    <a:p>
                      <a:r>
                        <a:rPr kumimoji="1" lang="en-US" altLang="ja-JP" sz="1000" dirty="0" smtClean="0"/>
                        <a:t> Vocabulary Management Command</a:t>
                      </a:r>
                    </a:p>
                    <a:p>
                      <a:endParaRPr kumimoji="1" lang="ja-JP" altLang="en-US" sz="1000" dirty="0"/>
                    </a:p>
                  </a:txBody>
                  <a:tcPr marL="69558" marR="69558" marT="32095" marB="32095"/>
                </a:tc>
                <a:tc>
                  <a:txBody>
                    <a:bodyPr/>
                    <a:lstStyle/>
                    <a:p>
                      <a:r>
                        <a:rPr kumimoji="1" lang="ja-JP" altLang="en-US" sz="1000" dirty="0" smtClean="0"/>
                        <a:t>ボキャブラリ情報の登録・検索・取得に関する機能。</a:t>
                      </a:r>
                      <a:endParaRPr kumimoji="1" lang="ja-JP" altLang="en-US" sz="1000" dirty="0"/>
                    </a:p>
                  </a:txBody>
                  <a:tcPr marL="69558" marR="69558" marT="32095" marB="32095"/>
                </a:tc>
                <a:tc rowSpan="2">
                  <a:txBody>
                    <a:bodyPr/>
                    <a:lstStyle/>
                    <a:p>
                      <a:r>
                        <a:rPr kumimoji="1" lang="ja-JP" altLang="en-US" sz="1000" dirty="0" smtClean="0"/>
                        <a:t>モバイル環境や組み込み機器に対応するため、データの一部を登録・取得できる機能を提供する。</a:t>
                      </a:r>
                      <a:endParaRPr kumimoji="1" lang="ja-JP" altLang="en-US" sz="1000" dirty="0"/>
                    </a:p>
                  </a:txBody>
                  <a:tcPr marL="69558" marR="69558" marT="32095" marB="32095"/>
                </a:tc>
              </a:tr>
              <a:tr h="253803">
                <a:tc vMerge="1">
                  <a:txBody>
                    <a:bodyPr/>
                    <a:lstStyle/>
                    <a:p>
                      <a:endParaRPr kumimoji="1" lang="ja-JP" altLang="en-US" sz="1000" dirty="0"/>
                    </a:p>
                  </a:txBody>
                  <a:tcPr marL="69558" marR="69558" marT="32095" marB="32095"/>
                </a:tc>
                <a:tc>
                  <a:txBody>
                    <a:bodyPr/>
                    <a:lstStyle/>
                    <a:p>
                      <a:r>
                        <a:rPr kumimoji="1" lang="fr-FR" altLang="ja-JP" sz="1000" dirty="0" smtClean="0"/>
                        <a:t>Triple Management Command</a:t>
                      </a:r>
                      <a:r>
                        <a:rPr kumimoji="1" lang="ja-JP" altLang="en-US" sz="1000" dirty="0" smtClean="0"/>
                        <a:t/>
                      </a:r>
                      <a:br>
                        <a:rPr kumimoji="1" lang="ja-JP" altLang="en-US" sz="1000" dirty="0" smtClean="0"/>
                      </a:br>
                      <a:r>
                        <a:rPr kumimoji="1" lang="en-US" altLang="ja-JP" sz="1000" dirty="0" smtClean="0"/>
                        <a:t>(</a:t>
                      </a:r>
                      <a:r>
                        <a:rPr kumimoji="1" lang="en-US" altLang="ja-JP" sz="1000" dirty="0" smtClean="0">
                          <a:sym typeface="Wingdings" pitchFamily="2" charset="2"/>
                        </a:rPr>
                        <a:t> </a:t>
                      </a:r>
                      <a:r>
                        <a:rPr kumimoji="1" lang="fr-FR" altLang="ja-JP" sz="1000" dirty="0" smtClean="0"/>
                        <a:t>Data Conversion Command)</a:t>
                      </a:r>
                      <a:endParaRPr kumimoji="1" lang="ja-JP" altLang="en-US" sz="1000" dirty="0"/>
                    </a:p>
                  </a:txBody>
                  <a:tcPr marL="69558" marR="69558" marT="32095" marB="32095"/>
                </a:tc>
                <a:tc>
                  <a:txBody>
                    <a:bodyPr/>
                    <a:lstStyle/>
                    <a:p>
                      <a:r>
                        <a:rPr kumimoji="1" lang="en-US" altLang="ja-JP" sz="1000" dirty="0" smtClean="0"/>
                        <a:t>RDF</a:t>
                      </a:r>
                      <a:r>
                        <a:rPr kumimoji="1" lang="ja-JP" altLang="en-US" sz="1000" dirty="0" smtClean="0"/>
                        <a:t>モデルの主語・述語・目的語からなる基本データの登録・検索・取得に関する機能。</a:t>
                      </a:r>
                      <a:endParaRPr kumimoji="1" lang="ja-JP" altLang="en-US" sz="1000" dirty="0"/>
                    </a:p>
                  </a:txBody>
                  <a:tcPr marL="69558" marR="69558" marT="32095" marB="32095"/>
                </a:tc>
                <a:tc vMerge="1">
                  <a:txBody>
                    <a:bodyPr/>
                    <a:lstStyle/>
                    <a:p>
                      <a:endParaRPr kumimoji="1" lang="ja-JP" altLang="en-US"/>
                    </a:p>
                  </a:txBody>
                  <a:tcPr/>
                </a:tc>
              </a:tr>
              <a:tr h="253803">
                <a:tc vMerge="1">
                  <a:txBody>
                    <a:bodyPr/>
                    <a:lstStyle/>
                    <a:p>
                      <a:endParaRPr kumimoji="1" lang="ja-JP" altLang="en-US" sz="1000" dirty="0"/>
                    </a:p>
                  </a:txBody>
                  <a:tcPr marL="69558" marR="69558" marT="32095" marB="32095"/>
                </a:tc>
                <a:tc>
                  <a:txBody>
                    <a:bodyPr/>
                    <a:lstStyle/>
                    <a:p>
                      <a:r>
                        <a:rPr kumimoji="1" lang="en-US" altLang="ja-JP" sz="1000" dirty="0" smtClean="0"/>
                        <a:t>Identification Resolution Command</a:t>
                      </a:r>
                      <a:endParaRPr kumimoji="1" lang="ja-JP" altLang="en-US" sz="1000" dirty="0"/>
                    </a:p>
                  </a:txBody>
                  <a:tcPr marL="69558" marR="69558" marT="32095" marB="32095"/>
                </a:tc>
                <a:tc>
                  <a:txBody>
                    <a:bodyPr/>
                    <a:lstStyle/>
                    <a:p>
                      <a:r>
                        <a:rPr kumimoji="1" lang="en-US" altLang="ja-JP" sz="1000" dirty="0" smtClean="0"/>
                        <a:t>ID</a:t>
                      </a:r>
                      <a:r>
                        <a:rPr kumimoji="1" lang="ja-JP" altLang="en-US" sz="1000" dirty="0" smtClean="0"/>
                        <a:t>をキーとしてデータを登録・検索する機能。</a:t>
                      </a:r>
                      <a:endParaRPr kumimoji="1" lang="ja-JP" altLang="en-US" sz="1000" dirty="0"/>
                    </a:p>
                  </a:txBody>
                  <a:tcPr marL="69558" marR="69558" marT="32095" marB="32095"/>
                </a:tc>
                <a:tc>
                  <a:txBody>
                    <a:bodyPr/>
                    <a:lstStyle/>
                    <a:p>
                      <a:r>
                        <a:rPr kumimoji="1" lang="ja-JP" altLang="en-US" sz="1000" dirty="0" smtClean="0"/>
                        <a:t>識別子を読み取ることを</a:t>
                      </a:r>
                      <a:r>
                        <a:rPr kumimoji="1" lang="en-US" altLang="ja-JP" sz="1000" dirty="0" smtClean="0"/>
                        <a:t>Notification</a:t>
                      </a:r>
                      <a:r>
                        <a:rPr kumimoji="1" lang="ja-JP" altLang="en-US" sz="1000" dirty="0" smtClean="0"/>
                        <a:t>としてデータを取得する利用法に対応するため。</a:t>
                      </a:r>
                      <a:endParaRPr kumimoji="1" lang="ja-JP" altLang="en-US" sz="1000" dirty="0"/>
                    </a:p>
                  </a:txBody>
                  <a:tcPr marL="69558" marR="69558" marT="32095" marB="32095"/>
                </a:tc>
              </a:tr>
            </a:tbl>
          </a:graphicData>
        </a:graphic>
      </p:graphicFrame>
    </p:spTree>
    <p:extLst>
      <p:ext uri="{BB962C8B-B14F-4D97-AF65-F5344CB8AC3E}">
        <p14:creationId xmlns:p14="http://schemas.microsoft.com/office/powerpoint/2010/main" val="21603250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外部仕様書の</a:t>
            </a:r>
            <a:r>
              <a:rPr kumimoji="1" lang="en-US" altLang="ja-JP" dirty="0" smtClean="0"/>
              <a:t>API</a:t>
            </a:r>
            <a:r>
              <a:rPr kumimoji="1" lang="ja-JP" altLang="en-US" dirty="0" smtClean="0"/>
              <a:t>規格</a:t>
            </a:r>
            <a:r>
              <a:rPr kumimoji="1" lang="en-US" altLang="ja-JP" dirty="0" smtClean="0"/>
              <a:t> (1) SPARQL-Based Management Command</a:t>
            </a:r>
            <a:endParaRPr kumimoji="1" lang="ja-JP" altLang="en-US" dirty="0"/>
          </a:p>
        </p:txBody>
      </p:sp>
      <p:sp>
        <p:nvSpPr>
          <p:cNvPr id="3" name="コンテンツ プレースホルダー 2"/>
          <p:cNvSpPr>
            <a:spLocks noGrp="1"/>
          </p:cNvSpPr>
          <p:nvPr>
            <p:ph sz="half" idx="1"/>
          </p:nvPr>
        </p:nvSpPr>
        <p:spPr/>
        <p:txBody>
          <a:bodyPr>
            <a:normAutofit fontScale="70000" lnSpcReduction="20000"/>
          </a:bodyPr>
          <a:lstStyle/>
          <a:p>
            <a:r>
              <a:rPr lang="ja-JP" altLang="en-US" dirty="0" smtClean="0"/>
              <a:t>機能概要</a:t>
            </a:r>
            <a:endParaRPr lang="en-US" altLang="ja-JP" dirty="0" smtClean="0"/>
          </a:p>
          <a:p>
            <a:pPr lvl="1"/>
            <a:r>
              <a:rPr lang="en-US" altLang="ja-JP" dirty="0"/>
              <a:t>SPARQL 1.1</a:t>
            </a:r>
            <a:r>
              <a:rPr lang="ja-JP" altLang="en-US" dirty="0" smtClean="0"/>
              <a:t>プロトコルに準拠した、</a:t>
            </a:r>
            <a:r>
              <a:rPr lang="en-US" altLang="ja-JP" dirty="0" smtClean="0"/>
              <a:t>RDF</a:t>
            </a:r>
            <a:r>
              <a:rPr lang="ja-JP" altLang="en-US" dirty="0"/>
              <a:t>モデルに基づくデータの登録・更新・削除・取得・検索機能を</a:t>
            </a:r>
            <a:r>
              <a:rPr lang="ja-JP" altLang="en-US" dirty="0" smtClean="0"/>
              <a:t>提供</a:t>
            </a:r>
          </a:p>
          <a:p>
            <a:pPr lvl="1"/>
            <a:r>
              <a:rPr lang="en-US" altLang="ja-JP" dirty="0" smtClean="0"/>
              <a:t>/</a:t>
            </a:r>
            <a:r>
              <a:rPr lang="en-US" altLang="ja-JP" dirty="0" err="1" smtClean="0"/>
              <a:t>api</a:t>
            </a:r>
            <a:r>
              <a:rPr lang="en-US" altLang="ja-JP" dirty="0" smtClean="0"/>
              <a:t>/v1/</a:t>
            </a:r>
            <a:r>
              <a:rPr lang="en-US" altLang="ja-JP" dirty="0" err="1" smtClean="0"/>
              <a:t>sparql</a:t>
            </a:r>
            <a:r>
              <a:rPr lang="en-US" altLang="ja-JP" dirty="0" smtClean="0"/>
              <a:t>/</a:t>
            </a:r>
          </a:p>
          <a:p>
            <a:pPr lvl="2"/>
            <a:r>
              <a:rPr lang="en-US" altLang="ja-JP" dirty="0" smtClean="0"/>
              <a:t>SPARQL 1.1</a:t>
            </a:r>
            <a:r>
              <a:rPr lang="ja-JP" altLang="en-US" dirty="0" smtClean="0"/>
              <a:t>が規定するクエリを発行する。</a:t>
            </a:r>
          </a:p>
          <a:p>
            <a:pPr lvl="1"/>
            <a:r>
              <a:rPr lang="en-US" altLang="ja-JP" dirty="0" smtClean="0"/>
              <a:t>/</a:t>
            </a:r>
            <a:r>
              <a:rPr lang="en-US" altLang="ja-JP" dirty="0" err="1" smtClean="0"/>
              <a:t>api</a:t>
            </a:r>
            <a:r>
              <a:rPr lang="en-US" altLang="ja-JP" dirty="0" smtClean="0"/>
              <a:t>/v1/</a:t>
            </a:r>
            <a:r>
              <a:rPr lang="en-US" altLang="ja-JP" dirty="0" err="1" smtClean="0"/>
              <a:t>rdf</a:t>
            </a:r>
            <a:r>
              <a:rPr lang="en-US" altLang="ja-JP" dirty="0" smtClean="0"/>
              <a:t>-graph-store</a:t>
            </a:r>
          </a:p>
          <a:p>
            <a:pPr lvl="2"/>
            <a:r>
              <a:rPr lang="ja-JP" altLang="en-US" dirty="0" smtClean="0"/>
              <a:t>「</a:t>
            </a:r>
            <a:r>
              <a:rPr lang="en-US" altLang="ja-JP" dirty="0"/>
              <a:t>SPARQL 1.1 Graph Store HTTP Protocol</a:t>
            </a:r>
            <a:r>
              <a:rPr lang="ja-JP" altLang="en-US" dirty="0"/>
              <a:t>」に準拠</a:t>
            </a:r>
            <a:r>
              <a:rPr lang="ja-JP" altLang="en-US" dirty="0" smtClean="0"/>
              <a:t>した、グラフ</a:t>
            </a:r>
            <a:r>
              <a:rPr lang="ja-JP" altLang="en-US" dirty="0"/>
              <a:t>単位で</a:t>
            </a:r>
            <a:r>
              <a:rPr lang="ja-JP" altLang="en-US" dirty="0" smtClean="0"/>
              <a:t>の登録・取得・更新・削除を行う。</a:t>
            </a:r>
          </a:p>
          <a:p>
            <a:pPr lvl="1"/>
            <a:r>
              <a:rPr lang="en-US" altLang="ja-JP" dirty="0" smtClean="0"/>
              <a:t>/</a:t>
            </a:r>
            <a:r>
              <a:rPr lang="en-US" altLang="ja-JP" dirty="0" err="1" smtClean="0"/>
              <a:t>api</a:t>
            </a:r>
            <a:r>
              <a:rPr lang="en-US" altLang="ja-JP" dirty="0" smtClean="0"/>
              <a:t>/v1/</a:t>
            </a:r>
            <a:r>
              <a:rPr lang="en-US" altLang="ja-JP" dirty="0" err="1" smtClean="0"/>
              <a:t>rawdata</a:t>
            </a:r>
            <a:endParaRPr lang="en-US" altLang="ja-JP" dirty="0" smtClean="0"/>
          </a:p>
          <a:p>
            <a:pPr lvl="2"/>
            <a:r>
              <a:rPr lang="en-US" altLang="ja-JP" dirty="0" smtClean="0"/>
              <a:t>RDF/XML, Notation3, N-Triples</a:t>
            </a:r>
            <a:r>
              <a:rPr lang="ja-JP" altLang="en-US" dirty="0" smtClean="0"/>
              <a:t>で表現できる単位での、トリプルの</a:t>
            </a:r>
            <a:r>
              <a:rPr lang="ja-JP" altLang="en-US" dirty="0"/>
              <a:t>登録・取得・更新・削除を</a:t>
            </a:r>
            <a:r>
              <a:rPr lang="ja-JP" altLang="en-US" dirty="0" smtClean="0"/>
              <a:t>行う。</a:t>
            </a:r>
            <a:endParaRPr lang="ja-JP" altLang="en-US" dirty="0"/>
          </a:p>
          <a:p>
            <a:r>
              <a:rPr lang="ja-JP" altLang="en-US" dirty="0" smtClean="0"/>
              <a:t>備考</a:t>
            </a:r>
          </a:p>
          <a:p>
            <a:pPr lvl="1"/>
            <a:r>
              <a:rPr lang="ja-JP" altLang="en-US" dirty="0" smtClean="0"/>
              <a:t>リクエストパラメータの形式を</a:t>
            </a:r>
            <a:r>
              <a:rPr lang="en-US" altLang="ja-JP" dirty="0" smtClean="0"/>
              <a:t>Content-Type</a:t>
            </a:r>
            <a:r>
              <a:rPr lang="ja-JP" altLang="en-US" dirty="0" smtClean="0"/>
              <a:t>ヘッダで指定する。</a:t>
            </a:r>
          </a:p>
          <a:p>
            <a:pPr lvl="1"/>
            <a:r>
              <a:rPr lang="ja-JP" altLang="en-US" dirty="0" smtClean="0"/>
              <a:t>レスポンスパラメータの形式を</a:t>
            </a:r>
            <a:r>
              <a:rPr lang="en-US" altLang="ja-JP" dirty="0" smtClean="0"/>
              <a:t>Accept</a:t>
            </a:r>
            <a:r>
              <a:rPr lang="ja-JP" altLang="en-US" dirty="0" smtClean="0"/>
              <a:t>ヘッダで指定する。</a:t>
            </a:r>
          </a:p>
          <a:p>
            <a:r>
              <a:rPr lang="en-US" altLang="ja-JP" dirty="0" smtClean="0"/>
              <a:t>API</a:t>
            </a:r>
            <a:r>
              <a:rPr lang="ja-JP" altLang="en-US" dirty="0" smtClean="0"/>
              <a:t>リスト</a:t>
            </a:r>
          </a:p>
        </p:txBody>
      </p:sp>
      <p:sp>
        <p:nvSpPr>
          <p:cNvPr id="9" name="テキスト プレースホルダー 8"/>
          <p:cNvSpPr>
            <a:spLocks noGrp="1"/>
          </p:cNvSpPr>
          <p:nvPr>
            <p:ph sz="half" idx="2"/>
          </p:nvPr>
        </p:nvSpPr>
        <p:spPr>
          <a:xfrm>
            <a:off x="4982586" y="1322775"/>
            <a:ext cx="4722942" cy="5202569"/>
          </a:xfrm>
        </p:spPr>
        <p:txBody>
          <a:bodyPr>
            <a:normAutofit fontScale="70000" lnSpcReduction="20000"/>
          </a:bodyPr>
          <a:lstStyle/>
          <a:p>
            <a:r>
              <a:rPr kumimoji="1" lang="en-US" altLang="ja-JP" dirty="0" smtClean="0"/>
              <a:t>API</a:t>
            </a:r>
            <a:r>
              <a:rPr kumimoji="1" lang="ja-JP" altLang="en-US" dirty="0" smtClean="0"/>
              <a:t>例</a:t>
            </a:r>
          </a:p>
          <a:p>
            <a:pPr lvl="1"/>
            <a:r>
              <a:rPr lang="ja-JP" altLang="en-US" dirty="0" smtClean="0"/>
              <a:t>クエリ</a:t>
            </a:r>
          </a:p>
          <a:p>
            <a:pPr marL="663200" lvl="2" indent="0">
              <a:buNone/>
            </a:pPr>
            <a:r>
              <a:rPr lang="en-US" altLang="ja-JP" dirty="0" smtClean="0"/>
              <a:t>POST /</a:t>
            </a:r>
            <a:r>
              <a:rPr lang="en-US" altLang="ja-JP" dirty="0" err="1" smtClean="0"/>
              <a:t>api</a:t>
            </a:r>
            <a:r>
              <a:rPr lang="en-US" altLang="ja-JP" dirty="0" smtClean="0"/>
              <a:t>/v1/</a:t>
            </a:r>
            <a:r>
              <a:rPr lang="en-US" altLang="ja-JP" dirty="0" err="1" smtClean="0"/>
              <a:t>sparql</a:t>
            </a:r>
            <a:r>
              <a:rPr lang="en-US" altLang="ja-JP" dirty="0" smtClean="0"/>
              <a:t> HTTP/1.1</a:t>
            </a:r>
            <a:r>
              <a:rPr lang="ja-JP" altLang="en-US" dirty="0" smtClean="0"/>
              <a:t/>
            </a:r>
            <a:br>
              <a:rPr lang="ja-JP" altLang="en-US" dirty="0" smtClean="0"/>
            </a:br>
            <a:r>
              <a:rPr lang="en-US" altLang="ja-JP" dirty="0" smtClean="0"/>
              <a:t>Host</a:t>
            </a:r>
            <a:r>
              <a:rPr lang="en-US" altLang="ja-JP" dirty="0"/>
              <a:t>: </a:t>
            </a:r>
            <a:r>
              <a:rPr lang="en-US" altLang="ja-JP" dirty="0" smtClean="0"/>
              <a:t>www.example.org</a:t>
            </a:r>
            <a:r>
              <a:rPr lang="ja-JP" altLang="en-US" dirty="0" smtClean="0"/>
              <a:t/>
            </a:r>
            <a:br>
              <a:rPr lang="ja-JP" altLang="en-US" dirty="0" smtClean="0"/>
            </a:br>
            <a:r>
              <a:rPr lang="en-US" altLang="ja-JP" dirty="0" smtClean="0"/>
              <a:t>Accept</a:t>
            </a:r>
            <a:r>
              <a:rPr lang="en-US" altLang="ja-JP" dirty="0"/>
              <a:t>: </a:t>
            </a:r>
            <a:r>
              <a:rPr lang="en-US" altLang="ja-JP" dirty="0" smtClean="0"/>
              <a:t>application/</a:t>
            </a:r>
            <a:r>
              <a:rPr lang="en-US" altLang="ja-JP" dirty="0" err="1" smtClean="0"/>
              <a:t>sparql-results+xml</a:t>
            </a:r>
            <a:r>
              <a:rPr lang="ja-JP" altLang="en-US" dirty="0" smtClean="0"/>
              <a:t/>
            </a:r>
            <a:br>
              <a:rPr lang="ja-JP" altLang="en-US" dirty="0" smtClean="0"/>
            </a:br>
            <a:r>
              <a:rPr lang="en-US" altLang="ja-JP" dirty="0" smtClean="0"/>
              <a:t>Content-Type</a:t>
            </a:r>
            <a:r>
              <a:rPr lang="en-US" altLang="ja-JP" dirty="0"/>
              <a:t>: </a:t>
            </a:r>
            <a:r>
              <a:rPr lang="en-US" altLang="ja-JP" dirty="0" smtClean="0"/>
              <a:t>application/x-www-form-</a:t>
            </a:r>
            <a:r>
              <a:rPr lang="en-US" altLang="ja-JP" dirty="0" err="1" smtClean="0"/>
              <a:t>urlencoded</a:t>
            </a:r>
            <a:r>
              <a:rPr lang="ja-JP" altLang="en-US" dirty="0" smtClean="0"/>
              <a:t/>
            </a:r>
            <a:br>
              <a:rPr lang="ja-JP" altLang="en-US" dirty="0" smtClean="0"/>
            </a:br>
            <a:r>
              <a:rPr lang="en-US" altLang="ja-JP" dirty="0" smtClean="0"/>
              <a:t>Content-Length</a:t>
            </a:r>
            <a:r>
              <a:rPr lang="en-US" altLang="ja-JP" dirty="0"/>
              <a:t>: </a:t>
            </a:r>
            <a:r>
              <a:rPr lang="en-US" altLang="ja-JP" dirty="0" smtClean="0"/>
              <a:t>xxx</a:t>
            </a:r>
            <a:r>
              <a:rPr lang="ja-JP" altLang="en-US" dirty="0" smtClean="0"/>
              <a:t/>
            </a:r>
            <a:br>
              <a:rPr lang="ja-JP" altLang="en-US" dirty="0" smtClean="0"/>
            </a:br>
            <a:r>
              <a:rPr lang="ja-JP" altLang="en-US" dirty="0" smtClean="0"/>
              <a:t/>
            </a:r>
            <a:br>
              <a:rPr lang="ja-JP" altLang="en-US" dirty="0" smtClean="0"/>
            </a:br>
            <a:r>
              <a:rPr lang="en-US" altLang="ja-JP" dirty="0" smtClean="0"/>
              <a:t>query=PREFIX dc: http://purl.org/dc/elements/1.1/</a:t>
            </a:r>
            <a:br>
              <a:rPr lang="en-US" altLang="ja-JP" dirty="0" smtClean="0"/>
            </a:br>
            <a:r>
              <a:rPr lang="en-US" altLang="ja-JP" dirty="0" smtClean="0"/>
              <a:t>PREFIX </a:t>
            </a:r>
            <a:r>
              <a:rPr lang="en-US" altLang="ja-JP" dirty="0" err="1" smtClean="0"/>
              <a:t>foaf</a:t>
            </a:r>
            <a:r>
              <a:rPr lang="en-US" altLang="ja-JP" dirty="0" smtClean="0"/>
              <a:t>: http://xmlns.org/foaf/0.1/</a:t>
            </a:r>
            <a:br>
              <a:rPr lang="en-US" altLang="ja-JP" dirty="0" smtClean="0"/>
            </a:br>
            <a:r>
              <a:rPr lang="en-US" altLang="ja-JP" dirty="0" smtClean="0"/>
              <a:t>SELECT ?book ?name WHERE {</a:t>
            </a:r>
            <a:br>
              <a:rPr lang="en-US" altLang="ja-JP" dirty="0" smtClean="0"/>
            </a:br>
            <a:r>
              <a:rPr lang="en-US" altLang="ja-JP" dirty="0" smtClean="0"/>
              <a:t>  ?book </a:t>
            </a:r>
            <a:r>
              <a:rPr lang="en-US" altLang="ja-JP" dirty="0" err="1" smtClean="0"/>
              <a:t>dc:creator</a:t>
            </a:r>
            <a:r>
              <a:rPr lang="en-US" altLang="ja-JP" dirty="0" smtClean="0"/>
              <a:t> ?who .</a:t>
            </a:r>
            <a:br>
              <a:rPr lang="en-US" altLang="ja-JP" dirty="0" smtClean="0"/>
            </a:br>
            <a:r>
              <a:rPr lang="en-US" altLang="ja-JP" dirty="0" smtClean="0"/>
              <a:t>  ?who </a:t>
            </a:r>
            <a:r>
              <a:rPr lang="en-US" altLang="ja-JP" dirty="0" err="1" smtClean="0"/>
              <a:t>foaf:name</a:t>
            </a:r>
            <a:r>
              <a:rPr lang="en-US" altLang="ja-JP" dirty="0" smtClean="0"/>
              <a:t> ?name .</a:t>
            </a:r>
            <a:br>
              <a:rPr lang="en-US" altLang="ja-JP" dirty="0" smtClean="0"/>
            </a:br>
            <a:r>
              <a:rPr lang="en-US" altLang="ja-JP" dirty="0" smtClean="0"/>
              <a:t>}</a:t>
            </a:r>
          </a:p>
          <a:p>
            <a:pPr marL="663200" lvl="2" indent="0">
              <a:buNone/>
            </a:pPr>
            <a:endParaRPr lang="ja-JP" altLang="en-US" dirty="0" smtClean="0"/>
          </a:p>
          <a:p>
            <a:pPr lvl="1"/>
            <a:r>
              <a:rPr lang="ja-JP" altLang="en-US" dirty="0" smtClean="0"/>
              <a:t>レスポンス</a:t>
            </a:r>
          </a:p>
          <a:p>
            <a:pPr marL="663200" lvl="2" indent="0">
              <a:buNone/>
            </a:pPr>
            <a:r>
              <a:rPr lang="en-US" altLang="ja-JP" dirty="0"/>
              <a:t>HTTP/1.1 200 </a:t>
            </a:r>
            <a:r>
              <a:rPr lang="en-US" altLang="ja-JP" dirty="0" smtClean="0"/>
              <a:t>OK</a:t>
            </a:r>
            <a:r>
              <a:rPr lang="ja-JP" altLang="en-US" dirty="0" smtClean="0"/>
              <a:t/>
            </a:r>
            <a:br>
              <a:rPr lang="ja-JP" altLang="en-US" dirty="0" smtClean="0"/>
            </a:br>
            <a:r>
              <a:rPr lang="en-US" altLang="ja-JP" dirty="0" smtClean="0"/>
              <a:t>Content-Length</a:t>
            </a:r>
            <a:r>
              <a:rPr lang="en-US" altLang="ja-JP" dirty="0"/>
              <a:t>: </a:t>
            </a:r>
            <a:r>
              <a:rPr lang="en-US" altLang="ja-JP" dirty="0" smtClean="0"/>
              <a:t>xxx</a:t>
            </a:r>
            <a:r>
              <a:rPr lang="ja-JP" altLang="en-US" dirty="0" smtClean="0"/>
              <a:t/>
            </a:r>
            <a:br>
              <a:rPr lang="ja-JP" altLang="en-US" dirty="0" smtClean="0"/>
            </a:br>
            <a:r>
              <a:rPr lang="en-US" altLang="ja-JP" dirty="0" smtClean="0"/>
              <a:t>Content-Type</a:t>
            </a:r>
            <a:r>
              <a:rPr lang="en-US" altLang="ja-JP" dirty="0"/>
              <a:t>: </a:t>
            </a:r>
            <a:r>
              <a:rPr lang="en-US" altLang="ja-JP" dirty="0" smtClean="0"/>
              <a:t>application/</a:t>
            </a:r>
            <a:r>
              <a:rPr lang="en-US" altLang="ja-JP" dirty="0" err="1" smtClean="0"/>
              <a:t>sparql-results+xml</a:t>
            </a:r>
            <a:r>
              <a:rPr lang="ja-JP" altLang="en-US" dirty="0" smtClean="0"/>
              <a:t/>
            </a:r>
            <a:br>
              <a:rPr lang="ja-JP" altLang="en-US" dirty="0" smtClean="0"/>
            </a:br>
            <a:r>
              <a:rPr lang="ja-JP" altLang="en-US" dirty="0" smtClean="0"/>
              <a:t/>
            </a:r>
            <a:br>
              <a:rPr lang="ja-JP" altLang="en-US" dirty="0" smtClean="0"/>
            </a:br>
            <a:r>
              <a:rPr lang="en-US" altLang="ja-JP" dirty="0" smtClean="0"/>
              <a:t>&lt;?</a:t>
            </a:r>
            <a:r>
              <a:rPr lang="en-US" altLang="ja-JP" dirty="0"/>
              <a:t>xml version</a:t>
            </a:r>
            <a:r>
              <a:rPr lang="en-US" altLang="ja-JP" dirty="0" smtClean="0"/>
              <a:t>=“1.0”?&gt;</a:t>
            </a:r>
            <a:r>
              <a:rPr lang="ja-JP" altLang="en-US" dirty="0" smtClean="0"/>
              <a:t/>
            </a:r>
            <a:br>
              <a:rPr lang="ja-JP" altLang="en-US" dirty="0" smtClean="0"/>
            </a:br>
            <a:r>
              <a:rPr lang="en-US" altLang="ja-JP" dirty="0" smtClean="0"/>
              <a:t>&lt;</a:t>
            </a:r>
            <a:r>
              <a:rPr lang="en-US" altLang="ja-JP" dirty="0" err="1"/>
              <a:t>sparql</a:t>
            </a:r>
            <a:r>
              <a:rPr lang="en-US" altLang="ja-JP" dirty="0"/>
              <a:t> </a:t>
            </a:r>
            <a:r>
              <a:rPr lang="en-US" altLang="ja-JP" dirty="0" err="1"/>
              <a:t>xmlns</a:t>
            </a:r>
            <a:r>
              <a:rPr lang="en-US" altLang="ja-JP" dirty="0" smtClean="0"/>
              <a:t>=“http</a:t>
            </a:r>
            <a:r>
              <a:rPr lang="en-US" altLang="ja-JP" dirty="0"/>
              <a:t>://www.w3.org/2005/</a:t>
            </a:r>
            <a:r>
              <a:rPr lang="en-US" altLang="ja-JP" dirty="0" err="1"/>
              <a:t>sparql</a:t>
            </a:r>
            <a:r>
              <a:rPr lang="en-US" altLang="ja-JP" dirty="0"/>
              <a:t>-results</a:t>
            </a:r>
            <a:r>
              <a:rPr lang="en-US" altLang="ja-JP" dirty="0" smtClean="0"/>
              <a:t>#”&gt;</a:t>
            </a:r>
            <a:r>
              <a:rPr lang="ja-JP" altLang="en-US" dirty="0" smtClean="0"/>
              <a:t/>
            </a:r>
            <a:br>
              <a:rPr lang="ja-JP" altLang="en-US" dirty="0" smtClean="0"/>
            </a:br>
            <a:r>
              <a:rPr lang="en-US" altLang="ja-JP" dirty="0" smtClean="0"/>
              <a:t> </a:t>
            </a:r>
            <a:r>
              <a:rPr lang="en-US" altLang="ja-JP" dirty="0"/>
              <a:t>&lt;head</a:t>
            </a:r>
            <a:r>
              <a:rPr lang="en-US" altLang="ja-JP" dirty="0" smtClean="0"/>
              <a:t>&gt;</a:t>
            </a:r>
            <a:r>
              <a:rPr lang="ja-JP" altLang="en-US" dirty="0" smtClean="0"/>
              <a:t/>
            </a:r>
            <a:br>
              <a:rPr lang="ja-JP" altLang="en-US" dirty="0" smtClean="0"/>
            </a:br>
            <a:r>
              <a:rPr lang="en-US" altLang="ja-JP" dirty="0" smtClean="0"/>
              <a:t>   </a:t>
            </a:r>
            <a:r>
              <a:rPr lang="en-US" altLang="ja-JP" dirty="0"/>
              <a:t>&lt;variable name</a:t>
            </a:r>
            <a:r>
              <a:rPr lang="en-US" altLang="ja-JP" dirty="0" smtClean="0"/>
              <a:t>=“book”/&gt;</a:t>
            </a:r>
            <a:r>
              <a:rPr lang="ja-JP" altLang="en-US" dirty="0" smtClean="0"/>
              <a:t/>
            </a:r>
            <a:br>
              <a:rPr lang="ja-JP" altLang="en-US" dirty="0" smtClean="0"/>
            </a:br>
            <a:r>
              <a:rPr lang="en-US" altLang="ja-JP" dirty="0" smtClean="0"/>
              <a:t>   </a:t>
            </a:r>
            <a:r>
              <a:rPr lang="en-US" altLang="ja-JP" dirty="0"/>
              <a:t>&lt;variable name</a:t>
            </a:r>
            <a:r>
              <a:rPr lang="en-US" altLang="ja-JP" dirty="0" smtClean="0"/>
              <a:t>=“who”/&gt;</a:t>
            </a:r>
            <a:r>
              <a:rPr lang="ja-JP" altLang="en-US" dirty="0" smtClean="0"/>
              <a:t/>
            </a:r>
            <a:br>
              <a:rPr lang="ja-JP" altLang="en-US" dirty="0" smtClean="0"/>
            </a:br>
            <a:r>
              <a:rPr lang="en-US" altLang="ja-JP" dirty="0" smtClean="0"/>
              <a:t> </a:t>
            </a:r>
            <a:r>
              <a:rPr lang="en-US" altLang="ja-JP" dirty="0"/>
              <a:t>&lt;/head</a:t>
            </a:r>
            <a:r>
              <a:rPr lang="en-US" altLang="ja-JP" dirty="0" smtClean="0"/>
              <a:t>&gt;</a:t>
            </a:r>
            <a:r>
              <a:rPr lang="ja-JP" altLang="en-US" dirty="0" smtClean="0"/>
              <a:t/>
            </a:r>
            <a:br>
              <a:rPr lang="ja-JP" altLang="en-US" dirty="0" smtClean="0"/>
            </a:br>
            <a:r>
              <a:rPr lang="en-US" altLang="ja-JP" dirty="0" smtClean="0"/>
              <a:t> </a:t>
            </a:r>
            <a:r>
              <a:rPr lang="en-US" altLang="ja-JP" dirty="0"/>
              <a:t>&lt;results</a:t>
            </a:r>
            <a:r>
              <a:rPr lang="en-US" altLang="ja-JP" dirty="0" smtClean="0"/>
              <a:t>&gt;</a:t>
            </a:r>
            <a:r>
              <a:rPr lang="ja-JP" altLang="en-US" dirty="0" smtClean="0"/>
              <a:t/>
            </a:r>
            <a:br>
              <a:rPr lang="ja-JP" altLang="en-US" dirty="0" smtClean="0"/>
            </a:br>
            <a:r>
              <a:rPr lang="en-US" altLang="ja-JP" dirty="0" smtClean="0"/>
              <a:t>   </a:t>
            </a:r>
            <a:r>
              <a:rPr lang="en-US" altLang="ja-JP" dirty="0"/>
              <a:t>&lt;result</a:t>
            </a:r>
            <a:r>
              <a:rPr lang="en-US" altLang="ja-JP" dirty="0" smtClean="0"/>
              <a:t>&gt;</a:t>
            </a:r>
            <a:r>
              <a:rPr lang="ja-JP" altLang="en-US" dirty="0" smtClean="0"/>
              <a:t/>
            </a:r>
            <a:br>
              <a:rPr lang="ja-JP" altLang="en-US" dirty="0" smtClean="0"/>
            </a:br>
            <a:r>
              <a:rPr lang="en-US" altLang="ja-JP" dirty="0" smtClean="0"/>
              <a:t>     </a:t>
            </a:r>
            <a:r>
              <a:rPr lang="en-US" altLang="ja-JP" dirty="0"/>
              <a:t>&lt;binding name</a:t>
            </a:r>
            <a:r>
              <a:rPr lang="en-US" altLang="ja-JP" dirty="0" smtClean="0"/>
              <a:t>=“book”&gt;</a:t>
            </a:r>
            <a:br>
              <a:rPr lang="en-US" altLang="ja-JP" dirty="0" smtClean="0"/>
            </a:br>
            <a:r>
              <a:rPr lang="en-US" altLang="ja-JP" dirty="0" smtClean="0"/>
              <a:t>         &lt;</a:t>
            </a:r>
            <a:r>
              <a:rPr lang="en-US" altLang="ja-JP" dirty="0" err="1"/>
              <a:t>uri</a:t>
            </a:r>
            <a:r>
              <a:rPr lang="en-US" altLang="ja-JP" dirty="0"/>
              <a:t>&gt;http://www.example/book/book5&lt;/uri&gt;&lt;/binding</a:t>
            </a:r>
            <a:r>
              <a:rPr lang="en-US" altLang="ja-JP" dirty="0" smtClean="0"/>
              <a:t>&gt;</a:t>
            </a:r>
            <a:r>
              <a:rPr lang="ja-JP" altLang="en-US" dirty="0" smtClean="0"/>
              <a:t/>
            </a:r>
            <a:br>
              <a:rPr lang="ja-JP" altLang="en-US" dirty="0" smtClean="0"/>
            </a:br>
            <a:r>
              <a:rPr lang="en-US" altLang="ja-JP" dirty="0" smtClean="0"/>
              <a:t>     </a:t>
            </a:r>
            <a:r>
              <a:rPr lang="en-US" altLang="ja-JP" dirty="0"/>
              <a:t>&lt;binding name</a:t>
            </a:r>
            <a:r>
              <a:rPr lang="en-US" altLang="ja-JP" dirty="0" smtClean="0"/>
              <a:t>=“name”&gt;&lt;literal&gt;John Michel&lt;/literal&gt;&lt;/</a:t>
            </a:r>
            <a:r>
              <a:rPr lang="en-US" altLang="ja-JP" dirty="0"/>
              <a:t>binding</a:t>
            </a:r>
            <a:r>
              <a:rPr lang="en-US" altLang="ja-JP" dirty="0" smtClean="0"/>
              <a:t>&gt;</a:t>
            </a:r>
            <a:r>
              <a:rPr lang="ja-JP" altLang="en-US" dirty="0" smtClean="0"/>
              <a:t/>
            </a:r>
            <a:br>
              <a:rPr lang="ja-JP" altLang="en-US" dirty="0" smtClean="0"/>
            </a:br>
            <a:r>
              <a:rPr lang="en-US" altLang="ja-JP" dirty="0" smtClean="0"/>
              <a:t>   </a:t>
            </a:r>
            <a:r>
              <a:rPr lang="en-US" altLang="ja-JP" dirty="0"/>
              <a:t>&lt;/result</a:t>
            </a:r>
            <a:r>
              <a:rPr lang="en-US" altLang="ja-JP" dirty="0" smtClean="0"/>
              <a:t>&gt;</a:t>
            </a:r>
            <a:r>
              <a:rPr lang="ja-JP" altLang="en-US" dirty="0" smtClean="0"/>
              <a:t/>
            </a:r>
            <a:br>
              <a:rPr lang="ja-JP" altLang="en-US" dirty="0" smtClean="0"/>
            </a:br>
            <a:r>
              <a:rPr lang="en-US" altLang="ja-JP" dirty="0" smtClean="0"/>
              <a:t>...</a:t>
            </a:r>
            <a:r>
              <a:rPr lang="ja-JP" altLang="en-US" dirty="0" smtClean="0"/>
              <a:t/>
            </a:r>
            <a:br>
              <a:rPr lang="ja-JP" altLang="en-US" dirty="0" smtClean="0"/>
            </a:br>
            <a:r>
              <a:rPr lang="en-US" altLang="ja-JP" dirty="0" smtClean="0"/>
              <a:t>&lt;/</a:t>
            </a:r>
            <a:r>
              <a:rPr lang="en-US" altLang="ja-JP" dirty="0" err="1"/>
              <a:t>sparql</a:t>
            </a:r>
            <a:r>
              <a:rPr lang="en-US" altLang="ja-JP" dirty="0"/>
              <a:t>&gt;</a:t>
            </a:r>
          </a:p>
          <a:p>
            <a:pPr marL="663200" lvl="2" indent="0">
              <a:buNone/>
            </a:pPr>
            <a:endParaRPr lang="en-US" altLang="ja-JP" dirty="0"/>
          </a:p>
          <a:p>
            <a:pPr lvl="1"/>
            <a:endParaRPr kumimoji="1" lang="ja-JP" altLang="en-US" dirty="0" smtClean="0"/>
          </a:p>
          <a:p>
            <a:endParaRPr kumimoji="1" lang="ja-JP" altLang="en-US" dirty="0"/>
          </a:p>
        </p:txBody>
      </p:sp>
      <p:sp>
        <p:nvSpPr>
          <p:cNvPr id="5" name="スライド番号プレースホルダー 4"/>
          <p:cNvSpPr>
            <a:spLocks noGrp="1"/>
          </p:cNvSpPr>
          <p:nvPr>
            <p:ph type="sldNum" sz="quarter" idx="10"/>
          </p:nvPr>
        </p:nvSpPr>
        <p:spPr/>
        <p:txBody>
          <a:bodyPr/>
          <a:lstStyle/>
          <a:p>
            <a:fld id="{276C6A59-D97A-40CC-8D04-C7788F30EB56}" type="slidenum">
              <a:rPr lang="ja-JP" altLang="en-US" smtClean="0"/>
              <a:pPr/>
              <a:t>63</a:t>
            </a:fld>
            <a:endParaRPr lang="en-US" altLang="ja-JP"/>
          </a:p>
        </p:txBody>
      </p:sp>
      <p:graphicFrame>
        <p:nvGraphicFramePr>
          <p:cNvPr id="8" name="コンテンツ プレースホルダー 9"/>
          <p:cNvGraphicFramePr>
            <a:graphicFrameLocks/>
          </p:cNvGraphicFramePr>
          <p:nvPr>
            <p:extLst>
              <p:ext uri="{D42A27DB-BD31-4B8C-83A1-F6EECF244321}">
                <p14:modId xmlns:p14="http://schemas.microsoft.com/office/powerpoint/2010/main" val="3479927720"/>
              </p:ext>
            </p:extLst>
          </p:nvPr>
        </p:nvGraphicFramePr>
        <p:xfrm>
          <a:off x="488504" y="4683794"/>
          <a:ext cx="4817233" cy="1481510"/>
        </p:xfrm>
        <a:graphic>
          <a:graphicData uri="http://schemas.openxmlformats.org/drawingml/2006/table">
            <a:tbl>
              <a:tblPr firstRow="1" bandRow="1">
                <a:tableStyleId>{5C22544A-7EE6-4342-B048-85BDC9FD1C3A}</a:tableStyleId>
              </a:tblPr>
              <a:tblGrid>
                <a:gridCol w="1216834"/>
                <a:gridCol w="1008112"/>
                <a:gridCol w="2592287"/>
              </a:tblGrid>
              <a:tr h="132807">
                <a:tc>
                  <a:txBody>
                    <a:bodyPr/>
                    <a:lstStyle/>
                    <a:p>
                      <a:r>
                        <a:rPr kumimoji="1" lang="en-US" altLang="ja-JP" sz="1300" dirty="0" smtClean="0"/>
                        <a:t>URL</a:t>
                      </a:r>
                      <a:endParaRPr kumimoji="1" lang="ja-JP" altLang="en-US" sz="1300" dirty="0"/>
                    </a:p>
                  </a:txBody>
                  <a:tcPr marL="69558" marR="69558" marT="32095" marB="32095"/>
                </a:tc>
                <a:tc>
                  <a:txBody>
                    <a:bodyPr/>
                    <a:lstStyle/>
                    <a:p>
                      <a:r>
                        <a:rPr kumimoji="1" lang="en-US" altLang="ja-JP" sz="1300" dirty="0" smtClean="0"/>
                        <a:t>HTTP</a:t>
                      </a:r>
                      <a:r>
                        <a:rPr kumimoji="1" lang="ja-JP" altLang="en-US" sz="1300" dirty="0" smtClean="0"/>
                        <a:t>メソッド</a:t>
                      </a:r>
                      <a:endParaRPr kumimoji="1" lang="ja-JP" altLang="en-US" sz="1300" dirty="0"/>
                    </a:p>
                  </a:txBody>
                  <a:tcPr marL="69558" marR="69558" marT="32095" marB="32095"/>
                </a:tc>
                <a:tc>
                  <a:txBody>
                    <a:bodyPr/>
                    <a:lstStyle/>
                    <a:p>
                      <a:r>
                        <a:rPr kumimoji="1" lang="ja-JP" altLang="en-US" sz="1300" dirty="0" smtClean="0"/>
                        <a:t>意味</a:t>
                      </a:r>
                      <a:endParaRPr kumimoji="1" lang="ja-JP" altLang="en-US" sz="1300" dirty="0"/>
                    </a:p>
                  </a:txBody>
                  <a:tcPr marL="69558" marR="69558" marT="32095" marB="32095"/>
                </a:tc>
              </a:tr>
              <a:tr h="82730">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a:t>
                      </a:r>
                      <a:r>
                        <a:rPr lang="en-US" sz="800" kern="100" dirty="0" err="1">
                          <a:effectLst/>
                          <a:latin typeface="+mn-ea"/>
                          <a:ea typeface="+mn-ea"/>
                          <a:cs typeface="Times New Roman"/>
                        </a:rPr>
                        <a:t>sparql</a:t>
                      </a:r>
                      <a:r>
                        <a:rPr lang="en-US" sz="800" kern="100" dirty="0">
                          <a:effectLst/>
                          <a:latin typeface="+mn-ea"/>
                          <a:ea typeface="+mn-ea"/>
                          <a:cs typeface="Times New Roman"/>
                        </a:rPr>
                        <a:t>/</a:t>
                      </a:r>
                      <a:endParaRPr lang="ja-JP" sz="800" kern="100" dirty="0">
                        <a:effectLst/>
                        <a:latin typeface="+mn-ea"/>
                        <a:ea typeface="+mn-ea"/>
                        <a:cs typeface="Times New Roman"/>
                      </a:endParaRPr>
                    </a:p>
                  </a:txBody>
                  <a:tcPr marL="52169" marR="52169" marT="0" marB="0"/>
                </a:tc>
                <a:tc>
                  <a:txBody>
                    <a:bodyPr/>
                    <a:lstStyle/>
                    <a:p>
                      <a:pPr indent="63500" algn="just">
                        <a:spcAft>
                          <a:spcPts val="0"/>
                        </a:spcAft>
                      </a:pPr>
                      <a:r>
                        <a:rPr lang="en-US" sz="800" kern="100" dirty="0">
                          <a:effectLst/>
                          <a:latin typeface="+mn-ea"/>
                          <a:ea typeface="+mn-ea"/>
                          <a:cs typeface="Times New Roman"/>
                        </a:rPr>
                        <a:t>GET</a:t>
                      </a:r>
                      <a:endParaRPr lang="ja-JP" sz="800" kern="100" dirty="0">
                        <a:effectLst/>
                        <a:latin typeface="+mn-ea"/>
                        <a:ea typeface="+mn-ea"/>
                        <a:cs typeface="Times New Roman"/>
                      </a:endParaRPr>
                    </a:p>
                  </a:txBody>
                  <a:tcPr marL="52169" marR="52169" marT="0" marB="0"/>
                </a:tc>
                <a:tc>
                  <a:txBody>
                    <a:bodyPr/>
                    <a:lstStyle/>
                    <a:p>
                      <a:pPr indent="63500" algn="l">
                        <a:spcAft>
                          <a:spcPts val="0"/>
                        </a:spcAft>
                      </a:pPr>
                      <a:r>
                        <a:rPr lang="en-US" sz="800" kern="100" dirty="0">
                          <a:effectLst/>
                          <a:latin typeface="+mn-ea"/>
                          <a:ea typeface="+mn-ea"/>
                          <a:cs typeface="Times New Roman"/>
                        </a:rPr>
                        <a:t>SPARQL 1.1</a:t>
                      </a:r>
                      <a:r>
                        <a:rPr lang="ja-JP" sz="800" kern="100" dirty="0">
                          <a:effectLst/>
                          <a:latin typeface="+mn-ea"/>
                          <a:ea typeface="+mn-ea"/>
                          <a:cs typeface="Times New Roman"/>
                        </a:rPr>
                        <a:t>準拠のクエリ</a:t>
                      </a:r>
                      <a:r>
                        <a:rPr lang="ja-JP" sz="800" kern="100" dirty="0" smtClean="0">
                          <a:effectLst/>
                          <a:latin typeface="+mn-ea"/>
                          <a:ea typeface="+mn-ea"/>
                          <a:cs typeface="Times New Roman"/>
                        </a:rPr>
                        <a:t>を発行</a:t>
                      </a:r>
                      <a:r>
                        <a:rPr lang="ja-JP" sz="800" kern="100" dirty="0">
                          <a:effectLst/>
                          <a:latin typeface="+mn-ea"/>
                          <a:ea typeface="+mn-ea"/>
                          <a:cs typeface="Times New Roman"/>
                        </a:rPr>
                        <a:t>する</a:t>
                      </a:r>
                    </a:p>
                  </a:txBody>
                  <a:tcPr marL="52169" marR="52169" marT="0" marB="0"/>
                </a:tc>
              </a:tr>
              <a:tr h="82730">
                <a:tc>
                  <a:txBody>
                    <a:bodyPr/>
                    <a:lstStyle/>
                    <a:p>
                      <a:pPr indent="63500" algn="just">
                        <a:spcAft>
                          <a:spcPts val="0"/>
                        </a:spcAft>
                      </a:pPr>
                      <a:r>
                        <a:rPr lang="en-US" sz="800" kern="100">
                          <a:effectLst/>
                          <a:latin typeface="+mn-ea"/>
                          <a:ea typeface="+mn-ea"/>
                          <a:cs typeface="Times New Roman"/>
                        </a:rPr>
                        <a:t>/api/v1/sparql/</a:t>
                      </a:r>
                      <a:endParaRPr lang="ja-JP" sz="800" kern="100">
                        <a:effectLst/>
                        <a:latin typeface="+mn-ea"/>
                        <a:ea typeface="+mn-ea"/>
                        <a:cs typeface="Times New Roman"/>
                      </a:endParaRPr>
                    </a:p>
                  </a:txBody>
                  <a:tcPr marL="52169" marR="52169" marT="0" marB="0"/>
                </a:tc>
                <a:tc>
                  <a:txBody>
                    <a:bodyPr/>
                    <a:lstStyle/>
                    <a:p>
                      <a:pPr indent="63500" algn="just">
                        <a:spcAft>
                          <a:spcPts val="0"/>
                        </a:spcAft>
                      </a:pPr>
                      <a:r>
                        <a:rPr lang="en-US" sz="800" kern="100">
                          <a:effectLst/>
                          <a:latin typeface="+mn-ea"/>
                          <a:ea typeface="+mn-ea"/>
                          <a:cs typeface="Times New Roman"/>
                        </a:rPr>
                        <a:t>POST</a:t>
                      </a:r>
                      <a:endParaRPr lang="ja-JP" sz="800" kern="100">
                        <a:effectLst/>
                        <a:latin typeface="+mn-ea"/>
                        <a:ea typeface="+mn-ea"/>
                        <a:cs typeface="Times New Roman"/>
                      </a:endParaRPr>
                    </a:p>
                  </a:txBody>
                  <a:tcPr marL="52169" marR="52169" marT="0" marB="0"/>
                </a:tc>
                <a:tc>
                  <a:txBody>
                    <a:bodyPr/>
                    <a:lstStyle/>
                    <a:p>
                      <a:pPr indent="63500" algn="just">
                        <a:spcAft>
                          <a:spcPts val="0"/>
                        </a:spcAft>
                      </a:pPr>
                      <a:r>
                        <a:rPr lang="en-US" sz="800" kern="100" dirty="0">
                          <a:effectLst/>
                          <a:latin typeface="+mn-ea"/>
                          <a:ea typeface="+mn-ea"/>
                          <a:cs typeface="Times New Roman"/>
                        </a:rPr>
                        <a:t>SPARQL 1.1</a:t>
                      </a:r>
                      <a:r>
                        <a:rPr lang="ja-JP" sz="800" kern="100" dirty="0">
                          <a:effectLst/>
                          <a:latin typeface="+mn-ea"/>
                          <a:ea typeface="+mn-ea"/>
                          <a:cs typeface="Times New Roman"/>
                        </a:rPr>
                        <a:t>準拠のクエリ</a:t>
                      </a:r>
                      <a:r>
                        <a:rPr lang="ja-JP" sz="800" kern="100" dirty="0" smtClean="0">
                          <a:effectLst/>
                          <a:latin typeface="+mn-ea"/>
                          <a:ea typeface="+mn-ea"/>
                          <a:cs typeface="Times New Roman"/>
                        </a:rPr>
                        <a:t>を発行</a:t>
                      </a:r>
                      <a:r>
                        <a:rPr lang="ja-JP" sz="800" kern="100" dirty="0">
                          <a:effectLst/>
                          <a:latin typeface="+mn-ea"/>
                          <a:ea typeface="+mn-ea"/>
                          <a:cs typeface="Times New Roman"/>
                        </a:rPr>
                        <a:t>する</a:t>
                      </a:r>
                    </a:p>
                  </a:txBody>
                  <a:tcPr marL="52169" marR="52169" marT="0" marB="0"/>
                </a:tc>
              </a:tr>
              <a:tr h="61728">
                <a:tc>
                  <a:txBody>
                    <a:bodyPr/>
                    <a:lstStyle/>
                    <a:p>
                      <a:pPr indent="63500" algn="just">
                        <a:spcAft>
                          <a:spcPts val="0"/>
                        </a:spcAft>
                      </a:pPr>
                      <a:r>
                        <a:rPr lang="en-US" sz="800" kern="100">
                          <a:effectLst/>
                          <a:latin typeface="+mn-ea"/>
                          <a:ea typeface="+mn-ea"/>
                          <a:cs typeface="Times New Roman"/>
                        </a:rPr>
                        <a:t>/api/v1/rdf-graph-store</a:t>
                      </a:r>
                      <a:endParaRPr lang="ja-JP" sz="800" kern="100">
                        <a:effectLst/>
                        <a:latin typeface="+mn-ea"/>
                        <a:ea typeface="+mn-ea"/>
                        <a:cs typeface="Times New Roman"/>
                      </a:endParaRPr>
                    </a:p>
                  </a:txBody>
                  <a:tcPr marL="52169" marR="52169" marT="0" marB="0"/>
                </a:tc>
                <a:tc>
                  <a:txBody>
                    <a:bodyPr/>
                    <a:lstStyle/>
                    <a:p>
                      <a:pPr indent="63500" algn="just">
                        <a:spcAft>
                          <a:spcPts val="0"/>
                        </a:spcAft>
                      </a:pPr>
                      <a:r>
                        <a:rPr lang="en-US" sz="800" kern="100" dirty="0">
                          <a:effectLst/>
                          <a:latin typeface="+mn-ea"/>
                          <a:ea typeface="+mn-ea"/>
                          <a:cs typeface="Times New Roman"/>
                        </a:rPr>
                        <a:t>GET</a:t>
                      </a:r>
                      <a:endParaRPr lang="ja-JP" sz="800" kern="100" dirty="0">
                        <a:effectLst/>
                        <a:latin typeface="+mn-ea"/>
                        <a:ea typeface="+mn-ea"/>
                        <a:cs typeface="Times New Roman"/>
                      </a:endParaRPr>
                    </a:p>
                  </a:txBody>
                  <a:tcPr marL="52169" marR="52169" marT="0" marB="0"/>
                </a:tc>
                <a:tc>
                  <a:txBody>
                    <a:bodyPr/>
                    <a:lstStyle/>
                    <a:p>
                      <a:pPr indent="63500" algn="just">
                        <a:spcAft>
                          <a:spcPts val="0"/>
                        </a:spcAft>
                      </a:pPr>
                      <a:r>
                        <a:rPr lang="en-US" sz="800" kern="100">
                          <a:effectLst/>
                          <a:latin typeface="+mn-ea"/>
                          <a:ea typeface="+mn-ea"/>
                          <a:cs typeface="Times New Roman"/>
                        </a:rPr>
                        <a:t>RDF</a:t>
                      </a:r>
                      <a:r>
                        <a:rPr lang="ja-JP" sz="800" kern="100">
                          <a:effectLst/>
                          <a:latin typeface="+mn-ea"/>
                          <a:ea typeface="+mn-ea"/>
                          <a:cs typeface="Times New Roman"/>
                        </a:rPr>
                        <a:t>グラフを取得する</a:t>
                      </a:r>
                    </a:p>
                  </a:txBody>
                  <a:tcPr marL="52169" marR="52169" marT="0" marB="0"/>
                </a:tc>
              </a:tr>
              <a:tr h="61728">
                <a:tc>
                  <a:txBody>
                    <a:bodyPr/>
                    <a:lstStyle/>
                    <a:p>
                      <a:pPr indent="63500" algn="just">
                        <a:spcAft>
                          <a:spcPts val="0"/>
                        </a:spcAft>
                      </a:pPr>
                      <a:r>
                        <a:rPr lang="en-US" sz="800" kern="100">
                          <a:effectLst/>
                          <a:latin typeface="+mn-ea"/>
                          <a:ea typeface="+mn-ea"/>
                          <a:cs typeface="Times New Roman"/>
                        </a:rPr>
                        <a:t>/api/v1/rdf-graph-store</a:t>
                      </a:r>
                      <a:endParaRPr lang="ja-JP" sz="800" kern="100">
                        <a:effectLst/>
                        <a:latin typeface="+mn-ea"/>
                        <a:ea typeface="+mn-ea"/>
                        <a:cs typeface="Times New Roman"/>
                      </a:endParaRPr>
                    </a:p>
                  </a:txBody>
                  <a:tcPr marL="52169" marR="52169" marT="0" marB="0"/>
                </a:tc>
                <a:tc>
                  <a:txBody>
                    <a:bodyPr/>
                    <a:lstStyle/>
                    <a:p>
                      <a:pPr indent="63500" algn="just">
                        <a:spcAft>
                          <a:spcPts val="0"/>
                        </a:spcAft>
                      </a:pPr>
                      <a:r>
                        <a:rPr lang="en-US" sz="800" kern="100">
                          <a:effectLst/>
                          <a:latin typeface="+mn-ea"/>
                          <a:ea typeface="+mn-ea"/>
                          <a:cs typeface="Times New Roman"/>
                        </a:rPr>
                        <a:t>POST</a:t>
                      </a:r>
                      <a:endParaRPr lang="ja-JP" sz="800" kern="100">
                        <a:effectLst/>
                        <a:latin typeface="+mn-ea"/>
                        <a:ea typeface="+mn-ea"/>
                        <a:cs typeface="Times New Roman"/>
                      </a:endParaRPr>
                    </a:p>
                  </a:txBody>
                  <a:tcPr marL="52169" marR="52169" marT="0" marB="0"/>
                </a:tc>
                <a:tc>
                  <a:txBody>
                    <a:bodyPr/>
                    <a:lstStyle/>
                    <a:p>
                      <a:pPr indent="63500" algn="just">
                        <a:spcAft>
                          <a:spcPts val="0"/>
                        </a:spcAft>
                      </a:pPr>
                      <a:r>
                        <a:rPr lang="en-US" sz="800" kern="100">
                          <a:effectLst/>
                          <a:latin typeface="+mn-ea"/>
                          <a:ea typeface="+mn-ea"/>
                          <a:cs typeface="Times New Roman"/>
                        </a:rPr>
                        <a:t>RDF</a:t>
                      </a:r>
                      <a:r>
                        <a:rPr lang="ja-JP" sz="800" kern="100">
                          <a:effectLst/>
                          <a:latin typeface="+mn-ea"/>
                          <a:ea typeface="+mn-ea"/>
                          <a:cs typeface="Times New Roman"/>
                        </a:rPr>
                        <a:t>グラフを追加する</a:t>
                      </a:r>
                    </a:p>
                  </a:txBody>
                  <a:tcPr marL="52169" marR="52169" marT="0" marB="0"/>
                </a:tc>
              </a:tr>
              <a:tr h="61728">
                <a:tc>
                  <a:txBody>
                    <a:bodyPr/>
                    <a:lstStyle/>
                    <a:p>
                      <a:pPr indent="63500" algn="just">
                        <a:spcAft>
                          <a:spcPts val="0"/>
                        </a:spcAft>
                      </a:pPr>
                      <a:r>
                        <a:rPr lang="en-US" sz="800" kern="100">
                          <a:effectLst/>
                          <a:latin typeface="+mn-ea"/>
                          <a:ea typeface="+mn-ea"/>
                          <a:cs typeface="Times New Roman"/>
                        </a:rPr>
                        <a:t>/api/v1/rdf-graph-store</a:t>
                      </a:r>
                      <a:endParaRPr lang="ja-JP" sz="800" kern="100">
                        <a:effectLst/>
                        <a:latin typeface="+mn-ea"/>
                        <a:ea typeface="+mn-ea"/>
                        <a:cs typeface="Times New Roman"/>
                      </a:endParaRPr>
                    </a:p>
                  </a:txBody>
                  <a:tcPr marL="52169" marR="52169" marT="0" marB="0"/>
                </a:tc>
                <a:tc>
                  <a:txBody>
                    <a:bodyPr/>
                    <a:lstStyle/>
                    <a:p>
                      <a:pPr indent="63500" algn="just">
                        <a:spcAft>
                          <a:spcPts val="0"/>
                        </a:spcAft>
                      </a:pPr>
                      <a:r>
                        <a:rPr lang="en-US" sz="800" kern="100">
                          <a:effectLst/>
                          <a:latin typeface="+mn-ea"/>
                          <a:ea typeface="+mn-ea"/>
                          <a:cs typeface="Times New Roman"/>
                        </a:rPr>
                        <a:t>PUT</a:t>
                      </a:r>
                      <a:endParaRPr lang="ja-JP" sz="800" kern="100">
                        <a:effectLst/>
                        <a:latin typeface="+mn-ea"/>
                        <a:ea typeface="+mn-ea"/>
                        <a:cs typeface="Times New Roman"/>
                      </a:endParaRPr>
                    </a:p>
                  </a:txBody>
                  <a:tcPr marL="52169" marR="52169" marT="0" marB="0"/>
                </a:tc>
                <a:tc>
                  <a:txBody>
                    <a:bodyPr/>
                    <a:lstStyle/>
                    <a:p>
                      <a:pPr indent="63500" algn="just">
                        <a:spcAft>
                          <a:spcPts val="0"/>
                        </a:spcAft>
                      </a:pPr>
                      <a:r>
                        <a:rPr lang="en-US" sz="800" kern="100" dirty="0">
                          <a:effectLst/>
                          <a:latin typeface="+mn-ea"/>
                          <a:ea typeface="+mn-ea"/>
                          <a:cs typeface="Times New Roman"/>
                        </a:rPr>
                        <a:t>RDF</a:t>
                      </a:r>
                      <a:r>
                        <a:rPr lang="ja-JP" sz="800" kern="100" dirty="0">
                          <a:effectLst/>
                          <a:latin typeface="+mn-ea"/>
                          <a:ea typeface="+mn-ea"/>
                          <a:cs typeface="Times New Roman"/>
                        </a:rPr>
                        <a:t>グラフを更新する</a:t>
                      </a:r>
                    </a:p>
                  </a:txBody>
                  <a:tcPr marL="52169" marR="52169" marT="0" marB="0"/>
                </a:tc>
              </a:tr>
              <a:tr h="61728">
                <a:tc>
                  <a:txBody>
                    <a:bodyPr/>
                    <a:lstStyle/>
                    <a:p>
                      <a:pPr indent="63500" algn="just">
                        <a:spcAft>
                          <a:spcPts val="0"/>
                        </a:spcAft>
                      </a:pPr>
                      <a:r>
                        <a:rPr lang="en-US" sz="800" kern="100">
                          <a:effectLst/>
                          <a:latin typeface="+mn-ea"/>
                          <a:ea typeface="+mn-ea"/>
                          <a:cs typeface="Times New Roman"/>
                        </a:rPr>
                        <a:t>/api/v1/rdf-graph-store </a:t>
                      </a:r>
                      <a:endParaRPr lang="ja-JP" sz="800" kern="100">
                        <a:effectLst/>
                        <a:latin typeface="+mn-ea"/>
                        <a:ea typeface="+mn-ea"/>
                        <a:cs typeface="Times New Roman"/>
                      </a:endParaRPr>
                    </a:p>
                  </a:txBody>
                  <a:tcPr marL="52169" marR="52169" marT="0" marB="0"/>
                </a:tc>
                <a:tc>
                  <a:txBody>
                    <a:bodyPr/>
                    <a:lstStyle/>
                    <a:p>
                      <a:pPr indent="63500" algn="just">
                        <a:spcAft>
                          <a:spcPts val="0"/>
                        </a:spcAft>
                      </a:pPr>
                      <a:r>
                        <a:rPr lang="en-US" sz="800" kern="100">
                          <a:effectLst/>
                          <a:latin typeface="+mn-ea"/>
                          <a:ea typeface="+mn-ea"/>
                          <a:cs typeface="Times New Roman"/>
                        </a:rPr>
                        <a:t>DELETE</a:t>
                      </a:r>
                      <a:endParaRPr lang="ja-JP" sz="800" kern="100">
                        <a:effectLst/>
                        <a:latin typeface="+mn-ea"/>
                        <a:ea typeface="+mn-ea"/>
                        <a:cs typeface="Times New Roman"/>
                      </a:endParaRPr>
                    </a:p>
                  </a:txBody>
                  <a:tcPr marL="52169" marR="52169" marT="0" marB="0"/>
                </a:tc>
                <a:tc>
                  <a:txBody>
                    <a:bodyPr/>
                    <a:lstStyle/>
                    <a:p>
                      <a:pPr indent="63500" algn="just">
                        <a:spcAft>
                          <a:spcPts val="0"/>
                        </a:spcAft>
                      </a:pPr>
                      <a:r>
                        <a:rPr lang="en-US" sz="800" kern="100">
                          <a:effectLst/>
                          <a:latin typeface="+mn-ea"/>
                          <a:ea typeface="+mn-ea"/>
                          <a:cs typeface="Times New Roman"/>
                        </a:rPr>
                        <a:t>RDF</a:t>
                      </a:r>
                      <a:r>
                        <a:rPr lang="ja-JP" sz="800" kern="100">
                          <a:effectLst/>
                          <a:latin typeface="+mn-ea"/>
                          <a:ea typeface="+mn-ea"/>
                          <a:cs typeface="Times New Roman"/>
                        </a:rPr>
                        <a:t>グラフを削除する</a:t>
                      </a:r>
                    </a:p>
                  </a:txBody>
                  <a:tcPr marL="52169" marR="52169" marT="0" marB="0"/>
                </a:tc>
              </a:tr>
              <a:tr h="61728">
                <a:tc>
                  <a:txBody>
                    <a:bodyPr/>
                    <a:lstStyle/>
                    <a:p>
                      <a:pPr indent="63500" algn="just">
                        <a:spcAft>
                          <a:spcPts val="0"/>
                        </a:spcAft>
                      </a:pPr>
                      <a:r>
                        <a:rPr lang="en-US" sz="800" kern="100">
                          <a:effectLst/>
                          <a:latin typeface="+mn-ea"/>
                          <a:ea typeface="+mn-ea"/>
                          <a:cs typeface="Times New Roman"/>
                        </a:rPr>
                        <a:t>/api/v1/rawdata</a:t>
                      </a:r>
                      <a:endParaRPr lang="ja-JP" sz="800" kern="100">
                        <a:effectLst/>
                        <a:latin typeface="+mn-ea"/>
                        <a:ea typeface="+mn-ea"/>
                        <a:cs typeface="Times New Roman"/>
                      </a:endParaRPr>
                    </a:p>
                  </a:txBody>
                  <a:tcPr marL="52169" marR="52169" marT="0" marB="0"/>
                </a:tc>
                <a:tc>
                  <a:txBody>
                    <a:bodyPr/>
                    <a:lstStyle/>
                    <a:p>
                      <a:pPr indent="63500" algn="just">
                        <a:spcAft>
                          <a:spcPts val="0"/>
                        </a:spcAft>
                      </a:pPr>
                      <a:r>
                        <a:rPr lang="en-US" sz="800" kern="100">
                          <a:effectLst/>
                          <a:latin typeface="+mn-ea"/>
                          <a:ea typeface="+mn-ea"/>
                          <a:cs typeface="Times New Roman"/>
                        </a:rPr>
                        <a:t>GET</a:t>
                      </a:r>
                      <a:endParaRPr lang="ja-JP" sz="800" kern="100">
                        <a:effectLst/>
                        <a:latin typeface="+mn-ea"/>
                        <a:ea typeface="+mn-ea"/>
                        <a:cs typeface="Times New Roman"/>
                      </a:endParaRPr>
                    </a:p>
                  </a:txBody>
                  <a:tcPr marL="52169" marR="52169" marT="0" marB="0"/>
                </a:tc>
                <a:tc>
                  <a:txBody>
                    <a:bodyPr/>
                    <a:lstStyle/>
                    <a:p>
                      <a:pPr indent="63500" algn="just">
                        <a:spcAft>
                          <a:spcPts val="0"/>
                        </a:spcAft>
                      </a:pPr>
                      <a:r>
                        <a:rPr lang="en-US" sz="800" kern="100" dirty="0">
                          <a:effectLst/>
                          <a:latin typeface="+mn-ea"/>
                          <a:ea typeface="+mn-ea"/>
                          <a:cs typeface="Times New Roman"/>
                        </a:rPr>
                        <a:t>Raw Data</a:t>
                      </a:r>
                      <a:r>
                        <a:rPr lang="ja-JP" sz="800" kern="100" dirty="0">
                          <a:effectLst/>
                          <a:latin typeface="+mn-ea"/>
                          <a:ea typeface="+mn-ea"/>
                          <a:cs typeface="Times New Roman"/>
                        </a:rPr>
                        <a:t>を取得する</a:t>
                      </a:r>
                    </a:p>
                  </a:txBody>
                  <a:tcPr marL="52169" marR="52169" marT="0" marB="0"/>
                </a:tc>
              </a:tr>
              <a:tr h="61728">
                <a:tc>
                  <a:txBody>
                    <a:bodyPr/>
                    <a:lstStyle/>
                    <a:p>
                      <a:pPr indent="63500" algn="just">
                        <a:spcAft>
                          <a:spcPts val="0"/>
                        </a:spcAft>
                      </a:pPr>
                      <a:r>
                        <a:rPr lang="en-US" sz="800" kern="100">
                          <a:effectLst/>
                          <a:latin typeface="+mn-ea"/>
                          <a:ea typeface="+mn-ea"/>
                          <a:cs typeface="Times New Roman"/>
                        </a:rPr>
                        <a:t>/api/v1/rawdata</a:t>
                      </a:r>
                      <a:endParaRPr lang="ja-JP" sz="800" kern="100">
                        <a:effectLst/>
                        <a:latin typeface="+mn-ea"/>
                        <a:ea typeface="+mn-ea"/>
                        <a:cs typeface="Times New Roman"/>
                      </a:endParaRPr>
                    </a:p>
                  </a:txBody>
                  <a:tcPr marL="52169" marR="52169" marT="0" marB="0"/>
                </a:tc>
                <a:tc>
                  <a:txBody>
                    <a:bodyPr/>
                    <a:lstStyle/>
                    <a:p>
                      <a:pPr indent="63500" algn="just">
                        <a:spcAft>
                          <a:spcPts val="0"/>
                        </a:spcAft>
                      </a:pPr>
                      <a:r>
                        <a:rPr lang="en-US" sz="800" kern="100">
                          <a:effectLst/>
                          <a:latin typeface="+mn-ea"/>
                          <a:ea typeface="+mn-ea"/>
                          <a:cs typeface="Times New Roman"/>
                        </a:rPr>
                        <a:t>POST</a:t>
                      </a:r>
                      <a:endParaRPr lang="ja-JP" sz="800" kern="100">
                        <a:effectLst/>
                        <a:latin typeface="+mn-ea"/>
                        <a:ea typeface="+mn-ea"/>
                        <a:cs typeface="Times New Roman"/>
                      </a:endParaRPr>
                    </a:p>
                  </a:txBody>
                  <a:tcPr marL="52169" marR="52169" marT="0" marB="0"/>
                </a:tc>
                <a:tc>
                  <a:txBody>
                    <a:bodyPr/>
                    <a:lstStyle/>
                    <a:p>
                      <a:pPr indent="63500" algn="just">
                        <a:spcAft>
                          <a:spcPts val="0"/>
                        </a:spcAft>
                      </a:pPr>
                      <a:r>
                        <a:rPr lang="en-US" sz="800" kern="100" dirty="0">
                          <a:effectLst/>
                          <a:latin typeface="+mn-ea"/>
                          <a:ea typeface="+mn-ea"/>
                          <a:cs typeface="Times New Roman"/>
                        </a:rPr>
                        <a:t>Raw Data</a:t>
                      </a:r>
                      <a:r>
                        <a:rPr lang="ja-JP" sz="800" kern="100" dirty="0">
                          <a:effectLst/>
                          <a:latin typeface="+mn-ea"/>
                          <a:ea typeface="+mn-ea"/>
                          <a:cs typeface="Times New Roman"/>
                        </a:rPr>
                        <a:t>を追加する</a:t>
                      </a:r>
                    </a:p>
                  </a:txBody>
                  <a:tcPr marL="52169" marR="52169" marT="0" marB="0"/>
                </a:tc>
              </a:tr>
              <a:tr h="61728">
                <a:tc>
                  <a:txBody>
                    <a:bodyPr/>
                    <a:lstStyle/>
                    <a:p>
                      <a:pPr indent="63500" algn="just">
                        <a:spcAft>
                          <a:spcPts val="0"/>
                        </a:spcAft>
                      </a:pPr>
                      <a:r>
                        <a:rPr lang="en-US" sz="800" kern="100">
                          <a:effectLst/>
                          <a:latin typeface="+mn-ea"/>
                          <a:ea typeface="+mn-ea"/>
                          <a:cs typeface="Times New Roman"/>
                        </a:rPr>
                        <a:t>/api/v1/rawdata</a:t>
                      </a:r>
                      <a:endParaRPr lang="ja-JP" sz="800" kern="100">
                        <a:effectLst/>
                        <a:latin typeface="+mn-ea"/>
                        <a:ea typeface="+mn-ea"/>
                        <a:cs typeface="Times New Roman"/>
                      </a:endParaRPr>
                    </a:p>
                  </a:txBody>
                  <a:tcPr marL="52169" marR="52169" marT="0" marB="0"/>
                </a:tc>
                <a:tc>
                  <a:txBody>
                    <a:bodyPr/>
                    <a:lstStyle/>
                    <a:p>
                      <a:pPr indent="63500" algn="just">
                        <a:spcAft>
                          <a:spcPts val="0"/>
                        </a:spcAft>
                      </a:pPr>
                      <a:r>
                        <a:rPr lang="en-US" sz="800" kern="100">
                          <a:effectLst/>
                          <a:latin typeface="+mn-ea"/>
                          <a:ea typeface="+mn-ea"/>
                          <a:cs typeface="Times New Roman"/>
                        </a:rPr>
                        <a:t>PUT</a:t>
                      </a:r>
                      <a:endParaRPr lang="ja-JP" sz="800" kern="100">
                        <a:effectLst/>
                        <a:latin typeface="+mn-ea"/>
                        <a:ea typeface="+mn-ea"/>
                        <a:cs typeface="Times New Roman"/>
                      </a:endParaRPr>
                    </a:p>
                  </a:txBody>
                  <a:tcPr marL="52169" marR="52169" marT="0" marB="0"/>
                </a:tc>
                <a:tc>
                  <a:txBody>
                    <a:bodyPr/>
                    <a:lstStyle/>
                    <a:p>
                      <a:pPr indent="63500" algn="just">
                        <a:spcAft>
                          <a:spcPts val="0"/>
                        </a:spcAft>
                      </a:pPr>
                      <a:r>
                        <a:rPr lang="en-US" sz="800" kern="100" dirty="0">
                          <a:effectLst/>
                          <a:latin typeface="+mn-ea"/>
                          <a:ea typeface="+mn-ea"/>
                          <a:cs typeface="Times New Roman"/>
                        </a:rPr>
                        <a:t>Raw Data</a:t>
                      </a:r>
                      <a:r>
                        <a:rPr lang="ja-JP" sz="800" kern="100" dirty="0">
                          <a:effectLst/>
                          <a:latin typeface="+mn-ea"/>
                          <a:ea typeface="+mn-ea"/>
                          <a:cs typeface="Times New Roman"/>
                        </a:rPr>
                        <a:t>を更新する</a:t>
                      </a:r>
                    </a:p>
                  </a:txBody>
                  <a:tcPr marL="52169" marR="52169" marT="0" marB="0"/>
                </a:tc>
              </a:tr>
              <a:tr h="61728">
                <a:tc>
                  <a:txBody>
                    <a:bodyPr/>
                    <a:lstStyle/>
                    <a:p>
                      <a:pPr indent="63500" algn="just">
                        <a:spcAft>
                          <a:spcPts val="0"/>
                        </a:spcAft>
                      </a:pPr>
                      <a:r>
                        <a:rPr lang="en-US" sz="800" kern="100">
                          <a:effectLst/>
                          <a:latin typeface="+mn-ea"/>
                          <a:ea typeface="+mn-ea"/>
                          <a:cs typeface="Times New Roman"/>
                        </a:rPr>
                        <a:t>/api/v1/rawdata</a:t>
                      </a:r>
                      <a:endParaRPr lang="ja-JP" sz="800" kern="100">
                        <a:effectLst/>
                        <a:latin typeface="+mn-ea"/>
                        <a:ea typeface="+mn-ea"/>
                        <a:cs typeface="Times New Roman"/>
                      </a:endParaRPr>
                    </a:p>
                  </a:txBody>
                  <a:tcPr marL="52169" marR="52169" marT="0" marB="0"/>
                </a:tc>
                <a:tc>
                  <a:txBody>
                    <a:bodyPr/>
                    <a:lstStyle/>
                    <a:p>
                      <a:pPr indent="63500" algn="just">
                        <a:spcAft>
                          <a:spcPts val="0"/>
                        </a:spcAft>
                      </a:pPr>
                      <a:r>
                        <a:rPr lang="en-US" sz="800" kern="100">
                          <a:effectLst/>
                          <a:latin typeface="+mn-ea"/>
                          <a:ea typeface="+mn-ea"/>
                          <a:cs typeface="Times New Roman"/>
                        </a:rPr>
                        <a:t>DELETE</a:t>
                      </a:r>
                      <a:endParaRPr lang="ja-JP" sz="800" kern="100">
                        <a:effectLst/>
                        <a:latin typeface="+mn-ea"/>
                        <a:ea typeface="+mn-ea"/>
                        <a:cs typeface="Times New Roman"/>
                      </a:endParaRPr>
                    </a:p>
                  </a:txBody>
                  <a:tcPr marL="52169" marR="52169" marT="0" marB="0"/>
                </a:tc>
                <a:tc>
                  <a:txBody>
                    <a:bodyPr/>
                    <a:lstStyle/>
                    <a:p>
                      <a:pPr indent="63500" algn="just">
                        <a:spcAft>
                          <a:spcPts val="0"/>
                        </a:spcAft>
                      </a:pPr>
                      <a:r>
                        <a:rPr lang="en-US" sz="800" kern="100" dirty="0">
                          <a:effectLst/>
                          <a:latin typeface="+mn-ea"/>
                          <a:ea typeface="+mn-ea"/>
                          <a:cs typeface="Times New Roman"/>
                        </a:rPr>
                        <a:t>Raw Data</a:t>
                      </a:r>
                      <a:r>
                        <a:rPr lang="ja-JP" sz="800" kern="100" dirty="0" err="1">
                          <a:effectLst/>
                          <a:latin typeface="+mn-ea"/>
                          <a:ea typeface="+mn-ea"/>
                          <a:cs typeface="Times New Roman"/>
                        </a:rPr>
                        <a:t>を削</a:t>
                      </a:r>
                      <a:r>
                        <a:rPr lang="ja-JP" sz="800" kern="100" dirty="0">
                          <a:effectLst/>
                          <a:latin typeface="+mn-ea"/>
                          <a:ea typeface="+mn-ea"/>
                          <a:cs typeface="Times New Roman"/>
                        </a:rPr>
                        <a:t>除する</a:t>
                      </a:r>
                    </a:p>
                  </a:txBody>
                  <a:tcPr marL="52169" marR="52169" marT="0" marB="0"/>
                </a:tc>
              </a:tr>
            </a:tbl>
          </a:graphicData>
        </a:graphic>
      </p:graphicFrame>
      <p:sp>
        <p:nvSpPr>
          <p:cNvPr id="11" name="角丸四角形吹き出し 10"/>
          <p:cNvSpPr/>
          <p:nvPr/>
        </p:nvSpPr>
        <p:spPr bwMode="auto">
          <a:xfrm>
            <a:off x="7401272" y="3068960"/>
            <a:ext cx="2195036" cy="368472"/>
          </a:xfrm>
          <a:prstGeom prst="wedgeRoundRectCallout">
            <a:avLst>
              <a:gd name="adj1" fmla="val -56222"/>
              <a:gd name="adj2" fmla="val -26747"/>
              <a:gd name="adj3" fmla="val 16667"/>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lang="ja-JP" altLang="en-US" sz="1200" dirty="0">
                <a:solidFill>
                  <a:schemeClr val="bg2"/>
                </a:solidFill>
              </a:rPr>
              <a:t>本</a:t>
            </a:r>
            <a:r>
              <a:rPr lang="ja-JP" altLang="en-US" sz="1200" dirty="0" smtClean="0">
                <a:solidFill>
                  <a:schemeClr val="bg2"/>
                </a:solidFill>
              </a:rPr>
              <a:t>の識別子と作者名のリストが</a:t>
            </a:r>
            <a:br>
              <a:rPr lang="ja-JP" altLang="en-US" sz="1200" dirty="0" smtClean="0">
                <a:solidFill>
                  <a:schemeClr val="bg2"/>
                </a:solidFill>
              </a:rPr>
            </a:br>
            <a:r>
              <a:rPr lang="ja-JP" altLang="en-US" sz="1200" dirty="0" smtClean="0">
                <a:solidFill>
                  <a:schemeClr val="bg2"/>
                </a:solidFill>
              </a:rPr>
              <a:t>欲しい</a:t>
            </a:r>
            <a:endParaRPr kumimoji="0" lang="ja-JP" altLang="en-US"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endParaRPr>
          </a:p>
        </p:txBody>
      </p:sp>
      <p:sp>
        <p:nvSpPr>
          <p:cNvPr id="12" name="角丸四角形吹き出し 11"/>
          <p:cNvSpPr/>
          <p:nvPr/>
        </p:nvSpPr>
        <p:spPr bwMode="auto">
          <a:xfrm>
            <a:off x="7257256" y="5949280"/>
            <a:ext cx="2520280" cy="368472"/>
          </a:xfrm>
          <a:prstGeom prst="wedgeRoundRectCallout">
            <a:avLst>
              <a:gd name="adj1" fmla="val -35814"/>
              <a:gd name="adj2" fmla="val -65522"/>
              <a:gd name="adj3" fmla="val 16667"/>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lang="ja-JP" altLang="en-US" sz="1200" dirty="0" smtClean="0">
                <a:solidFill>
                  <a:schemeClr val="bg2"/>
                </a:solidFill>
              </a:rPr>
              <a:t>識別子は</a:t>
            </a:r>
            <a:r>
              <a:rPr lang="en-US" altLang="ja-JP" sz="1200" dirty="0" smtClean="0">
                <a:solidFill>
                  <a:schemeClr val="bg2"/>
                </a:solidFill>
              </a:rPr>
              <a:t>”…book5”</a:t>
            </a:r>
            <a:r>
              <a:rPr lang="ja-JP" altLang="en-US" sz="1200" dirty="0" err="1" smtClean="0">
                <a:solidFill>
                  <a:schemeClr val="bg2"/>
                </a:solidFill>
              </a:rPr>
              <a:t>、</a:t>
            </a:r>
            <a:endParaRPr lang="en-US" altLang="ja-JP" sz="1200" dirty="0" smtClean="0">
              <a:solidFill>
                <a:schemeClr val="bg2"/>
              </a:solidFill>
            </a:endParaRPr>
          </a:p>
          <a:p>
            <a:pPr marL="0" marR="0" indent="0" algn="ctr" defTabSz="914400" rtl="0" eaLnBrk="1" fontAlgn="base" latinLnBrk="1" hangingPunct="1">
              <a:lnSpc>
                <a:spcPct val="100000"/>
              </a:lnSpc>
              <a:spcBef>
                <a:spcPct val="0"/>
              </a:spcBef>
              <a:spcAft>
                <a:spcPct val="0"/>
              </a:spcAft>
              <a:buClrTx/>
              <a:buSzTx/>
              <a:buFontTx/>
              <a:buNone/>
              <a:tabLst/>
            </a:pPr>
            <a:r>
              <a:rPr lang="ja-JP" altLang="en-US" sz="1200" dirty="0" smtClean="0">
                <a:solidFill>
                  <a:schemeClr val="bg2"/>
                </a:solidFill>
              </a:rPr>
              <a:t>この本の作者は</a:t>
            </a:r>
            <a:r>
              <a:rPr lang="en-US" altLang="ja-JP" sz="1200" dirty="0" smtClean="0">
                <a:solidFill>
                  <a:schemeClr val="bg2"/>
                </a:solidFill>
              </a:rPr>
              <a:t>John Michel (</a:t>
            </a:r>
            <a:r>
              <a:rPr lang="ja-JP" altLang="en-US" sz="1200" dirty="0" smtClean="0">
                <a:solidFill>
                  <a:schemeClr val="bg2"/>
                </a:solidFill>
              </a:rPr>
              <a:t>以下略</a:t>
            </a:r>
            <a:r>
              <a:rPr lang="en-US" altLang="ja-JP" sz="1200" dirty="0" smtClean="0">
                <a:solidFill>
                  <a:schemeClr val="bg2"/>
                </a:solidFill>
              </a:rPr>
              <a:t>)</a:t>
            </a:r>
            <a:endParaRPr kumimoji="0" lang="ja-JP" altLang="en-US"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31743480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4697" y="287550"/>
            <a:ext cx="9134339" cy="693178"/>
          </a:xfrm>
        </p:spPr>
        <p:txBody>
          <a:bodyPr>
            <a:normAutofit fontScale="90000"/>
          </a:bodyPr>
          <a:lstStyle/>
          <a:p>
            <a:r>
              <a:rPr kumimoji="1" lang="ja-JP" altLang="en-US" dirty="0" smtClean="0"/>
              <a:t>外部仕様書の</a:t>
            </a:r>
            <a:r>
              <a:rPr kumimoji="1" lang="en-US" altLang="ja-JP" dirty="0" smtClean="0"/>
              <a:t>API</a:t>
            </a:r>
            <a:r>
              <a:rPr kumimoji="1" lang="ja-JP" altLang="en-US" dirty="0" smtClean="0"/>
              <a:t>規格</a:t>
            </a:r>
            <a:r>
              <a:rPr kumimoji="1" lang="en-US" altLang="ja-JP" dirty="0" smtClean="0"/>
              <a:t> (2) </a:t>
            </a:r>
            <a:br>
              <a:rPr kumimoji="1" lang="en-US" altLang="ja-JP" dirty="0" smtClean="0"/>
            </a:br>
            <a:r>
              <a:rPr kumimoji="1" lang="en-US" altLang="ja-JP" dirty="0" smtClean="0"/>
              <a:t>Traceability/</a:t>
            </a:r>
            <a:r>
              <a:rPr kumimoji="1" lang="en-US" altLang="ja-JP" dirty="0" err="1" smtClean="0"/>
              <a:t>RealtimeData</a:t>
            </a:r>
            <a:r>
              <a:rPr kumimoji="1" lang="en-US" altLang="ja-JP" dirty="0" smtClean="0"/>
              <a:t> Management Command</a:t>
            </a:r>
            <a:endParaRPr kumimoji="1" lang="ja-JP" altLang="en-US" dirty="0"/>
          </a:p>
        </p:txBody>
      </p:sp>
      <p:sp>
        <p:nvSpPr>
          <p:cNvPr id="3" name="コンテンツ プレースホルダー 2"/>
          <p:cNvSpPr>
            <a:spLocks noGrp="1"/>
          </p:cNvSpPr>
          <p:nvPr>
            <p:ph sz="quarter" idx="1"/>
          </p:nvPr>
        </p:nvSpPr>
        <p:spPr/>
        <p:txBody>
          <a:bodyPr>
            <a:normAutofit/>
          </a:bodyPr>
          <a:lstStyle/>
          <a:p>
            <a:r>
              <a:rPr lang="ja-JP" altLang="en-US" dirty="0" smtClean="0"/>
              <a:t>機能概要</a:t>
            </a:r>
            <a:endParaRPr lang="en-US" altLang="ja-JP" dirty="0" smtClean="0"/>
          </a:p>
          <a:p>
            <a:pPr lvl="1"/>
            <a:r>
              <a:rPr lang="ja-JP" altLang="en-US" dirty="0" smtClean="0"/>
              <a:t>トレーサビリティに代表されるイベント管理に必要な機能を提供する。</a:t>
            </a:r>
          </a:p>
          <a:p>
            <a:r>
              <a:rPr lang="en-US" altLang="ja-JP" dirty="0" smtClean="0"/>
              <a:t>API</a:t>
            </a:r>
            <a:r>
              <a:rPr lang="ja-JP" altLang="en-US" dirty="0" smtClean="0"/>
              <a:t>リスト</a:t>
            </a:r>
          </a:p>
        </p:txBody>
      </p:sp>
      <p:graphicFrame>
        <p:nvGraphicFramePr>
          <p:cNvPr id="10" name="コンテンツ プレースホルダー 9"/>
          <p:cNvGraphicFramePr>
            <a:graphicFrameLocks noGrp="1"/>
          </p:cNvGraphicFramePr>
          <p:nvPr>
            <p:ph sz="quarter" idx="2"/>
            <p:extLst>
              <p:ext uri="{D42A27DB-BD31-4B8C-83A1-F6EECF244321}">
                <p14:modId xmlns:p14="http://schemas.microsoft.com/office/powerpoint/2010/main" val="1719048349"/>
              </p:ext>
            </p:extLst>
          </p:nvPr>
        </p:nvGraphicFramePr>
        <p:xfrm>
          <a:off x="272481" y="2924945"/>
          <a:ext cx="5106218" cy="1393127"/>
        </p:xfrm>
        <a:graphic>
          <a:graphicData uri="http://schemas.openxmlformats.org/drawingml/2006/table">
            <a:tbl>
              <a:tblPr firstRow="1" bandRow="1">
                <a:tableStyleId>{5C22544A-7EE6-4342-B048-85BDC9FD1C3A}</a:tableStyleId>
              </a:tblPr>
              <a:tblGrid>
                <a:gridCol w="1872207"/>
                <a:gridCol w="1080120"/>
                <a:gridCol w="2153891"/>
              </a:tblGrid>
              <a:tr h="158819">
                <a:tc>
                  <a:txBody>
                    <a:bodyPr/>
                    <a:lstStyle/>
                    <a:p>
                      <a:r>
                        <a:rPr kumimoji="1" lang="en-US" altLang="ja-JP" sz="1300" dirty="0" smtClean="0"/>
                        <a:t>URL</a:t>
                      </a:r>
                      <a:endParaRPr kumimoji="1" lang="ja-JP" altLang="en-US" sz="1300" dirty="0"/>
                    </a:p>
                  </a:txBody>
                  <a:tcPr marL="60370" marR="60370" marT="32095" marB="32095"/>
                </a:tc>
                <a:tc>
                  <a:txBody>
                    <a:bodyPr/>
                    <a:lstStyle/>
                    <a:p>
                      <a:r>
                        <a:rPr kumimoji="1" lang="en-US" altLang="ja-JP" sz="1300" dirty="0" smtClean="0"/>
                        <a:t>HTTP</a:t>
                      </a:r>
                      <a:r>
                        <a:rPr kumimoji="1" lang="ja-JP" altLang="en-US" sz="1300" dirty="0" smtClean="0"/>
                        <a:t>メソッド</a:t>
                      </a:r>
                      <a:endParaRPr kumimoji="1" lang="ja-JP" altLang="en-US" sz="1300" dirty="0"/>
                    </a:p>
                  </a:txBody>
                  <a:tcPr marL="60370" marR="60370" marT="32095" marB="32095"/>
                </a:tc>
                <a:tc>
                  <a:txBody>
                    <a:bodyPr/>
                    <a:lstStyle/>
                    <a:p>
                      <a:r>
                        <a:rPr kumimoji="1" lang="ja-JP" altLang="en-US" sz="1300" dirty="0" smtClean="0"/>
                        <a:t>意味</a:t>
                      </a:r>
                      <a:endParaRPr kumimoji="1" lang="ja-JP" altLang="en-US" sz="1300" dirty="0"/>
                    </a:p>
                  </a:txBody>
                  <a:tcPr marL="60370" marR="60370" marT="32095" marB="32095"/>
                </a:tc>
              </a:tr>
              <a:tr h="77729">
                <a:tc>
                  <a:txBody>
                    <a:bodyPr/>
                    <a:lstStyle/>
                    <a:p>
                      <a:pPr indent="63500" algn="just">
                        <a:spcAft>
                          <a:spcPts val="0"/>
                        </a:spcAft>
                      </a:pPr>
                      <a:r>
                        <a:rPr lang="en-US" sz="800" kern="100">
                          <a:effectLst/>
                          <a:latin typeface="+mn-ea"/>
                          <a:ea typeface="+mn-ea"/>
                          <a:cs typeface="Times New Roman"/>
                        </a:rPr>
                        <a:t>/api/v1/events</a:t>
                      </a:r>
                      <a:endParaRPr lang="ja-JP" sz="800" kern="100">
                        <a:effectLst/>
                        <a:latin typeface="+mn-ea"/>
                        <a:ea typeface="+mn-ea"/>
                        <a:cs typeface="Times New Roman"/>
                      </a:endParaRPr>
                    </a:p>
                  </a:txBody>
                  <a:tcPr marL="45278" marR="45278" marT="0" marB="0"/>
                </a:tc>
                <a:tc>
                  <a:txBody>
                    <a:bodyPr/>
                    <a:lstStyle/>
                    <a:p>
                      <a:pPr indent="63500" algn="just">
                        <a:spcAft>
                          <a:spcPts val="0"/>
                        </a:spcAft>
                      </a:pPr>
                      <a:r>
                        <a:rPr lang="en-US" sz="800" kern="100">
                          <a:effectLst/>
                          <a:latin typeface="+mn-ea"/>
                          <a:ea typeface="+mn-ea"/>
                          <a:cs typeface="Times New Roman"/>
                        </a:rPr>
                        <a:t>GET</a:t>
                      </a:r>
                      <a:endParaRPr lang="ja-JP" sz="800" kern="100">
                        <a:effectLst/>
                        <a:latin typeface="+mn-ea"/>
                        <a:ea typeface="+mn-ea"/>
                        <a:cs typeface="Times New Roman"/>
                      </a:endParaRPr>
                    </a:p>
                  </a:txBody>
                  <a:tcPr marL="45278" marR="45278" marT="0" marB="0"/>
                </a:tc>
                <a:tc>
                  <a:txBody>
                    <a:bodyPr/>
                    <a:lstStyle/>
                    <a:p>
                      <a:pPr indent="63500" algn="just">
                        <a:spcAft>
                          <a:spcPts val="0"/>
                        </a:spcAft>
                      </a:pPr>
                      <a:r>
                        <a:rPr lang="ja-JP" sz="800" kern="100">
                          <a:effectLst/>
                          <a:latin typeface="+mn-ea"/>
                          <a:ea typeface="+mn-ea"/>
                          <a:cs typeface="Times New Roman"/>
                        </a:rPr>
                        <a:t>イベントを検索する</a:t>
                      </a:r>
                    </a:p>
                  </a:txBody>
                  <a:tcPr marL="45278" marR="45278" marT="0" marB="0"/>
                </a:tc>
              </a:tr>
              <a:tr h="77729">
                <a:tc>
                  <a:txBody>
                    <a:bodyPr/>
                    <a:lstStyle/>
                    <a:p>
                      <a:pPr indent="63500" algn="just">
                        <a:spcAft>
                          <a:spcPts val="0"/>
                        </a:spcAft>
                      </a:pPr>
                      <a:r>
                        <a:rPr lang="en-US" sz="800" kern="100">
                          <a:effectLst/>
                          <a:latin typeface="+mn-ea"/>
                          <a:ea typeface="+mn-ea"/>
                          <a:cs typeface="Times New Roman"/>
                        </a:rPr>
                        <a:t>/api/v1/events</a:t>
                      </a:r>
                      <a:endParaRPr lang="ja-JP" sz="800" kern="100">
                        <a:effectLst/>
                        <a:latin typeface="+mn-ea"/>
                        <a:ea typeface="+mn-ea"/>
                        <a:cs typeface="Times New Roman"/>
                      </a:endParaRPr>
                    </a:p>
                  </a:txBody>
                  <a:tcPr marL="45278" marR="45278" marT="0" marB="0"/>
                </a:tc>
                <a:tc>
                  <a:txBody>
                    <a:bodyPr/>
                    <a:lstStyle/>
                    <a:p>
                      <a:pPr indent="63500" algn="just">
                        <a:spcAft>
                          <a:spcPts val="0"/>
                        </a:spcAft>
                      </a:pPr>
                      <a:r>
                        <a:rPr lang="en-US" sz="800" kern="100">
                          <a:effectLst/>
                          <a:latin typeface="+mn-ea"/>
                          <a:ea typeface="+mn-ea"/>
                          <a:cs typeface="Times New Roman"/>
                        </a:rPr>
                        <a:t>POST</a:t>
                      </a:r>
                      <a:endParaRPr lang="ja-JP" sz="800" kern="100">
                        <a:effectLst/>
                        <a:latin typeface="+mn-ea"/>
                        <a:ea typeface="+mn-ea"/>
                        <a:cs typeface="Times New Roman"/>
                      </a:endParaRPr>
                    </a:p>
                  </a:txBody>
                  <a:tcPr marL="45278" marR="45278" marT="0" marB="0"/>
                </a:tc>
                <a:tc>
                  <a:txBody>
                    <a:bodyPr/>
                    <a:lstStyle/>
                    <a:p>
                      <a:pPr indent="63500" algn="just">
                        <a:spcAft>
                          <a:spcPts val="0"/>
                        </a:spcAft>
                      </a:pPr>
                      <a:r>
                        <a:rPr lang="ja-JP" sz="800" kern="100">
                          <a:effectLst/>
                          <a:latin typeface="+mn-ea"/>
                          <a:ea typeface="+mn-ea"/>
                          <a:cs typeface="Times New Roman"/>
                        </a:rPr>
                        <a:t>イベントを登録する</a:t>
                      </a:r>
                    </a:p>
                  </a:txBody>
                  <a:tcPr marL="45278" marR="45278" marT="0" marB="0"/>
                </a:tc>
              </a:tr>
              <a:tr h="77729">
                <a:tc>
                  <a:txBody>
                    <a:bodyPr/>
                    <a:lstStyle/>
                    <a:p>
                      <a:pPr indent="63500" algn="just">
                        <a:spcAft>
                          <a:spcPts val="0"/>
                        </a:spcAft>
                      </a:pPr>
                      <a:r>
                        <a:rPr lang="en-US" sz="800" kern="100">
                          <a:effectLst/>
                          <a:latin typeface="+mn-ea"/>
                          <a:ea typeface="+mn-ea"/>
                          <a:cs typeface="Times New Roman"/>
                        </a:rPr>
                        <a:t>/api/v1/events/&lt;target&gt;</a:t>
                      </a:r>
                      <a:endParaRPr lang="ja-JP" sz="800" kern="100">
                        <a:effectLst/>
                        <a:latin typeface="+mn-ea"/>
                        <a:ea typeface="+mn-ea"/>
                        <a:cs typeface="Times New Roman"/>
                      </a:endParaRPr>
                    </a:p>
                  </a:txBody>
                  <a:tcPr marL="45278" marR="45278" marT="0" marB="0"/>
                </a:tc>
                <a:tc>
                  <a:txBody>
                    <a:bodyPr/>
                    <a:lstStyle/>
                    <a:p>
                      <a:pPr indent="63500" algn="just">
                        <a:spcAft>
                          <a:spcPts val="0"/>
                        </a:spcAft>
                      </a:pPr>
                      <a:r>
                        <a:rPr lang="en-US" sz="800" kern="100">
                          <a:effectLst/>
                          <a:latin typeface="+mn-ea"/>
                          <a:ea typeface="+mn-ea"/>
                          <a:cs typeface="Times New Roman"/>
                        </a:rPr>
                        <a:t>GET</a:t>
                      </a:r>
                      <a:endParaRPr lang="ja-JP" sz="800" kern="100">
                        <a:effectLst/>
                        <a:latin typeface="+mn-ea"/>
                        <a:ea typeface="+mn-ea"/>
                        <a:cs typeface="Times New Roman"/>
                      </a:endParaRPr>
                    </a:p>
                  </a:txBody>
                  <a:tcPr marL="45278" marR="45278" marT="0" marB="0"/>
                </a:tc>
                <a:tc>
                  <a:txBody>
                    <a:bodyPr/>
                    <a:lstStyle/>
                    <a:p>
                      <a:pPr indent="63500" algn="just">
                        <a:spcAft>
                          <a:spcPts val="0"/>
                        </a:spcAft>
                      </a:pPr>
                      <a:r>
                        <a:rPr lang="ja-JP" sz="800" kern="100">
                          <a:effectLst/>
                          <a:latin typeface="+mn-ea"/>
                          <a:ea typeface="+mn-ea"/>
                          <a:cs typeface="Times New Roman"/>
                        </a:rPr>
                        <a:t>イベントを閲覧する</a:t>
                      </a:r>
                    </a:p>
                  </a:txBody>
                  <a:tcPr marL="45278" marR="45278" marT="0" marB="0"/>
                </a:tc>
              </a:tr>
              <a:tr h="77729">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/v1/events/&lt;target&gt;/&lt;property&gt;</a:t>
                      </a:r>
                      <a:endParaRPr lang="ja-JP" sz="800" kern="100" dirty="0">
                        <a:effectLst/>
                        <a:latin typeface="+mn-ea"/>
                        <a:ea typeface="+mn-ea"/>
                        <a:cs typeface="Times New Roman"/>
                      </a:endParaRPr>
                    </a:p>
                  </a:txBody>
                  <a:tcPr marL="45278" marR="45278" marT="0" marB="0"/>
                </a:tc>
                <a:tc>
                  <a:txBody>
                    <a:bodyPr/>
                    <a:lstStyle/>
                    <a:p>
                      <a:pPr indent="63500" algn="just">
                        <a:spcAft>
                          <a:spcPts val="0"/>
                        </a:spcAft>
                      </a:pPr>
                      <a:r>
                        <a:rPr lang="en-US" sz="800" kern="100">
                          <a:effectLst/>
                          <a:latin typeface="+mn-ea"/>
                          <a:ea typeface="+mn-ea"/>
                          <a:cs typeface="Times New Roman"/>
                        </a:rPr>
                        <a:t>GET</a:t>
                      </a:r>
                      <a:endParaRPr lang="ja-JP" sz="800" kern="100">
                        <a:effectLst/>
                        <a:latin typeface="+mn-ea"/>
                        <a:ea typeface="+mn-ea"/>
                        <a:cs typeface="Times New Roman"/>
                      </a:endParaRPr>
                    </a:p>
                  </a:txBody>
                  <a:tcPr marL="45278" marR="45278" marT="0" marB="0"/>
                </a:tc>
                <a:tc>
                  <a:txBody>
                    <a:bodyPr/>
                    <a:lstStyle/>
                    <a:p>
                      <a:pPr indent="63500" algn="just">
                        <a:spcAft>
                          <a:spcPts val="0"/>
                        </a:spcAft>
                      </a:pPr>
                      <a:r>
                        <a:rPr lang="ja-JP" sz="800" kern="100">
                          <a:effectLst/>
                          <a:latin typeface="+mn-ea"/>
                          <a:ea typeface="+mn-ea"/>
                          <a:cs typeface="Times New Roman"/>
                        </a:rPr>
                        <a:t>イベントを閲覧する</a:t>
                      </a:r>
                    </a:p>
                  </a:txBody>
                  <a:tcPr marL="45278" marR="45278" marT="0" marB="0"/>
                </a:tc>
              </a:tr>
              <a:tr h="77729">
                <a:tc>
                  <a:txBody>
                    <a:bodyPr/>
                    <a:lstStyle/>
                    <a:p>
                      <a:pPr indent="63500" algn="just">
                        <a:spcAft>
                          <a:spcPts val="0"/>
                        </a:spcAft>
                      </a:pPr>
                      <a:r>
                        <a:rPr lang="en-US" sz="800" kern="100">
                          <a:effectLst/>
                          <a:latin typeface="+mn-ea"/>
                          <a:ea typeface="+mn-ea"/>
                          <a:cs typeface="Times New Roman"/>
                        </a:rPr>
                        <a:t>/api/v1/events/&lt;target&gt;</a:t>
                      </a:r>
                      <a:endParaRPr lang="ja-JP" sz="800" kern="100">
                        <a:effectLst/>
                        <a:latin typeface="+mn-ea"/>
                        <a:ea typeface="+mn-ea"/>
                        <a:cs typeface="Times New Roman"/>
                      </a:endParaRPr>
                    </a:p>
                  </a:txBody>
                  <a:tcPr marL="45278" marR="45278" marT="0" marB="0"/>
                </a:tc>
                <a:tc>
                  <a:txBody>
                    <a:bodyPr/>
                    <a:lstStyle/>
                    <a:p>
                      <a:pPr indent="63500" algn="just">
                        <a:spcAft>
                          <a:spcPts val="0"/>
                        </a:spcAft>
                      </a:pPr>
                      <a:r>
                        <a:rPr lang="en-US" sz="800" kern="100">
                          <a:effectLst/>
                          <a:latin typeface="+mn-ea"/>
                          <a:ea typeface="+mn-ea"/>
                          <a:cs typeface="Times New Roman"/>
                        </a:rPr>
                        <a:t>PUT</a:t>
                      </a:r>
                      <a:endParaRPr lang="ja-JP" sz="800" kern="100">
                        <a:effectLst/>
                        <a:latin typeface="+mn-ea"/>
                        <a:ea typeface="+mn-ea"/>
                        <a:cs typeface="Times New Roman"/>
                      </a:endParaRPr>
                    </a:p>
                  </a:txBody>
                  <a:tcPr marL="45278" marR="45278" marT="0" marB="0"/>
                </a:tc>
                <a:tc>
                  <a:txBody>
                    <a:bodyPr/>
                    <a:lstStyle/>
                    <a:p>
                      <a:pPr indent="63500" algn="just">
                        <a:spcAft>
                          <a:spcPts val="0"/>
                        </a:spcAft>
                      </a:pPr>
                      <a:r>
                        <a:rPr lang="ja-JP" sz="800" kern="100">
                          <a:effectLst/>
                          <a:latin typeface="+mn-ea"/>
                          <a:ea typeface="+mn-ea"/>
                          <a:cs typeface="Times New Roman"/>
                        </a:rPr>
                        <a:t>イベントを更新する</a:t>
                      </a:r>
                    </a:p>
                  </a:txBody>
                  <a:tcPr marL="45278" marR="45278" marT="0" marB="0"/>
                </a:tc>
              </a:tr>
              <a:tr h="77729">
                <a:tc>
                  <a:txBody>
                    <a:bodyPr/>
                    <a:lstStyle/>
                    <a:p>
                      <a:pPr indent="63500" algn="just">
                        <a:spcAft>
                          <a:spcPts val="0"/>
                        </a:spcAft>
                      </a:pPr>
                      <a:r>
                        <a:rPr lang="en-US" sz="800" kern="100">
                          <a:effectLst/>
                          <a:latin typeface="+mn-ea"/>
                          <a:ea typeface="+mn-ea"/>
                          <a:cs typeface="Times New Roman"/>
                        </a:rPr>
                        <a:t>/api/v1/events/&lt;target&gt;/&lt;property&gt;</a:t>
                      </a:r>
                      <a:endParaRPr lang="ja-JP" sz="800" kern="100">
                        <a:effectLst/>
                        <a:latin typeface="+mn-ea"/>
                        <a:ea typeface="+mn-ea"/>
                        <a:cs typeface="Times New Roman"/>
                      </a:endParaRPr>
                    </a:p>
                  </a:txBody>
                  <a:tcPr marL="45278" marR="45278" marT="0" marB="0"/>
                </a:tc>
                <a:tc>
                  <a:txBody>
                    <a:bodyPr/>
                    <a:lstStyle/>
                    <a:p>
                      <a:pPr indent="63500" algn="just">
                        <a:spcAft>
                          <a:spcPts val="0"/>
                        </a:spcAft>
                      </a:pPr>
                      <a:r>
                        <a:rPr lang="en-US" sz="800" kern="100">
                          <a:effectLst/>
                          <a:latin typeface="+mn-ea"/>
                          <a:ea typeface="+mn-ea"/>
                          <a:cs typeface="Times New Roman"/>
                        </a:rPr>
                        <a:t>PUT</a:t>
                      </a:r>
                      <a:endParaRPr lang="ja-JP" sz="800" kern="100">
                        <a:effectLst/>
                        <a:latin typeface="+mn-ea"/>
                        <a:ea typeface="+mn-ea"/>
                        <a:cs typeface="Times New Roman"/>
                      </a:endParaRPr>
                    </a:p>
                  </a:txBody>
                  <a:tcPr marL="45278" marR="45278" marT="0" marB="0"/>
                </a:tc>
                <a:tc>
                  <a:txBody>
                    <a:bodyPr/>
                    <a:lstStyle/>
                    <a:p>
                      <a:pPr indent="63500" algn="just">
                        <a:spcAft>
                          <a:spcPts val="0"/>
                        </a:spcAft>
                      </a:pPr>
                      <a:r>
                        <a:rPr lang="ja-JP" sz="800" kern="100">
                          <a:effectLst/>
                          <a:latin typeface="+mn-ea"/>
                          <a:ea typeface="+mn-ea"/>
                          <a:cs typeface="Times New Roman"/>
                        </a:rPr>
                        <a:t>イベントを更新する</a:t>
                      </a:r>
                    </a:p>
                  </a:txBody>
                  <a:tcPr marL="45278" marR="45278" marT="0" marB="0"/>
                </a:tc>
              </a:tr>
              <a:tr h="77729">
                <a:tc>
                  <a:txBody>
                    <a:bodyPr/>
                    <a:lstStyle/>
                    <a:p>
                      <a:pPr indent="63500" algn="just">
                        <a:spcAft>
                          <a:spcPts val="0"/>
                        </a:spcAft>
                      </a:pPr>
                      <a:r>
                        <a:rPr lang="en-US" sz="800" kern="100">
                          <a:effectLst/>
                          <a:latin typeface="+mn-ea"/>
                          <a:ea typeface="+mn-ea"/>
                          <a:cs typeface="Times New Roman"/>
                        </a:rPr>
                        <a:t>/api/v1/events/&lt;target&gt;</a:t>
                      </a:r>
                      <a:endParaRPr lang="ja-JP" sz="800" kern="100">
                        <a:effectLst/>
                        <a:latin typeface="+mn-ea"/>
                        <a:ea typeface="+mn-ea"/>
                        <a:cs typeface="Times New Roman"/>
                      </a:endParaRPr>
                    </a:p>
                  </a:txBody>
                  <a:tcPr marL="45278" marR="45278" marT="0" marB="0"/>
                </a:tc>
                <a:tc>
                  <a:txBody>
                    <a:bodyPr/>
                    <a:lstStyle/>
                    <a:p>
                      <a:pPr indent="63500" algn="just">
                        <a:spcAft>
                          <a:spcPts val="0"/>
                        </a:spcAft>
                      </a:pPr>
                      <a:r>
                        <a:rPr lang="en-US" sz="800" kern="100">
                          <a:effectLst/>
                          <a:latin typeface="+mn-ea"/>
                          <a:ea typeface="+mn-ea"/>
                          <a:cs typeface="Times New Roman"/>
                        </a:rPr>
                        <a:t>DELETE</a:t>
                      </a:r>
                      <a:endParaRPr lang="ja-JP" sz="800" kern="100">
                        <a:effectLst/>
                        <a:latin typeface="+mn-ea"/>
                        <a:ea typeface="+mn-ea"/>
                        <a:cs typeface="Times New Roman"/>
                      </a:endParaRPr>
                    </a:p>
                  </a:txBody>
                  <a:tcPr marL="45278" marR="45278" marT="0" marB="0"/>
                </a:tc>
                <a:tc>
                  <a:txBody>
                    <a:bodyPr/>
                    <a:lstStyle/>
                    <a:p>
                      <a:pPr indent="63500" algn="just">
                        <a:spcAft>
                          <a:spcPts val="0"/>
                        </a:spcAft>
                      </a:pPr>
                      <a:r>
                        <a:rPr lang="ja-JP" sz="800" kern="100">
                          <a:effectLst/>
                          <a:latin typeface="+mn-ea"/>
                          <a:ea typeface="+mn-ea"/>
                          <a:cs typeface="Times New Roman"/>
                        </a:rPr>
                        <a:t>イベントを削除する</a:t>
                      </a:r>
                    </a:p>
                  </a:txBody>
                  <a:tcPr marL="45278" marR="45278" marT="0" marB="0"/>
                </a:tc>
              </a:tr>
              <a:tr h="77729">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/v1/events/&lt;target&gt;/&lt;property&gt;</a:t>
                      </a:r>
                      <a:endParaRPr lang="ja-JP" sz="800" kern="100" dirty="0">
                        <a:effectLst/>
                        <a:latin typeface="+mn-ea"/>
                        <a:ea typeface="+mn-ea"/>
                        <a:cs typeface="Times New Roman"/>
                      </a:endParaRPr>
                    </a:p>
                  </a:txBody>
                  <a:tcPr marL="45278" marR="45278" marT="0" marB="0"/>
                </a:tc>
                <a:tc>
                  <a:txBody>
                    <a:bodyPr/>
                    <a:lstStyle/>
                    <a:p>
                      <a:pPr indent="63500" algn="just">
                        <a:spcAft>
                          <a:spcPts val="0"/>
                        </a:spcAft>
                      </a:pPr>
                      <a:r>
                        <a:rPr lang="en-US" sz="800" kern="100">
                          <a:effectLst/>
                          <a:latin typeface="+mn-ea"/>
                          <a:ea typeface="+mn-ea"/>
                          <a:cs typeface="Times New Roman"/>
                        </a:rPr>
                        <a:t>DELETE</a:t>
                      </a:r>
                      <a:endParaRPr lang="ja-JP" sz="800" kern="100">
                        <a:effectLst/>
                        <a:latin typeface="+mn-ea"/>
                        <a:ea typeface="+mn-ea"/>
                        <a:cs typeface="Times New Roman"/>
                      </a:endParaRPr>
                    </a:p>
                  </a:txBody>
                  <a:tcPr marL="45278" marR="45278" marT="0" marB="0"/>
                </a:tc>
                <a:tc>
                  <a:txBody>
                    <a:bodyPr/>
                    <a:lstStyle/>
                    <a:p>
                      <a:pPr indent="63500" algn="just">
                        <a:spcAft>
                          <a:spcPts val="0"/>
                        </a:spcAft>
                      </a:pPr>
                      <a:r>
                        <a:rPr lang="ja-JP" sz="800" kern="100">
                          <a:effectLst/>
                          <a:latin typeface="+mn-ea"/>
                          <a:ea typeface="+mn-ea"/>
                          <a:cs typeface="Times New Roman"/>
                        </a:rPr>
                        <a:t>イベントを削除する</a:t>
                      </a:r>
                    </a:p>
                  </a:txBody>
                  <a:tcPr marL="45278" marR="45278" marT="0" marB="0"/>
                </a:tc>
              </a:tr>
              <a:tr h="155457">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/v1/trace</a:t>
                      </a:r>
                      <a:r>
                        <a:rPr lang="en-US" sz="800" kern="100" dirty="0" smtClean="0">
                          <a:effectLst/>
                          <a:latin typeface="+mn-ea"/>
                          <a:ea typeface="+mn-ea"/>
                          <a:cs typeface="Times New Roman"/>
                        </a:rPr>
                        <a:t>/&lt;target&gt;</a:t>
                      </a:r>
                      <a:endParaRPr lang="ja-JP" sz="800" kern="100" dirty="0">
                        <a:effectLst/>
                        <a:latin typeface="+mn-ea"/>
                        <a:ea typeface="+mn-ea"/>
                        <a:cs typeface="Times New Roman"/>
                      </a:endParaRPr>
                    </a:p>
                  </a:txBody>
                  <a:tcPr marL="45278" marR="45278" marT="0" marB="0"/>
                </a:tc>
                <a:tc>
                  <a:txBody>
                    <a:bodyPr/>
                    <a:lstStyle/>
                    <a:p>
                      <a:pPr indent="63500" algn="just">
                        <a:spcAft>
                          <a:spcPts val="0"/>
                        </a:spcAft>
                      </a:pPr>
                      <a:r>
                        <a:rPr lang="en-US" sz="800" kern="100">
                          <a:effectLst/>
                          <a:latin typeface="+mn-ea"/>
                          <a:ea typeface="+mn-ea"/>
                          <a:cs typeface="Times New Roman"/>
                        </a:rPr>
                        <a:t>GET</a:t>
                      </a:r>
                      <a:endParaRPr lang="ja-JP" sz="800" kern="100">
                        <a:effectLst/>
                        <a:latin typeface="+mn-ea"/>
                        <a:ea typeface="+mn-ea"/>
                        <a:cs typeface="Times New Roman"/>
                      </a:endParaRPr>
                    </a:p>
                  </a:txBody>
                  <a:tcPr marL="45278" marR="45278" marT="0" marB="0"/>
                </a:tc>
                <a:tc>
                  <a:txBody>
                    <a:bodyPr/>
                    <a:lstStyle/>
                    <a:p>
                      <a:pPr indent="63500" algn="just">
                        <a:spcAft>
                          <a:spcPts val="0"/>
                        </a:spcAft>
                      </a:pPr>
                      <a:r>
                        <a:rPr lang="ja-JP" sz="800" kern="100" dirty="0">
                          <a:effectLst/>
                          <a:latin typeface="+mn-ea"/>
                          <a:ea typeface="+mn-ea"/>
                          <a:cs typeface="Times New Roman"/>
                        </a:rPr>
                        <a:t>トレースフォワード／トレースバックを実施する</a:t>
                      </a:r>
                    </a:p>
                  </a:txBody>
                  <a:tcPr marL="45278" marR="45278" marT="0" marB="0"/>
                </a:tc>
              </a:tr>
            </a:tbl>
          </a:graphicData>
        </a:graphic>
      </p:graphicFrame>
      <p:sp>
        <p:nvSpPr>
          <p:cNvPr id="9" name="テキスト プレースホルダー 8"/>
          <p:cNvSpPr>
            <a:spLocks noGrp="1"/>
          </p:cNvSpPr>
          <p:nvPr>
            <p:ph type="body" sz="half" idx="3"/>
          </p:nvPr>
        </p:nvSpPr>
        <p:spPr>
          <a:xfrm>
            <a:off x="4982586" y="1222478"/>
            <a:ext cx="4722942" cy="5302866"/>
          </a:xfrm>
        </p:spPr>
        <p:txBody>
          <a:bodyPr tIns="0" bIns="0">
            <a:noAutofit/>
          </a:bodyPr>
          <a:lstStyle/>
          <a:p>
            <a:r>
              <a:rPr kumimoji="1" lang="en-US" altLang="ja-JP" sz="1400" dirty="0" smtClean="0"/>
              <a:t>API</a:t>
            </a:r>
            <a:r>
              <a:rPr kumimoji="1" lang="ja-JP" altLang="en-US" sz="1400" dirty="0" smtClean="0"/>
              <a:t>例</a:t>
            </a:r>
          </a:p>
          <a:p>
            <a:pPr lvl="1"/>
            <a:r>
              <a:rPr lang="ja-JP" altLang="en-US" sz="1100" dirty="0" smtClean="0"/>
              <a:t>クエリ</a:t>
            </a:r>
          </a:p>
          <a:p>
            <a:pPr marL="663200" lvl="2" indent="0">
              <a:buNone/>
            </a:pPr>
            <a:r>
              <a:rPr lang="en-US" altLang="ja-JP" sz="900" dirty="0" smtClean="0"/>
              <a:t>GET /</a:t>
            </a:r>
            <a:r>
              <a:rPr lang="en-US" altLang="ja-JP" sz="900" dirty="0" err="1" smtClean="0"/>
              <a:t>api</a:t>
            </a:r>
            <a:r>
              <a:rPr lang="en-US" altLang="ja-JP" sz="900" dirty="0" smtClean="0"/>
              <a:t>/v1/</a:t>
            </a:r>
            <a:r>
              <a:rPr lang="en-US" altLang="ja-JP" sz="900" dirty="0" err="1" smtClean="0"/>
              <a:t>events?source</a:t>
            </a:r>
            <a:r>
              <a:rPr lang="en-US" altLang="ja-JP" sz="900" dirty="0" smtClean="0"/>
              <a:t>=ucode_00001C00000000000001000000100123 HTTP/1.1</a:t>
            </a:r>
            <a:br>
              <a:rPr lang="en-US" altLang="ja-JP" sz="900" dirty="0" smtClean="0"/>
            </a:br>
            <a:r>
              <a:rPr lang="en-US" altLang="ja-JP" sz="900" dirty="0" smtClean="0"/>
              <a:t>Host: example.org</a:t>
            </a:r>
            <a:endParaRPr lang="ja-JP" altLang="en-US" sz="900" dirty="0" smtClean="0"/>
          </a:p>
          <a:p>
            <a:pPr marL="663200" lvl="2" indent="0">
              <a:buNone/>
            </a:pPr>
            <a:endParaRPr lang="ja-JP" altLang="en-US" sz="900" dirty="0" smtClean="0"/>
          </a:p>
          <a:p>
            <a:pPr lvl="1"/>
            <a:r>
              <a:rPr lang="ja-JP" altLang="en-US" sz="1100" dirty="0" smtClean="0"/>
              <a:t>レスポンス</a:t>
            </a:r>
          </a:p>
          <a:p>
            <a:pPr marL="663200" lvl="2" indent="0">
              <a:buNone/>
            </a:pPr>
            <a:r>
              <a:rPr lang="en-US" altLang="ja-JP" sz="900" dirty="0" smtClean="0"/>
              <a:t>HTTP/1.1 200 OK</a:t>
            </a:r>
            <a:r>
              <a:rPr lang="ja-JP" altLang="en-US" sz="900" dirty="0" smtClean="0"/>
              <a:t/>
            </a:r>
            <a:br>
              <a:rPr lang="ja-JP" altLang="en-US" sz="900" dirty="0" smtClean="0"/>
            </a:br>
            <a:r>
              <a:rPr lang="en-US" altLang="ja-JP" sz="900" dirty="0" smtClean="0"/>
              <a:t>Content-Length: xxx</a:t>
            </a:r>
            <a:r>
              <a:rPr lang="ja-JP" altLang="en-US" sz="900" dirty="0" smtClean="0"/>
              <a:t/>
            </a:r>
            <a:br>
              <a:rPr lang="ja-JP" altLang="en-US" sz="900" dirty="0" smtClean="0"/>
            </a:br>
            <a:r>
              <a:rPr lang="en-US" altLang="ja-JP" sz="900" dirty="0" smtClean="0"/>
              <a:t>Connection: close</a:t>
            </a:r>
            <a:r>
              <a:rPr lang="ja-JP" altLang="en-US" sz="900" dirty="0" smtClean="0"/>
              <a:t/>
            </a:r>
            <a:br>
              <a:rPr lang="ja-JP" altLang="en-US" sz="900" dirty="0" smtClean="0"/>
            </a:br>
            <a:r>
              <a:rPr lang="en-US" altLang="ja-JP" sz="900" dirty="0" smtClean="0"/>
              <a:t>Content-Type: application/</a:t>
            </a:r>
            <a:r>
              <a:rPr lang="en-US" altLang="ja-JP" sz="900" dirty="0" err="1" smtClean="0"/>
              <a:t>json</a:t>
            </a:r>
            <a:r>
              <a:rPr lang="en-US" altLang="ja-JP" sz="900" dirty="0" smtClean="0"/>
              <a:t>; charset=utf-8</a:t>
            </a:r>
            <a:r>
              <a:rPr lang="ja-JP" altLang="en-US" sz="900" dirty="0" smtClean="0"/>
              <a:t/>
            </a:r>
            <a:br>
              <a:rPr lang="ja-JP" altLang="en-US" sz="900" dirty="0" smtClean="0"/>
            </a:br>
            <a:endParaRPr lang="en-US" altLang="ja-JP" sz="900" dirty="0" smtClean="0"/>
          </a:p>
          <a:p>
            <a:pPr marL="663200" lvl="2" indent="0">
              <a:buNone/>
            </a:pPr>
            <a:r>
              <a:rPr lang="en-US" altLang="ja-JP" sz="800" dirty="0" smtClean="0"/>
              <a:t>{"events":[ {   "urn:ucode:_00001C00000000000001000000100800": {</a:t>
            </a:r>
          </a:p>
          <a:p>
            <a:pPr marL="663200" lvl="2" indent="0">
              <a:buNone/>
            </a:pPr>
            <a:r>
              <a:rPr lang="en-US" altLang="ja-JP" sz="800" dirty="0" smtClean="0"/>
              <a:t>    "http://uidcenter.org/</a:t>
            </a:r>
            <a:r>
              <a:rPr lang="en-US" altLang="ja-JP" sz="800" dirty="0" err="1" smtClean="0"/>
              <a:t>ucr</a:t>
            </a:r>
            <a:r>
              <a:rPr lang="en-US" altLang="ja-JP" sz="800" dirty="0" smtClean="0"/>
              <a:t>/vocab/</a:t>
            </a:r>
            <a:r>
              <a:rPr lang="en-US" altLang="ja-JP" sz="800" dirty="0" err="1" smtClean="0"/>
              <a:t>event#type</a:t>
            </a:r>
            <a:r>
              <a:rPr lang="en-US" altLang="ja-JP" sz="800" dirty="0" smtClean="0"/>
              <a:t>": [</a:t>
            </a:r>
          </a:p>
          <a:p>
            <a:pPr marL="663200" lvl="2" indent="0">
              <a:buNone/>
            </a:pPr>
            <a:r>
              <a:rPr lang="en-US" altLang="ja-JP" sz="800" dirty="0" smtClean="0"/>
              <a:t>     { "value": "urn:ucode:_0FFFDE000000000000000000001234567",  "type": "</a:t>
            </a:r>
            <a:r>
              <a:rPr lang="en-US" altLang="ja-JP" sz="800" dirty="0" err="1" smtClean="0"/>
              <a:t>uri</a:t>
            </a:r>
            <a:r>
              <a:rPr lang="en-US" altLang="ja-JP" sz="800" dirty="0" smtClean="0"/>
              <a:t>" } ],</a:t>
            </a:r>
          </a:p>
          <a:p>
            <a:pPr marL="663200" lvl="2" indent="0">
              <a:buNone/>
            </a:pPr>
            <a:r>
              <a:rPr lang="en-US" altLang="ja-JP" sz="800" dirty="0" smtClean="0"/>
              <a:t>    "http://uidcenter.org/</a:t>
            </a:r>
            <a:r>
              <a:rPr lang="en-US" altLang="ja-JP" sz="800" dirty="0" err="1" smtClean="0"/>
              <a:t>ucr</a:t>
            </a:r>
            <a:r>
              <a:rPr lang="en-US" altLang="ja-JP" sz="800" dirty="0" smtClean="0"/>
              <a:t>/vocab/</a:t>
            </a:r>
            <a:r>
              <a:rPr lang="en-US" altLang="ja-JP" sz="800" dirty="0" err="1" smtClean="0"/>
              <a:t>event#source</a:t>
            </a:r>
            <a:r>
              <a:rPr lang="en-US" altLang="ja-JP" sz="800" dirty="0" smtClean="0"/>
              <a:t>": [</a:t>
            </a:r>
          </a:p>
          <a:p>
            <a:pPr marL="663200" lvl="2" indent="0">
              <a:buNone/>
            </a:pPr>
            <a:r>
              <a:rPr lang="en-US" altLang="ja-JP" sz="800" dirty="0" smtClean="0"/>
              <a:t>     { "value": "urn:ucode:_00001C00000000000001000000100123", "type": "</a:t>
            </a:r>
            <a:r>
              <a:rPr lang="en-US" altLang="ja-JP" sz="800" dirty="0" err="1" smtClean="0"/>
              <a:t>uri</a:t>
            </a:r>
            <a:r>
              <a:rPr lang="en-US" altLang="ja-JP" sz="800" dirty="0" smtClean="0"/>
              <a:t>" } ],</a:t>
            </a:r>
          </a:p>
          <a:p>
            <a:pPr marL="663200" lvl="2" indent="0">
              <a:buNone/>
            </a:pPr>
            <a:r>
              <a:rPr lang="en-US" altLang="ja-JP" sz="800" dirty="0" smtClean="0"/>
              <a:t>    "http://uidcenter.org/</a:t>
            </a:r>
            <a:r>
              <a:rPr lang="en-US" altLang="ja-JP" sz="800" dirty="0" err="1" smtClean="0"/>
              <a:t>ucr</a:t>
            </a:r>
            <a:r>
              <a:rPr lang="en-US" altLang="ja-JP" sz="800" dirty="0" smtClean="0"/>
              <a:t>/vocab/</a:t>
            </a:r>
            <a:r>
              <a:rPr lang="en-US" altLang="ja-JP" sz="800" dirty="0" err="1" smtClean="0"/>
              <a:t>event#destination</a:t>
            </a:r>
            <a:r>
              <a:rPr lang="en-US" altLang="ja-JP" sz="800" dirty="0" smtClean="0"/>
              <a:t>": [</a:t>
            </a:r>
          </a:p>
          <a:p>
            <a:pPr marL="663200" lvl="2" indent="0">
              <a:buNone/>
            </a:pPr>
            <a:r>
              <a:rPr lang="en-US" altLang="ja-JP" sz="800" dirty="0" smtClean="0"/>
              <a:t>     { "value": "urn:ucode:_00001C00000000000001000000100125", "type": "</a:t>
            </a:r>
            <a:r>
              <a:rPr lang="en-US" altLang="ja-JP" sz="800" dirty="0" err="1" smtClean="0"/>
              <a:t>uri</a:t>
            </a:r>
            <a:r>
              <a:rPr lang="en-US" altLang="ja-JP" sz="800" dirty="0" smtClean="0"/>
              <a:t>" } ] ,</a:t>
            </a:r>
          </a:p>
          <a:p>
            <a:pPr marL="663200" lvl="2" indent="0">
              <a:buNone/>
            </a:pPr>
            <a:r>
              <a:rPr lang="en-US" altLang="ja-JP" sz="800" dirty="0" smtClean="0"/>
              <a:t>    "http://uidcenter.org/</a:t>
            </a:r>
            <a:r>
              <a:rPr lang="en-US" altLang="ja-JP" sz="800" dirty="0" err="1" smtClean="0"/>
              <a:t>ucr</a:t>
            </a:r>
            <a:r>
              <a:rPr lang="en-US" altLang="ja-JP" sz="800" dirty="0" smtClean="0"/>
              <a:t>/vocab/</a:t>
            </a:r>
            <a:r>
              <a:rPr lang="en-US" altLang="ja-JP" sz="800" dirty="0" err="1" smtClean="0"/>
              <a:t>event#date</a:t>
            </a:r>
            <a:r>
              <a:rPr lang="en-US" altLang="ja-JP" sz="800" dirty="0" smtClean="0"/>
              <a:t>": [</a:t>
            </a:r>
          </a:p>
          <a:p>
            <a:pPr marL="663200" lvl="2" indent="0">
              <a:buNone/>
            </a:pPr>
            <a:r>
              <a:rPr lang="en-US" altLang="ja-JP" sz="800" dirty="0" smtClean="0"/>
              <a:t>     { "value": "2012-03-07T12:00:00+0900", "type": "literal" } ] ,</a:t>
            </a:r>
          </a:p>
          <a:p>
            <a:pPr marL="663200" lvl="2" indent="0">
              <a:buNone/>
            </a:pPr>
            <a:r>
              <a:rPr lang="en-US" altLang="ja-JP" sz="800" dirty="0" smtClean="0"/>
              <a:t>    "http://uidcenter.org/</a:t>
            </a:r>
            <a:r>
              <a:rPr lang="en-US" altLang="ja-JP" sz="800" dirty="0" err="1" smtClean="0"/>
              <a:t>ucr</a:t>
            </a:r>
            <a:r>
              <a:rPr lang="en-US" altLang="ja-JP" sz="800" dirty="0" smtClean="0"/>
              <a:t>/vocab/</a:t>
            </a:r>
            <a:r>
              <a:rPr lang="en-US" altLang="ja-JP" sz="800" dirty="0" err="1" smtClean="0"/>
              <a:t>event#place</a:t>
            </a:r>
            <a:r>
              <a:rPr lang="en-US" altLang="ja-JP" sz="800" dirty="0" smtClean="0"/>
              <a:t>": [</a:t>
            </a:r>
          </a:p>
          <a:p>
            <a:pPr marL="663200" lvl="2" indent="0">
              <a:buNone/>
            </a:pPr>
            <a:r>
              <a:rPr lang="en-US" altLang="ja-JP" sz="800" dirty="0" smtClean="0"/>
              <a:t>     { "value": "urn:ucode:_00001C00000000000001000000100A00",  "type": "</a:t>
            </a:r>
            <a:r>
              <a:rPr lang="en-US" altLang="ja-JP" sz="800" dirty="0" err="1" smtClean="0"/>
              <a:t>uri</a:t>
            </a:r>
            <a:r>
              <a:rPr lang="en-US" altLang="ja-JP" sz="800" dirty="0" smtClean="0"/>
              <a:t>" } ] } }, {  "urn:ucode:_00001C00000000000001000000100801": {</a:t>
            </a:r>
          </a:p>
          <a:p>
            <a:pPr marL="663200" lvl="2" indent="0">
              <a:buNone/>
            </a:pPr>
            <a:r>
              <a:rPr lang="en-US" altLang="ja-JP" sz="800" dirty="0" smtClean="0"/>
              <a:t>    "http://uidcenter.org/</a:t>
            </a:r>
            <a:r>
              <a:rPr lang="en-US" altLang="ja-JP" sz="800" dirty="0" err="1" smtClean="0"/>
              <a:t>ucr</a:t>
            </a:r>
            <a:r>
              <a:rPr lang="en-US" altLang="ja-JP" sz="800" dirty="0" smtClean="0"/>
              <a:t>/vocab/</a:t>
            </a:r>
            <a:r>
              <a:rPr lang="en-US" altLang="ja-JP" sz="800" dirty="0" err="1" smtClean="0"/>
              <a:t>event#type</a:t>
            </a:r>
            <a:r>
              <a:rPr lang="en-US" altLang="ja-JP" sz="800" dirty="0" smtClean="0"/>
              <a:t>": [</a:t>
            </a:r>
          </a:p>
          <a:p>
            <a:pPr marL="663200" lvl="2" indent="0">
              <a:buNone/>
            </a:pPr>
            <a:r>
              <a:rPr lang="en-US" altLang="ja-JP" sz="800" dirty="0" smtClean="0"/>
              <a:t>     { "value": "urn:ucode:_0FFFDE000000000000000000001234567", "type": "</a:t>
            </a:r>
            <a:r>
              <a:rPr lang="en-US" altLang="ja-JP" sz="800" dirty="0" err="1" smtClean="0"/>
              <a:t>uri</a:t>
            </a:r>
            <a:r>
              <a:rPr lang="en-US" altLang="ja-JP" sz="800" dirty="0" smtClean="0"/>
              <a:t>" } ],</a:t>
            </a:r>
          </a:p>
          <a:p>
            <a:pPr marL="663200" lvl="2" indent="0">
              <a:buNone/>
            </a:pPr>
            <a:r>
              <a:rPr lang="en-US" altLang="ja-JP" sz="800" dirty="0" smtClean="0"/>
              <a:t>    "http://uidcenter.org/</a:t>
            </a:r>
            <a:r>
              <a:rPr lang="en-US" altLang="ja-JP" sz="800" dirty="0" err="1" smtClean="0"/>
              <a:t>ucr</a:t>
            </a:r>
            <a:r>
              <a:rPr lang="en-US" altLang="ja-JP" sz="800" dirty="0" smtClean="0"/>
              <a:t>/vocab/</a:t>
            </a:r>
            <a:r>
              <a:rPr lang="en-US" altLang="ja-JP" sz="800" dirty="0" err="1" smtClean="0"/>
              <a:t>event#source</a:t>
            </a:r>
            <a:r>
              <a:rPr lang="en-US" altLang="ja-JP" sz="800" dirty="0" smtClean="0"/>
              <a:t>": [</a:t>
            </a:r>
          </a:p>
          <a:p>
            <a:pPr marL="663200" lvl="2" indent="0">
              <a:buNone/>
            </a:pPr>
            <a:r>
              <a:rPr lang="en-US" altLang="ja-JP" sz="800" dirty="0" smtClean="0"/>
              <a:t>     { "value": "urn:ucode:_00001C00000000000001000000100123", "type": "</a:t>
            </a:r>
            <a:r>
              <a:rPr lang="en-US" altLang="ja-JP" sz="800" dirty="0" err="1" smtClean="0"/>
              <a:t>uri</a:t>
            </a:r>
            <a:r>
              <a:rPr lang="en-US" altLang="ja-JP" sz="800" dirty="0" smtClean="0"/>
              <a:t>" } ],</a:t>
            </a:r>
          </a:p>
          <a:p>
            <a:pPr marL="663200" lvl="2" indent="0">
              <a:buNone/>
            </a:pPr>
            <a:r>
              <a:rPr lang="en-US" altLang="ja-JP" sz="800" dirty="0" smtClean="0"/>
              <a:t>    "http://uidcenter.org/</a:t>
            </a:r>
            <a:r>
              <a:rPr lang="en-US" altLang="ja-JP" sz="800" dirty="0" err="1" smtClean="0"/>
              <a:t>ucr</a:t>
            </a:r>
            <a:r>
              <a:rPr lang="en-US" altLang="ja-JP" sz="800" dirty="0" smtClean="0"/>
              <a:t>/vocab/</a:t>
            </a:r>
            <a:r>
              <a:rPr lang="en-US" altLang="ja-JP" sz="800" dirty="0" err="1" smtClean="0"/>
              <a:t>event#destination</a:t>
            </a:r>
            <a:r>
              <a:rPr lang="en-US" altLang="ja-JP" sz="800" dirty="0" smtClean="0"/>
              <a:t>": [</a:t>
            </a:r>
          </a:p>
          <a:p>
            <a:pPr marL="663200" lvl="2" indent="0">
              <a:buNone/>
            </a:pPr>
            <a:r>
              <a:rPr lang="en-US" altLang="ja-JP" sz="800" dirty="0" smtClean="0"/>
              <a:t>     { "value": "urn:ucode:_00001C00000000000001000000100126", "type": "</a:t>
            </a:r>
            <a:r>
              <a:rPr lang="en-US" altLang="ja-JP" sz="800" dirty="0" err="1" smtClean="0"/>
              <a:t>uri</a:t>
            </a:r>
            <a:r>
              <a:rPr lang="en-US" altLang="ja-JP" sz="800" dirty="0" smtClean="0"/>
              <a:t>" } ,</a:t>
            </a:r>
          </a:p>
          <a:p>
            <a:pPr marL="663200" lvl="2" indent="0">
              <a:buNone/>
            </a:pPr>
            <a:r>
              <a:rPr lang="en-US" altLang="ja-JP" sz="800" dirty="0" smtClean="0"/>
              <a:t>     { "value": "urn:ucode:_00001C00000000000001000000100127", "type": "</a:t>
            </a:r>
            <a:r>
              <a:rPr lang="en-US" altLang="ja-JP" sz="800" dirty="0" err="1" smtClean="0"/>
              <a:t>uri</a:t>
            </a:r>
            <a:r>
              <a:rPr lang="en-US" altLang="ja-JP" sz="800" dirty="0" smtClean="0"/>
              <a:t>" } ] ,</a:t>
            </a:r>
          </a:p>
          <a:p>
            <a:pPr marL="663200" lvl="2" indent="0">
              <a:buNone/>
            </a:pPr>
            <a:r>
              <a:rPr lang="en-US" altLang="ja-JP" sz="800" dirty="0" smtClean="0"/>
              <a:t>    "http://uidcenter.org/</a:t>
            </a:r>
            <a:r>
              <a:rPr lang="en-US" altLang="ja-JP" sz="800" dirty="0" err="1" smtClean="0"/>
              <a:t>ucr</a:t>
            </a:r>
            <a:r>
              <a:rPr lang="en-US" altLang="ja-JP" sz="800" dirty="0" smtClean="0"/>
              <a:t>/vocab/</a:t>
            </a:r>
            <a:r>
              <a:rPr lang="en-US" altLang="ja-JP" sz="800" dirty="0" err="1" smtClean="0"/>
              <a:t>event#date</a:t>
            </a:r>
            <a:r>
              <a:rPr lang="en-US" altLang="ja-JP" sz="800" dirty="0" smtClean="0"/>
              <a:t>": [</a:t>
            </a:r>
          </a:p>
          <a:p>
            <a:pPr marL="663200" lvl="2" indent="0">
              <a:buNone/>
            </a:pPr>
            <a:r>
              <a:rPr lang="en-US" altLang="ja-JP" sz="800" dirty="0" smtClean="0"/>
              <a:t>     { "value": "2012-03-07T13:00:00+0900", "type": "literal" } ] ,</a:t>
            </a:r>
          </a:p>
          <a:p>
            <a:pPr marL="663200" lvl="2" indent="0">
              <a:buNone/>
            </a:pPr>
            <a:r>
              <a:rPr lang="en-US" altLang="ja-JP" sz="800" dirty="0" smtClean="0"/>
              <a:t>    "http://uidcenter.org/</a:t>
            </a:r>
            <a:r>
              <a:rPr lang="en-US" altLang="ja-JP" sz="800" dirty="0" err="1" smtClean="0"/>
              <a:t>ucr</a:t>
            </a:r>
            <a:r>
              <a:rPr lang="en-US" altLang="ja-JP" sz="800" dirty="0" smtClean="0"/>
              <a:t>/vocab/</a:t>
            </a:r>
            <a:r>
              <a:rPr lang="en-US" altLang="ja-JP" sz="800" dirty="0" err="1" smtClean="0"/>
              <a:t>event#place</a:t>
            </a:r>
            <a:r>
              <a:rPr lang="en-US" altLang="ja-JP" sz="800" dirty="0" smtClean="0"/>
              <a:t>": [</a:t>
            </a:r>
          </a:p>
          <a:p>
            <a:pPr marL="663200" lvl="2" indent="0">
              <a:buNone/>
            </a:pPr>
            <a:r>
              <a:rPr lang="en-US" altLang="ja-JP" sz="800" dirty="0" smtClean="0"/>
              <a:t>     { "value": "urn:ucode:_00001C00000000000001000000100A01",  "type": "</a:t>
            </a:r>
            <a:r>
              <a:rPr lang="en-US" altLang="ja-JP" sz="800" dirty="0" err="1" smtClean="0"/>
              <a:t>uri</a:t>
            </a:r>
            <a:r>
              <a:rPr lang="en-US" altLang="ja-JP" sz="800" dirty="0" smtClean="0"/>
              <a:t>" }]}}]}</a:t>
            </a:r>
            <a:endParaRPr lang="en-US" altLang="ja-JP" sz="800" dirty="0"/>
          </a:p>
        </p:txBody>
      </p:sp>
      <p:sp>
        <p:nvSpPr>
          <p:cNvPr id="5" name="スライド番号プレースホルダー 4"/>
          <p:cNvSpPr>
            <a:spLocks noGrp="1"/>
          </p:cNvSpPr>
          <p:nvPr>
            <p:ph type="sldNum" sz="quarter" idx="10"/>
          </p:nvPr>
        </p:nvSpPr>
        <p:spPr/>
        <p:txBody>
          <a:bodyPr/>
          <a:lstStyle/>
          <a:p>
            <a:fld id="{276C6A59-D97A-40CC-8D04-C7788F30EB56}" type="slidenum">
              <a:rPr lang="ja-JP" altLang="en-US" smtClean="0"/>
              <a:pPr/>
              <a:t>64</a:t>
            </a:fld>
            <a:endParaRPr lang="en-US" altLang="ja-JP"/>
          </a:p>
        </p:txBody>
      </p:sp>
      <p:sp>
        <p:nvSpPr>
          <p:cNvPr id="7" name="角丸四角形吹き出し 6"/>
          <p:cNvSpPr/>
          <p:nvPr/>
        </p:nvSpPr>
        <p:spPr bwMode="auto">
          <a:xfrm>
            <a:off x="6537176" y="1116312"/>
            <a:ext cx="3240360" cy="368472"/>
          </a:xfrm>
          <a:prstGeom prst="wedgeRoundRectCallout">
            <a:avLst>
              <a:gd name="adj1" fmla="val -7027"/>
              <a:gd name="adj2" fmla="val 89578"/>
              <a:gd name="adj3" fmla="val 16667"/>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r>
              <a:rPr lang="ja-JP" altLang="en-US" sz="1200" dirty="0" smtClean="0">
                <a:solidFill>
                  <a:schemeClr val="bg2"/>
                </a:solidFill>
              </a:rPr>
              <a:t>イベント発生源が</a:t>
            </a:r>
            <a:r>
              <a:rPr lang="en-US" altLang="ja-JP" sz="1200" dirty="0" smtClean="0">
                <a:solidFill>
                  <a:schemeClr val="bg2"/>
                </a:solidFill>
              </a:rPr>
              <a:t>urn:ucode:_0000…0123</a:t>
            </a:r>
            <a:r>
              <a:rPr lang="ja-JP" altLang="en-US" sz="1200" dirty="0" smtClean="0">
                <a:solidFill>
                  <a:schemeClr val="bg2"/>
                </a:solidFill>
              </a:rPr>
              <a:t>である</a:t>
            </a:r>
            <a:br>
              <a:rPr lang="ja-JP" altLang="en-US" sz="1200" dirty="0" smtClean="0">
                <a:solidFill>
                  <a:schemeClr val="bg2"/>
                </a:solidFill>
              </a:rPr>
            </a:br>
            <a:r>
              <a:rPr lang="ja-JP" altLang="en-US" sz="1200" dirty="0" smtClean="0">
                <a:solidFill>
                  <a:schemeClr val="bg2"/>
                </a:solidFill>
              </a:rPr>
              <a:t>イベントを取得したい</a:t>
            </a:r>
            <a:endParaRPr kumimoji="0" lang="ja-JP" altLang="en-US"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endParaRPr>
          </a:p>
        </p:txBody>
      </p:sp>
      <p:sp>
        <p:nvSpPr>
          <p:cNvPr id="11" name="角丸四角形吹き出し 10"/>
          <p:cNvSpPr/>
          <p:nvPr/>
        </p:nvSpPr>
        <p:spPr bwMode="auto">
          <a:xfrm>
            <a:off x="1640632" y="5157192"/>
            <a:ext cx="3384376" cy="576064"/>
          </a:xfrm>
          <a:prstGeom prst="wedgeRoundRectCallout">
            <a:avLst>
              <a:gd name="adj1" fmla="val 73809"/>
              <a:gd name="adj2" fmla="val -42257"/>
              <a:gd name="adj3" fmla="val 16667"/>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r>
              <a:rPr kumimoji="0" lang="ja-JP" altLang="en-US"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該当するイベントのリスト</a:t>
            </a:r>
          </a:p>
          <a:p>
            <a:pPr marL="228600" indent="-228600" algn="l">
              <a:buFont typeface="+mj-lt"/>
              <a:buAutoNum type="arabicPeriod"/>
            </a:pPr>
            <a:r>
              <a:rPr kumimoji="0" lang="en-US" altLang="ja-JP"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…0123</a:t>
            </a:r>
            <a:r>
              <a:rPr kumimoji="0" lang="ja-JP" altLang="en-US"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から</a:t>
            </a:r>
            <a:r>
              <a:rPr kumimoji="0" lang="en-US" altLang="ja-JP"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…0125</a:t>
            </a:r>
            <a:r>
              <a:rPr kumimoji="0" lang="ja-JP" altLang="en-US"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が生成された</a:t>
            </a:r>
          </a:p>
          <a:p>
            <a:pPr marL="228600" indent="-228600" algn="l">
              <a:buFont typeface="+mj-lt"/>
              <a:buAutoNum type="arabicPeriod"/>
            </a:pPr>
            <a:r>
              <a:rPr lang="en-US" altLang="ja-JP" sz="1200" dirty="0" smtClean="0">
                <a:solidFill>
                  <a:schemeClr val="bg2"/>
                </a:solidFill>
              </a:rPr>
              <a:t>…0123</a:t>
            </a:r>
            <a:r>
              <a:rPr lang="ja-JP" altLang="en-US" sz="1200" dirty="0" smtClean="0">
                <a:solidFill>
                  <a:schemeClr val="bg2"/>
                </a:solidFill>
              </a:rPr>
              <a:t>から</a:t>
            </a:r>
            <a:r>
              <a:rPr lang="en-US" altLang="ja-JP" sz="1200" dirty="0" smtClean="0">
                <a:solidFill>
                  <a:schemeClr val="bg2"/>
                </a:solidFill>
              </a:rPr>
              <a:t>…0126</a:t>
            </a:r>
            <a:r>
              <a:rPr lang="ja-JP" altLang="en-US" sz="1200" dirty="0" smtClean="0">
                <a:solidFill>
                  <a:schemeClr val="bg2"/>
                </a:solidFill>
              </a:rPr>
              <a:t>と</a:t>
            </a:r>
            <a:r>
              <a:rPr lang="en-US" altLang="ja-JP" sz="1200" dirty="0" smtClean="0">
                <a:solidFill>
                  <a:schemeClr val="bg2"/>
                </a:solidFill>
              </a:rPr>
              <a:t>…0127</a:t>
            </a:r>
            <a:r>
              <a:rPr lang="ja-JP" altLang="en-US" sz="1200" dirty="0" smtClean="0">
                <a:solidFill>
                  <a:schemeClr val="bg2"/>
                </a:solidFill>
              </a:rPr>
              <a:t>が生成された</a:t>
            </a:r>
            <a:endParaRPr kumimoji="0" lang="ja-JP" altLang="en-US"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20100144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外部仕様書の</a:t>
            </a:r>
            <a:r>
              <a:rPr kumimoji="1" lang="en-US" altLang="ja-JP" dirty="0" smtClean="0"/>
              <a:t>API</a:t>
            </a:r>
            <a:r>
              <a:rPr kumimoji="1" lang="ja-JP" altLang="en-US" dirty="0" smtClean="0"/>
              <a:t>規格</a:t>
            </a:r>
            <a:r>
              <a:rPr kumimoji="1" lang="en-US" altLang="ja-JP" dirty="0" smtClean="0"/>
              <a:t> (3) Geographical Management Command</a:t>
            </a:r>
            <a:endParaRPr kumimoji="1" lang="ja-JP" altLang="en-US" dirty="0"/>
          </a:p>
        </p:txBody>
      </p:sp>
      <p:sp>
        <p:nvSpPr>
          <p:cNvPr id="3" name="コンテンツ プレースホルダー 2"/>
          <p:cNvSpPr>
            <a:spLocks noGrp="1"/>
          </p:cNvSpPr>
          <p:nvPr>
            <p:ph sz="half" idx="1"/>
          </p:nvPr>
        </p:nvSpPr>
        <p:spPr/>
        <p:txBody>
          <a:bodyPr>
            <a:normAutofit fontScale="92500" lnSpcReduction="20000"/>
          </a:bodyPr>
          <a:lstStyle/>
          <a:p>
            <a:r>
              <a:rPr lang="ja-JP" altLang="en-US" dirty="0" smtClean="0"/>
              <a:t>機能概要</a:t>
            </a:r>
            <a:endParaRPr lang="en-US" altLang="ja-JP" dirty="0" smtClean="0"/>
          </a:p>
          <a:p>
            <a:pPr lvl="1"/>
            <a:r>
              <a:rPr lang="en-US" altLang="ja-JP" dirty="0" smtClean="0"/>
              <a:t>GIS</a:t>
            </a:r>
            <a:r>
              <a:rPr lang="ja-JP" altLang="en-US" dirty="0" smtClean="0"/>
              <a:t>等地理情報処理に必要な登録・検索処理を提供する。</a:t>
            </a:r>
          </a:p>
          <a:p>
            <a:r>
              <a:rPr lang="ja-JP" altLang="en-US" dirty="0" smtClean="0"/>
              <a:t>備考</a:t>
            </a:r>
          </a:p>
          <a:p>
            <a:pPr lvl="1"/>
            <a:r>
              <a:rPr lang="ja-JP" altLang="en-US" dirty="0" smtClean="0"/>
              <a:t>場所の地点・領域は、</a:t>
            </a:r>
            <a:r>
              <a:rPr lang="en-US" altLang="ja-JP" dirty="0" err="1" smtClean="0"/>
              <a:t>OpenGIS</a:t>
            </a:r>
            <a:r>
              <a:rPr lang="ja-JP" altLang="en-US" dirty="0" smtClean="0"/>
              <a:t>の</a:t>
            </a:r>
            <a:r>
              <a:rPr lang="en-US" altLang="ja-JP" dirty="0" smtClean="0"/>
              <a:t>Well Known Text</a:t>
            </a:r>
            <a:r>
              <a:rPr lang="ja-JP" altLang="en-US" dirty="0" smtClean="0"/>
              <a:t>形式、</a:t>
            </a:r>
            <a:r>
              <a:rPr lang="en-US" altLang="ja-JP" dirty="0" smtClean="0"/>
              <a:t>GML</a:t>
            </a:r>
            <a:r>
              <a:rPr lang="ja-JP" altLang="en-US" dirty="0" smtClean="0"/>
              <a:t>形式、</a:t>
            </a:r>
            <a:r>
              <a:rPr lang="ja-JP" altLang="en-US" dirty="0"/>
              <a:t>また</a:t>
            </a:r>
            <a:r>
              <a:rPr lang="ja-JP" altLang="en-US" dirty="0" smtClean="0"/>
              <a:t>は</a:t>
            </a:r>
            <a:r>
              <a:rPr lang="en-US" altLang="ja-JP" dirty="0" err="1" smtClean="0"/>
              <a:t>GeoJSON</a:t>
            </a:r>
            <a:r>
              <a:rPr lang="ja-JP" altLang="en-US" dirty="0" smtClean="0"/>
              <a:t>形式で表現する。</a:t>
            </a:r>
          </a:p>
          <a:p>
            <a:pPr lvl="1"/>
            <a:r>
              <a:rPr lang="ja-JP" altLang="en-US" dirty="0" smtClean="0"/>
              <a:t>検索時の条件として、領域の重なり・包含を指定できる。</a:t>
            </a:r>
            <a:r>
              <a:rPr lang="en-US" altLang="ja-JP" dirty="0" smtClean="0"/>
              <a:t> </a:t>
            </a:r>
            <a:endParaRPr lang="ja-JP" altLang="en-US" dirty="0" smtClean="0"/>
          </a:p>
          <a:p>
            <a:r>
              <a:rPr lang="en-US" altLang="ja-JP" dirty="0" smtClean="0"/>
              <a:t>API</a:t>
            </a:r>
            <a:r>
              <a:rPr lang="ja-JP" altLang="en-US" dirty="0" smtClean="0"/>
              <a:t>リスト</a:t>
            </a:r>
            <a:endParaRPr lang="en-US" altLang="ja-JP" dirty="0" smtClean="0"/>
          </a:p>
          <a:p>
            <a:endParaRPr lang="en-US" altLang="ja-JP" dirty="0"/>
          </a:p>
          <a:p>
            <a:endParaRPr lang="en-US" altLang="ja-JP" dirty="0" smtClean="0"/>
          </a:p>
          <a:p>
            <a:endParaRPr lang="en-US" altLang="ja-JP" dirty="0"/>
          </a:p>
          <a:p>
            <a:endParaRPr lang="en-US" altLang="ja-JP" dirty="0" smtClean="0"/>
          </a:p>
          <a:p>
            <a:pPr marL="0" indent="0">
              <a:buNone/>
            </a:pPr>
            <a:r>
              <a:rPr lang="ja-JP" altLang="en-US" dirty="0" smtClean="0"/>
              <a:t>　</a:t>
            </a:r>
          </a:p>
          <a:p>
            <a:pPr marL="0" indent="0">
              <a:buNone/>
            </a:pPr>
            <a:r>
              <a:rPr lang="ja-JP" altLang="en-US" dirty="0" smtClean="0"/>
              <a:t>　</a:t>
            </a:r>
            <a:endParaRPr lang="ja-JP" altLang="en-US" dirty="0"/>
          </a:p>
          <a:p>
            <a:pPr marL="0" indent="0">
              <a:buNone/>
            </a:pPr>
            <a:endParaRPr lang="ja-JP" altLang="en-US" dirty="0" smtClean="0"/>
          </a:p>
          <a:p>
            <a:pPr marL="0" indent="0">
              <a:buNone/>
            </a:pPr>
            <a:endParaRPr lang="ja-JP" altLang="en-US" dirty="0" smtClean="0"/>
          </a:p>
        </p:txBody>
      </p:sp>
      <p:graphicFrame>
        <p:nvGraphicFramePr>
          <p:cNvPr id="10" name="コンテンツ プレースホルダー 9"/>
          <p:cNvGraphicFramePr>
            <a:graphicFrameLocks noGrp="1"/>
          </p:cNvGraphicFramePr>
          <p:nvPr>
            <p:ph sz="half" idx="2"/>
            <p:extLst>
              <p:ext uri="{D42A27DB-BD31-4B8C-83A1-F6EECF244321}">
                <p14:modId xmlns:p14="http://schemas.microsoft.com/office/powerpoint/2010/main" val="2124431813"/>
              </p:ext>
            </p:extLst>
          </p:nvPr>
        </p:nvGraphicFramePr>
        <p:xfrm>
          <a:off x="776536" y="4118386"/>
          <a:ext cx="4752527" cy="2334950"/>
        </p:xfrm>
        <a:graphic>
          <a:graphicData uri="http://schemas.openxmlformats.org/drawingml/2006/table">
            <a:tbl>
              <a:tblPr firstRow="1" bandRow="1">
                <a:tableStyleId>{5C22544A-7EE6-4342-B048-85BDC9FD1C3A}</a:tableStyleId>
              </a:tblPr>
              <a:tblGrid>
                <a:gridCol w="1911343"/>
                <a:gridCol w="981500"/>
                <a:gridCol w="1859684"/>
              </a:tblGrid>
              <a:tr h="0">
                <a:tc>
                  <a:txBody>
                    <a:bodyPr/>
                    <a:lstStyle/>
                    <a:p>
                      <a:r>
                        <a:rPr kumimoji="1" lang="en-US" altLang="ja-JP" sz="1300" dirty="0" smtClean="0"/>
                        <a:t>URL</a:t>
                      </a:r>
                      <a:endParaRPr kumimoji="1" lang="ja-JP" altLang="en-US" sz="1300" dirty="0"/>
                    </a:p>
                  </a:txBody>
                  <a:tcPr marL="62326" marR="62326" marT="32095" marB="32095"/>
                </a:tc>
                <a:tc>
                  <a:txBody>
                    <a:bodyPr/>
                    <a:lstStyle/>
                    <a:p>
                      <a:r>
                        <a:rPr kumimoji="1" lang="en-US" altLang="ja-JP" sz="1300" dirty="0" smtClean="0"/>
                        <a:t>HTTP</a:t>
                      </a:r>
                      <a:r>
                        <a:rPr kumimoji="1" lang="ja-JP" altLang="en-US" sz="1300" dirty="0" smtClean="0"/>
                        <a:t>メソッド</a:t>
                      </a:r>
                      <a:endParaRPr kumimoji="1" lang="ja-JP" altLang="en-US" sz="1300" dirty="0"/>
                    </a:p>
                  </a:txBody>
                  <a:tcPr marL="62326" marR="62326" marT="32095" marB="32095"/>
                </a:tc>
                <a:tc>
                  <a:txBody>
                    <a:bodyPr/>
                    <a:lstStyle/>
                    <a:p>
                      <a:r>
                        <a:rPr kumimoji="1" lang="ja-JP" altLang="en-US" sz="1300" dirty="0" smtClean="0"/>
                        <a:t>意味</a:t>
                      </a:r>
                      <a:endParaRPr kumimoji="1" lang="ja-JP" altLang="en-US" sz="1300" dirty="0"/>
                    </a:p>
                  </a:txBody>
                  <a:tcPr marL="62326" marR="62326" marT="32095" marB="32095"/>
                </a:tc>
              </a:tr>
              <a:tr h="0">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/v1/place</a:t>
                      </a:r>
                      <a:endParaRPr lang="ja-JP" sz="800" kern="100" dirty="0">
                        <a:effectLst/>
                        <a:latin typeface="+mn-ea"/>
                        <a:ea typeface="+mn-ea"/>
                        <a:cs typeface="Times New Roman"/>
                      </a:endParaRPr>
                    </a:p>
                  </a:txBody>
                  <a:tcPr marL="46745" marR="46745" marT="0" marB="0"/>
                </a:tc>
                <a:tc>
                  <a:txBody>
                    <a:bodyPr/>
                    <a:lstStyle/>
                    <a:p>
                      <a:pPr indent="63500" algn="just">
                        <a:spcAft>
                          <a:spcPts val="0"/>
                        </a:spcAft>
                      </a:pPr>
                      <a:r>
                        <a:rPr lang="en-US" sz="800" kern="100">
                          <a:effectLst/>
                          <a:latin typeface="+mn-ea"/>
                          <a:ea typeface="+mn-ea"/>
                          <a:cs typeface="Times New Roman"/>
                        </a:rPr>
                        <a:t>GET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ja-JP" sz="800" kern="100">
                          <a:effectLst/>
                          <a:latin typeface="+mn-ea"/>
                          <a:ea typeface="+mn-ea"/>
                          <a:cs typeface="Times New Roman"/>
                        </a:rPr>
                        <a:t>場所情報を検索する</a:t>
                      </a:r>
                    </a:p>
                  </a:txBody>
                  <a:tcPr marL="46745" marR="46745" marT="0" marB="0"/>
                </a:tc>
              </a:tr>
              <a:tr h="0">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/v1/place</a:t>
                      </a:r>
                      <a:endParaRPr lang="ja-JP" sz="800" kern="100" dirty="0">
                        <a:effectLst/>
                        <a:latin typeface="+mn-ea"/>
                        <a:ea typeface="+mn-ea"/>
                        <a:cs typeface="Times New Roman"/>
                      </a:endParaRPr>
                    </a:p>
                  </a:txBody>
                  <a:tcPr marL="46745" marR="46745" marT="0" marB="0"/>
                </a:tc>
                <a:tc>
                  <a:txBody>
                    <a:bodyPr/>
                    <a:lstStyle/>
                    <a:p>
                      <a:pPr indent="63500" algn="just">
                        <a:spcAft>
                          <a:spcPts val="0"/>
                        </a:spcAft>
                      </a:pPr>
                      <a:r>
                        <a:rPr lang="en-US" sz="800" kern="100">
                          <a:effectLst/>
                          <a:latin typeface="+mn-ea"/>
                          <a:ea typeface="+mn-ea"/>
                          <a:cs typeface="Times New Roman"/>
                        </a:rPr>
                        <a:t>POST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ja-JP" sz="800" kern="100">
                          <a:effectLst/>
                          <a:latin typeface="+mn-ea"/>
                          <a:ea typeface="+mn-ea"/>
                          <a:cs typeface="Times New Roman"/>
                        </a:rPr>
                        <a:t>場所情報を登録する</a:t>
                      </a:r>
                    </a:p>
                  </a:txBody>
                  <a:tcPr marL="46745" marR="46745" marT="0" marB="0"/>
                </a:tc>
              </a:tr>
              <a:tr h="0">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/v1/place/&lt;target&gt;</a:t>
                      </a:r>
                      <a:endParaRPr lang="ja-JP" sz="800" kern="100" dirty="0">
                        <a:effectLst/>
                        <a:latin typeface="+mn-ea"/>
                        <a:ea typeface="+mn-ea"/>
                        <a:cs typeface="Times New Roman"/>
                      </a:endParaRPr>
                    </a:p>
                  </a:txBody>
                  <a:tcPr marL="46745" marR="46745" marT="0" marB="0"/>
                </a:tc>
                <a:tc>
                  <a:txBody>
                    <a:bodyPr/>
                    <a:lstStyle/>
                    <a:p>
                      <a:pPr indent="63500" algn="just">
                        <a:spcAft>
                          <a:spcPts val="0"/>
                        </a:spcAft>
                      </a:pPr>
                      <a:r>
                        <a:rPr lang="en-US" sz="800" kern="100">
                          <a:effectLst/>
                          <a:latin typeface="+mn-ea"/>
                          <a:ea typeface="+mn-ea"/>
                          <a:cs typeface="Times New Roman"/>
                        </a:rPr>
                        <a:t>GET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ja-JP" sz="800" kern="100">
                          <a:effectLst/>
                          <a:latin typeface="+mn-ea"/>
                          <a:ea typeface="+mn-ea"/>
                          <a:cs typeface="Times New Roman"/>
                        </a:rPr>
                        <a:t>場所情報を閲覧する</a:t>
                      </a:r>
                    </a:p>
                  </a:txBody>
                  <a:tcPr marL="46745" marR="46745" marT="0" marB="0"/>
                </a:tc>
              </a:tr>
              <a:tr h="0">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/v1/place/&lt;target&gt;/&lt;property&gt;</a:t>
                      </a:r>
                      <a:endParaRPr lang="ja-JP" sz="800" kern="100" dirty="0">
                        <a:effectLst/>
                        <a:latin typeface="+mn-ea"/>
                        <a:ea typeface="+mn-ea"/>
                        <a:cs typeface="Times New Roman"/>
                      </a:endParaRPr>
                    </a:p>
                  </a:txBody>
                  <a:tcPr marL="46745" marR="46745" marT="0" marB="0"/>
                </a:tc>
                <a:tc>
                  <a:txBody>
                    <a:bodyPr/>
                    <a:lstStyle/>
                    <a:p>
                      <a:pPr indent="63500" algn="just">
                        <a:spcAft>
                          <a:spcPts val="0"/>
                        </a:spcAft>
                      </a:pPr>
                      <a:r>
                        <a:rPr lang="en-US" sz="800" kern="100">
                          <a:effectLst/>
                          <a:latin typeface="+mn-ea"/>
                          <a:ea typeface="+mn-ea"/>
                          <a:cs typeface="Times New Roman"/>
                        </a:rPr>
                        <a:t>GET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ja-JP" sz="800" kern="100">
                          <a:effectLst/>
                          <a:latin typeface="+mn-ea"/>
                          <a:ea typeface="+mn-ea"/>
                          <a:cs typeface="Times New Roman"/>
                        </a:rPr>
                        <a:t>場所情報を閲覧する</a:t>
                      </a:r>
                    </a:p>
                  </a:txBody>
                  <a:tcPr marL="46745" marR="46745" marT="0" marB="0"/>
                </a:tc>
              </a:tr>
              <a:tr h="0">
                <a:tc>
                  <a:txBody>
                    <a:bodyPr/>
                    <a:lstStyle/>
                    <a:p>
                      <a:pPr indent="63500" algn="just">
                        <a:spcAft>
                          <a:spcPts val="0"/>
                        </a:spcAft>
                      </a:pPr>
                      <a:r>
                        <a:rPr lang="en-US" sz="800" kern="100">
                          <a:effectLst/>
                          <a:latin typeface="+mn-ea"/>
                          <a:ea typeface="+mn-ea"/>
                          <a:cs typeface="Times New Roman"/>
                        </a:rPr>
                        <a:t>/api/v1/place/&lt;target&gt;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en-US" sz="800" kern="100" dirty="0">
                          <a:effectLst/>
                          <a:latin typeface="+mn-ea"/>
                          <a:ea typeface="+mn-ea"/>
                          <a:cs typeface="Times New Roman"/>
                        </a:rPr>
                        <a:t>PUT</a:t>
                      </a:r>
                      <a:endParaRPr lang="ja-JP" sz="800" kern="100" dirty="0">
                        <a:effectLst/>
                        <a:latin typeface="+mn-ea"/>
                        <a:ea typeface="+mn-ea"/>
                        <a:cs typeface="Times New Roman"/>
                      </a:endParaRPr>
                    </a:p>
                  </a:txBody>
                  <a:tcPr marL="46745" marR="46745" marT="0" marB="0"/>
                </a:tc>
                <a:tc>
                  <a:txBody>
                    <a:bodyPr/>
                    <a:lstStyle/>
                    <a:p>
                      <a:pPr indent="63500" algn="just">
                        <a:spcAft>
                          <a:spcPts val="0"/>
                        </a:spcAft>
                      </a:pPr>
                      <a:r>
                        <a:rPr lang="ja-JP" sz="800" kern="100">
                          <a:effectLst/>
                          <a:latin typeface="+mn-ea"/>
                          <a:ea typeface="+mn-ea"/>
                          <a:cs typeface="Times New Roman"/>
                        </a:rPr>
                        <a:t>場所情報を更新する</a:t>
                      </a:r>
                    </a:p>
                  </a:txBody>
                  <a:tcPr marL="46745" marR="46745" marT="0" marB="0"/>
                </a:tc>
              </a:tr>
              <a:tr h="0">
                <a:tc>
                  <a:txBody>
                    <a:bodyPr/>
                    <a:lstStyle/>
                    <a:p>
                      <a:pPr indent="63500" algn="just">
                        <a:spcAft>
                          <a:spcPts val="0"/>
                        </a:spcAft>
                      </a:pPr>
                      <a:r>
                        <a:rPr lang="en-US" sz="800" kern="100">
                          <a:effectLst/>
                          <a:latin typeface="+mn-ea"/>
                          <a:ea typeface="+mn-ea"/>
                          <a:cs typeface="Times New Roman"/>
                        </a:rPr>
                        <a:t>/api/v1/place/&lt;target&gt;/&lt;property&gt;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en-US" sz="800" kern="100">
                          <a:effectLst/>
                          <a:latin typeface="+mn-ea"/>
                          <a:ea typeface="+mn-ea"/>
                          <a:cs typeface="Times New Roman"/>
                        </a:rPr>
                        <a:t>PUT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ja-JP" sz="800" kern="100">
                          <a:effectLst/>
                          <a:latin typeface="+mn-ea"/>
                          <a:ea typeface="+mn-ea"/>
                          <a:cs typeface="Times New Roman"/>
                        </a:rPr>
                        <a:t>場所情報を更新する</a:t>
                      </a:r>
                    </a:p>
                  </a:txBody>
                  <a:tcPr marL="46745" marR="46745" marT="0" marB="0"/>
                </a:tc>
              </a:tr>
              <a:tr h="0">
                <a:tc>
                  <a:txBody>
                    <a:bodyPr/>
                    <a:lstStyle/>
                    <a:p>
                      <a:pPr indent="63500" algn="just">
                        <a:spcAft>
                          <a:spcPts val="0"/>
                        </a:spcAft>
                      </a:pPr>
                      <a:r>
                        <a:rPr lang="en-US" sz="800" kern="100">
                          <a:effectLst/>
                          <a:latin typeface="+mn-ea"/>
                          <a:ea typeface="+mn-ea"/>
                          <a:cs typeface="Times New Roman"/>
                        </a:rPr>
                        <a:t>/api/v1/place/&lt;target&gt;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en-US" sz="800" kern="100" dirty="0">
                          <a:effectLst/>
                          <a:latin typeface="+mn-ea"/>
                          <a:ea typeface="+mn-ea"/>
                          <a:cs typeface="Times New Roman"/>
                        </a:rPr>
                        <a:t>DELETE</a:t>
                      </a:r>
                      <a:endParaRPr lang="ja-JP" sz="800" kern="100" dirty="0">
                        <a:effectLst/>
                        <a:latin typeface="+mn-ea"/>
                        <a:ea typeface="+mn-ea"/>
                        <a:cs typeface="Times New Roman"/>
                      </a:endParaRPr>
                    </a:p>
                  </a:txBody>
                  <a:tcPr marL="46745" marR="46745" marT="0" marB="0"/>
                </a:tc>
                <a:tc>
                  <a:txBody>
                    <a:bodyPr/>
                    <a:lstStyle/>
                    <a:p>
                      <a:pPr indent="63500" algn="just">
                        <a:spcAft>
                          <a:spcPts val="0"/>
                        </a:spcAft>
                      </a:pPr>
                      <a:r>
                        <a:rPr lang="ja-JP" sz="800" kern="100">
                          <a:effectLst/>
                          <a:latin typeface="+mn-ea"/>
                          <a:ea typeface="+mn-ea"/>
                          <a:cs typeface="Times New Roman"/>
                        </a:rPr>
                        <a:t>場所情報を削除する</a:t>
                      </a:r>
                    </a:p>
                  </a:txBody>
                  <a:tcPr marL="46745" marR="46745" marT="0" marB="0"/>
                </a:tc>
              </a:tr>
              <a:tr h="0">
                <a:tc>
                  <a:txBody>
                    <a:bodyPr/>
                    <a:lstStyle/>
                    <a:p>
                      <a:pPr indent="63500" algn="just">
                        <a:spcAft>
                          <a:spcPts val="0"/>
                        </a:spcAft>
                      </a:pPr>
                      <a:r>
                        <a:rPr lang="en-US" sz="800" kern="100">
                          <a:effectLst/>
                          <a:latin typeface="+mn-ea"/>
                          <a:ea typeface="+mn-ea"/>
                          <a:cs typeface="Times New Roman"/>
                        </a:rPr>
                        <a:t>/api/v1/place/&lt;target&gt;/&lt;property&gt;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en-US" sz="800" kern="100">
                          <a:effectLst/>
                          <a:latin typeface="+mn-ea"/>
                          <a:ea typeface="+mn-ea"/>
                          <a:cs typeface="Times New Roman"/>
                        </a:rPr>
                        <a:t>DELETE</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ja-JP" sz="800" kern="100">
                          <a:effectLst/>
                          <a:latin typeface="+mn-ea"/>
                          <a:ea typeface="+mn-ea"/>
                          <a:cs typeface="Times New Roman"/>
                        </a:rPr>
                        <a:t>場所情報を削除する</a:t>
                      </a:r>
                    </a:p>
                  </a:txBody>
                  <a:tcPr marL="46745" marR="46745" marT="0" marB="0"/>
                </a:tc>
              </a:tr>
              <a:tr h="0">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/v1/place/&lt;target&gt;/</a:t>
                      </a:r>
                      <a:r>
                        <a:rPr lang="en-US" sz="800" kern="100" dirty="0" err="1" smtClean="0">
                          <a:effectLst/>
                          <a:latin typeface="+mn-ea"/>
                          <a:ea typeface="+mn-ea"/>
                          <a:cs typeface="Times New Roman"/>
                        </a:rPr>
                        <a:t>ug_consistsOf</a:t>
                      </a:r>
                      <a:endParaRPr lang="ja-JP" sz="800" kern="100" dirty="0">
                        <a:effectLst/>
                        <a:latin typeface="+mn-ea"/>
                        <a:ea typeface="+mn-ea"/>
                        <a:cs typeface="Times New Roman"/>
                      </a:endParaRPr>
                    </a:p>
                  </a:txBody>
                  <a:tcPr marL="46745" marR="46745" marT="0" marB="0"/>
                </a:tc>
                <a:tc>
                  <a:txBody>
                    <a:bodyPr/>
                    <a:lstStyle/>
                    <a:p>
                      <a:pPr indent="63500" algn="just">
                        <a:spcAft>
                          <a:spcPts val="0"/>
                        </a:spcAft>
                      </a:pPr>
                      <a:r>
                        <a:rPr lang="en-US" sz="800" kern="100">
                          <a:effectLst/>
                          <a:latin typeface="+mn-ea"/>
                          <a:ea typeface="+mn-ea"/>
                          <a:cs typeface="Times New Roman"/>
                        </a:rPr>
                        <a:t>PUT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ja-JP" sz="800" kern="100" dirty="0">
                          <a:effectLst/>
                          <a:latin typeface="+mn-ea"/>
                          <a:ea typeface="+mn-ea"/>
                          <a:cs typeface="Times New Roman"/>
                        </a:rPr>
                        <a:t>場所情報の包含関係を移設する</a:t>
                      </a:r>
                    </a:p>
                  </a:txBody>
                  <a:tcPr marL="46745" marR="46745" marT="0" marB="0"/>
                </a:tc>
              </a:tr>
              <a:tr h="0">
                <a:tc>
                  <a:txBody>
                    <a:bodyPr/>
                    <a:lstStyle/>
                    <a:p>
                      <a:pPr indent="63500" algn="just">
                        <a:spcAft>
                          <a:spcPts val="0"/>
                        </a:spcAft>
                      </a:pPr>
                      <a:r>
                        <a:rPr lang="en-US" sz="800" kern="100">
                          <a:effectLst/>
                          <a:latin typeface="+mn-ea"/>
                          <a:ea typeface="+mn-ea"/>
                          <a:cs typeface="Times New Roman"/>
                        </a:rPr>
                        <a:t>/api/v1/maps</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en-US" sz="800" kern="100">
                          <a:effectLst/>
                          <a:latin typeface="+mn-ea"/>
                          <a:ea typeface="+mn-ea"/>
                          <a:cs typeface="Times New Roman"/>
                        </a:rPr>
                        <a:t>GET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ja-JP" sz="800" kern="100" dirty="0">
                          <a:effectLst/>
                          <a:latin typeface="+mn-ea"/>
                          <a:ea typeface="+mn-ea"/>
                          <a:cs typeface="Times New Roman"/>
                        </a:rPr>
                        <a:t>地図情報を検索する</a:t>
                      </a:r>
                    </a:p>
                  </a:txBody>
                  <a:tcPr marL="46745" marR="46745" marT="0" marB="0"/>
                </a:tc>
              </a:tr>
              <a:tr h="0">
                <a:tc>
                  <a:txBody>
                    <a:bodyPr/>
                    <a:lstStyle/>
                    <a:p>
                      <a:pPr indent="63500" algn="just">
                        <a:spcAft>
                          <a:spcPts val="0"/>
                        </a:spcAft>
                      </a:pPr>
                      <a:r>
                        <a:rPr lang="en-US" sz="800" kern="100">
                          <a:effectLst/>
                          <a:latin typeface="+mn-ea"/>
                          <a:ea typeface="+mn-ea"/>
                          <a:cs typeface="Times New Roman"/>
                        </a:rPr>
                        <a:t>/api/v1/maps</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en-US" sz="800" kern="100">
                          <a:effectLst/>
                          <a:latin typeface="+mn-ea"/>
                          <a:ea typeface="+mn-ea"/>
                          <a:cs typeface="Times New Roman"/>
                        </a:rPr>
                        <a:t>POST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ja-JP" sz="800" kern="100" dirty="0">
                          <a:effectLst/>
                          <a:latin typeface="+mn-ea"/>
                          <a:ea typeface="+mn-ea"/>
                          <a:cs typeface="Times New Roman"/>
                        </a:rPr>
                        <a:t>地図情報を登録する</a:t>
                      </a:r>
                    </a:p>
                  </a:txBody>
                  <a:tcPr marL="46745" marR="46745" marT="0" marB="0"/>
                </a:tc>
              </a:tr>
              <a:tr h="0">
                <a:tc>
                  <a:txBody>
                    <a:bodyPr/>
                    <a:lstStyle/>
                    <a:p>
                      <a:pPr indent="63500" algn="just">
                        <a:spcAft>
                          <a:spcPts val="0"/>
                        </a:spcAft>
                      </a:pPr>
                      <a:r>
                        <a:rPr lang="en-US" sz="800" kern="100">
                          <a:effectLst/>
                          <a:latin typeface="+mn-ea"/>
                          <a:ea typeface="+mn-ea"/>
                          <a:cs typeface="Times New Roman"/>
                        </a:rPr>
                        <a:t>/api/v1/maps/&lt;target&gt;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en-US" sz="800" kern="100">
                          <a:effectLst/>
                          <a:latin typeface="+mn-ea"/>
                          <a:ea typeface="+mn-ea"/>
                          <a:cs typeface="Times New Roman"/>
                        </a:rPr>
                        <a:t>GET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ja-JP" sz="800" kern="100" dirty="0">
                          <a:effectLst/>
                          <a:latin typeface="+mn-ea"/>
                          <a:ea typeface="+mn-ea"/>
                          <a:cs typeface="Times New Roman"/>
                        </a:rPr>
                        <a:t>地図情報を閲覧する</a:t>
                      </a:r>
                    </a:p>
                  </a:txBody>
                  <a:tcPr marL="46745" marR="46745" marT="0" marB="0"/>
                </a:tc>
              </a:tr>
              <a:tr h="0">
                <a:tc>
                  <a:txBody>
                    <a:bodyPr/>
                    <a:lstStyle/>
                    <a:p>
                      <a:pPr indent="63500" algn="just">
                        <a:spcAft>
                          <a:spcPts val="0"/>
                        </a:spcAft>
                      </a:pPr>
                      <a:r>
                        <a:rPr lang="en-US" sz="800" kern="100">
                          <a:effectLst/>
                          <a:latin typeface="+mn-ea"/>
                          <a:ea typeface="+mn-ea"/>
                          <a:cs typeface="Times New Roman"/>
                        </a:rPr>
                        <a:t>/api/v1/maps/&lt;target&gt;/&lt;property&gt;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en-US" sz="800" kern="100">
                          <a:effectLst/>
                          <a:latin typeface="+mn-ea"/>
                          <a:ea typeface="+mn-ea"/>
                          <a:cs typeface="Times New Roman"/>
                        </a:rPr>
                        <a:t>GET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ja-JP" sz="800" kern="100" dirty="0">
                          <a:effectLst/>
                          <a:latin typeface="+mn-ea"/>
                          <a:ea typeface="+mn-ea"/>
                          <a:cs typeface="Times New Roman"/>
                        </a:rPr>
                        <a:t>地図情報を閲覧する</a:t>
                      </a:r>
                    </a:p>
                  </a:txBody>
                  <a:tcPr marL="46745" marR="46745" marT="0" marB="0"/>
                </a:tc>
              </a:tr>
              <a:tr h="0">
                <a:tc>
                  <a:txBody>
                    <a:bodyPr/>
                    <a:lstStyle/>
                    <a:p>
                      <a:pPr indent="63500" algn="just">
                        <a:spcAft>
                          <a:spcPts val="0"/>
                        </a:spcAft>
                      </a:pPr>
                      <a:r>
                        <a:rPr lang="en-US" sz="800" kern="100">
                          <a:effectLst/>
                          <a:latin typeface="+mn-ea"/>
                          <a:ea typeface="+mn-ea"/>
                          <a:cs typeface="Times New Roman"/>
                        </a:rPr>
                        <a:t>/api/v1/maps/&lt;target&gt;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en-US" sz="800" kern="100">
                          <a:effectLst/>
                          <a:latin typeface="+mn-ea"/>
                          <a:ea typeface="+mn-ea"/>
                          <a:cs typeface="Times New Roman"/>
                        </a:rPr>
                        <a:t>PUT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ja-JP" sz="800" kern="100" dirty="0">
                          <a:effectLst/>
                          <a:latin typeface="+mn-ea"/>
                          <a:ea typeface="+mn-ea"/>
                          <a:cs typeface="Times New Roman"/>
                        </a:rPr>
                        <a:t>地図情報を更新する</a:t>
                      </a:r>
                    </a:p>
                  </a:txBody>
                  <a:tcPr marL="46745" marR="46745" marT="0" marB="0"/>
                </a:tc>
              </a:tr>
              <a:tr h="0">
                <a:tc>
                  <a:txBody>
                    <a:bodyPr/>
                    <a:lstStyle/>
                    <a:p>
                      <a:pPr indent="63500" algn="just">
                        <a:spcAft>
                          <a:spcPts val="0"/>
                        </a:spcAft>
                      </a:pPr>
                      <a:r>
                        <a:rPr lang="en-US" sz="800" kern="100">
                          <a:effectLst/>
                          <a:latin typeface="+mn-ea"/>
                          <a:ea typeface="+mn-ea"/>
                          <a:cs typeface="Times New Roman"/>
                        </a:rPr>
                        <a:t>/api/v1/maps&lt;target&gt;/&lt;property&gt;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en-US" sz="800" kern="100">
                          <a:effectLst/>
                          <a:latin typeface="+mn-ea"/>
                          <a:ea typeface="+mn-ea"/>
                          <a:cs typeface="Times New Roman"/>
                        </a:rPr>
                        <a:t>PUT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ja-JP" sz="800" kern="100" dirty="0">
                          <a:effectLst/>
                          <a:latin typeface="+mn-ea"/>
                          <a:ea typeface="+mn-ea"/>
                          <a:cs typeface="Times New Roman"/>
                        </a:rPr>
                        <a:t>地図情報を更新する</a:t>
                      </a:r>
                    </a:p>
                  </a:txBody>
                  <a:tcPr marL="46745" marR="46745" marT="0" marB="0"/>
                </a:tc>
              </a:tr>
              <a:tr h="0">
                <a:tc>
                  <a:txBody>
                    <a:bodyPr/>
                    <a:lstStyle/>
                    <a:p>
                      <a:pPr indent="63500" algn="just">
                        <a:spcAft>
                          <a:spcPts val="0"/>
                        </a:spcAft>
                      </a:pPr>
                      <a:r>
                        <a:rPr lang="en-US" sz="800" kern="100">
                          <a:effectLst/>
                          <a:latin typeface="+mn-ea"/>
                          <a:ea typeface="+mn-ea"/>
                          <a:cs typeface="Times New Roman"/>
                        </a:rPr>
                        <a:t>/api/v1/maps/&lt;target&gt;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en-US" sz="800" kern="100">
                          <a:effectLst/>
                          <a:latin typeface="+mn-ea"/>
                          <a:ea typeface="+mn-ea"/>
                          <a:cs typeface="Times New Roman"/>
                        </a:rPr>
                        <a:t>DELETE</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ja-JP" sz="800" kern="100" dirty="0">
                          <a:effectLst/>
                          <a:latin typeface="+mn-ea"/>
                          <a:ea typeface="+mn-ea"/>
                          <a:cs typeface="Times New Roman"/>
                        </a:rPr>
                        <a:t>地図情報を削除する</a:t>
                      </a:r>
                    </a:p>
                  </a:txBody>
                  <a:tcPr marL="46745" marR="46745" marT="0" marB="0"/>
                </a:tc>
              </a:tr>
              <a:tr h="0">
                <a:tc>
                  <a:txBody>
                    <a:bodyPr/>
                    <a:lstStyle/>
                    <a:p>
                      <a:pPr indent="63500" algn="just">
                        <a:spcAft>
                          <a:spcPts val="0"/>
                        </a:spcAft>
                      </a:pPr>
                      <a:r>
                        <a:rPr lang="en-US" sz="800" kern="100">
                          <a:effectLst/>
                          <a:latin typeface="+mn-ea"/>
                          <a:ea typeface="+mn-ea"/>
                          <a:cs typeface="Times New Roman"/>
                        </a:rPr>
                        <a:t>/api/v1/maps/&lt;target&gt;/&lt;property&gt;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en-US" sz="800" kern="100">
                          <a:effectLst/>
                          <a:latin typeface="+mn-ea"/>
                          <a:ea typeface="+mn-ea"/>
                          <a:cs typeface="Times New Roman"/>
                        </a:rPr>
                        <a:t>DELETE</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ja-JP" sz="800" kern="100" dirty="0">
                          <a:effectLst/>
                          <a:latin typeface="+mn-ea"/>
                          <a:ea typeface="+mn-ea"/>
                          <a:cs typeface="Times New Roman"/>
                        </a:rPr>
                        <a:t>地図情報を削除する</a:t>
                      </a:r>
                    </a:p>
                  </a:txBody>
                  <a:tcPr marL="46745" marR="46745" marT="0" marB="0"/>
                </a:tc>
              </a:tr>
            </a:tbl>
          </a:graphicData>
        </a:graphic>
      </p:graphicFrame>
      <p:sp>
        <p:nvSpPr>
          <p:cNvPr id="5" name="スライド番号プレースホルダー 4"/>
          <p:cNvSpPr>
            <a:spLocks noGrp="1"/>
          </p:cNvSpPr>
          <p:nvPr>
            <p:ph type="sldNum" sz="quarter" idx="10"/>
          </p:nvPr>
        </p:nvSpPr>
        <p:spPr/>
        <p:txBody>
          <a:bodyPr/>
          <a:lstStyle/>
          <a:p>
            <a:fld id="{276C6A59-D97A-40CC-8D04-C7788F30EB56}" type="slidenum">
              <a:rPr lang="ja-JP" altLang="en-US" smtClean="0"/>
              <a:pPr/>
              <a:t>65</a:t>
            </a:fld>
            <a:endParaRPr lang="en-US" altLang="ja-JP"/>
          </a:p>
        </p:txBody>
      </p:sp>
      <p:sp>
        <p:nvSpPr>
          <p:cNvPr id="9" name="テキスト プレースホルダー 8"/>
          <p:cNvSpPr>
            <a:spLocks noGrp="1"/>
          </p:cNvSpPr>
          <p:nvPr>
            <p:ph type="body" sz="half" idx="4294967295"/>
          </p:nvPr>
        </p:nvSpPr>
        <p:spPr>
          <a:xfrm>
            <a:off x="5391150" y="1222375"/>
            <a:ext cx="4514850" cy="5189538"/>
          </a:xfrm>
        </p:spPr>
        <p:txBody>
          <a:bodyPr>
            <a:normAutofit fontScale="77500" lnSpcReduction="20000"/>
          </a:bodyPr>
          <a:lstStyle/>
          <a:p>
            <a:r>
              <a:rPr kumimoji="1" lang="en-US" altLang="ja-JP" dirty="0" smtClean="0"/>
              <a:t>API</a:t>
            </a:r>
            <a:r>
              <a:rPr kumimoji="1" lang="ja-JP" altLang="en-US" dirty="0" smtClean="0"/>
              <a:t>例</a:t>
            </a:r>
          </a:p>
          <a:p>
            <a:pPr lvl="1"/>
            <a:r>
              <a:rPr lang="ja-JP" altLang="en-US" dirty="0" smtClean="0"/>
              <a:t>クエリ</a:t>
            </a:r>
          </a:p>
          <a:p>
            <a:pPr marL="663200" lvl="2" indent="0">
              <a:buNone/>
            </a:pPr>
            <a:r>
              <a:rPr lang="en-US" altLang="ja-JP" dirty="0"/>
              <a:t>GET /</a:t>
            </a:r>
            <a:r>
              <a:rPr lang="en-US" altLang="ja-JP" dirty="0" err="1"/>
              <a:t>api</a:t>
            </a:r>
            <a:r>
              <a:rPr lang="en-US" altLang="ja-JP" dirty="0"/>
              <a:t>/v1/</a:t>
            </a:r>
            <a:r>
              <a:rPr lang="en-US" altLang="ja-JP" dirty="0" err="1"/>
              <a:t>place?within</a:t>
            </a:r>
            <a:r>
              <a:rPr lang="en-US" altLang="ja-JP" dirty="0"/>
              <a:t>=POLYGON((0 0) (2 0) (2 2) (0 2)) </a:t>
            </a:r>
            <a:r>
              <a:rPr lang="en-US" altLang="ja-JP" dirty="0" smtClean="0"/>
              <a:t>HTTP/1.1</a:t>
            </a:r>
            <a:br>
              <a:rPr lang="en-US" altLang="ja-JP" dirty="0" smtClean="0"/>
            </a:br>
            <a:r>
              <a:rPr lang="en-US" altLang="ja-JP" dirty="0" smtClean="0"/>
              <a:t>Host: example.org</a:t>
            </a:r>
            <a:endParaRPr lang="ja-JP" altLang="en-US" dirty="0" smtClean="0"/>
          </a:p>
          <a:p>
            <a:pPr lvl="1"/>
            <a:r>
              <a:rPr lang="ja-JP" altLang="en-US" dirty="0" smtClean="0"/>
              <a:t>レスポンス</a:t>
            </a:r>
          </a:p>
          <a:p>
            <a:pPr marL="663200" lvl="2" indent="0">
              <a:buNone/>
            </a:pPr>
            <a:r>
              <a:rPr lang="en-US" altLang="ja-JP" dirty="0" smtClean="0"/>
              <a:t>HTTP/1.1 </a:t>
            </a:r>
            <a:r>
              <a:rPr lang="en-US" altLang="ja-JP" dirty="0"/>
              <a:t>200 </a:t>
            </a:r>
            <a:r>
              <a:rPr lang="en-US" altLang="ja-JP" dirty="0" smtClean="0"/>
              <a:t>OK</a:t>
            </a:r>
            <a:r>
              <a:rPr lang="ja-JP" altLang="en-US" dirty="0" smtClean="0"/>
              <a:t/>
            </a:r>
            <a:br>
              <a:rPr lang="ja-JP" altLang="en-US" dirty="0" smtClean="0"/>
            </a:br>
            <a:r>
              <a:rPr lang="en-US" altLang="ja-JP" dirty="0" smtClean="0"/>
              <a:t>Content-Length</a:t>
            </a:r>
            <a:r>
              <a:rPr lang="en-US" altLang="ja-JP" dirty="0"/>
              <a:t>: </a:t>
            </a:r>
            <a:r>
              <a:rPr lang="en-US" altLang="ja-JP" dirty="0" smtClean="0"/>
              <a:t>xxx</a:t>
            </a:r>
            <a:r>
              <a:rPr lang="ja-JP" altLang="en-US" dirty="0" smtClean="0"/>
              <a:t/>
            </a:r>
            <a:br>
              <a:rPr lang="ja-JP" altLang="en-US" dirty="0" smtClean="0"/>
            </a:br>
            <a:r>
              <a:rPr lang="en-US" altLang="ja-JP" dirty="0" smtClean="0"/>
              <a:t>Connection</a:t>
            </a:r>
            <a:r>
              <a:rPr lang="en-US" altLang="ja-JP" dirty="0"/>
              <a:t>: </a:t>
            </a:r>
            <a:r>
              <a:rPr lang="en-US" altLang="ja-JP" dirty="0" smtClean="0"/>
              <a:t>close</a:t>
            </a:r>
            <a:r>
              <a:rPr lang="ja-JP" altLang="en-US" dirty="0" smtClean="0"/>
              <a:t/>
            </a:r>
            <a:br>
              <a:rPr lang="ja-JP" altLang="en-US" dirty="0" smtClean="0"/>
            </a:br>
            <a:r>
              <a:rPr lang="en-US" altLang="ja-JP" dirty="0" smtClean="0"/>
              <a:t>Content-Type</a:t>
            </a:r>
            <a:r>
              <a:rPr lang="en-US" altLang="ja-JP" dirty="0"/>
              <a:t>: application/</a:t>
            </a:r>
            <a:r>
              <a:rPr lang="en-US" altLang="ja-JP" dirty="0" err="1"/>
              <a:t>json</a:t>
            </a:r>
            <a:r>
              <a:rPr lang="en-US" altLang="ja-JP" dirty="0"/>
              <a:t>; </a:t>
            </a:r>
            <a:r>
              <a:rPr lang="en-US" altLang="ja-JP" dirty="0" smtClean="0"/>
              <a:t>charset=utf-8</a:t>
            </a:r>
            <a:r>
              <a:rPr lang="ja-JP" altLang="en-US" dirty="0" smtClean="0"/>
              <a:t/>
            </a:r>
            <a:br>
              <a:rPr lang="ja-JP" altLang="en-US" dirty="0" smtClean="0"/>
            </a:br>
            <a:endParaRPr lang="en-US" altLang="ja-JP" dirty="0"/>
          </a:p>
          <a:p>
            <a:pPr marL="663200" lvl="2" indent="0">
              <a:buNone/>
            </a:pPr>
            <a:r>
              <a:rPr lang="en-US" altLang="ja-JP" dirty="0"/>
              <a:t>{"places": [</a:t>
            </a:r>
          </a:p>
          <a:p>
            <a:pPr marL="663200" lvl="2" indent="0">
              <a:buNone/>
            </a:pPr>
            <a:r>
              <a:rPr lang="en-US" altLang="ja-JP" dirty="0"/>
              <a:t>  {"urn:ucode_00001C00000000000001000000100800" : {</a:t>
            </a:r>
          </a:p>
          <a:p>
            <a:pPr marL="663200" lvl="2" indent="0">
              <a:buNone/>
            </a:pPr>
            <a:r>
              <a:rPr lang="en-US" altLang="ja-JP" dirty="0"/>
              <a:t>    "http://uidcenter.org/vocab/</a:t>
            </a:r>
            <a:r>
              <a:rPr lang="en-US" altLang="ja-JP" dirty="0" err="1"/>
              <a:t>ug#type</a:t>
            </a:r>
            <a:r>
              <a:rPr lang="en-US" altLang="ja-JP" dirty="0"/>
              <a:t>" : [</a:t>
            </a:r>
          </a:p>
          <a:p>
            <a:pPr marL="663200" lvl="2" indent="0">
              <a:buNone/>
            </a:pPr>
            <a:r>
              <a:rPr lang="en-US" altLang="ja-JP" dirty="0"/>
              <a:t>      { "value" : "urn:ucode:_0FFFDE000000000000000000001234567",</a:t>
            </a:r>
          </a:p>
          <a:p>
            <a:pPr marL="663200" lvl="2" indent="0">
              <a:buNone/>
            </a:pPr>
            <a:r>
              <a:rPr lang="en-US" altLang="ja-JP" dirty="0"/>
              <a:t>        "type" : "</a:t>
            </a:r>
            <a:r>
              <a:rPr lang="en-US" altLang="ja-JP" dirty="0" err="1"/>
              <a:t>uri</a:t>
            </a:r>
            <a:r>
              <a:rPr lang="en-US" altLang="ja-JP" dirty="0"/>
              <a:t>" } ],</a:t>
            </a:r>
          </a:p>
          <a:p>
            <a:pPr marL="663200" lvl="2" indent="0">
              <a:buNone/>
            </a:pPr>
            <a:r>
              <a:rPr lang="en-US" altLang="ja-JP" dirty="0"/>
              <a:t>    "http://uidcenter.org/vocab/</a:t>
            </a:r>
            <a:r>
              <a:rPr lang="en-US" altLang="ja-JP" dirty="0" err="1"/>
              <a:t>ug#region</a:t>
            </a:r>
            <a:r>
              <a:rPr lang="en-US" altLang="ja-JP" dirty="0"/>
              <a:t>" : [</a:t>
            </a:r>
          </a:p>
          <a:p>
            <a:pPr marL="663200" lvl="2" indent="0">
              <a:buNone/>
            </a:pPr>
            <a:r>
              <a:rPr lang="en-US" altLang="ja-JP" dirty="0"/>
              <a:t>      { "value" : "POINT(1 1) ", "type" : "literal" } ] } },</a:t>
            </a:r>
          </a:p>
          <a:p>
            <a:pPr marL="663200" lvl="2" indent="0">
              <a:buNone/>
            </a:pPr>
            <a:r>
              <a:rPr lang="en-US" altLang="ja-JP" dirty="0"/>
              <a:t>  {"urn:ucode_00001C00000000000001000000100801", {</a:t>
            </a:r>
          </a:p>
          <a:p>
            <a:pPr marL="663200" lvl="2" indent="0">
              <a:buNone/>
            </a:pPr>
            <a:r>
              <a:rPr lang="en-US" altLang="ja-JP" dirty="0"/>
              <a:t>    "http://uidcenter.org/vocab/</a:t>
            </a:r>
            <a:r>
              <a:rPr lang="en-US" altLang="ja-JP" dirty="0" err="1"/>
              <a:t>ug#type</a:t>
            </a:r>
            <a:r>
              <a:rPr lang="en-US" altLang="ja-JP" dirty="0"/>
              <a:t>" : [</a:t>
            </a:r>
          </a:p>
          <a:p>
            <a:pPr marL="663200" lvl="2" indent="0">
              <a:buNone/>
            </a:pPr>
            <a:r>
              <a:rPr lang="en-US" altLang="ja-JP" dirty="0"/>
              <a:t>      { "value" : "urn:ucode:_0FFFDE000000000000000000001234567",</a:t>
            </a:r>
          </a:p>
          <a:p>
            <a:pPr marL="663200" lvl="2" indent="0">
              <a:buNone/>
            </a:pPr>
            <a:r>
              <a:rPr lang="en-US" altLang="ja-JP" dirty="0"/>
              <a:t>        "type" : "</a:t>
            </a:r>
            <a:r>
              <a:rPr lang="en-US" altLang="ja-JP" dirty="0" err="1"/>
              <a:t>uri</a:t>
            </a:r>
            <a:r>
              <a:rPr lang="en-US" altLang="ja-JP" dirty="0"/>
              <a:t>" } ],</a:t>
            </a:r>
          </a:p>
          <a:p>
            <a:pPr marL="663200" lvl="2" indent="0">
              <a:buNone/>
            </a:pPr>
            <a:r>
              <a:rPr lang="en-US" altLang="ja-JP" dirty="0"/>
              <a:t>    "http://uidcenter.org/vocab/</a:t>
            </a:r>
            <a:r>
              <a:rPr lang="en-US" altLang="ja-JP" dirty="0" err="1"/>
              <a:t>ug#region</a:t>
            </a:r>
            <a:r>
              <a:rPr lang="en-US" altLang="ja-JP" dirty="0"/>
              <a:t>" : [</a:t>
            </a:r>
          </a:p>
          <a:p>
            <a:pPr marL="663200" lvl="2" indent="0">
              <a:buNone/>
            </a:pPr>
            <a:r>
              <a:rPr lang="en-US" altLang="ja-JP" dirty="0"/>
              <a:t>      { "value" : "POINT(1.5 1.5) ", "type" : "literal" }]}}]}</a:t>
            </a:r>
          </a:p>
        </p:txBody>
      </p:sp>
      <p:sp>
        <p:nvSpPr>
          <p:cNvPr id="7" name="角丸四角形吹き出し 6"/>
          <p:cNvSpPr/>
          <p:nvPr/>
        </p:nvSpPr>
        <p:spPr bwMode="auto">
          <a:xfrm>
            <a:off x="6537176" y="1116312"/>
            <a:ext cx="3240360" cy="368472"/>
          </a:xfrm>
          <a:prstGeom prst="wedgeRoundRectCallout">
            <a:avLst>
              <a:gd name="adj1" fmla="val -7027"/>
              <a:gd name="adj2" fmla="val 89578"/>
              <a:gd name="adj3" fmla="val 16667"/>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r>
              <a:rPr lang="en-US" altLang="ja-JP" sz="1200" dirty="0" smtClean="0">
                <a:solidFill>
                  <a:schemeClr val="bg2"/>
                </a:solidFill>
              </a:rPr>
              <a:t>(0,0), (2,0), (2,2), (0,2)</a:t>
            </a:r>
            <a:r>
              <a:rPr lang="ja-JP" altLang="en-US" sz="1200" dirty="0" smtClean="0">
                <a:solidFill>
                  <a:schemeClr val="bg2"/>
                </a:solidFill>
              </a:rPr>
              <a:t>で囲まれる長方形の中に</a:t>
            </a:r>
            <a:br>
              <a:rPr lang="ja-JP" altLang="en-US" sz="1200" dirty="0" smtClean="0">
                <a:solidFill>
                  <a:schemeClr val="bg2"/>
                </a:solidFill>
              </a:rPr>
            </a:br>
            <a:r>
              <a:rPr lang="ja-JP" altLang="en-US" sz="1200" dirty="0" smtClean="0">
                <a:solidFill>
                  <a:schemeClr val="bg2"/>
                </a:solidFill>
              </a:rPr>
              <a:t>登録されている場所の識別子が欲しい</a:t>
            </a:r>
            <a:endParaRPr kumimoji="0" lang="ja-JP" altLang="en-US"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endParaRPr>
          </a:p>
        </p:txBody>
      </p:sp>
      <p:sp>
        <p:nvSpPr>
          <p:cNvPr id="8" name="角丸四角形吹き出し 7"/>
          <p:cNvSpPr/>
          <p:nvPr/>
        </p:nvSpPr>
        <p:spPr bwMode="auto">
          <a:xfrm>
            <a:off x="6105128" y="6021288"/>
            <a:ext cx="3240360" cy="368472"/>
          </a:xfrm>
          <a:prstGeom prst="wedgeRoundRectCallout">
            <a:avLst>
              <a:gd name="adj1" fmla="val -6733"/>
              <a:gd name="adj2" fmla="val -75862"/>
              <a:gd name="adj3" fmla="val 16667"/>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r>
              <a:rPr lang="en-US" altLang="ja-JP" sz="1200" dirty="0" smtClean="0">
                <a:solidFill>
                  <a:schemeClr val="bg2"/>
                </a:solidFill>
              </a:rPr>
              <a:t>urn:ucode:_0000…0800</a:t>
            </a:r>
            <a:r>
              <a:rPr lang="ja-JP" altLang="en-US" sz="1200" dirty="0" smtClean="0">
                <a:solidFill>
                  <a:schemeClr val="bg2"/>
                </a:solidFill>
              </a:rPr>
              <a:t>と</a:t>
            </a:r>
            <a:r>
              <a:rPr lang="en-US" altLang="ja-JP" sz="1200" dirty="0" smtClean="0">
                <a:solidFill>
                  <a:schemeClr val="bg2"/>
                </a:solidFill>
              </a:rPr>
              <a:t>…0801</a:t>
            </a:r>
            <a:r>
              <a:rPr lang="ja-JP" altLang="en-US" sz="1200" dirty="0" smtClean="0">
                <a:solidFill>
                  <a:schemeClr val="bg2"/>
                </a:solidFill>
              </a:rPr>
              <a:t>がある</a:t>
            </a:r>
            <a:endParaRPr kumimoji="0" lang="ja-JP" altLang="en-US"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34401422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外部仕様書の</a:t>
            </a:r>
            <a:r>
              <a:rPr kumimoji="1" lang="en-US" altLang="ja-JP" dirty="0" smtClean="0"/>
              <a:t>API</a:t>
            </a:r>
            <a:r>
              <a:rPr kumimoji="1" lang="ja-JP" altLang="en-US" dirty="0" smtClean="0"/>
              <a:t>規格</a:t>
            </a:r>
            <a:r>
              <a:rPr kumimoji="1" lang="en-US" altLang="ja-JP" dirty="0" smtClean="0"/>
              <a:t> (4) Security Management Command</a:t>
            </a:r>
            <a:endParaRPr kumimoji="1" lang="ja-JP" altLang="en-US" dirty="0"/>
          </a:p>
        </p:txBody>
      </p:sp>
      <p:sp>
        <p:nvSpPr>
          <p:cNvPr id="3" name="コンテンツ プレースホルダー 2"/>
          <p:cNvSpPr>
            <a:spLocks noGrp="1"/>
          </p:cNvSpPr>
          <p:nvPr>
            <p:ph sz="half" idx="1"/>
          </p:nvPr>
        </p:nvSpPr>
        <p:spPr/>
        <p:txBody>
          <a:bodyPr>
            <a:normAutofit fontScale="55000" lnSpcReduction="20000"/>
          </a:bodyPr>
          <a:lstStyle/>
          <a:p>
            <a:r>
              <a:rPr lang="ja-JP" altLang="en-US" dirty="0" smtClean="0"/>
              <a:t>機能概要</a:t>
            </a:r>
            <a:endParaRPr lang="en-US" altLang="ja-JP" dirty="0" smtClean="0"/>
          </a:p>
          <a:p>
            <a:pPr lvl="1"/>
            <a:r>
              <a:rPr lang="ja-JP" altLang="en-US" dirty="0" smtClean="0"/>
              <a:t>ユーザ管理とアクセス制御機能を提供する。</a:t>
            </a:r>
          </a:p>
          <a:p>
            <a:r>
              <a:rPr lang="ja-JP" altLang="en-US" dirty="0" smtClean="0"/>
              <a:t>備考</a:t>
            </a:r>
          </a:p>
          <a:p>
            <a:pPr lvl="1"/>
            <a:r>
              <a:rPr lang="ja-JP" altLang="en-US" dirty="0" smtClean="0"/>
              <a:t>アクセス制御ルールの記述例</a:t>
            </a:r>
          </a:p>
          <a:p>
            <a:pPr marL="663200" lvl="2" indent="0">
              <a:buNone/>
            </a:pPr>
            <a:r>
              <a:rPr lang="en-US" altLang="ja-JP" dirty="0"/>
              <a:t>&lt;?XML version=\”1.0</a:t>
            </a:r>
            <a:r>
              <a:rPr lang="en-US" altLang="ja-JP" dirty="0" smtClean="0"/>
              <a:t>”&gt;</a:t>
            </a:r>
            <a:r>
              <a:rPr lang="ja-JP" altLang="en-US" dirty="0" smtClean="0"/>
              <a:t/>
            </a:r>
            <a:br>
              <a:rPr lang="ja-JP" altLang="en-US" dirty="0" smtClean="0"/>
            </a:br>
            <a:r>
              <a:rPr lang="en-US" altLang="ja-JP" dirty="0" smtClean="0"/>
              <a:t>&lt;</a:t>
            </a:r>
            <a:r>
              <a:rPr lang="en-US" altLang="ja-JP" dirty="0"/>
              <a:t>rule</a:t>
            </a:r>
            <a:r>
              <a:rPr lang="en-US" altLang="ja-JP" dirty="0" smtClean="0"/>
              <a:t>&gt;</a:t>
            </a:r>
            <a:br>
              <a:rPr lang="en-US" altLang="ja-JP" dirty="0" smtClean="0"/>
            </a:br>
            <a:r>
              <a:rPr lang="en-US" altLang="ja-JP" dirty="0" smtClean="0"/>
              <a:t>  &lt;operator&gt;urn:ucode:_00001C00…12345&lt;/operator&gt;</a:t>
            </a:r>
            <a:br>
              <a:rPr lang="en-US" altLang="ja-JP" dirty="0" smtClean="0"/>
            </a:br>
            <a:r>
              <a:rPr lang="en-US" altLang="ja-JP" dirty="0" smtClean="0"/>
              <a:t>  &lt;operation&gt;/</a:t>
            </a:r>
            <a:r>
              <a:rPr lang="en-US" altLang="ja-JP" dirty="0" err="1" smtClean="0"/>
              <a:t>api</a:t>
            </a:r>
            <a:r>
              <a:rPr lang="en-US" altLang="ja-JP" dirty="0" smtClean="0"/>
              <a:t>/v1/users&lt;/operation&gt;</a:t>
            </a:r>
            <a:r>
              <a:rPr lang="ja-JP" altLang="en-US" dirty="0" smtClean="0"/>
              <a:t/>
            </a:r>
            <a:br>
              <a:rPr lang="ja-JP" altLang="en-US" dirty="0" smtClean="0"/>
            </a:br>
            <a:r>
              <a:rPr lang="ja-JP" altLang="en-US" dirty="0" smtClean="0"/>
              <a:t>  </a:t>
            </a:r>
            <a:r>
              <a:rPr lang="en-US" altLang="ja-JP" dirty="0" smtClean="0"/>
              <a:t>&lt;</a:t>
            </a:r>
            <a:r>
              <a:rPr lang="en-US" altLang="ja-JP" dirty="0"/>
              <a:t>permission&gt;allow&lt;/permission</a:t>
            </a:r>
            <a:r>
              <a:rPr lang="en-US" altLang="ja-JP" dirty="0" smtClean="0"/>
              <a:t>&gt;</a:t>
            </a:r>
            <a:br>
              <a:rPr lang="en-US" altLang="ja-JP" dirty="0" smtClean="0"/>
            </a:br>
            <a:r>
              <a:rPr lang="en-US" altLang="ja-JP" dirty="0" smtClean="0"/>
              <a:t>&lt;/</a:t>
            </a:r>
            <a:r>
              <a:rPr lang="en-US" altLang="ja-JP" dirty="0"/>
              <a:t>rule</a:t>
            </a:r>
            <a:r>
              <a:rPr lang="en-US" altLang="ja-JP" dirty="0" smtClean="0"/>
              <a:t>&gt;</a:t>
            </a:r>
            <a:endParaRPr lang="ja-JP" altLang="en-US" dirty="0" smtClean="0"/>
          </a:p>
          <a:p>
            <a:r>
              <a:rPr lang="en-US" altLang="ja-JP" dirty="0" smtClean="0"/>
              <a:t>API</a:t>
            </a:r>
            <a:r>
              <a:rPr lang="ja-JP" altLang="en-US" dirty="0" smtClean="0"/>
              <a:t>リスト</a:t>
            </a:r>
            <a:endParaRPr lang="en-US" altLang="ja-JP" dirty="0" smtClean="0"/>
          </a:p>
          <a:p>
            <a:endParaRPr lang="en-US" altLang="ja-JP" dirty="0" smtClean="0"/>
          </a:p>
          <a:p>
            <a:endParaRPr lang="en-US" altLang="ja-JP" dirty="0"/>
          </a:p>
          <a:p>
            <a:endParaRPr lang="en-US" altLang="ja-JP" dirty="0" smtClean="0"/>
          </a:p>
          <a:p>
            <a:endParaRPr lang="en-US" altLang="ja-JP" dirty="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pPr marL="0" indent="0">
              <a:buNone/>
            </a:pPr>
            <a:endParaRPr lang="en-US" altLang="ja-JP" dirty="0" smtClean="0"/>
          </a:p>
          <a:p>
            <a:pPr marL="0" indent="0">
              <a:buNone/>
            </a:pPr>
            <a:r>
              <a:rPr lang="en-US" altLang="ja-JP" dirty="0" smtClean="0"/>
              <a:t> </a:t>
            </a:r>
          </a:p>
          <a:p>
            <a:pPr marL="0" indent="0">
              <a:buNone/>
            </a:pPr>
            <a:r>
              <a:rPr lang="en-US" altLang="ja-JP" dirty="0"/>
              <a:t> </a:t>
            </a:r>
            <a:endParaRPr lang="en-US" altLang="ja-JP" dirty="0" smtClean="0"/>
          </a:p>
          <a:p>
            <a:pPr marL="0" indent="0">
              <a:buNone/>
            </a:pPr>
            <a:r>
              <a:rPr lang="en-US" altLang="ja-JP" dirty="0"/>
              <a:t> </a:t>
            </a:r>
            <a:endParaRPr lang="en-US" altLang="ja-JP" dirty="0" smtClean="0"/>
          </a:p>
          <a:p>
            <a:pPr marL="0" indent="0">
              <a:buNone/>
            </a:pPr>
            <a:endParaRPr lang="ja-JP" altLang="en-US" dirty="0" smtClean="0"/>
          </a:p>
        </p:txBody>
      </p:sp>
      <p:graphicFrame>
        <p:nvGraphicFramePr>
          <p:cNvPr id="10" name="コンテンツ プレースホルダー 9"/>
          <p:cNvGraphicFramePr>
            <a:graphicFrameLocks noGrp="1"/>
          </p:cNvGraphicFramePr>
          <p:nvPr>
            <p:ph sz="half" idx="2"/>
            <p:extLst>
              <p:ext uri="{D42A27DB-BD31-4B8C-83A1-F6EECF244321}">
                <p14:modId xmlns:p14="http://schemas.microsoft.com/office/powerpoint/2010/main" val="2406347845"/>
              </p:ext>
            </p:extLst>
          </p:nvPr>
        </p:nvGraphicFramePr>
        <p:xfrm>
          <a:off x="488504" y="3109930"/>
          <a:ext cx="4515471" cy="3343406"/>
        </p:xfrm>
        <a:graphic>
          <a:graphicData uri="http://schemas.openxmlformats.org/drawingml/2006/table">
            <a:tbl>
              <a:tblPr firstRow="1" bandRow="1">
                <a:tableStyleId>{5C22544A-7EE6-4342-B048-85BDC9FD1C3A}</a:tableStyleId>
              </a:tblPr>
              <a:tblGrid>
                <a:gridCol w="1816005"/>
                <a:gridCol w="992307"/>
                <a:gridCol w="1707159"/>
              </a:tblGrid>
              <a:tr h="256757">
                <a:tc>
                  <a:txBody>
                    <a:bodyPr/>
                    <a:lstStyle/>
                    <a:p>
                      <a:r>
                        <a:rPr kumimoji="1" lang="en-US" altLang="ja-JP" sz="1300" dirty="0" smtClean="0"/>
                        <a:t>URL</a:t>
                      </a:r>
                      <a:endParaRPr kumimoji="1" lang="ja-JP" altLang="en-US" sz="1300" dirty="0"/>
                    </a:p>
                  </a:txBody>
                  <a:tcPr marL="62326" marR="62326" marT="32095" marB="32095"/>
                </a:tc>
                <a:tc>
                  <a:txBody>
                    <a:bodyPr/>
                    <a:lstStyle/>
                    <a:p>
                      <a:r>
                        <a:rPr kumimoji="1" lang="en-US" altLang="ja-JP" sz="1300" dirty="0" smtClean="0"/>
                        <a:t>HTTP</a:t>
                      </a:r>
                      <a:r>
                        <a:rPr kumimoji="1" lang="ja-JP" altLang="en-US" sz="1300" dirty="0" smtClean="0"/>
                        <a:t>メソッド</a:t>
                      </a:r>
                      <a:endParaRPr kumimoji="1" lang="ja-JP" altLang="en-US" sz="1300" dirty="0"/>
                    </a:p>
                  </a:txBody>
                  <a:tcPr marL="62326" marR="62326" marT="32095" marB="32095"/>
                </a:tc>
                <a:tc>
                  <a:txBody>
                    <a:bodyPr/>
                    <a:lstStyle/>
                    <a:p>
                      <a:r>
                        <a:rPr kumimoji="1" lang="ja-JP" altLang="en-US" sz="1300" dirty="0" smtClean="0"/>
                        <a:t>意味</a:t>
                      </a:r>
                      <a:endParaRPr kumimoji="1" lang="ja-JP" altLang="en-US" sz="1300" dirty="0"/>
                    </a:p>
                  </a:txBody>
                  <a:tcPr marL="62326" marR="62326" marT="32095" marB="32095"/>
                </a:tc>
              </a:tr>
              <a:tr h="128379">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/v1/rules</a:t>
                      </a:r>
                      <a:endParaRPr lang="ja-JP" sz="800" kern="100" dirty="0">
                        <a:effectLst/>
                        <a:latin typeface="+mn-ea"/>
                        <a:ea typeface="+mn-ea"/>
                        <a:cs typeface="Times New Roman"/>
                      </a:endParaRPr>
                    </a:p>
                  </a:txBody>
                  <a:tcPr marL="46745" marR="46745" marT="0" marB="0"/>
                </a:tc>
                <a:tc>
                  <a:txBody>
                    <a:bodyPr/>
                    <a:lstStyle/>
                    <a:p>
                      <a:pPr indent="63500" algn="just">
                        <a:spcAft>
                          <a:spcPts val="0"/>
                        </a:spcAft>
                      </a:pPr>
                      <a:r>
                        <a:rPr lang="en-US" sz="800" kern="100">
                          <a:effectLst/>
                          <a:latin typeface="+mn-ea"/>
                          <a:ea typeface="+mn-ea"/>
                          <a:cs typeface="Times New Roman"/>
                        </a:rPr>
                        <a:t>GET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ja-JP" sz="800" kern="100">
                          <a:effectLst/>
                          <a:latin typeface="+mn-ea"/>
                          <a:ea typeface="+mn-ea"/>
                          <a:cs typeface="Times New Roman"/>
                        </a:rPr>
                        <a:t>ルールを検索する</a:t>
                      </a:r>
                    </a:p>
                  </a:txBody>
                  <a:tcPr marL="46745" marR="46745" marT="0" marB="0"/>
                </a:tc>
              </a:tr>
              <a:tr h="128379">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/v1/rules</a:t>
                      </a:r>
                      <a:endParaRPr lang="ja-JP" sz="800" kern="100" dirty="0">
                        <a:effectLst/>
                        <a:latin typeface="+mn-ea"/>
                        <a:ea typeface="+mn-ea"/>
                        <a:cs typeface="Times New Roman"/>
                      </a:endParaRPr>
                    </a:p>
                  </a:txBody>
                  <a:tcPr marL="46745" marR="46745" marT="0" marB="0"/>
                </a:tc>
                <a:tc>
                  <a:txBody>
                    <a:bodyPr/>
                    <a:lstStyle/>
                    <a:p>
                      <a:pPr indent="63500" algn="just">
                        <a:spcAft>
                          <a:spcPts val="0"/>
                        </a:spcAft>
                      </a:pPr>
                      <a:r>
                        <a:rPr lang="en-US" sz="800" kern="100">
                          <a:effectLst/>
                          <a:latin typeface="+mn-ea"/>
                          <a:ea typeface="+mn-ea"/>
                          <a:cs typeface="Times New Roman"/>
                        </a:rPr>
                        <a:t>POST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ja-JP" sz="800" kern="100">
                          <a:effectLst/>
                          <a:latin typeface="+mn-ea"/>
                          <a:ea typeface="+mn-ea"/>
                          <a:cs typeface="Times New Roman"/>
                        </a:rPr>
                        <a:t>ルールを新規登録する</a:t>
                      </a:r>
                    </a:p>
                  </a:txBody>
                  <a:tcPr marL="46745" marR="46745" marT="0" marB="0"/>
                </a:tc>
              </a:tr>
              <a:tr h="128379">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/v1/rules/&lt;target&gt;</a:t>
                      </a:r>
                      <a:endParaRPr lang="ja-JP" sz="800" kern="100" dirty="0">
                        <a:effectLst/>
                        <a:latin typeface="+mn-ea"/>
                        <a:ea typeface="+mn-ea"/>
                        <a:cs typeface="Times New Roman"/>
                      </a:endParaRPr>
                    </a:p>
                  </a:txBody>
                  <a:tcPr marL="46745" marR="46745" marT="0" marB="0"/>
                </a:tc>
                <a:tc>
                  <a:txBody>
                    <a:bodyPr/>
                    <a:lstStyle/>
                    <a:p>
                      <a:pPr indent="63500" algn="just">
                        <a:spcAft>
                          <a:spcPts val="0"/>
                        </a:spcAft>
                      </a:pPr>
                      <a:r>
                        <a:rPr lang="en-US" sz="800" kern="100">
                          <a:effectLst/>
                          <a:latin typeface="+mn-ea"/>
                          <a:ea typeface="+mn-ea"/>
                          <a:cs typeface="Times New Roman"/>
                        </a:rPr>
                        <a:t>GET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ja-JP" sz="800" kern="100">
                          <a:effectLst/>
                          <a:latin typeface="+mn-ea"/>
                          <a:ea typeface="+mn-ea"/>
                          <a:cs typeface="Times New Roman"/>
                        </a:rPr>
                        <a:t>ルールを閲覧する</a:t>
                      </a:r>
                    </a:p>
                  </a:txBody>
                  <a:tcPr marL="46745" marR="46745" marT="0" marB="0"/>
                </a:tc>
              </a:tr>
              <a:tr h="128379">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/v1/rules/&lt;target&gt;/&lt;property&gt;</a:t>
                      </a:r>
                      <a:endParaRPr lang="ja-JP" sz="800" kern="100" dirty="0">
                        <a:effectLst/>
                        <a:latin typeface="+mn-ea"/>
                        <a:ea typeface="+mn-ea"/>
                        <a:cs typeface="Times New Roman"/>
                      </a:endParaRPr>
                    </a:p>
                  </a:txBody>
                  <a:tcPr marL="46745" marR="46745" marT="0" marB="0"/>
                </a:tc>
                <a:tc>
                  <a:txBody>
                    <a:bodyPr/>
                    <a:lstStyle/>
                    <a:p>
                      <a:pPr indent="63500" algn="just">
                        <a:spcAft>
                          <a:spcPts val="0"/>
                        </a:spcAft>
                      </a:pPr>
                      <a:r>
                        <a:rPr lang="en-US" sz="800" kern="100">
                          <a:effectLst/>
                          <a:latin typeface="+mn-ea"/>
                          <a:ea typeface="+mn-ea"/>
                          <a:cs typeface="Times New Roman"/>
                        </a:rPr>
                        <a:t>GET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ja-JP" sz="800" kern="100">
                          <a:effectLst/>
                          <a:latin typeface="+mn-ea"/>
                          <a:ea typeface="+mn-ea"/>
                          <a:cs typeface="Times New Roman"/>
                        </a:rPr>
                        <a:t>ルールを閲覧する</a:t>
                      </a:r>
                    </a:p>
                  </a:txBody>
                  <a:tcPr marL="46745" marR="46745" marT="0" marB="0"/>
                </a:tc>
              </a:tr>
              <a:tr h="128379">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/v1/rules/&lt;target&gt;</a:t>
                      </a:r>
                      <a:endParaRPr lang="ja-JP" sz="800" kern="100" dirty="0">
                        <a:effectLst/>
                        <a:latin typeface="+mn-ea"/>
                        <a:ea typeface="+mn-ea"/>
                        <a:cs typeface="Times New Roman"/>
                      </a:endParaRPr>
                    </a:p>
                  </a:txBody>
                  <a:tcPr marL="46745" marR="46745" marT="0" marB="0"/>
                </a:tc>
                <a:tc>
                  <a:txBody>
                    <a:bodyPr/>
                    <a:lstStyle/>
                    <a:p>
                      <a:pPr indent="63500" algn="just">
                        <a:spcAft>
                          <a:spcPts val="0"/>
                        </a:spcAft>
                      </a:pPr>
                      <a:r>
                        <a:rPr lang="en-US" sz="800" kern="100">
                          <a:effectLst/>
                          <a:latin typeface="+mn-ea"/>
                          <a:ea typeface="+mn-ea"/>
                          <a:cs typeface="Times New Roman"/>
                        </a:rPr>
                        <a:t>PUT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ja-JP" sz="800" kern="100">
                          <a:effectLst/>
                          <a:latin typeface="+mn-ea"/>
                          <a:ea typeface="+mn-ea"/>
                          <a:cs typeface="Times New Roman"/>
                        </a:rPr>
                        <a:t>ルールを更新する</a:t>
                      </a:r>
                    </a:p>
                  </a:txBody>
                  <a:tcPr marL="46745" marR="46745" marT="0" marB="0"/>
                </a:tc>
              </a:tr>
              <a:tr h="128379">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/v1/rules/&lt;target&gt;/&lt;property&gt;</a:t>
                      </a:r>
                      <a:endParaRPr lang="ja-JP" sz="800" kern="100" dirty="0">
                        <a:effectLst/>
                        <a:latin typeface="+mn-ea"/>
                        <a:ea typeface="+mn-ea"/>
                        <a:cs typeface="Times New Roman"/>
                      </a:endParaRPr>
                    </a:p>
                  </a:txBody>
                  <a:tcPr marL="46745" marR="46745" marT="0" marB="0"/>
                </a:tc>
                <a:tc>
                  <a:txBody>
                    <a:bodyPr/>
                    <a:lstStyle/>
                    <a:p>
                      <a:pPr indent="63500" algn="just">
                        <a:spcAft>
                          <a:spcPts val="0"/>
                        </a:spcAft>
                      </a:pPr>
                      <a:r>
                        <a:rPr lang="en-US" sz="800" kern="100">
                          <a:effectLst/>
                          <a:latin typeface="+mn-ea"/>
                          <a:ea typeface="+mn-ea"/>
                          <a:cs typeface="Times New Roman"/>
                        </a:rPr>
                        <a:t>PUT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ja-JP" sz="800" kern="100">
                          <a:effectLst/>
                          <a:latin typeface="+mn-ea"/>
                          <a:ea typeface="+mn-ea"/>
                          <a:cs typeface="Times New Roman"/>
                        </a:rPr>
                        <a:t>ルールを更新する</a:t>
                      </a:r>
                    </a:p>
                  </a:txBody>
                  <a:tcPr marL="46745" marR="46745" marT="0" marB="0"/>
                </a:tc>
              </a:tr>
              <a:tr h="128379">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/v1/rules/&lt;target&gt;</a:t>
                      </a:r>
                      <a:endParaRPr lang="ja-JP" sz="800" kern="100" dirty="0">
                        <a:effectLst/>
                        <a:latin typeface="+mn-ea"/>
                        <a:ea typeface="+mn-ea"/>
                        <a:cs typeface="Times New Roman"/>
                      </a:endParaRPr>
                    </a:p>
                  </a:txBody>
                  <a:tcPr marL="46745" marR="46745" marT="0" marB="0"/>
                </a:tc>
                <a:tc>
                  <a:txBody>
                    <a:bodyPr/>
                    <a:lstStyle/>
                    <a:p>
                      <a:pPr indent="63500" algn="just">
                        <a:spcAft>
                          <a:spcPts val="0"/>
                        </a:spcAft>
                      </a:pPr>
                      <a:r>
                        <a:rPr lang="en-US" sz="800" kern="100">
                          <a:effectLst/>
                          <a:latin typeface="+mn-ea"/>
                          <a:ea typeface="+mn-ea"/>
                          <a:cs typeface="Times New Roman"/>
                        </a:rPr>
                        <a:t>DELETE</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ja-JP" sz="800" kern="100">
                          <a:effectLst/>
                          <a:latin typeface="+mn-ea"/>
                          <a:ea typeface="+mn-ea"/>
                          <a:cs typeface="Times New Roman"/>
                        </a:rPr>
                        <a:t>ルールを削除する</a:t>
                      </a:r>
                    </a:p>
                  </a:txBody>
                  <a:tcPr marL="46745" marR="46745" marT="0" marB="0"/>
                </a:tc>
              </a:tr>
              <a:tr h="128379">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/v1/rules/&lt;target&gt;/&lt;property&gt;</a:t>
                      </a:r>
                      <a:endParaRPr lang="ja-JP" sz="800" kern="100" dirty="0">
                        <a:effectLst/>
                        <a:latin typeface="+mn-ea"/>
                        <a:ea typeface="+mn-ea"/>
                        <a:cs typeface="Times New Roman"/>
                      </a:endParaRPr>
                    </a:p>
                  </a:txBody>
                  <a:tcPr marL="46745" marR="46745" marT="0" marB="0"/>
                </a:tc>
                <a:tc>
                  <a:txBody>
                    <a:bodyPr/>
                    <a:lstStyle/>
                    <a:p>
                      <a:pPr indent="63500" algn="just">
                        <a:spcAft>
                          <a:spcPts val="0"/>
                        </a:spcAft>
                      </a:pPr>
                      <a:r>
                        <a:rPr lang="en-US" sz="800" kern="100">
                          <a:effectLst/>
                          <a:latin typeface="+mn-ea"/>
                          <a:ea typeface="+mn-ea"/>
                          <a:cs typeface="Times New Roman"/>
                        </a:rPr>
                        <a:t>DELETE</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ja-JP" sz="800" kern="100">
                          <a:effectLst/>
                          <a:latin typeface="+mn-ea"/>
                          <a:ea typeface="+mn-ea"/>
                          <a:cs typeface="Times New Roman"/>
                        </a:rPr>
                        <a:t>ルールを削除する</a:t>
                      </a:r>
                    </a:p>
                  </a:txBody>
                  <a:tcPr marL="46745" marR="46745" marT="0" marB="0"/>
                </a:tc>
              </a:tr>
              <a:tr h="128379">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/v1/users</a:t>
                      </a:r>
                      <a:endParaRPr lang="ja-JP" sz="800" kern="100" dirty="0">
                        <a:effectLst/>
                        <a:latin typeface="+mn-ea"/>
                        <a:ea typeface="+mn-ea"/>
                        <a:cs typeface="Times New Roman"/>
                      </a:endParaRPr>
                    </a:p>
                  </a:txBody>
                  <a:tcPr marL="46745" marR="46745" marT="0" marB="0"/>
                </a:tc>
                <a:tc>
                  <a:txBody>
                    <a:bodyPr/>
                    <a:lstStyle/>
                    <a:p>
                      <a:pPr indent="63500" algn="just">
                        <a:spcAft>
                          <a:spcPts val="0"/>
                        </a:spcAft>
                      </a:pPr>
                      <a:r>
                        <a:rPr lang="en-US" sz="800" kern="100">
                          <a:effectLst/>
                          <a:latin typeface="+mn-ea"/>
                          <a:ea typeface="+mn-ea"/>
                          <a:cs typeface="Times New Roman"/>
                        </a:rPr>
                        <a:t>GET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ja-JP" sz="800" kern="100">
                          <a:effectLst/>
                          <a:latin typeface="+mn-ea"/>
                          <a:ea typeface="+mn-ea"/>
                          <a:cs typeface="Times New Roman"/>
                        </a:rPr>
                        <a:t>ユーザを検索する</a:t>
                      </a:r>
                    </a:p>
                  </a:txBody>
                  <a:tcPr marL="46745" marR="46745" marT="0" marB="0"/>
                </a:tc>
              </a:tr>
              <a:tr h="128379">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/v1/users</a:t>
                      </a:r>
                      <a:endParaRPr lang="ja-JP" sz="800" kern="100" dirty="0">
                        <a:effectLst/>
                        <a:latin typeface="+mn-ea"/>
                        <a:ea typeface="+mn-ea"/>
                        <a:cs typeface="Times New Roman"/>
                      </a:endParaRPr>
                    </a:p>
                  </a:txBody>
                  <a:tcPr marL="46745" marR="46745" marT="0" marB="0"/>
                </a:tc>
                <a:tc>
                  <a:txBody>
                    <a:bodyPr/>
                    <a:lstStyle/>
                    <a:p>
                      <a:pPr indent="63500" algn="just">
                        <a:spcAft>
                          <a:spcPts val="0"/>
                        </a:spcAft>
                      </a:pPr>
                      <a:r>
                        <a:rPr lang="en-US" sz="800" kern="100">
                          <a:effectLst/>
                          <a:latin typeface="+mn-ea"/>
                          <a:ea typeface="+mn-ea"/>
                          <a:cs typeface="Times New Roman"/>
                        </a:rPr>
                        <a:t>POST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ja-JP" sz="800" kern="100">
                          <a:effectLst/>
                          <a:latin typeface="+mn-ea"/>
                          <a:ea typeface="+mn-ea"/>
                          <a:cs typeface="Times New Roman"/>
                        </a:rPr>
                        <a:t>ユーザを新規登録する</a:t>
                      </a:r>
                    </a:p>
                  </a:txBody>
                  <a:tcPr marL="46745" marR="46745" marT="0" marB="0"/>
                </a:tc>
              </a:tr>
              <a:tr h="128379">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/v1/users/&lt;target&gt;</a:t>
                      </a:r>
                      <a:endParaRPr lang="ja-JP" sz="800" kern="100" dirty="0">
                        <a:effectLst/>
                        <a:latin typeface="+mn-ea"/>
                        <a:ea typeface="+mn-ea"/>
                        <a:cs typeface="Times New Roman"/>
                      </a:endParaRPr>
                    </a:p>
                  </a:txBody>
                  <a:tcPr marL="46745" marR="46745" marT="0" marB="0"/>
                </a:tc>
                <a:tc>
                  <a:txBody>
                    <a:bodyPr/>
                    <a:lstStyle/>
                    <a:p>
                      <a:pPr indent="63500" algn="just">
                        <a:spcAft>
                          <a:spcPts val="0"/>
                        </a:spcAft>
                      </a:pPr>
                      <a:r>
                        <a:rPr lang="en-US" sz="800" kern="100">
                          <a:effectLst/>
                          <a:latin typeface="+mn-ea"/>
                          <a:ea typeface="+mn-ea"/>
                          <a:cs typeface="Times New Roman"/>
                        </a:rPr>
                        <a:t>GET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ja-JP" sz="800" kern="100">
                          <a:effectLst/>
                          <a:latin typeface="+mn-ea"/>
                          <a:ea typeface="+mn-ea"/>
                          <a:cs typeface="Times New Roman"/>
                        </a:rPr>
                        <a:t>ユーザを閲覧する</a:t>
                      </a:r>
                    </a:p>
                  </a:txBody>
                  <a:tcPr marL="46745" marR="46745" marT="0" marB="0"/>
                </a:tc>
              </a:tr>
              <a:tr h="128379">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/v1/users/&lt;target&gt;/&lt;property&gt;</a:t>
                      </a:r>
                      <a:endParaRPr lang="ja-JP" sz="800" kern="100" dirty="0">
                        <a:effectLst/>
                        <a:latin typeface="+mn-ea"/>
                        <a:ea typeface="+mn-ea"/>
                        <a:cs typeface="Times New Roman"/>
                      </a:endParaRPr>
                    </a:p>
                  </a:txBody>
                  <a:tcPr marL="46745" marR="46745" marT="0" marB="0"/>
                </a:tc>
                <a:tc>
                  <a:txBody>
                    <a:bodyPr/>
                    <a:lstStyle/>
                    <a:p>
                      <a:pPr indent="63500" algn="just">
                        <a:spcAft>
                          <a:spcPts val="0"/>
                        </a:spcAft>
                      </a:pPr>
                      <a:r>
                        <a:rPr lang="en-US" sz="800" kern="100">
                          <a:effectLst/>
                          <a:latin typeface="+mn-ea"/>
                          <a:ea typeface="+mn-ea"/>
                          <a:cs typeface="Times New Roman"/>
                        </a:rPr>
                        <a:t>GET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ja-JP" sz="800" kern="100">
                          <a:effectLst/>
                          <a:latin typeface="+mn-ea"/>
                          <a:ea typeface="+mn-ea"/>
                          <a:cs typeface="Times New Roman"/>
                        </a:rPr>
                        <a:t>ユーザを閲覧する</a:t>
                      </a:r>
                    </a:p>
                  </a:txBody>
                  <a:tcPr marL="46745" marR="46745" marT="0" marB="0"/>
                </a:tc>
              </a:tr>
              <a:tr h="128379">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/v1/users/&lt;target&gt;</a:t>
                      </a:r>
                      <a:endParaRPr lang="ja-JP" sz="800" kern="100" dirty="0">
                        <a:effectLst/>
                        <a:latin typeface="+mn-ea"/>
                        <a:ea typeface="+mn-ea"/>
                        <a:cs typeface="Times New Roman"/>
                      </a:endParaRPr>
                    </a:p>
                  </a:txBody>
                  <a:tcPr marL="46745" marR="46745" marT="0" marB="0"/>
                </a:tc>
                <a:tc>
                  <a:txBody>
                    <a:bodyPr/>
                    <a:lstStyle/>
                    <a:p>
                      <a:pPr indent="63500" algn="just">
                        <a:spcAft>
                          <a:spcPts val="0"/>
                        </a:spcAft>
                      </a:pPr>
                      <a:r>
                        <a:rPr lang="en-US" sz="800" kern="100">
                          <a:effectLst/>
                          <a:latin typeface="+mn-ea"/>
                          <a:ea typeface="+mn-ea"/>
                          <a:cs typeface="Times New Roman"/>
                        </a:rPr>
                        <a:t>PUT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ja-JP" sz="800" kern="100">
                          <a:effectLst/>
                          <a:latin typeface="+mn-ea"/>
                          <a:ea typeface="+mn-ea"/>
                          <a:cs typeface="Times New Roman"/>
                        </a:rPr>
                        <a:t>ユーザを更新する</a:t>
                      </a:r>
                    </a:p>
                  </a:txBody>
                  <a:tcPr marL="46745" marR="46745" marT="0" marB="0"/>
                </a:tc>
              </a:tr>
              <a:tr h="128379">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/v1/users/&lt;target&gt;/&lt;property&gt;</a:t>
                      </a:r>
                      <a:endParaRPr lang="ja-JP" sz="800" kern="100" dirty="0">
                        <a:effectLst/>
                        <a:latin typeface="+mn-ea"/>
                        <a:ea typeface="+mn-ea"/>
                        <a:cs typeface="Times New Roman"/>
                      </a:endParaRPr>
                    </a:p>
                  </a:txBody>
                  <a:tcPr marL="46745" marR="46745" marT="0" marB="0"/>
                </a:tc>
                <a:tc>
                  <a:txBody>
                    <a:bodyPr/>
                    <a:lstStyle/>
                    <a:p>
                      <a:pPr indent="63500" algn="just">
                        <a:spcAft>
                          <a:spcPts val="0"/>
                        </a:spcAft>
                      </a:pPr>
                      <a:r>
                        <a:rPr lang="en-US" sz="800" kern="100">
                          <a:effectLst/>
                          <a:latin typeface="+mn-ea"/>
                          <a:ea typeface="+mn-ea"/>
                          <a:cs typeface="Times New Roman"/>
                        </a:rPr>
                        <a:t>PUT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ja-JP" sz="800" kern="100">
                          <a:effectLst/>
                          <a:latin typeface="+mn-ea"/>
                          <a:ea typeface="+mn-ea"/>
                          <a:cs typeface="Times New Roman"/>
                        </a:rPr>
                        <a:t>ユーザを更新する</a:t>
                      </a:r>
                    </a:p>
                  </a:txBody>
                  <a:tcPr marL="46745" marR="46745" marT="0" marB="0"/>
                </a:tc>
              </a:tr>
              <a:tr h="128379">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/v1/users/&lt;target&gt;</a:t>
                      </a:r>
                      <a:endParaRPr lang="ja-JP" sz="800" kern="100" dirty="0">
                        <a:effectLst/>
                        <a:latin typeface="+mn-ea"/>
                        <a:ea typeface="+mn-ea"/>
                        <a:cs typeface="Times New Roman"/>
                      </a:endParaRPr>
                    </a:p>
                  </a:txBody>
                  <a:tcPr marL="46745" marR="46745" marT="0" marB="0"/>
                </a:tc>
                <a:tc>
                  <a:txBody>
                    <a:bodyPr/>
                    <a:lstStyle/>
                    <a:p>
                      <a:pPr indent="63500" algn="just">
                        <a:spcAft>
                          <a:spcPts val="0"/>
                        </a:spcAft>
                      </a:pPr>
                      <a:r>
                        <a:rPr lang="en-US" sz="800" kern="100">
                          <a:effectLst/>
                          <a:latin typeface="+mn-ea"/>
                          <a:ea typeface="+mn-ea"/>
                          <a:cs typeface="Times New Roman"/>
                        </a:rPr>
                        <a:t>DELETE</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ja-JP" sz="800" kern="100">
                          <a:effectLst/>
                          <a:latin typeface="+mn-ea"/>
                          <a:ea typeface="+mn-ea"/>
                          <a:cs typeface="Times New Roman"/>
                        </a:rPr>
                        <a:t>ユーザを削除する</a:t>
                      </a:r>
                    </a:p>
                  </a:txBody>
                  <a:tcPr marL="46745" marR="46745" marT="0" marB="0"/>
                </a:tc>
              </a:tr>
              <a:tr h="128379">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/v1/users/&lt;target&gt;/&lt;property&gt;</a:t>
                      </a:r>
                      <a:endParaRPr lang="ja-JP" sz="800" kern="100" dirty="0">
                        <a:effectLst/>
                        <a:latin typeface="+mn-ea"/>
                        <a:ea typeface="+mn-ea"/>
                        <a:cs typeface="Times New Roman"/>
                      </a:endParaRPr>
                    </a:p>
                  </a:txBody>
                  <a:tcPr marL="46745" marR="46745" marT="0" marB="0"/>
                </a:tc>
                <a:tc>
                  <a:txBody>
                    <a:bodyPr/>
                    <a:lstStyle/>
                    <a:p>
                      <a:pPr indent="63500" algn="just">
                        <a:spcAft>
                          <a:spcPts val="0"/>
                        </a:spcAft>
                      </a:pPr>
                      <a:r>
                        <a:rPr lang="en-US" sz="800" kern="100">
                          <a:effectLst/>
                          <a:latin typeface="+mn-ea"/>
                          <a:ea typeface="+mn-ea"/>
                          <a:cs typeface="Times New Roman"/>
                        </a:rPr>
                        <a:t>DELETE</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ja-JP" sz="800" kern="100">
                          <a:effectLst/>
                          <a:latin typeface="+mn-ea"/>
                          <a:ea typeface="+mn-ea"/>
                          <a:cs typeface="Times New Roman"/>
                        </a:rPr>
                        <a:t>ユーザを削除する</a:t>
                      </a:r>
                    </a:p>
                  </a:txBody>
                  <a:tcPr marL="46745" marR="46745" marT="0" marB="0"/>
                </a:tc>
              </a:tr>
              <a:tr h="128379">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/v1/groups</a:t>
                      </a:r>
                      <a:endParaRPr lang="ja-JP" sz="800" kern="100" dirty="0">
                        <a:effectLst/>
                        <a:latin typeface="+mn-ea"/>
                        <a:ea typeface="+mn-ea"/>
                        <a:cs typeface="Times New Roman"/>
                      </a:endParaRPr>
                    </a:p>
                  </a:txBody>
                  <a:tcPr marL="46745" marR="46745" marT="0" marB="0"/>
                </a:tc>
                <a:tc>
                  <a:txBody>
                    <a:bodyPr/>
                    <a:lstStyle/>
                    <a:p>
                      <a:pPr indent="63500" algn="just">
                        <a:spcAft>
                          <a:spcPts val="0"/>
                        </a:spcAft>
                      </a:pPr>
                      <a:r>
                        <a:rPr lang="en-US" sz="800" kern="100">
                          <a:effectLst/>
                          <a:latin typeface="+mn-ea"/>
                          <a:ea typeface="+mn-ea"/>
                          <a:cs typeface="Times New Roman"/>
                        </a:rPr>
                        <a:t>GET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ja-JP" sz="800" kern="100">
                          <a:effectLst/>
                          <a:latin typeface="+mn-ea"/>
                          <a:ea typeface="+mn-ea"/>
                          <a:cs typeface="Times New Roman"/>
                        </a:rPr>
                        <a:t>グループを検索する</a:t>
                      </a:r>
                    </a:p>
                  </a:txBody>
                  <a:tcPr marL="46745" marR="46745" marT="0" marB="0"/>
                </a:tc>
              </a:tr>
              <a:tr h="128379">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/v1/groups</a:t>
                      </a:r>
                      <a:endParaRPr lang="ja-JP" sz="800" kern="100" dirty="0">
                        <a:effectLst/>
                        <a:latin typeface="+mn-ea"/>
                        <a:ea typeface="+mn-ea"/>
                        <a:cs typeface="Times New Roman"/>
                      </a:endParaRPr>
                    </a:p>
                  </a:txBody>
                  <a:tcPr marL="46745" marR="46745" marT="0" marB="0"/>
                </a:tc>
                <a:tc>
                  <a:txBody>
                    <a:bodyPr/>
                    <a:lstStyle/>
                    <a:p>
                      <a:pPr indent="63500" algn="just">
                        <a:spcAft>
                          <a:spcPts val="0"/>
                        </a:spcAft>
                      </a:pPr>
                      <a:r>
                        <a:rPr lang="en-US" sz="800" kern="100">
                          <a:effectLst/>
                          <a:latin typeface="+mn-ea"/>
                          <a:ea typeface="+mn-ea"/>
                          <a:cs typeface="Times New Roman"/>
                        </a:rPr>
                        <a:t>POST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ja-JP" sz="800" kern="100">
                          <a:effectLst/>
                          <a:latin typeface="+mn-ea"/>
                          <a:ea typeface="+mn-ea"/>
                          <a:cs typeface="Times New Roman"/>
                        </a:rPr>
                        <a:t>グループを新規登録する</a:t>
                      </a:r>
                    </a:p>
                  </a:txBody>
                  <a:tcPr marL="46745" marR="46745" marT="0" marB="0"/>
                </a:tc>
              </a:tr>
              <a:tr h="128379">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/v1/groups/&lt;target&gt;</a:t>
                      </a:r>
                      <a:endParaRPr lang="ja-JP" sz="800" kern="100" dirty="0">
                        <a:effectLst/>
                        <a:latin typeface="+mn-ea"/>
                        <a:ea typeface="+mn-ea"/>
                        <a:cs typeface="Times New Roman"/>
                      </a:endParaRPr>
                    </a:p>
                  </a:txBody>
                  <a:tcPr marL="46745" marR="46745" marT="0" marB="0"/>
                </a:tc>
                <a:tc>
                  <a:txBody>
                    <a:bodyPr/>
                    <a:lstStyle/>
                    <a:p>
                      <a:pPr indent="63500" algn="just">
                        <a:spcAft>
                          <a:spcPts val="0"/>
                        </a:spcAft>
                      </a:pPr>
                      <a:r>
                        <a:rPr lang="en-US" sz="800" kern="100">
                          <a:effectLst/>
                          <a:latin typeface="+mn-ea"/>
                          <a:ea typeface="+mn-ea"/>
                          <a:cs typeface="Times New Roman"/>
                        </a:rPr>
                        <a:t>GET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ja-JP" sz="800" kern="100">
                          <a:effectLst/>
                          <a:latin typeface="+mn-ea"/>
                          <a:ea typeface="+mn-ea"/>
                          <a:cs typeface="Times New Roman"/>
                        </a:rPr>
                        <a:t>グループを閲覧する</a:t>
                      </a:r>
                    </a:p>
                  </a:txBody>
                  <a:tcPr marL="46745" marR="46745" marT="0" marB="0"/>
                </a:tc>
              </a:tr>
              <a:tr h="128379">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/v1/groups/&lt;target&gt;/&lt;property&gt;</a:t>
                      </a:r>
                      <a:endParaRPr lang="ja-JP" sz="800" kern="100" dirty="0">
                        <a:effectLst/>
                        <a:latin typeface="+mn-ea"/>
                        <a:ea typeface="+mn-ea"/>
                        <a:cs typeface="Times New Roman"/>
                      </a:endParaRPr>
                    </a:p>
                  </a:txBody>
                  <a:tcPr marL="46745" marR="46745" marT="0" marB="0"/>
                </a:tc>
                <a:tc>
                  <a:txBody>
                    <a:bodyPr/>
                    <a:lstStyle/>
                    <a:p>
                      <a:pPr indent="63500" algn="just">
                        <a:spcAft>
                          <a:spcPts val="0"/>
                        </a:spcAft>
                      </a:pPr>
                      <a:r>
                        <a:rPr lang="en-US" sz="800" kern="100" dirty="0">
                          <a:effectLst/>
                          <a:latin typeface="+mn-ea"/>
                          <a:ea typeface="+mn-ea"/>
                          <a:cs typeface="Times New Roman"/>
                        </a:rPr>
                        <a:t>GET</a:t>
                      </a:r>
                      <a:endParaRPr lang="ja-JP" sz="800" kern="100" dirty="0">
                        <a:effectLst/>
                        <a:latin typeface="+mn-ea"/>
                        <a:ea typeface="+mn-ea"/>
                        <a:cs typeface="Times New Roman"/>
                      </a:endParaRPr>
                    </a:p>
                  </a:txBody>
                  <a:tcPr marL="46745" marR="46745" marT="0" marB="0"/>
                </a:tc>
                <a:tc>
                  <a:txBody>
                    <a:bodyPr/>
                    <a:lstStyle/>
                    <a:p>
                      <a:pPr indent="63500" algn="just">
                        <a:spcAft>
                          <a:spcPts val="0"/>
                        </a:spcAft>
                      </a:pPr>
                      <a:r>
                        <a:rPr lang="ja-JP" sz="800" kern="100" dirty="0">
                          <a:effectLst/>
                          <a:latin typeface="+mn-ea"/>
                          <a:ea typeface="+mn-ea"/>
                          <a:cs typeface="Times New Roman"/>
                        </a:rPr>
                        <a:t>グループを閲覧する</a:t>
                      </a:r>
                    </a:p>
                  </a:txBody>
                  <a:tcPr marL="46745" marR="46745" marT="0" marB="0"/>
                </a:tc>
              </a:tr>
              <a:tr h="128379">
                <a:tc>
                  <a:txBody>
                    <a:bodyPr/>
                    <a:lstStyle/>
                    <a:p>
                      <a:pPr indent="63500" algn="just">
                        <a:spcAft>
                          <a:spcPts val="0"/>
                        </a:spcAft>
                      </a:pPr>
                      <a:r>
                        <a:rPr lang="en-US" sz="800" kern="100">
                          <a:effectLst/>
                          <a:latin typeface="+mn-ea"/>
                          <a:ea typeface="+mn-ea"/>
                          <a:cs typeface="Times New Roman"/>
                        </a:rPr>
                        <a:t>/api/v1/groups/&lt;target&gt;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en-US" sz="800" kern="100">
                          <a:effectLst/>
                          <a:latin typeface="+mn-ea"/>
                          <a:ea typeface="+mn-ea"/>
                          <a:cs typeface="Times New Roman"/>
                        </a:rPr>
                        <a:t>PUT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ja-JP" sz="800" kern="100" dirty="0">
                          <a:effectLst/>
                          <a:latin typeface="+mn-ea"/>
                          <a:ea typeface="+mn-ea"/>
                          <a:cs typeface="Times New Roman"/>
                        </a:rPr>
                        <a:t>グループを更新する</a:t>
                      </a:r>
                    </a:p>
                  </a:txBody>
                  <a:tcPr marL="46745" marR="46745" marT="0" marB="0"/>
                </a:tc>
              </a:tr>
              <a:tr h="128379">
                <a:tc>
                  <a:txBody>
                    <a:bodyPr/>
                    <a:lstStyle/>
                    <a:p>
                      <a:pPr indent="63500" algn="just">
                        <a:spcAft>
                          <a:spcPts val="0"/>
                        </a:spcAft>
                      </a:pPr>
                      <a:r>
                        <a:rPr lang="en-US" sz="800" kern="100">
                          <a:effectLst/>
                          <a:latin typeface="+mn-ea"/>
                          <a:ea typeface="+mn-ea"/>
                          <a:cs typeface="Times New Roman"/>
                        </a:rPr>
                        <a:t>/api/v1/groups/&lt;target&gt;/&lt;property&gt;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en-US" sz="800" kern="100">
                          <a:effectLst/>
                          <a:latin typeface="+mn-ea"/>
                          <a:ea typeface="+mn-ea"/>
                          <a:cs typeface="Times New Roman"/>
                        </a:rPr>
                        <a:t>PUT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ja-JP" sz="800" kern="100" dirty="0">
                          <a:effectLst/>
                          <a:latin typeface="+mn-ea"/>
                          <a:ea typeface="+mn-ea"/>
                          <a:cs typeface="Times New Roman"/>
                        </a:rPr>
                        <a:t>グループを更新する</a:t>
                      </a:r>
                    </a:p>
                  </a:txBody>
                  <a:tcPr marL="46745" marR="46745" marT="0" marB="0"/>
                </a:tc>
              </a:tr>
              <a:tr h="128379">
                <a:tc>
                  <a:txBody>
                    <a:bodyPr/>
                    <a:lstStyle/>
                    <a:p>
                      <a:pPr indent="63500" algn="just">
                        <a:spcAft>
                          <a:spcPts val="0"/>
                        </a:spcAft>
                      </a:pPr>
                      <a:r>
                        <a:rPr lang="en-US" sz="800" kern="100">
                          <a:effectLst/>
                          <a:latin typeface="+mn-ea"/>
                          <a:ea typeface="+mn-ea"/>
                          <a:cs typeface="Times New Roman"/>
                        </a:rPr>
                        <a:t>/api/v1/groups/&lt;target&gt;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en-US" sz="800" kern="100">
                          <a:effectLst/>
                          <a:latin typeface="+mn-ea"/>
                          <a:ea typeface="+mn-ea"/>
                          <a:cs typeface="Times New Roman"/>
                        </a:rPr>
                        <a:t>DELETE</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ja-JP" sz="800" kern="100" dirty="0">
                          <a:effectLst/>
                          <a:latin typeface="+mn-ea"/>
                          <a:ea typeface="+mn-ea"/>
                          <a:cs typeface="Times New Roman"/>
                        </a:rPr>
                        <a:t>グループを削除する</a:t>
                      </a:r>
                    </a:p>
                  </a:txBody>
                  <a:tcPr marL="46745" marR="46745" marT="0" marB="0"/>
                </a:tc>
              </a:tr>
              <a:tr h="128379">
                <a:tc>
                  <a:txBody>
                    <a:bodyPr/>
                    <a:lstStyle/>
                    <a:p>
                      <a:pPr indent="63500" algn="just">
                        <a:spcAft>
                          <a:spcPts val="0"/>
                        </a:spcAft>
                      </a:pPr>
                      <a:r>
                        <a:rPr lang="en-US" sz="800" kern="100">
                          <a:effectLst/>
                          <a:latin typeface="+mn-ea"/>
                          <a:ea typeface="+mn-ea"/>
                          <a:cs typeface="Times New Roman"/>
                        </a:rPr>
                        <a:t>/api/v1/groups/&lt;target&gt;/&lt;property&gt;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en-US" sz="800" kern="100">
                          <a:effectLst/>
                          <a:latin typeface="+mn-ea"/>
                          <a:ea typeface="+mn-ea"/>
                          <a:cs typeface="Times New Roman"/>
                        </a:rPr>
                        <a:t>DELETE</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ja-JP" sz="800" kern="100" dirty="0">
                          <a:effectLst/>
                          <a:latin typeface="+mn-ea"/>
                          <a:ea typeface="+mn-ea"/>
                          <a:cs typeface="Times New Roman"/>
                        </a:rPr>
                        <a:t>グループを削除する</a:t>
                      </a:r>
                    </a:p>
                  </a:txBody>
                  <a:tcPr marL="46745" marR="46745" marT="0" marB="0"/>
                </a:tc>
              </a:tr>
            </a:tbl>
          </a:graphicData>
        </a:graphic>
      </p:graphicFrame>
      <p:sp>
        <p:nvSpPr>
          <p:cNvPr id="5" name="スライド番号プレースホルダー 4"/>
          <p:cNvSpPr>
            <a:spLocks noGrp="1"/>
          </p:cNvSpPr>
          <p:nvPr>
            <p:ph type="sldNum" sz="quarter" idx="10"/>
          </p:nvPr>
        </p:nvSpPr>
        <p:spPr/>
        <p:txBody>
          <a:bodyPr/>
          <a:lstStyle/>
          <a:p>
            <a:fld id="{276C6A59-D97A-40CC-8D04-C7788F30EB56}" type="slidenum">
              <a:rPr lang="ja-JP" altLang="en-US" smtClean="0"/>
              <a:pPr/>
              <a:t>66</a:t>
            </a:fld>
            <a:endParaRPr lang="en-US" altLang="ja-JP"/>
          </a:p>
        </p:txBody>
      </p:sp>
      <p:sp>
        <p:nvSpPr>
          <p:cNvPr id="9" name="テキスト プレースホルダー 8"/>
          <p:cNvSpPr>
            <a:spLocks noGrp="1"/>
          </p:cNvSpPr>
          <p:nvPr>
            <p:ph type="body" sz="half" idx="4294967295"/>
          </p:nvPr>
        </p:nvSpPr>
        <p:spPr>
          <a:xfrm>
            <a:off x="5391150" y="1222375"/>
            <a:ext cx="4514850" cy="5189538"/>
          </a:xfrm>
        </p:spPr>
        <p:txBody>
          <a:bodyPr>
            <a:normAutofit fontScale="92500" lnSpcReduction="10000"/>
          </a:bodyPr>
          <a:lstStyle/>
          <a:p>
            <a:r>
              <a:rPr kumimoji="1" lang="en-US" altLang="ja-JP" dirty="0" smtClean="0"/>
              <a:t>API</a:t>
            </a:r>
            <a:r>
              <a:rPr kumimoji="1" lang="ja-JP" altLang="en-US" dirty="0" smtClean="0"/>
              <a:t>例</a:t>
            </a:r>
          </a:p>
          <a:p>
            <a:pPr lvl="1"/>
            <a:r>
              <a:rPr lang="ja-JP" altLang="en-US" dirty="0" smtClean="0"/>
              <a:t>クエリ</a:t>
            </a:r>
          </a:p>
          <a:p>
            <a:pPr marL="663200" lvl="2" indent="0">
              <a:buNone/>
            </a:pPr>
            <a:r>
              <a:rPr lang="en-US" altLang="ja-JP" dirty="0" smtClean="0"/>
              <a:t>POST /</a:t>
            </a:r>
            <a:r>
              <a:rPr lang="en-US" altLang="ja-JP" dirty="0" err="1" smtClean="0"/>
              <a:t>api</a:t>
            </a:r>
            <a:r>
              <a:rPr lang="en-US" altLang="ja-JP" dirty="0" smtClean="0"/>
              <a:t>/v1/rules HTTP/1.1</a:t>
            </a:r>
            <a:br>
              <a:rPr lang="en-US" altLang="ja-JP" dirty="0" smtClean="0"/>
            </a:br>
            <a:r>
              <a:rPr lang="en-US" altLang="ja-JP" dirty="0" smtClean="0"/>
              <a:t>Content-Length</a:t>
            </a:r>
            <a:r>
              <a:rPr lang="en-US" altLang="ja-JP" dirty="0"/>
              <a:t>: </a:t>
            </a:r>
            <a:r>
              <a:rPr lang="en-US" altLang="ja-JP" dirty="0" smtClean="0"/>
              <a:t>xxx</a:t>
            </a:r>
            <a:br>
              <a:rPr lang="en-US" altLang="ja-JP" dirty="0" smtClean="0"/>
            </a:br>
            <a:r>
              <a:rPr lang="en-US" altLang="ja-JP" dirty="0" smtClean="0"/>
              <a:t>Content-Type</a:t>
            </a:r>
            <a:r>
              <a:rPr lang="en-US" altLang="ja-JP" dirty="0"/>
              <a:t>: application/</a:t>
            </a:r>
            <a:r>
              <a:rPr lang="en-US" altLang="ja-JP" dirty="0" err="1"/>
              <a:t>json</a:t>
            </a:r>
            <a:r>
              <a:rPr lang="en-US" altLang="ja-JP" dirty="0"/>
              <a:t>; </a:t>
            </a:r>
            <a:r>
              <a:rPr lang="en-US" altLang="ja-JP" dirty="0" smtClean="0"/>
              <a:t>charset=utf-8</a:t>
            </a:r>
            <a:br>
              <a:rPr lang="en-US" altLang="ja-JP" dirty="0" smtClean="0"/>
            </a:br>
            <a:r>
              <a:rPr lang="en-US" altLang="ja-JP" dirty="0" smtClean="0"/>
              <a:t/>
            </a:r>
            <a:br>
              <a:rPr lang="en-US" altLang="ja-JP" dirty="0" smtClean="0"/>
            </a:br>
            <a:r>
              <a:rPr lang="en-US" altLang="ja-JP" dirty="0"/>
              <a:t>{"</a:t>
            </a:r>
            <a:r>
              <a:rPr lang="en-US" altLang="ja-JP" dirty="0" err="1"/>
              <a:t>rdf</a:t>
            </a:r>
            <a:r>
              <a:rPr lang="en-US" altLang="ja-JP" dirty="0"/>
              <a:t>": [</a:t>
            </a:r>
          </a:p>
          <a:p>
            <a:pPr marL="663200" lvl="2" indent="0">
              <a:buNone/>
            </a:pPr>
            <a:r>
              <a:rPr lang="en-US" altLang="ja-JP" dirty="0"/>
              <a:t>  { "&lt;</a:t>
            </a:r>
            <a:r>
              <a:rPr lang="en-US" altLang="ja-JP" dirty="0" err="1"/>
              <a:t>urn:ucode</a:t>
            </a:r>
            <a:r>
              <a:rPr lang="en-US" altLang="ja-JP" dirty="0"/>
              <a:t>:_?x&gt;": {</a:t>
            </a:r>
          </a:p>
          <a:p>
            <a:pPr marL="663200" lvl="2" indent="0">
              <a:buNone/>
            </a:pPr>
            <a:r>
              <a:rPr lang="en-US" altLang="ja-JP" dirty="0"/>
              <a:t>     "http://purl.org/dc/elements/1.1/description” : [</a:t>
            </a:r>
          </a:p>
          <a:p>
            <a:pPr marL="663200" lvl="2" indent="0">
              <a:buNone/>
            </a:pPr>
            <a:r>
              <a:rPr lang="en-US" altLang="ja-JP" dirty="0"/>
              <a:t>     { "value": "&lt;?XML version=\”1.0</a:t>
            </a:r>
            <a:r>
              <a:rPr lang="en-US" altLang="ja-JP" dirty="0" smtClean="0"/>
              <a:t>\”&gt; &lt;</a:t>
            </a:r>
            <a:r>
              <a:rPr lang="en-US" altLang="ja-JP" dirty="0"/>
              <a:t>rule&gt; … </a:t>
            </a:r>
            <a:r>
              <a:rPr lang="en-US" altLang="ja-JP" dirty="0" smtClean="0"/>
              <a:t/>
            </a:r>
            <a:br>
              <a:rPr lang="en-US" altLang="ja-JP" dirty="0" smtClean="0"/>
            </a:br>
            <a:r>
              <a:rPr lang="en-US" altLang="ja-JP" dirty="0" smtClean="0"/>
              <a:t>             &lt;</a:t>
            </a:r>
            <a:r>
              <a:rPr lang="en-US" altLang="ja-JP" dirty="0"/>
              <a:t>permission&gt;allow&lt;/permission&gt;&lt;/rule&gt;",</a:t>
            </a:r>
          </a:p>
          <a:p>
            <a:pPr marL="663200" lvl="2" indent="0">
              <a:buNone/>
            </a:pPr>
            <a:r>
              <a:rPr lang="en-US" altLang="ja-JP" dirty="0"/>
              <a:t>	</a:t>
            </a:r>
            <a:r>
              <a:rPr lang="en-US" altLang="ja-JP" dirty="0" smtClean="0"/>
              <a:t>"</a:t>
            </a:r>
            <a:r>
              <a:rPr lang="en-US" altLang="ja-JP" dirty="0"/>
              <a:t>type": "literal" } ] } } ] }</a:t>
            </a:r>
          </a:p>
          <a:p>
            <a:pPr marL="663200" lvl="2" indent="0">
              <a:buNone/>
            </a:pPr>
            <a:endParaRPr lang="en-US" altLang="ja-JP" dirty="0"/>
          </a:p>
          <a:p>
            <a:pPr lvl="1"/>
            <a:r>
              <a:rPr lang="ja-JP" altLang="en-US" dirty="0" smtClean="0"/>
              <a:t>レスポンス</a:t>
            </a:r>
            <a:endParaRPr lang="en-US" altLang="ja-JP" dirty="0" smtClean="0"/>
          </a:p>
          <a:p>
            <a:pPr marL="663200" lvl="2" indent="0">
              <a:buNone/>
            </a:pPr>
            <a:r>
              <a:rPr lang="en-US" altLang="ja-JP" dirty="0"/>
              <a:t>HTTP/1.0 201 </a:t>
            </a:r>
            <a:r>
              <a:rPr lang="en-US" altLang="ja-JP" dirty="0" smtClean="0"/>
              <a:t>Created</a:t>
            </a:r>
            <a:br>
              <a:rPr lang="en-US" altLang="ja-JP" dirty="0" smtClean="0"/>
            </a:br>
            <a:r>
              <a:rPr lang="en-US" altLang="ja-JP" dirty="0" smtClean="0"/>
              <a:t>Content-Length</a:t>
            </a:r>
            <a:r>
              <a:rPr lang="en-US" altLang="ja-JP" dirty="0"/>
              <a:t>: </a:t>
            </a:r>
            <a:r>
              <a:rPr lang="en-US" altLang="ja-JP" dirty="0" smtClean="0"/>
              <a:t>xxx</a:t>
            </a:r>
            <a:br>
              <a:rPr lang="en-US" altLang="ja-JP" dirty="0" smtClean="0"/>
            </a:br>
            <a:r>
              <a:rPr lang="en-US" altLang="ja-JP" dirty="0" smtClean="0"/>
              <a:t>Connection</a:t>
            </a:r>
            <a:r>
              <a:rPr lang="en-US" altLang="ja-JP" dirty="0"/>
              <a:t>: </a:t>
            </a:r>
            <a:r>
              <a:rPr lang="en-US" altLang="ja-JP" dirty="0" smtClean="0"/>
              <a:t>close</a:t>
            </a:r>
            <a:br>
              <a:rPr lang="en-US" altLang="ja-JP" dirty="0" smtClean="0"/>
            </a:br>
            <a:r>
              <a:rPr lang="en-US" altLang="ja-JP" dirty="0" smtClean="0"/>
              <a:t>Content-Type</a:t>
            </a:r>
            <a:r>
              <a:rPr lang="en-US" altLang="ja-JP" dirty="0"/>
              <a:t>: application/</a:t>
            </a:r>
            <a:r>
              <a:rPr lang="en-US" altLang="ja-JP" dirty="0" err="1"/>
              <a:t>json</a:t>
            </a:r>
            <a:r>
              <a:rPr lang="en-US" altLang="ja-JP" dirty="0"/>
              <a:t>; </a:t>
            </a:r>
            <a:r>
              <a:rPr lang="en-US" altLang="ja-JP" dirty="0" smtClean="0"/>
              <a:t>charset=utf-8</a:t>
            </a:r>
            <a:br>
              <a:rPr lang="en-US" altLang="ja-JP" dirty="0" smtClean="0"/>
            </a:br>
            <a:r>
              <a:rPr lang="en-US" altLang="ja-JP" dirty="0" smtClean="0"/>
              <a:t/>
            </a:r>
            <a:br>
              <a:rPr lang="en-US" altLang="ja-JP" dirty="0" smtClean="0"/>
            </a:br>
            <a:r>
              <a:rPr lang="en-US" altLang="ja-JP" dirty="0" smtClean="0"/>
              <a:t>{“&lt;</a:t>
            </a:r>
            <a:r>
              <a:rPr lang="en-US" altLang="ja-JP" dirty="0" err="1" smtClean="0"/>
              <a:t>urn:ucode</a:t>
            </a:r>
            <a:r>
              <a:rPr lang="en-US" altLang="ja-JP" dirty="0" smtClean="0"/>
              <a:t>_?x&gt;”:”&lt;urn:ucode</a:t>
            </a:r>
            <a:r>
              <a:rPr lang="en-US" altLang="ja-JP" dirty="0"/>
              <a:t>:_</a:t>
            </a:r>
            <a:r>
              <a:rPr lang="en-US" altLang="ja-JP" dirty="0" smtClean="0"/>
              <a:t>00001C00000000000001000000100801&gt;”}</a:t>
            </a:r>
            <a:endParaRPr lang="en-US" altLang="ja-JP" dirty="0"/>
          </a:p>
          <a:p>
            <a:pPr marL="663200" lvl="2" indent="0">
              <a:buNone/>
            </a:pPr>
            <a:endParaRPr lang="ja-JP" altLang="en-US" dirty="0" smtClean="0"/>
          </a:p>
        </p:txBody>
      </p:sp>
      <p:sp>
        <p:nvSpPr>
          <p:cNvPr id="7" name="角丸四角形吹き出し 6"/>
          <p:cNvSpPr/>
          <p:nvPr/>
        </p:nvSpPr>
        <p:spPr bwMode="auto">
          <a:xfrm>
            <a:off x="7169696" y="2492896"/>
            <a:ext cx="2736304" cy="368472"/>
          </a:xfrm>
          <a:prstGeom prst="wedgeRoundRectCallout">
            <a:avLst>
              <a:gd name="adj1" fmla="val -7027"/>
              <a:gd name="adj2" fmla="val 89578"/>
              <a:gd name="adj3" fmla="val 16667"/>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r>
              <a:rPr kumimoji="0" lang="ja-JP" altLang="en-US"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アクセスを許可するルールを登録したい</a:t>
            </a:r>
          </a:p>
        </p:txBody>
      </p:sp>
      <p:sp>
        <p:nvSpPr>
          <p:cNvPr id="8" name="角丸四角形吹き出し 7"/>
          <p:cNvSpPr/>
          <p:nvPr/>
        </p:nvSpPr>
        <p:spPr bwMode="auto">
          <a:xfrm>
            <a:off x="6753200" y="6093296"/>
            <a:ext cx="2736304" cy="368472"/>
          </a:xfrm>
          <a:prstGeom prst="wedgeRoundRectCallout">
            <a:avLst>
              <a:gd name="adj1" fmla="val -25824"/>
              <a:gd name="adj2" fmla="val -96542"/>
              <a:gd name="adj3" fmla="val 16667"/>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r>
              <a:rPr kumimoji="0" lang="ja-JP" altLang="en-US"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登録完了。このルールの識別子は</a:t>
            </a:r>
            <a:r>
              <a:rPr kumimoji="0" lang="en-US" altLang="ja-JP"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
            </a:r>
            <a:br>
              <a:rPr kumimoji="0" lang="en-US" altLang="ja-JP"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br>
            <a:r>
              <a:rPr kumimoji="0" lang="en-US" altLang="ja-JP"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urn:ucode;_0000…0801</a:t>
            </a:r>
            <a:endParaRPr kumimoji="0" lang="ja-JP" altLang="en-US"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30128043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外部仕様書の</a:t>
            </a:r>
            <a:r>
              <a:rPr kumimoji="1" lang="en-US" altLang="ja-JP" dirty="0" smtClean="0"/>
              <a:t>API</a:t>
            </a:r>
            <a:r>
              <a:rPr kumimoji="1" lang="ja-JP" altLang="en-US" dirty="0" smtClean="0"/>
              <a:t>規格</a:t>
            </a:r>
            <a:r>
              <a:rPr kumimoji="1" lang="en-US" altLang="ja-JP" dirty="0" smtClean="0"/>
              <a:t> (5) Notification Management Command</a:t>
            </a:r>
            <a:endParaRPr kumimoji="1" lang="ja-JP" altLang="en-US" dirty="0"/>
          </a:p>
        </p:txBody>
      </p:sp>
      <p:sp>
        <p:nvSpPr>
          <p:cNvPr id="3" name="コンテンツ プレースホルダー 2"/>
          <p:cNvSpPr>
            <a:spLocks noGrp="1"/>
          </p:cNvSpPr>
          <p:nvPr>
            <p:ph sz="half" idx="1"/>
          </p:nvPr>
        </p:nvSpPr>
        <p:spPr/>
        <p:txBody>
          <a:bodyPr>
            <a:normAutofit/>
          </a:bodyPr>
          <a:lstStyle/>
          <a:p>
            <a:r>
              <a:rPr lang="ja-JP" altLang="en-US" dirty="0" smtClean="0"/>
              <a:t>機能概要</a:t>
            </a:r>
            <a:endParaRPr lang="en-US" altLang="ja-JP" dirty="0" smtClean="0"/>
          </a:p>
          <a:p>
            <a:pPr lvl="1"/>
            <a:r>
              <a:rPr lang="ja-JP" altLang="en-US" dirty="0" smtClean="0"/>
              <a:t>オープンデータの更新に基づいて発生する</a:t>
            </a:r>
            <a:r>
              <a:rPr lang="en-US" altLang="ja-JP" dirty="0" smtClean="0"/>
              <a:t>Notification</a:t>
            </a:r>
            <a:r>
              <a:rPr lang="ja-JP" altLang="en-US" dirty="0" smtClean="0"/>
              <a:t>を管理する機能を提供する。</a:t>
            </a:r>
          </a:p>
          <a:p>
            <a:pPr lvl="1"/>
            <a:r>
              <a:rPr lang="ja-JP" altLang="en-US" dirty="0" smtClean="0"/>
              <a:t>指定可能な</a:t>
            </a:r>
            <a:r>
              <a:rPr lang="en-US" altLang="ja-JP" dirty="0" smtClean="0"/>
              <a:t>Notification</a:t>
            </a:r>
            <a:r>
              <a:rPr lang="ja-JP" altLang="en-US" dirty="0" smtClean="0"/>
              <a:t>の</a:t>
            </a:r>
            <a:r>
              <a:rPr lang="ja-JP" altLang="en-US" dirty="0"/>
              <a:t>成立</a:t>
            </a:r>
            <a:r>
              <a:rPr lang="ja-JP" altLang="en-US" dirty="0" smtClean="0"/>
              <a:t>条件</a:t>
            </a:r>
          </a:p>
          <a:p>
            <a:pPr lvl="2"/>
            <a:r>
              <a:rPr lang="en-US" altLang="ja-JP" dirty="0" smtClean="0"/>
              <a:t>any: </a:t>
            </a:r>
            <a:r>
              <a:rPr lang="ja-JP" altLang="en-US" dirty="0" smtClean="0"/>
              <a:t>条件なし</a:t>
            </a:r>
          </a:p>
          <a:p>
            <a:pPr lvl="2"/>
            <a:r>
              <a:rPr lang="en-US" altLang="ja-JP" dirty="0" err="1" smtClean="0"/>
              <a:t>gt</a:t>
            </a:r>
            <a:r>
              <a:rPr lang="en-US" altLang="ja-JP" dirty="0" smtClean="0"/>
              <a:t>: </a:t>
            </a:r>
            <a:r>
              <a:rPr lang="ja-JP" altLang="en-US" dirty="0" smtClean="0"/>
              <a:t>指定した値より大きい</a:t>
            </a:r>
          </a:p>
          <a:p>
            <a:pPr lvl="2"/>
            <a:r>
              <a:rPr lang="en-US" altLang="ja-JP" dirty="0" err="1" smtClean="0"/>
              <a:t>gte</a:t>
            </a:r>
            <a:r>
              <a:rPr lang="en-US" altLang="ja-JP" dirty="0" smtClean="0"/>
              <a:t>: </a:t>
            </a:r>
            <a:r>
              <a:rPr lang="ja-JP" altLang="en-US" dirty="0" smtClean="0"/>
              <a:t>指定した値以上</a:t>
            </a:r>
          </a:p>
          <a:p>
            <a:pPr lvl="2"/>
            <a:r>
              <a:rPr lang="en-US" altLang="ja-JP" dirty="0" err="1" smtClean="0"/>
              <a:t>lt</a:t>
            </a:r>
            <a:r>
              <a:rPr lang="en-US" altLang="ja-JP" dirty="0" smtClean="0"/>
              <a:t>: </a:t>
            </a:r>
            <a:r>
              <a:rPr lang="ja-JP" altLang="en-US" dirty="0" smtClean="0"/>
              <a:t>指定した値より小さい</a:t>
            </a:r>
          </a:p>
          <a:p>
            <a:pPr lvl="2"/>
            <a:r>
              <a:rPr lang="en-US" altLang="ja-JP" dirty="0" err="1" smtClean="0"/>
              <a:t>lte</a:t>
            </a:r>
            <a:r>
              <a:rPr lang="en-US" altLang="ja-JP" dirty="0" smtClean="0"/>
              <a:t>: </a:t>
            </a:r>
            <a:r>
              <a:rPr lang="ja-JP" altLang="en-US" dirty="0" smtClean="0"/>
              <a:t>指定した値以下</a:t>
            </a:r>
          </a:p>
          <a:p>
            <a:pPr lvl="2"/>
            <a:r>
              <a:rPr lang="en-US" altLang="ja-JP" dirty="0" err="1" smtClean="0"/>
              <a:t>eq</a:t>
            </a:r>
            <a:r>
              <a:rPr lang="en-US" altLang="ja-JP" dirty="0" smtClean="0"/>
              <a:t>: </a:t>
            </a:r>
            <a:r>
              <a:rPr lang="ja-JP" altLang="en-US" dirty="0" smtClean="0"/>
              <a:t>指定した値と等しい</a:t>
            </a:r>
          </a:p>
          <a:p>
            <a:r>
              <a:rPr lang="en-US" altLang="ja-JP" dirty="0" smtClean="0"/>
              <a:t>API</a:t>
            </a:r>
            <a:r>
              <a:rPr lang="ja-JP" altLang="en-US" dirty="0" smtClean="0"/>
              <a:t>リスト</a:t>
            </a:r>
          </a:p>
        </p:txBody>
      </p:sp>
      <p:graphicFrame>
        <p:nvGraphicFramePr>
          <p:cNvPr id="10" name="コンテンツ プレースホルダー 9"/>
          <p:cNvGraphicFramePr>
            <a:graphicFrameLocks noGrp="1"/>
          </p:cNvGraphicFramePr>
          <p:nvPr>
            <p:ph sz="half" idx="2"/>
            <p:extLst>
              <p:ext uri="{D42A27DB-BD31-4B8C-83A1-F6EECF244321}">
                <p14:modId xmlns:p14="http://schemas.microsoft.com/office/powerpoint/2010/main" val="397865648"/>
              </p:ext>
            </p:extLst>
          </p:nvPr>
        </p:nvGraphicFramePr>
        <p:xfrm>
          <a:off x="632520" y="5157192"/>
          <a:ext cx="4515471" cy="1359083"/>
        </p:xfrm>
        <a:graphic>
          <a:graphicData uri="http://schemas.openxmlformats.org/drawingml/2006/table">
            <a:tbl>
              <a:tblPr firstRow="1" bandRow="1">
                <a:tableStyleId>{5C22544A-7EE6-4342-B048-85BDC9FD1C3A}</a:tableStyleId>
              </a:tblPr>
              <a:tblGrid>
                <a:gridCol w="1816005"/>
                <a:gridCol w="932543"/>
                <a:gridCol w="1766923"/>
              </a:tblGrid>
              <a:tr h="256757">
                <a:tc>
                  <a:txBody>
                    <a:bodyPr/>
                    <a:lstStyle/>
                    <a:p>
                      <a:r>
                        <a:rPr kumimoji="1" lang="en-US" altLang="ja-JP" sz="1300" dirty="0" smtClean="0"/>
                        <a:t>URL</a:t>
                      </a:r>
                      <a:endParaRPr kumimoji="1" lang="ja-JP" altLang="en-US" sz="1300" dirty="0"/>
                    </a:p>
                  </a:txBody>
                  <a:tcPr marL="62326" marR="62326" marT="32095" marB="32095"/>
                </a:tc>
                <a:tc>
                  <a:txBody>
                    <a:bodyPr/>
                    <a:lstStyle/>
                    <a:p>
                      <a:r>
                        <a:rPr kumimoji="1" lang="en-US" altLang="ja-JP" sz="1300" dirty="0" smtClean="0"/>
                        <a:t>HTTP</a:t>
                      </a:r>
                      <a:r>
                        <a:rPr kumimoji="1" lang="ja-JP" altLang="en-US" sz="1300" dirty="0" smtClean="0"/>
                        <a:t>メソッド</a:t>
                      </a:r>
                      <a:endParaRPr kumimoji="1" lang="ja-JP" altLang="en-US" sz="1300" dirty="0"/>
                    </a:p>
                  </a:txBody>
                  <a:tcPr marL="62326" marR="62326" marT="32095" marB="32095"/>
                </a:tc>
                <a:tc>
                  <a:txBody>
                    <a:bodyPr/>
                    <a:lstStyle/>
                    <a:p>
                      <a:r>
                        <a:rPr kumimoji="1" lang="ja-JP" altLang="en-US" sz="1300" dirty="0" smtClean="0"/>
                        <a:t>意味</a:t>
                      </a:r>
                      <a:endParaRPr kumimoji="1" lang="ja-JP" altLang="en-US" sz="1300" dirty="0"/>
                    </a:p>
                  </a:txBody>
                  <a:tcPr marL="62326" marR="62326" marT="32095" marB="32095"/>
                </a:tc>
              </a:tr>
              <a:tr h="128379">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/v1/triggers</a:t>
                      </a:r>
                      <a:endParaRPr lang="ja-JP" sz="800" kern="100" dirty="0">
                        <a:effectLst/>
                        <a:latin typeface="+mn-ea"/>
                        <a:ea typeface="+mn-ea"/>
                        <a:cs typeface="Times New Roman"/>
                      </a:endParaRPr>
                    </a:p>
                  </a:txBody>
                  <a:tcPr marL="46745" marR="46745" marT="0" marB="0"/>
                </a:tc>
                <a:tc>
                  <a:txBody>
                    <a:bodyPr/>
                    <a:lstStyle/>
                    <a:p>
                      <a:pPr indent="63500" algn="just">
                        <a:spcAft>
                          <a:spcPts val="0"/>
                        </a:spcAft>
                      </a:pPr>
                      <a:r>
                        <a:rPr lang="en-US" sz="800" kern="100" dirty="0">
                          <a:effectLst/>
                          <a:latin typeface="+mn-ea"/>
                          <a:ea typeface="+mn-ea"/>
                          <a:cs typeface="Times New Roman"/>
                        </a:rPr>
                        <a:t>GET</a:t>
                      </a:r>
                      <a:endParaRPr lang="ja-JP" sz="800" kern="100" dirty="0">
                        <a:effectLst/>
                        <a:latin typeface="+mn-ea"/>
                        <a:ea typeface="+mn-ea"/>
                        <a:cs typeface="Times New Roman"/>
                      </a:endParaRPr>
                    </a:p>
                  </a:txBody>
                  <a:tcPr marL="46745" marR="46745" marT="0" marB="0"/>
                </a:tc>
                <a:tc>
                  <a:txBody>
                    <a:bodyPr/>
                    <a:lstStyle/>
                    <a:p>
                      <a:pPr indent="63500" algn="just">
                        <a:spcAft>
                          <a:spcPts val="0"/>
                        </a:spcAft>
                      </a:pPr>
                      <a:r>
                        <a:rPr lang="en-US" altLang="ja-JP" sz="800" kern="100" dirty="0" smtClean="0">
                          <a:effectLst/>
                          <a:latin typeface="+mn-ea"/>
                          <a:ea typeface="+mn-ea"/>
                          <a:cs typeface="Times New Roman"/>
                        </a:rPr>
                        <a:t>Notification</a:t>
                      </a:r>
                      <a:r>
                        <a:rPr lang="ja-JP" sz="800" kern="100" dirty="0" smtClean="0">
                          <a:effectLst/>
                          <a:latin typeface="+mn-ea"/>
                          <a:ea typeface="+mn-ea"/>
                          <a:cs typeface="Times New Roman"/>
                        </a:rPr>
                        <a:t>を</a:t>
                      </a:r>
                      <a:r>
                        <a:rPr lang="ja-JP" sz="800" kern="100" dirty="0">
                          <a:effectLst/>
                          <a:latin typeface="+mn-ea"/>
                          <a:ea typeface="+mn-ea"/>
                          <a:cs typeface="Times New Roman"/>
                        </a:rPr>
                        <a:t>検索する</a:t>
                      </a:r>
                    </a:p>
                  </a:txBody>
                  <a:tcPr marL="46745" marR="46745" marT="0" marB="0"/>
                </a:tc>
              </a:tr>
              <a:tr h="128379">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/v1/triggers</a:t>
                      </a:r>
                      <a:endParaRPr lang="ja-JP" sz="800" kern="100" dirty="0">
                        <a:effectLst/>
                        <a:latin typeface="+mn-ea"/>
                        <a:ea typeface="+mn-ea"/>
                        <a:cs typeface="Times New Roman"/>
                      </a:endParaRPr>
                    </a:p>
                  </a:txBody>
                  <a:tcPr marL="46745" marR="46745" marT="0" marB="0"/>
                </a:tc>
                <a:tc>
                  <a:txBody>
                    <a:bodyPr/>
                    <a:lstStyle/>
                    <a:p>
                      <a:pPr indent="63500" algn="just">
                        <a:spcAft>
                          <a:spcPts val="0"/>
                        </a:spcAft>
                      </a:pPr>
                      <a:r>
                        <a:rPr lang="en-US" sz="800" kern="100" dirty="0">
                          <a:effectLst/>
                          <a:latin typeface="+mn-ea"/>
                          <a:ea typeface="+mn-ea"/>
                          <a:cs typeface="Times New Roman"/>
                        </a:rPr>
                        <a:t>POST</a:t>
                      </a:r>
                      <a:endParaRPr lang="ja-JP" sz="800" kern="100" dirty="0">
                        <a:effectLst/>
                        <a:latin typeface="+mn-ea"/>
                        <a:ea typeface="+mn-ea"/>
                        <a:cs typeface="Times New Roman"/>
                      </a:endParaRPr>
                    </a:p>
                  </a:txBody>
                  <a:tcPr marL="46745" marR="46745" marT="0" marB="0"/>
                </a:tc>
                <a:tc>
                  <a:txBody>
                    <a:bodyPr/>
                    <a:lstStyle/>
                    <a:p>
                      <a:pPr indent="63500" algn="just">
                        <a:spcAft>
                          <a:spcPts val="0"/>
                        </a:spcAft>
                      </a:pPr>
                      <a:r>
                        <a:rPr lang="en-US" altLang="ja-JP" sz="800" kern="100" dirty="0" smtClean="0">
                          <a:effectLst/>
                          <a:latin typeface="+mn-ea"/>
                          <a:ea typeface="+mn-ea"/>
                          <a:cs typeface="Times New Roman"/>
                        </a:rPr>
                        <a:t>Notification</a:t>
                      </a:r>
                      <a:r>
                        <a:rPr lang="ja-JP" sz="800" kern="100" dirty="0" err="1" smtClean="0">
                          <a:effectLst/>
                          <a:latin typeface="+mn-ea"/>
                          <a:ea typeface="+mn-ea"/>
                          <a:cs typeface="Times New Roman"/>
                        </a:rPr>
                        <a:t>を</a:t>
                      </a:r>
                      <a:r>
                        <a:rPr lang="ja-JP" sz="800" kern="100" dirty="0" err="1">
                          <a:effectLst/>
                          <a:latin typeface="+mn-ea"/>
                          <a:ea typeface="+mn-ea"/>
                          <a:cs typeface="Times New Roman"/>
                        </a:rPr>
                        <a:t>登</a:t>
                      </a:r>
                      <a:r>
                        <a:rPr lang="ja-JP" sz="800" kern="100" dirty="0">
                          <a:effectLst/>
                          <a:latin typeface="+mn-ea"/>
                          <a:ea typeface="+mn-ea"/>
                          <a:cs typeface="Times New Roman"/>
                        </a:rPr>
                        <a:t>録する</a:t>
                      </a:r>
                    </a:p>
                  </a:txBody>
                  <a:tcPr marL="46745" marR="46745" marT="0" marB="0"/>
                </a:tc>
              </a:tr>
              <a:tr h="128379">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/v1/triggers/&lt;target&gt;</a:t>
                      </a:r>
                      <a:endParaRPr lang="ja-JP" sz="800" kern="100" dirty="0">
                        <a:effectLst/>
                        <a:latin typeface="+mn-ea"/>
                        <a:ea typeface="+mn-ea"/>
                        <a:cs typeface="Times New Roman"/>
                      </a:endParaRPr>
                    </a:p>
                  </a:txBody>
                  <a:tcPr marL="46745" marR="46745" marT="0" marB="0"/>
                </a:tc>
                <a:tc>
                  <a:txBody>
                    <a:bodyPr/>
                    <a:lstStyle/>
                    <a:p>
                      <a:pPr indent="63500" algn="just">
                        <a:spcAft>
                          <a:spcPts val="0"/>
                        </a:spcAft>
                      </a:pPr>
                      <a:r>
                        <a:rPr lang="en-US" sz="800" kern="100">
                          <a:effectLst/>
                          <a:latin typeface="+mn-ea"/>
                          <a:ea typeface="+mn-ea"/>
                          <a:cs typeface="Times New Roman"/>
                        </a:rPr>
                        <a:t>GET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en-US" altLang="ja-JP" sz="800" kern="100" dirty="0" smtClean="0">
                          <a:effectLst/>
                          <a:latin typeface="+mn-ea"/>
                          <a:ea typeface="+mn-ea"/>
                          <a:cs typeface="Times New Roman"/>
                        </a:rPr>
                        <a:t>Notification</a:t>
                      </a:r>
                      <a:r>
                        <a:rPr lang="ja-JP" sz="800" kern="100" dirty="0" smtClean="0">
                          <a:effectLst/>
                          <a:latin typeface="+mn-ea"/>
                          <a:ea typeface="+mn-ea"/>
                          <a:cs typeface="Times New Roman"/>
                        </a:rPr>
                        <a:t>情報</a:t>
                      </a:r>
                      <a:r>
                        <a:rPr lang="ja-JP" sz="800" kern="100" dirty="0">
                          <a:effectLst/>
                          <a:latin typeface="+mn-ea"/>
                          <a:ea typeface="+mn-ea"/>
                          <a:cs typeface="Times New Roman"/>
                        </a:rPr>
                        <a:t>を取得する</a:t>
                      </a:r>
                    </a:p>
                  </a:txBody>
                  <a:tcPr marL="46745" marR="46745" marT="0" marB="0"/>
                </a:tc>
              </a:tr>
              <a:tr h="128379">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/v1/triggers/&lt;target&gt;</a:t>
                      </a:r>
                      <a:endParaRPr lang="ja-JP" sz="800" kern="100" dirty="0">
                        <a:effectLst/>
                        <a:latin typeface="+mn-ea"/>
                        <a:ea typeface="+mn-ea"/>
                        <a:cs typeface="Times New Roman"/>
                      </a:endParaRPr>
                    </a:p>
                  </a:txBody>
                  <a:tcPr marL="46745" marR="46745" marT="0" marB="0"/>
                </a:tc>
                <a:tc>
                  <a:txBody>
                    <a:bodyPr/>
                    <a:lstStyle/>
                    <a:p>
                      <a:pPr indent="63500" algn="just">
                        <a:spcAft>
                          <a:spcPts val="0"/>
                        </a:spcAft>
                      </a:pPr>
                      <a:r>
                        <a:rPr lang="en-US" sz="800" kern="100" dirty="0">
                          <a:effectLst/>
                          <a:latin typeface="+mn-ea"/>
                          <a:ea typeface="+mn-ea"/>
                          <a:cs typeface="Times New Roman"/>
                        </a:rPr>
                        <a:t>PUT</a:t>
                      </a:r>
                      <a:endParaRPr lang="ja-JP" sz="800" kern="100" dirty="0">
                        <a:effectLst/>
                        <a:latin typeface="+mn-ea"/>
                        <a:ea typeface="+mn-ea"/>
                        <a:cs typeface="Times New Roman"/>
                      </a:endParaRPr>
                    </a:p>
                  </a:txBody>
                  <a:tcPr marL="46745" marR="46745" marT="0" marB="0"/>
                </a:tc>
                <a:tc>
                  <a:txBody>
                    <a:bodyPr/>
                    <a:lstStyle/>
                    <a:p>
                      <a:pPr indent="63500" algn="just">
                        <a:spcAft>
                          <a:spcPts val="0"/>
                        </a:spcAft>
                      </a:pPr>
                      <a:r>
                        <a:rPr lang="en-US" altLang="ja-JP" sz="800" kern="100" dirty="0" smtClean="0">
                          <a:effectLst/>
                          <a:latin typeface="+mn-ea"/>
                          <a:ea typeface="+mn-ea"/>
                          <a:cs typeface="Times New Roman"/>
                        </a:rPr>
                        <a:t>Notification</a:t>
                      </a:r>
                      <a:r>
                        <a:rPr lang="ja-JP" sz="800" kern="100" dirty="0" smtClean="0">
                          <a:effectLst/>
                          <a:latin typeface="+mn-ea"/>
                          <a:ea typeface="+mn-ea"/>
                          <a:cs typeface="Times New Roman"/>
                        </a:rPr>
                        <a:t>情報</a:t>
                      </a:r>
                      <a:r>
                        <a:rPr lang="ja-JP" sz="800" kern="100" dirty="0">
                          <a:effectLst/>
                          <a:latin typeface="+mn-ea"/>
                          <a:ea typeface="+mn-ea"/>
                          <a:cs typeface="Times New Roman"/>
                        </a:rPr>
                        <a:t>を更新する</a:t>
                      </a:r>
                    </a:p>
                  </a:txBody>
                  <a:tcPr marL="46745" marR="46745" marT="0" marB="0"/>
                </a:tc>
              </a:tr>
              <a:tr h="128379">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/v1/triggers/&lt;target&gt;</a:t>
                      </a:r>
                      <a:endParaRPr lang="ja-JP" sz="800" kern="100" dirty="0">
                        <a:effectLst/>
                        <a:latin typeface="+mn-ea"/>
                        <a:ea typeface="+mn-ea"/>
                        <a:cs typeface="Times New Roman"/>
                      </a:endParaRPr>
                    </a:p>
                  </a:txBody>
                  <a:tcPr marL="46745" marR="46745" marT="0" marB="0"/>
                </a:tc>
                <a:tc>
                  <a:txBody>
                    <a:bodyPr/>
                    <a:lstStyle/>
                    <a:p>
                      <a:pPr indent="63500" algn="just">
                        <a:spcAft>
                          <a:spcPts val="0"/>
                        </a:spcAft>
                      </a:pPr>
                      <a:r>
                        <a:rPr lang="en-US" sz="800" kern="100">
                          <a:effectLst/>
                          <a:latin typeface="+mn-ea"/>
                          <a:ea typeface="+mn-ea"/>
                          <a:cs typeface="Times New Roman"/>
                        </a:rPr>
                        <a:t>DELETE</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en-US" altLang="ja-JP" sz="800" kern="100" dirty="0" smtClean="0">
                          <a:effectLst/>
                          <a:latin typeface="+mn-ea"/>
                          <a:ea typeface="+mn-ea"/>
                          <a:cs typeface="Times New Roman"/>
                        </a:rPr>
                        <a:t>Notification</a:t>
                      </a:r>
                      <a:r>
                        <a:rPr lang="ja-JP" sz="800" kern="100" dirty="0" smtClean="0">
                          <a:effectLst/>
                          <a:latin typeface="+mn-ea"/>
                          <a:ea typeface="+mn-ea"/>
                          <a:cs typeface="Times New Roman"/>
                        </a:rPr>
                        <a:t>情報</a:t>
                      </a:r>
                      <a:r>
                        <a:rPr lang="ja-JP" sz="800" kern="100" dirty="0">
                          <a:effectLst/>
                          <a:latin typeface="+mn-ea"/>
                          <a:ea typeface="+mn-ea"/>
                          <a:cs typeface="Times New Roman"/>
                        </a:rPr>
                        <a:t>を削除する</a:t>
                      </a:r>
                    </a:p>
                  </a:txBody>
                  <a:tcPr marL="46745" marR="46745" marT="0" marB="0"/>
                </a:tc>
              </a:tr>
              <a:tr h="128379">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/v1/triggers/&lt;target&gt;/run</a:t>
                      </a:r>
                      <a:endParaRPr lang="ja-JP" sz="800" kern="100" dirty="0">
                        <a:effectLst/>
                        <a:latin typeface="+mn-ea"/>
                        <a:ea typeface="+mn-ea"/>
                        <a:cs typeface="Times New Roman"/>
                      </a:endParaRPr>
                    </a:p>
                  </a:txBody>
                  <a:tcPr marL="46745" marR="46745" marT="0" marB="0"/>
                </a:tc>
                <a:tc>
                  <a:txBody>
                    <a:bodyPr/>
                    <a:lstStyle/>
                    <a:p>
                      <a:pPr indent="63500" algn="just">
                        <a:spcAft>
                          <a:spcPts val="0"/>
                        </a:spcAft>
                      </a:pPr>
                      <a:r>
                        <a:rPr lang="en-US" sz="800" kern="100">
                          <a:effectLst/>
                          <a:latin typeface="+mn-ea"/>
                          <a:ea typeface="+mn-ea"/>
                          <a:cs typeface="Times New Roman"/>
                        </a:rPr>
                        <a:t>PUT</a:t>
                      </a:r>
                      <a:endParaRPr lang="ja-JP" sz="800" kern="100">
                        <a:effectLst/>
                        <a:latin typeface="+mn-ea"/>
                        <a:ea typeface="+mn-ea"/>
                        <a:cs typeface="Times New Roman"/>
                      </a:endParaRPr>
                    </a:p>
                  </a:txBody>
                  <a:tcPr marL="46745" marR="46745" marT="0" marB="0"/>
                </a:tc>
                <a:tc>
                  <a:txBody>
                    <a:bodyPr/>
                    <a:lstStyle/>
                    <a:p>
                      <a:pPr indent="63500" algn="just">
                        <a:spcAft>
                          <a:spcPts val="0"/>
                        </a:spcAft>
                      </a:pPr>
                      <a:r>
                        <a:rPr lang="en-US" altLang="ja-JP" sz="800" kern="100" dirty="0" smtClean="0">
                          <a:effectLst/>
                          <a:latin typeface="+mn-ea"/>
                          <a:ea typeface="+mn-ea"/>
                          <a:cs typeface="Times New Roman"/>
                        </a:rPr>
                        <a:t>Notification</a:t>
                      </a:r>
                      <a:r>
                        <a:rPr lang="ja-JP" sz="800" kern="100" dirty="0" smtClean="0">
                          <a:effectLst/>
                          <a:latin typeface="+mn-ea"/>
                          <a:ea typeface="+mn-ea"/>
                          <a:cs typeface="Times New Roman"/>
                        </a:rPr>
                        <a:t>を</a:t>
                      </a:r>
                      <a:r>
                        <a:rPr lang="ja-JP" sz="800" kern="100" dirty="0">
                          <a:effectLst/>
                          <a:latin typeface="+mn-ea"/>
                          <a:ea typeface="+mn-ea"/>
                          <a:cs typeface="Times New Roman"/>
                        </a:rPr>
                        <a:t>起動・再開する</a:t>
                      </a:r>
                    </a:p>
                  </a:txBody>
                  <a:tcPr marL="46745" marR="46745" marT="0" marB="0"/>
                </a:tc>
              </a:tr>
              <a:tr h="128379">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/v1/triggers/&lt;target&gt;/run</a:t>
                      </a:r>
                      <a:endParaRPr lang="ja-JP" sz="800" kern="100" dirty="0">
                        <a:effectLst/>
                        <a:latin typeface="+mn-ea"/>
                        <a:ea typeface="+mn-ea"/>
                        <a:cs typeface="Times New Roman"/>
                      </a:endParaRPr>
                    </a:p>
                  </a:txBody>
                  <a:tcPr marL="46745" marR="46745" marT="0" marB="0"/>
                </a:tc>
                <a:tc>
                  <a:txBody>
                    <a:bodyPr/>
                    <a:lstStyle/>
                    <a:p>
                      <a:pPr indent="63500" algn="just">
                        <a:spcAft>
                          <a:spcPts val="0"/>
                        </a:spcAft>
                      </a:pPr>
                      <a:r>
                        <a:rPr lang="en-US" sz="800" kern="100" dirty="0">
                          <a:effectLst/>
                          <a:latin typeface="+mn-ea"/>
                          <a:ea typeface="+mn-ea"/>
                          <a:cs typeface="Times New Roman"/>
                        </a:rPr>
                        <a:t>DELETE</a:t>
                      </a:r>
                      <a:endParaRPr lang="ja-JP" sz="800" kern="100" dirty="0">
                        <a:effectLst/>
                        <a:latin typeface="+mn-ea"/>
                        <a:ea typeface="+mn-ea"/>
                        <a:cs typeface="Times New Roman"/>
                      </a:endParaRPr>
                    </a:p>
                  </a:txBody>
                  <a:tcPr marL="46745" marR="46745" marT="0" marB="0"/>
                </a:tc>
                <a:tc>
                  <a:txBody>
                    <a:bodyPr/>
                    <a:lstStyle/>
                    <a:p>
                      <a:pPr indent="63500" algn="just">
                        <a:spcAft>
                          <a:spcPts val="0"/>
                        </a:spcAft>
                      </a:pPr>
                      <a:r>
                        <a:rPr lang="en-US" altLang="ja-JP" sz="800" kern="100" dirty="0" smtClean="0">
                          <a:effectLst/>
                          <a:latin typeface="+mn-ea"/>
                          <a:ea typeface="+mn-ea"/>
                          <a:cs typeface="Times New Roman"/>
                        </a:rPr>
                        <a:t>Notification</a:t>
                      </a:r>
                      <a:r>
                        <a:rPr lang="ja-JP" sz="800" kern="100" dirty="0" smtClean="0">
                          <a:effectLst/>
                          <a:latin typeface="+mn-ea"/>
                          <a:ea typeface="+mn-ea"/>
                          <a:cs typeface="Times New Roman"/>
                        </a:rPr>
                        <a:t>を</a:t>
                      </a:r>
                      <a:r>
                        <a:rPr lang="ja-JP" sz="800" kern="100" dirty="0">
                          <a:effectLst/>
                          <a:latin typeface="+mn-ea"/>
                          <a:ea typeface="+mn-ea"/>
                          <a:cs typeface="Times New Roman"/>
                        </a:rPr>
                        <a:t>停止する</a:t>
                      </a:r>
                    </a:p>
                  </a:txBody>
                  <a:tcPr marL="46745" marR="46745" marT="0" marB="0"/>
                </a:tc>
              </a:tr>
            </a:tbl>
          </a:graphicData>
        </a:graphic>
      </p:graphicFrame>
      <p:sp>
        <p:nvSpPr>
          <p:cNvPr id="5" name="スライド番号プレースホルダー 4"/>
          <p:cNvSpPr>
            <a:spLocks noGrp="1"/>
          </p:cNvSpPr>
          <p:nvPr>
            <p:ph type="sldNum" sz="quarter" idx="10"/>
          </p:nvPr>
        </p:nvSpPr>
        <p:spPr/>
        <p:txBody>
          <a:bodyPr/>
          <a:lstStyle/>
          <a:p>
            <a:fld id="{276C6A59-D97A-40CC-8D04-C7788F30EB56}" type="slidenum">
              <a:rPr lang="ja-JP" altLang="en-US" smtClean="0"/>
              <a:pPr/>
              <a:t>67</a:t>
            </a:fld>
            <a:endParaRPr lang="en-US" altLang="ja-JP"/>
          </a:p>
        </p:txBody>
      </p:sp>
      <p:sp>
        <p:nvSpPr>
          <p:cNvPr id="9" name="テキスト プレースホルダー 8"/>
          <p:cNvSpPr>
            <a:spLocks noGrp="1"/>
          </p:cNvSpPr>
          <p:nvPr>
            <p:ph type="body" sz="half" idx="4294967295"/>
          </p:nvPr>
        </p:nvSpPr>
        <p:spPr>
          <a:xfrm>
            <a:off x="5391150" y="1222375"/>
            <a:ext cx="4514850" cy="5189538"/>
          </a:xfrm>
        </p:spPr>
        <p:txBody>
          <a:bodyPr>
            <a:normAutofit/>
          </a:bodyPr>
          <a:lstStyle/>
          <a:p>
            <a:r>
              <a:rPr kumimoji="1" lang="en-US" altLang="ja-JP" dirty="0" smtClean="0"/>
              <a:t>API</a:t>
            </a:r>
            <a:r>
              <a:rPr kumimoji="1" lang="ja-JP" altLang="en-US" dirty="0" smtClean="0"/>
              <a:t>例</a:t>
            </a:r>
          </a:p>
          <a:p>
            <a:pPr lvl="1"/>
            <a:r>
              <a:rPr lang="ja-JP" altLang="en-US" dirty="0" smtClean="0"/>
              <a:t>クエリ</a:t>
            </a:r>
          </a:p>
          <a:p>
            <a:pPr marL="663200" lvl="2" indent="0">
              <a:buNone/>
            </a:pPr>
            <a:r>
              <a:rPr lang="en-US" altLang="ja-JP" dirty="0"/>
              <a:t>GET /</a:t>
            </a:r>
            <a:r>
              <a:rPr lang="en-US" altLang="ja-JP" dirty="0" err="1" smtClean="0"/>
              <a:t>api</a:t>
            </a:r>
            <a:r>
              <a:rPr lang="en-US" altLang="ja-JP" dirty="0" smtClean="0"/>
              <a:t>/v1/</a:t>
            </a:r>
            <a:r>
              <a:rPr lang="en-US" altLang="ja-JP" dirty="0" err="1" smtClean="0"/>
              <a:t>triggers?name</a:t>
            </a:r>
            <a:r>
              <a:rPr lang="en-US" altLang="ja-JP" dirty="0" smtClean="0"/>
              <a:t>=</a:t>
            </a:r>
            <a:r>
              <a:rPr lang="en-US" altLang="ja-JP" dirty="0" err="1" smtClean="0"/>
              <a:t>NotificationA</a:t>
            </a:r>
            <a:r>
              <a:rPr lang="en-US" altLang="ja-JP" dirty="0" smtClean="0"/>
              <a:t> HTTP/1.1</a:t>
            </a:r>
            <a:br>
              <a:rPr lang="en-US" altLang="ja-JP" dirty="0" smtClean="0"/>
            </a:br>
            <a:r>
              <a:rPr lang="en-US" altLang="ja-JP" dirty="0" smtClean="0"/>
              <a:t>Host: example.org</a:t>
            </a:r>
            <a:endParaRPr lang="ja-JP" altLang="en-US" dirty="0" smtClean="0"/>
          </a:p>
          <a:p>
            <a:pPr marL="663200" lvl="2" indent="0">
              <a:buNone/>
            </a:pPr>
            <a:endParaRPr lang="en-US" altLang="ja-JP" dirty="0" smtClean="0"/>
          </a:p>
          <a:p>
            <a:pPr lvl="1"/>
            <a:r>
              <a:rPr lang="ja-JP" altLang="en-US" dirty="0" smtClean="0"/>
              <a:t>レスポンス</a:t>
            </a:r>
            <a:endParaRPr lang="en-US" altLang="ja-JP" dirty="0" smtClean="0"/>
          </a:p>
          <a:p>
            <a:pPr marL="663200" lvl="2" indent="0">
              <a:buNone/>
            </a:pPr>
            <a:r>
              <a:rPr lang="en-US" altLang="ja-JP" dirty="0" smtClean="0"/>
              <a:t>HTTP/1.1 </a:t>
            </a:r>
            <a:r>
              <a:rPr lang="en-US" altLang="ja-JP" dirty="0"/>
              <a:t>200 </a:t>
            </a:r>
            <a:r>
              <a:rPr lang="en-US" altLang="ja-JP" dirty="0" smtClean="0"/>
              <a:t>OK</a:t>
            </a:r>
            <a:r>
              <a:rPr lang="ja-JP" altLang="en-US" dirty="0" smtClean="0"/>
              <a:t/>
            </a:r>
            <a:br>
              <a:rPr lang="ja-JP" altLang="en-US" dirty="0" smtClean="0"/>
            </a:br>
            <a:r>
              <a:rPr lang="en-US" altLang="ja-JP" dirty="0" smtClean="0"/>
              <a:t>Content-Length</a:t>
            </a:r>
            <a:r>
              <a:rPr lang="en-US" altLang="ja-JP" dirty="0"/>
              <a:t>: </a:t>
            </a:r>
            <a:r>
              <a:rPr lang="en-US" altLang="ja-JP" dirty="0" smtClean="0"/>
              <a:t>xxx</a:t>
            </a:r>
            <a:r>
              <a:rPr lang="ja-JP" altLang="en-US" dirty="0" smtClean="0"/>
              <a:t/>
            </a:r>
            <a:br>
              <a:rPr lang="ja-JP" altLang="en-US" dirty="0" smtClean="0"/>
            </a:br>
            <a:r>
              <a:rPr lang="en-US" altLang="ja-JP" dirty="0" smtClean="0"/>
              <a:t>Connection</a:t>
            </a:r>
            <a:r>
              <a:rPr lang="en-US" altLang="ja-JP" dirty="0"/>
              <a:t>: </a:t>
            </a:r>
            <a:r>
              <a:rPr lang="en-US" altLang="ja-JP" dirty="0" smtClean="0"/>
              <a:t>close</a:t>
            </a:r>
            <a:r>
              <a:rPr lang="ja-JP" altLang="en-US" dirty="0" smtClean="0"/>
              <a:t/>
            </a:r>
            <a:br>
              <a:rPr lang="ja-JP" altLang="en-US" dirty="0" smtClean="0"/>
            </a:br>
            <a:r>
              <a:rPr lang="en-US" altLang="ja-JP" dirty="0" smtClean="0"/>
              <a:t>Content-Type</a:t>
            </a:r>
            <a:r>
              <a:rPr lang="en-US" altLang="ja-JP" dirty="0"/>
              <a:t>: application/</a:t>
            </a:r>
            <a:r>
              <a:rPr lang="en-US" altLang="ja-JP" dirty="0" err="1"/>
              <a:t>json</a:t>
            </a:r>
            <a:r>
              <a:rPr lang="en-US" altLang="ja-JP" dirty="0"/>
              <a:t>; </a:t>
            </a:r>
            <a:r>
              <a:rPr lang="en-US" altLang="ja-JP" dirty="0" smtClean="0"/>
              <a:t>charset=utf-8</a:t>
            </a:r>
            <a:r>
              <a:rPr lang="ja-JP" altLang="en-US" dirty="0" smtClean="0"/>
              <a:t/>
            </a:r>
            <a:br>
              <a:rPr lang="ja-JP" altLang="en-US" dirty="0" smtClean="0"/>
            </a:br>
            <a:r>
              <a:rPr lang="ja-JP" altLang="en-US" dirty="0" smtClean="0"/>
              <a:t/>
            </a:r>
            <a:br>
              <a:rPr lang="ja-JP" altLang="en-US" dirty="0" smtClean="0"/>
            </a:br>
            <a:r>
              <a:rPr lang="en-US" altLang="ja-JP" dirty="0" smtClean="0"/>
              <a:t>{"</a:t>
            </a:r>
            <a:r>
              <a:rPr lang="en-US" altLang="ja-JP" dirty="0"/>
              <a:t>triggers":[{"ucode</a:t>
            </a:r>
            <a:r>
              <a:rPr lang="en-US" altLang="ja-JP" dirty="0" smtClean="0"/>
              <a:t>”:”&lt;urn:ucode</a:t>
            </a:r>
            <a:r>
              <a:rPr lang="en-US" altLang="ja-JP" dirty="0"/>
              <a:t>:_</a:t>
            </a:r>
            <a:r>
              <a:rPr lang="en-US" altLang="ja-JP" dirty="0" smtClean="0"/>
              <a:t>00001C00000000000001000000100126&gt;”,”</a:t>
            </a:r>
            <a:r>
              <a:rPr lang="en-US" altLang="ja-JP" dirty="0"/>
              <a:t>name</a:t>
            </a:r>
            <a:r>
              <a:rPr lang="en-US" altLang="ja-JP" dirty="0" smtClean="0"/>
              <a:t>”:”</a:t>
            </a:r>
            <a:r>
              <a:rPr lang="en-US" altLang="ja-JP" dirty="0" err="1" smtClean="0"/>
              <a:t>NotificationA</a:t>
            </a:r>
            <a:r>
              <a:rPr lang="en-US" altLang="ja-JP" dirty="0"/>
              <a:t>”,”target</a:t>
            </a:r>
            <a:r>
              <a:rPr lang="en-US" altLang="ja-JP" dirty="0" smtClean="0"/>
              <a:t>”:[”&lt;urn:ucode</a:t>
            </a:r>
            <a:r>
              <a:rPr lang="en-US" altLang="ja-JP" dirty="0"/>
              <a:t>:_</a:t>
            </a:r>
            <a:r>
              <a:rPr lang="en-US" altLang="ja-JP" dirty="0" smtClean="0"/>
              <a:t>0001C00000000000001000000100123&gt;”,”&lt;urn:ucode</a:t>
            </a:r>
            <a:r>
              <a:rPr lang="en-US" altLang="ja-JP" dirty="0"/>
              <a:t>:_</a:t>
            </a:r>
            <a:r>
              <a:rPr lang="en-US" altLang="ja-JP" dirty="0" smtClean="0"/>
              <a:t>00001C00000000000001000000100124&gt;”],”</a:t>
            </a:r>
            <a:r>
              <a:rPr lang="en-US" altLang="ja-JP" dirty="0" err="1"/>
              <a:t>type”:”any”,”callback”:”http</a:t>
            </a:r>
            <a:r>
              <a:rPr lang="en-US" altLang="ja-JP" dirty="0"/>
              <a:t>://www.example.org/?ucode=%</a:t>
            </a:r>
            <a:r>
              <a:rPr lang="en-US" altLang="ja-JP" dirty="0" err="1"/>
              <a:t>U”,”run”:”false</a:t>
            </a:r>
            <a:r>
              <a:rPr lang="en-US" altLang="ja-JP" dirty="0"/>
              <a:t>”}]}</a:t>
            </a:r>
          </a:p>
          <a:p>
            <a:pPr marL="663200" lvl="2" indent="0">
              <a:buNone/>
            </a:pPr>
            <a:endParaRPr lang="ja-JP" altLang="en-US" dirty="0" smtClean="0"/>
          </a:p>
        </p:txBody>
      </p:sp>
      <p:sp>
        <p:nvSpPr>
          <p:cNvPr id="7" name="角丸四角形吹き出し 6"/>
          <p:cNvSpPr/>
          <p:nvPr/>
        </p:nvSpPr>
        <p:spPr bwMode="auto">
          <a:xfrm>
            <a:off x="7041232" y="1476352"/>
            <a:ext cx="2864768" cy="368472"/>
          </a:xfrm>
          <a:prstGeom prst="wedgeRoundRectCallout">
            <a:avLst>
              <a:gd name="adj1" fmla="val -7027"/>
              <a:gd name="adj2" fmla="val 89578"/>
              <a:gd name="adj3" fmla="val 16667"/>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r>
              <a:rPr kumimoji="0" lang="ja-JP" altLang="en-US"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名前が</a:t>
            </a:r>
            <a:r>
              <a:rPr kumimoji="0" lang="en-US" altLang="ja-JP"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a:t>
            </a:r>
            <a:r>
              <a:rPr kumimoji="0" lang="en-US" altLang="ja-JP" sz="1200" b="0" i="0" u="none" strike="noStrike" cap="none" normalizeH="0" baseline="0" dirty="0" err="1" smtClean="0">
                <a:ln>
                  <a:noFill/>
                </a:ln>
                <a:solidFill>
                  <a:schemeClr val="bg2"/>
                </a:solidFill>
                <a:effectLst/>
                <a:latin typeface="ＤＦＧ華康ゴシック体W5" pitchFamily="50" charset="-128"/>
                <a:ea typeface="ＤＦＧ華康ゴシック体W5" pitchFamily="50" charset="-128"/>
              </a:rPr>
              <a:t>NotificaitonA</a:t>
            </a:r>
            <a:r>
              <a:rPr kumimoji="0" lang="en-US" altLang="ja-JP"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a:t>
            </a:r>
            <a:r>
              <a:rPr kumimoji="0" lang="ja-JP" altLang="en-US"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である</a:t>
            </a:r>
            <a:r>
              <a:rPr kumimoji="0" lang="en-US" altLang="ja-JP"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Notification</a:t>
            </a:r>
            <a:r>
              <a:rPr kumimoji="0" lang="ja-JP" altLang="en-US"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の</a:t>
            </a:r>
            <a:br>
              <a:rPr kumimoji="0" lang="ja-JP" altLang="en-US"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br>
            <a:r>
              <a:rPr kumimoji="0" lang="ja-JP" altLang="en-US"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内容が知りたい</a:t>
            </a:r>
          </a:p>
        </p:txBody>
      </p:sp>
      <p:sp>
        <p:nvSpPr>
          <p:cNvPr id="8" name="角丸四角形吹き出し 7"/>
          <p:cNvSpPr/>
          <p:nvPr/>
        </p:nvSpPr>
        <p:spPr bwMode="auto">
          <a:xfrm>
            <a:off x="6105128" y="6165304"/>
            <a:ext cx="3656856" cy="432048"/>
          </a:xfrm>
          <a:prstGeom prst="wedgeRoundRectCallout">
            <a:avLst>
              <a:gd name="adj1" fmla="val -15007"/>
              <a:gd name="adj2" fmla="val -99127"/>
              <a:gd name="adj3" fmla="val 16667"/>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r>
              <a:rPr kumimoji="0" lang="en-US" altLang="ja-JP" sz="1000" b="0" i="0" u="none" strike="noStrike" cap="none" normalizeH="0" baseline="0" dirty="0" smtClean="0">
                <a:ln>
                  <a:noFill/>
                </a:ln>
                <a:solidFill>
                  <a:schemeClr val="bg2"/>
                </a:solidFill>
                <a:effectLst/>
              </a:rPr>
              <a:t>urn:ucode:_0000…0123</a:t>
            </a:r>
            <a:r>
              <a:rPr kumimoji="0" lang="ja-JP" altLang="en-US" sz="1000" b="0" i="0" u="none" strike="noStrike" cap="none" normalizeH="0" baseline="0" dirty="0" smtClean="0">
                <a:ln>
                  <a:noFill/>
                </a:ln>
                <a:solidFill>
                  <a:schemeClr val="bg2"/>
                </a:solidFill>
                <a:effectLst/>
              </a:rPr>
              <a:t>を対象としており、状態に変化があったら</a:t>
            </a:r>
            <a:br>
              <a:rPr kumimoji="0" lang="ja-JP" altLang="en-US" sz="1000" b="0" i="0" u="none" strike="noStrike" cap="none" normalizeH="0" baseline="0" dirty="0" smtClean="0">
                <a:ln>
                  <a:noFill/>
                </a:ln>
                <a:solidFill>
                  <a:schemeClr val="bg2"/>
                </a:solidFill>
                <a:effectLst/>
              </a:rPr>
            </a:br>
            <a:r>
              <a:rPr lang="en-US" altLang="ja-JP" sz="1000" dirty="0" smtClean="0">
                <a:solidFill>
                  <a:schemeClr val="bg2"/>
                </a:solidFill>
              </a:rPr>
              <a:t>http://www.example.org/?ucode=0000….0123</a:t>
            </a:r>
            <a:r>
              <a:rPr lang="ja-JP" altLang="en-US" sz="1000" dirty="0" smtClean="0">
                <a:solidFill>
                  <a:schemeClr val="bg2"/>
                </a:solidFill>
              </a:rPr>
              <a:t>を</a:t>
            </a:r>
          </a:p>
          <a:p>
            <a:r>
              <a:rPr kumimoji="0" lang="ja-JP" altLang="en-US" sz="1000" b="0" i="0" u="none" strike="noStrike" cap="none" normalizeH="0" baseline="0" dirty="0">
                <a:ln>
                  <a:noFill/>
                </a:ln>
                <a:solidFill>
                  <a:schemeClr val="bg2"/>
                </a:solidFill>
                <a:effectLst/>
              </a:rPr>
              <a:t>コールバックする</a:t>
            </a:r>
            <a:endParaRPr kumimoji="0" lang="ja-JP" altLang="en-US" sz="1000" b="0" i="0" u="none" strike="noStrike" cap="none" normalizeH="0" baseline="0" dirty="0" smtClean="0">
              <a:ln>
                <a:noFill/>
              </a:ln>
              <a:solidFill>
                <a:schemeClr val="bg2"/>
              </a:solidFill>
              <a:effectLst/>
            </a:endParaRPr>
          </a:p>
        </p:txBody>
      </p:sp>
    </p:spTree>
    <p:extLst>
      <p:ext uri="{BB962C8B-B14F-4D97-AF65-F5344CB8AC3E}">
        <p14:creationId xmlns:p14="http://schemas.microsoft.com/office/powerpoint/2010/main" val="42780991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外部仕様書の</a:t>
            </a:r>
            <a:r>
              <a:rPr kumimoji="1" lang="en-US" altLang="ja-JP" dirty="0" smtClean="0"/>
              <a:t>API</a:t>
            </a:r>
            <a:r>
              <a:rPr kumimoji="1" lang="ja-JP" altLang="en-US" dirty="0" smtClean="0"/>
              <a:t>規格</a:t>
            </a:r>
            <a:r>
              <a:rPr kumimoji="1" lang="en-US" altLang="ja-JP" dirty="0" smtClean="0"/>
              <a:t> (6) Vocabulary Management Command</a:t>
            </a:r>
            <a:endParaRPr kumimoji="1" lang="ja-JP" altLang="en-US" dirty="0"/>
          </a:p>
        </p:txBody>
      </p:sp>
      <p:sp>
        <p:nvSpPr>
          <p:cNvPr id="3" name="コンテンツ プレースホルダー 2"/>
          <p:cNvSpPr>
            <a:spLocks noGrp="1"/>
          </p:cNvSpPr>
          <p:nvPr>
            <p:ph sz="half" idx="1"/>
          </p:nvPr>
        </p:nvSpPr>
        <p:spPr/>
        <p:txBody>
          <a:bodyPr>
            <a:normAutofit/>
          </a:bodyPr>
          <a:lstStyle/>
          <a:p>
            <a:r>
              <a:rPr lang="ja-JP" altLang="en-US" dirty="0" smtClean="0"/>
              <a:t>機能概要</a:t>
            </a:r>
            <a:endParaRPr lang="en-US" altLang="ja-JP" dirty="0" smtClean="0"/>
          </a:p>
          <a:p>
            <a:pPr lvl="1"/>
            <a:r>
              <a:rPr lang="ja-JP" altLang="en-US" dirty="0" smtClean="0"/>
              <a:t>ボキャブラリ管理機能を提供する。</a:t>
            </a:r>
          </a:p>
          <a:p>
            <a:pPr lvl="1"/>
            <a:r>
              <a:rPr lang="ja-JP" altLang="en-US" dirty="0" smtClean="0"/>
              <a:t>ボキャブラリは、</a:t>
            </a:r>
            <a:r>
              <a:rPr lang="en-US" altLang="ja-JP" dirty="0" smtClean="0"/>
              <a:t>RDF Schema</a:t>
            </a:r>
            <a:r>
              <a:rPr lang="ja-JP" altLang="en-US" dirty="0" smtClean="0"/>
              <a:t>形式に基づいて入出力する。</a:t>
            </a:r>
          </a:p>
          <a:p>
            <a:r>
              <a:rPr lang="en-US" altLang="ja-JP" dirty="0" smtClean="0"/>
              <a:t>API</a:t>
            </a:r>
            <a:r>
              <a:rPr lang="ja-JP" altLang="en-US" dirty="0" smtClean="0"/>
              <a:t>リスト</a:t>
            </a:r>
          </a:p>
        </p:txBody>
      </p:sp>
      <p:graphicFrame>
        <p:nvGraphicFramePr>
          <p:cNvPr id="10" name="コンテンツ プレースホルダー 9"/>
          <p:cNvGraphicFramePr>
            <a:graphicFrameLocks noGrp="1"/>
          </p:cNvGraphicFramePr>
          <p:nvPr>
            <p:ph sz="half" idx="2"/>
            <p:extLst>
              <p:ext uri="{D42A27DB-BD31-4B8C-83A1-F6EECF244321}">
                <p14:modId xmlns:p14="http://schemas.microsoft.com/office/powerpoint/2010/main" val="2637264818"/>
              </p:ext>
            </p:extLst>
          </p:nvPr>
        </p:nvGraphicFramePr>
        <p:xfrm>
          <a:off x="560512" y="3212976"/>
          <a:ext cx="4514050" cy="2000978"/>
        </p:xfrm>
        <a:graphic>
          <a:graphicData uri="http://schemas.openxmlformats.org/drawingml/2006/table">
            <a:tbl>
              <a:tblPr firstRow="1" bandRow="1">
                <a:tableStyleId>{5C22544A-7EE6-4342-B048-85BDC9FD1C3A}</a:tableStyleId>
              </a:tblPr>
              <a:tblGrid>
                <a:gridCol w="2060762"/>
                <a:gridCol w="932250"/>
                <a:gridCol w="1521038"/>
              </a:tblGrid>
              <a:tr h="256757">
                <a:tc>
                  <a:txBody>
                    <a:bodyPr/>
                    <a:lstStyle/>
                    <a:p>
                      <a:r>
                        <a:rPr kumimoji="1" lang="en-US" altLang="ja-JP" sz="1300" dirty="0" smtClean="0"/>
                        <a:t>URL</a:t>
                      </a:r>
                      <a:endParaRPr kumimoji="1" lang="ja-JP" altLang="en-US" sz="1300" dirty="0"/>
                    </a:p>
                  </a:txBody>
                  <a:tcPr marL="62306" marR="62306" marT="32095" marB="32095"/>
                </a:tc>
                <a:tc>
                  <a:txBody>
                    <a:bodyPr/>
                    <a:lstStyle/>
                    <a:p>
                      <a:r>
                        <a:rPr kumimoji="1" lang="en-US" altLang="ja-JP" sz="1300" dirty="0" smtClean="0"/>
                        <a:t>HTTP</a:t>
                      </a:r>
                      <a:r>
                        <a:rPr kumimoji="1" lang="ja-JP" altLang="en-US" sz="1300" dirty="0" smtClean="0"/>
                        <a:t>メソッド</a:t>
                      </a:r>
                      <a:endParaRPr kumimoji="1" lang="ja-JP" altLang="en-US" sz="1300" dirty="0"/>
                    </a:p>
                  </a:txBody>
                  <a:tcPr marL="62306" marR="62306" marT="32095" marB="32095"/>
                </a:tc>
                <a:tc>
                  <a:txBody>
                    <a:bodyPr/>
                    <a:lstStyle/>
                    <a:p>
                      <a:r>
                        <a:rPr kumimoji="1" lang="ja-JP" altLang="en-US" sz="1300" dirty="0" smtClean="0"/>
                        <a:t>意味</a:t>
                      </a:r>
                      <a:endParaRPr kumimoji="1" lang="ja-JP" altLang="en-US" sz="1300" dirty="0"/>
                    </a:p>
                  </a:txBody>
                  <a:tcPr marL="62306" marR="62306" marT="32095" marB="32095"/>
                </a:tc>
              </a:tr>
              <a:tr h="128379">
                <a:tc>
                  <a:txBody>
                    <a:bodyPr/>
                    <a:lstStyle/>
                    <a:p>
                      <a:pPr indent="63500" algn="just">
                        <a:spcAft>
                          <a:spcPts val="0"/>
                        </a:spcAft>
                      </a:pPr>
                      <a:r>
                        <a:rPr lang="en-US" sz="800" kern="100">
                          <a:effectLst/>
                          <a:latin typeface="+mn-ea"/>
                          <a:ea typeface="+mn-ea"/>
                          <a:cs typeface="Times New Roman"/>
                        </a:rPr>
                        <a:t>/api/v1/vocabularies</a:t>
                      </a:r>
                      <a:endParaRPr lang="ja-JP" sz="800" kern="100">
                        <a:effectLst/>
                        <a:latin typeface="+mn-ea"/>
                        <a:ea typeface="+mn-ea"/>
                        <a:cs typeface="Times New Roman"/>
                      </a:endParaRPr>
                    </a:p>
                  </a:txBody>
                  <a:tcPr marL="46730" marR="46730" marT="0" marB="0"/>
                </a:tc>
                <a:tc>
                  <a:txBody>
                    <a:bodyPr/>
                    <a:lstStyle/>
                    <a:p>
                      <a:pPr indent="63500" algn="just">
                        <a:spcAft>
                          <a:spcPts val="0"/>
                        </a:spcAft>
                      </a:pPr>
                      <a:r>
                        <a:rPr lang="en-US" sz="800" kern="100">
                          <a:effectLst/>
                          <a:latin typeface="+mn-ea"/>
                          <a:ea typeface="+mn-ea"/>
                          <a:cs typeface="Times New Roman"/>
                        </a:rPr>
                        <a:t>GET</a:t>
                      </a:r>
                      <a:endParaRPr lang="ja-JP" sz="800" kern="100">
                        <a:effectLst/>
                        <a:latin typeface="+mn-ea"/>
                        <a:ea typeface="+mn-ea"/>
                        <a:cs typeface="Times New Roman"/>
                      </a:endParaRPr>
                    </a:p>
                  </a:txBody>
                  <a:tcPr marL="46730" marR="46730" marT="0" marB="0"/>
                </a:tc>
                <a:tc>
                  <a:txBody>
                    <a:bodyPr/>
                    <a:lstStyle/>
                    <a:p>
                      <a:pPr indent="63500" algn="just">
                        <a:spcAft>
                          <a:spcPts val="0"/>
                        </a:spcAft>
                      </a:pPr>
                      <a:r>
                        <a:rPr lang="ja-JP" sz="800" kern="100">
                          <a:effectLst/>
                          <a:latin typeface="+mn-ea"/>
                          <a:ea typeface="+mn-ea"/>
                          <a:cs typeface="Times New Roman"/>
                        </a:rPr>
                        <a:t>ボキャブラリを検索する</a:t>
                      </a:r>
                    </a:p>
                  </a:txBody>
                  <a:tcPr marL="46730" marR="46730" marT="0" marB="0"/>
                </a:tc>
              </a:tr>
              <a:tr h="128379">
                <a:tc>
                  <a:txBody>
                    <a:bodyPr/>
                    <a:lstStyle/>
                    <a:p>
                      <a:pPr indent="63500" algn="just">
                        <a:spcAft>
                          <a:spcPts val="0"/>
                        </a:spcAft>
                      </a:pPr>
                      <a:r>
                        <a:rPr lang="en-US" sz="800" kern="100">
                          <a:effectLst/>
                          <a:latin typeface="+mn-ea"/>
                          <a:ea typeface="+mn-ea"/>
                          <a:cs typeface="Times New Roman"/>
                        </a:rPr>
                        <a:t>/api/v1/vocabularies</a:t>
                      </a:r>
                      <a:endParaRPr lang="ja-JP" sz="800" kern="100">
                        <a:effectLst/>
                        <a:latin typeface="+mn-ea"/>
                        <a:ea typeface="+mn-ea"/>
                        <a:cs typeface="Times New Roman"/>
                      </a:endParaRPr>
                    </a:p>
                  </a:txBody>
                  <a:tcPr marL="46730" marR="46730" marT="0" marB="0"/>
                </a:tc>
                <a:tc>
                  <a:txBody>
                    <a:bodyPr/>
                    <a:lstStyle/>
                    <a:p>
                      <a:pPr indent="63500" algn="just">
                        <a:spcAft>
                          <a:spcPts val="0"/>
                        </a:spcAft>
                      </a:pPr>
                      <a:r>
                        <a:rPr lang="en-US" sz="800" kern="100">
                          <a:effectLst/>
                          <a:latin typeface="+mn-ea"/>
                          <a:ea typeface="+mn-ea"/>
                          <a:cs typeface="Times New Roman"/>
                        </a:rPr>
                        <a:t>POST</a:t>
                      </a:r>
                      <a:endParaRPr lang="ja-JP" sz="800" kern="100">
                        <a:effectLst/>
                        <a:latin typeface="+mn-ea"/>
                        <a:ea typeface="+mn-ea"/>
                        <a:cs typeface="Times New Roman"/>
                      </a:endParaRPr>
                    </a:p>
                  </a:txBody>
                  <a:tcPr marL="46730" marR="46730" marT="0" marB="0"/>
                </a:tc>
                <a:tc>
                  <a:txBody>
                    <a:bodyPr/>
                    <a:lstStyle/>
                    <a:p>
                      <a:pPr indent="63500" algn="just">
                        <a:spcAft>
                          <a:spcPts val="0"/>
                        </a:spcAft>
                      </a:pPr>
                      <a:r>
                        <a:rPr lang="ja-JP" sz="800" kern="100">
                          <a:effectLst/>
                          <a:latin typeface="+mn-ea"/>
                          <a:ea typeface="+mn-ea"/>
                          <a:cs typeface="Times New Roman"/>
                        </a:rPr>
                        <a:t>ボキャブラリを登録する</a:t>
                      </a:r>
                    </a:p>
                  </a:txBody>
                  <a:tcPr marL="46730" marR="46730" marT="0" marB="0"/>
                </a:tc>
              </a:tr>
              <a:tr h="128379">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/v1/vocabularies</a:t>
                      </a:r>
                      <a:r>
                        <a:rPr lang="en-US" sz="800" kern="100" dirty="0" smtClean="0">
                          <a:effectLst/>
                          <a:latin typeface="+mn-ea"/>
                          <a:ea typeface="+mn-ea"/>
                          <a:cs typeface="Times New Roman"/>
                        </a:rPr>
                        <a:t>/&lt;target&gt;</a:t>
                      </a:r>
                      <a:endParaRPr lang="ja-JP" sz="800" kern="100" dirty="0">
                        <a:effectLst/>
                        <a:latin typeface="+mn-ea"/>
                        <a:ea typeface="+mn-ea"/>
                        <a:cs typeface="Times New Roman"/>
                      </a:endParaRPr>
                    </a:p>
                  </a:txBody>
                  <a:tcPr marL="46730" marR="46730" marT="0" marB="0"/>
                </a:tc>
                <a:tc>
                  <a:txBody>
                    <a:bodyPr/>
                    <a:lstStyle/>
                    <a:p>
                      <a:pPr indent="63500" algn="just">
                        <a:spcAft>
                          <a:spcPts val="0"/>
                        </a:spcAft>
                      </a:pPr>
                      <a:r>
                        <a:rPr lang="en-US" sz="800" kern="100">
                          <a:effectLst/>
                          <a:latin typeface="+mn-ea"/>
                          <a:ea typeface="+mn-ea"/>
                          <a:cs typeface="Times New Roman"/>
                        </a:rPr>
                        <a:t>GET</a:t>
                      </a:r>
                      <a:endParaRPr lang="ja-JP" sz="800" kern="100">
                        <a:effectLst/>
                        <a:latin typeface="+mn-ea"/>
                        <a:ea typeface="+mn-ea"/>
                        <a:cs typeface="Times New Roman"/>
                      </a:endParaRPr>
                    </a:p>
                  </a:txBody>
                  <a:tcPr marL="46730" marR="46730" marT="0" marB="0"/>
                </a:tc>
                <a:tc>
                  <a:txBody>
                    <a:bodyPr/>
                    <a:lstStyle/>
                    <a:p>
                      <a:pPr indent="63500" algn="just">
                        <a:spcAft>
                          <a:spcPts val="0"/>
                        </a:spcAft>
                      </a:pPr>
                      <a:r>
                        <a:rPr lang="ja-JP" sz="800" kern="100">
                          <a:effectLst/>
                          <a:latin typeface="+mn-ea"/>
                          <a:ea typeface="+mn-ea"/>
                          <a:cs typeface="Times New Roman"/>
                        </a:rPr>
                        <a:t>ボキャブラリを取得する</a:t>
                      </a:r>
                    </a:p>
                  </a:txBody>
                  <a:tcPr marL="46730" marR="46730" marT="0" marB="0"/>
                </a:tc>
              </a:tr>
              <a:tr h="128379">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/v1/vocabularies</a:t>
                      </a:r>
                      <a:r>
                        <a:rPr lang="en-US" sz="800" kern="100" dirty="0" smtClean="0">
                          <a:effectLst/>
                          <a:latin typeface="+mn-ea"/>
                          <a:ea typeface="+mn-ea"/>
                          <a:cs typeface="Times New Roman"/>
                        </a:rPr>
                        <a:t>/&lt;target&gt;/&lt;</a:t>
                      </a:r>
                      <a:r>
                        <a:rPr lang="en-US" sz="800" kern="100" dirty="0">
                          <a:effectLst/>
                          <a:latin typeface="+mn-ea"/>
                          <a:ea typeface="+mn-ea"/>
                          <a:cs typeface="Times New Roman"/>
                        </a:rPr>
                        <a:t>property&gt;</a:t>
                      </a:r>
                      <a:endParaRPr lang="ja-JP" sz="800" kern="100" dirty="0">
                        <a:effectLst/>
                        <a:latin typeface="+mn-ea"/>
                        <a:ea typeface="+mn-ea"/>
                        <a:cs typeface="Times New Roman"/>
                      </a:endParaRPr>
                    </a:p>
                  </a:txBody>
                  <a:tcPr marL="46730" marR="46730" marT="0" marB="0"/>
                </a:tc>
                <a:tc>
                  <a:txBody>
                    <a:bodyPr/>
                    <a:lstStyle/>
                    <a:p>
                      <a:pPr indent="63500" algn="just">
                        <a:spcAft>
                          <a:spcPts val="0"/>
                        </a:spcAft>
                      </a:pPr>
                      <a:r>
                        <a:rPr lang="en-US" sz="800" kern="100">
                          <a:effectLst/>
                          <a:latin typeface="+mn-ea"/>
                          <a:ea typeface="+mn-ea"/>
                          <a:cs typeface="Times New Roman"/>
                        </a:rPr>
                        <a:t>GET</a:t>
                      </a:r>
                      <a:endParaRPr lang="ja-JP" sz="800" kern="100">
                        <a:effectLst/>
                        <a:latin typeface="+mn-ea"/>
                        <a:ea typeface="+mn-ea"/>
                        <a:cs typeface="Times New Roman"/>
                      </a:endParaRPr>
                    </a:p>
                  </a:txBody>
                  <a:tcPr marL="46730" marR="46730" marT="0" marB="0"/>
                </a:tc>
                <a:tc>
                  <a:txBody>
                    <a:bodyPr/>
                    <a:lstStyle/>
                    <a:p>
                      <a:pPr indent="63500" algn="just">
                        <a:spcAft>
                          <a:spcPts val="0"/>
                        </a:spcAft>
                      </a:pPr>
                      <a:r>
                        <a:rPr lang="ja-JP" sz="800" kern="100">
                          <a:effectLst/>
                          <a:latin typeface="+mn-ea"/>
                          <a:ea typeface="+mn-ea"/>
                          <a:cs typeface="Times New Roman"/>
                        </a:rPr>
                        <a:t>ボキャブラリを取得する</a:t>
                      </a:r>
                    </a:p>
                  </a:txBody>
                  <a:tcPr marL="46730" marR="46730" marT="0" marB="0"/>
                </a:tc>
              </a:tr>
              <a:tr h="128379">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/v1/vocabularies</a:t>
                      </a:r>
                      <a:r>
                        <a:rPr lang="en-US" sz="800" kern="100" dirty="0" smtClean="0">
                          <a:effectLst/>
                          <a:latin typeface="+mn-ea"/>
                          <a:ea typeface="+mn-ea"/>
                          <a:cs typeface="Times New Roman"/>
                        </a:rPr>
                        <a:t>/&lt;target&gt;</a:t>
                      </a:r>
                      <a:endParaRPr lang="ja-JP" sz="800" kern="100" dirty="0">
                        <a:effectLst/>
                        <a:latin typeface="+mn-ea"/>
                        <a:ea typeface="+mn-ea"/>
                        <a:cs typeface="Times New Roman"/>
                      </a:endParaRPr>
                    </a:p>
                  </a:txBody>
                  <a:tcPr marL="46730" marR="46730" marT="0" marB="0"/>
                </a:tc>
                <a:tc>
                  <a:txBody>
                    <a:bodyPr/>
                    <a:lstStyle/>
                    <a:p>
                      <a:pPr indent="63500" algn="just">
                        <a:spcAft>
                          <a:spcPts val="0"/>
                        </a:spcAft>
                      </a:pPr>
                      <a:r>
                        <a:rPr lang="en-US" sz="800" kern="100">
                          <a:effectLst/>
                          <a:latin typeface="+mn-ea"/>
                          <a:ea typeface="+mn-ea"/>
                          <a:cs typeface="Times New Roman"/>
                        </a:rPr>
                        <a:t>PUT</a:t>
                      </a:r>
                      <a:endParaRPr lang="ja-JP" sz="800" kern="100">
                        <a:effectLst/>
                        <a:latin typeface="+mn-ea"/>
                        <a:ea typeface="+mn-ea"/>
                        <a:cs typeface="Times New Roman"/>
                      </a:endParaRPr>
                    </a:p>
                  </a:txBody>
                  <a:tcPr marL="46730" marR="46730" marT="0" marB="0"/>
                </a:tc>
                <a:tc>
                  <a:txBody>
                    <a:bodyPr/>
                    <a:lstStyle/>
                    <a:p>
                      <a:pPr indent="63500" algn="just">
                        <a:spcAft>
                          <a:spcPts val="0"/>
                        </a:spcAft>
                      </a:pPr>
                      <a:r>
                        <a:rPr lang="ja-JP" sz="800" kern="100">
                          <a:effectLst/>
                          <a:latin typeface="+mn-ea"/>
                          <a:ea typeface="+mn-ea"/>
                          <a:cs typeface="Times New Roman"/>
                        </a:rPr>
                        <a:t>ボキャブラリを更新する</a:t>
                      </a:r>
                    </a:p>
                  </a:txBody>
                  <a:tcPr marL="46730" marR="46730" marT="0" marB="0"/>
                </a:tc>
              </a:tr>
              <a:tr h="128379">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/v1/vocabularies</a:t>
                      </a:r>
                      <a:r>
                        <a:rPr lang="en-US" sz="800" kern="100" dirty="0" smtClean="0">
                          <a:effectLst/>
                          <a:latin typeface="+mn-ea"/>
                          <a:ea typeface="+mn-ea"/>
                          <a:cs typeface="Times New Roman"/>
                        </a:rPr>
                        <a:t>/&lt;target&gt;/&lt;</a:t>
                      </a:r>
                      <a:r>
                        <a:rPr lang="en-US" sz="800" kern="100" dirty="0">
                          <a:effectLst/>
                          <a:latin typeface="+mn-ea"/>
                          <a:ea typeface="+mn-ea"/>
                          <a:cs typeface="Times New Roman"/>
                        </a:rPr>
                        <a:t>property&gt;</a:t>
                      </a:r>
                      <a:endParaRPr lang="ja-JP" sz="800" kern="100" dirty="0">
                        <a:effectLst/>
                        <a:latin typeface="+mn-ea"/>
                        <a:ea typeface="+mn-ea"/>
                        <a:cs typeface="Times New Roman"/>
                      </a:endParaRPr>
                    </a:p>
                  </a:txBody>
                  <a:tcPr marL="46730" marR="46730" marT="0" marB="0"/>
                </a:tc>
                <a:tc>
                  <a:txBody>
                    <a:bodyPr/>
                    <a:lstStyle/>
                    <a:p>
                      <a:pPr indent="63500" algn="just">
                        <a:spcAft>
                          <a:spcPts val="0"/>
                        </a:spcAft>
                      </a:pPr>
                      <a:r>
                        <a:rPr lang="en-US" sz="800" kern="100">
                          <a:effectLst/>
                          <a:latin typeface="+mn-ea"/>
                          <a:ea typeface="+mn-ea"/>
                          <a:cs typeface="Times New Roman"/>
                        </a:rPr>
                        <a:t>PUT</a:t>
                      </a:r>
                      <a:endParaRPr lang="ja-JP" sz="800" kern="100">
                        <a:effectLst/>
                        <a:latin typeface="+mn-ea"/>
                        <a:ea typeface="+mn-ea"/>
                        <a:cs typeface="Times New Roman"/>
                      </a:endParaRPr>
                    </a:p>
                  </a:txBody>
                  <a:tcPr marL="46730" marR="46730" marT="0" marB="0"/>
                </a:tc>
                <a:tc>
                  <a:txBody>
                    <a:bodyPr/>
                    <a:lstStyle/>
                    <a:p>
                      <a:pPr indent="63500" algn="just">
                        <a:spcAft>
                          <a:spcPts val="0"/>
                        </a:spcAft>
                      </a:pPr>
                      <a:r>
                        <a:rPr lang="ja-JP" sz="800" kern="100">
                          <a:effectLst/>
                          <a:latin typeface="+mn-ea"/>
                          <a:ea typeface="+mn-ea"/>
                          <a:cs typeface="Times New Roman"/>
                        </a:rPr>
                        <a:t>ボキャブラリを更新する</a:t>
                      </a:r>
                    </a:p>
                  </a:txBody>
                  <a:tcPr marL="46730" marR="46730" marT="0" marB="0"/>
                </a:tc>
              </a:tr>
              <a:tr h="128379">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/v1/vocabularies</a:t>
                      </a:r>
                      <a:r>
                        <a:rPr lang="en-US" sz="800" kern="100" dirty="0" smtClean="0">
                          <a:effectLst/>
                          <a:latin typeface="+mn-ea"/>
                          <a:ea typeface="+mn-ea"/>
                          <a:cs typeface="Times New Roman"/>
                        </a:rPr>
                        <a:t>/&lt;target&gt;</a:t>
                      </a:r>
                      <a:endParaRPr lang="ja-JP" sz="800" kern="100" dirty="0">
                        <a:effectLst/>
                        <a:latin typeface="+mn-ea"/>
                        <a:ea typeface="+mn-ea"/>
                        <a:cs typeface="Times New Roman"/>
                      </a:endParaRPr>
                    </a:p>
                  </a:txBody>
                  <a:tcPr marL="46730" marR="46730" marT="0" marB="0"/>
                </a:tc>
                <a:tc>
                  <a:txBody>
                    <a:bodyPr/>
                    <a:lstStyle/>
                    <a:p>
                      <a:pPr indent="63500" algn="just">
                        <a:spcAft>
                          <a:spcPts val="0"/>
                        </a:spcAft>
                      </a:pPr>
                      <a:r>
                        <a:rPr lang="en-US" sz="800" kern="100">
                          <a:effectLst/>
                          <a:latin typeface="+mn-ea"/>
                          <a:ea typeface="+mn-ea"/>
                          <a:cs typeface="Times New Roman"/>
                        </a:rPr>
                        <a:t>DELETE</a:t>
                      </a:r>
                      <a:endParaRPr lang="ja-JP" sz="800" kern="100">
                        <a:effectLst/>
                        <a:latin typeface="+mn-ea"/>
                        <a:ea typeface="+mn-ea"/>
                        <a:cs typeface="Times New Roman"/>
                      </a:endParaRPr>
                    </a:p>
                  </a:txBody>
                  <a:tcPr marL="46730" marR="46730" marT="0" marB="0"/>
                </a:tc>
                <a:tc>
                  <a:txBody>
                    <a:bodyPr/>
                    <a:lstStyle/>
                    <a:p>
                      <a:pPr indent="63500" algn="just">
                        <a:spcAft>
                          <a:spcPts val="0"/>
                        </a:spcAft>
                      </a:pPr>
                      <a:r>
                        <a:rPr lang="ja-JP" sz="800" kern="100">
                          <a:effectLst/>
                          <a:latin typeface="+mn-ea"/>
                          <a:ea typeface="+mn-ea"/>
                          <a:cs typeface="Times New Roman"/>
                        </a:rPr>
                        <a:t>ボキャブラリを削除する</a:t>
                      </a:r>
                    </a:p>
                  </a:txBody>
                  <a:tcPr marL="46730" marR="46730" marT="0" marB="0"/>
                </a:tc>
              </a:tr>
              <a:tr h="128379">
                <a:tc>
                  <a:txBody>
                    <a:bodyPr/>
                    <a:lstStyle/>
                    <a:p>
                      <a:pPr indent="63500" algn="just">
                        <a:spcAft>
                          <a:spcPts val="0"/>
                        </a:spcAft>
                      </a:pPr>
                      <a:r>
                        <a:rPr lang="fr-FR" sz="800" kern="100" dirty="0">
                          <a:effectLst/>
                          <a:latin typeface="+mn-ea"/>
                          <a:ea typeface="+mn-ea"/>
                          <a:cs typeface="Times New Roman"/>
                        </a:rPr>
                        <a:t>/api/v1/vocabularies</a:t>
                      </a:r>
                      <a:r>
                        <a:rPr lang="fr-FR" sz="800" kern="100" dirty="0" smtClean="0">
                          <a:effectLst/>
                          <a:latin typeface="+mn-ea"/>
                          <a:ea typeface="+mn-ea"/>
                          <a:cs typeface="Times New Roman"/>
                        </a:rPr>
                        <a:t>/&lt;target&gt;/</a:t>
                      </a:r>
                      <a:r>
                        <a:rPr lang="fr-FR" sz="800" kern="100" dirty="0">
                          <a:effectLst/>
                          <a:latin typeface="+mn-ea"/>
                          <a:ea typeface="+mn-ea"/>
                          <a:cs typeface="Times New Roman"/>
                        </a:rPr>
                        <a:t>synonyms</a:t>
                      </a:r>
                      <a:endParaRPr lang="ja-JP" sz="800" kern="100" dirty="0">
                        <a:effectLst/>
                        <a:latin typeface="+mn-ea"/>
                        <a:ea typeface="+mn-ea"/>
                        <a:cs typeface="Times New Roman"/>
                      </a:endParaRPr>
                    </a:p>
                  </a:txBody>
                  <a:tcPr marL="46730" marR="46730" marT="0" marB="0"/>
                </a:tc>
                <a:tc>
                  <a:txBody>
                    <a:bodyPr/>
                    <a:lstStyle/>
                    <a:p>
                      <a:pPr indent="63500" algn="just">
                        <a:spcAft>
                          <a:spcPts val="0"/>
                        </a:spcAft>
                      </a:pPr>
                      <a:r>
                        <a:rPr lang="fr-FR" sz="800" kern="100">
                          <a:effectLst/>
                          <a:latin typeface="+mn-ea"/>
                          <a:ea typeface="+mn-ea"/>
                          <a:cs typeface="Times New Roman"/>
                        </a:rPr>
                        <a:t>GET</a:t>
                      </a:r>
                      <a:endParaRPr lang="ja-JP" sz="800" kern="100">
                        <a:effectLst/>
                        <a:latin typeface="+mn-ea"/>
                        <a:ea typeface="+mn-ea"/>
                        <a:cs typeface="Times New Roman"/>
                      </a:endParaRPr>
                    </a:p>
                  </a:txBody>
                  <a:tcPr marL="46730" marR="46730" marT="0" marB="0"/>
                </a:tc>
                <a:tc>
                  <a:txBody>
                    <a:bodyPr/>
                    <a:lstStyle/>
                    <a:p>
                      <a:pPr indent="63500" algn="just">
                        <a:spcAft>
                          <a:spcPts val="0"/>
                        </a:spcAft>
                      </a:pPr>
                      <a:r>
                        <a:rPr lang="ja-JP" sz="800" kern="100" dirty="0">
                          <a:effectLst/>
                          <a:latin typeface="+mn-ea"/>
                          <a:ea typeface="+mn-ea"/>
                          <a:cs typeface="Times New Roman"/>
                        </a:rPr>
                        <a:t>同義語を取得する</a:t>
                      </a:r>
                    </a:p>
                  </a:txBody>
                  <a:tcPr marL="46730" marR="46730" marT="0" marB="0"/>
                </a:tc>
              </a:tr>
              <a:tr h="128379">
                <a:tc>
                  <a:txBody>
                    <a:bodyPr/>
                    <a:lstStyle/>
                    <a:p>
                      <a:pPr indent="63500" algn="just">
                        <a:spcAft>
                          <a:spcPts val="0"/>
                        </a:spcAft>
                      </a:pPr>
                      <a:r>
                        <a:rPr lang="fr-FR" sz="800" kern="100" dirty="0">
                          <a:effectLst/>
                          <a:latin typeface="+mn-ea"/>
                          <a:ea typeface="+mn-ea"/>
                          <a:cs typeface="Times New Roman"/>
                        </a:rPr>
                        <a:t>/api/v1/vocabularies</a:t>
                      </a:r>
                      <a:r>
                        <a:rPr lang="fr-FR" sz="800" kern="100" dirty="0" smtClean="0">
                          <a:effectLst/>
                          <a:latin typeface="+mn-ea"/>
                          <a:ea typeface="+mn-ea"/>
                          <a:cs typeface="Times New Roman"/>
                        </a:rPr>
                        <a:t>/&lt;target&gt;/</a:t>
                      </a:r>
                      <a:r>
                        <a:rPr lang="fr-FR" sz="800" kern="100" dirty="0">
                          <a:effectLst/>
                          <a:latin typeface="+mn-ea"/>
                          <a:ea typeface="+mn-ea"/>
                          <a:cs typeface="Times New Roman"/>
                        </a:rPr>
                        <a:t>synonyms</a:t>
                      </a:r>
                      <a:endParaRPr lang="ja-JP" sz="800" kern="100" dirty="0">
                        <a:effectLst/>
                        <a:latin typeface="+mn-ea"/>
                        <a:ea typeface="+mn-ea"/>
                        <a:cs typeface="Times New Roman"/>
                      </a:endParaRPr>
                    </a:p>
                  </a:txBody>
                  <a:tcPr marL="46730" marR="46730" marT="0" marB="0"/>
                </a:tc>
                <a:tc>
                  <a:txBody>
                    <a:bodyPr/>
                    <a:lstStyle/>
                    <a:p>
                      <a:pPr indent="63500" algn="just">
                        <a:spcAft>
                          <a:spcPts val="0"/>
                        </a:spcAft>
                      </a:pPr>
                      <a:r>
                        <a:rPr lang="fr-FR" sz="800" kern="100">
                          <a:effectLst/>
                          <a:latin typeface="+mn-ea"/>
                          <a:ea typeface="+mn-ea"/>
                          <a:cs typeface="Times New Roman"/>
                        </a:rPr>
                        <a:t>PUT</a:t>
                      </a:r>
                      <a:endParaRPr lang="ja-JP" sz="800" kern="100">
                        <a:effectLst/>
                        <a:latin typeface="+mn-ea"/>
                        <a:ea typeface="+mn-ea"/>
                        <a:cs typeface="Times New Roman"/>
                      </a:endParaRPr>
                    </a:p>
                  </a:txBody>
                  <a:tcPr marL="46730" marR="46730" marT="0" marB="0"/>
                </a:tc>
                <a:tc>
                  <a:txBody>
                    <a:bodyPr/>
                    <a:lstStyle/>
                    <a:p>
                      <a:pPr indent="63500" algn="just">
                        <a:spcAft>
                          <a:spcPts val="0"/>
                        </a:spcAft>
                      </a:pPr>
                      <a:r>
                        <a:rPr lang="ja-JP" sz="800" kern="100">
                          <a:effectLst/>
                          <a:latin typeface="+mn-ea"/>
                          <a:ea typeface="+mn-ea"/>
                          <a:cs typeface="Times New Roman"/>
                        </a:rPr>
                        <a:t>同義語を更新する</a:t>
                      </a:r>
                    </a:p>
                  </a:txBody>
                  <a:tcPr marL="46730" marR="46730" marT="0" marB="0"/>
                </a:tc>
              </a:tr>
              <a:tr h="128379">
                <a:tc>
                  <a:txBody>
                    <a:bodyPr/>
                    <a:lstStyle/>
                    <a:p>
                      <a:pPr indent="63500" algn="just">
                        <a:spcAft>
                          <a:spcPts val="0"/>
                        </a:spcAft>
                      </a:pPr>
                      <a:r>
                        <a:rPr lang="fr-FR" sz="800" kern="100" dirty="0">
                          <a:effectLst/>
                          <a:latin typeface="+mn-ea"/>
                          <a:ea typeface="+mn-ea"/>
                          <a:cs typeface="Times New Roman"/>
                        </a:rPr>
                        <a:t>/api/v1/vocabularies</a:t>
                      </a:r>
                      <a:r>
                        <a:rPr lang="fr-FR" sz="800" kern="100" dirty="0" smtClean="0">
                          <a:effectLst/>
                          <a:latin typeface="+mn-ea"/>
                          <a:ea typeface="+mn-ea"/>
                          <a:cs typeface="Times New Roman"/>
                        </a:rPr>
                        <a:t>/&lt;target&gt;/</a:t>
                      </a:r>
                      <a:r>
                        <a:rPr lang="fr-FR" sz="800" kern="100" dirty="0">
                          <a:effectLst/>
                          <a:latin typeface="+mn-ea"/>
                          <a:ea typeface="+mn-ea"/>
                          <a:cs typeface="Times New Roman"/>
                        </a:rPr>
                        <a:t>parents</a:t>
                      </a:r>
                      <a:endParaRPr lang="ja-JP" sz="800" kern="100" dirty="0">
                        <a:effectLst/>
                        <a:latin typeface="+mn-ea"/>
                        <a:ea typeface="+mn-ea"/>
                        <a:cs typeface="Times New Roman"/>
                      </a:endParaRPr>
                    </a:p>
                  </a:txBody>
                  <a:tcPr marL="46730" marR="46730" marT="0" marB="0"/>
                </a:tc>
                <a:tc>
                  <a:txBody>
                    <a:bodyPr/>
                    <a:lstStyle/>
                    <a:p>
                      <a:pPr indent="63500" algn="just">
                        <a:spcAft>
                          <a:spcPts val="0"/>
                        </a:spcAft>
                      </a:pPr>
                      <a:r>
                        <a:rPr lang="fr-FR" sz="800" kern="100">
                          <a:effectLst/>
                          <a:latin typeface="+mn-ea"/>
                          <a:ea typeface="+mn-ea"/>
                          <a:cs typeface="Times New Roman"/>
                        </a:rPr>
                        <a:t>GET</a:t>
                      </a:r>
                      <a:endParaRPr lang="ja-JP" sz="800" kern="100">
                        <a:effectLst/>
                        <a:latin typeface="+mn-ea"/>
                        <a:ea typeface="+mn-ea"/>
                        <a:cs typeface="Times New Roman"/>
                      </a:endParaRPr>
                    </a:p>
                  </a:txBody>
                  <a:tcPr marL="46730" marR="46730" marT="0" marB="0"/>
                </a:tc>
                <a:tc>
                  <a:txBody>
                    <a:bodyPr/>
                    <a:lstStyle/>
                    <a:p>
                      <a:pPr indent="63500" algn="just">
                        <a:spcAft>
                          <a:spcPts val="0"/>
                        </a:spcAft>
                      </a:pPr>
                      <a:r>
                        <a:rPr lang="ja-JP" sz="800" kern="100">
                          <a:effectLst/>
                          <a:latin typeface="+mn-ea"/>
                          <a:ea typeface="+mn-ea"/>
                          <a:cs typeface="Times New Roman"/>
                        </a:rPr>
                        <a:t>親ボキャブラリを取得する</a:t>
                      </a:r>
                    </a:p>
                  </a:txBody>
                  <a:tcPr marL="46730" marR="46730" marT="0" marB="0"/>
                </a:tc>
              </a:tr>
              <a:tr h="128379">
                <a:tc>
                  <a:txBody>
                    <a:bodyPr/>
                    <a:lstStyle/>
                    <a:p>
                      <a:pPr indent="63500" algn="just">
                        <a:spcAft>
                          <a:spcPts val="0"/>
                        </a:spcAft>
                      </a:pPr>
                      <a:r>
                        <a:rPr lang="fr-FR" sz="800" kern="100" dirty="0">
                          <a:effectLst/>
                          <a:latin typeface="+mn-ea"/>
                          <a:ea typeface="+mn-ea"/>
                          <a:cs typeface="Times New Roman"/>
                        </a:rPr>
                        <a:t>/api/v1/vocabularies</a:t>
                      </a:r>
                      <a:r>
                        <a:rPr lang="fr-FR" sz="800" kern="100" dirty="0" smtClean="0">
                          <a:effectLst/>
                          <a:latin typeface="+mn-ea"/>
                          <a:ea typeface="+mn-ea"/>
                          <a:cs typeface="Times New Roman"/>
                        </a:rPr>
                        <a:t>/&lt;target&gt;/</a:t>
                      </a:r>
                      <a:r>
                        <a:rPr lang="fr-FR" sz="800" kern="100" dirty="0">
                          <a:effectLst/>
                          <a:latin typeface="+mn-ea"/>
                          <a:ea typeface="+mn-ea"/>
                          <a:cs typeface="Times New Roman"/>
                        </a:rPr>
                        <a:t>parents</a:t>
                      </a:r>
                      <a:endParaRPr lang="ja-JP" sz="800" kern="100" dirty="0">
                        <a:effectLst/>
                        <a:latin typeface="+mn-ea"/>
                        <a:ea typeface="+mn-ea"/>
                        <a:cs typeface="Times New Roman"/>
                      </a:endParaRPr>
                    </a:p>
                  </a:txBody>
                  <a:tcPr marL="46730" marR="46730" marT="0" marB="0"/>
                </a:tc>
                <a:tc>
                  <a:txBody>
                    <a:bodyPr/>
                    <a:lstStyle/>
                    <a:p>
                      <a:pPr indent="63500" algn="just">
                        <a:spcAft>
                          <a:spcPts val="0"/>
                        </a:spcAft>
                      </a:pPr>
                      <a:r>
                        <a:rPr lang="fr-FR" sz="800" kern="100">
                          <a:effectLst/>
                          <a:latin typeface="+mn-ea"/>
                          <a:ea typeface="+mn-ea"/>
                          <a:cs typeface="Times New Roman"/>
                        </a:rPr>
                        <a:t>PUT</a:t>
                      </a:r>
                      <a:endParaRPr lang="ja-JP" sz="800" kern="100">
                        <a:effectLst/>
                        <a:latin typeface="+mn-ea"/>
                        <a:ea typeface="+mn-ea"/>
                        <a:cs typeface="Times New Roman"/>
                      </a:endParaRPr>
                    </a:p>
                  </a:txBody>
                  <a:tcPr marL="46730" marR="46730" marT="0" marB="0"/>
                </a:tc>
                <a:tc>
                  <a:txBody>
                    <a:bodyPr/>
                    <a:lstStyle/>
                    <a:p>
                      <a:pPr indent="63500" algn="just">
                        <a:spcAft>
                          <a:spcPts val="0"/>
                        </a:spcAft>
                      </a:pPr>
                      <a:r>
                        <a:rPr lang="ja-JP" sz="800" kern="100">
                          <a:effectLst/>
                          <a:latin typeface="+mn-ea"/>
                          <a:ea typeface="+mn-ea"/>
                          <a:cs typeface="Times New Roman"/>
                        </a:rPr>
                        <a:t>親ボキャブラリを更新する</a:t>
                      </a:r>
                    </a:p>
                  </a:txBody>
                  <a:tcPr marL="46730" marR="46730" marT="0" marB="0"/>
                </a:tc>
              </a:tr>
              <a:tr h="128379">
                <a:tc>
                  <a:txBody>
                    <a:bodyPr/>
                    <a:lstStyle/>
                    <a:p>
                      <a:pPr indent="63500" algn="just">
                        <a:spcAft>
                          <a:spcPts val="0"/>
                        </a:spcAft>
                      </a:pPr>
                      <a:r>
                        <a:rPr lang="fr-FR" sz="800" kern="100" dirty="0">
                          <a:effectLst/>
                          <a:latin typeface="+mn-ea"/>
                          <a:ea typeface="+mn-ea"/>
                          <a:cs typeface="Times New Roman"/>
                        </a:rPr>
                        <a:t>/api/v1/vocabularies</a:t>
                      </a:r>
                      <a:r>
                        <a:rPr lang="fr-FR" sz="800" kern="100" dirty="0" smtClean="0">
                          <a:effectLst/>
                          <a:latin typeface="+mn-ea"/>
                          <a:ea typeface="+mn-ea"/>
                          <a:cs typeface="Times New Roman"/>
                        </a:rPr>
                        <a:t>/&lt;target&gt;/</a:t>
                      </a:r>
                      <a:r>
                        <a:rPr lang="fr-FR" sz="800" kern="100" dirty="0">
                          <a:effectLst/>
                          <a:latin typeface="+mn-ea"/>
                          <a:ea typeface="+mn-ea"/>
                          <a:cs typeface="Times New Roman"/>
                        </a:rPr>
                        <a:t>children</a:t>
                      </a:r>
                      <a:endParaRPr lang="ja-JP" sz="800" kern="100" dirty="0">
                        <a:effectLst/>
                        <a:latin typeface="+mn-ea"/>
                        <a:ea typeface="+mn-ea"/>
                        <a:cs typeface="Times New Roman"/>
                      </a:endParaRPr>
                    </a:p>
                  </a:txBody>
                  <a:tcPr marL="46730" marR="46730" marT="0" marB="0"/>
                </a:tc>
                <a:tc>
                  <a:txBody>
                    <a:bodyPr/>
                    <a:lstStyle/>
                    <a:p>
                      <a:pPr indent="63500" algn="just">
                        <a:spcAft>
                          <a:spcPts val="0"/>
                        </a:spcAft>
                      </a:pPr>
                      <a:r>
                        <a:rPr lang="fr-FR" sz="800" kern="100">
                          <a:effectLst/>
                          <a:latin typeface="+mn-ea"/>
                          <a:ea typeface="+mn-ea"/>
                          <a:cs typeface="Times New Roman"/>
                        </a:rPr>
                        <a:t>GET</a:t>
                      </a:r>
                      <a:endParaRPr lang="ja-JP" sz="800" kern="100">
                        <a:effectLst/>
                        <a:latin typeface="+mn-ea"/>
                        <a:ea typeface="+mn-ea"/>
                        <a:cs typeface="Times New Roman"/>
                      </a:endParaRPr>
                    </a:p>
                  </a:txBody>
                  <a:tcPr marL="46730" marR="46730" marT="0" marB="0"/>
                </a:tc>
                <a:tc>
                  <a:txBody>
                    <a:bodyPr/>
                    <a:lstStyle/>
                    <a:p>
                      <a:pPr indent="63500" algn="just">
                        <a:spcAft>
                          <a:spcPts val="0"/>
                        </a:spcAft>
                      </a:pPr>
                      <a:r>
                        <a:rPr lang="ja-JP" sz="800" kern="100" dirty="0">
                          <a:effectLst/>
                          <a:latin typeface="+mn-ea"/>
                          <a:ea typeface="+mn-ea"/>
                          <a:cs typeface="Times New Roman"/>
                        </a:rPr>
                        <a:t>子ボキャブラリを取得する</a:t>
                      </a:r>
                    </a:p>
                  </a:txBody>
                  <a:tcPr marL="46730" marR="46730" marT="0" marB="0"/>
                </a:tc>
              </a:tr>
            </a:tbl>
          </a:graphicData>
        </a:graphic>
      </p:graphicFrame>
      <p:sp>
        <p:nvSpPr>
          <p:cNvPr id="5" name="スライド番号プレースホルダー 4"/>
          <p:cNvSpPr>
            <a:spLocks noGrp="1"/>
          </p:cNvSpPr>
          <p:nvPr>
            <p:ph type="sldNum" sz="quarter" idx="10"/>
          </p:nvPr>
        </p:nvSpPr>
        <p:spPr/>
        <p:txBody>
          <a:bodyPr/>
          <a:lstStyle/>
          <a:p>
            <a:fld id="{276C6A59-D97A-40CC-8D04-C7788F30EB56}" type="slidenum">
              <a:rPr lang="ja-JP" altLang="en-US" smtClean="0"/>
              <a:pPr/>
              <a:t>68</a:t>
            </a:fld>
            <a:endParaRPr lang="en-US" altLang="ja-JP"/>
          </a:p>
        </p:txBody>
      </p:sp>
      <p:sp>
        <p:nvSpPr>
          <p:cNvPr id="9" name="テキスト プレースホルダー 8"/>
          <p:cNvSpPr>
            <a:spLocks noGrp="1"/>
          </p:cNvSpPr>
          <p:nvPr>
            <p:ph type="body" sz="half" idx="4294967295"/>
          </p:nvPr>
        </p:nvSpPr>
        <p:spPr>
          <a:xfrm>
            <a:off x="5391150" y="1222375"/>
            <a:ext cx="4514850" cy="5189538"/>
          </a:xfrm>
        </p:spPr>
        <p:txBody>
          <a:bodyPr>
            <a:normAutofit fontScale="85000" lnSpcReduction="20000"/>
          </a:bodyPr>
          <a:lstStyle/>
          <a:p>
            <a:r>
              <a:rPr kumimoji="1" lang="en-US" altLang="ja-JP" dirty="0" smtClean="0"/>
              <a:t>API</a:t>
            </a:r>
            <a:r>
              <a:rPr kumimoji="1" lang="ja-JP" altLang="en-US" dirty="0" smtClean="0"/>
              <a:t>例</a:t>
            </a:r>
          </a:p>
          <a:p>
            <a:pPr lvl="1"/>
            <a:r>
              <a:rPr lang="ja-JP" altLang="en-US" dirty="0" smtClean="0"/>
              <a:t>クエリ</a:t>
            </a:r>
          </a:p>
          <a:p>
            <a:pPr marL="663200" lvl="2" indent="0">
              <a:buNone/>
            </a:pPr>
            <a:r>
              <a:rPr lang="en-US" altLang="ja-JP" dirty="0"/>
              <a:t>GET /</a:t>
            </a:r>
            <a:r>
              <a:rPr lang="en-US" altLang="ja-JP" dirty="0" err="1" smtClean="0"/>
              <a:t>api</a:t>
            </a:r>
            <a:r>
              <a:rPr lang="en-US" altLang="ja-JP" dirty="0" smtClean="0"/>
              <a:t>/v1/</a:t>
            </a:r>
            <a:r>
              <a:rPr lang="en-US" altLang="ja-JP" dirty="0" err="1" smtClean="0"/>
              <a:t>vocabularies?rdf_label</a:t>
            </a:r>
            <a:r>
              <a:rPr lang="en-US" altLang="ja-JP" dirty="0" smtClean="0"/>
              <a:t>=Title HTTP/1.0</a:t>
            </a:r>
            <a:br>
              <a:rPr lang="en-US" altLang="ja-JP" dirty="0" smtClean="0"/>
            </a:br>
            <a:endParaRPr lang="en-US" altLang="ja-JP" dirty="0" smtClean="0"/>
          </a:p>
          <a:p>
            <a:pPr lvl="1"/>
            <a:r>
              <a:rPr lang="ja-JP" altLang="en-US" dirty="0" smtClean="0"/>
              <a:t>レスポンス</a:t>
            </a:r>
            <a:endParaRPr lang="en-US" altLang="ja-JP" dirty="0" smtClean="0"/>
          </a:p>
          <a:p>
            <a:pPr marL="663200" lvl="2" indent="0">
              <a:buNone/>
            </a:pPr>
            <a:r>
              <a:rPr lang="en-US" altLang="ja-JP" dirty="0"/>
              <a:t>HTTP/1.0 200 </a:t>
            </a:r>
            <a:r>
              <a:rPr lang="en-US" altLang="ja-JP" dirty="0" smtClean="0"/>
              <a:t>OK</a:t>
            </a:r>
            <a:r>
              <a:rPr lang="ja-JP" altLang="en-US" dirty="0" smtClean="0"/>
              <a:t/>
            </a:r>
            <a:br>
              <a:rPr lang="ja-JP" altLang="en-US" dirty="0" smtClean="0"/>
            </a:br>
            <a:r>
              <a:rPr lang="en-US" altLang="ja-JP" dirty="0" smtClean="0"/>
              <a:t>Content-Length</a:t>
            </a:r>
            <a:r>
              <a:rPr lang="en-US" altLang="ja-JP" dirty="0"/>
              <a:t>: </a:t>
            </a:r>
            <a:r>
              <a:rPr lang="en-US" altLang="ja-JP" dirty="0" smtClean="0"/>
              <a:t>xxx</a:t>
            </a:r>
            <a:r>
              <a:rPr lang="ja-JP" altLang="en-US" dirty="0" smtClean="0"/>
              <a:t/>
            </a:r>
            <a:br>
              <a:rPr lang="ja-JP" altLang="en-US" dirty="0" smtClean="0"/>
            </a:br>
            <a:r>
              <a:rPr lang="en-US" altLang="ja-JP" dirty="0" smtClean="0"/>
              <a:t>Connection</a:t>
            </a:r>
            <a:r>
              <a:rPr lang="en-US" altLang="ja-JP" dirty="0"/>
              <a:t>: </a:t>
            </a:r>
            <a:r>
              <a:rPr lang="en-US" altLang="ja-JP" dirty="0" smtClean="0"/>
              <a:t>close</a:t>
            </a:r>
            <a:r>
              <a:rPr lang="ja-JP" altLang="en-US" dirty="0" smtClean="0"/>
              <a:t/>
            </a:r>
            <a:br>
              <a:rPr lang="ja-JP" altLang="en-US" dirty="0" smtClean="0"/>
            </a:br>
            <a:r>
              <a:rPr lang="en-US" altLang="ja-JP" dirty="0" smtClean="0"/>
              <a:t>Content-Type</a:t>
            </a:r>
            <a:r>
              <a:rPr lang="en-US" altLang="ja-JP" dirty="0"/>
              <a:t>: application/</a:t>
            </a:r>
            <a:r>
              <a:rPr lang="en-US" altLang="ja-JP" dirty="0" err="1"/>
              <a:t>json</a:t>
            </a:r>
            <a:r>
              <a:rPr lang="en-US" altLang="ja-JP" dirty="0"/>
              <a:t>; </a:t>
            </a:r>
            <a:r>
              <a:rPr lang="en-US" altLang="ja-JP" dirty="0" smtClean="0"/>
              <a:t>charset=utf-8</a:t>
            </a:r>
            <a:r>
              <a:rPr lang="ja-JP" altLang="en-US" dirty="0" smtClean="0"/>
              <a:t/>
            </a:r>
            <a:br>
              <a:rPr lang="ja-JP" altLang="en-US" dirty="0" smtClean="0"/>
            </a:br>
            <a:r>
              <a:rPr lang="ja-JP" altLang="en-US" dirty="0" smtClean="0"/>
              <a:t/>
            </a:r>
            <a:br>
              <a:rPr lang="ja-JP" altLang="en-US" dirty="0" smtClean="0"/>
            </a:br>
            <a:r>
              <a:rPr lang="en-US" altLang="ja-JP" dirty="0"/>
              <a:t>{"vocabularies":[{"vocabulary</a:t>
            </a:r>
            <a:r>
              <a:rPr lang="en-US" altLang="ja-JP" dirty="0" smtClean="0"/>
              <a:t>”:”&lt;urn:ucode</a:t>
            </a:r>
            <a:r>
              <a:rPr lang="en-US" altLang="ja-JP" dirty="0"/>
              <a:t>:_</a:t>
            </a:r>
            <a:r>
              <a:rPr lang="en-US" altLang="ja-JP" dirty="0" smtClean="0"/>
              <a:t>0FFFDE00000000000000000000038035&gt;”:”</a:t>
            </a:r>
            <a:r>
              <a:rPr lang="en-US" altLang="ja-JP" dirty="0"/>
              <a:t>schema”:” &lt;</a:t>
            </a:r>
            <a:r>
              <a:rPr lang="en-US" altLang="ja-JP" dirty="0" err="1"/>
              <a:t>rdf:Description</a:t>
            </a:r>
            <a:r>
              <a:rPr lang="en-US" altLang="ja-JP" dirty="0"/>
              <a:t> </a:t>
            </a:r>
            <a:r>
              <a:rPr lang="en-US" altLang="ja-JP" dirty="0" err="1"/>
              <a:t>rdf:about</a:t>
            </a:r>
            <a:r>
              <a:rPr lang="en-US" altLang="ja-JP" dirty="0"/>
              <a:t>="http://purl.org/dc/terms/title"&gt;&lt;</a:t>
            </a:r>
            <a:r>
              <a:rPr lang="en-US" altLang="ja-JP" dirty="0" err="1"/>
              <a:t>rdfs:label</a:t>
            </a:r>
            <a:r>
              <a:rPr lang="en-US" altLang="ja-JP" dirty="0"/>
              <a:t> </a:t>
            </a:r>
            <a:r>
              <a:rPr lang="en-US" altLang="ja-JP" dirty="0" err="1"/>
              <a:t>xml:lang</a:t>
            </a:r>
            <a:r>
              <a:rPr lang="en-US" altLang="ja-JP" dirty="0"/>
              <a:t>="en-US"&gt;Title&lt;/</a:t>
            </a:r>
            <a:r>
              <a:rPr lang="en-US" altLang="ja-JP" dirty="0" err="1"/>
              <a:t>rdfs:label</a:t>
            </a:r>
            <a:r>
              <a:rPr lang="en-US" altLang="ja-JP" dirty="0"/>
              <a:t>&gt;&lt;</a:t>
            </a:r>
            <a:r>
              <a:rPr lang="en-US" altLang="ja-JP" dirty="0" err="1"/>
              <a:t>rdfs:comment</a:t>
            </a:r>
            <a:r>
              <a:rPr lang="en-US" altLang="ja-JP" dirty="0"/>
              <a:t> </a:t>
            </a:r>
            <a:r>
              <a:rPr lang="en-US" altLang="ja-JP" dirty="0" err="1"/>
              <a:t>xml:lang</a:t>
            </a:r>
            <a:r>
              <a:rPr lang="en-US" altLang="ja-JP" dirty="0"/>
              <a:t>="en-US"&gt;A name given to the resource.&lt;/</a:t>
            </a:r>
            <a:r>
              <a:rPr lang="en-US" altLang="ja-JP" dirty="0" err="1"/>
              <a:t>rdfs:comment</a:t>
            </a:r>
            <a:r>
              <a:rPr lang="en-US" altLang="ja-JP" dirty="0"/>
              <a:t>&gt;&lt;</a:t>
            </a:r>
            <a:r>
              <a:rPr lang="en-US" altLang="ja-JP" dirty="0" err="1"/>
              <a:t>rdfs:isDefinedBy</a:t>
            </a:r>
            <a:r>
              <a:rPr lang="en-US" altLang="ja-JP" dirty="0"/>
              <a:t> </a:t>
            </a:r>
            <a:r>
              <a:rPr lang="en-US" altLang="ja-JP" dirty="0" err="1"/>
              <a:t>rdf:resource</a:t>
            </a:r>
            <a:r>
              <a:rPr lang="en-US" altLang="ja-JP" dirty="0"/>
              <a:t>="http://purl.org/dc/terms/"/&gt;&lt;</a:t>
            </a:r>
            <a:r>
              <a:rPr lang="en-US" altLang="ja-JP" dirty="0" err="1"/>
              <a:t>dcterms:issued</a:t>
            </a:r>
            <a:r>
              <a:rPr lang="en-US" altLang="ja-JP" dirty="0"/>
              <a:t>&gt;2008-01-14&lt;/</a:t>
            </a:r>
            <a:r>
              <a:rPr lang="en-US" altLang="ja-JP" dirty="0" err="1"/>
              <a:t>dcterms:issued</a:t>
            </a:r>
            <a:r>
              <a:rPr lang="en-US" altLang="ja-JP" dirty="0"/>
              <a:t>&gt;&lt;</a:t>
            </a:r>
            <a:r>
              <a:rPr lang="en-US" altLang="ja-JP" dirty="0" err="1"/>
              <a:t>dcterms:modified</a:t>
            </a:r>
            <a:r>
              <a:rPr lang="en-US" altLang="ja-JP" dirty="0"/>
              <a:t>&gt;2010-10-11&lt;/</a:t>
            </a:r>
            <a:r>
              <a:rPr lang="en-US" altLang="ja-JP" dirty="0" err="1"/>
              <a:t>dcterms:modified</a:t>
            </a:r>
            <a:r>
              <a:rPr lang="en-US" altLang="ja-JP" dirty="0"/>
              <a:t>&gt;&lt;</a:t>
            </a:r>
            <a:r>
              <a:rPr lang="en-US" altLang="ja-JP" dirty="0" err="1"/>
              <a:t>rdf:type</a:t>
            </a:r>
            <a:r>
              <a:rPr lang="en-US" altLang="ja-JP" dirty="0"/>
              <a:t> </a:t>
            </a:r>
            <a:r>
              <a:rPr lang="en-US" altLang="ja-JP" dirty="0" err="1"/>
              <a:t>rdf:resource</a:t>
            </a:r>
            <a:r>
              <a:rPr lang="en-US" altLang="ja-JP" dirty="0"/>
              <a:t>="http://www.w3.org/1999/02/22-rdf-syntax-ns#Property"/&gt;&lt;dcterms:hasVersion </a:t>
            </a:r>
            <a:r>
              <a:rPr lang="en-US" altLang="ja-JP" dirty="0" err="1"/>
              <a:t>rdf:resource</a:t>
            </a:r>
            <a:r>
              <a:rPr lang="en-US" altLang="ja-JP" dirty="0"/>
              <a:t>="http://dublincore.org/usage/terms/history/#titleT-002"/&gt;&lt;</a:t>
            </a:r>
            <a:r>
              <a:rPr lang="en-US" altLang="ja-JP" dirty="0" err="1"/>
              <a:t>rdfs:range</a:t>
            </a:r>
            <a:r>
              <a:rPr lang="en-US" altLang="ja-JP" dirty="0"/>
              <a:t> </a:t>
            </a:r>
            <a:r>
              <a:rPr lang="en-US" altLang="ja-JP" dirty="0" err="1"/>
              <a:t>rdf:resource</a:t>
            </a:r>
            <a:r>
              <a:rPr lang="en-US" altLang="ja-JP" dirty="0"/>
              <a:t>="http://www.w3.org/2000/01/rdf-schema#Literal"/&gt;&lt;rdfs:subPropertyOf </a:t>
            </a:r>
            <a:r>
              <a:rPr lang="en-US" altLang="ja-JP" dirty="0" err="1"/>
              <a:t>rdf:resource</a:t>
            </a:r>
            <a:r>
              <a:rPr lang="en-US" altLang="ja-JP" dirty="0"/>
              <a:t>=”http://purl.org/dc/elements/1.1/title"/&gt;&lt;/</a:t>
            </a:r>
            <a:r>
              <a:rPr lang="en-US" altLang="ja-JP" dirty="0" err="1"/>
              <a:t>rdf:Description</a:t>
            </a:r>
            <a:r>
              <a:rPr lang="en-US" altLang="ja-JP" dirty="0"/>
              <a:t>&gt;”}]}</a:t>
            </a:r>
            <a:endParaRPr lang="ja-JP" altLang="en-US" dirty="0" smtClean="0"/>
          </a:p>
        </p:txBody>
      </p:sp>
      <p:sp>
        <p:nvSpPr>
          <p:cNvPr id="7" name="角丸四角形吹き出し 6"/>
          <p:cNvSpPr/>
          <p:nvPr/>
        </p:nvSpPr>
        <p:spPr bwMode="auto">
          <a:xfrm>
            <a:off x="7041232" y="1196752"/>
            <a:ext cx="2864768" cy="368472"/>
          </a:xfrm>
          <a:prstGeom prst="wedgeRoundRectCallout">
            <a:avLst>
              <a:gd name="adj1" fmla="val -7027"/>
              <a:gd name="adj2" fmla="val 89578"/>
              <a:gd name="adj3" fmla="val 16667"/>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r>
              <a:rPr kumimoji="0" lang="ja-JP" altLang="en-US"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名称が</a:t>
            </a:r>
            <a:r>
              <a:rPr kumimoji="0" lang="en-US" altLang="ja-JP"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”Title”</a:t>
            </a:r>
            <a:r>
              <a:rPr kumimoji="0" lang="ja-JP" altLang="en-US"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であるボキャブラリを知りたい</a:t>
            </a:r>
          </a:p>
        </p:txBody>
      </p:sp>
      <p:sp>
        <p:nvSpPr>
          <p:cNvPr id="8" name="角丸四角形吹き出し 7"/>
          <p:cNvSpPr/>
          <p:nvPr/>
        </p:nvSpPr>
        <p:spPr bwMode="auto">
          <a:xfrm>
            <a:off x="7041232" y="6228880"/>
            <a:ext cx="2232248" cy="296464"/>
          </a:xfrm>
          <a:prstGeom prst="wedgeRoundRectCallout">
            <a:avLst>
              <a:gd name="adj1" fmla="val -22986"/>
              <a:gd name="adj2" fmla="val -78447"/>
              <a:gd name="adj3" fmla="val 16667"/>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r>
              <a:rPr lang="en-US" altLang="ja-JP" sz="1200" dirty="0" err="1" smtClean="0">
                <a:solidFill>
                  <a:schemeClr val="bg2"/>
                </a:solidFill>
              </a:rPr>
              <a:t>dc:title</a:t>
            </a:r>
            <a:r>
              <a:rPr lang="ja-JP" altLang="en-US" sz="1200" dirty="0" smtClean="0">
                <a:solidFill>
                  <a:schemeClr val="bg2"/>
                </a:solidFill>
              </a:rPr>
              <a:t>というボキャブラリがある</a:t>
            </a:r>
            <a:endParaRPr kumimoji="0" lang="ja-JP" altLang="en-US"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24119196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外部仕様書の</a:t>
            </a:r>
            <a:r>
              <a:rPr kumimoji="1" lang="en-US" altLang="ja-JP" dirty="0" smtClean="0"/>
              <a:t>API</a:t>
            </a:r>
            <a:r>
              <a:rPr kumimoji="1" lang="ja-JP" altLang="en-US" dirty="0" smtClean="0"/>
              <a:t>規格</a:t>
            </a:r>
            <a:r>
              <a:rPr kumimoji="1" lang="en-US" altLang="ja-JP" dirty="0" smtClean="0"/>
              <a:t> (7) Triple Management</a:t>
            </a:r>
            <a:r>
              <a:rPr lang="en-US" altLang="ja-JP" dirty="0" smtClean="0"/>
              <a:t> </a:t>
            </a:r>
            <a:r>
              <a:rPr kumimoji="1" lang="en-US" altLang="ja-JP" dirty="0" smtClean="0"/>
              <a:t>Command</a:t>
            </a:r>
            <a:endParaRPr kumimoji="1" lang="ja-JP" altLang="en-US" dirty="0"/>
          </a:p>
        </p:txBody>
      </p:sp>
      <p:sp>
        <p:nvSpPr>
          <p:cNvPr id="3" name="コンテンツ プレースホルダー 2"/>
          <p:cNvSpPr>
            <a:spLocks noGrp="1"/>
          </p:cNvSpPr>
          <p:nvPr>
            <p:ph sz="half" idx="1"/>
          </p:nvPr>
        </p:nvSpPr>
        <p:spPr/>
        <p:txBody>
          <a:bodyPr>
            <a:normAutofit/>
          </a:bodyPr>
          <a:lstStyle/>
          <a:p>
            <a:r>
              <a:rPr lang="ja-JP" altLang="en-US" dirty="0" smtClean="0"/>
              <a:t>機能概要</a:t>
            </a:r>
            <a:endParaRPr lang="en-US" altLang="ja-JP" dirty="0" smtClean="0"/>
          </a:p>
          <a:p>
            <a:pPr lvl="1"/>
            <a:r>
              <a:rPr lang="en-US" altLang="ja-JP" dirty="0" smtClean="0"/>
              <a:t>RDF</a:t>
            </a:r>
            <a:r>
              <a:rPr lang="ja-JP" altLang="en-US" dirty="0" smtClean="0"/>
              <a:t>モデルに基づくデータ操作を、</a:t>
            </a:r>
            <a:r>
              <a:rPr lang="en-US" altLang="ja-JP" dirty="0" smtClean="0"/>
              <a:t>RDF/XML</a:t>
            </a:r>
            <a:r>
              <a:rPr lang="ja-JP" altLang="en-US" dirty="0" smtClean="0"/>
              <a:t>等のエンコード／デコードなしで行う機能を提供する。</a:t>
            </a:r>
          </a:p>
          <a:p>
            <a:r>
              <a:rPr lang="en-US" altLang="ja-JP" dirty="0" smtClean="0"/>
              <a:t>API</a:t>
            </a:r>
            <a:r>
              <a:rPr lang="ja-JP" altLang="en-US" dirty="0" smtClean="0"/>
              <a:t>リスト</a:t>
            </a:r>
          </a:p>
        </p:txBody>
      </p:sp>
      <p:graphicFrame>
        <p:nvGraphicFramePr>
          <p:cNvPr id="10" name="コンテンツ プレースホルダー 9"/>
          <p:cNvGraphicFramePr>
            <a:graphicFrameLocks noGrp="1"/>
          </p:cNvGraphicFramePr>
          <p:nvPr>
            <p:ph sz="half" idx="2"/>
            <p:extLst>
              <p:ext uri="{D42A27DB-BD31-4B8C-83A1-F6EECF244321}">
                <p14:modId xmlns:p14="http://schemas.microsoft.com/office/powerpoint/2010/main" val="1561745070"/>
              </p:ext>
            </p:extLst>
          </p:nvPr>
        </p:nvGraphicFramePr>
        <p:xfrm>
          <a:off x="632520" y="3140968"/>
          <a:ext cx="4514049" cy="1289342"/>
        </p:xfrm>
        <a:graphic>
          <a:graphicData uri="http://schemas.openxmlformats.org/drawingml/2006/table">
            <a:tbl>
              <a:tblPr firstRow="1" bandRow="1">
                <a:tableStyleId>{5C22544A-7EE6-4342-B048-85BDC9FD1C3A}</a:tableStyleId>
              </a:tblPr>
              <a:tblGrid>
                <a:gridCol w="1815433"/>
                <a:gridCol w="981315"/>
                <a:gridCol w="1717301"/>
              </a:tblGrid>
              <a:tr h="256757">
                <a:tc>
                  <a:txBody>
                    <a:bodyPr/>
                    <a:lstStyle/>
                    <a:p>
                      <a:r>
                        <a:rPr kumimoji="1" lang="en-US" altLang="ja-JP" sz="1300" dirty="0" smtClean="0"/>
                        <a:t>URL</a:t>
                      </a:r>
                      <a:endParaRPr kumimoji="1" lang="ja-JP" altLang="en-US" sz="1300" dirty="0"/>
                    </a:p>
                  </a:txBody>
                  <a:tcPr marL="62306" marR="62306" marT="32095" marB="32095"/>
                </a:tc>
                <a:tc>
                  <a:txBody>
                    <a:bodyPr/>
                    <a:lstStyle/>
                    <a:p>
                      <a:r>
                        <a:rPr kumimoji="1" lang="en-US" altLang="ja-JP" sz="1300" dirty="0" smtClean="0"/>
                        <a:t>HTTP</a:t>
                      </a:r>
                      <a:r>
                        <a:rPr kumimoji="1" lang="ja-JP" altLang="en-US" sz="1300" dirty="0" smtClean="0"/>
                        <a:t>メソッド</a:t>
                      </a:r>
                      <a:endParaRPr kumimoji="1" lang="ja-JP" altLang="en-US" sz="1300" dirty="0"/>
                    </a:p>
                  </a:txBody>
                  <a:tcPr marL="62306" marR="62306" marT="32095" marB="32095"/>
                </a:tc>
                <a:tc>
                  <a:txBody>
                    <a:bodyPr/>
                    <a:lstStyle/>
                    <a:p>
                      <a:r>
                        <a:rPr kumimoji="1" lang="ja-JP" altLang="en-US" sz="1300" dirty="0" smtClean="0"/>
                        <a:t>意味</a:t>
                      </a:r>
                      <a:endParaRPr kumimoji="1" lang="ja-JP" altLang="en-US" sz="1300" dirty="0"/>
                    </a:p>
                  </a:txBody>
                  <a:tcPr marL="62306" marR="62306" marT="32095" marB="32095"/>
                </a:tc>
              </a:tr>
              <a:tr h="128379">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/v1/stats</a:t>
                      </a:r>
                      <a:endParaRPr lang="ja-JP" sz="800" kern="100" dirty="0">
                        <a:effectLst/>
                        <a:latin typeface="+mn-ea"/>
                        <a:ea typeface="+mn-ea"/>
                        <a:cs typeface="Times New Roman"/>
                      </a:endParaRPr>
                    </a:p>
                  </a:txBody>
                  <a:tcPr marL="46730" marR="46730" marT="0" marB="0"/>
                </a:tc>
                <a:tc>
                  <a:txBody>
                    <a:bodyPr/>
                    <a:lstStyle/>
                    <a:p>
                      <a:pPr indent="63500" algn="just">
                        <a:spcAft>
                          <a:spcPts val="0"/>
                        </a:spcAft>
                      </a:pPr>
                      <a:r>
                        <a:rPr lang="en-US" sz="800" kern="100">
                          <a:effectLst/>
                          <a:latin typeface="+mn-ea"/>
                          <a:ea typeface="+mn-ea"/>
                          <a:cs typeface="Times New Roman"/>
                        </a:rPr>
                        <a:t>GET</a:t>
                      </a:r>
                      <a:endParaRPr lang="ja-JP" sz="800" kern="100">
                        <a:effectLst/>
                        <a:latin typeface="+mn-ea"/>
                        <a:ea typeface="+mn-ea"/>
                        <a:cs typeface="Times New Roman"/>
                      </a:endParaRPr>
                    </a:p>
                  </a:txBody>
                  <a:tcPr marL="46730" marR="46730" marT="0" marB="0"/>
                </a:tc>
                <a:tc>
                  <a:txBody>
                    <a:bodyPr/>
                    <a:lstStyle/>
                    <a:p>
                      <a:pPr indent="63500" algn="just">
                        <a:spcAft>
                          <a:spcPts val="0"/>
                        </a:spcAft>
                      </a:pPr>
                      <a:r>
                        <a:rPr lang="ja-JP" sz="800" kern="100">
                          <a:effectLst/>
                          <a:latin typeface="+mn-ea"/>
                          <a:ea typeface="+mn-ea"/>
                          <a:cs typeface="Times New Roman"/>
                        </a:rPr>
                        <a:t>オープンデータを検索する</a:t>
                      </a:r>
                    </a:p>
                  </a:txBody>
                  <a:tcPr marL="46730" marR="46730" marT="0" marB="0"/>
                </a:tc>
              </a:tr>
              <a:tr h="128379">
                <a:tc>
                  <a:txBody>
                    <a:bodyPr/>
                    <a:lstStyle/>
                    <a:p>
                      <a:pPr indent="63500" algn="just">
                        <a:spcAft>
                          <a:spcPts val="0"/>
                        </a:spcAft>
                      </a:pPr>
                      <a:r>
                        <a:rPr lang="en-US" sz="800" kern="100">
                          <a:effectLst/>
                          <a:latin typeface="+mn-ea"/>
                          <a:ea typeface="+mn-ea"/>
                          <a:cs typeface="Times New Roman"/>
                        </a:rPr>
                        <a:t>/api/v1/stats</a:t>
                      </a:r>
                      <a:endParaRPr lang="ja-JP" sz="800" kern="100">
                        <a:effectLst/>
                        <a:latin typeface="+mn-ea"/>
                        <a:ea typeface="+mn-ea"/>
                        <a:cs typeface="Times New Roman"/>
                      </a:endParaRPr>
                    </a:p>
                  </a:txBody>
                  <a:tcPr marL="46730" marR="46730" marT="0" marB="0"/>
                </a:tc>
                <a:tc>
                  <a:txBody>
                    <a:bodyPr/>
                    <a:lstStyle/>
                    <a:p>
                      <a:pPr indent="63500" algn="just">
                        <a:spcAft>
                          <a:spcPts val="0"/>
                        </a:spcAft>
                      </a:pPr>
                      <a:r>
                        <a:rPr lang="en-US" sz="800" kern="100">
                          <a:effectLst/>
                          <a:latin typeface="+mn-ea"/>
                          <a:ea typeface="+mn-ea"/>
                          <a:cs typeface="Times New Roman"/>
                        </a:rPr>
                        <a:t>POST</a:t>
                      </a:r>
                      <a:endParaRPr lang="ja-JP" sz="800" kern="100">
                        <a:effectLst/>
                        <a:latin typeface="+mn-ea"/>
                        <a:ea typeface="+mn-ea"/>
                        <a:cs typeface="Times New Roman"/>
                      </a:endParaRPr>
                    </a:p>
                  </a:txBody>
                  <a:tcPr marL="46730" marR="46730" marT="0" marB="0"/>
                </a:tc>
                <a:tc>
                  <a:txBody>
                    <a:bodyPr/>
                    <a:lstStyle/>
                    <a:p>
                      <a:pPr indent="63500" algn="just">
                        <a:spcAft>
                          <a:spcPts val="0"/>
                        </a:spcAft>
                      </a:pPr>
                      <a:r>
                        <a:rPr lang="ja-JP" sz="800" kern="100">
                          <a:effectLst/>
                          <a:latin typeface="+mn-ea"/>
                          <a:ea typeface="+mn-ea"/>
                          <a:cs typeface="Times New Roman"/>
                        </a:rPr>
                        <a:t>オープンデータを登録する</a:t>
                      </a:r>
                    </a:p>
                  </a:txBody>
                  <a:tcPr marL="46730" marR="46730" marT="0" marB="0"/>
                </a:tc>
              </a:tr>
              <a:tr h="128379">
                <a:tc>
                  <a:txBody>
                    <a:bodyPr/>
                    <a:lstStyle/>
                    <a:p>
                      <a:pPr indent="63500" algn="just">
                        <a:spcAft>
                          <a:spcPts val="0"/>
                        </a:spcAft>
                      </a:pPr>
                      <a:r>
                        <a:rPr lang="en-US" sz="800" kern="100">
                          <a:effectLst/>
                          <a:latin typeface="+mn-ea"/>
                          <a:ea typeface="+mn-ea"/>
                          <a:cs typeface="Times New Roman"/>
                        </a:rPr>
                        <a:t>/api/v1/stats/&lt;target&gt;</a:t>
                      </a:r>
                      <a:endParaRPr lang="ja-JP" sz="800" kern="100">
                        <a:effectLst/>
                        <a:latin typeface="+mn-ea"/>
                        <a:ea typeface="+mn-ea"/>
                        <a:cs typeface="Times New Roman"/>
                      </a:endParaRPr>
                    </a:p>
                  </a:txBody>
                  <a:tcPr marL="46730" marR="46730" marT="0" marB="0"/>
                </a:tc>
                <a:tc>
                  <a:txBody>
                    <a:bodyPr/>
                    <a:lstStyle/>
                    <a:p>
                      <a:pPr indent="63500" algn="just">
                        <a:spcAft>
                          <a:spcPts val="0"/>
                        </a:spcAft>
                      </a:pPr>
                      <a:r>
                        <a:rPr lang="en-US" sz="800" kern="100">
                          <a:effectLst/>
                          <a:latin typeface="+mn-ea"/>
                          <a:ea typeface="+mn-ea"/>
                          <a:cs typeface="Times New Roman"/>
                        </a:rPr>
                        <a:t>GET</a:t>
                      </a:r>
                      <a:endParaRPr lang="ja-JP" sz="800" kern="100">
                        <a:effectLst/>
                        <a:latin typeface="+mn-ea"/>
                        <a:ea typeface="+mn-ea"/>
                        <a:cs typeface="Times New Roman"/>
                      </a:endParaRPr>
                    </a:p>
                  </a:txBody>
                  <a:tcPr marL="46730" marR="46730" marT="0" marB="0"/>
                </a:tc>
                <a:tc>
                  <a:txBody>
                    <a:bodyPr/>
                    <a:lstStyle/>
                    <a:p>
                      <a:pPr indent="63500" algn="just">
                        <a:spcAft>
                          <a:spcPts val="0"/>
                        </a:spcAft>
                      </a:pPr>
                      <a:r>
                        <a:rPr lang="ja-JP" sz="800" kern="100">
                          <a:effectLst/>
                          <a:latin typeface="+mn-ea"/>
                          <a:ea typeface="+mn-ea"/>
                          <a:cs typeface="Times New Roman"/>
                        </a:rPr>
                        <a:t>オープンデータを取得する</a:t>
                      </a:r>
                    </a:p>
                  </a:txBody>
                  <a:tcPr marL="46730" marR="46730" marT="0" marB="0"/>
                </a:tc>
              </a:tr>
              <a:tr h="128379">
                <a:tc>
                  <a:txBody>
                    <a:bodyPr/>
                    <a:lstStyle/>
                    <a:p>
                      <a:pPr indent="63500" algn="just">
                        <a:spcAft>
                          <a:spcPts val="0"/>
                        </a:spcAft>
                      </a:pPr>
                      <a:r>
                        <a:rPr lang="en-US" sz="800" kern="100">
                          <a:effectLst/>
                          <a:latin typeface="+mn-ea"/>
                          <a:ea typeface="+mn-ea"/>
                          <a:cs typeface="Times New Roman"/>
                        </a:rPr>
                        <a:t>/api/v1/stats/&lt;target&gt;/&lt;property&gt;</a:t>
                      </a:r>
                      <a:endParaRPr lang="ja-JP" sz="800" kern="100">
                        <a:effectLst/>
                        <a:latin typeface="+mn-ea"/>
                        <a:ea typeface="+mn-ea"/>
                        <a:cs typeface="Times New Roman"/>
                      </a:endParaRPr>
                    </a:p>
                  </a:txBody>
                  <a:tcPr marL="46730" marR="46730" marT="0" marB="0"/>
                </a:tc>
                <a:tc>
                  <a:txBody>
                    <a:bodyPr/>
                    <a:lstStyle/>
                    <a:p>
                      <a:pPr indent="63500" algn="just">
                        <a:spcAft>
                          <a:spcPts val="0"/>
                        </a:spcAft>
                      </a:pPr>
                      <a:r>
                        <a:rPr lang="en-US" sz="800" kern="100">
                          <a:effectLst/>
                          <a:latin typeface="+mn-ea"/>
                          <a:ea typeface="+mn-ea"/>
                          <a:cs typeface="Times New Roman"/>
                        </a:rPr>
                        <a:t>GET</a:t>
                      </a:r>
                      <a:endParaRPr lang="ja-JP" sz="800" kern="100">
                        <a:effectLst/>
                        <a:latin typeface="+mn-ea"/>
                        <a:ea typeface="+mn-ea"/>
                        <a:cs typeface="Times New Roman"/>
                      </a:endParaRPr>
                    </a:p>
                  </a:txBody>
                  <a:tcPr marL="46730" marR="46730" marT="0" marB="0"/>
                </a:tc>
                <a:tc>
                  <a:txBody>
                    <a:bodyPr/>
                    <a:lstStyle/>
                    <a:p>
                      <a:pPr indent="63500" algn="just">
                        <a:spcAft>
                          <a:spcPts val="0"/>
                        </a:spcAft>
                      </a:pPr>
                      <a:r>
                        <a:rPr lang="ja-JP" sz="800" kern="100">
                          <a:effectLst/>
                          <a:latin typeface="+mn-ea"/>
                          <a:ea typeface="+mn-ea"/>
                          <a:cs typeface="Times New Roman"/>
                        </a:rPr>
                        <a:t>オープンデータを取得する</a:t>
                      </a:r>
                    </a:p>
                  </a:txBody>
                  <a:tcPr marL="46730" marR="46730" marT="0" marB="0"/>
                </a:tc>
              </a:tr>
              <a:tr h="128379">
                <a:tc>
                  <a:txBody>
                    <a:bodyPr/>
                    <a:lstStyle/>
                    <a:p>
                      <a:pPr indent="63500" algn="just">
                        <a:spcAft>
                          <a:spcPts val="0"/>
                        </a:spcAft>
                      </a:pPr>
                      <a:r>
                        <a:rPr lang="en-US" sz="800" kern="100">
                          <a:effectLst/>
                          <a:latin typeface="+mn-ea"/>
                          <a:ea typeface="+mn-ea"/>
                          <a:cs typeface="Times New Roman"/>
                        </a:rPr>
                        <a:t>/api/v1/stats/&lt;target&gt;</a:t>
                      </a:r>
                      <a:endParaRPr lang="ja-JP" sz="800" kern="100">
                        <a:effectLst/>
                        <a:latin typeface="+mn-ea"/>
                        <a:ea typeface="+mn-ea"/>
                        <a:cs typeface="Times New Roman"/>
                      </a:endParaRPr>
                    </a:p>
                  </a:txBody>
                  <a:tcPr marL="46730" marR="46730" marT="0" marB="0"/>
                </a:tc>
                <a:tc>
                  <a:txBody>
                    <a:bodyPr/>
                    <a:lstStyle/>
                    <a:p>
                      <a:pPr indent="63500" algn="just">
                        <a:spcAft>
                          <a:spcPts val="0"/>
                        </a:spcAft>
                      </a:pPr>
                      <a:r>
                        <a:rPr lang="en-US" sz="800" kern="100">
                          <a:effectLst/>
                          <a:latin typeface="+mn-ea"/>
                          <a:ea typeface="+mn-ea"/>
                          <a:cs typeface="Times New Roman"/>
                        </a:rPr>
                        <a:t>PUT</a:t>
                      </a:r>
                      <a:endParaRPr lang="ja-JP" sz="800" kern="100">
                        <a:effectLst/>
                        <a:latin typeface="+mn-ea"/>
                        <a:ea typeface="+mn-ea"/>
                        <a:cs typeface="Times New Roman"/>
                      </a:endParaRPr>
                    </a:p>
                  </a:txBody>
                  <a:tcPr marL="46730" marR="46730" marT="0" marB="0"/>
                </a:tc>
                <a:tc>
                  <a:txBody>
                    <a:bodyPr/>
                    <a:lstStyle/>
                    <a:p>
                      <a:pPr indent="63500" algn="just">
                        <a:spcAft>
                          <a:spcPts val="0"/>
                        </a:spcAft>
                      </a:pPr>
                      <a:r>
                        <a:rPr lang="ja-JP" sz="800" kern="100">
                          <a:effectLst/>
                          <a:latin typeface="+mn-ea"/>
                          <a:ea typeface="+mn-ea"/>
                          <a:cs typeface="Times New Roman"/>
                        </a:rPr>
                        <a:t>オープンデータを更新する</a:t>
                      </a:r>
                    </a:p>
                  </a:txBody>
                  <a:tcPr marL="46730" marR="46730" marT="0" marB="0"/>
                </a:tc>
              </a:tr>
              <a:tr h="128379">
                <a:tc>
                  <a:txBody>
                    <a:bodyPr/>
                    <a:lstStyle/>
                    <a:p>
                      <a:pPr indent="63500" algn="just">
                        <a:spcAft>
                          <a:spcPts val="0"/>
                        </a:spcAft>
                      </a:pPr>
                      <a:r>
                        <a:rPr lang="en-US" sz="800" kern="100">
                          <a:effectLst/>
                          <a:latin typeface="+mn-ea"/>
                          <a:ea typeface="+mn-ea"/>
                          <a:cs typeface="Times New Roman"/>
                        </a:rPr>
                        <a:t>/api/v1/stats/&lt;target&gt;/&lt;property&gt;</a:t>
                      </a:r>
                      <a:endParaRPr lang="ja-JP" sz="800" kern="100">
                        <a:effectLst/>
                        <a:latin typeface="+mn-ea"/>
                        <a:ea typeface="+mn-ea"/>
                        <a:cs typeface="Times New Roman"/>
                      </a:endParaRPr>
                    </a:p>
                  </a:txBody>
                  <a:tcPr marL="46730" marR="46730" marT="0" marB="0"/>
                </a:tc>
                <a:tc>
                  <a:txBody>
                    <a:bodyPr/>
                    <a:lstStyle/>
                    <a:p>
                      <a:pPr indent="63500" algn="just">
                        <a:spcAft>
                          <a:spcPts val="0"/>
                        </a:spcAft>
                      </a:pPr>
                      <a:r>
                        <a:rPr lang="en-US" sz="800" kern="100">
                          <a:effectLst/>
                          <a:latin typeface="+mn-ea"/>
                          <a:ea typeface="+mn-ea"/>
                          <a:cs typeface="Times New Roman"/>
                        </a:rPr>
                        <a:t>PUT</a:t>
                      </a:r>
                      <a:endParaRPr lang="ja-JP" sz="800" kern="100">
                        <a:effectLst/>
                        <a:latin typeface="+mn-ea"/>
                        <a:ea typeface="+mn-ea"/>
                        <a:cs typeface="Times New Roman"/>
                      </a:endParaRPr>
                    </a:p>
                  </a:txBody>
                  <a:tcPr marL="46730" marR="46730" marT="0" marB="0"/>
                </a:tc>
                <a:tc>
                  <a:txBody>
                    <a:bodyPr/>
                    <a:lstStyle/>
                    <a:p>
                      <a:pPr indent="63500" algn="just">
                        <a:spcAft>
                          <a:spcPts val="0"/>
                        </a:spcAft>
                      </a:pPr>
                      <a:r>
                        <a:rPr lang="ja-JP" sz="800" kern="100">
                          <a:effectLst/>
                          <a:latin typeface="+mn-ea"/>
                          <a:ea typeface="+mn-ea"/>
                          <a:cs typeface="Times New Roman"/>
                        </a:rPr>
                        <a:t>オープンデータを更新する</a:t>
                      </a:r>
                    </a:p>
                  </a:txBody>
                  <a:tcPr marL="46730" marR="46730" marT="0" marB="0"/>
                </a:tc>
              </a:tr>
              <a:tr h="128379">
                <a:tc>
                  <a:txBody>
                    <a:bodyPr/>
                    <a:lstStyle/>
                    <a:p>
                      <a:pPr indent="63500" algn="just">
                        <a:spcAft>
                          <a:spcPts val="0"/>
                        </a:spcAft>
                      </a:pPr>
                      <a:r>
                        <a:rPr lang="en-US" sz="800" kern="100">
                          <a:effectLst/>
                          <a:latin typeface="+mn-ea"/>
                          <a:ea typeface="+mn-ea"/>
                          <a:cs typeface="Times New Roman"/>
                        </a:rPr>
                        <a:t>/api/v1/stats/&lt;target&gt;</a:t>
                      </a:r>
                      <a:endParaRPr lang="ja-JP" sz="800" kern="100">
                        <a:effectLst/>
                        <a:latin typeface="+mn-ea"/>
                        <a:ea typeface="+mn-ea"/>
                        <a:cs typeface="Times New Roman"/>
                      </a:endParaRPr>
                    </a:p>
                  </a:txBody>
                  <a:tcPr marL="46730" marR="46730" marT="0" marB="0"/>
                </a:tc>
                <a:tc>
                  <a:txBody>
                    <a:bodyPr/>
                    <a:lstStyle/>
                    <a:p>
                      <a:pPr indent="63500" algn="just">
                        <a:spcAft>
                          <a:spcPts val="0"/>
                        </a:spcAft>
                      </a:pPr>
                      <a:r>
                        <a:rPr lang="en-US" sz="800" kern="100">
                          <a:effectLst/>
                          <a:latin typeface="+mn-ea"/>
                          <a:ea typeface="+mn-ea"/>
                          <a:cs typeface="Times New Roman"/>
                        </a:rPr>
                        <a:t>DELETE</a:t>
                      </a:r>
                      <a:endParaRPr lang="ja-JP" sz="800" kern="100">
                        <a:effectLst/>
                        <a:latin typeface="+mn-ea"/>
                        <a:ea typeface="+mn-ea"/>
                        <a:cs typeface="Times New Roman"/>
                      </a:endParaRPr>
                    </a:p>
                  </a:txBody>
                  <a:tcPr marL="46730" marR="46730" marT="0" marB="0"/>
                </a:tc>
                <a:tc>
                  <a:txBody>
                    <a:bodyPr/>
                    <a:lstStyle/>
                    <a:p>
                      <a:pPr indent="63500" algn="just">
                        <a:spcAft>
                          <a:spcPts val="0"/>
                        </a:spcAft>
                      </a:pPr>
                      <a:r>
                        <a:rPr lang="ja-JP" sz="800" kern="100">
                          <a:effectLst/>
                          <a:latin typeface="+mn-ea"/>
                          <a:ea typeface="+mn-ea"/>
                          <a:cs typeface="Times New Roman"/>
                        </a:rPr>
                        <a:t>オープンデータを削除する</a:t>
                      </a:r>
                    </a:p>
                  </a:txBody>
                  <a:tcPr marL="46730" marR="46730" marT="0" marB="0"/>
                </a:tc>
              </a:tr>
              <a:tr h="128379">
                <a:tc>
                  <a:txBody>
                    <a:bodyPr/>
                    <a:lstStyle/>
                    <a:p>
                      <a:pPr indent="63500" algn="just">
                        <a:spcAft>
                          <a:spcPts val="0"/>
                        </a:spcAft>
                      </a:pPr>
                      <a:r>
                        <a:rPr lang="en-US" sz="800" kern="100">
                          <a:effectLst/>
                          <a:latin typeface="+mn-ea"/>
                          <a:ea typeface="+mn-ea"/>
                          <a:cs typeface="Times New Roman"/>
                        </a:rPr>
                        <a:t>/api/v1/stats/&lt;target&gt;/&lt;property&gt;</a:t>
                      </a:r>
                      <a:endParaRPr lang="ja-JP" sz="800" kern="100">
                        <a:effectLst/>
                        <a:latin typeface="+mn-ea"/>
                        <a:ea typeface="+mn-ea"/>
                        <a:cs typeface="Times New Roman"/>
                      </a:endParaRPr>
                    </a:p>
                  </a:txBody>
                  <a:tcPr marL="46730" marR="46730" marT="0" marB="0"/>
                </a:tc>
                <a:tc>
                  <a:txBody>
                    <a:bodyPr/>
                    <a:lstStyle/>
                    <a:p>
                      <a:pPr indent="63500" algn="just">
                        <a:spcAft>
                          <a:spcPts val="0"/>
                        </a:spcAft>
                      </a:pPr>
                      <a:r>
                        <a:rPr lang="en-US" sz="800" kern="100">
                          <a:effectLst/>
                          <a:latin typeface="+mn-ea"/>
                          <a:ea typeface="+mn-ea"/>
                          <a:cs typeface="Times New Roman"/>
                        </a:rPr>
                        <a:t>DELETE</a:t>
                      </a:r>
                      <a:endParaRPr lang="ja-JP" sz="800" kern="100">
                        <a:effectLst/>
                        <a:latin typeface="+mn-ea"/>
                        <a:ea typeface="+mn-ea"/>
                        <a:cs typeface="Times New Roman"/>
                      </a:endParaRPr>
                    </a:p>
                  </a:txBody>
                  <a:tcPr marL="46730" marR="46730" marT="0" marB="0"/>
                </a:tc>
                <a:tc>
                  <a:txBody>
                    <a:bodyPr/>
                    <a:lstStyle/>
                    <a:p>
                      <a:pPr indent="63500" algn="just">
                        <a:spcAft>
                          <a:spcPts val="0"/>
                        </a:spcAft>
                      </a:pPr>
                      <a:r>
                        <a:rPr lang="ja-JP" sz="800" kern="100" dirty="0">
                          <a:effectLst/>
                          <a:latin typeface="+mn-ea"/>
                          <a:ea typeface="+mn-ea"/>
                          <a:cs typeface="Times New Roman"/>
                        </a:rPr>
                        <a:t>オープンデータの属性値を削除する</a:t>
                      </a:r>
                    </a:p>
                  </a:txBody>
                  <a:tcPr marL="46730" marR="46730" marT="0" marB="0"/>
                </a:tc>
              </a:tr>
            </a:tbl>
          </a:graphicData>
        </a:graphic>
      </p:graphicFrame>
      <p:sp>
        <p:nvSpPr>
          <p:cNvPr id="5" name="スライド番号プレースホルダー 4"/>
          <p:cNvSpPr>
            <a:spLocks noGrp="1"/>
          </p:cNvSpPr>
          <p:nvPr>
            <p:ph type="sldNum" sz="quarter" idx="10"/>
          </p:nvPr>
        </p:nvSpPr>
        <p:spPr/>
        <p:txBody>
          <a:bodyPr/>
          <a:lstStyle/>
          <a:p>
            <a:fld id="{276C6A59-D97A-40CC-8D04-C7788F30EB56}" type="slidenum">
              <a:rPr lang="ja-JP" altLang="en-US" smtClean="0"/>
              <a:pPr/>
              <a:t>69</a:t>
            </a:fld>
            <a:endParaRPr lang="en-US" altLang="ja-JP"/>
          </a:p>
        </p:txBody>
      </p:sp>
      <p:sp>
        <p:nvSpPr>
          <p:cNvPr id="9" name="テキスト プレースホルダー 8"/>
          <p:cNvSpPr>
            <a:spLocks noGrp="1"/>
          </p:cNvSpPr>
          <p:nvPr>
            <p:ph type="body" sz="half" idx="4294967295"/>
          </p:nvPr>
        </p:nvSpPr>
        <p:spPr>
          <a:xfrm>
            <a:off x="5391150" y="1222375"/>
            <a:ext cx="4514850" cy="5189538"/>
          </a:xfrm>
        </p:spPr>
        <p:txBody>
          <a:bodyPr>
            <a:normAutofit/>
          </a:bodyPr>
          <a:lstStyle/>
          <a:p>
            <a:r>
              <a:rPr kumimoji="1" lang="en-US" altLang="ja-JP" dirty="0" smtClean="0"/>
              <a:t>API</a:t>
            </a:r>
            <a:r>
              <a:rPr kumimoji="1" lang="ja-JP" altLang="en-US" dirty="0" smtClean="0"/>
              <a:t>例</a:t>
            </a:r>
          </a:p>
          <a:p>
            <a:pPr lvl="1"/>
            <a:r>
              <a:rPr lang="ja-JP" altLang="en-US" dirty="0" smtClean="0"/>
              <a:t>クエリ</a:t>
            </a:r>
          </a:p>
          <a:p>
            <a:pPr marL="663200" lvl="2" indent="0">
              <a:buNone/>
            </a:pPr>
            <a:r>
              <a:rPr lang="en-US" altLang="ja-JP" dirty="0"/>
              <a:t>GET /</a:t>
            </a:r>
            <a:r>
              <a:rPr lang="en-US" altLang="ja-JP" dirty="0" err="1" smtClean="0"/>
              <a:t>api</a:t>
            </a:r>
            <a:r>
              <a:rPr lang="en-US" altLang="ja-JP" dirty="0" smtClean="0"/>
              <a:t>/v1/stats/ucode_00001C00000000000001000000100124/</a:t>
            </a:r>
            <a:r>
              <a:rPr lang="en-US" altLang="ja-JP" dirty="0" err="1" smtClean="0"/>
              <a:t>dc_title</a:t>
            </a:r>
            <a:r>
              <a:rPr lang="en-US" altLang="ja-JP" dirty="0" smtClean="0"/>
              <a:t> HTTP/1.1</a:t>
            </a:r>
            <a:br>
              <a:rPr lang="en-US" altLang="ja-JP" dirty="0" smtClean="0"/>
            </a:br>
            <a:r>
              <a:rPr lang="en-US" altLang="ja-JP" dirty="0" smtClean="0"/>
              <a:t>host: example.org</a:t>
            </a:r>
            <a:br>
              <a:rPr lang="en-US" altLang="ja-JP" dirty="0" smtClean="0"/>
            </a:br>
            <a:endParaRPr lang="en-US" altLang="ja-JP" dirty="0" smtClean="0"/>
          </a:p>
          <a:p>
            <a:pPr lvl="1"/>
            <a:r>
              <a:rPr lang="ja-JP" altLang="en-US" dirty="0" smtClean="0"/>
              <a:t>レスポンス</a:t>
            </a:r>
            <a:endParaRPr lang="en-US" altLang="ja-JP" dirty="0" smtClean="0"/>
          </a:p>
          <a:p>
            <a:pPr marL="663200" lvl="2" indent="0">
              <a:buNone/>
            </a:pPr>
            <a:r>
              <a:rPr lang="en-US" altLang="ja-JP" dirty="0" smtClean="0"/>
              <a:t>HTTP/1.1 </a:t>
            </a:r>
            <a:r>
              <a:rPr lang="en-US" altLang="ja-JP" dirty="0"/>
              <a:t>200 </a:t>
            </a:r>
            <a:r>
              <a:rPr lang="en-US" altLang="ja-JP" dirty="0" smtClean="0"/>
              <a:t>OK</a:t>
            </a:r>
            <a:r>
              <a:rPr lang="ja-JP" altLang="en-US" dirty="0" smtClean="0"/>
              <a:t/>
            </a:r>
            <a:br>
              <a:rPr lang="ja-JP" altLang="en-US" dirty="0" smtClean="0"/>
            </a:br>
            <a:r>
              <a:rPr lang="en-US" altLang="ja-JP" dirty="0" smtClean="0"/>
              <a:t>Content-Length</a:t>
            </a:r>
            <a:r>
              <a:rPr lang="en-US" altLang="ja-JP" dirty="0"/>
              <a:t>: </a:t>
            </a:r>
            <a:r>
              <a:rPr lang="en-US" altLang="ja-JP" dirty="0" smtClean="0"/>
              <a:t>xxx</a:t>
            </a:r>
            <a:r>
              <a:rPr lang="ja-JP" altLang="en-US" dirty="0" smtClean="0"/>
              <a:t/>
            </a:r>
            <a:br>
              <a:rPr lang="ja-JP" altLang="en-US" dirty="0" smtClean="0"/>
            </a:br>
            <a:r>
              <a:rPr lang="en-US" altLang="ja-JP" dirty="0" smtClean="0"/>
              <a:t>Connection</a:t>
            </a:r>
            <a:r>
              <a:rPr lang="en-US" altLang="ja-JP" dirty="0"/>
              <a:t>: </a:t>
            </a:r>
            <a:r>
              <a:rPr lang="en-US" altLang="ja-JP" dirty="0" smtClean="0"/>
              <a:t>close</a:t>
            </a:r>
            <a:r>
              <a:rPr lang="ja-JP" altLang="en-US" dirty="0" smtClean="0"/>
              <a:t/>
            </a:r>
            <a:br>
              <a:rPr lang="ja-JP" altLang="en-US" dirty="0" smtClean="0"/>
            </a:br>
            <a:r>
              <a:rPr lang="en-US" altLang="ja-JP" dirty="0" smtClean="0"/>
              <a:t>Content-Type</a:t>
            </a:r>
            <a:r>
              <a:rPr lang="en-US" altLang="ja-JP" dirty="0"/>
              <a:t>: application/</a:t>
            </a:r>
            <a:r>
              <a:rPr lang="en-US" altLang="ja-JP" dirty="0" err="1"/>
              <a:t>json</a:t>
            </a:r>
            <a:r>
              <a:rPr lang="en-US" altLang="ja-JP" dirty="0"/>
              <a:t>; </a:t>
            </a:r>
            <a:r>
              <a:rPr lang="en-US" altLang="ja-JP" dirty="0" smtClean="0"/>
              <a:t>charset=utf-8</a:t>
            </a:r>
            <a:r>
              <a:rPr lang="ja-JP" altLang="en-US" dirty="0" smtClean="0"/>
              <a:t/>
            </a:r>
            <a:br>
              <a:rPr lang="ja-JP" altLang="en-US" dirty="0" smtClean="0"/>
            </a:br>
            <a:r>
              <a:rPr lang="ja-JP" altLang="en-US" dirty="0" smtClean="0"/>
              <a:t/>
            </a:r>
            <a:br>
              <a:rPr lang="ja-JP" altLang="en-US" dirty="0" smtClean="0"/>
            </a:br>
            <a:r>
              <a:rPr lang="en-US" altLang="ja-JP" dirty="0"/>
              <a:t>[</a:t>
            </a:r>
            <a:r>
              <a:rPr lang="en-US" altLang="ja-JP" dirty="0" smtClean="0"/>
              <a:t> “ABC Meter” ]</a:t>
            </a:r>
            <a:endParaRPr lang="ja-JP" altLang="en-US" dirty="0" smtClean="0"/>
          </a:p>
        </p:txBody>
      </p:sp>
      <p:sp>
        <p:nvSpPr>
          <p:cNvPr id="7" name="角丸四角形吹き出し 6"/>
          <p:cNvSpPr/>
          <p:nvPr/>
        </p:nvSpPr>
        <p:spPr bwMode="auto">
          <a:xfrm>
            <a:off x="7041232" y="1620368"/>
            <a:ext cx="2864768" cy="368472"/>
          </a:xfrm>
          <a:prstGeom prst="wedgeRoundRectCallout">
            <a:avLst>
              <a:gd name="adj1" fmla="val -7027"/>
              <a:gd name="adj2" fmla="val 89578"/>
              <a:gd name="adj3" fmla="val 16667"/>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r>
              <a:rPr kumimoji="0" lang="ja-JP" altLang="en-US"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識別子が</a:t>
            </a:r>
            <a:r>
              <a:rPr lang="en-US" altLang="ja-JP" sz="1200" dirty="0" smtClean="0">
                <a:solidFill>
                  <a:schemeClr val="bg2"/>
                </a:solidFill>
              </a:rPr>
              <a:t>urn:ucode:_0000…0124</a:t>
            </a:r>
            <a:r>
              <a:rPr lang="ja-JP" altLang="en-US" sz="1200" dirty="0" smtClean="0">
                <a:solidFill>
                  <a:schemeClr val="bg2"/>
                </a:solidFill>
              </a:rPr>
              <a:t>である</a:t>
            </a:r>
            <a:r>
              <a:rPr lang="en-US" altLang="ja-JP" sz="1200" dirty="0" smtClean="0">
                <a:solidFill>
                  <a:schemeClr val="bg2"/>
                </a:solidFill>
              </a:rPr>
              <a:t/>
            </a:r>
            <a:br>
              <a:rPr lang="en-US" altLang="ja-JP" sz="1200" dirty="0" smtClean="0">
                <a:solidFill>
                  <a:schemeClr val="bg2"/>
                </a:solidFill>
              </a:rPr>
            </a:br>
            <a:r>
              <a:rPr lang="ja-JP" altLang="en-US" sz="1200" dirty="0" smtClean="0">
                <a:solidFill>
                  <a:schemeClr val="bg2"/>
                </a:solidFill>
              </a:rPr>
              <a:t>（センサの</a:t>
            </a:r>
            <a:r>
              <a:rPr lang="en-US" altLang="ja-JP" sz="1200" dirty="0" smtClean="0">
                <a:solidFill>
                  <a:schemeClr val="bg2"/>
                </a:solidFill>
              </a:rPr>
              <a:t>)</a:t>
            </a:r>
            <a:r>
              <a:rPr lang="ja-JP" altLang="en-US" sz="1200" dirty="0" smtClean="0">
                <a:solidFill>
                  <a:schemeClr val="bg2"/>
                </a:solidFill>
              </a:rPr>
              <a:t>名前は？</a:t>
            </a:r>
            <a:endParaRPr kumimoji="0" lang="ja-JP" altLang="en-US"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endParaRPr>
          </a:p>
        </p:txBody>
      </p:sp>
      <p:sp>
        <p:nvSpPr>
          <p:cNvPr id="8" name="角丸四角形吹き出し 7"/>
          <p:cNvSpPr/>
          <p:nvPr/>
        </p:nvSpPr>
        <p:spPr bwMode="auto">
          <a:xfrm>
            <a:off x="6321152" y="5157192"/>
            <a:ext cx="1432384" cy="368472"/>
          </a:xfrm>
          <a:prstGeom prst="wedgeRoundRectCallout">
            <a:avLst>
              <a:gd name="adj1" fmla="val -31298"/>
              <a:gd name="adj2" fmla="val -101712"/>
              <a:gd name="adj3" fmla="val 16667"/>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r>
              <a:rPr kumimoji="0" lang="en-US" altLang="ja-JP"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ABC Meter</a:t>
            </a:r>
            <a:r>
              <a:rPr kumimoji="0" lang="ja-JP" altLang="en-US"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である</a:t>
            </a:r>
          </a:p>
        </p:txBody>
      </p:sp>
    </p:spTree>
    <p:extLst>
      <p:ext uri="{BB962C8B-B14F-4D97-AF65-F5344CB8AC3E}">
        <p14:creationId xmlns:p14="http://schemas.microsoft.com/office/powerpoint/2010/main" val="991820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smtClean="0"/>
              <a:t>想定する公共データの例</a:t>
            </a:r>
            <a:endParaRPr lang="ja-JP" altLang="en-US" dirty="0"/>
          </a:p>
        </p:txBody>
      </p:sp>
      <p:sp>
        <p:nvSpPr>
          <p:cNvPr id="4" name="スライド番号プレースホルダ 3"/>
          <p:cNvSpPr>
            <a:spLocks noGrp="1"/>
          </p:cNvSpPr>
          <p:nvPr>
            <p:ph type="sldNum" sz="quarter" idx="10"/>
          </p:nvPr>
        </p:nvSpPr>
        <p:spPr/>
        <p:txBody>
          <a:bodyPr/>
          <a:lstStyle/>
          <a:p>
            <a:fld id="{32A7F7E3-2EA5-4E0E-99DF-9D27F789031C}" type="slidenum">
              <a:rPr lang="ja-JP" altLang="en-US" smtClean="0"/>
              <a:pPr/>
              <a:t>7</a:t>
            </a:fld>
            <a:endParaRPr lang="en-US" altLang="ja-JP"/>
          </a:p>
        </p:txBody>
      </p:sp>
      <p:graphicFrame>
        <p:nvGraphicFramePr>
          <p:cNvPr id="7" name="コンテンツ プレースホルダ 6"/>
          <p:cNvGraphicFramePr>
            <a:graphicFrameLocks noGrp="1"/>
          </p:cNvGraphicFramePr>
          <p:nvPr>
            <p:ph idx="1"/>
            <p:extLst>
              <p:ext uri="{D42A27DB-BD31-4B8C-83A1-F6EECF244321}">
                <p14:modId xmlns:p14="http://schemas.microsoft.com/office/powerpoint/2010/main" val="1543966645"/>
              </p:ext>
            </p:extLst>
          </p:nvPr>
        </p:nvGraphicFramePr>
        <p:xfrm>
          <a:off x="350839" y="1143000"/>
          <a:ext cx="9402762" cy="5120640"/>
        </p:xfrm>
        <a:graphic>
          <a:graphicData uri="http://schemas.openxmlformats.org/drawingml/2006/table">
            <a:tbl>
              <a:tblPr firstRow="1" bandRow="1">
                <a:tableStyleId>{6E25E649-3F16-4E02-A733-19D2CDBF48F0}</a:tableStyleId>
              </a:tblPr>
              <a:tblGrid>
                <a:gridCol w="792161"/>
                <a:gridCol w="1600200"/>
                <a:gridCol w="3352800"/>
                <a:gridCol w="3657601"/>
              </a:tblGrid>
              <a:tr h="0">
                <a:tc>
                  <a:txBody>
                    <a:bodyPr/>
                    <a:lstStyle/>
                    <a:p>
                      <a:r>
                        <a:rPr kumimoji="1" lang="ja-JP" altLang="en-US" sz="900" dirty="0" smtClean="0"/>
                        <a:t>大分類</a:t>
                      </a:r>
                      <a:endParaRPr kumimoji="1" lang="ja-JP" altLang="en-US" sz="900" dirty="0"/>
                    </a:p>
                  </a:txBody>
                  <a:tcPr/>
                </a:tc>
                <a:tc>
                  <a:txBody>
                    <a:bodyPr/>
                    <a:lstStyle/>
                    <a:p>
                      <a:r>
                        <a:rPr kumimoji="1" lang="ja-JP" altLang="en-US" sz="900" dirty="0" smtClean="0"/>
                        <a:t>中分類</a:t>
                      </a:r>
                      <a:endParaRPr kumimoji="1" lang="ja-JP" altLang="en-US" sz="900" dirty="0"/>
                    </a:p>
                  </a:txBody>
                  <a:tcPr/>
                </a:tc>
                <a:tc>
                  <a:txBody>
                    <a:bodyPr/>
                    <a:lstStyle/>
                    <a:p>
                      <a:r>
                        <a:rPr kumimoji="1" lang="ja-JP" altLang="en-US" sz="900" dirty="0" smtClean="0"/>
                        <a:t>小分類</a:t>
                      </a:r>
                      <a:endParaRPr kumimoji="1" lang="ja-JP" altLang="en-US" sz="900" dirty="0"/>
                    </a:p>
                  </a:txBody>
                  <a:tcPr/>
                </a:tc>
                <a:tc>
                  <a:txBody>
                    <a:bodyPr/>
                    <a:lstStyle/>
                    <a:p>
                      <a:r>
                        <a:rPr kumimoji="1" lang="ja-JP" altLang="en-US" sz="900" dirty="0" smtClean="0"/>
                        <a:t>想定される</a:t>
                      </a:r>
                      <a:r>
                        <a:rPr kumimoji="1" lang="en-US" altLang="ja-JP" sz="900" dirty="0" smtClean="0"/>
                        <a:t>2</a:t>
                      </a:r>
                      <a:r>
                        <a:rPr kumimoji="1" lang="ja-JP" altLang="en-US" sz="900" dirty="0" smtClean="0"/>
                        <a:t>次利用用途</a:t>
                      </a:r>
                      <a:endParaRPr kumimoji="1" lang="ja-JP" altLang="en-US" sz="900" dirty="0"/>
                    </a:p>
                  </a:txBody>
                  <a:tcPr/>
                </a:tc>
              </a:tr>
              <a:tr h="0">
                <a:tc rowSpan="6">
                  <a:txBody>
                    <a:bodyPr/>
                    <a:lstStyle/>
                    <a:p>
                      <a:r>
                        <a:rPr kumimoji="1" lang="ja-JP" altLang="en-US" sz="900" dirty="0" smtClean="0"/>
                        <a:t>計画</a:t>
                      </a:r>
                      <a:endParaRPr kumimoji="1" lang="ja-JP" altLang="en-US" sz="900" dirty="0"/>
                    </a:p>
                  </a:txBody>
                  <a:tcPr/>
                </a:tc>
                <a:tc>
                  <a:txBody>
                    <a:bodyPr/>
                    <a:lstStyle/>
                    <a:p>
                      <a:r>
                        <a:rPr kumimoji="1" lang="ja-JP" altLang="en-US" sz="900" dirty="0" smtClean="0"/>
                        <a:t>各種研究会</a:t>
                      </a:r>
                      <a:endParaRPr kumimoji="1" lang="ja-JP" altLang="en-US" sz="900" dirty="0"/>
                    </a:p>
                  </a:txBody>
                  <a:tcPr/>
                </a:tc>
                <a:tc>
                  <a:txBody>
                    <a:bodyPr/>
                    <a:lstStyle/>
                    <a:p>
                      <a:r>
                        <a:rPr kumimoji="1" lang="ja-JP" altLang="en-US" sz="900" dirty="0" smtClean="0"/>
                        <a:t>研究会資料・議事録</a:t>
                      </a:r>
                      <a:endParaRPr kumimoji="1" lang="ja-JP" altLang="en-US" sz="900" dirty="0"/>
                    </a:p>
                  </a:txBody>
                  <a:tcPr/>
                </a:tc>
                <a:tc>
                  <a:txBody>
                    <a:bodyPr/>
                    <a:lstStyle/>
                    <a:p>
                      <a:endParaRPr kumimoji="1" lang="ja-JP" altLang="en-US" sz="900" dirty="0"/>
                    </a:p>
                  </a:txBody>
                  <a:tcPr/>
                </a:tc>
              </a:tr>
              <a:tr h="0">
                <a:tc vMerge="1">
                  <a:txBody>
                    <a:bodyPr/>
                    <a:lstStyle/>
                    <a:p>
                      <a:endParaRPr kumimoji="1" lang="ja-JP" altLang="en-US" sz="1400" dirty="0"/>
                    </a:p>
                  </a:txBody>
                  <a:tcPr/>
                </a:tc>
                <a:tc>
                  <a:txBody>
                    <a:bodyPr/>
                    <a:lstStyle/>
                    <a:p>
                      <a:r>
                        <a:rPr kumimoji="1" lang="ja-JP" altLang="en-US" sz="900" dirty="0" smtClean="0"/>
                        <a:t>政策方針</a:t>
                      </a:r>
                      <a:endParaRPr kumimoji="1" lang="ja-JP" altLang="en-US" sz="900" dirty="0"/>
                    </a:p>
                  </a:txBody>
                  <a:tcPr/>
                </a:tc>
                <a:tc>
                  <a:txBody>
                    <a:bodyPr/>
                    <a:lstStyle/>
                    <a:p>
                      <a:r>
                        <a:rPr kumimoji="1" lang="ja-JP" altLang="en-US" sz="900" dirty="0" smtClean="0"/>
                        <a:t>ロードマップ・政策内容</a:t>
                      </a:r>
                      <a:endParaRPr kumimoji="1" lang="ja-JP" altLang="en-US" sz="900" dirty="0"/>
                    </a:p>
                  </a:txBody>
                  <a:tcPr/>
                </a:tc>
                <a:tc>
                  <a:txBody>
                    <a:bodyPr/>
                    <a:lstStyle/>
                    <a:p>
                      <a:endParaRPr kumimoji="1" lang="ja-JP" altLang="en-US" sz="900" dirty="0"/>
                    </a:p>
                  </a:txBody>
                  <a:tcPr/>
                </a:tc>
              </a:tr>
              <a:tr h="0">
                <a:tc vMerge="1">
                  <a:txBody>
                    <a:bodyPr/>
                    <a:lstStyle/>
                    <a:p>
                      <a:endParaRPr kumimoji="1" lang="ja-JP" altLang="en-US" sz="1400" dirty="0"/>
                    </a:p>
                  </a:txBody>
                  <a:tcPr/>
                </a:tc>
                <a:tc>
                  <a:txBody>
                    <a:bodyPr/>
                    <a:lstStyle/>
                    <a:p>
                      <a:r>
                        <a:rPr kumimoji="1" lang="ja-JP" altLang="en-US" sz="900" dirty="0" smtClean="0"/>
                        <a:t>パブリックコメント</a:t>
                      </a:r>
                      <a:endParaRPr kumimoji="1" lang="ja-JP" altLang="en-US" sz="900" dirty="0"/>
                    </a:p>
                  </a:txBody>
                  <a:tcPr/>
                </a:tc>
                <a:tc>
                  <a:txBody>
                    <a:bodyPr/>
                    <a:lstStyle/>
                    <a:p>
                      <a:endParaRPr kumimoji="1" lang="ja-JP" altLang="en-US" sz="900" dirty="0"/>
                    </a:p>
                  </a:txBody>
                  <a:tcPr/>
                </a:tc>
                <a:tc>
                  <a:txBody>
                    <a:bodyPr/>
                    <a:lstStyle/>
                    <a:p>
                      <a:endParaRPr kumimoji="1" lang="ja-JP" altLang="en-US" sz="900" dirty="0"/>
                    </a:p>
                  </a:txBody>
                  <a:tcPr/>
                </a:tc>
              </a:tr>
              <a:tr h="0">
                <a:tc vMerge="1">
                  <a:txBody>
                    <a:bodyPr/>
                    <a:lstStyle/>
                    <a:p>
                      <a:endParaRPr kumimoji="1" lang="ja-JP" altLang="en-US" sz="1400" dirty="0"/>
                    </a:p>
                  </a:txBody>
                  <a:tcPr/>
                </a:tc>
                <a:tc>
                  <a:txBody>
                    <a:bodyPr/>
                    <a:lstStyle/>
                    <a:p>
                      <a:r>
                        <a:rPr kumimoji="1" lang="ja-JP" altLang="en-US" sz="900" dirty="0" smtClean="0"/>
                        <a:t>審議会資料・法案</a:t>
                      </a:r>
                      <a:endParaRPr kumimoji="1" lang="ja-JP" altLang="en-US" sz="900" dirty="0"/>
                    </a:p>
                  </a:txBody>
                  <a:tcPr/>
                </a:tc>
                <a:tc>
                  <a:txBody>
                    <a:bodyPr/>
                    <a:lstStyle/>
                    <a:p>
                      <a:r>
                        <a:rPr kumimoji="1" lang="ja-JP" altLang="en-US" sz="900" dirty="0" smtClean="0"/>
                        <a:t>審議会資料・国会提出法案</a:t>
                      </a:r>
                      <a:endParaRPr kumimoji="1" lang="ja-JP" altLang="en-US" sz="900" dirty="0"/>
                    </a:p>
                  </a:txBody>
                  <a:tcPr/>
                </a:tc>
                <a:tc>
                  <a:txBody>
                    <a:bodyPr/>
                    <a:lstStyle/>
                    <a:p>
                      <a:endParaRPr kumimoji="1" lang="ja-JP" altLang="en-US" sz="900" dirty="0"/>
                    </a:p>
                  </a:txBody>
                  <a:tcPr/>
                </a:tc>
              </a:tr>
              <a:tr h="0">
                <a:tc vMerge="1">
                  <a:txBody>
                    <a:bodyPr/>
                    <a:lstStyle/>
                    <a:p>
                      <a:endParaRPr kumimoji="1" lang="ja-JP" altLang="en-US" sz="1400" dirty="0"/>
                    </a:p>
                  </a:txBody>
                  <a:tcPr/>
                </a:tc>
                <a:tc>
                  <a:txBody>
                    <a:bodyPr/>
                    <a:lstStyle/>
                    <a:p>
                      <a:r>
                        <a:rPr kumimoji="1" lang="ja-JP" altLang="en-US" sz="900" dirty="0" smtClean="0"/>
                        <a:t>予算</a:t>
                      </a:r>
                      <a:endParaRPr kumimoji="1" lang="ja-JP" altLang="en-US" sz="900" dirty="0"/>
                    </a:p>
                  </a:txBody>
                  <a:tcPr/>
                </a:tc>
                <a:tc>
                  <a:txBody>
                    <a:bodyPr/>
                    <a:lstStyle/>
                    <a:p>
                      <a:endParaRPr kumimoji="1" lang="ja-JP" altLang="en-US" sz="900" dirty="0"/>
                    </a:p>
                  </a:txBody>
                  <a:tcPr/>
                </a:tc>
                <a:tc>
                  <a:txBody>
                    <a:bodyPr/>
                    <a:lstStyle/>
                    <a:p>
                      <a:r>
                        <a:rPr kumimoji="1" lang="ja-JP" altLang="en-US" sz="900" dirty="0" smtClean="0"/>
                        <a:t>政策投資分野の確認</a:t>
                      </a:r>
                      <a:endParaRPr kumimoji="1" lang="ja-JP" altLang="en-US" sz="900" dirty="0"/>
                    </a:p>
                  </a:txBody>
                  <a:tcPr/>
                </a:tc>
              </a:tr>
              <a:tr h="0">
                <a:tc vMerge="1">
                  <a:txBody>
                    <a:bodyPr/>
                    <a:lstStyle/>
                    <a:p>
                      <a:endParaRPr kumimoji="1" lang="ja-JP" altLang="en-US" sz="1400" dirty="0"/>
                    </a:p>
                  </a:txBody>
                  <a:tcPr/>
                </a:tc>
                <a:tc>
                  <a:txBody>
                    <a:bodyPr/>
                    <a:lstStyle/>
                    <a:p>
                      <a:r>
                        <a:rPr kumimoji="1" lang="ja-JP" altLang="en-US" sz="900" dirty="0" smtClean="0"/>
                        <a:t>調達計画</a:t>
                      </a:r>
                      <a:endParaRPr kumimoji="1" lang="ja-JP" altLang="en-US" sz="900" dirty="0"/>
                    </a:p>
                  </a:txBody>
                  <a:tcPr/>
                </a:tc>
                <a:tc>
                  <a:txBody>
                    <a:bodyPr/>
                    <a:lstStyle/>
                    <a:p>
                      <a:endParaRPr kumimoji="1" lang="ja-JP" altLang="en-US" sz="900" dirty="0"/>
                    </a:p>
                  </a:txBody>
                  <a:tcPr/>
                </a:tc>
                <a:tc>
                  <a:txBody>
                    <a:bodyPr/>
                    <a:lstStyle/>
                    <a:p>
                      <a:endParaRPr kumimoji="1" lang="ja-JP" altLang="en-US" sz="900" dirty="0"/>
                    </a:p>
                  </a:txBody>
                  <a:tcPr/>
                </a:tc>
              </a:tr>
              <a:tr h="0">
                <a:tc rowSpan="5">
                  <a:txBody>
                    <a:bodyPr/>
                    <a:lstStyle/>
                    <a:p>
                      <a:r>
                        <a:rPr kumimoji="1" lang="ja-JP" altLang="en-US" sz="900" dirty="0" smtClean="0"/>
                        <a:t>実施</a:t>
                      </a:r>
                      <a:endParaRPr kumimoji="1" lang="ja-JP" altLang="en-US" sz="900" dirty="0"/>
                    </a:p>
                  </a:txBody>
                  <a:tcPr/>
                </a:tc>
                <a:tc>
                  <a:txBody>
                    <a:bodyPr/>
                    <a:lstStyle/>
                    <a:p>
                      <a:r>
                        <a:rPr kumimoji="1" lang="ja-JP" altLang="en-US" sz="900" dirty="0" smtClean="0"/>
                        <a:t>所轄法令</a:t>
                      </a:r>
                      <a:endParaRPr kumimoji="1" lang="ja-JP" altLang="en-US" sz="900" dirty="0"/>
                    </a:p>
                  </a:txBody>
                  <a:tcPr/>
                </a:tc>
                <a:tc>
                  <a:txBody>
                    <a:bodyPr/>
                    <a:lstStyle/>
                    <a:p>
                      <a:r>
                        <a:rPr kumimoji="1" lang="ja-JP" altLang="en-US" sz="900" dirty="0" smtClean="0"/>
                        <a:t>法令・例規・審決・官報・判決</a:t>
                      </a:r>
                      <a:endParaRPr kumimoji="1" lang="ja-JP" altLang="en-US" sz="900" dirty="0"/>
                    </a:p>
                  </a:txBody>
                  <a:tcPr/>
                </a:tc>
                <a:tc>
                  <a:txBody>
                    <a:bodyPr/>
                    <a:lstStyle/>
                    <a:p>
                      <a:endParaRPr kumimoji="1" lang="ja-JP" altLang="en-US" sz="900" dirty="0"/>
                    </a:p>
                  </a:txBody>
                  <a:tcPr/>
                </a:tc>
              </a:tr>
              <a:tr h="0">
                <a:tc vMerge="1">
                  <a:txBody>
                    <a:bodyPr/>
                    <a:lstStyle/>
                    <a:p>
                      <a:endParaRPr kumimoji="1" lang="ja-JP" altLang="en-US" sz="1400" dirty="0"/>
                    </a:p>
                  </a:txBody>
                  <a:tcPr/>
                </a:tc>
                <a:tc>
                  <a:txBody>
                    <a:bodyPr/>
                    <a:lstStyle/>
                    <a:p>
                      <a:r>
                        <a:rPr kumimoji="1" lang="ja-JP" altLang="en-US" sz="900" dirty="0" smtClean="0"/>
                        <a:t>組織・所轄法人</a:t>
                      </a:r>
                      <a:endParaRPr kumimoji="1" lang="ja-JP" altLang="en-US" sz="900" dirty="0"/>
                    </a:p>
                  </a:txBody>
                  <a:tcPr/>
                </a:tc>
                <a:tc>
                  <a:txBody>
                    <a:bodyPr/>
                    <a:lstStyle/>
                    <a:p>
                      <a:r>
                        <a:rPr kumimoji="1" lang="ja-JP" altLang="en-US" sz="900" dirty="0" smtClean="0"/>
                        <a:t>構造・役割・権限関連資料や所轄法人の資料</a:t>
                      </a:r>
                      <a:endParaRPr kumimoji="1" lang="ja-JP" altLang="en-US" sz="900" dirty="0"/>
                    </a:p>
                  </a:txBody>
                  <a:tcPr/>
                </a:tc>
                <a:tc>
                  <a:txBody>
                    <a:bodyPr/>
                    <a:lstStyle/>
                    <a:p>
                      <a:endParaRPr kumimoji="1" lang="ja-JP" altLang="en-US" sz="900" dirty="0"/>
                    </a:p>
                  </a:txBody>
                  <a:tcPr/>
                </a:tc>
              </a:tr>
              <a:tr h="0">
                <a:tc vMerge="1">
                  <a:txBody>
                    <a:bodyPr/>
                    <a:lstStyle/>
                    <a:p>
                      <a:endParaRPr kumimoji="1" lang="ja-JP" altLang="en-US" sz="1400" dirty="0"/>
                    </a:p>
                  </a:txBody>
                  <a:tcPr/>
                </a:tc>
                <a:tc>
                  <a:txBody>
                    <a:bodyPr/>
                    <a:lstStyle/>
                    <a:p>
                      <a:r>
                        <a:rPr kumimoji="1" lang="ja-JP" altLang="en-US" sz="900" dirty="0" smtClean="0"/>
                        <a:t>レジストリ（台帳）</a:t>
                      </a:r>
                      <a:endParaRPr kumimoji="1" lang="ja-JP" altLang="en-US" sz="900" dirty="0"/>
                    </a:p>
                  </a:txBody>
                  <a:tcPr/>
                </a:tc>
                <a:tc>
                  <a:txBody>
                    <a:bodyPr/>
                    <a:lstStyle/>
                    <a:p>
                      <a:r>
                        <a:rPr kumimoji="1" lang="ja-JP" altLang="en-US" sz="900" dirty="0" smtClean="0"/>
                        <a:t>住民基本台帳・戸籍・登記・品質登録・規格・国有財産台帳・公有財産台帳</a:t>
                      </a:r>
                      <a:endParaRPr kumimoji="1" lang="ja-JP" altLang="en-US" sz="900" dirty="0"/>
                    </a:p>
                  </a:txBody>
                  <a:tcPr/>
                </a:tc>
                <a:tc>
                  <a:txBody>
                    <a:bodyPr/>
                    <a:lstStyle/>
                    <a:p>
                      <a:r>
                        <a:rPr kumimoji="1" lang="ja-JP" altLang="en-US" sz="900" dirty="0" smtClean="0"/>
                        <a:t>ヘルスケア・治療法（レセプト・健康情報・検診情報）・求人マッチング</a:t>
                      </a:r>
                      <a:endParaRPr kumimoji="1" lang="ja-JP" altLang="en-US" sz="900" dirty="0"/>
                    </a:p>
                  </a:txBody>
                  <a:tcPr/>
                </a:tc>
              </a:tr>
              <a:tr h="0">
                <a:tc vMerge="1">
                  <a:txBody>
                    <a:bodyPr/>
                    <a:lstStyle/>
                    <a:p>
                      <a:endParaRPr kumimoji="1" lang="ja-JP" altLang="en-US" sz="1400" dirty="0"/>
                    </a:p>
                  </a:txBody>
                  <a:tcPr/>
                </a:tc>
                <a:tc>
                  <a:txBody>
                    <a:bodyPr/>
                    <a:lstStyle/>
                    <a:p>
                      <a:r>
                        <a:rPr kumimoji="1" lang="ja-JP" altLang="en-US" sz="900" dirty="0" smtClean="0"/>
                        <a:t>調達情報と結果</a:t>
                      </a:r>
                      <a:endParaRPr kumimoji="1" lang="ja-JP" altLang="en-US" sz="900" dirty="0"/>
                    </a:p>
                  </a:txBody>
                  <a:tcPr/>
                </a:tc>
                <a:tc>
                  <a:txBody>
                    <a:bodyPr/>
                    <a:lstStyle/>
                    <a:p>
                      <a:r>
                        <a:rPr kumimoji="1" lang="ja-JP" altLang="en-US" sz="900" dirty="0" smtClean="0"/>
                        <a:t>競売情報</a:t>
                      </a:r>
                      <a:endParaRPr kumimoji="1" lang="ja-JP" altLang="en-US" sz="900" dirty="0"/>
                    </a:p>
                  </a:txBody>
                  <a:tcPr/>
                </a:tc>
                <a:tc>
                  <a:txBody>
                    <a:bodyPr/>
                    <a:lstStyle/>
                    <a:p>
                      <a:r>
                        <a:rPr kumimoji="1" lang="ja-JP" altLang="en-US" sz="900" dirty="0" smtClean="0"/>
                        <a:t>ナビシステム（許認可情報）・マーケティング情報（許認可情報）</a:t>
                      </a:r>
                      <a:endParaRPr kumimoji="1" lang="ja-JP" altLang="en-US" sz="900" dirty="0"/>
                    </a:p>
                  </a:txBody>
                  <a:tcPr/>
                </a:tc>
              </a:tr>
              <a:tr h="0">
                <a:tc vMerge="1">
                  <a:txBody>
                    <a:bodyPr/>
                    <a:lstStyle/>
                    <a:p>
                      <a:endParaRPr kumimoji="1" lang="ja-JP" altLang="en-US" sz="1400" dirty="0"/>
                    </a:p>
                  </a:txBody>
                  <a:tcPr/>
                </a:tc>
                <a:tc>
                  <a:txBody>
                    <a:bodyPr/>
                    <a:lstStyle/>
                    <a:p>
                      <a:r>
                        <a:rPr kumimoji="1" lang="ja-JP" altLang="en-US" sz="900" dirty="0" smtClean="0"/>
                        <a:t>インフラ・プラットフォーム</a:t>
                      </a:r>
                      <a:endParaRPr kumimoji="1" lang="ja-JP" altLang="en-US" sz="900" dirty="0"/>
                    </a:p>
                  </a:txBody>
                  <a:tcPr/>
                </a:tc>
                <a:tc>
                  <a:txBody>
                    <a:bodyPr/>
                    <a:lstStyle/>
                    <a:p>
                      <a:r>
                        <a:rPr kumimoji="1" lang="ja-JP" altLang="en-US" sz="900" dirty="0" smtClean="0"/>
                        <a:t>地図（</a:t>
                      </a:r>
                      <a:r>
                        <a:rPr kumimoji="1" lang="en-US" altLang="ja-JP" sz="900" dirty="0" smtClean="0"/>
                        <a:t>2</a:t>
                      </a:r>
                      <a:r>
                        <a:rPr kumimoji="1" lang="ja-JP" altLang="en-US" sz="900" dirty="0" smtClean="0"/>
                        <a:t>次元・</a:t>
                      </a:r>
                      <a:r>
                        <a:rPr kumimoji="1" lang="en-US" altLang="ja-JP" sz="900" dirty="0" smtClean="0"/>
                        <a:t>3</a:t>
                      </a:r>
                      <a:r>
                        <a:rPr kumimoji="1" lang="ja-JP" altLang="en-US" sz="900" dirty="0" smtClean="0"/>
                        <a:t>次元・行政区）・空間情報・空撮写真・道路・水路・航空路・地籍図・設備</a:t>
                      </a:r>
                      <a:endParaRPr kumimoji="1" lang="ja-JP" altLang="en-US" sz="900" dirty="0"/>
                    </a:p>
                  </a:txBody>
                  <a:tcPr/>
                </a:tc>
                <a:tc>
                  <a:txBody>
                    <a:bodyPr/>
                    <a:lstStyle/>
                    <a:p>
                      <a:r>
                        <a:rPr kumimoji="1" lang="ja-JP" altLang="en-US" sz="900" dirty="0" smtClean="0"/>
                        <a:t>農業経営・農業保険・ナビシステム（地理情報）・防災（交通事故）・都市計画・重機稼働理・公共機関稼働状況（バス・施設）・気象サービス</a:t>
                      </a:r>
                      <a:endParaRPr kumimoji="1" lang="ja-JP" altLang="en-US" sz="900" dirty="0"/>
                    </a:p>
                  </a:txBody>
                  <a:tcPr/>
                </a:tc>
              </a:tr>
              <a:tr h="0">
                <a:tc rowSpan="4">
                  <a:txBody>
                    <a:bodyPr/>
                    <a:lstStyle/>
                    <a:p>
                      <a:r>
                        <a:rPr kumimoji="1" lang="ja-JP" altLang="en-US" sz="900" dirty="0" smtClean="0"/>
                        <a:t>モニタリング</a:t>
                      </a:r>
                      <a:br>
                        <a:rPr kumimoji="1" lang="ja-JP" altLang="en-US" sz="900" dirty="0" smtClean="0"/>
                      </a:br>
                      <a:r>
                        <a:rPr kumimoji="1" lang="ja-JP" altLang="en-US" sz="900" dirty="0" smtClean="0"/>
                        <a:t>評価</a:t>
                      </a:r>
                      <a:endParaRPr kumimoji="1" lang="ja-JP" altLang="en-US" sz="900" dirty="0"/>
                    </a:p>
                  </a:txBody>
                  <a:tcPr/>
                </a:tc>
                <a:tc>
                  <a:txBody>
                    <a:bodyPr/>
                    <a:lstStyle/>
                    <a:p>
                      <a:r>
                        <a:rPr kumimoji="1" lang="ja-JP" altLang="en-US" sz="900" dirty="0" smtClean="0"/>
                        <a:t>センシングデータ</a:t>
                      </a:r>
                      <a:endParaRPr kumimoji="1" lang="ja-JP" altLang="en-US" sz="900" dirty="0"/>
                    </a:p>
                  </a:txBody>
                  <a:tcPr/>
                </a:tc>
                <a:tc>
                  <a:txBody>
                    <a:bodyPr/>
                    <a:lstStyle/>
                    <a:p>
                      <a:r>
                        <a:rPr kumimoji="1" lang="ja-JP" altLang="en-US" sz="900" dirty="0" smtClean="0"/>
                        <a:t>気象・火山・地盤・津波・海洋・交通・天文・環境・資源</a:t>
                      </a:r>
                      <a:endParaRPr kumimoji="1" lang="ja-JP" altLang="en-US" sz="900" dirty="0"/>
                    </a:p>
                  </a:txBody>
                  <a:tcPr/>
                </a:tc>
                <a:tc>
                  <a:txBody>
                    <a:bodyPr/>
                    <a:lstStyle/>
                    <a:p>
                      <a:r>
                        <a:rPr kumimoji="1" lang="ja-JP" altLang="en-US" sz="900" dirty="0" smtClean="0"/>
                        <a:t>農業経営・農業保険・防災計画・都市計画・ナビ情報（交通）・公共機関稼働状況（バス・施設）・気象サービス</a:t>
                      </a:r>
                      <a:endParaRPr kumimoji="1" lang="ja-JP" altLang="en-US" sz="900" dirty="0"/>
                    </a:p>
                  </a:txBody>
                  <a:tcPr/>
                </a:tc>
              </a:tr>
              <a:tr h="0">
                <a:tc vMerge="1">
                  <a:txBody>
                    <a:bodyPr/>
                    <a:lstStyle/>
                    <a:p>
                      <a:endParaRPr kumimoji="1" lang="ja-JP" altLang="en-US" sz="1200" dirty="0"/>
                    </a:p>
                  </a:txBody>
                  <a:tcPr/>
                </a:tc>
                <a:tc>
                  <a:txBody>
                    <a:bodyPr/>
                    <a:lstStyle/>
                    <a:p>
                      <a:r>
                        <a:rPr kumimoji="1" lang="ja-JP" altLang="en-US" sz="900" dirty="0" smtClean="0"/>
                        <a:t>統計情報（白書・年次報告）</a:t>
                      </a:r>
                      <a:endParaRPr kumimoji="1" lang="ja-JP" altLang="en-US" sz="900" dirty="0"/>
                    </a:p>
                  </a:txBody>
                  <a:tcPr/>
                </a:tc>
                <a:tc>
                  <a:txBody>
                    <a:bodyPr/>
                    <a:lstStyle/>
                    <a:p>
                      <a:r>
                        <a:rPr kumimoji="1" lang="ja-JP" altLang="en-US" sz="900" dirty="0" smtClean="0"/>
                        <a:t>国勢調査・産業統計・土地利用・求人・人口・教育・観光・娯楽設備・事故統計・犯罪発生統計</a:t>
                      </a:r>
                      <a:endParaRPr kumimoji="1" lang="ja-JP" altLang="en-US" sz="900" dirty="0"/>
                    </a:p>
                  </a:txBody>
                  <a:tcPr/>
                </a:tc>
                <a:tc>
                  <a:txBody>
                    <a:bodyPr/>
                    <a:lstStyle/>
                    <a:p>
                      <a:r>
                        <a:rPr kumimoji="1" lang="ja-JP" altLang="en-US" sz="900" dirty="0" smtClean="0"/>
                        <a:t>農業経営・農業保険・防災（交通事故）・製品の安全対策</a:t>
                      </a:r>
                      <a:endParaRPr kumimoji="1" lang="ja-JP" altLang="en-US" sz="900" dirty="0"/>
                    </a:p>
                  </a:txBody>
                  <a:tcPr/>
                </a:tc>
              </a:tr>
              <a:tr h="0">
                <a:tc vMerge="1">
                  <a:txBody>
                    <a:bodyPr/>
                    <a:lstStyle/>
                    <a:p>
                      <a:endParaRPr kumimoji="1" lang="ja-JP" altLang="en-US" sz="1200" dirty="0"/>
                    </a:p>
                  </a:txBody>
                  <a:tcPr/>
                </a:tc>
                <a:tc>
                  <a:txBody>
                    <a:bodyPr/>
                    <a:lstStyle/>
                    <a:p>
                      <a:r>
                        <a:rPr kumimoji="1" lang="ja-JP" altLang="en-US" sz="900" dirty="0" smtClean="0"/>
                        <a:t>会計報告</a:t>
                      </a:r>
                      <a:endParaRPr kumimoji="1" lang="ja-JP" altLang="en-US" sz="900" dirty="0"/>
                    </a:p>
                  </a:txBody>
                  <a:tcPr/>
                </a:tc>
                <a:tc>
                  <a:txBody>
                    <a:bodyPr/>
                    <a:lstStyle/>
                    <a:p>
                      <a:endParaRPr kumimoji="1" lang="ja-JP" altLang="en-US" sz="900" dirty="0"/>
                    </a:p>
                  </a:txBody>
                  <a:tcPr/>
                </a:tc>
                <a:tc>
                  <a:txBody>
                    <a:bodyPr/>
                    <a:lstStyle/>
                    <a:p>
                      <a:r>
                        <a:rPr kumimoji="1" lang="ja-JP" altLang="en-US" sz="900" dirty="0" smtClean="0"/>
                        <a:t>府省や自治体の会計報告</a:t>
                      </a:r>
                      <a:endParaRPr kumimoji="1" lang="ja-JP" altLang="en-US" sz="900" dirty="0"/>
                    </a:p>
                  </a:txBody>
                  <a:tcPr/>
                </a:tc>
              </a:tr>
              <a:tr h="0">
                <a:tc vMerge="1">
                  <a:txBody>
                    <a:bodyPr/>
                    <a:lstStyle/>
                    <a:p>
                      <a:endParaRPr kumimoji="1" lang="ja-JP" altLang="en-US" sz="1200" dirty="0"/>
                    </a:p>
                  </a:txBody>
                  <a:tcPr/>
                </a:tc>
                <a:tc>
                  <a:txBody>
                    <a:bodyPr/>
                    <a:lstStyle/>
                    <a:p>
                      <a:r>
                        <a:rPr kumimoji="1" lang="ja-JP" altLang="en-US" sz="900" dirty="0" smtClean="0"/>
                        <a:t>政策評価</a:t>
                      </a:r>
                      <a:endParaRPr kumimoji="1" lang="ja-JP" altLang="en-US" sz="900" dirty="0"/>
                    </a:p>
                  </a:txBody>
                  <a:tcPr/>
                </a:tc>
                <a:tc>
                  <a:txBody>
                    <a:bodyPr/>
                    <a:lstStyle/>
                    <a:p>
                      <a:endParaRPr kumimoji="1" lang="ja-JP" altLang="en-US" sz="900" dirty="0"/>
                    </a:p>
                  </a:txBody>
                  <a:tcPr/>
                </a:tc>
                <a:tc>
                  <a:txBody>
                    <a:bodyPr/>
                    <a:lstStyle/>
                    <a:p>
                      <a:endParaRPr kumimoji="1" lang="ja-JP" altLang="en-US" sz="900" dirty="0"/>
                    </a:p>
                  </a:txBody>
                  <a:tcPr/>
                </a:tc>
              </a:tr>
              <a:tr h="0">
                <a:tc rowSpan="4">
                  <a:txBody>
                    <a:bodyPr/>
                    <a:lstStyle/>
                    <a:p>
                      <a:r>
                        <a:rPr kumimoji="1" lang="ja-JP" altLang="en-US" sz="900" dirty="0" smtClean="0"/>
                        <a:t>アーカイブ</a:t>
                      </a:r>
                      <a:endParaRPr kumimoji="1" lang="ja-JP" altLang="en-US" sz="900" dirty="0"/>
                    </a:p>
                  </a:txBody>
                  <a:tcPr/>
                </a:tc>
                <a:tc>
                  <a:txBody>
                    <a:bodyPr/>
                    <a:lstStyle/>
                    <a:p>
                      <a:r>
                        <a:rPr kumimoji="1" lang="en-US" altLang="ja-JP" sz="900" dirty="0" smtClean="0"/>
                        <a:t>Web</a:t>
                      </a:r>
                      <a:r>
                        <a:rPr kumimoji="1" lang="ja-JP" altLang="en-US" sz="900" dirty="0" smtClean="0"/>
                        <a:t>サイト分類型</a:t>
                      </a:r>
                      <a:endParaRPr kumimoji="1" lang="ja-JP" altLang="en-US" sz="900" dirty="0"/>
                    </a:p>
                  </a:txBody>
                  <a:tcPr/>
                </a:tc>
                <a:tc>
                  <a:txBody>
                    <a:bodyPr/>
                    <a:lstStyle/>
                    <a:p>
                      <a:r>
                        <a:rPr kumimoji="1" lang="en-US" altLang="ja-JP" sz="900" dirty="0" smtClean="0"/>
                        <a:t>e-</a:t>
                      </a:r>
                      <a:r>
                        <a:rPr kumimoji="1" lang="en-US" altLang="ja-JP" sz="900" dirty="0" err="1" smtClean="0"/>
                        <a:t>Gov</a:t>
                      </a:r>
                      <a:r>
                        <a:rPr kumimoji="1" lang="ja-JP" altLang="en-US" sz="900" dirty="0" smtClean="0"/>
                        <a:t>・国立国会図書館</a:t>
                      </a:r>
                      <a:endParaRPr kumimoji="1" lang="ja-JP" altLang="en-US" sz="900" dirty="0"/>
                    </a:p>
                  </a:txBody>
                  <a:tcPr/>
                </a:tc>
                <a:tc>
                  <a:txBody>
                    <a:bodyPr/>
                    <a:lstStyle/>
                    <a:p>
                      <a:endParaRPr kumimoji="1" lang="ja-JP" altLang="en-US" sz="900" dirty="0"/>
                    </a:p>
                  </a:txBody>
                  <a:tcPr/>
                </a:tc>
              </a:tr>
              <a:tr h="0">
                <a:tc vMerge="1">
                  <a:txBody>
                    <a:bodyPr/>
                    <a:lstStyle/>
                    <a:p>
                      <a:endParaRPr kumimoji="1" lang="ja-JP" altLang="en-US" sz="1200" dirty="0"/>
                    </a:p>
                  </a:txBody>
                  <a:tcPr/>
                </a:tc>
                <a:tc>
                  <a:txBody>
                    <a:bodyPr/>
                    <a:lstStyle/>
                    <a:p>
                      <a:r>
                        <a:rPr kumimoji="1" lang="ja-JP" altLang="en-US" sz="900" dirty="0" smtClean="0"/>
                        <a:t>分権検索型</a:t>
                      </a:r>
                      <a:endParaRPr kumimoji="1" lang="ja-JP" altLang="en-US" sz="900" dirty="0"/>
                    </a:p>
                  </a:txBody>
                  <a:tcPr/>
                </a:tc>
                <a:tc>
                  <a:txBody>
                    <a:bodyPr/>
                    <a:lstStyle/>
                    <a:p>
                      <a:r>
                        <a:rPr kumimoji="1" lang="ja-JP" altLang="en-US" sz="900" dirty="0" smtClean="0"/>
                        <a:t>国立国会図書館・特許庁・</a:t>
                      </a:r>
                      <a:r>
                        <a:rPr kumimoji="1" lang="en-US" altLang="ja-JP" sz="900" dirty="0" err="1" smtClean="0"/>
                        <a:t>CiNii</a:t>
                      </a:r>
                      <a:r>
                        <a:rPr kumimoji="1" lang="ja-JP" altLang="en-US" sz="900" dirty="0" smtClean="0"/>
                        <a:t>・文化財や美術アーカイブ</a:t>
                      </a:r>
                      <a:endParaRPr kumimoji="1" lang="ja-JP" altLang="en-US" sz="900" dirty="0"/>
                    </a:p>
                  </a:txBody>
                  <a:tcPr/>
                </a:tc>
                <a:tc>
                  <a:txBody>
                    <a:bodyPr/>
                    <a:lstStyle/>
                    <a:p>
                      <a:endParaRPr kumimoji="1" lang="ja-JP" altLang="en-US" sz="900" dirty="0"/>
                    </a:p>
                  </a:txBody>
                  <a:tcPr/>
                </a:tc>
              </a:tr>
              <a:tr h="0">
                <a:tc vMerge="1">
                  <a:txBody>
                    <a:bodyPr/>
                    <a:lstStyle/>
                    <a:p>
                      <a:endParaRPr kumimoji="1" lang="ja-JP" altLang="en-US" sz="1200" dirty="0"/>
                    </a:p>
                  </a:txBody>
                  <a:tcPr/>
                </a:tc>
                <a:tc>
                  <a:txBody>
                    <a:bodyPr/>
                    <a:lstStyle/>
                    <a:p>
                      <a:r>
                        <a:rPr kumimoji="1" lang="ja-JP" altLang="en-US" sz="900" dirty="0" smtClean="0"/>
                        <a:t>マルチメディアアーカイブ</a:t>
                      </a:r>
                      <a:endParaRPr kumimoji="1" lang="ja-JP" altLang="en-US" sz="900" dirty="0"/>
                    </a:p>
                  </a:txBody>
                  <a:tcPr/>
                </a:tc>
                <a:tc>
                  <a:txBody>
                    <a:bodyPr/>
                    <a:lstStyle/>
                    <a:p>
                      <a:r>
                        <a:rPr kumimoji="1" lang="en-US" altLang="ja-JP" sz="900" dirty="0" smtClean="0"/>
                        <a:t>NHK</a:t>
                      </a:r>
                      <a:r>
                        <a:rPr kumimoji="1" lang="ja-JP" altLang="en-US" sz="900" dirty="0" smtClean="0"/>
                        <a:t>映像アーカイブス・国立国会図書館マルチメディア</a:t>
                      </a:r>
                      <a:endParaRPr kumimoji="1" lang="ja-JP" altLang="en-US" sz="900" dirty="0"/>
                    </a:p>
                  </a:txBody>
                  <a:tcPr/>
                </a:tc>
                <a:tc>
                  <a:txBody>
                    <a:bodyPr/>
                    <a:lstStyle/>
                    <a:p>
                      <a:endParaRPr kumimoji="1" lang="ja-JP" altLang="en-US" sz="900" dirty="0"/>
                    </a:p>
                  </a:txBody>
                  <a:tcPr/>
                </a:tc>
              </a:tr>
              <a:tr h="0">
                <a:tc vMerge="1">
                  <a:txBody>
                    <a:bodyPr/>
                    <a:lstStyle/>
                    <a:p>
                      <a:endParaRPr kumimoji="1" lang="ja-JP" altLang="en-US" sz="1200" dirty="0"/>
                    </a:p>
                  </a:txBody>
                  <a:tcPr/>
                </a:tc>
                <a:tc>
                  <a:txBody>
                    <a:bodyPr/>
                    <a:lstStyle/>
                    <a:p>
                      <a:r>
                        <a:rPr kumimoji="1" lang="ja-JP" altLang="en-US" sz="900" dirty="0" smtClean="0"/>
                        <a:t>テーマ別</a:t>
                      </a:r>
                      <a:endParaRPr kumimoji="1" lang="ja-JP" altLang="en-US" sz="900" dirty="0"/>
                    </a:p>
                  </a:txBody>
                  <a:tcPr/>
                </a:tc>
                <a:tc>
                  <a:txBody>
                    <a:bodyPr/>
                    <a:lstStyle/>
                    <a:p>
                      <a:r>
                        <a:rPr kumimoji="1" lang="ja-JP" altLang="en-US" sz="900" dirty="0" smtClean="0"/>
                        <a:t>国立国会図書館の震災アーカイブ</a:t>
                      </a:r>
                      <a:endParaRPr kumimoji="1" lang="ja-JP" altLang="en-US" sz="900" dirty="0"/>
                    </a:p>
                  </a:txBody>
                  <a:tcPr/>
                </a:tc>
                <a:tc>
                  <a:txBody>
                    <a:bodyPr/>
                    <a:lstStyle/>
                    <a:p>
                      <a:endParaRPr kumimoji="1" lang="ja-JP" altLang="en-US" sz="900" dirty="0"/>
                    </a:p>
                  </a:txBody>
                  <a:tcPr/>
                </a:tc>
              </a:tr>
            </a:tbl>
          </a:graphicData>
        </a:graphic>
      </p:graphicFrame>
      <p:sp>
        <p:nvSpPr>
          <p:cNvPr id="8" name="テキスト ボックス 7"/>
          <p:cNvSpPr txBox="1"/>
          <p:nvPr/>
        </p:nvSpPr>
        <p:spPr>
          <a:xfrm>
            <a:off x="5334000" y="6237312"/>
            <a:ext cx="4427019" cy="230832"/>
          </a:xfrm>
          <a:prstGeom prst="rect">
            <a:avLst/>
          </a:prstGeom>
          <a:noFill/>
        </p:spPr>
        <p:txBody>
          <a:bodyPr wrap="none" rtlCol="0">
            <a:spAutoFit/>
          </a:bodyPr>
          <a:lstStyle/>
          <a:p>
            <a:pPr algn="l"/>
            <a:r>
              <a:rPr kumimoji="1" lang="ja-JP" altLang="en-US" sz="900" dirty="0" smtClean="0">
                <a:solidFill>
                  <a:schemeClr val="bg2"/>
                </a:solidFill>
                <a:latin typeface="ヒラギノ角ゴ ProN W6"/>
                <a:ea typeface="ヒラギノ角ゴ ProN W6"/>
                <a:cs typeface="ヒラギノ角ゴ ProN W6"/>
              </a:rPr>
              <a:t>（電子行政オープンデータ実務者会議  データ</a:t>
            </a:r>
            <a:r>
              <a:rPr kumimoji="1" lang="en-US" altLang="ja-JP" sz="900" dirty="0" smtClean="0">
                <a:solidFill>
                  <a:schemeClr val="bg2"/>
                </a:solidFill>
                <a:latin typeface="ヒラギノ角ゴ ProN W6"/>
                <a:ea typeface="ヒラギノ角ゴ ProN W6"/>
                <a:cs typeface="ヒラギノ角ゴ ProN W6"/>
              </a:rPr>
              <a:t>WG</a:t>
            </a:r>
            <a:r>
              <a:rPr kumimoji="1" lang="ja-JP" altLang="en-US" sz="900" dirty="0" smtClean="0">
                <a:solidFill>
                  <a:schemeClr val="bg2"/>
                </a:solidFill>
                <a:latin typeface="ヒラギノ角ゴ ProN W6"/>
                <a:ea typeface="ヒラギノ角ゴ ProN W6"/>
                <a:cs typeface="ヒラギノ角ゴ ProN W6"/>
              </a:rPr>
              <a:t> 小池構成員の資料を元に構成）</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外部仕様書の</a:t>
            </a:r>
            <a:r>
              <a:rPr lang="en-US" altLang="ja-JP" dirty="0"/>
              <a:t>API</a:t>
            </a:r>
            <a:r>
              <a:rPr lang="ja-JP" altLang="en-US" dirty="0" smtClean="0"/>
              <a:t>規格 </a:t>
            </a:r>
            <a:r>
              <a:rPr kumimoji="1" lang="en-US" altLang="ja-JP" smtClean="0"/>
              <a:t>(8) </a:t>
            </a:r>
            <a:r>
              <a:rPr kumimoji="1" lang="en-US" altLang="ja-JP" dirty="0" smtClean="0"/>
              <a:t>Identification Resolution</a:t>
            </a:r>
            <a:r>
              <a:rPr lang="en-US" altLang="ja-JP" dirty="0" smtClean="0"/>
              <a:t> </a:t>
            </a:r>
            <a:r>
              <a:rPr kumimoji="1" lang="en-US" altLang="ja-JP" dirty="0" smtClean="0"/>
              <a:t>Command</a:t>
            </a:r>
            <a:endParaRPr kumimoji="1" lang="ja-JP" altLang="en-US" dirty="0"/>
          </a:p>
        </p:txBody>
      </p:sp>
      <p:sp>
        <p:nvSpPr>
          <p:cNvPr id="3" name="コンテンツ プレースホルダー 2"/>
          <p:cNvSpPr>
            <a:spLocks noGrp="1"/>
          </p:cNvSpPr>
          <p:nvPr>
            <p:ph sz="half" idx="1"/>
          </p:nvPr>
        </p:nvSpPr>
        <p:spPr/>
        <p:txBody>
          <a:bodyPr>
            <a:normAutofit/>
          </a:bodyPr>
          <a:lstStyle/>
          <a:p>
            <a:r>
              <a:rPr lang="ja-JP" altLang="en-US" dirty="0" smtClean="0"/>
              <a:t>機能概要</a:t>
            </a:r>
            <a:endParaRPr lang="en-US" altLang="ja-JP" dirty="0" smtClean="0"/>
          </a:p>
          <a:p>
            <a:pPr lvl="1"/>
            <a:r>
              <a:rPr lang="ja-JP" altLang="en-US" dirty="0" smtClean="0"/>
              <a:t>識別子とそれに関する情報の格納先との紐づけを管理する機能を提供する。</a:t>
            </a:r>
          </a:p>
          <a:p>
            <a:r>
              <a:rPr lang="en-US" altLang="ja-JP" dirty="0" smtClean="0"/>
              <a:t>API</a:t>
            </a:r>
            <a:r>
              <a:rPr lang="ja-JP" altLang="en-US" dirty="0" smtClean="0"/>
              <a:t>リスト</a:t>
            </a:r>
          </a:p>
        </p:txBody>
      </p:sp>
      <p:graphicFrame>
        <p:nvGraphicFramePr>
          <p:cNvPr id="10" name="コンテンツ プレースホルダー 9"/>
          <p:cNvGraphicFramePr>
            <a:graphicFrameLocks noGrp="1"/>
          </p:cNvGraphicFramePr>
          <p:nvPr>
            <p:ph sz="half" idx="2"/>
            <p:extLst>
              <p:ext uri="{D42A27DB-BD31-4B8C-83A1-F6EECF244321}">
                <p14:modId xmlns:p14="http://schemas.microsoft.com/office/powerpoint/2010/main" val="1665431270"/>
              </p:ext>
            </p:extLst>
          </p:nvPr>
        </p:nvGraphicFramePr>
        <p:xfrm>
          <a:off x="704528" y="2852936"/>
          <a:ext cx="4514050" cy="1032583"/>
        </p:xfrm>
        <a:graphic>
          <a:graphicData uri="http://schemas.openxmlformats.org/drawingml/2006/table">
            <a:tbl>
              <a:tblPr firstRow="1" bandRow="1">
                <a:tableStyleId>{5C22544A-7EE6-4342-B048-85BDC9FD1C3A}</a:tableStyleId>
              </a:tblPr>
              <a:tblGrid>
                <a:gridCol w="1324776"/>
                <a:gridCol w="981315"/>
                <a:gridCol w="2207959"/>
              </a:tblGrid>
              <a:tr h="256757">
                <a:tc>
                  <a:txBody>
                    <a:bodyPr/>
                    <a:lstStyle/>
                    <a:p>
                      <a:r>
                        <a:rPr kumimoji="1" lang="en-US" altLang="ja-JP" sz="1300" dirty="0" smtClean="0"/>
                        <a:t>URL</a:t>
                      </a:r>
                      <a:endParaRPr kumimoji="1" lang="ja-JP" altLang="en-US" sz="1300" dirty="0"/>
                    </a:p>
                  </a:txBody>
                  <a:tcPr marL="62306" marR="62306" marT="32095" marB="32095"/>
                </a:tc>
                <a:tc>
                  <a:txBody>
                    <a:bodyPr/>
                    <a:lstStyle/>
                    <a:p>
                      <a:r>
                        <a:rPr kumimoji="1" lang="en-US" altLang="ja-JP" sz="1300" dirty="0" smtClean="0"/>
                        <a:t>HTTP</a:t>
                      </a:r>
                      <a:r>
                        <a:rPr kumimoji="1" lang="ja-JP" altLang="en-US" sz="1300" dirty="0" smtClean="0"/>
                        <a:t>メソッド</a:t>
                      </a:r>
                      <a:endParaRPr kumimoji="1" lang="ja-JP" altLang="en-US" sz="1300" dirty="0"/>
                    </a:p>
                  </a:txBody>
                  <a:tcPr marL="62306" marR="62306" marT="32095" marB="32095"/>
                </a:tc>
                <a:tc>
                  <a:txBody>
                    <a:bodyPr/>
                    <a:lstStyle/>
                    <a:p>
                      <a:r>
                        <a:rPr kumimoji="1" lang="ja-JP" altLang="en-US" sz="1300" dirty="0" smtClean="0"/>
                        <a:t>意味</a:t>
                      </a:r>
                      <a:endParaRPr kumimoji="1" lang="ja-JP" altLang="en-US" sz="1300" dirty="0"/>
                    </a:p>
                  </a:txBody>
                  <a:tcPr marL="62306" marR="62306" marT="32095" marB="32095"/>
                </a:tc>
              </a:tr>
              <a:tr h="128379">
                <a:tc>
                  <a:txBody>
                    <a:bodyPr/>
                    <a:lstStyle/>
                    <a:p>
                      <a:pPr indent="63500" algn="just">
                        <a:spcAft>
                          <a:spcPts val="0"/>
                        </a:spcAft>
                      </a:pPr>
                      <a:r>
                        <a:rPr lang="en-US" sz="800" kern="100" dirty="0">
                          <a:effectLst/>
                          <a:latin typeface="+mn-ea"/>
                          <a:ea typeface="+mn-ea"/>
                          <a:cs typeface="Times New Roman"/>
                        </a:rPr>
                        <a:t>/</a:t>
                      </a:r>
                      <a:r>
                        <a:rPr lang="en-US" sz="800" kern="100" dirty="0" err="1" smtClean="0">
                          <a:effectLst/>
                          <a:latin typeface="+mn-ea"/>
                          <a:ea typeface="+mn-ea"/>
                          <a:cs typeface="Times New Roman"/>
                        </a:rPr>
                        <a:t>api</a:t>
                      </a:r>
                      <a:r>
                        <a:rPr lang="en-US" sz="800" kern="100" dirty="0" smtClean="0">
                          <a:effectLst/>
                          <a:latin typeface="+mn-ea"/>
                          <a:ea typeface="+mn-ea"/>
                          <a:cs typeface="Times New Roman"/>
                        </a:rPr>
                        <a:t>/v1/</a:t>
                      </a:r>
                      <a:r>
                        <a:rPr lang="en-US" sz="800" kern="100" dirty="0" err="1" smtClean="0">
                          <a:effectLst/>
                          <a:latin typeface="+mn-ea"/>
                          <a:ea typeface="+mn-ea"/>
                          <a:cs typeface="Times New Roman"/>
                        </a:rPr>
                        <a:t>rs</a:t>
                      </a:r>
                      <a:r>
                        <a:rPr lang="en-US" sz="800" kern="100" dirty="0" smtClean="0">
                          <a:effectLst/>
                          <a:latin typeface="+mn-ea"/>
                          <a:ea typeface="+mn-ea"/>
                          <a:cs typeface="Times New Roman"/>
                        </a:rPr>
                        <a:t>/&lt;ucode&gt;</a:t>
                      </a:r>
                      <a:endParaRPr lang="ja-JP" sz="800" kern="100" dirty="0">
                        <a:effectLst/>
                        <a:latin typeface="+mn-ea"/>
                        <a:ea typeface="+mn-ea"/>
                        <a:cs typeface="Times New Roman"/>
                      </a:endParaRPr>
                    </a:p>
                  </a:txBody>
                  <a:tcPr marL="46730" marR="46730" marT="0" marB="0"/>
                </a:tc>
                <a:tc>
                  <a:txBody>
                    <a:bodyPr/>
                    <a:lstStyle/>
                    <a:p>
                      <a:pPr indent="63500" algn="just">
                        <a:spcAft>
                          <a:spcPts val="0"/>
                        </a:spcAft>
                      </a:pPr>
                      <a:r>
                        <a:rPr lang="en-US" sz="800" kern="100" dirty="0">
                          <a:effectLst/>
                          <a:latin typeface="+mn-ea"/>
                          <a:ea typeface="+mn-ea"/>
                          <a:cs typeface="Times New Roman"/>
                        </a:rPr>
                        <a:t>GET</a:t>
                      </a:r>
                      <a:endParaRPr lang="ja-JP" sz="800" kern="100" dirty="0">
                        <a:effectLst/>
                        <a:latin typeface="+mn-ea"/>
                        <a:ea typeface="+mn-ea"/>
                        <a:cs typeface="Times New Roman"/>
                      </a:endParaRPr>
                    </a:p>
                  </a:txBody>
                  <a:tcPr marL="46730" marR="46730" marT="0" marB="0"/>
                </a:tc>
                <a:tc>
                  <a:txBody>
                    <a:bodyPr/>
                    <a:lstStyle/>
                    <a:p>
                      <a:pPr indent="63500" algn="just">
                        <a:spcAft>
                          <a:spcPts val="0"/>
                        </a:spcAft>
                      </a:pPr>
                      <a:r>
                        <a:rPr lang="ja-JP" altLang="en-US" sz="800" kern="100" dirty="0" smtClean="0">
                          <a:effectLst/>
                          <a:latin typeface="+mn-ea"/>
                          <a:ea typeface="+mn-ea"/>
                          <a:cs typeface="Times New Roman"/>
                        </a:rPr>
                        <a:t>識別子解決（簡易</a:t>
                      </a:r>
                      <a:r>
                        <a:rPr lang="en-US" altLang="ja-JP" sz="800" kern="100" dirty="0" smtClean="0">
                          <a:effectLst/>
                          <a:latin typeface="+mn-ea"/>
                          <a:ea typeface="+mn-ea"/>
                          <a:cs typeface="Times New Roman"/>
                        </a:rPr>
                        <a:t>ucode</a:t>
                      </a:r>
                      <a:r>
                        <a:rPr lang="ja-JP" altLang="en-US" sz="800" kern="100" dirty="0" smtClean="0">
                          <a:effectLst/>
                          <a:latin typeface="+mn-ea"/>
                          <a:ea typeface="+mn-ea"/>
                          <a:cs typeface="Times New Roman"/>
                        </a:rPr>
                        <a:t>解決）を行う</a:t>
                      </a:r>
                      <a:endParaRPr lang="ja-JP" sz="800" kern="100" dirty="0">
                        <a:effectLst/>
                        <a:latin typeface="+mn-ea"/>
                        <a:ea typeface="+mn-ea"/>
                        <a:cs typeface="Times New Roman"/>
                      </a:endParaRPr>
                    </a:p>
                  </a:txBody>
                  <a:tcPr marL="46730" marR="46730" marT="0" marB="0"/>
                </a:tc>
              </a:tr>
              <a:tr h="128379">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/v1/resolve/&lt;ucode&gt;</a:t>
                      </a:r>
                      <a:endParaRPr lang="ja-JP" sz="800" kern="100" dirty="0">
                        <a:effectLst/>
                        <a:latin typeface="+mn-ea"/>
                        <a:ea typeface="+mn-ea"/>
                        <a:cs typeface="Times New Roman"/>
                      </a:endParaRPr>
                    </a:p>
                  </a:txBody>
                  <a:tcPr marL="46730" marR="46730" marT="0" marB="0"/>
                </a:tc>
                <a:tc>
                  <a:txBody>
                    <a:bodyPr/>
                    <a:lstStyle/>
                    <a:p>
                      <a:pPr indent="63500" algn="just">
                        <a:spcAft>
                          <a:spcPts val="0"/>
                        </a:spcAft>
                      </a:pPr>
                      <a:r>
                        <a:rPr lang="en-US" sz="800" kern="100" dirty="0">
                          <a:effectLst/>
                          <a:latin typeface="+mn-ea"/>
                          <a:ea typeface="+mn-ea"/>
                          <a:cs typeface="Times New Roman"/>
                        </a:rPr>
                        <a:t>GET</a:t>
                      </a:r>
                      <a:endParaRPr lang="ja-JP" sz="800" kern="100" dirty="0">
                        <a:effectLst/>
                        <a:latin typeface="+mn-ea"/>
                        <a:ea typeface="+mn-ea"/>
                        <a:cs typeface="Times New Roman"/>
                      </a:endParaRPr>
                    </a:p>
                  </a:txBody>
                  <a:tcPr marL="46730" marR="46730" marT="0" marB="0"/>
                </a:tc>
                <a:tc>
                  <a:txBody>
                    <a:bodyPr/>
                    <a:lstStyle/>
                    <a:p>
                      <a:pPr indent="63500" algn="just">
                        <a:spcAft>
                          <a:spcPts val="0"/>
                        </a:spcAft>
                      </a:pPr>
                      <a:r>
                        <a:rPr lang="en-US" sz="800" kern="100" dirty="0">
                          <a:effectLst/>
                          <a:latin typeface="+mn-ea"/>
                          <a:ea typeface="+mn-ea"/>
                          <a:cs typeface="Times New Roman"/>
                        </a:rPr>
                        <a:t>ucode</a:t>
                      </a:r>
                      <a:r>
                        <a:rPr lang="ja-JP" sz="800" kern="100" dirty="0">
                          <a:effectLst/>
                          <a:latin typeface="+mn-ea"/>
                          <a:ea typeface="+mn-ea"/>
                          <a:cs typeface="Times New Roman"/>
                        </a:rPr>
                        <a:t>からオープンデータの参照先を得る</a:t>
                      </a:r>
                    </a:p>
                  </a:txBody>
                  <a:tcPr marL="46730" marR="46730" marT="0" marB="0"/>
                </a:tc>
              </a:tr>
              <a:tr h="256757">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/v1/resolve</a:t>
                      </a:r>
                      <a:endParaRPr lang="ja-JP" sz="800" kern="100" dirty="0">
                        <a:effectLst/>
                        <a:latin typeface="+mn-ea"/>
                        <a:ea typeface="+mn-ea"/>
                        <a:cs typeface="Times New Roman"/>
                      </a:endParaRPr>
                    </a:p>
                  </a:txBody>
                  <a:tcPr marL="46730" marR="46730" marT="0" marB="0"/>
                </a:tc>
                <a:tc>
                  <a:txBody>
                    <a:bodyPr/>
                    <a:lstStyle/>
                    <a:p>
                      <a:pPr indent="63500" algn="just">
                        <a:spcAft>
                          <a:spcPts val="0"/>
                        </a:spcAft>
                      </a:pPr>
                      <a:r>
                        <a:rPr lang="en-US" sz="800" kern="100" dirty="0">
                          <a:effectLst/>
                          <a:latin typeface="+mn-ea"/>
                          <a:ea typeface="+mn-ea"/>
                          <a:cs typeface="Times New Roman"/>
                        </a:rPr>
                        <a:t>POST</a:t>
                      </a:r>
                      <a:endParaRPr lang="ja-JP" sz="800" kern="100" dirty="0">
                        <a:effectLst/>
                        <a:latin typeface="+mn-ea"/>
                        <a:ea typeface="+mn-ea"/>
                        <a:cs typeface="Times New Roman"/>
                      </a:endParaRPr>
                    </a:p>
                  </a:txBody>
                  <a:tcPr marL="46730" marR="46730" marT="0" marB="0"/>
                </a:tc>
                <a:tc>
                  <a:txBody>
                    <a:bodyPr/>
                    <a:lstStyle/>
                    <a:p>
                      <a:pPr indent="63500" algn="just">
                        <a:spcAft>
                          <a:spcPts val="0"/>
                        </a:spcAft>
                      </a:pPr>
                      <a:r>
                        <a:rPr lang="en-US" sz="800" kern="100" dirty="0">
                          <a:effectLst/>
                          <a:latin typeface="+mn-ea"/>
                          <a:ea typeface="+mn-ea"/>
                          <a:cs typeface="Times New Roman"/>
                        </a:rPr>
                        <a:t>ucode</a:t>
                      </a:r>
                      <a:r>
                        <a:rPr lang="ja-JP" sz="800" kern="100" dirty="0">
                          <a:effectLst/>
                          <a:latin typeface="+mn-ea"/>
                          <a:ea typeface="+mn-ea"/>
                          <a:cs typeface="Times New Roman"/>
                        </a:rPr>
                        <a:t>とオープンデータの参照先との</a:t>
                      </a:r>
                      <a:r>
                        <a:rPr lang="ja-JP" sz="800" kern="100" dirty="0" smtClean="0">
                          <a:effectLst/>
                          <a:latin typeface="+mn-ea"/>
                          <a:ea typeface="+mn-ea"/>
                          <a:cs typeface="Times New Roman"/>
                        </a:rPr>
                        <a:t>組</a:t>
                      </a:r>
                      <a:r>
                        <a:rPr lang="en-US" altLang="ja-JP" sz="800" kern="100" dirty="0" smtClean="0">
                          <a:effectLst/>
                          <a:latin typeface="+mn-ea"/>
                          <a:ea typeface="+mn-ea"/>
                          <a:cs typeface="Times New Roman"/>
                        </a:rPr>
                        <a:t/>
                      </a:r>
                      <a:br>
                        <a:rPr lang="en-US" altLang="ja-JP" sz="800" kern="100" dirty="0" smtClean="0">
                          <a:effectLst/>
                          <a:latin typeface="+mn-ea"/>
                          <a:ea typeface="+mn-ea"/>
                          <a:cs typeface="Times New Roman"/>
                        </a:rPr>
                      </a:br>
                      <a:r>
                        <a:rPr lang="ja-JP" sz="800" kern="100" dirty="0" smtClean="0">
                          <a:effectLst/>
                          <a:latin typeface="+mn-ea"/>
                          <a:ea typeface="+mn-ea"/>
                          <a:cs typeface="Times New Roman"/>
                        </a:rPr>
                        <a:t>（</a:t>
                      </a:r>
                      <a:r>
                        <a:rPr lang="en-US" sz="800" kern="100" dirty="0">
                          <a:effectLst/>
                          <a:latin typeface="+mn-ea"/>
                          <a:ea typeface="+mn-ea"/>
                          <a:cs typeface="Times New Roman"/>
                        </a:rPr>
                        <a:t>ucode</a:t>
                      </a:r>
                      <a:r>
                        <a:rPr lang="ja-JP" sz="800" kern="100" dirty="0">
                          <a:effectLst/>
                          <a:latin typeface="+mn-ea"/>
                          <a:ea typeface="+mn-ea"/>
                          <a:cs typeface="Times New Roman"/>
                        </a:rPr>
                        <a:t>解決情報）を作成する</a:t>
                      </a:r>
                    </a:p>
                  </a:txBody>
                  <a:tcPr marL="46730" marR="46730" marT="0" marB="0"/>
                </a:tc>
              </a:tr>
              <a:tr h="128379">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/v1/resolve/&lt;ucode&gt;</a:t>
                      </a:r>
                      <a:endParaRPr lang="ja-JP" sz="800" kern="100" dirty="0">
                        <a:effectLst/>
                        <a:latin typeface="+mn-ea"/>
                        <a:ea typeface="+mn-ea"/>
                        <a:cs typeface="Times New Roman"/>
                      </a:endParaRPr>
                    </a:p>
                  </a:txBody>
                  <a:tcPr marL="46730" marR="46730" marT="0" marB="0"/>
                </a:tc>
                <a:tc>
                  <a:txBody>
                    <a:bodyPr/>
                    <a:lstStyle/>
                    <a:p>
                      <a:pPr indent="63500" algn="just">
                        <a:spcAft>
                          <a:spcPts val="0"/>
                        </a:spcAft>
                      </a:pPr>
                      <a:r>
                        <a:rPr lang="en-US" sz="800" kern="100">
                          <a:effectLst/>
                          <a:latin typeface="+mn-ea"/>
                          <a:ea typeface="+mn-ea"/>
                          <a:cs typeface="Times New Roman"/>
                        </a:rPr>
                        <a:t>PUT</a:t>
                      </a:r>
                      <a:endParaRPr lang="ja-JP" sz="800" kern="100">
                        <a:effectLst/>
                        <a:latin typeface="+mn-ea"/>
                        <a:ea typeface="+mn-ea"/>
                        <a:cs typeface="Times New Roman"/>
                      </a:endParaRPr>
                    </a:p>
                  </a:txBody>
                  <a:tcPr marL="46730" marR="46730" marT="0" marB="0"/>
                </a:tc>
                <a:tc>
                  <a:txBody>
                    <a:bodyPr/>
                    <a:lstStyle/>
                    <a:p>
                      <a:pPr indent="63500" algn="just">
                        <a:spcAft>
                          <a:spcPts val="0"/>
                        </a:spcAft>
                      </a:pPr>
                      <a:r>
                        <a:rPr lang="en-US" sz="800" kern="100">
                          <a:effectLst/>
                          <a:latin typeface="+mn-ea"/>
                          <a:ea typeface="+mn-ea"/>
                          <a:cs typeface="Times New Roman"/>
                        </a:rPr>
                        <a:t>ucode</a:t>
                      </a:r>
                      <a:r>
                        <a:rPr lang="ja-JP" sz="800" kern="100">
                          <a:effectLst/>
                          <a:latin typeface="+mn-ea"/>
                          <a:ea typeface="+mn-ea"/>
                          <a:cs typeface="Times New Roman"/>
                        </a:rPr>
                        <a:t>解決情報を更新する</a:t>
                      </a:r>
                    </a:p>
                  </a:txBody>
                  <a:tcPr marL="46730" marR="46730" marT="0" marB="0"/>
                </a:tc>
              </a:tr>
              <a:tr h="128379">
                <a:tc>
                  <a:txBody>
                    <a:bodyPr/>
                    <a:lstStyle/>
                    <a:p>
                      <a:pPr indent="63500" algn="just">
                        <a:spcAft>
                          <a:spcPts val="0"/>
                        </a:spcAft>
                      </a:pPr>
                      <a:r>
                        <a:rPr lang="en-US" sz="800" kern="100" dirty="0">
                          <a:effectLst/>
                          <a:latin typeface="+mn-ea"/>
                          <a:ea typeface="+mn-ea"/>
                          <a:cs typeface="Times New Roman"/>
                        </a:rPr>
                        <a:t>/</a:t>
                      </a:r>
                      <a:r>
                        <a:rPr lang="en-US" sz="800" kern="100" dirty="0" err="1">
                          <a:effectLst/>
                          <a:latin typeface="+mn-ea"/>
                          <a:ea typeface="+mn-ea"/>
                          <a:cs typeface="Times New Roman"/>
                        </a:rPr>
                        <a:t>api</a:t>
                      </a:r>
                      <a:r>
                        <a:rPr lang="en-US" sz="800" kern="100" dirty="0">
                          <a:effectLst/>
                          <a:latin typeface="+mn-ea"/>
                          <a:ea typeface="+mn-ea"/>
                          <a:cs typeface="Times New Roman"/>
                        </a:rPr>
                        <a:t>/v1/resolve/&lt;ucode&gt;</a:t>
                      </a:r>
                      <a:endParaRPr lang="ja-JP" sz="800" kern="100" dirty="0">
                        <a:effectLst/>
                        <a:latin typeface="+mn-ea"/>
                        <a:ea typeface="+mn-ea"/>
                        <a:cs typeface="Times New Roman"/>
                      </a:endParaRPr>
                    </a:p>
                  </a:txBody>
                  <a:tcPr marL="46730" marR="46730" marT="0" marB="0"/>
                </a:tc>
                <a:tc>
                  <a:txBody>
                    <a:bodyPr/>
                    <a:lstStyle/>
                    <a:p>
                      <a:pPr indent="63500" algn="just">
                        <a:spcAft>
                          <a:spcPts val="0"/>
                        </a:spcAft>
                      </a:pPr>
                      <a:r>
                        <a:rPr lang="en-US" sz="800" kern="100" dirty="0">
                          <a:effectLst/>
                          <a:latin typeface="+mn-ea"/>
                          <a:ea typeface="+mn-ea"/>
                          <a:cs typeface="Times New Roman"/>
                        </a:rPr>
                        <a:t>DELETE</a:t>
                      </a:r>
                      <a:endParaRPr lang="ja-JP" sz="800" kern="100" dirty="0">
                        <a:effectLst/>
                        <a:latin typeface="+mn-ea"/>
                        <a:ea typeface="+mn-ea"/>
                        <a:cs typeface="Times New Roman"/>
                      </a:endParaRPr>
                    </a:p>
                  </a:txBody>
                  <a:tcPr marL="46730" marR="46730" marT="0" marB="0"/>
                </a:tc>
                <a:tc>
                  <a:txBody>
                    <a:bodyPr/>
                    <a:lstStyle/>
                    <a:p>
                      <a:pPr indent="63500" algn="just">
                        <a:spcAft>
                          <a:spcPts val="0"/>
                        </a:spcAft>
                      </a:pPr>
                      <a:r>
                        <a:rPr lang="en-US" sz="800" kern="100" dirty="0">
                          <a:effectLst/>
                          <a:latin typeface="+mn-ea"/>
                          <a:ea typeface="+mn-ea"/>
                          <a:cs typeface="Times New Roman"/>
                        </a:rPr>
                        <a:t>ucode</a:t>
                      </a:r>
                      <a:r>
                        <a:rPr lang="ja-JP" sz="800" kern="100" dirty="0">
                          <a:effectLst/>
                          <a:latin typeface="+mn-ea"/>
                          <a:ea typeface="+mn-ea"/>
                          <a:cs typeface="Times New Roman"/>
                        </a:rPr>
                        <a:t>解決情報を削除する</a:t>
                      </a:r>
                    </a:p>
                  </a:txBody>
                  <a:tcPr marL="46730" marR="46730" marT="0" marB="0"/>
                </a:tc>
              </a:tr>
            </a:tbl>
          </a:graphicData>
        </a:graphic>
      </p:graphicFrame>
      <p:sp>
        <p:nvSpPr>
          <p:cNvPr id="5" name="スライド番号プレースホルダー 4"/>
          <p:cNvSpPr>
            <a:spLocks noGrp="1"/>
          </p:cNvSpPr>
          <p:nvPr>
            <p:ph type="sldNum" sz="quarter" idx="10"/>
          </p:nvPr>
        </p:nvSpPr>
        <p:spPr/>
        <p:txBody>
          <a:bodyPr/>
          <a:lstStyle/>
          <a:p>
            <a:fld id="{276C6A59-D97A-40CC-8D04-C7788F30EB56}" type="slidenum">
              <a:rPr lang="ja-JP" altLang="en-US" smtClean="0"/>
              <a:pPr/>
              <a:t>70</a:t>
            </a:fld>
            <a:endParaRPr lang="en-US" altLang="ja-JP"/>
          </a:p>
        </p:txBody>
      </p:sp>
      <p:sp>
        <p:nvSpPr>
          <p:cNvPr id="9" name="テキスト プレースホルダー 8"/>
          <p:cNvSpPr>
            <a:spLocks noGrp="1"/>
          </p:cNvSpPr>
          <p:nvPr>
            <p:ph type="body" sz="half" idx="4294967295"/>
          </p:nvPr>
        </p:nvSpPr>
        <p:spPr>
          <a:xfrm>
            <a:off x="5391150" y="1222375"/>
            <a:ext cx="4514850" cy="5189538"/>
          </a:xfrm>
        </p:spPr>
        <p:txBody>
          <a:bodyPr>
            <a:normAutofit/>
          </a:bodyPr>
          <a:lstStyle/>
          <a:p>
            <a:r>
              <a:rPr kumimoji="1" lang="en-US" altLang="ja-JP" dirty="0" smtClean="0"/>
              <a:t>API</a:t>
            </a:r>
            <a:r>
              <a:rPr kumimoji="1" lang="ja-JP" altLang="en-US" dirty="0" smtClean="0"/>
              <a:t>例</a:t>
            </a:r>
          </a:p>
          <a:p>
            <a:pPr lvl="1"/>
            <a:r>
              <a:rPr lang="ja-JP" altLang="en-US" dirty="0" smtClean="0"/>
              <a:t>クエリ</a:t>
            </a:r>
          </a:p>
          <a:p>
            <a:pPr marL="663200" lvl="2" indent="0">
              <a:buNone/>
            </a:pPr>
            <a:r>
              <a:rPr lang="en-US" altLang="ja-JP" dirty="0"/>
              <a:t>GET </a:t>
            </a:r>
            <a:r>
              <a:rPr lang="en-US" altLang="ja-JP" dirty="0" smtClean="0"/>
              <a:t>/</a:t>
            </a:r>
            <a:r>
              <a:rPr lang="en-US" altLang="ja-JP" dirty="0" err="1" smtClean="0"/>
              <a:t>api</a:t>
            </a:r>
            <a:r>
              <a:rPr lang="en-US" altLang="ja-JP" dirty="0" smtClean="0"/>
              <a:t>/v1/</a:t>
            </a:r>
            <a:r>
              <a:rPr lang="en-US" altLang="ja-JP" dirty="0" err="1" smtClean="0"/>
              <a:t>rs</a:t>
            </a:r>
            <a:r>
              <a:rPr lang="en-US" altLang="ja-JP" dirty="0" smtClean="0"/>
              <a:t>/ucode_00001C00000000000001000000100123 HTTP/1.1</a:t>
            </a:r>
            <a:br>
              <a:rPr lang="en-US" altLang="ja-JP" dirty="0" smtClean="0"/>
            </a:br>
            <a:r>
              <a:rPr lang="en-US" altLang="ja-JP" dirty="0" err="1" smtClean="0"/>
              <a:t>host:example.org</a:t>
            </a:r>
            <a:r>
              <a:rPr lang="en-US" altLang="ja-JP" dirty="0" smtClean="0"/>
              <a:t/>
            </a:r>
            <a:br>
              <a:rPr lang="en-US" altLang="ja-JP" dirty="0" smtClean="0"/>
            </a:br>
            <a:endParaRPr lang="en-US" altLang="ja-JP" dirty="0" smtClean="0"/>
          </a:p>
          <a:p>
            <a:pPr lvl="1"/>
            <a:r>
              <a:rPr lang="ja-JP" altLang="en-US" dirty="0" smtClean="0"/>
              <a:t>レスポンス</a:t>
            </a:r>
            <a:endParaRPr lang="en-US" altLang="ja-JP" dirty="0" smtClean="0"/>
          </a:p>
          <a:p>
            <a:pPr marL="663200" lvl="2" indent="0">
              <a:buNone/>
            </a:pPr>
            <a:r>
              <a:rPr lang="en-US" altLang="ja-JP" dirty="0" smtClean="0"/>
              <a:t>HTTP/1.1 </a:t>
            </a:r>
            <a:r>
              <a:rPr lang="en-US" altLang="ja-JP" dirty="0"/>
              <a:t>200 </a:t>
            </a:r>
            <a:r>
              <a:rPr lang="en-US" altLang="ja-JP" dirty="0" smtClean="0"/>
              <a:t>OK</a:t>
            </a:r>
            <a:r>
              <a:rPr lang="ja-JP" altLang="en-US" dirty="0" smtClean="0"/>
              <a:t/>
            </a:r>
            <a:br>
              <a:rPr lang="ja-JP" altLang="en-US" dirty="0" smtClean="0"/>
            </a:br>
            <a:r>
              <a:rPr lang="en-US" altLang="ja-JP" dirty="0" smtClean="0"/>
              <a:t>Content-Length</a:t>
            </a:r>
            <a:r>
              <a:rPr lang="en-US" altLang="ja-JP" dirty="0"/>
              <a:t>: </a:t>
            </a:r>
            <a:r>
              <a:rPr lang="en-US" altLang="ja-JP" dirty="0" smtClean="0"/>
              <a:t>xxx</a:t>
            </a:r>
            <a:r>
              <a:rPr lang="ja-JP" altLang="en-US" dirty="0" smtClean="0"/>
              <a:t/>
            </a:r>
            <a:br>
              <a:rPr lang="ja-JP" altLang="en-US" dirty="0" smtClean="0"/>
            </a:br>
            <a:r>
              <a:rPr lang="en-US" altLang="ja-JP" dirty="0" smtClean="0"/>
              <a:t>Connection</a:t>
            </a:r>
            <a:r>
              <a:rPr lang="en-US" altLang="ja-JP" dirty="0"/>
              <a:t>: </a:t>
            </a:r>
            <a:r>
              <a:rPr lang="en-US" altLang="ja-JP" dirty="0" smtClean="0"/>
              <a:t>close</a:t>
            </a:r>
            <a:r>
              <a:rPr lang="ja-JP" altLang="en-US" dirty="0" smtClean="0"/>
              <a:t/>
            </a:r>
            <a:br>
              <a:rPr lang="ja-JP" altLang="en-US" dirty="0" smtClean="0"/>
            </a:br>
            <a:r>
              <a:rPr lang="en-US" altLang="ja-JP" dirty="0" smtClean="0"/>
              <a:t>Content-Type</a:t>
            </a:r>
            <a:r>
              <a:rPr lang="en-US" altLang="ja-JP" dirty="0"/>
              <a:t>: application/</a:t>
            </a:r>
            <a:r>
              <a:rPr lang="en-US" altLang="ja-JP" dirty="0" err="1"/>
              <a:t>json</a:t>
            </a:r>
            <a:r>
              <a:rPr lang="en-US" altLang="ja-JP" dirty="0"/>
              <a:t>; </a:t>
            </a:r>
            <a:r>
              <a:rPr lang="en-US" altLang="ja-JP" dirty="0" smtClean="0"/>
              <a:t>charset=utf-8</a:t>
            </a:r>
            <a:r>
              <a:rPr lang="ja-JP" altLang="en-US" dirty="0" smtClean="0"/>
              <a:t/>
            </a:r>
            <a:br>
              <a:rPr lang="ja-JP" altLang="en-US" dirty="0" smtClean="0"/>
            </a:br>
            <a:r>
              <a:rPr lang="ja-JP" altLang="en-US" dirty="0" smtClean="0"/>
              <a:t/>
            </a:r>
            <a:br>
              <a:rPr lang="ja-JP" altLang="en-US" dirty="0" smtClean="0"/>
            </a:br>
            <a:r>
              <a:rPr lang="en-US" altLang="ja-JP" dirty="0"/>
              <a:t>{"results":[{"</a:t>
            </a:r>
            <a:r>
              <a:rPr lang="en-US" altLang="ja-JP" dirty="0" err="1"/>
              <a:t>X-UIDC-DATA”:”http</a:t>
            </a:r>
            <a:r>
              <a:rPr lang="en-US" altLang="ja-JP" dirty="0"/>
              <a:t>://www.example.org/”,”X-UIDC-DATATYPE”:17,”X-UIDC-RETURNMASK”:{”FFFFFFFFFFFFFFFFFFFFFFFFFFFFFFFF”},”X-UIDC-TTL”:100,”X-UIDC-RESOLVEMODE”:0</a:t>
            </a:r>
            <a:r>
              <a:rPr lang="en-US" altLang="ja-JP" dirty="0" smtClean="0"/>
              <a:t>}]</a:t>
            </a:r>
            <a:endParaRPr lang="ja-JP" altLang="en-US" dirty="0" smtClean="0"/>
          </a:p>
        </p:txBody>
      </p:sp>
      <p:sp>
        <p:nvSpPr>
          <p:cNvPr id="7" name="角丸四角形吹き出し 6"/>
          <p:cNvSpPr/>
          <p:nvPr/>
        </p:nvSpPr>
        <p:spPr bwMode="auto">
          <a:xfrm>
            <a:off x="6969224" y="1692376"/>
            <a:ext cx="2864768" cy="368472"/>
          </a:xfrm>
          <a:prstGeom prst="wedgeRoundRectCallout">
            <a:avLst>
              <a:gd name="adj1" fmla="val -7027"/>
              <a:gd name="adj2" fmla="val 89578"/>
              <a:gd name="adj3" fmla="val 16667"/>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r>
              <a:rPr kumimoji="0" lang="ja-JP" altLang="en-US"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識別子が</a:t>
            </a:r>
            <a:r>
              <a:rPr lang="en-US" altLang="ja-JP" sz="1200" dirty="0" smtClean="0">
                <a:solidFill>
                  <a:schemeClr val="bg2"/>
                </a:solidFill>
              </a:rPr>
              <a:t>urn:ucode:_0000…0123</a:t>
            </a:r>
            <a:r>
              <a:rPr lang="ja-JP" altLang="en-US" sz="1200" dirty="0" smtClean="0">
                <a:solidFill>
                  <a:schemeClr val="bg2"/>
                </a:solidFill>
              </a:rPr>
              <a:t>に関する</a:t>
            </a:r>
          </a:p>
          <a:p>
            <a:r>
              <a:rPr lang="ja-JP" altLang="en-US" sz="1200" dirty="0" smtClean="0">
                <a:solidFill>
                  <a:schemeClr val="bg2"/>
                </a:solidFill>
              </a:rPr>
              <a:t>情報が格納されている場所を知りたい</a:t>
            </a:r>
            <a:endParaRPr kumimoji="0" lang="ja-JP" altLang="en-US"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endParaRPr>
          </a:p>
        </p:txBody>
      </p:sp>
      <p:sp>
        <p:nvSpPr>
          <p:cNvPr id="8" name="角丸四角形吹き出し 7"/>
          <p:cNvSpPr/>
          <p:nvPr/>
        </p:nvSpPr>
        <p:spPr bwMode="auto">
          <a:xfrm>
            <a:off x="3296816" y="5733256"/>
            <a:ext cx="2504728" cy="368472"/>
          </a:xfrm>
          <a:prstGeom prst="wedgeRoundRectCallout">
            <a:avLst>
              <a:gd name="adj1" fmla="val 58141"/>
              <a:gd name="adj2" fmla="val -212867"/>
              <a:gd name="adj3" fmla="val 16667"/>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r>
              <a:rPr kumimoji="0" lang="ja-JP" altLang="en-US"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その情報は</a:t>
            </a:r>
            <a:br>
              <a:rPr kumimoji="0" lang="ja-JP" altLang="en-US"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br>
            <a:r>
              <a:rPr kumimoji="0" lang="en-US" altLang="ja-JP"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http://www.example.org/</a:t>
            </a:r>
            <a:r>
              <a:rPr kumimoji="0" lang="ja-JP" altLang="en-US"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にある</a:t>
            </a:r>
          </a:p>
        </p:txBody>
      </p:sp>
    </p:spTree>
    <p:extLst>
      <p:ext uri="{BB962C8B-B14F-4D97-AF65-F5344CB8AC3E}">
        <p14:creationId xmlns:p14="http://schemas.microsoft.com/office/powerpoint/2010/main" val="586994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112708" y="2225443"/>
            <a:ext cx="7376796" cy="1913424"/>
          </a:xfrm>
        </p:spPr>
        <p:txBody>
          <a:bodyPr>
            <a:normAutofit/>
          </a:bodyPr>
          <a:lstStyle/>
          <a:p>
            <a:r>
              <a:rPr lang="en-US" altLang="ja-JP" dirty="0" smtClean="0"/>
              <a:t>5.  </a:t>
            </a:r>
            <a:r>
              <a:rPr lang="ja-JP" altLang="en-US" dirty="0" smtClean="0"/>
              <a:t>コンソーシアム規格</a:t>
            </a:r>
            <a:br>
              <a:rPr lang="ja-JP" altLang="en-US" dirty="0" smtClean="0"/>
            </a:br>
            <a:r>
              <a:rPr lang="en-US" altLang="ja-JP" sz="3100" dirty="0" smtClean="0"/>
              <a:t>(2)</a:t>
            </a:r>
            <a:r>
              <a:rPr lang="ja-JP" altLang="en-US" sz="3100" dirty="0" smtClean="0"/>
              <a:t>　</a:t>
            </a:r>
            <a:r>
              <a:rPr lang="ja-JP" altLang="en-US" sz="3200" dirty="0" smtClean="0"/>
              <a:t>オープンデータ化のための</a:t>
            </a:r>
            <a:r>
              <a:rPr lang="en-US" altLang="ja-JP" sz="3200" dirty="0" smtClean="0"/>
              <a:t/>
            </a:r>
            <a:br>
              <a:rPr lang="en-US" altLang="ja-JP" sz="3200" dirty="0" smtClean="0"/>
            </a:br>
            <a:r>
              <a:rPr lang="ja-JP" altLang="en-US" sz="3200" dirty="0" smtClean="0"/>
              <a:t>　　</a:t>
            </a:r>
            <a:r>
              <a:rPr lang="en-US" altLang="ja-JP" sz="3200" dirty="0" smtClean="0"/>
              <a:t>CSV</a:t>
            </a:r>
            <a:r>
              <a:rPr lang="ja-JP" altLang="en-US" sz="3200" dirty="0" smtClean="0"/>
              <a:t>形式データ規格</a:t>
            </a:r>
            <a:endParaRPr lang="ja-JP" altLang="en-US" sz="3100" dirty="0"/>
          </a:p>
        </p:txBody>
      </p:sp>
      <p:sp>
        <p:nvSpPr>
          <p:cNvPr id="6" name="テキスト プレースホルダ 5"/>
          <p:cNvSpPr>
            <a:spLocks noGrp="1"/>
          </p:cNvSpPr>
          <p:nvPr>
            <p:ph type="body" idx="1"/>
          </p:nvPr>
        </p:nvSpPr>
        <p:spPr/>
        <p:txBody>
          <a:bodyPr/>
          <a:lstStyle/>
          <a:p>
            <a:endParaRPr lang="ja-JP" altLang="en-US"/>
          </a:p>
        </p:txBody>
      </p:sp>
      <p:sp>
        <p:nvSpPr>
          <p:cNvPr id="4" name="スライド番号プレースホルダ 3"/>
          <p:cNvSpPr>
            <a:spLocks noGrp="1"/>
          </p:cNvSpPr>
          <p:nvPr>
            <p:ph type="sldNum" sz="quarter" idx="10"/>
          </p:nvPr>
        </p:nvSpPr>
        <p:spPr/>
        <p:txBody>
          <a:bodyPr/>
          <a:lstStyle/>
          <a:p>
            <a:fld id="{19168A96-8FC6-49A7-AAFF-8891F4FD4FE2}" type="slidenum">
              <a:rPr lang="ja-JP" altLang="en-US" smtClean="0"/>
              <a:pPr/>
              <a:t>71</a:t>
            </a:fld>
            <a:endParaRPr lang="en-US" altLang="ja-JP"/>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rmAutofit/>
          </a:bodyPr>
          <a:lstStyle/>
          <a:p>
            <a:r>
              <a:rPr lang="ja-JP" altLang="en-US" sz="2800" dirty="0" smtClean="0"/>
              <a:t>オープンデータ化のための</a:t>
            </a:r>
            <a:r>
              <a:rPr lang="en-US" altLang="ja-JP" sz="2800" dirty="0" smtClean="0"/>
              <a:t>CSV</a:t>
            </a:r>
            <a:r>
              <a:rPr lang="ja-JP" altLang="en-US" sz="2800" dirty="0" smtClean="0"/>
              <a:t>形式データ規格案</a:t>
            </a:r>
            <a:endParaRPr lang="ja-JP" altLang="en-US" dirty="0"/>
          </a:p>
        </p:txBody>
      </p:sp>
      <p:sp>
        <p:nvSpPr>
          <p:cNvPr id="8" name="コンテンツ プレースホルダ 7"/>
          <p:cNvSpPr>
            <a:spLocks noGrp="1"/>
          </p:cNvSpPr>
          <p:nvPr>
            <p:ph idx="1"/>
          </p:nvPr>
        </p:nvSpPr>
        <p:spPr/>
        <p:txBody>
          <a:bodyPr>
            <a:normAutofit fontScale="92500" lnSpcReduction="10000"/>
          </a:bodyPr>
          <a:lstStyle/>
          <a:p>
            <a:r>
              <a:rPr lang="ja-JP" altLang="en-US" dirty="0"/>
              <a:t>背景</a:t>
            </a:r>
          </a:p>
          <a:p>
            <a:pPr lvl="1"/>
            <a:r>
              <a:rPr lang="ja-JP" altLang="en-US" dirty="0"/>
              <a:t>表形式ファイル内に、</a:t>
            </a:r>
            <a:r>
              <a:rPr lang="en-US" altLang="ja-JP" dirty="0"/>
              <a:t>RDF</a:t>
            </a:r>
            <a:r>
              <a:rPr lang="ja-JP" altLang="en-US" dirty="0"/>
              <a:t>モデルにおけるボキャブラリや</a:t>
            </a:r>
            <a:r>
              <a:rPr lang="en-US" altLang="ja-JP" dirty="0"/>
              <a:t>URI</a:t>
            </a:r>
            <a:r>
              <a:rPr lang="ja-JP" altLang="en-US" dirty="0"/>
              <a:t>による</a:t>
            </a:r>
            <a:r>
              <a:rPr lang="en-US" altLang="ja-JP" dirty="0"/>
              <a:t>ID</a:t>
            </a:r>
            <a:r>
              <a:rPr lang="ja-JP" altLang="en-US" dirty="0"/>
              <a:t>などを記すことで、</a:t>
            </a:r>
            <a:br>
              <a:rPr lang="ja-JP" altLang="en-US" dirty="0"/>
            </a:br>
            <a:r>
              <a:rPr lang="ja-JP" altLang="en-US" dirty="0"/>
              <a:t>表形式データ内部の曖昧性を除去するような</a:t>
            </a:r>
            <a:r>
              <a:rPr lang="en-US" altLang="ja-JP" dirty="0"/>
              <a:t>CSV</a:t>
            </a:r>
            <a:r>
              <a:rPr lang="ja-JP" altLang="en-US" dirty="0"/>
              <a:t>データの表現形式は確立していない。</a:t>
            </a:r>
          </a:p>
          <a:p>
            <a:pPr lvl="1"/>
            <a:r>
              <a:rPr lang="ja-JP" altLang="en-US" dirty="0"/>
              <a:t>関連する試みとして、以下のようなものがある。</a:t>
            </a:r>
          </a:p>
          <a:p>
            <a:pPr lvl="2"/>
            <a:r>
              <a:rPr lang="en-US" altLang="ja-JP" dirty="0"/>
              <a:t>RSS</a:t>
            </a:r>
            <a:r>
              <a:rPr lang="ja-JP" altLang="en-US" dirty="0"/>
              <a:t>配信 </a:t>
            </a:r>
            <a:r>
              <a:rPr lang="en-US" altLang="ja-JP" dirty="0"/>
              <a:t>RDF/CSV</a:t>
            </a:r>
            <a:r>
              <a:rPr lang="ja-JP" altLang="en-US" dirty="0"/>
              <a:t>出力仕様書（自動車旅行推進機構）</a:t>
            </a:r>
          </a:p>
          <a:p>
            <a:pPr lvl="2"/>
            <a:r>
              <a:rPr lang="en-US" altLang="ja-JP" dirty="0"/>
              <a:t>Publishing RDF from CSV via Microsoft® Excel®, XML Schema, SAWSDL and XSLT </a:t>
            </a:r>
            <a:endParaRPr lang="ja-JP" altLang="en-US" dirty="0" smtClean="0"/>
          </a:p>
          <a:p>
            <a:pPr marL="723900" lvl="3" indent="0">
              <a:buNone/>
            </a:pPr>
            <a:r>
              <a:rPr lang="en-US" altLang="ja-JP" dirty="0" smtClean="0"/>
              <a:t>(</a:t>
            </a:r>
            <a:r>
              <a:rPr lang="en-US" altLang="ja-JP" dirty="0"/>
              <a:t>http://www.sleepingdog.org.uk/semanticweb/rdf/excel/publishing/)</a:t>
            </a:r>
          </a:p>
          <a:p>
            <a:pPr lvl="2"/>
            <a:r>
              <a:rPr lang="en-US" altLang="ja-JP" dirty="0" err="1"/>
              <a:t>XLWrap</a:t>
            </a:r>
            <a:r>
              <a:rPr lang="en-US" altLang="ja-JP" dirty="0"/>
              <a:t> (http://xlwrap.sourceforge.net/)</a:t>
            </a:r>
            <a:endParaRPr lang="ja-JP" altLang="en-US" dirty="0"/>
          </a:p>
          <a:p>
            <a:pPr lvl="1"/>
            <a:r>
              <a:rPr lang="ja-JP" altLang="en-US" dirty="0"/>
              <a:t>上記を参考に規格素案を</a:t>
            </a:r>
            <a:r>
              <a:rPr lang="ja-JP" altLang="en-US" dirty="0" smtClean="0"/>
              <a:t>作成する。</a:t>
            </a:r>
          </a:p>
          <a:p>
            <a:r>
              <a:rPr lang="ja-JP" altLang="en-US" dirty="0" smtClean="0"/>
              <a:t>表記法案</a:t>
            </a:r>
          </a:p>
          <a:p>
            <a:pPr lvl="1"/>
            <a:r>
              <a:rPr lang="ja-JP" altLang="en-US" dirty="0" smtClean="0"/>
              <a:t>データ列の先頭列は</a:t>
            </a:r>
            <a:r>
              <a:rPr lang="en-US" altLang="ja-JP" dirty="0" smtClean="0"/>
              <a:t>ID</a:t>
            </a:r>
            <a:r>
              <a:rPr lang="ja-JP" altLang="en-US" dirty="0" err="1" smtClean="0"/>
              <a:t>、</a:t>
            </a:r>
            <a:r>
              <a:rPr lang="ja-JP" altLang="en-US" dirty="0" smtClean="0"/>
              <a:t>先頭行はボキャブラリによるデータ種別定義とする。</a:t>
            </a:r>
            <a:endParaRPr lang="en-US" altLang="ja-JP" dirty="0" smtClean="0"/>
          </a:p>
          <a:p>
            <a:pPr lvl="1"/>
            <a:r>
              <a:rPr lang="ja-JP" altLang="en-US" dirty="0" smtClean="0"/>
              <a:t>冒頭で以下の定義をできる。</a:t>
            </a:r>
          </a:p>
          <a:p>
            <a:pPr lvl="2"/>
            <a:r>
              <a:rPr lang="en-US" altLang="ja-JP" dirty="0" smtClean="0"/>
              <a:t>@prefix: </a:t>
            </a:r>
            <a:r>
              <a:rPr lang="ja-JP" altLang="en-US" dirty="0" smtClean="0"/>
              <a:t>ボキャブラリのネームスペースを</a:t>
            </a:r>
            <a:r>
              <a:rPr lang="en-US" altLang="ja-JP" dirty="0" err="1" smtClean="0"/>
              <a:t>Qname</a:t>
            </a:r>
            <a:r>
              <a:rPr lang="ja-JP" altLang="en-US" dirty="0" smtClean="0"/>
              <a:t>表記するための宣言</a:t>
            </a:r>
            <a:endParaRPr lang="en-US" altLang="ja-JP" dirty="0" smtClean="0"/>
          </a:p>
          <a:p>
            <a:pPr lvl="3"/>
            <a:r>
              <a:rPr lang="en-US" altLang="ja-JP" dirty="0" smtClean="0">
                <a:solidFill>
                  <a:schemeClr val="bg2"/>
                </a:solidFill>
              </a:rPr>
              <a:t>Notation3</a:t>
            </a:r>
            <a:r>
              <a:rPr lang="ja-JP" altLang="en-US" dirty="0" smtClean="0">
                <a:solidFill>
                  <a:schemeClr val="bg2"/>
                </a:solidFill>
              </a:rPr>
              <a:t>記法に従って記述する。</a:t>
            </a:r>
          </a:p>
          <a:p>
            <a:pPr lvl="2"/>
            <a:r>
              <a:rPr lang="en-US" altLang="ja-JP" dirty="0" smtClean="0"/>
              <a:t>_:this </a:t>
            </a:r>
            <a:r>
              <a:rPr lang="ja-JP" altLang="en-US" dirty="0" smtClean="0"/>
              <a:t>この</a:t>
            </a:r>
            <a:r>
              <a:rPr lang="en-US" altLang="ja-JP" dirty="0" smtClean="0"/>
              <a:t>CSV</a:t>
            </a:r>
            <a:r>
              <a:rPr lang="ja-JP" altLang="en-US" dirty="0" smtClean="0"/>
              <a:t>ファイルに関する説明</a:t>
            </a:r>
          </a:p>
          <a:p>
            <a:pPr lvl="3"/>
            <a:r>
              <a:rPr lang="en-US" altLang="ja-JP" dirty="0"/>
              <a:t>Notation3</a:t>
            </a:r>
            <a:r>
              <a:rPr lang="ja-JP" altLang="en-US" dirty="0"/>
              <a:t>記法に従って記述する</a:t>
            </a:r>
            <a:r>
              <a:rPr lang="ja-JP" altLang="en-US" dirty="0" smtClean="0"/>
              <a:t>。</a:t>
            </a:r>
          </a:p>
          <a:p>
            <a:pPr lvl="2"/>
            <a:r>
              <a:rPr lang="en-US" altLang="ja-JP" dirty="0"/>
              <a:t>@comment: </a:t>
            </a:r>
            <a:r>
              <a:rPr lang="ja-JP" altLang="en-US" dirty="0"/>
              <a:t>人間の可読性確保のためのコメント</a:t>
            </a:r>
            <a:r>
              <a:rPr lang="ja-JP" altLang="en-US" dirty="0" smtClean="0"/>
              <a:t>行</a:t>
            </a:r>
          </a:p>
          <a:p>
            <a:pPr lvl="2"/>
            <a:r>
              <a:rPr lang="en-US" altLang="ja-JP" dirty="0" smtClean="0"/>
              <a:t>@column: </a:t>
            </a:r>
            <a:r>
              <a:rPr lang="ja-JP" altLang="en-US" dirty="0" smtClean="0"/>
              <a:t>カラムのデータ種別定義行。この列以降はデータ本体である。</a:t>
            </a:r>
          </a:p>
          <a:p>
            <a:pPr lvl="3"/>
            <a:r>
              <a:rPr lang="ja-JP" altLang="en-US" dirty="0"/>
              <a:t>データ</a:t>
            </a:r>
            <a:r>
              <a:rPr lang="ja-JP" altLang="en-US" dirty="0" smtClean="0"/>
              <a:t>種別としてボキャブラリ名を利用する。ここが空の列は人間の可動性確保のためのコメント列である。</a:t>
            </a:r>
          </a:p>
          <a:p>
            <a:pPr lvl="3"/>
            <a:r>
              <a:rPr lang="ja-JP" altLang="en-US" dirty="0" smtClean="0"/>
              <a:t>デフォルトの言語やデータタイプは、それぞれ</a:t>
            </a:r>
            <a:r>
              <a:rPr lang="en-US" altLang="ja-JP" dirty="0" smtClean="0"/>
              <a:t>”@”</a:t>
            </a:r>
            <a:r>
              <a:rPr lang="ja-JP" altLang="en-US" dirty="0" err="1" smtClean="0"/>
              <a:t>、</a:t>
            </a:r>
            <a:r>
              <a:rPr lang="en-US" altLang="ja-JP" dirty="0" smtClean="0"/>
              <a:t>”^^”</a:t>
            </a:r>
            <a:r>
              <a:rPr lang="ja-JP" altLang="en-US" dirty="0" smtClean="0"/>
              <a:t>タグにつないで記述する（</a:t>
            </a:r>
            <a:r>
              <a:rPr lang="en-US" altLang="ja-JP" dirty="0" smtClean="0"/>
              <a:t>Notation3</a:t>
            </a:r>
            <a:r>
              <a:rPr lang="ja-JP" altLang="en-US" dirty="0" smtClean="0"/>
              <a:t>や</a:t>
            </a:r>
            <a:r>
              <a:rPr lang="en-US" altLang="ja-JP" dirty="0" smtClean="0"/>
              <a:t>RDF/XML</a:t>
            </a:r>
            <a:r>
              <a:rPr lang="ja-JP" altLang="en-US" dirty="0" smtClean="0"/>
              <a:t>に倣う）。</a:t>
            </a:r>
          </a:p>
          <a:p>
            <a:endParaRPr lang="en-US" altLang="ja-JP" dirty="0" smtClean="0"/>
          </a:p>
        </p:txBody>
      </p:sp>
      <p:sp>
        <p:nvSpPr>
          <p:cNvPr id="4" name="スライド番号プレースホルダ 3"/>
          <p:cNvSpPr>
            <a:spLocks noGrp="1"/>
          </p:cNvSpPr>
          <p:nvPr>
            <p:ph type="sldNum" sz="quarter" idx="10"/>
          </p:nvPr>
        </p:nvSpPr>
        <p:spPr/>
        <p:txBody>
          <a:bodyPr/>
          <a:lstStyle/>
          <a:p>
            <a:fld id="{32A7F7E3-2EA5-4E0E-99DF-9D27F789031C}" type="slidenum">
              <a:rPr lang="ja-JP" altLang="en-US" smtClean="0"/>
              <a:pPr/>
              <a:t>72</a:t>
            </a:fld>
            <a:endParaRPr lang="en-US" altLang="ja-JP"/>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ja-JP" altLang="en-US" sz="2800" dirty="0"/>
              <a:t>オープンデータ化のための</a:t>
            </a:r>
            <a:r>
              <a:rPr lang="en-US" altLang="ja-JP" sz="2800" dirty="0"/>
              <a:t>CSV</a:t>
            </a:r>
            <a:r>
              <a:rPr lang="ja-JP" altLang="en-US" sz="2800" dirty="0"/>
              <a:t>形式データ</a:t>
            </a:r>
            <a:r>
              <a:rPr lang="ja-JP" altLang="en-US" sz="2800" dirty="0" smtClean="0"/>
              <a:t>規格案</a:t>
            </a:r>
            <a:endParaRPr kumimoji="1" lang="ja-JP" altLang="en-US" sz="2800" dirty="0"/>
          </a:p>
        </p:txBody>
      </p:sp>
      <p:sp>
        <p:nvSpPr>
          <p:cNvPr id="6" name="コンテンツ プレースホルダー 5"/>
          <p:cNvSpPr>
            <a:spLocks noGrp="1"/>
          </p:cNvSpPr>
          <p:nvPr>
            <p:ph idx="1"/>
          </p:nvPr>
        </p:nvSpPr>
        <p:spPr/>
        <p:txBody>
          <a:bodyPr/>
          <a:lstStyle/>
          <a:p>
            <a:r>
              <a:rPr kumimoji="1" lang="ja-JP" altLang="en-US" dirty="0" smtClean="0"/>
              <a:t>表記例</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73</a:t>
            </a:fld>
            <a:endParaRPr lang="en-US" altLang="ja-JP"/>
          </a:p>
        </p:txBody>
      </p:sp>
      <p:graphicFrame>
        <p:nvGraphicFramePr>
          <p:cNvPr id="9" name="表 8"/>
          <p:cNvGraphicFramePr>
            <a:graphicFrameLocks noGrp="1"/>
          </p:cNvGraphicFramePr>
          <p:nvPr>
            <p:extLst>
              <p:ext uri="{D42A27DB-BD31-4B8C-83A1-F6EECF244321}">
                <p14:modId xmlns:p14="http://schemas.microsoft.com/office/powerpoint/2010/main" val="4102179289"/>
              </p:ext>
            </p:extLst>
          </p:nvPr>
        </p:nvGraphicFramePr>
        <p:xfrm>
          <a:off x="1784648" y="1205488"/>
          <a:ext cx="3528392" cy="1935480"/>
        </p:xfrm>
        <a:graphic>
          <a:graphicData uri="http://schemas.openxmlformats.org/drawingml/2006/table">
            <a:tbl>
              <a:tblPr firstRow="1" bandRow="1">
                <a:tableStyleId>{5C22544A-7EE6-4342-B048-85BDC9FD1C3A}</a:tableStyleId>
              </a:tblPr>
              <a:tblGrid>
                <a:gridCol w="1008112"/>
                <a:gridCol w="1282247"/>
                <a:gridCol w="1238033"/>
              </a:tblGrid>
              <a:tr h="172366">
                <a:tc>
                  <a:txBody>
                    <a:bodyPr/>
                    <a:lstStyle/>
                    <a:p>
                      <a:endParaRPr kumimoji="1" lang="ja-JP" altLang="en-US" dirty="0"/>
                    </a:p>
                  </a:txBody>
                  <a:tcPr/>
                </a:tc>
                <a:tc>
                  <a:txBody>
                    <a:bodyPr/>
                    <a:lstStyle/>
                    <a:p>
                      <a:r>
                        <a:rPr kumimoji="1" lang="ja-JP" altLang="en-US" dirty="0" smtClean="0"/>
                        <a:t>人口</a:t>
                      </a:r>
                      <a:r>
                        <a:rPr kumimoji="1" lang="en-US" altLang="ja-JP" dirty="0" smtClean="0"/>
                        <a:t>[</a:t>
                      </a:r>
                      <a:r>
                        <a:rPr kumimoji="1" lang="ja-JP" altLang="en-US" dirty="0" smtClean="0"/>
                        <a:t>千人</a:t>
                      </a:r>
                      <a:r>
                        <a:rPr kumimoji="1" lang="en-US" altLang="ja-JP" dirty="0" smtClean="0"/>
                        <a:t>]</a:t>
                      </a:r>
                      <a:endParaRPr kumimoji="1" lang="ja-JP" altLang="en-US" dirty="0"/>
                    </a:p>
                  </a:txBody>
                  <a:tcPr/>
                </a:tc>
                <a:tc>
                  <a:txBody>
                    <a:bodyPr/>
                    <a:lstStyle/>
                    <a:p>
                      <a:r>
                        <a:rPr kumimoji="1" lang="ja-JP" altLang="en-US" dirty="0" smtClean="0"/>
                        <a:t>面積</a:t>
                      </a:r>
                      <a:r>
                        <a:rPr kumimoji="1" lang="en-US" altLang="ja-JP" dirty="0" smtClean="0"/>
                        <a:t>[km</a:t>
                      </a:r>
                      <a:r>
                        <a:rPr kumimoji="1" lang="en-US" altLang="ja-JP" baseline="30000" dirty="0" smtClean="0"/>
                        <a:t>2</a:t>
                      </a:r>
                      <a:r>
                        <a:rPr kumimoji="1" lang="en-US" altLang="ja-JP" dirty="0" smtClean="0"/>
                        <a:t>]</a:t>
                      </a:r>
                      <a:endParaRPr kumimoji="1" lang="ja-JP" altLang="en-US" dirty="0"/>
                    </a:p>
                  </a:txBody>
                  <a:tcPr/>
                </a:tc>
              </a:tr>
              <a:tr h="163294">
                <a:tc>
                  <a:txBody>
                    <a:bodyPr/>
                    <a:lstStyle/>
                    <a:p>
                      <a:r>
                        <a:rPr kumimoji="1" lang="ja-JP" altLang="en-US" sz="1200" dirty="0" smtClean="0"/>
                        <a:t>東京都</a:t>
                      </a:r>
                      <a:endParaRPr kumimoji="1" lang="ja-JP" altLang="en-US" sz="1200" dirty="0"/>
                    </a:p>
                  </a:txBody>
                  <a:tcPr/>
                </a:tc>
                <a:tc>
                  <a:txBody>
                    <a:bodyPr/>
                    <a:lstStyle/>
                    <a:p>
                      <a:pPr algn="r"/>
                      <a:r>
                        <a:rPr kumimoji="1" lang="en-US" altLang="ja-JP" sz="1200" dirty="0" smtClean="0"/>
                        <a:t>13,216</a:t>
                      </a:r>
                      <a:endParaRPr kumimoji="1" lang="ja-JP" altLang="en-US" sz="1200" dirty="0"/>
                    </a:p>
                  </a:txBody>
                  <a:tcPr/>
                </a:tc>
                <a:tc>
                  <a:txBody>
                    <a:bodyPr/>
                    <a:lstStyle/>
                    <a:p>
                      <a:pPr algn="r"/>
                      <a:r>
                        <a:rPr kumimoji="1" lang="en-US" altLang="ja-JP" sz="1200" dirty="0" smtClean="0"/>
                        <a:t>2,188</a:t>
                      </a:r>
                      <a:endParaRPr kumimoji="1" lang="ja-JP" altLang="en-US" sz="1200" dirty="0"/>
                    </a:p>
                  </a:txBody>
                  <a:tcPr/>
                </a:tc>
              </a:tr>
              <a:tr h="163294">
                <a:tc>
                  <a:txBody>
                    <a:bodyPr/>
                    <a:lstStyle/>
                    <a:p>
                      <a:r>
                        <a:rPr kumimoji="1" lang="ja-JP" altLang="en-US" sz="1200" dirty="0" smtClean="0"/>
                        <a:t>神奈川県</a:t>
                      </a:r>
                      <a:endParaRPr kumimoji="1" lang="ja-JP" altLang="en-US" sz="1200" dirty="0"/>
                    </a:p>
                  </a:txBody>
                  <a:tcPr/>
                </a:tc>
                <a:tc>
                  <a:txBody>
                    <a:bodyPr/>
                    <a:lstStyle/>
                    <a:p>
                      <a:pPr algn="r"/>
                      <a:r>
                        <a:rPr kumimoji="1" lang="en-US" altLang="ja-JP" sz="1200" dirty="0" smtClean="0"/>
                        <a:t>9,072</a:t>
                      </a:r>
                      <a:endParaRPr kumimoji="1" lang="ja-JP" altLang="en-US" sz="1200" dirty="0"/>
                    </a:p>
                  </a:txBody>
                  <a:tcPr/>
                </a:tc>
                <a:tc>
                  <a:txBody>
                    <a:bodyPr/>
                    <a:lstStyle/>
                    <a:p>
                      <a:pPr algn="r"/>
                      <a:r>
                        <a:rPr kumimoji="1" lang="en-US" altLang="ja-JP" sz="1200" dirty="0" smtClean="0"/>
                        <a:t>2,416</a:t>
                      </a:r>
                      <a:endParaRPr kumimoji="1" lang="ja-JP" altLang="en-US" sz="1200" dirty="0"/>
                    </a:p>
                  </a:txBody>
                  <a:tcPr/>
                </a:tc>
              </a:tr>
              <a:tr h="163294">
                <a:tc>
                  <a:txBody>
                    <a:bodyPr/>
                    <a:lstStyle/>
                    <a:p>
                      <a:r>
                        <a:rPr kumimoji="1" lang="ja-JP" altLang="en-US" sz="1200" dirty="0" smtClean="0"/>
                        <a:t>埼玉県</a:t>
                      </a:r>
                      <a:endParaRPr kumimoji="1" lang="ja-JP" altLang="en-US" sz="1200" dirty="0"/>
                    </a:p>
                  </a:txBody>
                  <a:tcPr/>
                </a:tc>
                <a:tc>
                  <a:txBody>
                    <a:bodyPr/>
                    <a:lstStyle/>
                    <a:p>
                      <a:pPr algn="r"/>
                      <a:r>
                        <a:rPr kumimoji="1" lang="en-US" altLang="ja-JP" sz="1200" dirty="0" smtClean="0"/>
                        <a:t>7,149</a:t>
                      </a:r>
                      <a:endParaRPr kumimoji="1" lang="ja-JP" altLang="en-US" sz="1200" dirty="0"/>
                    </a:p>
                  </a:txBody>
                  <a:tcPr/>
                </a:tc>
                <a:tc>
                  <a:txBody>
                    <a:bodyPr/>
                    <a:lstStyle/>
                    <a:p>
                      <a:pPr algn="r"/>
                      <a:r>
                        <a:rPr kumimoji="1" lang="en-US" altLang="ja-JP" sz="1200" dirty="0" smtClean="0"/>
                        <a:t>3,797</a:t>
                      </a:r>
                      <a:endParaRPr kumimoji="1" lang="ja-JP" altLang="en-US" sz="1200" dirty="0"/>
                    </a:p>
                  </a:txBody>
                  <a:tcPr/>
                </a:tc>
              </a:tr>
              <a:tr h="163294">
                <a:tc>
                  <a:txBody>
                    <a:bodyPr/>
                    <a:lstStyle/>
                    <a:p>
                      <a:r>
                        <a:rPr kumimoji="1" lang="ja-JP" altLang="en-US" sz="1200" dirty="0" smtClean="0"/>
                        <a:t>千葉県</a:t>
                      </a:r>
                      <a:endParaRPr kumimoji="1" lang="ja-JP" altLang="en-US" sz="1200" dirty="0"/>
                    </a:p>
                  </a:txBody>
                  <a:tcPr/>
                </a:tc>
                <a:tc>
                  <a:txBody>
                    <a:bodyPr/>
                    <a:lstStyle/>
                    <a:p>
                      <a:pPr algn="r"/>
                      <a:r>
                        <a:rPr kumimoji="1" lang="en-US" altLang="ja-JP" sz="1200" dirty="0" smtClean="0"/>
                        <a:t>6,147</a:t>
                      </a:r>
                      <a:endParaRPr kumimoji="1" lang="ja-JP" altLang="en-US" sz="1200" dirty="0"/>
                    </a:p>
                  </a:txBody>
                  <a:tcPr/>
                </a:tc>
                <a:tc>
                  <a:txBody>
                    <a:bodyPr/>
                    <a:lstStyle/>
                    <a:p>
                      <a:pPr algn="r"/>
                      <a:r>
                        <a:rPr kumimoji="1" lang="en-US" altLang="ja-JP" sz="1200" dirty="0" smtClean="0"/>
                        <a:t>5,156</a:t>
                      </a:r>
                      <a:endParaRPr kumimoji="1" lang="ja-JP" altLang="en-US" sz="1200" dirty="0"/>
                    </a:p>
                  </a:txBody>
                  <a:tcPr/>
                </a:tc>
              </a:tr>
              <a:tr h="163294">
                <a:tc>
                  <a:txBody>
                    <a:bodyPr/>
                    <a:lstStyle/>
                    <a:p>
                      <a:r>
                        <a:rPr kumimoji="1" lang="en-US" altLang="ja-JP" sz="1200" dirty="0" smtClean="0"/>
                        <a:t>…</a:t>
                      </a:r>
                      <a:endParaRPr kumimoji="1" lang="ja-JP" altLang="en-US" sz="1200" dirty="0"/>
                    </a:p>
                  </a:txBody>
                  <a:tcPr/>
                </a:tc>
                <a:tc>
                  <a:txBody>
                    <a:bodyPr/>
                    <a:lstStyle/>
                    <a:p>
                      <a:pPr algn="r"/>
                      <a:endParaRPr kumimoji="1" lang="ja-JP" altLang="en-US" sz="1200" dirty="0"/>
                    </a:p>
                  </a:txBody>
                  <a:tcPr/>
                </a:tc>
                <a:tc>
                  <a:txBody>
                    <a:bodyPr/>
                    <a:lstStyle/>
                    <a:p>
                      <a:pPr algn="r"/>
                      <a:endParaRPr kumimoji="1" lang="ja-JP" altLang="en-US" sz="1200" dirty="0"/>
                    </a:p>
                  </a:txBody>
                  <a:tcPr/>
                </a:tc>
              </a:tr>
              <a:tr h="163294">
                <a:tc>
                  <a:txBody>
                    <a:bodyPr/>
                    <a:lstStyle/>
                    <a:p>
                      <a:r>
                        <a:rPr kumimoji="1" lang="ja-JP" altLang="en-US" sz="1200" dirty="0" smtClean="0"/>
                        <a:t>合計</a:t>
                      </a:r>
                      <a:endParaRPr kumimoji="1" lang="ja-JP" altLang="en-US" sz="1200" dirty="0"/>
                    </a:p>
                  </a:txBody>
                  <a:tcPr/>
                </a:tc>
                <a:tc>
                  <a:txBody>
                    <a:bodyPr/>
                    <a:lstStyle/>
                    <a:p>
                      <a:pPr algn="r"/>
                      <a:r>
                        <a:rPr kumimoji="1" lang="en-US" altLang="ja-JP" sz="1200" dirty="0" smtClean="0"/>
                        <a:t>127,817</a:t>
                      </a:r>
                      <a:endParaRPr kumimoji="1" lang="ja-JP" altLang="en-US" sz="1200" dirty="0"/>
                    </a:p>
                  </a:txBody>
                  <a:tcPr/>
                </a:tc>
                <a:tc>
                  <a:txBody>
                    <a:bodyPr/>
                    <a:lstStyle/>
                    <a:p>
                      <a:pPr algn="r"/>
                      <a:r>
                        <a:rPr kumimoji="1" lang="en-US" altLang="ja-JP" sz="1200" dirty="0" smtClean="0"/>
                        <a:t>377,914</a:t>
                      </a:r>
                      <a:endParaRPr kumimoji="1" lang="ja-JP" altLang="en-US" sz="1200" dirty="0"/>
                    </a:p>
                  </a:txBody>
                  <a:tcPr/>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2382046383"/>
              </p:ext>
            </p:extLst>
          </p:nvPr>
        </p:nvGraphicFramePr>
        <p:xfrm>
          <a:off x="3152800" y="3284984"/>
          <a:ext cx="6589940" cy="3002280"/>
        </p:xfrm>
        <a:graphic>
          <a:graphicData uri="http://schemas.openxmlformats.org/drawingml/2006/table">
            <a:tbl>
              <a:tblPr bandRow="1">
                <a:tableStyleId>{5C22544A-7EE6-4342-B048-85BDC9FD1C3A}</a:tableStyleId>
              </a:tblPr>
              <a:tblGrid>
                <a:gridCol w="1372904"/>
                <a:gridCol w="1189850"/>
                <a:gridCol w="2269869"/>
                <a:gridCol w="1757317"/>
              </a:tblGrid>
              <a:tr h="208023">
                <a:tc gridSpan="4">
                  <a:txBody>
                    <a:bodyPr/>
                    <a:lstStyle/>
                    <a:p>
                      <a:r>
                        <a:rPr kumimoji="1" lang="en-US" altLang="ja-JP" sz="1100" dirty="0" smtClean="0"/>
                        <a:t>@prefix </a:t>
                      </a:r>
                      <a:r>
                        <a:rPr kumimoji="1" lang="en-US" altLang="ja-JP" sz="1100" dirty="0" err="1" smtClean="0"/>
                        <a:t>uc</a:t>
                      </a:r>
                      <a:r>
                        <a:rPr kumimoji="1" lang="en-US" altLang="ja-JP" sz="1100" dirty="0" smtClean="0"/>
                        <a:t>: &lt;http://</a:t>
                      </a:r>
                      <a:r>
                        <a:rPr kumimoji="1" lang="en-US" altLang="ja-JP" sz="1100" smtClean="0"/>
                        <a:t>www.uidcenter.org/vocab#&gt; </a:t>
                      </a:r>
                      <a:r>
                        <a:rPr kumimoji="1" lang="en-US" altLang="ja-JP" sz="1100" dirty="0" smtClean="0"/>
                        <a:t>.</a:t>
                      </a:r>
                    </a:p>
                    <a:p>
                      <a:r>
                        <a:rPr kumimoji="1" lang="en-US" altLang="ja-JP" sz="1100" dirty="0" smtClean="0"/>
                        <a:t>@prefix</a:t>
                      </a:r>
                      <a:r>
                        <a:rPr kumimoji="1" lang="en-US" altLang="ja-JP" sz="1100" baseline="0" dirty="0" smtClean="0"/>
                        <a:t> ex: &lt;http://www.example.org/&gt; .</a:t>
                      </a:r>
                      <a:r>
                        <a:rPr kumimoji="1" lang="en-US" altLang="ja-JP" sz="1100" dirty="0" smtClean="0"/>
                        <a:t/>
                      </a:r>
                      <a:br>
                        <a:rPr kumimoji="1" lang="en-US" altLang="ja-JP" sz="1100" dirty="0" smtClean="0"/>
                      </a:br>
                      <a:r>
                        <a:rPr kumimoji="1" lang="en-US" altLang="ja-JP" sz="1100" dirty="0" smtClean="0"/>
                        <a:t>@prefix dc: &lt;http://purl.org/dc/elements/1.1/&gt; .</a:t>
                      </a:r>
                      <a:br>
                        <a:rPr kumimoji="1" lang="en-US" altLang="ja-JP" sz="1100" dirty="0" smtClean="0"/>
                      </a:br>
                      <a:r>
                        <a:rPr kumimoji="1" lang="en-US" altLang="ja-JP" sz="1100" dirty="0" smtClean="0"/>
                        <a:t>@prefix jix0402: &lt;http://opendata.gr.jp/vocab/jisx0402#&gt; .</a:t>
                      </a:r>
                      <a:br>
                        <a:rPr kumimoji="1" lang="en-US" altLang="ja-JP" sz="1100" dirty="0" smtClean="0"/>
                      </a:br>
                      <a:r>
                        <a:rPr kumimoji="1" lang="en-US" altLang="ja-JP" sz="1100" dirty="0" smtClean="0"/>
                        <a:t>_:this </a:t>
                      </a:r>
                      <a:r>
                        <a:rPr kumimoji="1" lang="en-US" altLang="ja-JP" sz="1100" dirty="0" err="1" smtClean="0"/>
                        <a:t>dc:title</a:t>
                      </a:r>
                      <a:r>
                        <a:rPr kumimoji="1" lang="en-US" altLang="ja-JP" sz="1100" baseline="0" dirty="0" smtClean="0"/>
                        <a:t> “</a:t>
                      </a:r>
                      <a:r>
                        <a:rPr kumimoji="1" lang="ja-JP" altLang="en-US" sz="1100" baseline="0" dirty="0" smtClean="0"/>
                        <a:t>人口・面積調査</a:t>
                      </a:r>
                      <a:r>
                        <a:rPr kumimoji="1" lang="en-US" altLang="ja-JP" sz="1100" baseline="0" dirty="0" smtClean="0"/>
                        <a:t>” .</a:t>
                      </a:r>
                      <a:endParaRPr kumimoji="1" lang="ja-JP" altLang="en-US" sz="1100" dirty="0"/>
                    </a:p>
                  </a:txBody>
                  <a:tcPr/>
                </a:tc>
                <a:tc hMerge="1">
                  <a:txBody>
                    <a:bodyPr/>
                    <a:lstStyle/>
                    <a:p>
                      <a:endParaRPr kumimoji="1" lang="ja-JP" altLang="en-US"/>
                    </a:p>
                  </a:txBody>
                  <a:tcPr/>
                </a:tc>
                <a:tc hMerge="1">
                  <a:txBody>
                    <a:bodyPr/>
                    <a:lstStyle/>
                    <a:p>
                      <a:endParaRPr kumimoji="1" lang="ja-JP" altLang="en-US" sz="1100" dirty="0"/>
                    </a:p>
                  </a:txBody>
                  <a:tcPr/>
                </a:tc>
                <a:tc hMerge="1">
                  <a:txBody>
                    <a:bodyPr/>
                    <a:lstStyle/>
                    <a:p>
                      <a:endParaRPr kumimoji="1" lang="ja-JP" altLang="en-US" sz="1100" dirty="0"/>
                    </a:p>
                  </a:txBody>
                  <a:tcPr/>
                </a:tc>
              </a:tr>
              <a:tr h="208023">
                <a:tc>
                  <a:txBody>
                    <a:bodyPr/>
                    <a:lstStyle/>
                    <a:p>
                      <a:r>
                        <a:rPr kumimoji="1" lang="en-US" altLang="ja-JP" sz="1100" dirty="0" smtClean="0"/>
                        <a:t>@comment</a:t>
                      </a:r>
                      <a:endParaRPr kumimoji="1" lang="ja-JP" altLang="en-US" sz="1100" dirty="0"/>
                    </a:p>
                  </a:txBody>
                  <a:tcPr/>
                </a:tc>
                <a:tc>
                  <a:txBody>
                    <a:bodyPr/>
                    <a:lstStyle/>
                    <a:p>
                      <a:r>
                        <a:rPr kumimoji="1" lang="ja-JP" altLang="en-US" sz="1100" dirty="0" smtClean="0"/>
                        <a:t>都道府県名</a:t>
                      </a:r>
                      <a:endParaRPr kumimoji="1" lang="ja-JP" altLang="en-US" sz="1100" dirty="0"/>
                    </a:p>
                  </a:txBody>
                  <a:tcPr/>
                </a:tc>
                <a:tc>
                  <a:txBody>
                    <a:bodyPr/>
                    <a:lstStyle/>
                    <a:p>
                      <a:r>
                        <a:rPr kumimoji="1" lang="ja-JP" altLang="en-US" sz="1100" dirty="0" smtClean="0"/>
                        <a:t>人口</a:t>
                      </a:r>
                      <a:r>
                        <a:rPr kumimoji="1" lang="en-US" altLang="ja-JP" sz="1100" dirty="0" smtClean="0"/>
                        <a:t>[</a:t>
                      </a:r>
                      <a:r>
                        <a:rPr kumimoji="1" lang="ja-JP" altLang="en-US" sz="1100" dirty="0" smtClean="0"/>
                        <a:t>千人</a:t>
                      </a:r>
                      <a:r>
                        <a:rPr kumimoji="1" lang="en-US" altLang="ja-JP" sz="1100" dirty="0" smtClean="0"/>
                        <a:t>]</a:t>
                      </a:r>
                      <a:endParaRPr kumimoji="1" lang="ja-JP" altLang="en-US" sz="1100" dirty="0"/>
                    </a:p>
                  </a:txBody>
                  <a:tcPr/>
                </a:tc>
                <a:tc>
                  <a:txBody>
                    <a:bodyPr/>
                    <a:lstStyle/>
                    <a:p>
                      <a:r>
                        <a:rPr kumimoji="1" lang="ja-JP" altLang="en-US" sz="1100" dirty="0" smtClean="0"/>
                        <a:t>面積</a:t>
                      </a:r>
                      <a:r>
                        <a:rPr kumimoji="1" lang="en-US" altLang="ja-JP" sz="1100" dirty="0" smtClean="0"/>
                        <a:t>[km</a:t>
                      </a:r>
                      <a:r>
                        <a:rPr kumimoji="1" lang="en-US" altLang="ja-JP" sz="1100" baseline="30000" dirty="0" smtClean="0"/>
                        <a:t>2</a:t>
                      </a:r>
                      <a:r>
                        <a:rPr kumimoji="1" lang="en-US" altLang="ja-JP" sz="1100" dirty="0" smtClean="0"/>
                        <a:t>]</a:t>
                      </a:r>
                      <a:endParaRPr kumimoji="1" lang="ja-JP" altLang="en-US" sz="1100" dirty="0"/>
                    </a:p>
                  </a:txBody>
                  <a:tcPr/>
                </a:tc>
              </a:tr>
              <a:tr h="208023">
                <a:tc>
                  <a:txBody>
                    <a:bodyPr/>
                    <a:lstStyle/>
                    <a:p>
                      <a:r>
                        <a:rPr kumimoji="1" lang="en-US" altLang="ja-JP" sz="1100" dirty="0" smtClean="0"/>
                        <a:t>@column</a:t>
                      </a:r>
                      <a:endParaRPr kumimoji="1" lang="ja-JP" altLang="en-US" sz="1100" dirty="0"/>
                    </a:p>
                  </a:txBody>
                  <a:tcPr/>
                </a:tc>
                <a:tc>
                  <a:txBody>
                    <a:bodyPr/>
                    <a:lstStyle/>
                    <a:p>
                      <a:endParaRPr kumimoji="1" lang="ja-JP" altLang="en-US" sz="1100" dirty="0"/>
                    </a:p>
                  </a:txBody>
                  <a:tcPr/>
                </a:tc>
                <a:tc>
                  <a:txBody>
                    <a:bodyPr/>
                    <a:lstStyle/>
                    <a:p>
                      <a:r>
                        <a:rPr kumimoji="1" lang="en-US" altLang="ja-JP" sz="1050" dirty="0" err="1" smtClean="0"/>
                        <a:t>ex:population</a:t>
                      </a:r>
                      <a:r>
                        <a:rPr kumimoji="1" lang="en-US" altLang="ja-JP" sz="1050" dirty="0" smtClean="0"/>
                        <a:t>^^</a:t>
                      </a:r>
                      <a:r>
                        <a:rPr kumimoji="1" lang="en-US" altLang="ja-JP" sz="1050" dirty="0" err="1" smtClean="0"/>
                        <a:t>ex:KiloPeople</a:t>
                      </a:r>
                      <a:endParaRPr kumimoji="1" lang="ja-JP" altLang="en-US" sz="1050" dirty="0"/>
                    </a:p>
                  </a:txBody>
                  <a:tcPr/>
                </a:tc>
                <a:tc>
                  <a:txBody>
                    <a:bodyPr/>
                    <a:lstStyle/>
                    <a:p>
                      <a:r>
                        <a:rPr kumimoji="1" lang="en-US" altLang="ja-JP" sz="1050" dirty="0" err="1" smtClean="0"/>
                        <a:t>uc:area</a:t>
                      </a:r>
                      <a:r>
                        <a:rPr kumimoji="1" lang="en-US" altLang="ja-JP" sz="1050" dirty="0" smtClean="0"/>
                        <a:t>^^ex:unitKm2</a:t>
                      </a:r>
                      <a:endParaRPr kumimoji="1" lang="ja-JP" altLang="en-US" sz="1050" dirty="0"/>
                    </a:p>
                  </a:txBody>
                  <a:tcPr/>
                </a:tc>
              </a:tr>
              <a:tr h="208023">
                <a:tc>
                  <a:txBody>
                    <a:bodyPr/>
                    <a:lstStyle/>
                    <a:p>
                      <a:r>
                        <a:rPr kumimoji="1" lang="en-US" altLang="ja-JP" sz="1100" dirty="0" smtClean="0"/>
                        <a:t>jisx0402:13000</a:t>
                      </a:r>
                      <a:endParaRPr kumimoji="1" lang="ja-JP" altLang="en-US" sz="1100" dirty="0"/>
                    </a:p>
                  </a:txBody>
                  <a:tcPr/>
                </a:tc>
                <a:tc>
                  <a:txBody>
                    <a:bodyPr/>
                    <a:lstStyle/>
                    <a:p>
                      <a:r>
                        <a:rPr kumimoji="1" lang="ja-JP" altLang="en-US" sz="1100" dirty="0" smtClean="0"/>
                        <a:t>東京都</a:t>
                      </a:r>
                      <a:endParaRPr kumimoji="1" lang="ja-JP" altLang="en-US" sz="1100" dirty="0"/>
                    </a:p>
                  </a:txBody>
                  <a:tcPr/>
                </a:tc>
                <a:tc>
                  <a:txBody>
                    <a:bodyPr/>
                    <a:lstStyle/>
                    <a:p>
                      <a:pPr algn="r"/>
                      <a:r>
                        <a:rPr kumimoji="1" lang="en-US" altLang="ja-JP" sz="1100" dirty="0" smtClean="0"/>
                        <a:t>13216</a:t>
                      </a:r>
                      <a:endParaRPr kumimoji="1" lang="ja-JP" altLang="en-US" sz="1100" dirty="0"/>
                    </a:p>
                  </a:txBody>
                  <a:tcPr/>
                </a:tc>
                <a:tc>
                  <a:txBody>
                    <a:bodyPr/>
                    <a:lstStyle/>
                    <a:p>
                      <a:pPr algn="r"/>
                      <a:r>
                        <a:rPr kumimoji="1" lang="en-US" altLang="ja-JP" sz="1100" dirty="0" smtClean="0"/>
                        <a:t>2188</a:t>
                      </a:r>
                      <a:endParaRPr kumimoji="1" lang="ja-JP" altLang="en-US" sz="1100" dirty="0"/>
                    </a:p>
                  </a:txBody>
                  <a:tcPr/>
                </a:tc>
              </a:tr>
              <a:tr h="208023">
                <a:tc>
                  <a:txBody>
                    <a:bodyPr/>
                    <a:lstStyle/>
                    <a:p>
                      <a:r>
                        <a:rPr kumimoji="1" lang="en-US" altLang="ja-JP" sz="1100" dirty="0" smtClean="0"/>
                        <a:t>jisx0402:14000</a:t>
                      </a:r>
                      <a:endParaRPr kumimoji="1" lang="ja-JP" altLang="en-US" sz="1100" dirty="0"/>
                    </a:p>
                  </a:txBody>
                  <a:tcPr/>
                </a:tc>
                <a:tc>
                  <a:txBody>
                    <a:bodyPr/>
                    <a:lstStyle/>
                    <a:p>
                      <a:r>
                        <a:rPr kumimoji="1" lang="ja-JP" altLang="en-US" sz="1100" dirty="0" smtClean="0"/>
                        <a:t>神奈川県</a:t>
                      </a:r>
                      <a:endParaRPr kumimoji="1" lang="ja-JP" altLang="en-US" sz="1100" dirty="0"/>
                    </a:p>
                  </a:txBody>
                  <a:tcPr/>
                </a:tc>
                <a:tc>
                  <a:txBody>
                    <a:bodyPr/>
                    <a:lstStyle/>
                    <a:p>
                      <a:pPr algn="r"/>
                      <a:r>
                        <a:rPr kumimoji="1" lang="en-US" altLang="ja-JP" sz="1100" dirty="0" smtClean="0"/>
                        <a:t>9072</a:t>
                      </a:r>
                      <a:endParaRPr kumimoji="1" lang="ja-JP" altLang="en-US" sz="1100" dirty="0"/>
                    </a:p>
                  </a:txBody>
                  <a:tcPr/>
                </a:tc>
                <a:tc>
                  <a:txBody>
                    <a:bodyPr/>
                    <a:lstStyle/>
                    <a:p>
                      <a:pPr algn="r"/>
                      <a:r>
                        <a:rPr kumimoji="1" lang="en-US" altLang="ja-JP" sz="1100" dirty="0" smtClean="0"/>
                        <a:t>2416</a:t>
                      </a:r>
                      <a:endParaRPr kumimoji="1" lang="ja-JP" altLang="en-US" sz="1100" dirty="0"/>
                    </a:p>
                  </a:txBody>
                  <a:tcPr/>
                </a:tc>
              </a:tr>
              <a:tr h="208023">
                <a:tc>
                  <a:txBody>
                    <a:bodyPr/>
                    <a:lstStyle/>
                    <a:p>
                      <a:r>
                        <a:rPr kumimoji="1" lang="en-US" altLang="ja-JP" sz="1100" dirty="0" smtClean="0"/>
                        <a:t>jisx0402:11000</a:t>
                      </a:r>
                      <a:endParaRPr kumimoji="1" lang="ja-JP" altLang="en-US" sz="1100" dirty="0"/>
                    </a:p>
                  </a:txBody>
                  <a:tcPr/>
                </a:tc>
                <a:tc>
                  <a:txBody>
                    <a:bodyPr/>
                    <a:lstStyle/>
                    <a:p>
                      <a:r>
                        <a:rPr kumimoji="1" lang="ja-JP" altLang="en-US" sz="1100" dirty="0" smtClean="0"/>
                        <a:t>埼玉県</a:t>
                      </a:r>
                      <a:endParaRPr kumimoji="1" lang="ja-JP" altLang="en-US" sz="1100" dirty="0"/>
                    </a:p>
                  </a:txBody>
                  <a:tcPr/>
                </a:tc>
                <a:tc>
                  <a:txBody>
                    <a:bodyPr/>
                    <a:lstStyle/>
                    <a:p>
                      <a:pPr algn="r"/>
                      <a:r>
                        <a:rPr kumimoji="1" lang="en-US" altLang="ja-JP" sz="1100" dirty="0" smtClean="0"/>
                        <a:t>7149</a:t>
                      </a:r>
                      <a:endParaRPr kumimoji="1" lang="ja-JP" altLang="en-US" sz="1100" dirty="0"/>
                    </a:p>
                  </a:txBody>
                  <a:tcPr/>
                </a:tc>
                <a:tc>
                  <a:txBody>
                    <a:bodyPr/>
                    <a:lstStyle/>
                    <a:p>
                      <a:pPr algn="r"/>
                      <a:r>
                        <a:rPr kumimoji="1" lang="en-US" altLang="ja-JP" sz="1100" dirty="0" smtClean="0"/>
                        <a:t>3797</a:t>
                      </a:r>
                      <a:endParaRPr kumimoji="1" lang="ja-JP" altLang="en-US" sz="1100" dirty="0"/>
                    </a:p>
                  </a:txBody>
                  <a:tcPr/>
                </a:tc>
              </a:tr>
              <a:tr h="208023">
                <a:tc>
                  <a:txBody>
                    <a:bodyPr/>
                    <a:lstStyle/>
                    <a:p>
                      <a:r>
                        <a:rPr kumimoji="1" lang="en-US" altLang="ja-JP" sz="1100" dirty="0" smtClean="0"/>
                        <a:t>jisx0402:12000</a:t>
                      </a:r>
                      <a:endParaRPr kumimoji="1" lang="ja-JP" altLang="en-US" sz="1100" dirty="0"/>
                    </a:p>
                  </a:txBody>
                  <a:tcPr/>
                </a:tc>
                <a:tc>
                  <a:txBody>
                    <a:bodyPr/>
                    <a:lstStyle/>
                    <a:p>
                      <a:r>
                        <a:rPr kumimoji="1" lang="ja-JP" altLang="en-US" sz="1100" dirty="0" smtClean="0"/>
                        <a:t>千葉県</a:t>
                      </a:r>
                      <a:endParaRPr kumimoji="1" lang="ja-JP" altLang="en-US" sz="1100" dirty="0"/>
                    </a:p>
                  </a:txBody>
                  <a:tcPr/>
                </a:tc>
                <a:tc>
                  <a:txBody>
                    <a:bodyPr/>
                    <a:lstStyle/>
                    <a:p>
                      <a:pPr algn="r"/>
                      <a:r>
                        <a:rPr kumimoji="1" lang="en-US" altLang="ja-JP" sz="1100" dirty="0" smtClean="0"/>
                        <a:t>6147</a:t>
                      </a:r>
                      <a:endParaRPr kumimoji="1" lang="ja-JP" altLang="en-US" sz="1100" dirty="0"/>
                    </a:p>
                  </a:txBody>
                  <a:tcPr/>
                </a:tc>
                <a:tc>
                  <a:txBody>
                    <a:bodyPr/>
                    <a:lstStyle/>
                    <a:p>
                      <a:pPr algn="r"/>
                      <a:r>
                        <a:rPr kumimoji="1" lang="en-US" altLang="ja-JP" sz="1100" dirty="0" smtClean="0"/>
                        <a:t>5156</a:t>
                      </a:r>
                      <a:endParaRPr kumimoji="1" lang="ja-JP" altLang="en-US" sz="1100" dirty="0"/>
                    </a:p>
                  </a:txBody>
                  <a:tcPr/>
                </a:tc>
              </a:tr>
              <a:tr h="208023">
                <a:tc>
                  <a:txBody>
                    <a:bodyPr/>
                    <a:lstStyle/>
                    <a:p>
                      <a:r>
                        <a:rPr kumimoji="1" lang="en-US" altLang="ja-JP" sz="1100" dirty="0" smtClean="0"/>
                        <a:t>…</a:t>
                      </a:r>
                      <a:endParaRPr kumimoji="1" lang="ja-JP" altLang="en-US" sz="1100" dirty="0"/>
                    </a:p>
                  </a:txBody>
                  <a:tcPr/>
                </a:tc>
                <a:tc>
                  <a:txBody>
                    <a:bodyPr/>
                    <a:lstStyle/>
                    <a:p>
                      <a:endParaRPr kumimoji="1" lang="ja-JP" altLang="en-US" sz="1100" dirty="0"/>
                    </a:p>
                  </a:txBody>
                  <a:tcPr/>
                </a:tc>
                <a:tc>
                  <a:txBody>
                    <a:bodyPr/>
                    <a:lstStyle/>
                    <a:p>
                      <a:pPr algn="r"/>
                      <a:endParaRPr kumimoji="1" lang="ja-JP" altLang="en-US" sz="1100" dirty="0"/>
                    </a:p>
                  </a:txBody>
                  <a:tcPr/>
                </a:tc>
                <a:tc>
                  <a:txBody>
                    <a:bodyPr/>
                    <a:lstStyle/>
                    <a:p>
                      <a:pPr algn="r"/>
                      <a:endParaRPr kumimoji="1" lang="ja-JP" altLang="en-US" sz="1100" dirty="0"/>
                    </a:p>
                  </a:txBody>
                  <a:tcPr/>
                </a:tc>
              </a:tr>
              <a:tr h="208023">
                <a:tc>
                  <a:txBody>
                    <a:bodyPr/>
                    <a:lstStyle/>
                    <a:p>
                      <a:endParaRPr kumimoji="1" lang="ja-JP" altLang="en-US" sz="1100" dirty="0"/>
                    </a:p>
                  </a:txBody>
                  <a:tcPr/>
                </a:tc>
                <a:tc>
                  <a:txBody>
                    <a:bodyPr/>
                    <a:lstStyle/>
                    <a:p>
                      <a:r>
                        <a:rPr kumimoji="1" lang="ja-JP" altLang="en-US" sz="1100" dirty="0" smtClean="0"/>
                        <a:t>合計</a:t>
                      </a:r>
                      <a:endParaRPr kumimoji="1" lang="ja-JP" altLang="en-US" sz="1100" dirty="0"/>
                    </a:p>
                  </a:txBody>
                  <a:tcPr/>
                </a:tc>
                <a:tc>
                  <a:txBody>
                    <a:bodyPr/>
                    <a:lstStyle/>
                    <a:p>
                      <a:pPr algn="r"/>
                      <a:r>
                        <a:rPr kumimoji="1" lang="en-US" altLang="ja-JP" sz="1100" dirty="0" smtClean="0"/>
                        <a:t>127817</a:t>
                      </a:r>
                      <a:endParaRPr kumimoji="1" lang="ja-JP" altLang="en-US" sz="1100" dirty="0"/>
                    </a:p>
                  </a:txBody>
                  <a:tcPr/>
                </a:tc>
                <a:tc>
                  <a:txBody>
                    <a:bodyPr/>
                    <a:lstStyle/>
                    <a:p>
                      <a:pPr algn="r"/>
                      <a:r>
                        <a:rPr kumimoji="1" lang="en-US" altLang="ja-JP" sz="1100" dirty="0" smtClean="0"/>
                        <a:t>377914</a:t>
                      </a:r>
                      <a:endParaRPr kumimoji="1" lang="ja-JP" altLang="en-US" sz="1100" dirty="0"/>
                    </a:p>
                  </a:txBody>
                  <a:tcPr/>
                </a:tc>
              </a:tr>
            </a:tbl>
          </a:graphicData>
        </a:graphic>
      </p:graphicFrame>
      <p:sp>
        <p:nvSpPr>
          <p:cNvPr id="11" name="右中かっこ 10"/>
          <p:cNvSpPr/>
          <p:nvPr/>
        </p:nvSpPr>
        <p:spPr bwMode="auto">
          <a:xfrm>
            <a:off x="6787996" y="3356992"/>
            <a:ext cx="144016" cy="648072"/>
          </a:xfrm>
          <a:prstGeom prst="rightBrace">
            <a:avLst/>
          </a:prstGeom>
          <a:noFill/>
          <a:ln w="12700" cap="sq" cmpd="sng" algn="ctr">
            <a:solidFill>
              <a:schemeClr val="bg2"/>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2" name="テキスト ボックス 11"/>
          <p:cNvSpPr txBox="1"/>
          <p:nvPr/>
        </p:nvSpPr>
        <p:spPr>
          <a:xfrm>
            <a:off x="7004020" y="3542528"/>
            <a:ext cx="848309" cy="276999"/>
          </a:xfrm>
          <a:prstGeom prst="rect">
            <a:avLst/>
          </a:prstGeom>
          <a:noFill/>
        </p:spPr>
        <p:txBody>
          <a:bodyPr wrap="none" rtlCol="0">
            <a:spAutoFit/>
          </a:bodyPr>
          <a:lstStyle/>
          <a:p>
            <a:pPr algn="l"/>
            <a:r>
              <a:rPr kumimoji="1" lang="en-US" altLang="ja-JP" sz="1200" dirty="0" smtClean="0">
                <a:solidFill>
                  <a:schemeClr val="bg2"/>
                </a:solidFill>
                <a:latin typeface="ヒラギノ角ゴ ProN W6"/>
                <a:ea typeface="ヒラギノ角ゴ ProN W6"/>
                <a:cs typeface="ヒラギノ角ゴ ProN W6"/>
              </a:rPr>
              <a:t>prefix</a:t>
            </a:r>
            <a:r>
              <a:rPr kumimoji="1" lang="ja-JP" altLang="en-US" sz="1200" dirty="0" smtClean="0">
                <a:solidFill>
                  <a:schemeClr val="bg2"/>
                </a:solidFill>
                <a:latin typeface="ヒラギノ角ゴ ProN W6"/>
                <a:ea typeface="ヒラギノ角ゴ ProN W6"/>
                <a:cs typeface="ヒラギノ角ゴ ProN W6"/>
              </a:rPr>
              <a:t>宣言</a:t>
            </a:r>
          </a:p>
        </p:txBody>
      </p:sp>
      <p:sp>
        <p:nvSpPr>
          <p:cNvPr id="13" name="右中かっこ 12"/>
          <p:cNvSpPr/>
          <p:nvPr/>
        </p:nvSpPr>
        <p:spPr bwMode="auto">
          <a:xfrm>
            <a:off x="6803783" y="4005064"/>
            <a:ext cx="128229" cy="185536"/>
          </a:xfrm>
          <a:prstGeom prst="rightBrace">
            <a:avLst/>
          </a:prstGeom>
          <a:noFill/>
          <a:ln w="12700" cap="sq" cmpd="sng" algn="ctr">
            <a:solidFill>
              <a:schemeClr val="bg2"/>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4" name="テキスト ボックス 13"/>
          <p:cNvSpPr txBox="1"/>
          <p:nvPr/>
        </p:nvSpPr>
        <p:spPr>
          <a:xfrm>
            <a:off x="7004020" y="3922033"/>
            <a:ext cx="2773516" cy="276999"/>
          </a:xfrm>
          <a:prstGeom prst="rect">
            <a:avLst/>
          </a:prstGeom>
          <a:noFill/>
        </p:spPr>
        <p:txBody>
          <a:bodyPr wrap="none" rtlCol="0">
            <a:spAutoFit/>
          </a:bodyPr>
          <a:lstStyle/>
          <a:p>
            <a:pPr algn="l"/>
            <a:r>
              <a:rPr kumimoji="1" lang="ja-JP" altLang="en-US" sz="1200" dirty="0" smtClean="0">
                <a:solidFill>
                  <a:schemeClr val="bg2"/>
                </a:solidFill>
                <a:latin typeface="ヒラギノ角ゴ ProN W6"/>
                <a:ea typeface="ヒラギノ角ゴ ProN W6"/>
                <a:cs typeface="ヒラギノ角ゴ ProN W6"/>
              </a:rPr>
              <a:t>表の名称や作者などのメタデータを記述</a:t>
            </a:r>
          </a:p>
        </p:txBody>
      </p:sp>
      <p:sp>
        <p:nvSpPr>
          <p:cNvPr id="15" name="角丸四角形吹き出し 14"/>
          <p:cNvSpPr/>
          <p:nvPr/>
        </p:nvSpPr>
        <p:spPr bwMode="auto">
          <a:xfrm>
            <a:off x="741740" y="4140648"/>
            <a:ext cx="2195036" cy="368472"/>
          </a:xfrm>
          <a:prstGeom prst="wedgeRoundRectCallout">
            <a:avLst>
              <a:gd name="adj1" fmla="val 63978"/>
              <a:gd name="adj2" fmla="val 6858"/>
              <a:gd name="adj3" fmla="val 16667"/>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機械はこの行を解読しない</a:t>
            </a:r>
            <a:br>
              <a:rPr kumimoji="0" lang="ja-JP" altLang="en-US"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br>
            <a:r>
              <a:rPr kumimoji="0" lang="en-US" altLang="ja-JP"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(@comment</a:t>
            </a:r>
            <a:r>
              <a:rPr kumimoji="0" lang="ja-JP" altLang="en-US"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行だから）</a:t>
            </a:r>
          </a:p>
        </p:txBody>
      </p:sp>
      <p:sp>
        <p:nvSpPr>
          <p:cNvPr id="16" name="曲折矢印 15"/>
          <p:cNvSpPr/>
          <p:nvPr/>
        </p:nvSpPr>
        <p:spPr bwMode="auto">
          <a:xfrm rot="5400000">
            <a:off x="5476406" y="2240868"/>
            <a:ext cx="936104" cy="864096"/>
          </a:xfrm>
          <a:prstGeom prst="bentArrow">
            <a:avLst>
              <a:gd name="adj1" fmla="val 25000"/>
              <a:gd name="adj2" fmla="val 25000"/>
              <a:gd name="adj3" fmla="val 25000"/>
              <a:gd name="adj4" fmla="val 62489"/>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8" name="角丸四角形吹き出し 17"/>
          <p:cNvSpPr/>
          <p:nvPr/>
        </p:nvSpPr>
        <p:spPr bwMode="auto">
          <a:xfrm>
            <a:off x="741740" y="5949280"/>
            <a:ext cx="2195036" cy="360040"/>
          </a:xfrm>
          <a:prstGeom prst="wedgeRoundRectCallout">
            <a:avLst>
              <a:gd name="adj1" fmla="val 64412"/>
              <a:gd name="adj2" fmla="val 6434"/>
              <a:gd name="adj3" fmla="val 16667"/>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機械はこの行を解読しない</a:t>
            </a:r>
            <a:endParaRPr lang="en-US" altLang="ja-JP" sz="1200" dirty="0">
              <a:solidFill>
                <a:schemeClr val="bg2"/>
              </a:solidFill>
            </a:endParaRPr>
          </a:p>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a:t>
            </a:r>
            <a:r>
              <a:rPr lang="en-US" altLang="ja-JP" sz="1200" dirty="0" smtClean="0">
                <a:solidFill>
                  <a:schemeClr val="bg2"/>
                </a:solidFill>
              </a:rPr>
              <a:t>1</a:t>
            </a:r>
            <a:r>
              <a:rPr lang="ja-JP" altLang="en-US" sz="1200" dirty="0" smtClean="0">
                <a:solidFill>
                  <a:schemeClr val="bg2"/>
                </a:solidFill>
              </a:rPr>
              <a:t>列目が空だから）</a:t>
            </a:r>
            <a:endParaRPr kumimoji="0" lang="en-US" altLang="ja-JP"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endParaRPr>
          </a:p>
        </p:txBody>
      </p:sp>
      <p:sp>
        <p:nvSpPr>
          <p:cNvPr id="19" name="角丸四角形吹き出し 18"/>
          <p:cNvSpPr/>
          <p:nvPr/>
        </p:nvSpPr>
        <p:spPr bwMode="auto">
          <a:xfrm>
            <a:off x="3766076" y="6300888"/>
            <a:ext cx="3563188" cy="296464"/>
          </a:xfrm>
          <a:prstGeom prst="wedgeRoundRectCallout">
            <a:avLst>
              <a:gd name="adj1" fmla="val -19890"/>
              <a:gd name="adj2" fmla="val -77859"/>
              <a:gd name="adj3" fmla="val 16667"/>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機械はこの列を解読しない（</a:t>
            </a:r>
            <a:r>
              <a:rPr kumimoji="0" lang="en-US" altLang="ja-JP"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@column</a:t>
            </a:r>
            <a:r>
              <a:rPr kumimoji="0" lang="ja-JP" altLang="en-US" sz="12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列が空だから）</a:t>
            </a:r>
          </a:p>
        </p:txBody>
      </p:sp>
    </p:spTree>
    <p:extLst>
      <p:ext uri="{BB962C8B-B14F-4D97-AF65-F5344CB8AC3E}">
        <p14:creationId xmlns:p14="http://schemas.microsoft.com/office/powerpoint/2010/main" val="7084289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0"/>
          </p:nvPr>
        </p:nvSpPr>
        <p:spPr/>
        <p:txBody>
          <a:bodyPr/>
          <a:lstStyle/>
          <a:p>
            <a:fld id="{32A7F7E3-2EA5-4E0E-99DF-9D27F789031C}" type="slidenum">
              <a:rPr lang="ja-JP" altLang="en-US" smtClean="0"/>
              <a:pPr/>
              <a:t>74</a:t>
            </a:fld>
            <a:endParaRPr lang="en-US" altLang="ja-JP"/>
          </a:p>
        </p:txBody>
      </p:sp>
      <p:pic>
        <p:nvPicPr>
          <p:cNvPr id="6" name="図 5"/>
          <p:cNvPicPr>
            <a:picLocks noChangeAspect="1"/>
          </p:cNvPicPr>
          <p:nvPr/>
        </p:nvPicPr>
        <p:blipFill>
          <a:blip r:embed="rId2"/>
          <a:stretch>
            <a:fillRect/>
          </a:stretch>
        </p:blipFill>
        <p:spPr>
          <a:xfrm>
            <a:off x="3810000" y="2743200"/>
            <a:ext cx="2286000" cy="20977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smtClean="0"/>
              <a:t>想定する民間データ（公共性の高いもの）の例</a:t>
            </a:r>
            <a:endParaRPr lang="ja-JP" altLang="en-US" dirty="0"/>
          </a:p>
        </p:txBody>
      </p:sp>
      <p:graphicFrame>
        <p:nvGraphicFramePr>
          <p:cNvPr id="8" name="コンテンツ プレースホルダ 7"/>
          <p:cNvGraphicFramePr>
            <a:graphicFrameLocks noGrp="1"/>
          </p:cNvGraphicFramePr>
          <p:nvPr>
            <p:ph idx="1"/>
            <p:extLst>
              <p:ext uri="{D42A27DB-BD31-4B8C-83A1-F6EECF244321}">
                <p14:modId xmlns:p14="http://schemas.microsoft.com/office/powerpoint/2010/main" val="4120041789"/>
              </p:ext>
            </p:extLst>
          </p:nvPr>
        </p:nvGraphicFramePr>
        <p:xfrm>
          <a:off x="350838" y="2057400"/>
          <a:ext cx="9250363" cy="2423160"/>
        </p:xfrm>
        <a:graphic>
          <a:graphicData uri="http://schemas.openxmlformats.org/drawingml/2006/table">
            <a:tbl>
              <a:tblPr firstRow="1" bandRow="1">
                <a:tableStyleId>{6E25E649-3F16-4E02-A733-19D2CDBF48F0}</a:tableStyleId>
              </a:tblPr>
              <a:tblGrid>
                <a:gridCol w="943915"/>
                <a:gridCol w="1800812"/>
                <a:gridCol w="2102344"/>
                <a:gridCol w="4403292"/>
              </a:tblGrid>
              <a:tr h="0">
                <a:tc>
                  <a:txBody>
                    <a:bodyPr/>
                    <a:lstStyle/>
                    <a:p>
                      <a:endParaRPr kumimoji="1" lang="ja-JP" altLang="en-US" sz="900" dirty="0"/>
                    </a:p>
                  </a:txBody>
                  <a:tcPr/>
                </a:tc>
                <a:tc>
                  <a:txBody>
                    <a:bodyPr/>
                    <a:lstStyle/>
                    <a:p>
                      <a:r>
                        <a:rPr kumimoji="1" lang="ja-JP" altLang="en-US" sz="900" dirty="0" smtClean="0"/>
                        <a:t>大分類</a:t>
                      </a:r>
                      <a:endParaRPr kumimoji="1" lang="ja-JP" altLang="en-US" sz="900" dirty="0"/>
                    </a:p>
                  </a:txBody>
                  <a:tcPr/>
                </a:tc>
                <a:tc>
                  <a:txBody>
                    <a:bodyPr/>
                    <a:lstStyle/>
                    <a:p>
                      <a:r>
                        <a:rPr kumimoji="1" lang="ja-JP" altLang="en-US" sz="900" dirty="0" smtClean="0"/>
                        <a:t>小分類</a:t>
                      </a:r>
                      <a:endParaRPr kumimoji="1" lang="ja-JP" altLang="en-US" sz="900" dirty="0"/>
                    </a:p>
                  </a:txBody>
                  <a:tcPr/>
                </a:tc>
                <a:tc>
                  <a:txBody>
                    <a:bodyPr/>
                    <a:lstStyle/>
                    <a:p>
                      <a:r>
                        <a:rPr kumimoji="1" lang="ja-JP" altLang="en-US" sz="900" dirty="0" smtClean="0"/>
                        <a:t>補足</a:t>
                      </a:r>
                      <a:endParaRPr kumimoji="1" lang="ja-JP" altLang="en-US" sz="900" dirty="0"/>
                    </a:p>
                  </a:txBody>
                  <a:tcPr/>
                </a:tc>
              </a:tr>
              <a:tr h="0">
                <a:tc rowSpan="9">
                  <a:txBody>
                    <a:bodyPr/>
                    <a:lstStyle/>
                    <a:p>
                      <a:pPr algn="ctr"/>
                      <a:r>
                        <a:rPr kumimoji="1" lang="ja-JP" altLang="en-US" sz="900" dirty="0" smtClean="0"/>
                        <a:t>静的</a:t>
                      </a:r>
                      <a:br>
                        <a:rPr kumimoji="1" lang="ja-JP" altLang="en-US" sz="900" dirty="0" smtClean="0"/>
                      </a:br>
                      <a:r>
                        <a:rPr kumimoji="1" lang="ja-JP" altLang="en-US" sz="900" dirty="0" smtClean="0"/>
                        <a:t>集約データ</a:t>
                      </a:r>
                    </a:p>
                    <a:p>
                      <a:pPr algn="ctr"/>
                      <a:endParaRPr kumimoji="1" lang="ja-JP" altLang="en-US" sz="900" dirty="0" smtClean="0"/>
                    </a:p>
                    <a:p>
                      <a:pPr algn="ctr"/>
                      <a:endParaRPr kumimoji="1" lang="ja-JP" altLang="en-US" sz="900" dirty="0" smtClean="0"/>
                    </a:p>
                    <a:p>
                      <a:pPr algn="ctr"/>
                      <a:endParaRPr kumimoji="1" lang="ja-JP" altLang="en-US" sz="900" dirty="0" smtClean="0"/>
                    </a:p>
                    <a:p>
                      <a:pPr algn="ctr"/>
                      <a:endParaRPr kumimoji="1" lang="ja-JP" altLang="en-US" sz="900" dirty="0" smtClean="0"/>
                    </a:p>
                    <a:p>
                      <a:pPr algn="ctr"/>
                      <a:endParaRPr kumimoji="1" lang="ja-JP" altLang="en-US" sz="900" dirty="0" smtClean="0"/>
                    </a:p>
                    <a:p>
                      <a:pPr algn="ctr"/>
                      <a:endParaRPr kumimoji="1" lang="ja-JP" altLang="en-US" sz="900" dirty="0" smtClean="0"/>
                    </a:p>
                    <a:p>
                      <a:pPr algn="ctr"/>
                      <a:endParaRPr kumimoji="1" lang="ja-JP" altLang="en-US" sz="900" dirty="0" smtClean="0"/>
                    </a:p>
                    <a:p>
                      <a:pPr algn="ctr"/>
                      <a:endParaRPr kumimoji="1" lang="ja-JP" altLang="en-US" sz="900" dirty="0" smtClean="0"/>
                    </a:p>
                    <a:p>
                      <a:pPr algn="ctr"/>
                      <a:endParaRPr kumimoji="1" lang="ja-JP" altLang="en-US" sz="900" dirty="0" smtClean="0"/>
                    </a:p>
                    <a:p>
                      <a:pPr algn="ctr"/>
                      <a:endParaRPr kumimoji="1" lang="ja-JP" altLang="en-US" sz="900" dirty="0" smtClean="0"/>
                    </a:p>
                    <a:p>
                      <a:pPr algn="ctr"/>
                      <a:r>
                        <a:rPr kumimoji="1" lang="ja-JP" altLang="en-US" sz="900" dirty="0" smtClean="0"/>
                        <a:t>リアルタイムデータ</a:t>
                      </a:r>
                      <a:endParaRPr kumimoji="1" lang="ja-JP" altLang="en-US" sz="900" dirty="0"/>
                    </a:p>
                  </a:txBody>
                  <a:tcPr/>
                </a:tc>
                <a:tc>
                  <a:txBody>
                    <a:bodyPr/>
                    <a:lstStyle/>
                    <a:p>
                      <a:r>
                        <a:rPr kumimoji="1" lang="ja-JP" altLang="en-US" sz="900" dirty="0" smtClean="0"/>
                        <a:t>組織情報・経営情報</a:t>
                      </a:r>
                      <a:endParaRPr kumimoji="1" lang="ja-JP" altLang="en-US" sz="900" dirty="0"/>
                    </a:p>
                  </a:txBody>
                  <a:tcPr/>
                </a:tc>
                <a:tc>
                  <a:txBody>
                    <a:bodyPr/>
                    <a:lstStyle/>
                    <a:p>
                      <a:r>
                        <a:rPr kumimoji="1" lang="ja-JP" altLang="en-US" sz="900" dirty="0" smtClean="0"/>
                        <a:t>会社概要・決算情報・財務諸表</a:t>
                      </a:r>
                      <a:endParaRPr kumimoji="1" lang="ja-JP" altLang="en-US" sz="900" dirty="0"/>
                    </a:p>
                  </a:txBody>
                  <a:tcPr/>
                </a:tc>
                <a:tc>
                  <a:txBody>
                    <a:bodyPr/>
                    <a:lstStyle/>
                    <a:p>
                      <a:endParaRPr kumimoji="1" lang="ja-JP" altLang="en-US" sz="900" dirty="0"/>
                    </a:p>
                  </a:txBody>
                  <a:tcPr/>
                </a:tc>
              </a:tr>
              <a:tr h="0">
                <a:tc vMerge="1">
                  <a:txBody>
                    <a:bodyPr/>
                    <a:lstStyle/>
                    <a:p>
                      <a:endParaRPr kumimoji="1" lang="ja-JP" altLang="en-US" sz="1400" dirty="0"/>
                    </a:p>
                  </a:txBody>
                  <a:tcPr/>
                </a:tc>
                <a:tc rowSpan="4">
                  <a:txBody>
                    <a:bodyPr/>
                    <a:lstStyle/>
                    <a:p>
                      <a:r>
                        <a:rPr kumimoji="1" lang="ja-JP" altLang="en-US" sz="900" dirty="0" smtClean="0"/>
                        <a:t>製品・サービス情報</a:t>
                      </a:r>
                      <a:endParaRPr kumimoji="1" lang="ja-JP" altLang="en-US" sz="900" dirty="0"/>
                    </a:p>
                  </a:txBody>
                  <a:tcPr/>
                </a:tc>
                <a:tc>
                  <a:txBody>
                    <a:bodyPr/>
                    <a:lstStyle/>
                    <a:p>
                      <a:r>
                        <a:rPr kumimoji="1" lang="ja-JP" altLang="en-US" sz="900" dirty="0" smtClean="0"/>
                        <a:t>商品・サービスのリスト・価格表</a:t>
                      </a:r>
                      <a:endParaRPr kumimoji="1" lang="ja-JP" altLang="en-US" sz="900" dirty="0"/>
                    </a:p>
                  </a:txBody>
                  <a:tcPr/>
                </a:tc>
                <a:tc>
                  <a:txBody>
                    <a:bodyPr/>
                    <a:lstStyle/>
                    <a:p>
                      <a:endParaRPr kumimoji="1" lang="ja-JP" altLang="en-US" sz="900" dirty="0"/>
                    </a:p>
                  </a:txBody>
                  <a:tcPr/>
                </a:tc>
              </a:tr>
              <a:tr h="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900" dirty="0" smtClean="0"/>
                        <a:t>サービス提供時期に関する情報</a:t>
                      </a:r>
                      <a:endParaRPr kumimoji="1" lang="ja-JP" altLang="en-US" sz="900" dirty="0"/>
                    </a:p>
                  </a:txBody>
                  <a:tcPr/>
                </a:tc>
                <a:tc>
                  <a:txBody>
                    <a:bodyPr/>
                    <a:lstStyle/>
                    <a:p>
                      <a:r>
                        <a:rPr kumimoji="1" lang="ja-JP" altLang="en-US" sz="900" dirty="0" smtClean="0"/>
                        <a:t>開店／閉店時間・定休日など。</a:t>
                      </a:r>
                      <a:endParaRPr kumimoji="1" lang="ja-JP" altLang="en-US" sz="900" dirty="0"/>
                    </a:p>
                  </a:txBody>
                  <a:tcPr/>
                </a:tc>
              </a:tr>
              <a:tr h="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900" dirty="0" smtClean="0"/>
                        <a:t>地理情報</a:t>
                      </a:r>
                      <a:endParaRPr kumimoji="1" lang="ja-JP" altLang="en-US" sz="900" dirty="0"/>
                    </a:p>
                  </a:txBody>
                  <a:tcPr/>
                </a:tc>
                <a:tc>
                  <a:txBody>
                    <a:bodyPr/>
                    <a:lstStyle/>
                    <a:p>
                      <a:r>
                        <a:rPr kumimoji="1" lang="ja-JP" altLang="en-US" sz="900" dirty="0" smtClean="0"/>
                        <a:t>店舗や施設の位置情報／サービス提供・非提供区域など。</a:t>
                      </a:r>
                      <a:endParaRPr kumimoji="1" lang="ja-JP" altLang="en-US" sz="900" dirty="0"/>
                    </a:p>
                  </a:txBody>
                  <a:tcPr/>
                </a:tc>
              </a:tr>
              <a:tr h="0">
                <a:tc vMerge="1">
                  <a:txBody>
                    <a:bodyPr/>
                    <a:lstStyle/>
                    <a:p>
                      <a:endParaRPr kumimoji="1" lang="ja-JP" altLang="en-US" sz="1200" dirty="0"/>
                    </a:p>
                  </a:txBody>
                  <a:tcPr/>
                </a:tc>
                <a:tc vMerge="1">
                  <a:txBody>
                    <a:bodyPr/>
                    <a:lstStyle/>
                    <a:p>
                      <a:endParaRPr kumimoji="1" lang="ja-JP" altLang="en-US" sz="1200" dirty="0"/>
                    </a:p>
                  </a:txBody>
                  <a:tcPr/>
                </a:tc>
                <a:tc>
                  <a:txBody>
                    <a:bodyPr/>
                    <a:lstStyle/>
                    <a:p>
                      <a:r>
                        <a:rPr kumimoji="1" lang="ja-JP" altLang="en-US" sz="900" dirty="0" smtClean="0"/>
                        <a:t>時刻表情報</a:t>
                      </a:r>
                      <a:endParaRPr kumimoji="1" lang="ja-JP" altLang="en-US" sz="900" dirty="0"/>
                    </a:p>
                  </a:txBody>
                  <a:tcPr/>
                </a:tc>
                <a:tc>
                  <a:txBody>
                    <a:bodyPr/>
                    <a:lstStyle/>
                    <a:p>
                      <a:r>
                        <a:rPr kumimoji="1" lang="en-US" altLang="ja-JP" sz="900" dirty="0" smtClean="0"/>
                        <a:t>Web</a:t>
                      </a:r>
                      <a:r>
                        <a:rPr kumimoji="1" lang="ja-JP" altLang="en-US" sz="900" dirty="0" err="1" smtClean="0"/>
                        <a:t>での</a:t>
                      </a:r>
                      <a:r>
                        <a:rPr kumimoji="1" lang="ja-JP" altLang="en-US" sz="900" dirty="0" smtClean="0"/>
                        <a:t>閲覧は無償だが、元データは有償で提供されるケースが多い。</a:t>
                      </a:r>
                      <a:endParaRPr kumimoji="1" lang="ja-JP" altLang="en-US" sz="900" dirty="0"/>
                    </a:p>
                  </a:txBody>
                  <a:tcPr/>
                </a:tc>
              </a:tr>
              <a:tr h="0">
                <a:tc vMerge="1">
                  <a:txBody>
                    <a:bodyPr/>
                    <a:lstStyle/>
                    <a:p>
                      <a:endParaRPr kumimoji="1" lang="ja-JP" altLang="en-US" sz="1200" dirty="0"/>
                    </a:p>
                  </a:txBody>
                  <a:tcPr/>
                </a:tc>
                <a:tc>
                  <a:txBody>
                    <a:bodyPr/>
                    <a:lstStyle/>
                    <a:p>
                      <a:r>
                        <a:rPr kumimoji="1" lang="ja-JP" altLang="en-US" sz="900" dirty="0" smtClean="0"/>
                        <a:t>物流・トレーサビリティ情報</a:t>
                      </a:r>
                      <a:endParaRPr kumimoji="1" lang="ja-JP" altLang="en-US" sz="900" dirty="0"/>
                    </a:p>
                  </a:txBody>
                  <a:tcPr/>
                </a:tc>
                <a:tc>
                  <a:txBody>
                    <a:bodyPr/>
                    <a:lstStyle/>
                    <a:p>
                      <a:r>
                        <a:rPr kumimoji="1" lang="ja-JP" altLang="en-US" sz="900" dirty="0" smtClean="0"/>
                        <a:t>製造物（生産物）の追跡情報</a:t>
                      </a:r>
                      <a:endParaRPr kumimoji="1" lang="ja-JP" altLang="en-US" sz="900" dirty="0"/>
                    </a:p>
                  </a:txBody>
                  <a:tcPr/>
                </a:tc>
                <a:tc>
                  <a:txBody>
                    <a:bodyPr/>
                    <a:lstStyle/>
                    <a:p>
                      <a:r>
                        <a:rPr kumimoji="1" lang="ja-JP" altLang="en-US" sz="900" dirty="0" smtClean="0"/>
                        <a:t>宅配物の追跡情報は、利用者に</a:t>
                      </a:r>
                      <a:r>
                        <a:rPr kumimoji="1" lang="en-US" altLang="ja-JP" sz="900" dirty="0" smtClean="0"/>
                        <a:t>web</a:t>
                      </a:r>
                      <a:r>
                        <a:rPr kumimoji="1" lang="ja-JP" altLang="en-US" sz="900" dirty="0" smtClean="0"/>
                        <a:t>サービスとして公開されている。</a:t>
                      </a:r>
                      <a:br>
                        <a:rPr kumimoji="1" lang="ja-JP" altLang="en-US" sz="900" dirty="0" smtClean="0"/>
                      </a:br>
                      <a:r>
                        <a:rPr kumimoji="1" lang="ja-JP" altLang="en-US" sz="900" dirty="0" smtClean="0"/>
                        <a:t>入出荷の履歴は企業秘密であることが多い。</a:t>
                      </a:r>
                      <a:endParaRPr kumimoji="1" lang="ja-JP" altLang="en-US" sz="900" dirty="0"/>
                    </a:p>
                  </a:txBody>
                  <a:tcPr/>
                </a:tc>
              </a:tr>
              <a:tr h="0">
                <a:tc vMerge="1">
                  <a:txBody>
                    <a:bodyPr/>
                    <a:lstStyle/>
                    <a:p>
                      <a:endParaRPr kumimoji="1" lang="ja-JP" altLang="en-US" sz="1400" dirty="0"/>
                    </a:p>
                  </a:txBody>
                  <a:tcPr/>
                </a:tc>
                <a:tc rowSpan="3">
                  <a:txBody>
                    <a:bodyPr/>
                    <a:lstStyle/>
                    <a:p>
                      <a:r>
                        <a:rPr kumimoji="1" lang="ja-JP" altLang="en-US" sz="900" dirty="0" smtClean="0"/>
                        <a:t>施設・サービス状況</a:t>
                      </a:r>
                      <a:endParaRPr kumimoji="1" lang="ja-JP" altLang="en-US" sz="900" dirty="0"/>
                    </a:p>
                  </a:txBody>
                  <a:tcPr/>
                </a:tc>
                <a:tc>
                  <a:txBody>
                    <a:bodyPr/>
                    <a:lstStyle/>
                    <a:p>
                      <a:r>
                        <a:rPr kumimoji="1" lang="ja-JP" altLang="en-US" sz="900" dirty="0" smtClean="0"/>
                        <a:t>発電量・電気消費量</a:t>
                      </a:r>
                      <a:endParaRPr kumimoji="1" lang="ja-JP" altLang="en-US" sz="900" dirty="0"/>
                    </a:p>
                  </a:txBody>
                  <a:tcPr/>
                </a:tc>
                <a:tc>
                  <a:txBody>
                    <a:bodyPr/>
                    <a:lstStyle/>
                    <a:p>
                      <a:r>
                        <a:rPr kumimoji="1" lang="ja-JP" altLang="en-US" sz="900" dirty="0" smtClean="0"/>
                        <a:t>東京電力「でんき予報」など。</a:t>
                      </a:r>
                      <a:endParaRPr kumimoji="1" lang="ja-JP" altLang="en-US" sz="900" dirty="0"/>
                    </a:p>
                  </a:txBody>
                  <a:tcPr/>
                </a:tc>
              </a:tr>
              <a:tr h="0">
                <a:tc vMerge="1">
                  <a:txBody>
                    <a:bodyPr/>
                    <a:lstStyle/>
                    <a:p>
                      <a:endParaRPr kumimoji="1" lang="ja-JP" altLang="en-US" sz="1400" dirty="0"/>
                    </a:p>
                  </a:txBody>
                  <a:tcPr/>
                </a:tc>
                <a:tc vMerge="1">
                  <a:txBody>
                    <a:bodyPr/>
                    <a:lstStyle/>
                    <a:p>
                      <a:endParaRPr kumimoji="1" lang="ja-JP" altLang="en-US" sz="1200" dirty="0"/>
                    </a:p>
                  </a:txBody>
                  <a:tcPr/>
                </a:tc>
                <a:tc>
                  <a:txBody>
                    <a:bodyPr/>
                    <a:lstStyle/>
                    <a:p>
                      <a:r>
                        <a:rPr kumimoji="1" lang="ja-JP" altLang="en-US" sz="900" dirty="0" smtClean="0"/>
                        <a:t>列車運行情報</a:t>
                      </a:r>
                      <a:endParaRPr kumimoji="1" lang="ja-JP" altLang="en-US"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t>現在は有償で提供される、または提供されないケースが多い。</a:t>
                      </a:r>
                    </a:p>
                  </a:txBody>
                  <a:tcPr/>
                </a:tc>
              </a:tr>
              <a:tr h="0">
                <a:tc vMerge="1">
                  <a:txBody>
                    <a:bodyPr/>
                    <a:lstStyle/>
                    <a:p>
                      <a:endParaRPr kumimoji="1" lang="ja-JP" altLang="en-US" sz="1200" dirty="0"/>
                    </a:p>
                  </a:txBody>
                  <a:tcPr/>
                </a:tc>
                <a:tc vMerge="1">
                  <a:txBody>
                    <a:bodyPr/>
                    <a:lstStyle/>
                    <a:p>
                      <a:endParaRPr kumimoji="1" lang="ja-JP" altLang="en-US" sz="1200" dirty="0"/>
                    </a:p>
                  </a:txBody>
                  <a:tcPr/>
                </a:tc>
                <a:tc>
                  <a:txBody>
                    <a:bodyPr/>
                    <a:lstStyle/>
                    <a:p>
                      <a:r>
                        <a:rPr kumimoji="1" lang="ja-JP" altLang="en-US" sz="900" dirty="0" smtClean="0"/>
                        <a:t>施設やサービスの稼働状況／混雑状況</a:t>
                      </a:r>
                      <a:endParaRPr kumimoji="1" lang="ja-JP" altLang="en-US"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t>企業秘密であるケースもある。</a:t>
                      </a:r>
                    </a:p>
                  </a:txBody>
                  <a:tcPr/>
                </a:tc>
              </a:tr>
            </a:tbl>
          </a:graphicData>
        </a:graphic>
      </p:graphicFrame>
      <p:sp>
        <p:nvSpPr>
          <p:cNvPr id="4" name="スライド番号プレースホルダ 3"/>
          <p:cNvSpPr>
            <a:spLocks noGrp="1"/>
          </p:cNvSpPr>
          <p:nvPr>
            <p:ph type="sldNum" sz="quarter" idx="10"/>
          </p:nvPr>
        </p:nvSpPr>
        <p:spPr/>
        <p:txBody>
          <a:bodyPr/>
          <a:lstStyle/>
          <a:p>
            <a:fld id="{32A7F7E3-2EA5-4E0E-99DF-9D27F789031C}" type="slidenum">
              <a:rPr lang="ja-JP" altLang="en-US" smtClean="0"/>
              <a:pPr/>
              <a:t>8</a:t>
            </a:fld>
            <a:endParaRPr lang="en-US" altLang="ja-JP"/>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smtClean="0"/>
              <a:t>扱うデータの類型</a:t>
            </a:r>
            <a:endParaRPr lang="ja-JP" altLang="en-US" dirty="0"/>
          </a:p>
        </p:txBody>
      </p:sp>
      <p:graphicFrame>
        <p:nvGraphicFramePr>
          <p:cNvPr id="8" name="コンテンツ プレースホルダ 7"/>
          <p:cNvGraphicFramePr>
            <a:graphicFrameLocks noGrp="1"/>
          </p:cNvGraphicFramePr>
          <p:nvPr>
            <p:ph sz="half" idx="1"/>
            <p:extLst>
              <p:ext uri="{D42A27DB-BD31-4B8C-83A1-F6EECF244321}">
                <p14:modId xmlns:p14="http://schemas.microsoft.com/office/powerpoint/2010/main" val="387065165"/>
              </p:ext>
            </p:extLst>
          </p:nvPr>
        </p:nvGraphicFramePr>
        <p:xfrm>
          <a:off x="315913" y="1143001"/>
          <a:ext cx="9183686" cy="4431577"/>
        </p:xfrm>
        <a:graphic>
          <a:graphicData uri="http://schemas.openxmlformats.org/drawingml/2006/table">
            <a:tbl>
              <a:tblPr firstRow="1" bandRow="1">
                <a:tableStyleId>{6E25E649-3F16-4E02-A733-19D2CDBF48F0}</a:tableStyleId>
              </a:tblPr>
              <a:tblGrid>
                <a:gridCol w="2784432"/>
                <a:gridCol w="3106388"/>
                <a:gridCol w="3292866"/>
              </a:tblGrid>
              <a:tr h="408217">
                <a:tc>
                  <a:txBody>
                    <a:bodyPr/>
                    <a:lstStyle/>
                    <a:p>
                      <a:pPr algn="ctr"/>
                      <a:endParaRPr kumimoji="1" lang="ja-JP" altLang="en-US" sz="1800" dirty="0"/>
                    </a:p>
                  </a:txBody>
                  <a:tcPr marL="91805" marR="91805"/>
                </a:tc>
                <a:tc>
                  <a:txBody>
                    <a:bodyPr/>
                    <a:lstStyle/>
                    <a:p>
                      <a:pPr algn="ctr"/>
                      <a:r>
                        <a:rPr kumimoji="1" lang="ja-JP" altLang="en-US" sz="1800" dirty="0" smtClean="0"/>
                        <a:t>静的・集約データ</a:t>
                      </a:r>
                      <a:endParaRPr kumimoji="1" lang="ja-JP" altLang="en-US" sz="1800" dirty="0"/>
                    </a:p>
                  </a:txBody>
                  <a:tcPr marL="91805" marR="91805"/>
                </a:tc>
                <a:tc>
                  <a:txBody>
                    <a:bodyPr/>
                    <a:lstStyle/>
                    <a:p>
                      <a:pPr algn="ctr"/>
                      <a:r>
                        <a:rPr kumimoji="1" lang="ja-JP" altLang="en-US" sz="1800" dirty="0" smtClean="0"/>
                        <a:t>リアルタイムデータ</a:t>
                      </a:r>
                      <a:endParaRPr kumimoji="1" lang="ja-JP" altLang="en-US" sz="1800" dirty="0"/>
                    </a:p>
                  </a:txBody>
                  <a:tcPr marL="91805" marR="91805"/>
                </a:tc>
              </a:tr>
              <a:tr h="1947003">
                <a:tc>
                  <a:txBody>
                    <a:bodyPr/>
                    <a:lstStyle/>
                    <a:p>
                      <a:r>
                        <a:rPr kumimoji="1" lang="ja-JP" altLang="en-US" sz="1800" dirty="0" smtClean="0"/>
                        <a:t>公共データ</a:t>
                      </a:r>
                      <a:r>
                        <a:rPr kumimoji="1" lang="en-US" altLang="ja-JP" sz="1800" dirty="0" smtClean="0"/>
                        <a:t/>
                      </a:r>
                      <a:br>
                        <a:rPr kumimoji="1" lang="en-US" altLang="ja-JP" sz="1800" dirty="0" smtClean="0"/>
                      </a:br>
                      <a:r>
                        <a:rPr kumimoji="1" lang="ja-JP" altLang="en-US" sz="1800" dirty="0" smtClean="0"/>
                        <a:t>（政府自治体保有データ）</a:t>
                      </a:r>
                      <a:endParaRPr kumimoji="1" lang="ja-JP" altLang="en-US" sz="1800" dirty="0"/>
                    </a:p>
                  </a:txBody>
                  <a:tcPr marL="91805" marR="91805" anchor="ctr"/>
                </a:tc>
                <a:tc>
                  <a:txBody>
                    <a:bodyPr/>
                    <a:lstStyle/>
                    <a:p>
                      <a:endParaRPr kumimoji="1" lang="ja-JP" altLang="en-US" sz="1800" dirty="0" smtClean="0"/>
                    </a:p>
                    <a:p>
                      <a:r>
                        <a:rPr kumimoji="1" lang="ja-JP" altLang="en-US" sz="1800" dirty="0" smtClean="0"/>
                        <a:t>　　・政府策定のコード表</a:t>
                      </a:r>
                      <a:endParaRPr kumimoji="1" lang="en-US" altLang="ja-JP" sz="1800" dirty="0" smtClean="0"/>
                    </a:p>
                    <a:p>
                      <a:r>
                        <a:rPr kumimoji="1" lang="ja-JP" altLang="en-US" sz="1800" dirty="0" smtClean="0"/>
                        <a:t>　　・白書等の出版文書</a:t>
                      </a:r>
                      <a:endParaRPr kumimoji="1" lang="en-US" altLang="ja-JP" sz="1800" dirty="0" smtClean="0"/>
                    </a:p>
                    <a:p>
                      <a:r>
                        <a:rPr kumimoji="1" lang="ja-JP" altLang="en-US" sz="1800" dirty="0" smtClean="0"/>
                        <a:t>　　・統計データ</a:t>
                      </a:r>
                      <a:endParaRPr kumimoji="1" lang="en-US" altLang="ja-JP" sz="1800" dirty="0" smtClean="0"/>
                    </a:p>
                    <a:p>
                      <a:r>
                        <a:rPr kumimoji="1" lang="ja-JP" altLang="en-US" sz="1800" dirty="0" smtClean="0"/>
                        <a:t>　　・地盤調査データ</a:t>
                      </a:r>
                      <a:endParaRPr kumimoji="1" lang="en-US" altLang="ja-JP" sz="1800" dirty="0" smtClean="0"/>
                    </a:p>
                    <a:p>
                      <a:r>
                        <a:rPr kumimoji="1" lang="ja-JP" altLang="en-US" sz="1800" dirty="0" smtClean="0"/>
                        <a:t>　　・地図／測量データ</a:t>
                      </a:r>
                      <a:endParaRPr kumimoji="1" lang="ja-JP" altLang="en-US" sz="1800" dirty="0"/>
                    </a:p>
                  </a:txBody>
                  <a:tcPr marL="91805" marR="91805"/>
                </a:tc>
                <a:tc>
                  <a:txBody>
                    <a:bodyPr/>
                    <a:lstStyle/>
                    <a:p>
                      <a:endParaRPr kumimoji="1" lang="ja-JP" altLang="en-US" sz="1800" dirty="0" smtClean="0"/>
                    </a:p>
                    <a:p>
                      <a:endParaRPr kumimoji="1" lang="ja-JP" altLang="en-US" sz="1800" dirty="0" smtClean="0"/>
                    </a:p>
                    <a:p>
                      <a:r>
                        <a:rPr kumimoji="1" lang="ja-JP" altLang="en-US" sz="1800" dirty="0" smtClean="0"/>
                        <a:t>　　・図書貸出状況データ</a:t>
                      </a:r>
                      <a:endParaRPr kumimoji="1" lang="en-US" altLang="ja-JP" sz="1800" dirty="0" smtClean="0"/>
                    </a:p>
                    <a:p>
                      <a:r>
                        <a:rPr kumimoji="1" lang="ja-JP" altLang="en-US" sz="1800" dirty="0" smtClean="0"/>
                        <a:t>　　・水道データ</a:t>
                      </a:r>
                    </a:p>
                    <a:p>
                      <a:r>
                        <a:rPr kumimoji="1" lang="ja-JP" altLang="en-US" sz="1800" dirty="0" smtClean="0"/>
                        <a:t>　　・公共交通運行情報</a:t>
                      </a:r>
                      <a:endParaRPr kumimoji="1" lang="en-US" altLang="ja-JP" sz="1800" dirty="0" smtClean="0"/>
                    </a:p>
                    <a:p>
                      <a:r>
                        <a:rPr kumimoji="1" lang="ja-JP" altLang="en-US" sz="1800" dirty="0" smtClean="0"/>
                        <a:t>　　・地震計データ</a:t>
                      </a:r>
                    </a:p>
                    <a:p>
                      <a:r>
                        <a:rPr kumimoji="1" lang="ja-JP" altLang="en-US" sz="1800" dirty="0" smtClean="0"/>
                        <a:t>　　・気象データ</a:t>
                      </a:r>
                      <a:endParaRPr kumimoji="1" lang="ja-JP" altLang="en-US" sz="1800" dirty="0"/>
                    </a:p>
                  </a:txBody>
                  <a:tcPr marL="91805" marR="91805"/>
                </a:tc>
              </a:tr>
              <a:tr h="1947003">
                <a:tc>
                  <a:txBody>
                    <a:bodyPr/>
                    <a:lstStyle/>
                    <a:p>
                      <a:r>
                        <a:rPr kumimoji="1" lang="ja-JP" altLang="en-US" sz="1800" dirty="0" smtClean="0"/>
                        <a:t>民間データ</a:t>
                      </a:r>
                      <a:endParaRPr kumimoji="1" lang="ja-JP" altLang="en-US" sz="1800" dirty="0"/>
                    </a:p>
                  </a:txBody>
                  <a:tcPr marL="91805" marR="91805" anchor="ctr"/>
                </a:tc>
                <a:tc>
                  <a:txBody>
                    <a:bodyPr/>
                    <a:lstStyle/>
                    <a:p>
                      <a:endParaRPr kumimoji="1" lang="ja-JP" altLang="en-US" sz="1800" dirty="0" smtClean="0"/>
                    </a:p>
                    <a:p>
                      <a:r>
                        <a:rPr kumimoji="1" lang="ja-JP" altLang="en-US" sz="1800" dirty="0" smtClean="0"/>
                        <a:t>　　・食品安全性情報</a:t>
                      </a:r>
                      <a:endParaRPr kumimoji="1" lang="en-US" altLang="ja-JP" sz="1800" dirty="0" smtClean="0"/>
                    </a:p>
                    <a:p>
                      <a:r>
                        <a:rPr kumimoji="1" lang="ja-JP" altLang="en-US" sz="1800" dirty="0" smtClean="0"/>
                        <a:t>　　・地盤調査データ</a:t>
                      </a:r>
                      <a:endParaRPr kumimoji="1" lang="en-US" altLang="ja-JP" sz="1800" dirty="0" smtClean="0"/>
                    </a:p>
                    <a:p>
                      <a:r>
                        <a:rPr kumimoji="1" lang="ja-JP" altLang="ja-JP" sz="1800" dirty="0" smtClean="0"/>
                        <a:t>　</a:t>
                      </a:r>
                      <a:r>
                        <a:rPr kumimoji="1" lang="ja-JP" altLang="en-US" sz="1800" dirty="0" smtClean="0"/>
                        <a:t>　　（民間取得分）</a:t>
                      </a:r>
                      <a:endParaRPr kumimoji="1" lang="en-US" altLang="ja-JP" sz="1800" dirty="0" smtClean="0"/>
                    </a:p>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800" dirty="0" smtClean="0"/>
                        <a:t>　　・地図／測量データ</a:t>
                      </a:r>
                      <a:endParaRPr kumimoji="1" lang="en-US" altLang="ja-JP" sz="1800" dirty="0" smtClean="0"/>
                    </a:p>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ja-JP" sz="1800" dirty="0" smtClean="0"/>
                        <a:t>　</a:t>
                      </a:r>
                      <a:r>
                        <a:rPr kumimoji="1" lang="ja-JP" altLang="en-US" sz="1800" dirty="0" smtClean="0"/>
                        <a:t>　　（民間所得分）</a:t>
                      </a:r>
                    </a:p>
                    <a:p>
                      <a:endParaRPr kumimoji="1" lang="ja-JP" altLang="en-US" sz="1800" dirty="0"/>
                    </a:p>
                  </a:txBody>
                  <a:tcPr marL="91805" marR="91805"/>
                </a:tc>
                <a:tc>
                  <a:txBody>
                    <a:bodyPr/>
                    <a:lstStyle/>
                    <a:p>
                      <a:endParaRPr kumimoji="1" lang="ja-JP" altLang="en-US" sz="1800" dirty="0" smtClean="0"/>
                    </a:p>
                    <a:p>
                      <a:endParaRPr kumimoji="1" lang="ja-JP" altLang="en-US" sz="1800" dirty="0" smtClean="0"/>
                    </a:p>
                    <a:p>
                      <a:endParaRPr kumimoji="1" lang="ja-JP" altLang="en-US" sz="1800" dirty="0" smtClean="0"/>
                    </a:p>
                    <a:p>
                      <a:endParaRPr kumimoji="1" lang="ja-JP" altLang="en-US" sz="1800" dirty="0" smtClean="0"/>
                    </a:p>
                    <a:p>
                      <a:endParaRPr kumimoji="1" lang="ja-JP" altLang="en-US" sz="1800" dirty="0" smtClean="0"/>
                    </a:p>
                    <a:p>
                      <a:r>
                        <a:rPr kumimoji="1" lang="ja-JP" altLang="en-US" sz="1800" dirty="0" smtClean="0"/>
                        <a:t>　　・電力消費量データ</a:t>
                      </a:r>
                      <a:endParaRPr kumimoji="1" lang="en-US" altLang="ja-JP" sz="1800" dirty="0" smtClean="0"/>
                    </a:p>
                    <a:p>
                      <a:r>
                        <a:rPr kumimoji="1" lang="ja-JP" altLang="en-US" sz="1800" dirty="0" smtClean="0"/>
                        <a:t>　　・気象データ（民間観測）</a:t>
                      </a:r>
                      <a:endParaRPr kumimoji="1" lang="en-US" altLang="ja-JP" sz="1800" dirty="0" smtClean="0"/>
                    </a:p>
                  </a:txBody>
                  <a:tcPr marL="91805" marR="91805"/>
                </a:tc>
              </a:tr>
            </a:tbl>
          </a:graphicData>
        </a:graphic>
      </p:graphicFrame>
      <p:sp>
        <p:nvSpPr>
          <p:cNvPr id="3" name="コンテンツ プレースホルダー 2"/>
          <p:cNvSpPr>
            <a:spLocks noGrp="1"/>
          </p:cNvSpPr>
          <p:nvPr>
            <p:ph sz="half" idx="2"/>
          </p:nvPr>
        </p:nvSpPr>
        <p:spPr>
          <a:xfrm>
            <a:off x="315789" y="5589241"/>
            <a:ext cx="9182040" cy="821888"/>
          </a:xfrm>
        </p:spPr>
        <p:txBody>
          <a:bodyPr>
            <a:normAutofit/>
          </a:bodyPr>
          <a:lstStyle/>
          <a:p>
            <a:r>
              <a:rPr kumimoji="1" lang="ja-JP" altLang="en-US" dirty="0" smtClean="0"/>
              <a:t>その他の類型化軸</a:t>
            </a:r>
          </a:p>
          <a:p>
            <a:pPr lvl="1"/>
            <a:r>
              <a:rPr lang="ja-JP" altLang="en-US" dirty="0" smtClean="0"/>
              <a:t>データかコンテンツか（</a:t>
            </a:r>
            <a:r>
              <a:rPr lang="en-US" altLang="ja-JP" dirty="0" smtClean="0">
                <a:sym typeface="Wingdings" pitchFamily="2" charset="2"/>
              </a:rPr>
              <a:t></a:t>
            </a:r>
            <a:r>
              <a:rPr lang="ja-JP" altLang="en-US" dirty="0" smtClean="0">
                <a:sym typeface="Wingdings" pitchFamily="2" charset="2"/>
              </a:rPr>
              <a:t>次頁</a:t>
            </a:r>
            <a:r>
              <a:rPr lang="ja-JP" altLang="en-US" dirty="0" smtClean="0"/>
              <a:t>）／データ</a:t>
            </a:r>
            <a:r>
              <a:rPr lang="ja-JP" altLang="en-US" dirty="0"/>
              <a:t>の複雑</a:t>
            </a:r>
            <a:r>
              <a:rPr lang="ja-JP" altLang="en-US" dirty="0" smtClean="0"/>
              <a:t>さ／地域性／国際性など</a:t>
            </a:r>
            <a:endParaRPr kumimoji="1" lang="ja-JP" altLang="en-US" dirty="0"/>
          </a:p>
        </p:txBody>
      </p:sp>
      <p:sp>
        <p:nvSpPr>
          <p:cNvPr id="4" name="スライド番号プレースホルダ 3"/>
          <p:cNvSpPr>
            <a:spLocks noGrp="1"/>
          </p:cNvSpPr>
          <p:nvPr>
            <p:ph type="sldNum" sz="quarter" idx="10"/>
          </p:nvPr>
        </p:nvSpPr>
        <p:spPr/>
        <p:txBody>
          <a:bodyPr/>
          <a:lstStyle/>
          <a:p>
            <a:fld id="{32A7F7E3-2EA5-4E0E-99DF-9D27F789031C}" type="slidenum">
              <a:rPr lang="ja-JP" altLang="en-US" smtClean="0"/>
              <a:pPr/>
              <a:t>9</a:t>
            </a:fld>
            <a:endParaRPr lang="en-US" altLang="ja-JP"/>
          </a:p>
        </p:txBody>
      </p:sp>
      <p:sp>
        <p:nvSpPr>
          <p:cNvPr id="9" name="右矢印 8"/>
          <p:cNvSpPr/>
          <p:nvPr/>
        </p:nvSpPr>
        <p:spPr bwMode="auto">
          <a:xfrm>
            <a:off x="5867400" y="2014736"/>
            <a:ext cx="304800" cy="304800"/>
          </a:xfrm>
          <a:prstGeom prst="rightArrow">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0" name="右矢印 9"/>
          <p:cNvSpPr/>
          <p:nvPr/>
        </p:nvSpPr>
        <p:spPr bwMode="auto">
          <a:xfrm rot="5400000">
            <a:off x="4286250" y="3261022"/>
            <a:ext cx="304800" cy="304800"/>
          </a:xfrm>
          <a:prstGeom prst="rightArrow">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cxnSp>
        <p:nvCxnSpPr>
          <p:cNvPr id="11" name="直線矢印コネクタ 10"/>
          <p:cNvCxnSpPr/>
          <p:nvPr/>
        </p:nvCxnSpPr>
        <p:spPr bwMode="auto">
          <a:xfrm>
            <a:off x="3352006" y="1700808"/>
            <a:ext cx="0" cy="1457722"/>
          </a:xfrm>
          <a:prstGeom prst="straightConnector1">
            <a:avLst/>
          </a:prstGeom>
          <a:solidFill>
            <a:schemeClr val="accent1"/>
          </a:solidFill>
          <a:ln w="38100" cap="sq" cmpd="sng" algn="ctr">
            <a:solidFill>
              <a:srgbClr val="800000"/>
            </a:solidFill>
            <a:prstDash val="solid"/>
            <a:round/>
            <a:headEnd type="arrow" w="med" len="med"/>
            <a:tailEnd type="arrow" w="med" len="med"/>
          </a:ln>
          <a:effectLst/>
        </p:spPr>
      </p:cxnSp>
      <p:sp>
        <p:nvSpPr>
          <p:cNvPr id="2" name="テキスト ボックス 1"/>
          <p:cNvSpPr txBox="1"/>
          <p:nvPr/>
        </p:nvSpPr>
        <p:spPr>
          <a:xfrm>
            <a:off x="3152800" y="1465039"/>
            <a:ext cx="364203" cy="307777"/>
          </a:xfrm>
          <a:prstGeom prst="rect">
            <a:avLst/>
          </a:prstGeom>
          <a:noFill/>
        </p:spPr>
        <p:txBody>
          <a:bodyPr wrap="none" rtlCol="0">
            <a:spAutoFit/>
          </a:bodyPr>
          <a:lstStyle/>
          <a:p>
            <a:r>
              <a:rPr kumimoji="1" lang="ja-JP" altLang="en-US" sz="1400" dirty="0" smtClean="0">
                <a:solidFill>
                  <a:schemeClr val="bg2"/>
                </a:solidFill>
                <a:latin typeface="ヒラギノ角ゴ ProN W6"/>
                <a:ea typeface="ヒラギノ角ゴ ProN W6"/>
                <a:cs typeface="ヒラギノ角ゴ ProN W6"/>
              </a:rPr>
              <a:t>小</a:t>
            </a:r>
          </a:p>
        </p:txBody>
      </p:sp>
      <p:sp>
        <p:nvSpPr>
          <p:cNvPr id="16" name="テキスト ボックス 15"/>
          <p:cNvSpPr txBox="1"/>
          <p:nvPr/>
        </p:nvSpPr>
        <p:spPr>
          <a:xfrm>
            <a:off x="3152800" y="3121223"/>
            <a:ext cx="364203" cy="307777"/>
          </a:xfrm>
          <a:prstGeom prst="rect">
            <a:avLst/>
          </a:prstGeom>
          <a:noFill/>
        </p:spPr>
        <p:txBody>
          <a:bodyPr wrap="none" rtlCol="0">
            <a:spAutoFit/>
          </a:bodyPr>
          <a:lstStyle/>
          <a:p>
            <a:r>
              <a:rPr kumimoji="1" lang="ja-JP" altLang="en-US" sz="1400" dirty="0" smtClean="0">
                <a:solidFill>
                  <a:schemeClr val="bg2"/>
                </a:solidFill>
                <a:latin typeface="ヒラギノ角ゴ ProN W6"/>
                <a:ea typeface="ヒラギノ角ゴ ProN W6"/>
                <a:cs typeface="ヒラギノ角ゴ ProN W6"/>
              </a:rPr>
              <a:t>大</a:t>
            </a:r>
          </a:p>
        </p:txBody>
      </p:sp>
      <p:sp>
        <p:nvSpPr>
          <p:cNvPr id="5" name="テキスト ボックス 4"/>
          <p:cNvSpPr txBox="1"/>
          <p:nvPr/>
        </p:nvSpPr>
        <p:spPr>
          <a:xfrm>
            <a:off x="3097201" y="2079733"/>
            <a:ext cx="369332" cy="699872"/>
          </a:xfrm>
          <a:prstGeom prst="rect">
            <a:avLst/>
          </a:prstGeom>
          <a:noFill/>
        </p:spPr>
        <p:txBody>
          <a:bodyPr vert="eaVert" wrap="none" rtlCol="0">
            <a:spAutoFit/>
          </a:bodyPr>
          <a:lstStyle/>
          <a:p>
            <a:pPr algn="l"/>
            <a:r>
              <a:rPr kumimoji="1" lang="ja-JP" altLang="en-US" sz="1200" dirty="0" smtClean="0">
                <a:solidFill>
                  <a:schemeClr val="bg2"/>
                </a:solidFill>
                <a:latin typeface="ヒラギノ角ゴ ProN W6"/>
                <a:ea typeface="ヒラギノ角ゴ ProN W6"/>
                <a:cs typeface="ヒラギノ角ゴ ProN W6"/>
              </a:rPr>
              <a:t>データ量</a:t>
            </a:r>
          </a:p>
        </p:txBody>
      </p:sp>
      <p:cxnSp>
        <p:nvCxnSpPr>
          <p:cNvPr id="20" name="直線矢印コネクタ 19"/>
          <p:cNvCxnSpPr/>
          <p:nvPr/>
        </p:nvCxnSpPr>
        <p:spPr bwMode="auto">
          <a:xfrm>
            <a:off x="6431941" y="1700808"/>
            <a:ext cx="0" cy="1457722"/>
          </a:xfrm>
          <a:prstGeom prst="straightConnector1">
            <a:avLst/>
          </a:prstGeom>
          <a:solidFill>
            <a:schemeClr val="accent1"/>
          </a:solidFill>
          <a:ln w="38100" cap="sq" cmpd="sng" algn="ctr">
            <a:solidFill>
              <a:srgbClr val="800000"/>
            </a:solidFill>
            <a:prstDash val="solid"/>
            <a:round/>
            <a:headEnd type="arrow" w="med" len="med"/>
            <a:tailEnd type="arrow" w="med" len="med"/>
          </a:ln>
          <a:effectLst/>
        </p:spPr>
      </p:cxnSp>
      <p:sp>
        <p:nvSpPr>
          <p:cNvPr id="21" name="テキスト ボックス 20"/>
          <p:cNvSpPr txBox="1"/>
          <p:nvPr/>
        </p:nvSpPr>
        <p:spPr>
          <a:xfrm>
            <a:off x="6232735" y="1465039"/>
            <a:ext cx="364203" cy="307777"/>
          </a:xfrm>
          <a:prstGeom prst="rect">
            <a:avLst/>
          </a:prstGeom>
          <a:noFill/>
        </p:spPr>
        <p:txBody>
          <a:bodyPr wrap="none" rtlCol="0">
            <a:spAutoFit/>
          </a:bodyPr>
          <a:lstStyle/>
          <a:p>
            <a:r>
              <a:rPr kumimoji="1" lang="ja-JP" altLang="en-US" sz="1400" dirty="0" smtClean="0">
                <a:solidFill>
                  <a:schemeClr val="bg2"/>
                </a:solidFill>
                <a:latin typeface="ヒラギノ角ゴ ProN W6"/>
                <a:ea typeface="ヒラギノ角ゴ ProN W6"/>
                <a:cs typeface="ヒラギノ角ゴ ProN W6"/>
              </a:rPr>
              <a:t>小</a:t>
            </a:r>
          </a:p>
        </p:txBody>
      </p:sp>
      <p:sp>
        <p:nvSpPr>
          <p:cNvPr id="22" name="テキスト ボックス 21"/>
          <p:cNvSpPr txBox="1"/>
          <p:nvPr/>
        </p:nvSpPr>
        <p:spPr>
          <a:xfrm>
            <a:off x="6232735" y="3121223"/>
            <a:ext cx="364203" cy="307777"/>
          </a:xfrm>
          <a:prstGeom prst="rect">
            <a:avLst/>
          </a:prstGeom>
          <a:noFill/>
        </p:spPr>
        <p:txBody>
          <a:bodyPr wrap="none" rtlCol="0">
            <a:spAutoFit/>
          </a:bodyPr>
          <a:lstStyle/>
          <a:p>
            <a:r>
              <a:rPr kumimoji="1" lang="ja-JP" altLang="en-US" sz="1400" dirty="0" smtClean="0">
                <a:solidFill>
                  <a:schemeClr val="bg2"/>
                </a:solidFill>
                <a:latin typeface="ヒラギノ角ゴ ProN W6"/>
                <a:ea typeface="ヒラギノ角ゴ ProN W6"/>
                <a:cs typeface="ヒラギノ角ゴ ProN W6"/>
              </a:rPr>
              <a:t>大</a:t>
            </a:r>
          </a:p>
        </p:txBody>
      </p:sp>
      <p:sp>
        <p:nvSpPr>
          <p:cNvPr id="23" name="テキスト ボックス 22"/>
          <p:cNvSpPr txBox="1"/>
          <p:nvPr/>
        </p:nvSpPr>
        <p:spPr>
          <a:xfrm>
            <a:off x="6177136" y="2079733"/>
            <a:ext cx="369332" cy="699872"/>
          </a:xfrm>
          <a:prstGeom prst="rect">
            <a:avLst/>
          </a:prstGeom>
          <a:noFill/>
        </p:spPr>
        <p:txBody>
          <a:bodyPr vert="eaVert" wrap="none" rtlCol="0">
            <a:spAutoFit/>
          </a:bodyPr>
          <a:lstStyle/>
          <a:p>
            <a:pPr algn="l"/>
            <a:r>
              <a:rPr kumimoji="1" lang="ja-JP" altLang="en-US" sz="1200" dirty="0" smtClean="0">
                <a:solidFill>
                  <a:schemeClr val="bg2"/>
                </a:solidFill>
                <a:latin typeface="ヒラギノ角ゴ ProN W6"/>
                <a:ea typeface="ヒラギノ角ゴ ProN W6"/>
                <a:cs typeface="ヒラギノ角ゴ ProN W6"/>
              </a:rPr>
              <a:t>データ量</a:t>
            </a:r>
          </a:p>
        </p:txBody>
      </p:sp>
      <p:cxnSp>
        <p:nvCxnSpPr>
          <p:cNvPr id="24" name="直線矢印コネクタ 23"/>
          <p:cNvCxnSpPr/>
          <p:nvPr/>
        </p:nvCxnSpPr>
        <p:spPr bwMode="auto">
          <a:xfrm>
            <a:off x="3364252" y="3861048"/>
            <a:ext cx="0" cy="1457722"/>
          </a:xfrm>
          <a:prstGeom prst="straightConnector1">
            <a:avLst/>
          </a:prstGeom>
          <a:solidFill>
            <a:schemeClr val="accent1"/>
          </a:solidFill>
          <a:ln w="38100" cap="sq" cmpd="sng" algn="ctr">
            <a:solidFill>
              <a:srgbClr val="800000"/>
            </a:solidFill>
            <a:prstDash val="solid"/>
            <a:round/>
            <a:headEnd type="arrow" w="med" len="med"/>
            <a:tailEnd type="arrow" w="med" len="med"/>
          </a:ln>
          <a:effectLst/>
        </p:spPr>
      </p:cxnSp>
      <p:sp>
        <p:nvSpPr>
          <p:cNvPr id="25" name="テキスト ボックス 24"/>
          <p:cNvSpPr txBox="1"/>
          <p:nvPr/>
        </p:nvSpPr>
        <p:spPr>
          <a:xfrm>
            <a:off x="3165046" y="3501008"/>
            <a:ext cx="364203" cy="307777"/>
          </a:xfrm>
          <a:prstGeom prst="rect">
            <a:avLst/>
          </a:prstGeom>
          <a:noFill/>
        </p:spPr>
        <p:txBody>
          <a:bodyPr wrap="none" rtlCol="0">
            <a:spAutoFit/>
          </a:bodyPr>
          <a:lstStyle/>
          <a:p>
            <a:r>
              <a:rPr kumimoji="1" lang="ja-JP" altLang="en-US" sz="1400" dirty="0" smtClean="0">
                <a:solidFill>
                  <a:schemeClr val="bg2"/>
                </a:solidFill>
                <a:latin typeface="ヒラギノ角ゴ ProN W6"/>
                <a:ea typeface="ヒラギノ角ゴ ProN W6"/>
                <a:cs typeface="ヒラギノ角ゴ ProN W6"/>
              </a:rPr>
              <a:t>小</a:t>
            </a:r>
          </a:p>
        </p:txBody>
      </p:sp>
      <p:sp>
        <p:nvSpPr>
          <p:cNvPr id="26" name="テキスト ボックス 25"/>
          <p:cNvSpPr txBox="1"/>
          <p:nvPr/>
        </p:nvSpPr>
        <p:spPr>
          <a:xfrm>
            <a:off x="3165046" y="5281463"/>
            <a:ext cx="364203" cy="307777"/>
          </a:xfrm>
          <a:prstGeom prst="rect">
            <a:avLst/>
          </a:prstGeom>
          <a:noFill/>
        </p:spPr>
        <p:txBody>
          <a:bodyPr wrap="none" rtlCol="0">
            <a:spAutoFit/>
          </a:bodyPr>
          <a:lstStyle/>
          <a:p>
            <a:r>
              <a:rPr kumimoji="1" lang="ja-JP" altLang="en-US" sz="1400" dirty="0" smtClean="0">
                <a:solidFill>
                  <a:schemeClr val="bg2"/>
                </a:solidFill>
                <a:latin typeface="ヒラギノ角ゴ ProN W6"/>
                <a:ea typeface="ヒラギノ角ゴ ProN W6"/>
                <a:cs typeface="ヒラギノ角ゴ ProN W6"/>
              </a:rPr>
              <a:t>大</a:t>
            </a:r>
          </a:p>
        </p:txBody>
      </p:sp>
      <p:sp>
        <p:nvSpPr>
          <p:cNvPr id="27" name="テキスト ボックス 26"/>
          <p:cNvSpPr txBox="1"/>
          <p:nvPr/>
        </p:nvSpPr>
        <p:spPr>
          <a:xfrm>
            <a:off x="3109447" y="4239973"/>
            <a:ext cx="369332" cy="699872"/>
          </a:xfrm>
          <a:prstGeom prst="rect">
            <a:avLst/>
          </a:prstGeom>
          <a:noFill/>
        </p:spPr>
        <p:txBody>
          <a:bodyPr vert="eaVert" wrap="none" rtlCol="0">
            <a:spAutoFit/>
          </a:bodyPr>
          <a:lstStyle/>
          <a:p>
            <a:pPr algn="l"/>
            <a:r>
              <a:rPr kumimoji="1" lang="ja-JP" altLang="en-US" sz="1200" dirty="0" smtClean="0">
                <a:solidFill>
                  <a:schemeClr val="bg2"/>
                </a:solidFill>
                <a:latin typeface="ヒラギノ角ゴ ProN W6"/>
                <a:ea typeface="ヒラギノ角ゴ ProN W6"/>
                <a:cs typeface="ヒラギノ角ゴ ProN W6"/>
              </a:rPr>
              <a:t>データ量</a:t>
            </a:r>
          </a:p>
        </p:txBody>
      </p:sp>
      <p:cxnSp>
        <p:nvCxnSpPr>
          <p:cNvPr id="28" name="直線矢印コネクタ 27"/>
          <p:cNvCxnSpPr/>
          <p:nvPr/>
        </p:nvCxnSpPr>
        <p:spPr bwMode="auto">
          <a:xfrm>
            <a:off x="6444187" y="3861048"/>
            <a:ext cx="0" cy="1457722"/>
          </a:xfrm>
          <a:prstGeom prst="straightConnector1">
            <a:avLst/>
          </a:prstGeom>
          <a:solidFill>
            <a:schemeClr val="accent1"/>
          </a:solidFill>
          <a:ln w="38100" cap="sq" cmpd="sng" algn="ctr">
            <a:solidFill>
              <a:srgbClr val="800000"/>
            </a:solidFill>
            <a:prstDash val="solid"/>
            <a:round/>
            <a:headEnd type="arrow" w="med" len="med"/>
            <a:tailEnd type="arrow" w="med" len="med"/>
          </a:ln>
          <a:effectLst/>
        </p:spPr>
      </p:cxnSp>
      <p:sp>
        <p:nvSpPr>
          <p:cNvPr id="29" name="テキスト ボックス 28"/>
          <p:cNvSpPr txBox="1"/>
          <p:nvPr/>
        </p:nvSpPr>
        <p:spPr>
          <a:xfrm>
            <a:off x="6244981" y="3501008"/>
            <a:ext cx="364203" cy="307777"/>
          </a:xfrm>
          <a:prstGeom prst="rect">
            <a:avLst/>
          </a:prstGeom>
          <a:noFill/>
        </p:spPr>
        <p:txBody>
          <a:bodyPr wrap="none" rtlCol="0">
            <a:spAutoFit/>
          </a:bodyPr>
          <a:lstStyle/>
          <a:p>
            <a:r>
              <a:rPr kumimoji="1" lang="ja-JP" altLang="en-US" sz="1400" dirty="0" smtClean="0">
                <a:solidFill>
                  <a:schemeClr val="bg2"/>
                </a:solidFill>
                <a:latin typeface="ヒラギノ角ゴ ProN W6"/>
                <a:ea typeface="ヒラギノ角ゴ ProN W6"/>
                <a:cs typeface="ヒラギノ角ゴ ProN W6"/>
              </a:rPr>
              <a:t>小</a:t>
            </a:r>
          </a:p>
        </p:txBody>
      </p:sp>
      <p:sp>
        <p:nvSpPr>
          <p:cNvPr id="30" name="テキスト ボックス 29"/>
          <p:cNvSpPr txBox="1"/>
          <p:nvPr/>
        </p:nvSpPr>
        <p:spPr>
          <a:xfrm>
            <a:off x="6244981" y="5281463"/>
            <a:ext cx="364203" cy="307777"/>
          </a:xfrm>
          <a:prstGeom prst="rect">
            <a:avLst/>
          </a:prstGeom>
          <a:noFill/>
        </p:spPr>
        <p:txBody>
          <a:bodyPr wrap="none" rtlCol="0">
            <a:spAutoFit/>
          </a:bodyPr>
          <a:lstStyle/>
          <a:p>
            <a:r>
              <a:rPr kumimoji="1" lang="ja-JP" altLang="en-US" sz="1400" dirty="0" smtClean="0">
                <a:solidFill>
                  <a:schemeClr val="bg2"/>
                </a:solidFill>
                <a:latin typeface="ヒラギノ角ゴ ProN W6"/>
                <a:ea typeface="ヒラギノ角ゴ ProN W6"/>
                <a:cs typeface="ヒラギノ角ゴ ProN W6"/>
              </a:rPr>
              <a:t>大</a:t>
            </a:r>
          </a:p>
        </p:txBody>
      </p:sp>
      <p:sp>
        <p:nvSpPr>
          <p:cNvPr id="31" name="テキスト ボックス 30"/>
          <p:cNvSpPr txBox="1"/>
          <p:nvPr/>
        </p:nvSpPr>
        <p:spPr>
          <a:xfrm>
            <a:off x="6189382" y="4239973"/>
            <a:ext cx="369332" cy="699872"/>
          </a:xfrm>
          <a:prstGeom prst="rect">
            <a:avLst/>
          </a:prstGeom>
          <a:noFill/>
        </p:spPr>
        <p:txBody>
          <a:bodyPr vert="eaVert" wrap="none" rtlCol="0">
            <a:spAutoFit/>
          </a:bodyPr>
          <a:lstStyle/>
          <a:p>
            <a:pPr algn="l"/>
            <a:r>
              <a:rPr kumimoji="1" lang="ja-JP" altLang="en-US" sz="1200" dirty="0" smtClean="0">
                <a:solidFill>
                  <a:schemeClr val="bg2"/>
                </a:solidFill>
                <a:latin typeface="ヒラギノ角ゴ ProN W6"/>
                <a:ea typeface="ヒラギノ角ゴ ProN W6"/>
                <a:cs typeface="ヒラギノ角ゴ ProN W6"/>
              </a:rPr>
              <a:t>データ量</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UP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lnDef>
    <a:txDef>
      <a:spPr>
        <a:noFill/>
      </a:spPr>
      <a:bodyPr wrap="square" rtlCol="0">
        <a:spAutoFit/>
      </a:bodyPr>
      <a:lstStyle>
        <a:defPPr algn="l">
          <a:defRPr kumimoji="1" dirty="0" smtClean="0">
            <a:solidFill>
              <a:schemeClr val="bg2"/>
            </a:solidFill>
            <a:latin typeface="ヒラギノ角ゴ ProN W6"/>
            <a:ea typeface="ヒラギノ角ゴ ProN W6"/>
            <a:cs typeface="ヒラギノ角ゴ ProN W6"/>
          </a:defRPr>
        </a:defPPr>
      </a:lstStyle>
    </a:txDef>
  </a:objectDefaults>
  <a:extraClrSchemeLst>
    <a:extraClrScheme>
      <a:clrScheme name="SUPERP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UPER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UPER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9758</Words>
  <Application>Microsoft Office PowerPoint</Application>
  <PresentationFormat>A4 210 x 297 mm</PresentationFormat>
  <Paragraphs>1698</Paragraphs>
  <Slides>74</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74</vt:i4>
      </vt:variant>
    </vt:vector>
  </HeadingPairs>
  <TitlesOfParts>
    <vt:vector size="76" baseType="lpstr">
      <vt:lpstr>SUPERP</vt:lpstr>
      <vt:lpstr>Visio</vt:lpstr>
      <vt:lpstr>オープンデータ流通推進コンソーシアム 技術委員会の論点</vt:lpstr>
      <vt:lpstr>技術委員会のミッションと実施内容（再掲）</vt:lpstr>
      <vt:lpstr>技術委員会のミッションと実施内容</vt:lpstr>
      <vt:lpstr>技術委員会の論点</vt:lpstr>
      <vt:lpstr>オープンデータ技術に関する基本方針</vt:lpstr>
      <vt:lpstr>1. 本委員会が扱う 　　オープンデータの全体像</vt:lpstr>
      <vt:lpstr>想定する公共データの例</vt:lpstr>
      <vt:lpstr>想定する民間データ（公共性の高いもの）の例</vt:lpstr>
      <vt:lpstr>扱うデータの類型</vt:lpstr>
      <vt:lpstr>データとコンテンツ</vt:lpstr>
      <vt:lpstr>各種データ規格の概要</vt:lpstr>
      <vt:lpstr>データ規格の例（静的・集約データの形式）</vt:lpstr>
      <vt:lpstr>【資料】Five Star Open Data</vt:lpstr>
      <vt:lpstr>データ規格の例（リアルタイムデータの形式）</vt:lpstr>
      <vt:lpstr>各種API規格の概要</vt:lpstr>
      <vt:lpstr>API整備の必要性</vt:lpstr>
      <vt:lpstr>API規格の例</vt:lpstr>
      <vt:lpstr>【資料】モバイル回線の性能</vt:lpstr>
      <vt:lpstr>【資料】既存のオープンデータサイトにおけるAPIの提供例</vt:lpstr>
      <vt:lpstr>2.  オープンデータの 　　データ規格</vt:lpstr>
      <vt:lpstr>オープンデータへの適用が考えられるデータ規格の洗い出し</vt:lpstr>
      <vt:lpstr>PDF (Portable Document Format)</vt:lpstr>
      <vt:lpstr>Microsoft Office Binary</vt:lpstr>
      <vt:lpstr>RTF (Rich Text Format)</vt:lpstr>
      <vt:lpstr>Office Open XML</vt:lpstr>
      <vt:lpstr>OpenDocument</vt:lpstr>
      <vt:lpstr>JPEG (Joint Photographic Experts Group)</vt:lpstr>
      <vt:lpstr>PNG (Portable Network Graphics)</vt:lpstr>
      <vt:lpstr>MPEG Audio Layer 3</vt:lpstr>
      <vt:lpstr>MPEG-4</vt:lpstr>
      <vt:lpstr>（プレイン）テキスト形式</vt:lpstr>
      <vt:lpstr>CSV (Comma-Separated Values)</vt:lpstr>
      <vt:lpstr>XML (Extensible Markup Language)</vt:lpstr>
      <vt:lpstr>GML (Geography Markup Language)</vt:lpstr>
      <vt:lpstr>JSON</vt:lpstr>
      <vt:lpstr>RDF (Resource Description Framework)</vt:lpstr>
      <vt:lpstr>オープンデータのデータ規格に関する検討事項①</vt:lpstr>
      <vt:lpstr>オープンデータのデータ規格に関する検討事項②</vt:lpstr>
      <vt:lpstr>論点１：ボキャブラリ／意味コード</vt:lpstr>
      <vt:lpstr>【参考】既存のボキャブラリ</vt:lpstr>
      <vt:lpstr>論点２：識別子（ID）</vt:lpstr>
      <vt:lpstr>【参考】RDFから利用可能なURI形式化できるID規格</vt:lpstr>
      <vt:lpstr>論点３：文字コード（漢字の扱い）</vt:lpstr>
      <vt:lpstr>【資料】行政データと文字コード</vt:lpstr>
      <vt:lpstr>論点4：メタデータ・データカタログ</vt:lpstr>
      <vt:lpstr>3.  オープンデータの 　　API規格</vt:lpstr>
      <vt:lpstr>オープンデータへの適用が考えられるAPI規格の洗い出し</vt:lpstr>
      <vt:lpstr>FTP</vt:lpstr>
      <vt:lpstr>HTTP GET</vt:lpstr>
      <vt:lpstr>CGI</vt:lpstr>
      <vt:lpstr>REST</vt:lpstr>
      <vt:lpstr>SOAP</vt:lpstr>
      <vt:lpstr>SPARQL</vt:lpstr>
      <vt:lpstr>オープンデータのAPI規格に関する検討項目</vt:lpstr>
      <vt:lpstr>4.  データ規格・API規格の 　　ありかた（技術ガイド）</vt:lpstr>
      <vt:lpstr>技術ガイドのアウトプットイメージ</vt:lpstr>
      <vt:lpstr>文章と統計データの混在した情報のオープンデータ化推奨ガイド</vt:lpstr>
      <vt:lpstr>表計算ファイル形式データのオープンデータ化推奨ガイド</vt:lpstr>
      <vt:lpstr>5. コンソーシアム規格 (1) 情報流通連携基盤システム外部仕様書</vt:lpstr>
      <vt:lpstr>外部仕様書の位置づけ・規定範囲</vt:lpstr>
      <vt:lpstr>外部仕様書のデータ規格</vt:lpstr>
      <vt:lpstr>外部仕様書のAPI規格</vt:lpstr>
      <vt:lpstr>外部仕様書のAPI規格 (1) SPARQL-Based Management Command</vt:lpstr>
      <vt:lpstr>外部仕様書のAPI規格 (2)  Traceability/RealtimeData Management Command</vt:lpstr>
      <vt:lpstr>外部仕様書のAPI規格 (3) Geographical Management Command</vt:lpstr>
      <vt:lpstr>外部仕様書のAPI規格 (4) Security Management Command</vt:lpstr>
      <vt:lpstr>外部仕様書のAPI規格 (5) Notification Management Command</vt:lpstr>
      <vt:lpstr>外部仕様書のAPI規格 (6) Vocabulary Management Command</vt:lpstr>
      <vt:lpstr>外部仕様書のAPI規格 (7) Triple Management Command</vt:lpstr>
      <vt:lpstr>外部仕様書のAPI規格 (8) Identification Resolution Command</vt:lpstr>
      <vt:lpstr>5.  コンソーシアム規格 (2)　オープンデータ化のための 　　CSV形式データ規格</vt:lpstr>
      <vt:lpstr>オープンデータ化のためのCSV形式データ規格案</vt:lpstr>
      <vt:lpstr>オープンデータ化のためのCSV形式データ規格案</vt:lpstr>
      <vt:lpstr>PowerPoint プレゼンテーション</vt:lpstr>
    </vt:vector>
  </TitlesOfParts>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2013-01-10T00:12:03Z</dcterms:created>
  <dcterms:modified xsi:type="dcterms:W3CDTF">2013-01-10T00:12:09Z</dcterms:modified>
</cp:coreProperties>
</file>