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5"/>
  </p:notesMasterIdLst>
  <p:handoutMasterIdLst>
    <p:handoutMasterId r:id="rId6"/>
  </p:handoutMasterIdLst>
  <p:sldIdLst>
    <p:sldId id="257" r:id="rId2"/>
    <p:sldId id="268" r:id="rId3"/>
    <p:sldId id="264" r:id="rId4"/>
  </p:sldIdLst>
  <p:sldSz cx="9906000" cy="6858000" type="A4"/>
  <p:notesSz cx="7099300" cy="10234613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1pPr>
    <a:lvl2pPr marL="33627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2pPr>
    <a:lvl3pPr marL="67254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3pPr>
    <a:lvl4pPr marL="100881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4pPr>
    <a:lvl5pPr marL="134508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5pPr>
    <a:lvl6pPr marL="1681353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6pPr>
    <a:lvl7pPr marL="201762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7pPr>
    <a:lvl8pPr marL="235389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8pPr>
    <a:lvl9pPr marL="2690165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FF"/>
    <a:srgbClr val="336699"/>
    <a:srgbClr val="E2D9B6"/>
    <a:srgbClr val="EAEAEA"/>
    <a:srgbClr val="003366"/>
    <a:srgbClr val="FF9933"/>
    <a:srgbClr val="DDDDDD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淡色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淡色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濃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淡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淡色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中間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淡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67" autoAdjust="0"/>
    <p:restoredTop sz="99566" autoAdjust="0"/>
  </p:normalViewPr>
  <p:slideViewPr>
    <p:cSldViewPr>
      <p:cViewPr varScale="1">
        <p:scale>
          <a:sx n="75" d="100"/>
          <a:sy n="75" d="100"/>
        </p:scale>
        <p:origin x="-348" y="-162"/>
      </p:cViewPr>
      <p:guideLst>
        <p:guide orient="horz" pos="4180"/>
        <p:guide pos="5984"/>
      </p:guideLst>
    </p:cSldViewPr>
  </p:slideViewPr>
  <p:outlineViewPr>
    <p:cViewPr>
      <p:scale>
        <a:sx n="33" d="100"/>
        <a:sy n="33" d="100"/>
      </p:scale>
      <p:origin x="0" y="4398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61400"/>
    </p:cViewPr>
  </p:sorterViewPr>
  <p:notesViewPr>
    <p:cSldViewPr>
      <p:cViewPr varScale="1">
        <p:scale>
          <a:sx n="91" d="100"/>
          <a:sy n="91" d="100"/>
        </p:scale>
        <p:origin x="-2772" y="-102"/>
      </p:cViewPr>
      <p:guideLst>
        <p:guide orient="horz" pos="3225"/>
        <p:guide pos="22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8" y="9726068"/>
            <a:ext cx="3073400" cy="508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16" tIns="49410" rIns="98816" bIns="49410" numCol="1" anchor="b" anchorCtr="0" compatLnSpc="1">
            <a:prstTxWarp prst="textNoShape">
              <a:avLst/>
            </a:prstTxWarp>
          </a:bodyPr>
          <a:lstStyle>
            <a:lvl1pPr algn="r" defTabSz="988720">
              <a:defRPr kumimoji="1" sz="1200" smtClean="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434E4037-DC3D-481B-8B35-4313454980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5696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3073400" cy="50855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8816" tIns="49410" rIns="98816" bIns="49410" numCol="1" anchor="ctr" anchorCtr="0" compatLnSpc="1">
            <a:prstTxWarp prst="textNoShape">
              <a:avLst/>
            </a:prstTxWarp>
          </a:bodyPr>
          <a:lstStyle>
            <a:lvl1pPr algn="l" defTabSz="988720">
              <a:defRPr kumimoji="1" sz="12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8" y="3"/>
            <a:ext cx="3073400" cy="50855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8816" tIns="49410" rIns="98816" bIns="49410" numCol="1" anchor="ctr" anchorCtr="0" compatLnSpc="1">
            <a:prstTxWarp prst="textNoShape">
              <a:avLst/>
            </a:prstTxWarp>
          </a:bodyPr>
          <a:lstStyle>
            <a:lvl1pPr algn="r" defTabSz="988720">
              <a:defRPr kumimoji="1" sz="12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4700" y="766763"/>
            <a:ext cx="5549900" cy="384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9" y="4861450"/>
            <a:ext cx="5203825" cy="460716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8816" tIns="49410" rIns="98816" bIns="494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726068"/>
            <a:ext cx="3073400" cy="50855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8816" tIns="49410" rIns="98816" bIns="49410" numCol="1" anchor="b" anchorCtr="0" compatLnSpc="1">
            <a:prstTxWarp prst="textNoShape">
              <a:avLst/>
            </a:prstTxWarp>
          </a:bodyPr>
          <a:lstStyle>
            <a:lvl1pPr algn="l" defTabSz="988720">
              <a:defRPr kumimoji="1" sz="12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8" y="9726068"/>
            <a:ext cx="3073400" cy="50855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8816" tIns="49410" rIns="98816" bIns="49410" numCol="1" anchor="b" anchorCtr="0" compatLnSpc="1">
            <a:prstTxWarp prst="textNoShape">
              <a:avLst/>
            </a:prstTxWarp>
          </a:bodyPr>
          <a:lstStyle>
            <a:lvl1pPr algn="r" defTabSz="988720">
              <a:defRPr kumimoji="1" sz="12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fld id="{7743D88F-1C60-4A18-8316-3E48C67658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26096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1pPr>
    <a:lvl2pPr marL="33627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2pPr>
    <a:lvl3pPr marL="67254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3pPr>
    <a:lvl4pPr marL="100881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4pPr>
    <a:lvl5pPr marL="134508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5pPr>
    <a:lvl6pPr marL="1681353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1762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5389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690165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8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989995" y="5134039"/>
            <a:ext cx="6419106" cy="437233"/>
          </a:xfrm>
          <a:ln w="12700" cap="sq">
            <a:headEnd type="none" w="sm" len="sm"/>
            <a:tailEnd type="none" w="sm" len="sm"/>
          </a:ln>
        </p:spPr>
        <p:txBody>
          <a:bodyPr wrap="square" lIns="67245" rIns="67245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ct val="0"/>
              </a:spcBef>
              <a:buFont typeface="平成明朝" pitchFamily="17" charset="-128"/>
              <a:buNone/>
              <a:defRPr sz="2400">
                <a:solidFill>
                  <a:schemeClr val="bg2">
                    <a:lumMod val="50000"/>
                    <a:lumOff val="50000"/>
                  </a:schemeClr>
                </a:solidFill>
                <a:latin typeface="ヒラギノ角ゴ Pro W6"/>
                <a:ea typeface="ヒラギノ角ゴ Pro W6"/>
              </a:defRPr>
            </a:lvl1pPr>
          </a:lstStyle>
          <a:p>
            <a:r>
              <a:rPr lang="ja-JP" altLang="en-US" dirty="0"/>
              <a:t>マスタ</a:t>
            </a:r>
            <a:r>
              <a:rPr lang="en-US" altLang="ja-JP" dirty="0"/>
              <a:t> </a:t>
            </a:r>
            <a:r>
              <a:rPr lang="ja-JP" altLang="en-US" dirty="0"/>
              <a:t>サブタイトルの書式設定</a:t>
            </a:r>
          </a:p>
        </p:txBody>
      </p:sp>
      <p:sp>
        <p:nvSpPr>
          <p:cNvPr id="191488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2971800" y="3035389"/>
            <a:ext cx="6359403" cy="560343"/>
          </a:xfrm>
          <a:ln w="12700" cap="sq">
            <a:headEnd type="none" w="sm" len="sm"/>
            <a:tailEnd type="none" w="sm" len="sm"/>
          </a:ln>
        </p:spPr>
        <p:txBody>
          <a:bodyPr wrap="square" lIns="67245" tIns="33622" rIns="67245" bIns="33622" anchor="b">
            <a:spAutoFit/>
          </a:bodyPr>
          <a:lstStyle>
            <a:lvl1pPr algn="l">
              <a:defRPr sz="3200" b="1" i="0">
                <a:solidFill>
                  <a:srgbClr val="404040"/>
                </a:solidFill>
                <a:latin typeface="メイリオ"/>
                <a:ea typeface="メイリオ"/>
                <a:cs typeface="メイリオ"/>
              </a:defRPr>
            </a:lvl1pPr>
          </a:lstStyle>
          <a:p>
            <a:r>
              <a:rPr lang="ja-JP" altLang="en-US" dirty="0"/>
              <a:t>マスタ</a:t>
            </a:r>
            <a:r>
              <a:rPr lang="en-US" altLang="ja-JP" dirty="0"/>
              <a:t> </a:t>
            </a:r>
            <a:r>
              <a:rPr lang="ja-JP" altLang="en-US" dirty="0"/>
              <a:t>タイトルの書式設定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4697" y="169366"/>
            <a:ext cx="9134339" cy="585081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272626"/>
            <a:ext cx="4515242" cy="5138501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982586" y="1272626"/>
            <a:ext cx="4515243" cy="24572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982586" y="3930482"/>
            <a:ext cx="4515243" cy="248064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52962-3989-4FF4-990D-68B87D3CA27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2">
                    <a:lumMod val="75000"/>
                    <a:lumOff val="2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anchor="t" anchorCtr="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200"/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68A96-8FC6-49A7-AAFF-8891F4FD4FE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12708" y="2225443"/>
            <a:ext cx="7090465" cy="1913424"/>
          </a:xfrm>
        </p:spPr>
        <p:txBody>
          <a:bodyPr/>
          <a:lstStyle>
            <a:lvl1pPr algn="l">
              <a:defRPr sz="4400" b="0" cap="none">
                <a:solidFill>
                  <a:schemeClr val="bg2">
                    <a:lumMod val="75000"/>
                    <a:lumOff val="25000"/>
                  </a:schemeClr>
                </a:solidFill>
                <a:latin typeface="Franklin Gothic Demi" pitchFamily="34" charset="0"/>
                <a:ea typeface="ヒラギノ角ゴ ProN W6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112708" y="4431965"/>
            <a:ext cx="7090465" cy="1501093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bg2">
                    <a:lumMod val="75000"/>
                    <a:lumOff val="25000"/>
                  </a:schemeClr>
                </a:solidFill>
                <a:latin typeface="Franklin Gothic Demi" pitchFamily="34" charset="0"/>
                <a:ea typeface="ヒラギノ角ゴ Pro W6"/>
              </a:defRPr>
            </a:lvl1pPr>
            <a:lvl2pPr marL="336271" indent="0">
              <a:buNone/>
              <a:defRPr sz="1300"/>
            </a:lvl2pPr>
            <a:lvl3pPr marL="672541" indent="0">
              <a:buNone/>
              <a:defRPr sz="1200"/>
            </a:lvl3pPr>
            <a:lvl4pPr marL="1008812" indent="0">
              <a:buNone/>
              <a:defRPr sz="1000"/>
            </a:lvl4pPr>
            <a:lvl5pPr marL="1345082" indent="0">
              <a:buNone/>
              <a:defRPr sz="1000"/>
            </a:lvl5pPr>
            <a:lvl6pPr marL="1681353" indent="0">
              <a:buNone/>
              <a:defRPr sz="1000"/>
            </a:lvl6pPr>
            <a:lvl7pPr marL="2017624" indent="0">
              <a:buNone/>
              <a:defRPr sz="1000"/>
            </a:lvl7pPr>
            <a:lvl8pPr marL="2353894" indent="0">
              <a:buNone/>
              <a:defRPr sz="1000"/>
            </a:lvl8pPr>
            <a:lvl9pPr marL="2690165" indent="0">
              <a:buNone/>
              <a:defRPr sz="10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1" name="正方形/長方形 10"/>
          <p:cNvSpPr/>
          <p:nvPr userDrawn="1"/>
        </p:nvSpPr>
        <p:spPr bwMode="auto">
          <a:xfrm>
            <a:off x="1752600" y="2198705"/>
            <a:ext cx="154210" cy="3744895"/>
          </a:xfrm>
          <a:prstGeom prst="rect">
            <a:avLst/>
          </a:prstGeom>
          <a:solidFill>
            <a:srgbClr val="1F497D"/>
          </a:solidFill>
          <a:ln w="38100" cap="sq" cmpd="sng" algn="ctr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95441" y="1021902"/>
            <a:ext cx="8307732" cy="2139643"/>
          </a:xfrm>
        </p:spPr>
        <p:txBody>
          <a:bodyPr/>
          <a:lstStyle>
            <a:lvl1pPr algn="ctr">
              <a:defRPr sz="4400" b="0" cap="none">
                <a:solidFill>
                  <a:schemeClr val="bg2">
                    <a:lumMod val="75000"/>
                    <a:lumOff val="25000"/>
                  </a:schemeClr>
                </a:solidFill>
                <a:latin typeface="Franklin Gothic Demi" pitchFamily="34" charset="0"/>
                <a:ea typeface="ヒラギノ角ゴ ProN W6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95441" y="3589473"/>
            <a:ext cx="8307732" cy="2343585"/>
          </a:xfrm>
        </p:spPr>
        <p:txBody>
          <a:bodyPr anchor="ctr"/>
          <a:lstStyle>
            <a:lvl1pPr marL="0" indent="0" algn="ctr">
              <a:buNone/>
              <a:defRPr sz="2600">
                <a:solidFill>
                  <a:schemeClr val="bg2">
                    <a:lumMod val="75000"/>
                    <a:lumOff val="25000"/>
                  </a:schemeClr>
                </a:solidFill>
                <a:latin typeface="Franklin Gothic Demi" pitchFamily="34" charset="0"/>
                <a:ea typeface="ヒラギノ角ゴ Pro W6"/>
              </a:defRPr>
            </a:lvl1pPr>
            <a:lvl2pPr marL="336271" indent="0">
              <a:buNone/>
              <a:defRPr sz="1300"/>
            </a:lvl2pPr>
            <a:lvl3pPr marL="672541" indent="0">
              <a:buNone/>
              <a:defRPr sz="1200"/>
            </a:lvl3pPr>
            <a:lvl4pPr marL="1008812" indent="0">
              <a:buNone/>
              <a:defRPr sz="1000"/>
            </a:lvl4pPr>
            <a:lvl5pPr marL="1345082" indent="0">
              <a:buNone/>
              <a:defRPr sz="1000"/>
            </a:lvl5pPr>
            <a:lvl6pPr marL="1681353" indent="0">
              <a:buNone/>
              <a:defRPr sz="1000"/>
            </a:lvl6pPr>
            <a:lvl7pPr marL="2017624" indent="0">
              <a:buNone/>
              <a:defRPr sz="1000"/>
            </a:lvl7pPr>
            <a:lvl8pPr marL="2353894" indent="0">
              <a:buNone/>
              <a:defRPr sz="1000"/>
            </a:lvl8pPr>
            <a:lvl9pPr marL="2690165" indent="0">
              <a:buNone/>
              <a:defRPr sz="10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0" y="1"/>
            <a:ext cx="9906000" cy="228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7254" tIns="33627" rIns="67254" bIns="33627" anchor="ctr"/>
          <a:lstStyle/>
          <a:p>
            <a:pPr algn="r">
              <a:defRPr/>
            </a:pPr>
            <a:r>
              <a:rPr lang="ja-JP" altLang="en-US" sz="1200" b="1" i="0" dirty="0" smtClean="0">
                <a:latin typeface="メイリオ"/>
                <a:ea typeface="メイリオ"/>
                <a:cs typeface="メイリオ"/>
              </a:rPr>
              <a:t>オープンデータ流通推進コンソーシアム</a:t>
            </a:r>
            <a:endParaRPr lang="en-US" altLang="ja-JP" sz="1200" b="1" i="0" dirty="0">
              <a:latin typeface="メイリオ"/>
              <a:ea typeface="メイリオ"/>
              <a:cs typeface="メイリオ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322775"/>
            <a:ext cx="4515242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82586" y="1322775"/>
            <a:ext cx="4515243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1143000"/>
            <a:ext cx="9183247" cy="2514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3810001"/>
            <a:ext cx="9182040" cy="26011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1322775"/>
            <a:ext cx="9183247" cy="119687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2733616"/>
            <a:ext cx="9182040" cy="3677511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9EB0C9-E24B-463D-BB62-FF98DEA61778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94DB2-09C9-4810-9F23-4FAAE8E978D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71" name="Rectangle 15"/>
          <p:cNvSpPr>
            <a:spLocks noChangeArrowheads="1"/>
          </p:cNvSpPr>
          <p:nvPr/>
        </p:nvSpPr>
        <p:spPr bwMode="auto">
          <a:xfrm>
            <a:off x="0" y="1"/>
            <a:ext cx="9906000" cy="228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7254" tIns="33627" rIns="67254" bIns="33627" anchor="ctr"/>
          <a:lstStyle/>
          <a:p>
            <a:pPr algn="r">
              <a:defRPr/>
            </a:pPr>
            <a:r>
              <a:rPr lang="ja-JP" altLang="en-US" sz="1200" b="1" i="0" dirty="0" smtClean="0">
                <a:latin typeface="メイリオ"/>
                <a:ea typeface="メイリオ"/>
                <a:cs typeface="メイリオ"/>
              </a:rPr>
              <a:t>オープンデータ流通推進コンソーシアム</a:t>
            </a:r>
            <a:endParaRPr lang="en-US" altLang="ja-JP" sz="1200" b="1" i="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1913859" name="Line 3"/>
          <p:cNvSpPr>
            <a:spLocks noChangeShapeType="1"/>
          </p:cNvSpPr>
          <p:nvPr/>
        </p:nvSpPr>
        <p:spPr bwMode="auto">
          <a:xfrm>
            <a:off x="0" y="6576804"/>
            <a:ext cx="9906000" cy="0"/>
          </a:xfrm>
          <a:prstGeom prst="line">
            <a:avLst/>
          </a:prstGeom>
          <a:noFill/>
          <a:ln w="12700" cap="sq" cmpd="sng" algn="ctr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414" y="1143000"/>
            <a:ext cx="9146415" cy="526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3622" rIns="0" bIns="3362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9138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99036" y="6602804"/>
            <a:ext cx="406964" cy="25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 algn="r">
              <a:defRPr kumimoji="1" sz="1100">
                <a:solidFill>
                  <a:srgbClr val="336699"/>
                </a:solidFill>
                <a:latin typeface="Arial" charset="0"/>
                <a:ea typeface="굴림" pitchFamily="34" charset="-127"/>
              </a:defRPr>
            </a:lvl1pPr>
          </a:lstStyle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7642" y="304800"/>
            <a:ext cx="9134339" cy="58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913873" name="Text Box 17"/>
          <p:cNvSpPr txBox="1">
            <a:spLocks noChangeArrowheads="1"/>
          </p:cNvSpPr>
          <p:nvPr userDrawn="1"/>
        </p:nvSpPr>
        <p:spPr bwMode="auto">
          <a:xfrm>
            <a:off x="252420" y="6638448"/>
            <a:ext cx="3967000" cy="2217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67254" tIns="33627" rIns="67254" bIns="33627">
            <a:spAutoFit/>
          </a:bodyPr>
          <a:lstStyle/>
          <a:p>
            <a:pPr>
              <a:defRPr/>
            </a:pP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© 2013 Open Data Promotion Consortium</a:t>
            </a:r>
            <a:r>
              <a:rPr lang="en-US" altLang="ja-JP" sz="1000" b="1" baseline="0" dirty="0" smtClean="0">
                <a:solidFill>
                  <a:srgbClr val="353535"/>
                </a:solidFill>
                <a:latin typeface="Arial" charset="0"/>
              </a:rPr>
              <a:t>.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 </a:t>
            </a:r>
            <a:r>
              <a:rPr lang="en-US" altLang="ja-JP" sz="1000" b="1" dirty="0">
                <a:solidFill>
                  <a:srgbClr val="353535"/>
                </a:solidFill>
                <a:latin typeface="Arial" charset="0"/>
              </a:rPr>
              <a:t>All Rights Reserved.</a:t>
            </a:r>
          </a:p>
        </p:txBody>
      </p:sp>
      <p:sp>
        <p:nvSpPr>
          <p:cNvPr id="9" name="Line 3"/>
          <p:cNvSpPr>
            <a:spLocks noChangeShapeType="1"/>
          </p:cNvSpPr>
          <p:nvPr userDrawn="1"/>
        </p:nvSpPr>
        <p:spPr bwMode="auto">
          <a:xfrm>
            <a:off x="0" y="990600"/>
            <a:ext cx="9906000" cy="0"/>
          </a:xfrm>
          <a:prstGeom prst="line">
            <a:avLst/>
          </a:prstGeom>
          <a:noFill/>
          <a:ln w="12700" cap="sq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2" r:id="rId2"/>
    <p:sldLayoutId id="2147483673" r:id="rId3"/>
    <p:sldLayoutId id="2147483702" r:id="rId4"/>
    <p:sldLayoutId id="2147483674" r:id="rId5"/>
    <p:sldLayoutId id="2147483689" r:id="rId6"/>
    <p:sldLayoutId id="2147483705" r:id="rId7"/>
    <p:sldLayoutId id="2147483676" r:id="rId8"/>
    <p:sldLayoutId id="2147483677" r:id="rId9"/>
    <p:sldLayoutId id="2147483684" r:id="rId10"/>
  </p:sldLayoutIdLst>
  <p:hf hdr="0" ftr="0" dt="0"/>
  <p:txStyles>
    <p:titleStyle>
      <a:lvl1pPr algn="l" defTabSz="972616" rtl="0" eaLnBrk="0" fontAlgn="base" hangingPunct="0">
        <a:spcBef>
          <a:spcPct val="0"/>
        </a:spcBef>
        <a:spcAft>
          <a:spcPct val="0"/>
        </a:spcAft>
        <a:defRPr kumimoji="1" sz="2600" baseline="0">
          <a:solidFill>
            <a:schemeClr val="bg2">
              <a:lumMod val="75000"/>
              <a:lumOff val="25000"/>
            </a:schemeClr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defTabSz="972616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2pPr>
      <a:lvl3pPr algn="l" defTabSz="972616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3pPr>
      <a:lvl4pPr algn="l" defTabSz="972616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4pPr>
      <a:lvl5pPr algn="l" defTabSz="972616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5pPr>
      <a:lvl6pPr marL="336271" algn="l" defTabSz="972616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6pPr>
      <a:lvl7pPr marL="672541" algn="l" defTabSz="972616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7pPr>
      <a:lvl8pPr marL="1008812" algn="l" defTabSz="972616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8pPr>
      <a:lvl9pPr marL="1345082" algn="l" defTabSz="972616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9pPr>
    </p:titleStyle>
    <p:bodyStyle>
      <a:lvl1pPr marL="326930" indent="-326930" algn="l" defTabSz="972616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Font typeface="平成明朝" pitchFamily="17" charset="-128"/>
        <a:buChar char="■"/>
        <a:tabLst>
          <a:tab pos="775291" algn="l"/>
        </a:tabLst>
        <a:defRPr kumimoji="1" sz="2100" b="0" i="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533400" indent="-177800" algn="l" defTabSz="972616" rtl="0" eaLnBrk="0" fontAlgn="base" hangingPunct="0">
        <a:spcBef>
          <a:spcPct val="35000"/>
        </a:spcBef>
        <a:spcAft>
          <a:spcPct val="0"/>
        </a:spcAft>
        <a:buClr>
          <a:schemeClr val="bg1"/>
        </a:buClr>
        <a:buSzPct val="75000"/>
        <a:buFont typeface="ヒラギノ角ゴ ProN W3"/>
        <a:buChar char="▶"/>
        <a:tabLst>
          <a:tab pos="533400" algn="l"/>
        </a:tabLst>
        <a:defRPr kumimoji="1" sz="18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622300" indent="-88900" algn="l" defTabSz="972616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"/>
        <a:tabLst>
          <a:tab pos="622300" algn="l"/>
        </a:tabLst>
        <a:defRPr kumimoji="1" sz="15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923925" indent="-200025" algn="l" defTabSz="972616" rtl="0" eaLnBrk="0" fontAlgn="base" hangingPunct="0">
        <a:spcBef>
          <a:spcPct val="20000"/>
        </a:spcBef>
        <a:spcAft>
          <a:spcPct val="0"/>
        </a:spcAft>
        <a:buClr>
          <a:schemeClr val="accent3"/>
        </a:buClr>
        <a:buFont typeface="Wingdings" charset="2"/>
        <a:buChar char="u"/>
        <a:tabLst>
          <a:tab pos="924744" algn="l"/>
        </a:tabLst>
        <a:defRPr kumimoji="1" sz="13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990130" indent="0" algn="l" defTabSz="972616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tabLst>
          <a:tab pos="990130" algn="l"/>
        </a:tabLst>
        <a:defRPr kumimoji="1" sz="12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322369" indent="-242862" algn="l" defTabSz="972616" rtl="0" fontAlgn="base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6pPr>
      <a:lvl7pPr marL="2658640" indent="-242862" algn="l" defTabSz="972616" rtl="0" fontAlgn="base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7pPr>
      <a:lvl8pPr marL="2994910" indent="-242862" algn="l" defTabSz="972616" rtl="0" fontAlgn="base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8pPr>
      <a:lvl9pPr marL="3331181" indent="-242862" algn="l" defTabSz="972616" rtl="0" fontAlgn="base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9pPr>
    </p:bodyStyle>
    <p:otherStyle>
      <a:defPPr>
        <a:defRPr lang="ja-JP"/>
      </a:defPPr>
      <a:lvl1pPr marL="0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27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254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81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508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1353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1762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389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0165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sz="quarter" idx="1"/>
          </p:nvPr>
        </p:nvSpPr>
        <p:spPr>
          <a:xfrm>
            <a:off x="2989995" y="5134039"/>
            <a:ext cx="6419106" cy="683454"/>
          </a:xfrm>
        </p:spPr>
        <p:txBody>
          <a:bodyPr/>
          <a:lstStyle/>
          <a:p>
            <a:r>
              <a:rPr lang="en-US" altLang="ja-JP" sz="2000" dirty="0" smtClean="0">
                <a:latin typeface="ヒラギノ角ゴ ProN W6" pitchFamily="34" charset="-128"/>
                <a:ea typeface="ヒラギノ角ゴ ProN W6" pitchFamily="34" charset="-128"/>
              </a:rPr>
              <a:t>2013.06.03</a:t>
            </a:r>
            <a:r>
              <a:rPr lang="ja-JP" altLang="en-US" sz="2000" dirty="0" smtClean="0">
                <a:latin typeface="ヒラギノ角ゴ ProN W6" pitchFamily="34" charset="-128"/>
                <a:ea typeface="ヒラギノ角ゴ ProN W6" pitchFamily="34" charset="-128"/>
              </a:rPr>
              <a:t/>
            </a:r>
            <a:br>
              <a:rPr lang="ja-JP" altLang="en-US" sz="2000" dirty="0" smtClean="0">
                <a:latin typeface="ヒラギノ角ゴ ProN W6" pitchFamily="34" charset="-128"/>
                <a:ea typeface="ヒラギノ角ゴ ProN W6" pitchFamily="34" charset="-128"/>
              </a:rPr>
            </a:br>
            <a:r>
              <a:rPr lang="ja-JP" altLang="en-US" sz="2000" dirty="0" smtClean="0">
                <a:latin typeface="ヒラギノ角ゴ ProN W6" pitchFamily="34" charset="-128"/>
                <a:ea typeface="ヒラギノ角ゴ ProN W6" pitchFamily="34" charset="-128"/>
              </a:rPr>
              <a:t>オープンデータ流通推進コンソーシアム 事務局</a:t>
            </a:r>
            <a:endParaRPr lang="en-US" altLang="ja-JP" sz="2000" dirty="0" smtClean="0">
              <a:latin typeface="ヒラギノ角ゴ ProN W6" pitchFamily="34" charset="-128"/>
              <a:ea typeface="ヒラギノ角ゴ ProN W6" pitchFamily="34" charset="-128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ctrTitle" sz="quarter"/>
          </p:nvPr>
        </p:nvSpPr>
        <p:spPr>
          <a:xfrm>
            <a:off x="2971800" y="3003381"/>
            <a:ext cx="6427985" cy="929675"/>
          </a:xfrm>
        </p:spPr>
        <p:txBody>
          <a:bodyPr/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オープンデータ流通推進コンソーシアム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25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年度活動方針</a:t>
            </a:r>
            <a:endParaRPr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447800"/>
            <a:ext cx="2286000" cy="209774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3048000" y="1981200"/>
            <a:ext cx="6858000" cy="369332"/>
          </a:xfrm>
          <a:prstGeom prst="rect">
            <a:avLst/>
          </a:prstGeom>
          <a:solidFill>
            <a:schemeClr val="bg1"/>
          </a:solidFill>
          <a:ln>
            <a:solidFill>
              <a:srgbClr val="1F497D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dirty="0" smtClean="0">
                <a:latin typeface="ヒラギノ角ゴ ProN W6"/>
                <a:ea typeface="ヒラギノ角ゴ ProN W6"/>
                <a:cs typeface="ヒラギノ角ゴ ProN W6"/>
              </a:rPr>
              <a:t>第四回</a:t>
            </a:r>
            <a:r>
              <a:rPr kumimoji="1" lang="en-US" altLang="ja-JP" dirty="0" smtClean="0">
                <a:latin typeface="ヒラギノ角ゴ ProN W6"/>
                <a:ea typeface="ヒラギノ角ゴ ProN W6"/>
                <a:cs typeface="ヒラギノ角ゴ ProN W6"/>
              </a:rPr>
              <a:t> </a:t>
            </a:r>
            <a:r>
              <a:rPr kumimoji="1" lang="ja-JP" altLang="en-US" dirty="0" smtClean="0">
                <a:latin typeface="ヒラギノ角ゴ ProN W6"/>
                <a:ea typeface="ヒラギノ角ゴ ProN W6"/>
                <a:cs typeface="ヒラギノ角ゴ ProN W6"/>
              </a:rPr>
              <a:t>技術委員会資料</a:t>
            </a:r>
          </a:p>
        </p:txBody>
      </p:sp>
      <p:sp>
        <p:nvSpPr>
          <p:cNvPr id="6" name="Text Box 785"/>
          <p:cNvSpPr txBox="1">
            <a:spLocks noChangeArrowheads="1"/>
          </p:cNvSpPr>
          <p:nvPr/>
        </p:nvSpPr>
        <p:spPr bwMode="auto">
          <a:xfrm>
            <a:off x="8985448" y="195513"/>
            <a:ext cx="828675" cy="28416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dirty="0" smtClean="0">
                <a:solidFill>
                  <a:schemeClr val="bg2"/>
                </a:solidFill>
              </a:rPr>
              <a:t>資料</a:t>
            </a:r>
            <a:r>
              <a:rPr lang="en-US" altLang="ja-JP" dirty="0" smtClean="0">
                <a:solidFill>
                  <a:schemeClr val="bg2"/>
                </a:solidFill>
              </a:rPr>
              <a:t>4-7</a:t>
            </a:r>
            <a:endParaRPr lang="en-US" altLang="ja-JP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960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議題</a:t>
            </a:r>
            <a:r>
              <a:rPr lang="en-US" altLang="ja-JP" dirty="0" smtClean="0"/>
              <a:t>: </a:t>
            </a:r>
            <a:r>
              <a:rPr kumimoji="1" lang="ja-JP" altLang="en-US" dirty="0" smtClean="0"/>
              <a:t>平成</a:t>
            </a:r>
            <a:r>
              <a:rPr kumimoji="1" lang="en-US" altLang="ja-JP" dirty="0" smtClean="0"/>
              <a:t>25</a:t>
            </a:r>
            <a:r>
              <a:rPr kumimoji="1" lang="ja-JP" altLang="en-US" dirty="0" smtClean="0"/>
              <a:t>年度技術委員会の活動方針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活動項目・候補案</a:t>
            </a:r>
          </a:p>
          <a:p>
            <a:pPr marL="698500" lvl="1" indent="-342900">
              <a:buFont typeface="+mj-lt"/>
              <a:buAutoNum type="arabicPeriod"/>
            </a:pPr>
            <a:r>
              <a:rPr kumimoji="1" lang="ja-JP" altLang="en-US" dirty="0" smtClean="0"/>
              <a:t>オープンデータに関する技術的な意見交換</a:t>
            </a:r>
          </a:p>
          <a:p>
            <a:pPr lvl="2"/>
            <a:r>
              <a:rPr lang="ja-JP" altLang="en-US" dirty="0" smtClean="0"/>
              <a:t>オープンデータに関する各事例が利用している技術の調査・共有</a:t>
            </a:r>
          </a:p>
          <a:p>
            <a:pPr lvl="2"/>
            <a:r>
              <a:rPr lang="ja-JP" altLang="en-US" dirty="0" smtClean="0"/>
              <a:t>国内外を問わず、オープンデータ</a:t>
            </a:r>
            <a:r>
              <a:rPr lang="ja-JP" altLang="en-US" dirty="0"/>
              <a:t>に関する技術的な意見交換を</a:t>
            </a:r>
            <a:r>
              <a:rPr lang="ja-JP" altLang="en-US" dirty="0" smtClean="0"/>
              <a:t>実施</a:t>
            </a:r>
          </a:p>
          <a:p>
            <a:pPr marL="698500" lvl="1" indent="-342900">
              <a:buFont typeface="+mj-lt"/>
              <a:buAutoNum type="arabicPeriod"/>
            </a:pPr>
            <a:r>
              <a:rPr kumimoji="1" lang="ja-JP" altLang="en-US" dirty="0" smtClean="0"/>
              <a:t>オープンデータに関する技術の集約・精査</a:t>
            </a:r>
          </a:p>
          <a:p>
            <a:pPr lvl="2"/>
            <a:r>
              <a:rPr lang="en-US" altLang="ja-JP" dirty="0"/>
              <a:t>24</a:t>
            </a:r>
            <a:r>
              <a:rPr lang="ja-JP" altLang="en-US" dirty="0" smtClean="0"/>
              <a:t>年度に作成したガイド</a:t>
            </a:r>
            <a:r>
              <a:rPr lang="ja-JP" altLang="en-US" dirty="0"/>
              <a:t>・規格の</a:t>
            </a:r>
            <a:r>
              <a:rPr lang="ja-JP" altLang="en-US" dirty="0" smtClean="0"/>
              <a:t>精査</a:t>
            </a:r>
            <a:endParaRPr lang="ja-JP" altLang="en-US" dirty="0"/>
          </a:p>
          <a:p>
            <a:pPr lvl="2"/>
            <a:r>
              <a:rPr lang="ja-JP" altLang="en-US" dirty="0" smtClean="0">
                <a:sym typeface="Wingdings" pitchFamily="2" charset="2"/>
              </a:rPr>
              <a:t>ガイド・規格</a:t>
            </a:r>
            <a:r>
              <a:rPr lang="ja-JP" altLang="en-US" dirty="0">
                <a:sym typeface="Wingdings" pitchFamily="2" charset="2"/>
              </a:rPr>
              <a:t>を普及させるための体制や周辺ツールの整備</a:t>
            </a:r>
          </a:p>
          <a:p>
            <a:pPr lvl="2"/>
            <a:r>
              <a:rPr lang="ja-JP" altLang="en-US" dirty="0" smtClean="0">
                <a:sym typeface="Wingdings" pitchFamily="2" charset="2"/>
              </a:rPr>
              <a:t>ガイド・規格の充実・集約</a:t>
            </a:r>
          </a:p>
          <a:p>
            <a:pPr marL="698500" lvl="1" indent="-342900">
              <a:buFont typeface="+mj-lt"/>
              <a:buAutoNum type="arabicPeriod"/>
            </a:pPr>
            <a:r>
              <a:rPr lang="ja-JP" altLang="en-US" dirty="0" smtClean="0"/>
              <a:t>国際化</a:t>
            </a:r>
            <a:r>
              <a:rPr lang="ja-JP" altLang="en-US" dirty="0"/>
              <a:t>・標準化関連</a:t>
            </a:r>
          </a:p>
          <a:p>
            <a:pPr lvl="2"/>
            <a:r>
              <a:rPr lang="ja-JP" altLang="en-US" dirty="0"/>
              <a:t>国際的な舞台に日本の取り込みを紹介し、プロモーションを実施する。</a:t>
            </a:r>
          </a:p>
          <a:p>
            <a:pPr lvl="2"/>
            <a:r>
              <a:rPr lang="ja-JP" altLang="en-US" dirty="0"/>
              <a:t>フロントランナーとなれる</a:t>
            </a:r>
            <a:r>
              <a:rPr lang="ja-JP" altLang="en-US" dirty="0" smtClean="0"/>
              <a:t>分野を発掘し、そこから標準化</a:t>
            </a:r>
            <a:r>
              <a:rPr lang="ja-JP" altLang="en-US"/>
              <a:t>活動</a:t>
            </a:r>
            <a:r>
              <a:rPr lang="ja-JP" altLang="en-US" smtClean="0"/>
              <a:t>に取り組む。</a:t>
            </a:r>
            <a:endParaRPr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6071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2743200"/>
            <a:ext cx="2286000" cy="20977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UP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kumimoji="1" dirty="0" smtClean="0">
            <a:solidFill>
              <a:schemeClr val="bg2"/>
            </a:solidFill>
            <a:latin typeface="ヒラギノ角ゴ ProN W6"/>
            <a:ea typeface="ヒラギノ角ゴ ProN W6"/>
            <a:cs typeface="ヒラギノ角ゴ ProN W6"/>
          </a:defRPr>
        </a:defPPr>
      </a:lstStyle>
    </a:txDef>
  </a:objectDefaults>
  <a:extraClrSchemeLst>
    <a:extraClrScheme>
      <a:clrScheme name="SUPERP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ERP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P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134</Words>
  <Application>Microsoft Office PowerPoint</Application>
  <PresentationFormat>A4 210 x 297 mm</PresentationFormat>
  <Paragraphs>17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SUPERP</vt:lpstr>
      <vt:lpstr>オープンデータ流通推進コンソーシアム 25年度活動方針</vt:lpstr>
      <vt:lpstr>議題: 平成25年度技術委員会の活動方針</vt:lpstr>
      <vt:lpstr>PowerPoint プレゼンテーション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2013-01-10T00:12:03Z</dcterms:created>
  <dcterms:modified xsi:type="dcterms:W3CDTF">2013-05-31T12:11:04Z</dcterms:modified>
</cp:coreProperties>
</file>