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21"/>
  </p:notesMasterIdLst>
  <p:handoutMasterIdLst>
    <p:handoutMasterId r:id="rId22"/>
  </p:handoutMasterIdLst>
  <p:sldIdLst>
    <p:sldId id="257" r:id="rId2"/>
    <p:sldId id="281" r:id="rId3"/>
    <p:sldId id="265" r:id="rId4"/>
    <p:sldId id="278" r:id="rId5"/>
    <p:sldId id="266" r:id="rId6"/>
    <p:sldId id="267" r:id="rId7"/>
    <p:sldId id="269" r:id="rId8"/>
    <p:sldId id="268" r:id="rId9"/>
    <p:sldId id="270" r:id="rId10"/>
    <p:sldId id="271" r:id="rId11"/>
    <p:sldId id="272" r:id="rId12"/>
    <p:sldId id="276" r:id="rId13"/>
    <p:sldId id="273" r:id="rId14"/>
    <p:sldId id="274" r:id="rId15"/>
    <p:sldId id="280" r:id="rId16"/>
    <p:sldId id="279" r:id="rId17"/>
    <p:sldId id="277" r:id="rId18"/>
    <p:sldId id="282" r:id="rId19"/>
    <p:sldId id="264" r:id="rId20"/>
  </p:sldIdLst>
  <p:sldSz cx="9906000" cy="6858000" type="A4"/>
  <p:notesSz cx="6807200" cy="9945688"/>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7" autoAdjust="0"/>
    <p:restoredTop sz="99566" autoAdjust="0"/>
  </p:normalViewPr>
  <p:slideViewPr>
    <p:cSldViewPr>
      <p:cViewPr varScale="1">
        <p:scale>
          <a:sx n="75" d="100"/>
          <a:sy n="75" d="100"/>
        </p:scale>
        <p:origin x="-348" y="-90"/>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134"/>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60261" y="9451499"/>
            <a:ext cx="2946946" cy="494196"/>
          </a:xfrm>
          <a:prstGeom prst="rect">
            <a:avLst/>
          </a:prstGeom>
          <a:noFill/>
          <a:ln w="9525">
            <a:noFill/>
            <a:miter lim="800000"/>
            <a:headEnd/>
            <a:tailEnd/>
          </a:ln>
          <a:effectLst/>
        </p:spPr>
        <p:txBody>
          <a:bodyPr vert="horz" wrap="square" lIns="95522" tIns="47763" rIns="95522" bIns="47763" numCol="1" anchor="b" anchorCtr="0" compatLnSpc="1">
            <a:prstTxWarp prst="textNoShape">
              <a:avLst/>
            </a:prstTxWarp>
          </a:bodyPr>
          <a:lstStyle>
            <a:lvl1pPr algn="r" defTabSz="955766">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2946946" cy="494196"/>
          </a:xfrm>
          <a:prstGeom prst="rect">
            <a:avLst/>
          </a:prstGeom>
          <a:noFill/>
          <a:ln w="12700" cap="sq">
            <a:noFill/>
            <a:miter lim="800000"/>
            <a:headEnd type="none" w="sm" len="sm"/>
            <a:tailEnd type="none" w="sm" len="sm"/>
          </a:ln>
          <a:effectLst/>
        </p:spPr>
        <p:txBody>
          <a:bodyPr vert="horz" wrap="none" lIns="95522" tIns="47763" rIns="95522" bIns="47763" numCol="1" anchor="ctr" anchorCtr="0" compatLnSpc="1">
            <a:prstTxWarp prst="textNoShape">
              <a:avLst/>
            </a:prstTxWarp>
          </a:bodyPr>
          <a:lstStyle>
            <a:lvl1pPr algn="l" defTabSz="955766">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3860261" y="3"/>
            <a:ext cx="2946946" cy="494196"/>
          </a:xfrm>
          <a:prstGeom prst="rect">
            <a:avLst/>
          </a:prstGeom>
          <a:noFill/>
          <a:ln w="12700" cap="sq">
            <a:noFill/>
            <a:miter lim="800000"/>
            <a:headEnd type="none" w="sm" len="sm"/>
            <a:tailEnd type="none" w="sm" len="sm"/>
          </a:ln>
          <a:effectLst/>
        </p:spPr>
        <p:txBody>
          <a:bodyPr vert="horz" wrap="none" lIns="95522" tIns="47763" rIns="95522" bIns="47763" numCol="1" anchor="ctr" anchorCtr="0" compatLnSpc="1">
            <a:prstTxWarp prst="textNoShape">
              <a:avLst/>
            </a:prstTxWarp>
          </a:bodyPr>
          <a:lstStyle>
            <a:lvl1pPr algn="r" defTabSz="955766">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708025" y="744538"/>
            <a:ext cx="5391150" cy="37338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08745" y="4724209"/>
            <a:ext cx="4989714" cy="4477105"/>
          </a:xfrm>
          <a:prstGeom prst="rect">
            <a:avLst/>
          </a:prstGeom>
          <a:noFill/>
          <a:ln w="12700" cap="sq">
            <a:noFill/>
            <a:miter lim="800000"/>
            <a:headEnd type="none" w="sm" len="sm"/>
            <a:tailEnd type="none" w="sm" len="sm"/>
          </a:ln>
          <a:effectLst/>
        </p:spPr>
        <p:txBody>
          <a:bodyPr vert="horz" wrap="none" lIns="95522" tIns="47763" rIns="95522" bIns="47763"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451499"/>
            <a:ext cx="2946946" cy="494196"/>
          </a:xfrm>
          <a:prstGeom prst="rect">
            <a:avLst/>
          </a:prstGeom>
          <a:noFill/>
          <a:ln w="12700" cap="sq">
            <a:noFill/>
            <a:miter lim="800000"/>
            <a:headEnd type="none" w="sm" len="sm"/>
            <a:tailEnd type="none" w="sm" len="sm"/>
          </a:ln>
          <a:effectLst/>
        </p:spPr>
        <p:txBody>
          <a:bodyPr vert="horz" wrap="none" lIns="95522" tIns="47763" rIns="95522" bIns="47763" numCol="1" anchor="b" anchorCtr="0" compatLnSpc="1">
            <a:prstTxWarp prst="textNoShape">
              <a:avLst/>
            </a:prstTxWarp>
          </a:bodyPr>
          <a:lstStyle>
            <a:lvl1pPr algn="l" defTabSz="955766">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3860261" y="9451499"/>
            <a:ext cx="2946946" cy="494196"/>
          </a:xfrm>
          <a:prstGeom prst="rect">
            <a:avLst/>
          </a:prstGeom>
          <a:noFill/>
          <a:ln w="12700" cap="sq">
            <a:noFill/>
            <a:miter lim="800000"/>
            <a:headEnd type="none" w="sm" len="sm"/>
            <a:tailEnd type="none" w="sm" len="sm"/>
          </a:ln>
          <a:effectLst/>
        </p:spPr>
        <p:txBody>
          <a:bodyPr vert="horz" wrap="none" lIns="95522" tIns="47763" rIns="95522" bIns="47763" numCol="1" anchor="b" anchorCtr="0" compatLnSpc="1">
            <a:prstTxWarp prst="textNoShape">
              <a:avLst/>
            </a:prstTxWarp>
          </a:bodyPr>
          <a:lstStyle>
            <a:lvl1pPr algn="r" defTabSz="955766">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ヒラギノ角ゴ Pro W6"/>
                <a:ea typeface="ヒラギノ角ゴ Pro W6"/>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lumMod val="75000"/>
                    <a:lumOff val="25000"/>
                  </a:schemeClr>
                </a:solidFill>
                <a:latin typeface="Franklin Gothic Demi" pitchFamily="34" charset="0"/>
                <a:ea typeface="ヒラギノ角ゴ ProN W6"/>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Franklin Gothic Demi" pitchFamily="34" charset="0"/>
                <a:ea typeface="ヒラギノ角ゴ Pro W6"/>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rgbClr val="1F497D"/>
          </a:solidFill>
          <a:ln w="38100" cap="sq" cmpd="sng" algn="ctr">
            <a:solidFill>
              <a:srgbClr val="1F497D"/>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95441" y="1021902"/>
            <a:ext cx="8307732" cy="2139643"/>
          </a:xfrm>
        </p:spPr>
        <p:txBody>
          <a:bodyPr/>
          <a:lstStyle>
            <a:lvl1pPr algn="ctr">
              <a:defRPr sz="4400" b="0" cap="none">
                <a:solidFill>
                  <a:schemeClr val="bg2">
                    <a:lumMod val="75000"/>
                    <a:lumOff val="25000"/>
                  </a:schemeClr>
                </a:solidFill>
                <a:latin typeface="Franklin Gothic Demi" pitchFamily="34" charset="0"/>
                <a:ea typeface="ヒラギノ角ゴ ProN W6"/>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895441" y="3589473"/>
            <a:ext cx="8307732" cy="2343585"/>
          </a:xfrm>
        </p:spPr>
        <p:txBody>
          <a:bodyPr anchor="ctr"/>
          <a:lstStyle>
            <a:lvl1pPr marL="0" indent="0" algn="ctr">
              <a:buNone/>
              <a:defRPr sz="2600">
                <a:solidFill>
                  <a:schemeClr val="bg2">
                    <a:lumMod val="75000"/>
                    <a:lumOff val="25000"/>
                  </a:schemeClr>
                </a:solidFill>
                <a:latin typeface="Franklin Gothic Demi" pitchFamily="34" charset="0"/>
                <a:ea typeface="ヒラギノ角ゴ Pro W6"/>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Rectangle 15"/>
          <p:cNvSpPr>
            <a:spLocks noChangeArrowheads="1"/>
          </p:cNvSpPr>
          <p:nvPr userDrawn="1"/>
        </p:nvSpPr>
        <p:spPr bwMode="auto">
          <a:xfrm>
            <a:off x="0" y="1"/>
            <a:ext cx="9906000" cy="228599"/>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オープンデータ流通推進コンソーシアム</a:t>
            </a:r>
            <a:endParaRPr lang="en-US" altLang="ja-JP" sz="1200" b="1" i="0" dirty="0">
              <a:latin typeface="メイリオ"/>
              <a:ea typeface="メイリオ"/>
              <a:cs typeface="メイリオ"/>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322775"/>
            <a:ext cx="9183247" cy="1196877"/>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2733616"/>
            <a:ext cx="9182040" cy="3677511"/>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オープンデータ流通推進コンソーシアム</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userDrawn="1"/>
        </p:nvSpPr>
        <p:spPr bwMode="auto">
          <a:xfrm>
            <a:off x="252420" y="6638448"/>
            <a:ext cx="3967000"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defRPr/>
            </a:pPr>
            <a:r>
              <a:rPr lang="en-US" altLang="ja-JP" sz="1000" b="1" dirty="0" smtClean="0">
                <a:solidFill>
                  <a:srgbClr val="353535"/>
                </a:solidFill>
                <a:latin typeface="Arial" charset="0"/>
              </a:rPr>
              <a:t>© 2013 Open Data Promotion Consortium</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userDrawn="1"/>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702" r:id="rId4"/>
    <p:sldLayoutId id="2147483674" r:id="rId5"/>
    <p:sldLayoutId id="2147483689" r:id="rId6"/>
    <p:sldLayoutId id="2147483705" r:id="rId7"/>
    <p:sldLayoutId id="2147483676" r:id="rId8"/>
    <p:sldLayoutId id="2147483677" r:id="rId9"/>
    <p:sldLayoutId id="2147483684" r:id="rId10"/>
  </p:sldLayoutIdLst>
  <p:hf hdr="0" ftr="0" dt="0"/>
  <p:txStyles>
    <p:titleStyle>
      <a:lvl1pPr algn="l" defTabSz="972616" rtl="0" eaLnBrk="0" fontAlgn="base" hangingPunct="0">
        <a:spcBef>
          <a:spcPct val="0"/>
        </a:spcBef>
        <a:spcAft>
          <a:spcPct val="0"/>
        </a:spcAft>
        <a:defRPr kumimoji="1" sz="2600" baseline="0">
          <a:solidFill>
            <a:schemeClr val="bg2">
              <a:lumMod val="75000"/>
              <a:lumOff val="25000"/>
            </a:schemeClr>
          </a:solidFill>
          <a:latin typeface="ＤＦＧ華康ゴシック体W5" pitchFamily="50" charset="-128"/>
          <a:ea typeface="ＤＦＧ華康ゴシック体W5" pitchFamily="50" charset="-128"/>
          <a:cs typeface="+mj-cs"/>
        </a:defRPr>
      </a:lvl1pPr>
      <a:lvl2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0" fontAlgn="base" hangingPunct="0">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0" fontAlgn="base" hangingPunct="0">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0" fontAlgn="base" hangingPunct="0">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0" fontAlgn="base" hangingPunct="0">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0" fontAlgn="base" hangingPunct="0">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wm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image" Target="../media/image35.wmf"/><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2989995" y="5134039"/>
            <a:ext cx="6419106" cy="683454"/>
          </a:xfrm>
        </p:spPr>
        <p:txBody>
          <a:bodyPr/>
          <a:lstStyle/>
          <a:p>
            <a:r>
              <a:rPr lang="en-US" altLang="ja-JP" sz="2000" dirty="0" smtClean="0">
                <a:latin typeface="ヒラギノ角ゴ ProN W6" pitchFamily="34" charset="-128"/>
                <a:ea typeface="ヒラギノ角ゴ ProN W6" pitchFamily="34" charset="-128"/>
              </a:rPr>
              <a:t>2013.06.03</a:t>
            </a:r>
            <a:r>
              <a:rPr lang="ja-JP" altLang="en-US" sz="2000" dirty="0" smtClean="0">
                <a:latin typeface="ヒラギノ角ゴ ProN W6" pitchFamily="34" charset="-128"/>
                <a:ea typeface="ヒラギノ角ゴ ProN W6" pitchFamily="34" charset="-128"/>
              </a:rPr>
              <a:t/>
            </a:r>
            <a:br>
              <a:rPr lang="ja-JP" altLang="en-US" sz="2000" dirty="0" smtClean="0">
                <a:latin typeface="ヒラギノ角ゴ ProN W6" pitchFamily="34" charset="-128"/>
                <a:ea typeface="ヒラギノ角ゴ ProN W6" pitchFamily="34" charset="-128"/>
              </a:rPr>
            </a:br>
            <a:r>
              <a:rPr lang="ja-JP" altLang="en-US" sz="2000" dirty="0" smtClean="0">
                <a:latin typeface="ヒラギノ角ゴ ProN W6" pitchFamily="34" charset="-128"/>
                <a:ea typeface="ヒラギノ角ゴ ProN W6" pitchFamily="34" charset="-128"/>
              </a:rPr>
              <a:t>オープンデータ流通推進コンソーシアム 事務局</a:t>
            </a:r>
            <a:endParaRPr lang="en-US" altLang="ja-JP" sz="2000" dirty="0" smtClean="0">
              <a:latin typeface="ヒラギノ角ゴ ProN W6" pitchFamily="34" charset="-128"/>
              <a:ea typeface="ヒラギノ角ゴ ProN W6" pitchFamily="34" charset="-128"/>
            </a:endParaRPr>
          </a:p>
        </p:txBody>
      </p:sp>
      <p:sp>
        <p:nvSpPr>
          <p:cNvPr id="3" name="タイトル 2"/>
          <p:cNvSpPr>
            <a:spLocks noGrp="1"/>
          </p:cNvSpPr>
          <p:nvPr>
            <p:ph type="ctrTitle" sz="quarter"/>
          </p:nvPr>
        </p:nvSpPr>
        <p:spPr>
          <a:xfrm>
            <a:off x="2971800" y="2510938"/>
            <a:ext cx="6661720" cy="1422118"/>
          </a:xfrm>
        </p:spPr>
        <p:txBody>
          <a:bodyPr/>
          <a:lstStyle/>
          <a:p>
            <a:r>
              <a:rPr lang="ja-JP" altLang="en-US" sz="2400" dirty="0" smtClean="0">
                <a:latin typeface="メイリオ" pitchFamily="50" charset="-128"/>
                <a:ea typeface="メイリオ" pitchFamily="50" charset="-128"/>
                <a:cs typeface="メイリオ" pitchFamily="50" charset="-128"/>
              </a:rPr>
              <a:t>オープンデータ流通推進コンソーシアム</a:t>
            </a:r>
            <a:r>
              <a:rPr lang="en-US" altLang="ja-JP" dirty="0" smtClean="0">
                <a:latin typeface="メイリオ" pitchFamily="50" charset="-128"/>
                <a:ea typeface="メイリオ" pitchFamily="50" charset="-128"/>
                <a:cs typeface="メイリオ" pitchFamily="50" charset="-128"/>
              </a:rPr>
              <a:t/>
            </a:r>
            <a:br>
              <a:rPr lang="en-US" altLang="ja-JP" dirty="0" smtClean="0">
                <a:latin typeface="メイリオ" pitchFamily="50" charset="-128"/>
                <a:ea typeface="メイリオ" pitchFamily="50" charset="-128"/>
                <a:cs typeface="メイリオ" pitchFamily="50" charset="-128"/>
              </a:rPr>
            </a:br>
            <a:r>
              <a:rPr lang="ja-JP" altLang="en-US" dirty="0">
                <a:latin typeface="メイリオ" pitchFamily="50" charset="-128"/>
                <a:ea typeface="メイリオ" pitchFamily="50" charset="-128"/>
                <a:cs typeface="メイリオ" pitchFamily="50" charset="-128"/>
              </a:rPr>
              <a:t>情報流通連携基盤</a:t>
            </a:r>
            <a:r>
              <a:rPr lang="ja-JP" altLang="en-US" dirty="0" smtClean="0">
                <a:latin typeface="メイリオ" pitchFamily="50" charset="-128"/>
                <a:ea typeface="メイリオ" pitchFamily="50" charset="-128"/>
                <a:cs typeface="メイリオ" pitchFamily="50" charset="-128"/>
              </a:rPr>
              <a:t>システム</a:t>
            </a:r>
            <a:br>
              <a:rPr lang="ja-JP" altLang="en-US" dirty="0" smtClean="0">
                <a:latin typeface="メイリオ" pitchFamily="50" charset="-128"/>
                <a:ea typeface="メイリオ" pitchFamily="50" charset="-128"/>
                <a:cs typeface="メイリオ" pitchFamily="50" charset="-128"/>
              </a:rPr>
            </a:br>
            <a:r>
              <a:rPr lang="ja-JP" altLang="en-US" dirty="0" smtClean="0">
                <a:latin typeface="メイリオ" pitchFamily="50" charset="-128"/>
                <a:ea typeface="メイリオ" pitchFamily="50" charset="-128"/>
                <a:cs typeface="メイリオ" pitchFamily="50" charset="-128"/>
              </a:rPr>
              <a:t>外部仕様書に関するケーススタディ</a:t>
            </a:r>
            <a:endParaRPr lang="ja-JP" altLang="en-US" dirty="0">
              <a:latin typeface="メイリオ" pitchFamily="50" charset="-128"/>
              <a:ea typeface="メイリオ" pitchFamily="50" charset="-128"/>
              <a:cs typeface="メイリオ" pitchFamily="50" charset="-128"/>
            </a:endParaRPr>
          </a:p>
        </p:txBody>
      </p:sp>
      <p:pic>
        <p:nvPicPr>
          <p:cNvPr id="5" name="図 4"/>
          <p:cNvPicPr>
            <a:picLocks noChangeAspect="1"/>
          </p:cNvPicPr>
          <p:nvPr/>
        </p:nvPicPr>
        <p:blipFill>
          <a:blip r:embed="rId2" cstate="print"/>
          <a:stretch>
            <a:fillRect/>
          </a:stretch>
        </p:blipFill>
        <p:spPr>
          <a:xfrm>
            <a:off x="381000" y="1447800"/>
            <a:ext cx="2286000" cy="2097740"/>
          </a:xfrm>
          <a:prstGeom prst="rect">
            <a:avLst/>
          </a:prstGeom>
        </p:spPr>
      </p:pic>
      <p:sp>
        <p:nvSpPr>
          <p:cNvPr id="7" name="テキスト ボックス 6"/>
          <p:cNvSpPr txBox="1"/>
          <p:nvPr/>
        </p:nvSpPr>
        <p:spPr>
          <a:xfrm>
            <a:off x="3048000" y="1981200"/>
            <a:ext cx="6858000" cy="369332"/>
          </a:xfrm>
          <a:prstGeom prst="rect">
            <a:avLst/>
          </a:prstGeom>
          <a:solidFill>
            <a:schemeClr val="bg1"/>
          </a:solidFill>
          <a:ln>
            <a:solidFill>
              <a:srgbClr val="1F497D"/>
            </a:solidFill>
          </a:ln>
        </p:spPr>
        <p:txBody>
          <a:bodyPr wrap="square" rtlCol="0">
            <a:spAutoFit/>
          </a:bodyPr>
          <a:lstStyle/>
          <a:p>
            <a:pPr algn="l"/>
            <a:r>
              <a:rPr kumimoji="1" lang="ja-JP" altLang="en-US" dirty="0" smtClean="0">
                <a:latin typeface="ヒラギノ角ゴ ProN W6"/>
                <a:ea typeface="ヒラギノ角ゴ ProN W6"/>
                <a:cs typeface="ヒラギノ角ゴ ProN W6"/>
              </a:rPr>
              <a:t>第四回</a:t>
            </a:r>
            <a:r>
              <a:rPr kumimoji="1" lang="en-US" altLang="ja-JP" dirty="0" smtClean="0">
                <a:latin typeface="ヒラギノ角ゴ ProN W6"/>
                <a:ea typeface="ヒラギノ角ゴ ProN W6"/>
                <a:cs typeface="ヒラギノ角ゴ ProN W6"/>
              </a:rPr>
              <a:t> </a:t>
            </a:r>
            <a:r>
              <a:rPr kumimoji="1" lang="ja-JP" altLang="en-US" dirty="0" smtClean="0">
                <a:latin typeface="ヒラギノ角ゴ ProN W6"/>
                <a:ea typeface="ヒラギノ角ゴ ProN W6"/>
                <a:cs typeface="ヒラギノ角ゴ ProN W6"/>
              </a:rPr>
              <a:t>技術委員会資料</a:t>
            </a:r>
          </a:p>
        </p:txBody>
      </p:sp>
      <p:sp>
        <p:nvSpPr>
          <p:cNvPr id="6" name="Text Box 785"/>
          <p:cNvSpPr txBox="1">
            <a:spLocks noChangeArrowheads="1"/>
          </p:cNvSpPr>
          <p:nvPr/>
        </p:nvSpPr>
        <p:spPr bwMode="auto">
          <a:xfrm>
            <a:off x="8985448" y="195513"/>
            <a:ext cx="828675" cy="2841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r>
              <a:rPr lang="ja-JP" altLang="en-US" dirty="0" smtClean="0">
                <a:solidFill>
                  <a:schemeClr val="bg2"/>
                </a:solidFill>
              </a:rPr>
              <a:t>資料</a:t>
            </a:r>
            <a:r>
              <a:rPr lang="en-US" altLang="ja-JP" dirty="0" smtClean="0">
                <a:solidFill>
                  <a:schemeClr val="bg2"/>
                </a:solidFill>
              </a:rPr>
              <a:t>4-3</a:t>
            </a:r>
            <a:endParaRPr lang="en-US" altLang="ja-JP" dirty="0">
              <a:solidFill>
                <a:schemeClr val="bg2"/>
              </a:solidFill>
            </a:endParaRPr>
          </a:p>
        </p:txBody>
      </p:sp>
    </p:spTree>
    <p:extLst>
      <p:ext uri="{BB962C8B-B14F-4D97-AF65-F5344CB8AC3E}">
        <p14:creationId xmlns:p14="http://schemas.microsoft.com/office/powerpoint/2010/main" val="26169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外部仕様書で</a:t>
            </a:r>
            <a:r>
              <a:rPr lang="ja-JP" altLang="en-US" dirty="0"/>
              <a:t>定義したボキャブラリのうち、実証</a:t>
            </a:r>
            <a:r>
              <a:rPr kumimoji="1" lang="ja-JP" altLang="en-US" dirty="0" smtClean="0"/>
              <a:t>で利用されたもの</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824072776"/>
              </p:ext>
            </p:extLst>
          </p:nvPr>
        </p:nvGraphicFramePr>
        <p:xfrm>
          <a:off x="416496" y="1052736"/>
          <a:ext cx="9147174" cy="5242560"/>
        </p:xfrm>
        <a:graphic>
          <a:graphicData uri="http://schemas.openxmlformats.org/drawingml/2006/table">
            <a:tbl>
              <a:tblPr firstRow="1" bandRow="1">
                <a:tableStyleId>{5C22544A-7EE6-4342-B048-85BDC9FD1C3A}</a:tableStyleId>
              </a:tblPr>
              <a:tblGrid>
                <a:gridCol w="4248472"/>
                <a:gridCol w="936104"/>
                <a:gridCol w="792088"/>
                <a:gridCol w="936104"/>
                <a:gridCol w="1296144"/>
                <a:gridCol w="938262"/>
              </a:tblGrid>
              <a:tr h="209735">
                <a:tc>
                  <a:txBody>
                    <a:bodyPr/>
                    <a:lstStyle/>
                    <a:p>
                      <a:endParaRPr kumimoji="1" lang="ja-JP" altLang="en-US" dirty="0">
                        <a:latin typeface="メイリオ" pitchFamily="50" charset="-128"/>
                        <a:ea typeface="メイリオ" pitchFamily="50" charset="-128"/>
                        <a:cs typeface="メイリオ" pitchFamily="50" charset="-128"/>
                      </a:endParaRPr>
                    </a:p>
                  </a:txBody>
                  <a:tcPr/>
                </a:tc>
                <a:tc>
                  <a:txBody>
                    <a:bodyPr/>
                    <a:lstStyle/>
                    <a:p>
                      <a:pPr algn="ctr"/>
                      <a:r>
                        <a:rPr kumimoji="1" lang="ja-JP" altLang="en-US" dirty="0" smtClean="0">
                          <a:latin typeface="メイリオ" pitchFamily="50" charset="-128"/>
                          <a:ea typeface="メイリオ" pitchFamily="50" charset="-128"/>
                          <a:cs typeface="メイリオ" pitchFamily="50" charset="-128"/>
                        </a:rPr>
                        <a:t>交通</a:t>
                      </a:r>
                      <a:endParaRPr kumimoji="1" lang="ja-JP" altLang="en-US" dirty="0">
                        <a:latin typeface="メイリオ" pitchFamily="50" charset="-128"/>
                        <a:ea typeface="メイリオ" pitchFamily="50" charset="-128"/>
                        <a:cs typeface="メイリオ" pitchFamily="50" charset="-128"/>
                      </a:endParaRPr>
                    </a:p>
                  </a:txBody>
                  <a:tcPr/>
                </a:tc>
                <a:tc>
                  <a:txBody>
                    <a:bodyPr/>
                    <a:lstStyle/>
                    <a:p>
                      <a:pPr algn="ctr"/>
                      <a:r>
                        <a:rPr kumimoji="1" lang="ja-JP" altLang="en-US" dirty="0" smtClean="0">
                          <a:latin typeface="メイリオ" pitchFamily="50" charset="-128"/>
                          <a:ea typeface="メイリオ" pitchFamily="50" charset="-128"/>
                          <a:cs typeface="メイリオ" pitchFamily="50" charset="-128"/>
                        </a:rPr>
                        <a:t>災害</a:t>
                      </a:r>
                      <a:endParaRPr kumimoji="1" lang="ja-JP" altLang="en-US" dirty="0">
                        <a:latin typeface="メイリオ" pitchFamily="50" charset="-128"/>
                        <a:ea typeface="メイリオ" pitchFamily="50" charset="-128"/>
                        <a:cs typeface="メイリオ" pitchFamily="50" charset="-128"/>
                      </a:endParaRPr>
                    </a:p>
                  </a:txBody>
                  <a:tcPr/>
                </a:tc>
                <a:tc>
                  <a:txBody>
                    <a:bodyPr/>
                    <a:lstStyle/>
                    <a:p>
                      <a:pPr algn="ctr"/>
                      <a:r>
                        <a:rPr kumimoji="1" lang="ja-JP" altLang="en-US" dirty="0" smtClean="0">
                          <a:latin typeface="メイリオ" pitchFamily="50" charset="-128"/>
                          <a:ea typeface="メイリオ" pitchFamily="50" charset="-128"/>
                          <a:cs typeface="メイリオ" pitchFamily="50" charset="-128"/>
                        </a:rPr>
                        <a:t>地盤</a:t>
                      </a:r>
                      <a:endParaRPr kumimoji="1" lang="ja-JP" altLang="en-US" dirty="0">
                        <a:latin typeface="メイリオ" pitchFamily="50" charset="-128"/>
                        <a:ea typeface="メイリオ" pitchFamily="50" charset="-128"/>
                        <a:cs typeface="メイリオ" pitchFamily="50" charset="-128"/>
                      </a:endParaRPr>
                    </a:p>
                  </a:txBody>
                  <a:tcPr/>
                </a:tc>
                <a:tc>
                  <a:txBody>
                    <a:bodyPr/>
                    <a:lstStyle/>
                    <a:p>
                      <a:pPr algn="ctr"/>
                      <a:r>
                        <a:rPr kumimoji="1" lang="ja-JP" altLang="en-US" dirty="0" smtClean="0">
                          <a:latin typeface="メイリオ" pitchFamily="50" charset="-128"/>
                          <a:ea typeface="メイリオ" pitchFamily="50" charset="-128"/>
                          <a:cs typeface="メイリオ" pitchFamily="50" charset="-128"/>
                        </a:rPr>
                        <a:t>生鮮農産物</a:t>
                      </a:r>
                      <a:endParaRPr kumimoji="1" lang="ja-JP" altLang="en-US" dirty="0">
                        <a:latin typeface="メイリオ" pitchFamily="50" charset="-128"/>
                        <a:ea typeface="メイリオ" pitchFamily="50" charset="-128"/>
                        <a:cs typeface="メイリオ" pitchFamily="50" charset="-128"/>
                      </a:endParaRPr>
                    </a:p>
                  </a:txBody>
                  <a:tcPr/>
                </a:tc>
                <a:tc>
                  <a:txBody>
                    <a:bodyPr/>
                    <a:lstStyle/>
                    <a:p>
                      <a:pPr algn="ctr"/>
                      <a:r>
                        <a:rPr kumimoji="1" lang="ja-JP" altLang="en-US" dirty="0" smtClean="0">
                          <a:latin typeface="メイリオ" pitchFamily="50" charset="-128"/>
                          <a:ea typeface="メイリオ" pitchFamily="50" charset="-128"/>
                          <a:cs typeface="メイリオ" pitchFamily="50" charset="-128"/>
                        </a:rPr>
                        <a:t>水産物</a:t>
                      </a:r>
                      <a:endParaRPr kumimoji="1" lang="ja-JP" altLang="en-US" dirty="0">
                        <a:latin typeface="メイリオ" pitchFamily="50" charset="-128"/>
                        <a:ea typeface="メイリオ" pitchFamily="50" charset="-128"/>
                        <a:cs typeface="メイリオ" pitchFamily="50" charset="-128"/>
                      </a:endParaRPr>
                    </a:p>
                  </a:txBody>
                  <a:tcPr/>
                </a:tc>
              </a:tr>
              <a:tr h="209735">
                <a:tc>
                  <a:txBody>
                    <a:bodyPr/>
                    <a:lstStyle/>
                    <a:p>
                      <a:r>
                        <a:rPr kumimoji="1" lang="en-US" altLang="ja-JP" sz="1200" dirty="0" smtClean="0">
                          <a:latin typeface="メイリオ" pitchFamily="50" charset="-128"/>
                          <a:ea typeface="メイリオ" pitchFamily="50" charset="-128"/>
                          <a:cs typeface="メイリオ" pitchFamily="50" charset="-128"/>
                        </a:rPr>
                        <a:t>RDF</a:t>
                      </a:r>
                      <a:r>
                        <a:rPr kumimoji="1" lang="ja-JP" altLang="en-US" sz="1200" dirty="0" smtClean="0">
                          <a:latin typeface="メイリオ" pitchFamily="50" charset="-128"/>
                          <a:ea typeface="メイリオ" pitchFamily="50" charset="-128"/>
                          <a:cs typeface="メイリオ" pitchFamily="50" charset="-128"/>
                        </a:rPr>
                        <a:t>基本語彙</a:t>
                      </a:r>
                      <a:r>
                        <a:rPr kumimoji="1" lang="en-US" altLang="ja-JP" sz="1200" dirty="0" smtClean="0">
                          <a:latin typeface="メイリオ" pitchFamily="50" charset="-128"/>
                          <a:ea typeface="メイリオ" pitchFamily="50" charset="-128"/>
                          <a:cs typeface="メイリオ" pitchFamily="50" charset="-128"/>
                        </a:rPr>
                        <a:t>(</a:t>
                      </a:r>
                      <a:r>
                        <a:rPr kumimoji="1" lang="en-US" altLang="ja-JP" sz="1200" dirty="0" err="1" smtClean="0">
                          <a:latin typeface="メイリオ" pitchFamily="50" charset="-128"/>
                          <a:ea typeface="メイリオ" pitchFamily="50" charset="-128"/>
                          <a:cs typeface="メイリオ" pitchFamily="50" charset="-128"/>
                        </a:rPr>
                        <a:t>rdf</a:t>
                      </a: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en-US" altLang="ja-JP" sz="1200" dirty="0" smtClean="0">
                          <a:latin typeface="メイリオ" pitchFamily="50" charset="-128"/>
                          <a:ea typeface="メイリオ" pitchFamily="50" charset="-128"/>
                          <a:cs typeface="メイリオ" pitchFamily="50" charset="-128"/>
                        </a:rPr>
                        <a:t>RDF</a:t>
                      </a:r>
                      <a:r>
                        <a:rPr kumimoji="1" lang="ja-JP" altLang="en-US" sz="1200" dirty="0" smtClean="0">
                          <a:latin typeface="メイリオ" pitchFamily="50" charset="-128"/>
                          <a:ea typeface="メイリオ" pitchFamily="50" charset="-128"/>
                          <a:cs typeface="メイリオ" pitchFamily="50" charset="-128"/>
                        </a:rPr>
                        <a:t>スキーマ（</a:t>
                      </a:r>
                      <a:r>
                        <a:rPr kumimoji="1" lang="en-US" altLang="ja-JP" sz="1200" dirty="0" err="1" smtClean="0">
                          <a:latin typeface="メイリオ" pitchFamily="50" charset="-128"/>
                          <a:ea typeface="メイリオ" pitchFamily="50" charset="-128"/>
                          <a:cs typeface="メイリオ" pitchFamily="50" charset="-128"/>
                        </a:rPr>
                        <a:t>rdfs</a:t>
                      </a:r>
                      <a:r>
                        <a:rPr kumimoji="1" lang="en-US" altLang="ja-JP" sz="1200" dirty="0" smtClean="0">
                          <a:latin typeface="メイリオ" pitchFamily="50" charset="-128"/>
                          <a:ea typeface="メイリオ" pitchFamily="50" charset="-128"/>
                          <a:cs typeface="メイリオ" pitchFamily="50" charset="-128"/>
                        </a:rPr>
                        <a:t>:</a:t>
                      </a: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sz="1200" dirty="0" smtClean="0">
                          <a:latin typeface="メイリオ" pitchFamily="50" charset="-128"/>
                          <a:ea typeface="メイリオ" pitchFamily="50" charset="-128"/>
                          <a:cs typeface="メイリオ" pitchFamily="50" charset="-128"/>
                        </a:rPr>
                        <a:t>◎</a:t>
                      </a: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en-US" altLang="ja-JP" sz="1200" dirty="0" smtClean="0">
                          <a:latin typeface="メイリオ" pitchFamily="50" charset="-128"/>
                          <a:ea typeface="メイリオ" pitchFamily="50" charset="-128"/>
                          <a:cs typeface="メイリオ" pitchFamily="50" charset="-128"/>
                        </a:rPr>
                        <a:t>OWL (owl</a:t>
                      </a:r>
                      <a:r>
                        <a:rPr kumimoji="1" lang="en-US" altLang="ja-JP" sz="1200" dirty="0" smtClean="0">
                          <a:latin typeface="メイリオ" pitchFamily="50" charset="-128"/>
                          <a:ea typeface="メイリオ" pitchFamily="50" charset="-128"/>
                          <a:cs typeface="メイリオ" pitchFamily="50" charset="-128"/>
                          <a:sym typeface="Wingdings" pitchFamily="2" charset="2"/>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en-US" altLang="ja-JP" sz="1200" dirty="0" smtClean="0">
                          <a:latin typeface="メイリオ" pitchFamily="50" charset="-128"/>
                          <a:ea typeface="メイリオ" pitchFamily="50" charset="-128"/>
                          <a:cs typeface="メイリオ" pitchFamily="50" charset="-128"/>
                        </a:rPr>
                        <a:t>Dublin-Core</a:t>
                      </a:r>
                      <a:r>
                        <a:rPr kumimoji="1" lang="ja-JP" altLang="en-US" sz="1200" dirty="0" smtClean="0">
                          <a:latin typeface="メイリオ" pitchFamily="50" charset="-128"/>
                          <a:ea typeface="メイリオ" pitchFamily="50" charset="-128"/>
                          <a:cs typeface="メイリオ" pitchFamily="50" charset="-128"/>
                        </a:rPr>
                        <a:t>基本</a:t>
                      </a:r>
                      <a:r>
                        <a:rPr kumimoji="1" lang="en-US" altLang="ja-JP" sz="1200" dirty="0" smtClean="0">
                          <a:latin typeface="メイリオ" pitchFamily="50" charset="-128"/>
                          <a:ea typeface="メイリオ" pitchFamily="50" charset="-128"/>
                          <a:cs typeface="メイリオ" pitchFamily="50" charset="-128"/>
                        </a:rPr>
                        <a:t>(dc</a:t>
                      </a:r>
                      <a:r>
                        <a:rPr kumimoji="1" lang="en-US" altLang="ja-JP" sz="1200" dirty="0" smtClean="0">
                          <a:latin typeface="メイリオ" pitchFamily="50" charset="-128"/>
                          <a:ea typeface="メイリオ" pitchFamily="50" charset="-128"/>
                          <a:cs typeface="メイリオ" pitchFamily="50" charset="-128"/>
                          <a:sym typeface="Wingdings" pitchFamily="2" charset="2"/>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smtClean="0">
                          <a:latin typeface="メイリオ" pitchFamily="50" charset="-128"/>
                          <a:ea typeface="メイリオ" pitchFamily="50" charset="-128"/>
                          <a:cs typeface="メイリオ" pitchFamily="50" charset="-128"/>
                        </a:rPr>
                        <a:t>○</a:t>
                      </a:r>
                      <a:endParaRPr kumimoji="1" lang="ja-JP" altLang="en-US" sz="120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en-US" altLang="ja-JP" sz="1200" dirty="0" smtClean="0">
                          <a:latin typeface="メイリオ" pitchFamily="50" charset="-128"/>
                          <a:ea typeface="メイリオ" pitchFamily="50" charset="-128"/>
                          <a:cs typeface="メイリオ" pitchFamily="50" charset="-128"/>
                        </a:rPr>
                        <a:t>DCMI</a:t>
                      </a:r>
                      <a:r>
                        <a:rPr kumimoji="1" lang="ja-JP" altLang="en-US" sz="1200" dirty="0" smtClean="0">
                          <a:latin typeface="メイリオ" pitchFamily="50" charset="-128"/>
                          <a:ea typeface="メイリオ" pitchFamily="50" charset="-128"/>
                          <a:cs typeface="メイリオ" pitchFamily="50" charset="-128"/>
                        </a:rPr>
                        <a:t>ボキャブラリ／</a:t>
                      </a:r>
                      <a:r>
                        <a:rPr kumimoji="1" lang="en-US" altLang="ja-JP" sz="1200" dirty="0" smtClean="0">
                          <a:latin typeface="メイリオ" pitchFamily="50" charset="-128"/>
                          <a:ea typeface="メイリオ" pitchFamily="50" charset="-128"/>
                          <a:cs typeface="メイリオ" pitchFamily="50" charset="-128"/>
                        </a:rPr>
                        <a:t>Dublin-Core</a:t>
                      </a:r>
                      <a:r>
                        <a:rPr kumimoji="1" lang="ja-JP" altLang="en-US" sz="1200" dirty="0" smtClean="0">
                          <a:latin typeface="メイリオ" pitchFamily="50" charset="-128"/>
                          <a:ea typeface="メイリオ" pitchFamily="50" charset="-128"/>
                          <a:cs typeface="メイリオ" pitchFamily="50" charset="-128"/>
                        </a:rPr>
                        <a:t>精密化要素</a:t>
                      </a:r>
                      <a:r>
                        <a:rPr kumimoji="1" lang="en-US" altLang="ja-JP" sz="1200" dirty="0" smtClean="0">
                          <a:latin typeface="メイリオ" pitchFamily="50" charset="-128"/>
                          <a:ea typeface="メイリオ" pitchFamily="50" charset="-128"/>
                          <a:cs typeface="メイリオ" pitchFamily="50" charset="-128"/>
                        </a:rPr>
                        <a:t>(</a:t>
                      </a:r>
                      <a:r>
                        <a:rPr kumimoji="1" lang="en-US" altLang="ja-JP" sz="1200" dirty="0" err="1" smtClean="0">
                          <a:latin typeface="メイリオ" pitchFamily="50" charset="-128"/>
                          <a:ea typeface="メイリオ" pitchFamily="50" charset="-128"/>
                          <a:cs typeface="メイリオ" pitchFamily="50" charset="-128"/>
                        </a:rPr>
                        <a:t>dcterms</a:t>
                      </a: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sz="1200" dirty="0" smtClean="0">
                          <a:latin typeface="メイリオ" pitchFamily="50" charset="-128"/>
                          <a:ea typeface="メイリオ" pitchFamily="50" charset="-128"/>
                          <a:cs typeface="メイリオ" pitchFamily="50" charset="-128"/>
                        </a:rPr>
                        <a:t>◎</a:t>
                      </a: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en-US" altLang="ja-JP" sz="1200" dirty="0" smtClean="0">
                          <a:latin typeface="メイリオ" pitchFamily="50" charset="-128"/>
                          <a:ea typeface="メイリオ" pitchFamily="50" charset="-128"/>
                          <a:cs typeface="メイリオ" pitchFamily="50" charset="-128"/>
                        </a:rPr>
                        <a:t>Dublin-Core</a:t>
                      </a:r>
                      <a:r>
                        <a:rPr kumimoji="1" lang="ja-JP" altLang="en-US" sz="1200" dirty="0" smtClean="0">
                          <a:latin typeface="メイリオ" pitchFamily="50" charset="-128"/>
                          <a:ea typeface="メイリオ" pitchFamily="50" charset="-128"/>
                          <a:cs typeface="メイリオ" pitchFamily="50" charset="-128"/>
                        </a:rPr>
                        <a:t>タイプ要素</a:t>
                      </a:r>
                      <a:r>
                        <a:rPr kumimoji="1" lang="en-US" altLang="ja-JP" sz="1200" dirty="0" smtClean="0">
                          <a:latin typeface="メイリオ" pitchFamily="50" charset="-128"/>
                          <a:ea typeface="メイリオ" pitchFamily="50" charset="-128"/>
                          <a:cs typeface="メイリオ" pitchFamily="50" charset="-128"/>
                        </a:rPr>
                        <a:t>(</a:t>
                      </a:r>
                      <a:r>
                        <a:rPr kumimoji="1" lang="en-US" altLang="ja-JP" sz="1200" dirty="0" err="1" smtClean="0">
                          <a:latin typeface="メイリオ" pitchFamily="50" charset="-128"/>
                          <a:ea typeface="メイリオ" pitchFamily="50" charset="-128"/>
                          <a:cs typeface="メイリオ" pitchFamily="50" charset="-128"/>
                        </a:rPr>
                        <a:t>dctype</a:t>
                      </a: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en-US" altLang="ja-JP" sz="1200" dirty="0" err="1" smtClean="0">
                          <a:latin typeface="メイリオ" pitchFamily="50" charset="-128"/>
                          <a:ea typeface="メイリオ" pitchFamily="50" charset="-128"/>
                          <a:cs typeface="メイリオ" pitchFamily="50" charset="-128"/>
                        </a:rPr>
                        <a:t>FoaF</a:t>
                      </a:r>
                      <a:r>
                        <a:rPr kumimoji="1" lang="en-US" altLang="ja-JP" sz="1200" dirty="0" smtClean="0">
                          <a:latin typeface="メイリオ" pitchFamily="50" charset="-128"/>
                          <a:ea typeface="メイリオ" pitchFamily="50" charset="-128"/>
                          <a:cs typeface="メイリオ" pitchFamily="50" charset="-128"/>
                        </a:rPr>
                        <a:t>(</a:t>
                      </a:r>
                      <a:r>
                        <a:rPr kumimoji="1" lang="en-US" altLang="ja-JP" sz="1200" dirty="0" err="1" smtClean="0">
                          <a:latin typeface="メイリオ" pitchFamily="50" charset="-128"/>
                          <a:ea typeface="メイリオ" pitchFamily="50" charset="-128"/>
                          <a:cs typeface="メイリオ" pitchFamily="50" charset="-128"/>
                        </a:rPr>
                        <a:t>foaf</a:t>
                      </a: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en-US" altLang="ja-JP" sz="1200" dirty="0" err="1" smtClean="0">
                          <a:latin typeface="メイリオ" pitchFamily="50" charset="-128"/>
                          <a:ea typeface="メイリオ" pitchFamily="50" charset="-128"/>
                          <a:cs typeface="メイリオ" pitchFamily="50" charset="-128"/>
                        </a:rPr>
                        <a:t>GeoSPARQL</a:t>
                      </a:r>
                      <a:r>
                        <a:rPr kumimoji="1" lang="en-US" altLang="ja-JP" sz="1200" dirty="0" smtClean="0">
                          <a:latin typeface="メイリオ" pitchFamily="50" charset="-128"/>
                          <a:ea typeface="メイリオ" pitchFamily="50" charset="-128"/>
                          <a:cs typeface="メイリオ" pitchFamily="50" charset="-128"/>
                        </a:rPr>
                        <a:t>(</a:t>
                      </a:r>
                      <a:r>
                        <a:rPr kumimoji="1" lang="en-US" altLang="ja-JP" sz="1200" dirty="0" err="1" smtClean="0">
                          <a:latin typeface="メイリオ" pitchFamily="50" charset="-128"/>
                          <a:ea typeface="メイリオ" pitchFamily="50" charset="-128"/>
                          <a:cs typeface="メイリオ" pitchFamily="50" charset="-128"/>
                        </a:rPr>
                        <a:t>ogc</a:t>
                      </a:r>
                      <a:r>
                        <a:rPr kumimoji="1" lang="en-US" altLang="ja-JP" sz="1200" dirty="0" smtClean="0">
                          <a:latin typeface="メイリオ" pitchFamily="50" charset="-128"/>
                          <a:ea typeface="メイリオ" pitchFamily="50" charset="-128"/>
                          <a:cs typeface="メイリオ" pitchFamily="50" charset="-128"/>
                        </a:rPr>
                        <a:t>:, geo:, </a:t>
                      </a:r>
                      <a:r>
                        <a:rPr kumimoji="1" lang="en-US" altLang="ja-JP" sz="1200" dirty="0" err="1" smtClean="0">
                          <a:latin typeface="メイリオ" pitchFamily="50" charset="-128"/>
                          <a:ea typeface="メイリオ" pitchFamily="50" charset="-128"/>
                          <a:cs typeface="メイリオ" pitchFamily="50" charset="-128"/>
                        </a:rPr>
                        <a:t>sf</a:t>
                      </a:r>
                      <a:r>
                        <a:rPr kumimoji="1" lang="en-US" altLang="ja-JP" sz="1200" dirty="0" smtClean="0">
                          <a:latin typeface="メイリオ" pitchFamily="50" charset="-128"/>
                          <a:ea typeface="メイリオ" pitchFamily="50" charset="-128"/>
                          <a:cs typeface="メイリオ" pitchFamily="50" charset="-128"/>
                        </a:rPr>
                        <a:t>:, </a:t>
                      </a:r>
                      <a:r>
                        <a:rPr kumimoji="1" lang="en-US" altLang="ja-JP" sz="1200" dirty="0" err="1" smtClean="0">
                          <a:latin typeface="メイリオ" pitchFamily="50" charset="-128"/>
                          <a:ea typeface="メイリオ" pitchFamily="50" charset="-128"/>
                          <a:cs typeface="メイリオ" pitchFamily="50" charset="-128"/>
                        </a:rPr>
                        <a:t>gml</a:t>
                      </a:r>
                      <a:r>
                        <a:rPr kumimoji="1" lang="en-US" altLang="ja-JP" sz="1200" dirty="0" smtClean="0">
                          <a:latin typeface="メイリオ" pitchFamily="50" charset="-128"/>
                          <a:ea typeface="メイリオ" pitchFamily="50" charset="-128"/>
                          <a:cs typeface="メイリオ" pitchFamily="50" charset="-128"/>
                        </a:rPr>
                        <a:t>:, </a:t>
                      </a:r>
                      <a:r>
                        <a:rPr kumimoji="1" lang="en-US" altLang="ja-JP" sz="1200" dirty="0" err="1" smtClean="0">
                          <a:latin typeface="メイリオ" pitchFamily="50" charset="-128"/>
                          <a:ea typeface="メイリオ" pitchFamily="50" charset="-128"/>
                          <a:cs typeface="メイリオ" pitchFamily="50" charset="-128"/>
                        </a:rPr>
                        <a:t>geof</a:t>
                      </a:r>
                      <a:r>
                        <a:rPr kumimoji="1" lang="en-US" altLang="ja-JP" sz="1200" dirty="0" smtClean="0">
                          <a:latin typeface="メイリオ" pitchFamily="50" charset="-128"/>
                          <a:ea typeface="メイリオ" pitchFamily="50" charset="-128"/>
                          <a:cs typeface="メイリオ" pitchFamily="50" charset="-128"/>
                        </a:rPr>
                        <a:t>:, </a:t>
                      </a:r>
                      <a:r>
                        <a:rPr kumimoji="1" lang="en-US" altLang="ja-JP" sz="1200" dirty="0" err="1" smtClean="0">
                          <a:latin typeface="メイリオ" pitchFamily="50" charset="-128"/>
                          <a:ea typeface="メイリオ" pitchFamily="50" charset="-128"/>
                          <a:cs typeface="メイリオ" pitchFamily="50" charset="-128"/>
                        </a:rPr>
                        <a:t>geor</a:t>
                      </a: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en-US" altLang="ja-JP" sz="1200" dirty="0" smtClean="0">
                          <a:latin typeface="メイリオ" pitchFamily="50" charset="-128"/>
                          <a:ea typeface="メイリオ" pitchFamily="50" charset="-128"/>
                          <a:cs typeface="メイリオ" pitchFamily="50" charset="-128"/>
                        </a:rPr>
                        <a:t>Basic Geo(w3cgeo:)</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sz="1200" dirty="0" smtClean="0">
                          <a:latin typeface="メイリオ" pitchFamily="50" charset="-128"/>
                          <a:ea typeface="メイリオ" pitchFamily="50" charset="-128"/>
                          <a:cs typeface="メイリオ" pitchFamily="50" charset="-128"/>
                        </a:rPr>
                        <a:t>◎</a:t>
                      </a: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ja-JP" altLang="en-US" sz="1200" dirty="0" smtClean="0">
                          <a:latin typeface="メイリオ" pitchFamily="50" charset="-128"/>
                          <a:ea typeface="メイリオ" pitchFamily="50" charset="-128"/>
                          <a:cs typeface="メイリオ" pitchFamily="50" charset="-128"/>
                        </a:rPr>
                        <a:t>データカタログ</a:t>
                      </a:r>
                      <a:r>
                        <a:rPr kumimoji="1" lang="en-US" altLang="ja-JP" sz="1200" dirty="0" smtClean="0">
                          <a:latin typeface="メイリオ" pitchFamily="50" charset="-128"/>
                          <a:ea typeface="メイリオ" pitchFamily="50" charset="-128"/>
                          <a:cs typeface="メイリオ" pitchFamily="50" charset="-128"/>
                        </a:rPr>
                        <a:t>(dcat:)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ja-JP" altLang="en-US" sz="1200" dirty="0" smtClean="0">
                          <a:latin typeface="メイリオ" pitchFamily="50" charset="-128"/>
                          <a:ea typeface="メイリオ" pitchFamily="50" charset="-128"/>
                          <a:cs typeface="メイリオ" pitchFamily="50" charset="-128"/>
                        </a:rPr>
                        <a:t>事物の基本クラス・物理量</a:t>
                      </a:r>
                      <a:r>
                        <a:rPr kumimoji="1" lang="en-US" altLang="ja-JP" sz="1200" dirty="0" smtClean="0">
                          <a:latin typeface="メイリオ" pitchFamily="50" charset="-128"/>
                          <a:ea typeface="メイリオ" pitchFamily="50" charset="-128"/>
                          <a:cs typeface="メイリオ" pitchFamily="50" charset="-128"/>
                        </a:rPr>
                        <a:t>(</a:t>
                      </a:r>
                      <a:r>
                        <a:rPr kumimoji="1" lang="en-US" altLang="ja-JP" sz="1200" dirty="0" err="1" smtClean="0">
                          <a:latin typeface="メイリオ" pitchFamily="50" charset="-128"/>
                          <a:ea typeface="メイリオ" pitchFamily="50" charset="-128"/>
                          <a:cs typeface="メイリオ" pitchFamily="50" charset="-128"/>
                        </a:rPr>
                        <a:t>uc</a:t>
                      </a: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ja-JP" altLang="en-US" sz="1200" dirty="0" smtClean="0">
                          <a:latin typeface="メイリオ" pitchFamily="50" charset="-128"/>
                          <a:ea typeface="メイリオ" pitchFamily="50" charset="-128"/>
                          <a:cs typeface="メイリオ" pitchFamily="50" charset="-128"/>
                        </a:rPr>
                        <a:t>地物</a:t>
                      </a:r>
                      <a:r>
                        <a:rPr kumimoji="1" lang="en-US" altLang="ja-JP" sz="1200" dirty="0" smtClean="0">
                          <a:latin typeface="メイリオ" pitchFamily="50" charset="-128"/>
                          <a:ea typeface="メイリオ" pitchFamily="50" charset="-128"/>
                          <a:cs typeface="メイリオ" pitchFamily="50" charset="-128"/>
                        </a:rPr>
                        <a:t>(</a:t>
                      </a:r>
                      <a:r>
                        <a:rPr kumimoji="1" lang="en-US" altLang="ja-JP" sz="1200" dirty="0" err="1" smtClean="0">
                          <a:latin typeface="メイリオ" pitchFamily="50" charset="-128"/>
                          <a:ea typeface="メイリオ" pitchFamily="50" charset="-128"/>
                          <a:cs typeface="メイリオ" pitchFamily="50" charset="-128"/>
                        </a:rPr>
                        <a:t>ug</a:t>
                      </a: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ja-JP" altLang="en-US" sz="1200" dirty="0" smtClean="0">
                          <a:latin typeface="メイリオ" pitchFamily="50" charset="-128"/>
                          <a:ea typeface="メイリオ" pitchFamily="50" charset="-128"/>
                          <a:cs typeface="メイリオ" pitchFamily="50" charset="-128"/>
                        </a:rPr>
                        <a:t>◎</a:t>
                      </a: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ja-JP" altLang="en-US" sz="1200" dirty="0" smtClean="0">
                          <a:latin typeface="メイリオ" pitchFamily="50" charset="-128"/>
                          <a:ea typeface="メイリオ" pitchFamily="50" charset="-128"/>
                          <a:cs typeface="メイリオ" pitchFamily="50" charset="-128"/>
                        </a:rPr>
                        <a:t>地物のアクセシビリティ</a:t>
                      </a:r>
                      <a:r>
                        <a:rPr kumimoji="1" lang="en-US" altLang="ja-JP" sz="1200" dirty="0" smtClean="0">
                          <a:latin typeface="メイリオ" pitchFamily="50" charset="-128"/>
                          <a:ea typeface="メイリオ" pitchFamily="50" charset="-128"/>
                          <a:cs typeface="メイリオ" pitchFamily="50" charset="-128"/>
                        </a:rPr>
                        <a:t>(</a:t>
                      </a:r>
                      <a:r>
                        <a:rPr kumimoji="1" lang="en-US" altLang="ja-JP" sz="1200" dirty="0" err="1" smtClean="0">
                          <a:latin typeface="メイリオ" pitchFamily="50" charset="-128"/>
                          <a:ea typeface="メイリオ" pitchFamily="50" charset="-128"/>
                          <a:cs typeface="メイリオ" pitchFamily="50" charset="-128"/>
                        </a:rPr>
                        <a:t>spac</a:t>
                      </a: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ja-JP" altLang="en-US" sz="1200" dirty="0" smtClean="0">
                          <a:latin typeface="メイリオ" pitchFamily="50" charset="-128"/>
                          <a:ea typeface="メイリオ" pitchFamily="50" charset="-128"/>
                          <a:cs typeface="メイリオ" pitchFamily="50" charset="-128"/>
                        </a:rPr>
                        <a:t>単位系</a:t>
                      </a:r>
                      <a:r>
                        <a:rPr kumimoji="1" lang="en-US" altLang="ja-JP" sz="1200" dirty="0" smtClean="0">
                          <a:latin typeface="メイリオ" pitchFamily="50" charset="-128"/>
                          <a:ea typeface="メイリオ" pitchFamily="50" charset="-128"/>
                          <a:cs typeface="メイリオ" pitchFamily="50" charset="-128"/>
                        </a:rPr>
                        <a:t>(</a:t>
                      </a:r>
                      <a:r>
                        <a:rPr kumimoji="1" lang="en-US" altLang="ja-JP" sz="1200" dirty="0" err="1" smtClean="0">
                          <a:latin typeface="メイリオ" pitchFamily="50" charset="-128"/>
                          <a:ea typeface="メイリオ" pitchFamily="50" charset="-128"/>
                          <a:cs typeface="メイリオ" pitchFamily="50" charset="-128"/>
                        </a:rPr>
                        <a:t>uc</a:t>
                      </a: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ja-JP" altLang="en-US" sz="1200" dirty="0" smtClean="0">
                          <a:latin typeface="メイリオ" pitchFamily="50" charset="-128"/>
                          <a:ea typeface="メイリオ" pitchFamily="50" charset="-128"/>
                          <a:cs typeface="メイリオ" pitchFamily="50" charset="-128"/>
                        </a:rPr>
                        <a:t>イベント</a:t>
                      </a:r>
                      <a:r>
                        <a:rPr kumimoji="1" lang="en-US" altLang="ja-JP" sz="1200" dirty="0" smtClean="0">
                          <a:latin typeface="メイリオ" pitchFamily="50" charset="-128"/>
                          <a:ea typeface="メイリオ" pitchFamily="50" charset="-128"/>
                          <a:cs typeface="メイリオ" pitchFamily="50" charset="-128"/>
                        </a:rPr>
                        <a:t>(</a:t>
                      </a:r>
                      <a:r>
                        <a:rPr kumimoji="1" lang="en-US" altLang="ja-JP" sz="1200" dirty="0" err="1" smtClean="0">
                          <a:latin typeface="メイリオ" pitchFamily="50" charset="-128"/>
                          <a:ea typeface="メイリオ" pitchFamily="50" charset="-128"/>
                          <a:cs typeface="メイリオ" pitchFamily="50" charset="-128"/>
                        </a:rPr>
                        <a:t>ev</a:t>
                      </a: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ja-JP" altLang="en-US" sz="1200" dirty="0" smtClean="0">
                          <a:latin typeface="メイリオ" pitchFamily="50" charset="-128"/>
                          <a:ea typeface="メイリオ" pitchFamily="50" charset="-128"/>
                          <a:cs typeface="メイリオ" pitchFamily="50" charset="-128"/>
                        </a:rPr>
                        <a:t>地理情報サービス</a:t>
                      </a:r>
                      <a:r>
                        <a:rPr kumimoji="1" lang="en-US" altLang="ja-JP" sz="1200" dirty="0" smtClean="0">
                          <a:latin typeface="メイリオ" pitchFamily="50" charset="-128"/>
                          <a:ea typeface="メイリオ" pitchFamily="50" charset="-128"/>
                          <a:cs typeface="メイリオ" pitchFamily="50" charset="-128"/>
                        </a:rPr>
                        <a:t>(</a:t>
                      </a:r>
                      <a:r>
                        <a:rPr kumimoji="1" lang="en-US" altLang="ja-JP" sz="1200" dirty="0" err="1" smtClean="0">
                          <a:latin typeface="メイリオ" pitchFamily="50" charset="-128"/>
                          <a:ea typeface="メイリオ" pitchFamily="50" charset="-128"/>
                          <a:cs typeface="メイリオ" pitchFamily="50" charset="-128"/>
                        </a:rPr>
                        <a:t>ugsrv</a:t>
                      </a: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ja-JP" altLang="en-US" sz="1200" dirty="0" smtClean="0">
                          <a:latin typeface="メイリオ" pitchFamily="50" charset="-128"/>
                          <a:ea typeface="メイリオ" pitchFamily="50" charset="-128"/>
                          <a:cs typeface="メイリオ" pitchFamily="50" charset="-128"/>
                        </a:rPr>
                        <a:t>製品・物品</a:t>
                      </a:r>
                      <a:r>
                        <a:rPr kumimoji="1" lang="en-US" altLang="ja-JP" sz="1200" dirty="0" smtClean="0">
                          <a:latin typeface="メイリオ" pitchFamily="50" charset="-128"/>
                          <a:ea typeface="メイリオ" pitchFamily="50" charset="-128"/>
                          <a:cs typeface="メイリオ" pitchFamily="50" charset="-128"/>
                        </a:rPr>
                        <a:t>(</a:t>
                      </a:r>
                      <a:r>
                        <a:rPr kumimoji="1" lang="en-US" altLang="ja-JP" sz="1200" dirty="0" err="1" smtClean="0">
                          <a:latin typeface="メイリオ" pitchFamily="50" charset="-128"/>
                          <a:ea typeface="メイリオ" pitchFamily="50" charset="-128"/>
                          <a:cs typeface="メイリオ" pitchFamily="50" charset="-128"/>
                        </a:rPr>
                        <a:t>uobj</a:t>
                      </a: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a:tc>
              </a:tr>
              <a:tr h="209735">
                <a:tc>
                  <a:txBody>
                    <a:bodyPr/>
                    <a:lstStyle/>
                    <a:p>
                      <a:r>
                        <a:rPr kumimoji="1" lang="ja-JP" altLang="en-US" dirty="0" smtClean="0">
                          <a:latin typeface="メイリオ" pitchFamily="50" charset="-128"/>
                          <a:ea typeface="メイリオ" pitchFamily="50" charset="-128"/>
                          <a:cs typeface="メイリオ" pitchFamily="50" charset="-128"/>
                        </a:rPr>
                        <a:t>取引</a:t>
                      </a:r>
                      <a:r>
                        <a:rPr kumimoji="1" lang="en-US" altLang="ja-JP" dirty="0" smtClean="0">
                          <a:latin typeface="メイリオ" pitchFamily="50" charset="-128"/>
                          <a:ea typeface="メイリオ" pitchFamily="50" charset="-128"/>
                          <a:cs typeface="メイリオ" pitchFamily="50" charset="-128"/>
                        </a:rPr>
                        <a:t>(trans:)</a:t>
                      </a:r>
                      <a:endParaRPr kumimoji="1" lang="ja-JP" altLang="en-US" dirty="0">
                        <a:latin typeface="メイリオ" pitchFamily="50" charset="-128"/>
                        <a:ea typeface="メイリオ" pitchFamily="50" charset="-128"/>
                        <a:cs typeface="メイリオ" pitchFamily="50" charset="-128"/>
                      </a:endParaRPr>
                    </a:p>
                  </a:txBody>
                  <a:tcPr/>
                </a:tc>
                <a:tc>
                  <a:txBody>
                    <a:bodyPr/>
                    <a:lstStyle/>
                    <a:p>
                      <a:pPr algn="ctr"/>
                      <a:r>
                        <a:rPr kumimoji="1" lang="en-US" altLang="ja-JP"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a:txBody>
                  <a:tcPr/>
                </a:tc>
                <a:tc>
                  <a:txBody>
                    <a:bodyPr/>
                    <a:lstStyle/>
                    <a:p>
                      <a:pPr algn="ctr"/>
                      <a:r>
                        <a:rPr kumimoji="1" lang="en-US" altLang="ja-JP"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a:txBody>
                  <a:tcPr/>
                </a:tc>
                <a:tc>
                  <a:txBody>
                    <a:bodyPr/>
                    <a:lstStyle/>
                    <a:p>
                      <a:pPr algn="ctr"/>
                      <a:r>
                        <a:rPr kumimoji="1" lang="en-US" altLang="ja-JP"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a:txBody>
                  <a:tcPr/>
                </a:tc>
                <a:tc>
                  <a:txBody>
                    <a:bodyPr/>
                    <a:lstStyle/>
                    <a:p>
                      <a:pPr algn="ctr"/>
                      <a:r>
                        <a:rPr kumimoji="1" lang="ja-JP" altLang="en-US"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a:txBody>
                  <a:tcPr/>
                </a:tc>
                <a:tc>
                  <a:txBody>
                    <a:bodyPr/>
                    <a:lstStyle/>
                    <a:p>
                      <a:pPr algn="ctr"/>
                      <a:r>
                        <a:rPr kumimoji="1" lang="en-US" altLang="ja-JP"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a:txBody>
                  <a:tcPr/>
                </a:tc>
              </a:tr>
            </a:tbl>
          </a:graphicData>
        </a:graphic>
      </p:graphicFrame>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10</a:t>
            </a:fld>
            <a:endParaRPr lang="en-US" altLang="ja-JP"/>
          </a:p>
        </p:txBody>
      </p:sp>
      <p:sp>
        <p:nvSpPr>
          <p:cNvPr id="7" name="テキスト ボックス 6"/>
          <p:cNvSpPr txBox="1"/>
          <p:nvPr/>
        </p:nvSpPr>
        <p:spPr>
          <a:xfrm>
            <a:off x="4088904" y="6258798"/>
            <a:ext cx="5750292" cy="338554"/>
          </a:xfrm>
          <a:prstGeom prst="rect">
            <a:avLst/>
          </a:prstGeom>
          <a:noFill/>
        </p:spPr>
        <p:txBody>
          <a:bodyPr wrap="none" rtlCol="0">
            <a:spAutoFit/>
          </a:bodyPr>
          <a:lstStyle/>
          <a:p>
            <a:pPr algn="l"/>
            <a:r>
              <a:rPr kumimoji="1" lang="ja-JP" altLang="en-US" sz="1600" dirty="0" smtClean="0">
                <a:solidFill>
                  <a:schemeClr val="bg2"/>
                </a:solidFill>
                <a:latin typeface="メイリオ" pitchFamily="50" charset="-128"/>
                <a:ea typeface="メイリオ" pitchFamily="50" charset="-128"/>
                <a:cs typeface="メイリオ" pitchFamily="50" charset="-128"/>
              </a:rPr>
              <a:t>◎</a:t>
            </a:r>
            <a:r>
              <a:rPr kumimoji="1" lang="en-US" altLang="ja-JP" sz="1600" dirty="0" smtClean="0">
                <a:solidFill>
                  <a:schemeClr val="bg2"/>
                </a:solidFill>
                <a:latin typeface="メイリオ" pitchFamily="50" charset="-128"/>
                <a:ea typeface="メイリオ" pitchFamily="50" charset="-128"/>
                <a:cs typeface="メイリオ" pitchFamily="50" charset="-128"/>
              </a:rPr>
              <a:t>: </a:t>
            </a:r>
            <a:r>
              <a:rPr kumimoji="1" lang="ja-JP" altLang="en-US" sz="1600" dirty="0" smtClean="0">
                <a:solidFill>
                  <a:schemeClr val="bg2"/>
                </a:solidFill>
                <a:latin typeface="メイリオ" pitchFamily="50" charset="-128"/>
                <a:ea typeface="メイリオ" pitchFamily="50" charset="-128"/>
                <a:cs typeface="メイリオ" pitchFamily="50" charset="-128"/>
              </a:rPr>
              <a:t>頻繁に利用した／○</a:t>
            </a:r>
            <a:r>
              <a:rPr kumimoji="1" lang="en-US" altLang="ja-JP" sz="1600" dirty="0" smtClean="0">
                <a:solidFill>
                  <a:schemeClr val="bg2"/>
                </a:solidFill>
                <a:latin typeface="メイリオ" pitchFamily="50" charset="-128"/>
                <a:ea typeface="メイリオ" pitchFamily="50" charset="-128"/>
                <a:cs typeface="メイリオ" pitchFamily="50" charset="-128"/>
              </a:rPr>
              <a:t>: </a:t>
            </a:r>
            <a:r>
              <a:rPr kumimoji="1" lang="ja-JP" altLang="en-US" sz="1600" dirty="0" smtClean="0">
                <a:solidFill>
                  <a:schemeClr val="bg2"/>
                </a:solidFill>
                <a:latin typeface="メイリオ" pitchFamily="50" charset="-128"/>
                <a:ea typeface="メイリオ" pitchFamily="50" charset="-128"/>
                <a:cs typeface="メイリオ" pitchFamily="50" charset="-128"/>
              </a:rPr>
              <a:t>少し利用した／</a:t>
            </a:r>
            <a:r>
              <a:rPr kumimoji="1" lang="en-US" altLang="ja-JP" sz="1600" dirty="0" smtClean="0">
                <a:solidFill>
                  <a:schemeClr val="bg2"/>
                </a:solidFill>
                <a:latin typeface="メイリオ" pitchFamily="50" charset="-128"/>
                <a:ea typeface="メイリオ" pitchFamily="50" charset="-128"/>
                <a:cs typeface="メイリオ" pitchFamily="50" charset="-128"/>
              </a:rPr>
              <a:t>×: </a:t>
            </a:r>
            <a:r>
              <a:rPr kumimoji="1" lang="ja-JP" altLang="en-US" sz="1600" dirty="0" smtClean="0">
                <a:solidFill>
                  <a:schemeClr val="bg2"/>
                </a:solidFill>
                <a:latin typeface="メイリオ" pitchFamily="50" charset="-128"/>
                <a:ea typeface="メイリオ" pitchFamily="50" charset="-128"/>
                <a:cs typeface="メイリオ" pitchFamily="50" charset="-128"/>
              </a:rPr>
              <a:t>利用しなかった</a:t>
            </a:r>
          </a:p>
        </p:txBody>
      </p:sp>
      <p:sp>
        <p:nvSpPr>
          <p:cNvPr id="6" name="正方形/長方形 5"/>
          <p:cNvSpPr/>
          <p:nvPr/>
        </p:nvSpPr>
        <p:spPr bwMode="auto">
          <a:xfrm>
            <a:off x="416496" y="1340768"/>
            <a:ext cx="9145016" cy="288032"/>
          </a:xfrm>
          <a:prstGeom prst="rect">
            <a:avLst/>
          </a:prstGeom>
          <a:no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8" name="正方形/長方形 7"/>
          <p:cNvSpPr/>
          <p:nvPr/>
        </p:nvSpPr>
        <p:spPr bwMode="auto">
          <a:xfrm>
            <a:off x="416496" y="1628800"/>
            <a:ext cx="9145016" cy="288032"/>
          </a:xfrm>
          <a:prstGeom prst="rect">
            <a:avLst/>
          </a:prstGeom>
          <a:no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9" name="正方形/長方形 8"/>
          <p:cNvSpPr/>
          <p:nvPr/>
        </p:nvSpPr>
        <p:spPr bwMode="auto">
          <a:xfrm>
            <a:off x="416496" y="4343400"/>
            <a:ext cx="9217024" cy="309736"/>
          </a:xfrm>
          <a:prstGeom prst="rect">
            <a:avLst/>
          </a:prstGeom>
          <a:no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0" name="正方形/長方形 9"/>
          <p:cNvSpPr/>
          <p:nvPr/>
        </p:nvSpPr>
        <p:spPr bwMode="auto">
          <a:xfrm>
            <a:off x="416496" y="2132856"/>
            <a:ext cx="9145016" cy="288032"/>
          </a:xfrm>
          <a:prstGeom prst="rect">
            <a:avLst/>
          </a:prstGeom>
          <a:no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p:nvSpPr>
        <p:spPr bwMode="auto">
          <a:xfrm>
            <a:off x="416496" y="3573016"/>
            <a:ext cx="9145016" cy="288032"/>
          </a:xfrm>
          <a:prstGeom prst="rect">
            <a:avLst/>
          </a:prstGeom>
          <a:no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257819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それぞれの実証において</a:t>
            </a:r>
            <a:r>
              <a:rPr kumimoji="1" lang="ja-JP" altLang="en-US" dirty="0" smtClean="0"/>
              <a:t>追加した主な</a:t>
            </a:r>
            <a:r>
              <a:rPr lang="ja-JP" altLang="en-US" dirty="0" smtClean="0"/>
              <a:t>ボキャブラリ</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smtClean="0"/>
              <a:t>交通実証</a:t>
            </a:r>
            <a:endParaRPr kumimoji="1" lang="ja-JP" altLang="en-US" dirty="0" smtClean="0"/>
          </a:p>
          <a:p>
            <a:pPr lvl="1"/>
            <a:r>
              <a:rPr kumimoji="1" lang="ja-JP" altLang="en-US" dirty="0" smtClean="0"/>
              <a:t>鉄道やバスの路線に関するボキャブラリ</a:t>
            </a:r>
          </a:p>
          <a:p>
            <a:pPr lvl="2"/>
            <a:r>
              <a:rPr lang="ja-JP" altLang="en-US" dirty="0" smtClean="0"/>
              <a:t>事業者名、供用開始年、など</a:t>
            </a:r>
            <a:endParaRPr kumimoji="1" lang="ja-JP" altLang="en-US" dirty="0" smtClean="0"/>
          </a:p>
          <a:p>
            <a:pPr lvl="1"/>
            <a:r>
              <a:rPr lang="ja-JP" altLang="en-US" dirty="0"/>
              <a:t>鉄道</a:t>
            </a:r>
            <a:r>
              <a:rPr lang="ja-JP" altLang="en-US" dirty="0" smtClean="0"/>
              <a:t>駅・バス停留所に関するボキャブラリ</a:t>
            </a:r>
          </a:p>
          <a:p>
            <a:pPr lvl="2"/>
            <a:r>
              <a:rPr lang="ja-JP" altLang="en-US" dirty="0"/>
              <a:t>駅・バス</a:t>
            </a:r>
            <a:r>
              <a:rPr lang="ja-JP" altLang="en-US" dirty="0" smtClean="0"/>
              <a:t>停名、属する系統番号・系統名、運行頻度など</a:t>
            </a:r>
          </a:p>
          <a:p>
            <a:pPr lvl="1"/>
            <a:r>
              <a:rPr lang="ja-JP" altLang="en-US" dirty="0" smtClean="0"/>
              <a:t>時刻表の参照先を示すボキャブラリ</a:t>
            </a:r>
          </a:p>
          <a:p>
            <a:pPr lvl="1"/>
            <a:r>
              <a:rPr lang="ja-JP" altLang="en-US" dirty="0" smtClean="0"/>
              <a:t>運行情報に関するボキャブラリ</a:t>
            </a:r>
          </a:p>
          <a:p>
            <a:pPr lvl="2"/>
            <a:r>
              <a:rPr lang="ja-JP" altLang="en-US" dirty="0"/>
              <a:t>遅延</a:t>
            </a:r>
            <a:r>
              <a:rPr lang="ja-JP" altLang="en-US" dirty="0" smtClean="0"/>
              <a:t>原因、発生日時、影響範囲、など</a:t>
            </a:r>
          </a:p>
          <a:p>
            <a:pPr lvl="1"/>
            <a:r>
              <a:rPr lang="ja-JP" altLang="en-US" dirty="0" smtClean="0"/>
              <a:t>構内施設に関するボキャブラリ</a:t>
            </a:r>
          </a:p>
          <a:p>
            <a:pPr lvl="2"/>
            <a:r>
              <a:rPr lang="ja-JP" altLang="en-US" dirty="0" smtClean="0"/>
              <a:t>券売機・自動販売機・</a:t>
            </a:r>
            <a:r>
              <a:rPr lang="en-US" altLang="ja-JP" dirty="0" smtClean="0"/>
              <a:t>AED</a:t>
            </a:r>
            <a:r>
              <a:rPr lang="ja-JP" altLang="en-US" dirty="0" smtClean="0"/>
              <a:t>・駅長室、など</a:t>
            </a:r>
          </a:p>
          <a:p>
            <a:pPr lvl="2"/>
            <a:r>
              <a:rPr lang="ja-JP" altLang="en-US" dirty="0"/>
              <a:t>一部</a:t>
            </a:r>
            <a:r>
              <a:rPr lang="ja-JP" altLang="en-US" dirty="0" smtClean="0"/>
              <a:t>は交通実証に限らず場所のクラスとして利用できるため、外部仕様書の「地物属性」ボキャブラリに追加</a:t>
            </a:r>
          </a:p>
          <a:p>
            <a:r>
              <a:rPr kumimoji="1" lang="ja-JP" altLang="en-US" dirty="0" smtClean="0"/>
              <a:t>災害関連</a:t>
            </a:r>
          </a:p>
          <a:p>
            <a:pPr lvl="1"/>
            <a:r>
              <a:rPr lang="ja-JP" altLang="en-US" dirty="0" smtClean="0"/>
              <a:t>気象に</a:t>
            </a:r>
            <a:r>
              <a:rPr lang="ja-JP" altLang="en-US" dirty="0"/>
              <a:t>関する</a:t>
            </a:r>
            <a:r>
              <a:rPr lang="ja-JP" altLang="en-US" dirty="0" smtClean="0"/>
              <a:t>ボキャブラリ</a:t>
            </a:r>
          </a:p>
          <a:p>
            <a:pPr lvl="1"/>
            <a:r>
              <a:rPr lang="ja-JP" altLang="en-US" dirty="0" smtClean="0"/>
              <a:t>河川に関するボキャブラリ</a:t>
            </a:r>
          </a:p>
          <a:p>
            <a:pPr lvl="1"/>
            <a:r>
              <a:rPr lang="ja-JP" altLang="en-US" dirty="0" smtClean="0"/>
              <a:t>地震に関するボキャブラリ</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11</a:t>
            </a:fld>
            <a:endParaRPr lang="en-US" altLang="ja-JP" dirty="0"/>
          </a:p>
        </p:txBody>
      </p:sp>
    </p:spTree>
    <p:extLst>
      <p:ext uri="{BB962C8B-B14F-4D97-AF65-F5344CB8AC3E}">
        <p14:creationId xmlns:p14="http://schemas.microsoft.com/office/powerpoint/2010/main" val="1236064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それぞれの実証において</a:t>
            </a:r>
            <a:r>
              <a:rPr kumimoji="1" lang="ja-JP" altLang="en-US" dirty="0" smtClean="0"/>
              <a:t>追加</a:t>
            </a:r>
            <a:r>
              <a:rPr lang="ja-JP" altLang="en-US" dirty="0"/>
              <a:t>した主な</a:t>
            </a:r>
            <a:r>
              <a:rPr lang="ja-JP" altLang="en-US" dirty="0" smtClean="0"/>
              <a:t>ボキャブラリ</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地盤</a:t>
            </a:r>
            <a:r>
              <a:rPr lang="ja-JP" altLang="en-US" dirty="0" smtClean="0"/>
              <a:t>関連</a:t>
            </a:r>
            <a:endParaRPr lang="ja-JP" altLang="en-US" dirty="0"/>
          </a:p>
          <a:p>
            <a:pPr lvl="1"/>
            <a:r>
              <a:rPr lang="ja-JP" altLang="en-US" dirty="0"/>
              <a:t>ボーリング情報に関するボキャブラリ</a:t>
            </a:r>
          </a:p>
          <a:p>
            <a:pPr lvl="2"/>
            <a:r>
              <a:rPr lang="ja-JP" altLang="en-US" dirty="0"/>
              <a:t>岩石や土の名称、地盤材料の分類名、表層地盤モデルデータ、など。</a:t>
            </a:r>
          </a:p>
          <a:p>
            <a:pPr lvl="1"/>
            <a:r>
              <a:rPr lang="en-US" altLang="ja-JP" dirty="0"/>
              <a:t>6</a:t>
            </a:r>
            <a:r>
              <a:rPr lang="ja-JP" altLang="en-US" dirty="0"/>
              <a:t>次メッシュ情報に関するボキャブラリ</a:t>
            </a:r>
          </a:p>
          <a:p>
            <a:pPr lvl="2"/>
            <a:r>
              <a:rPr lang="ja-JP" altLang="en-US" dirty="0"/>
              <a:t>地域地盤常数、地震シミュレーション結果、地盤リスク抽出結果、など。</a:t>
            </a:r>
          </a:p>
          <a:p>
            <a:r>
              <a:rPr kumimoji="1" lang="ja-JP" altLang="en-US" dirty="0" smtClean="0"/>
              <a:t>生鮮農産物</a:t>
            </a:r>
            <a:r>
              <a:rPr lang="ja-JP" altLang="en-US" dirty="0" smtClean="0"/>
              <a:t>関連</a:t>
            </a:r>
            <a:endParaRPr kumimoji="1" lang="ja-JP" altLang="en-US" dirty="0" smtClean="0"/>
          </a:p>
          <a:p>
            <a:pPr lvl="1"/>
            <a:r>
              <a:rPr lang="ja-JP" altLang="en-US" dirty="0" smtClean="0"/>
              <a:t>農場に関するボキャブラリ</a:t>
            </a:r>
          </a:p>
          <a:p>
            <a:pPr lvl="1"/>
            <a:r>
              <a:rPr lang="ja-JP" altLang="en-US" dirty="0" smtClean="0"/>
              <a:t>圃場に関するボキャブラリ</a:t>
            </a:r>
          </a:p>
          <a:p>
            <a:pPr lvl="1"/>
            <a:r>
              <a:rPr lang="ja-JP" altLang="en-US" dirty="0" smtClean="0"/>
              <a:t>定植日に関するボキャブラリ</a:t>
            </a:r>
          </a:p>
          <a:p>
            <a:pPr lvl="1"/>
            <a:r>
              <a:rPr lang="ja-JP" altLang="en-US" dirty="0"/>
              <a:t>肥料・</a:t>
            </a:r>
            <a:r>
              <a:rPr lang="ja-JP" altLang="en-US" dirty="0" smtClean="0"/>
              <a:t>農薬に関するボキャブラリ</a:t>
            </a:r>
          </a:p>
          <a:p>
            <a:r>
              <a:rPr kumimoji="1" lang="ja-JP" altLang="en-US" dirty="0" smtClean="0"/>
              <a:t>水産物トレーサビリティ関連</a:t>
            </a:r>
          </a:p>
          <a:p>
            <a:pPr lvl="1"/>
            <a:r>
              <a:rPr lang="ja-JP" altLang="en-US" dirty="0" smtClean="0"/>
              <a:t>水産物に関するボキャブラリ</a:t>
            </a:r>
          </a:p>
          <a:p>
            <a:pPr lvl="1"/>
            <a:r>
              <a:rPr lang="ja-JP" altLang="en-US" dirty="0" smtClean="0"/>
              <a:t>荷物に関するボキャブラリ</a:t>
            </a:r>
          </a:p>
          <a:p>
            <a:pPr lvl="1"/>
            <a:r>
              <a:rPr lang="ja-JP" altLang="en-US" dirty="0" smtClean="0"/>
              <a:t>イベントボキャブラリ</a:t>
            </a:r>
            <a:r>
              <a:rPr lang="ja-JP" altLang="en-US" dirty="0"/>
              <a:t>の拡張</a:t>
            </a:r>
            <a:endParaRPr kumimoji="1" lang="ja-JP" altLang="en-US" dirty="0" smtClean="0"/>
          </a:p>
          <a:p>
            <a:pPr lvl="2"/>
            <a:r>
              <a:rPr lang="ja-JP" altLang="en-US" dirty="0" smtClean="0"/>
              <a:t>梱包・加工というイベントクラス</a:t>
            </a:r>
          </a:p>
          <a:p>
            <a:pPr lvl="2"/>
            <a:r>
              <a:rPr kumimoji="1" lang="ja-JP" altLang="en-US" dirty="0"/>
              <a:t>梱包して</a:t>
            </a:r>
            <a:r>
              <a:rPr kumimoji="1" lang="ja-JP" altLang="en-US" dirty="0" smtClean="0"/>
              <a:t>いる／加工品名／加工原材料などのプロパティ</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12</a:t>
            </a:fld>
            <a:endParaRPr lang="en-US" altLang="ja-JP" dirty="0"/>
          </a:p>
        </p:txBody>
      </p:sp>
    </p:spTree>
    <p:extLst>
      <p:ext uri="{BB962C8B-B14F-4D97-AF65-F5344CB8AC3E}">
        <p14:creationId xmlns:p14="http://schemas.microsoft.com/office/powerpoint/2010/main" val="2077514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実証で利用された</a:t>
            </a:r>
            <a:r>
              <a:rPr kumimoji="1" lang="en-US" altLang="ja-JP" dirty="0" smtClean="0"/>
              <a:t>API</a:t>
            </a:r>
            <a:endParaRPr kumimoji="1" lang="ja-JP" altLang="en-US" dirty="0"/>
          </a:p>
        </p:txBody>
      </p:sp>
      <p:graphicFrame>
        <p:nvGraphicFramePr>
          <p:cNvPr id="5" name="コンテンツ プレースホルダー 4"/>
          <p:cNvGraphicFramePr>
            <a:graphicFrameLocks noGrp="1"/>
          </p:cNvGraphicFramePr>
          <p:nvPr>
            <p:ph sz="half" idx="1"/>
            <p:extLst>
              <p:ext uri="{D42A27DB-BD31-4B8C-83A1-F6EECF244321}">
                <p14:modId xmlns:p14="http://schemas.microsoft.com/office/powerpoint/2010/main" val="1707806803"/>
              </p:ext>
            </p:extLst>
          </p:nvPr>
        </p:nvGraphicFramePr>
        <p:xfrm>
          <a:off x="315913" y="1143000"/>
          <a:ext cx="9183687" cy="2484120"/>
        </p:xfrm>
        <a:graphic>
          <a:graphicData uri="http://schemas.openxmlformats.org/drawingml/2006/table">
            <a:tbl>
              <a:tblPr firstRow="1" bandRow="1">
                <a:tableStyleId>{5C22544A-7EE6-4342-B048-85BDC9FD1C3A}</a:tableStyleId>
              </a:tblPr>
              <a:tblGrid>
                <a:gridCol w="4265430"/>
                <a:gridCol w="939841"/>
                <a:gridCol w="795250"/>
                <a:gridCol w="939841"/>
                <a:gridCol w="1301318"/>
                <a:gridCol w="942007"/>
              </a:tblGrid>
              <a:tr h="209735">
                <a:tc>
                  <a:txBody>
                    <a:bodyPr/>
                    <a:lstStyle/>
                    <a:p>
                      <a:endParaRPr kumimoji="1" lang="ja-JP" altLang="en-US"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dirty="0" smtClean="0">
                          <a:latin typeface="メイリオ" pitchFamily="50" charset="-128"/>
                          <a:ea typeface="メイリオ" pitchFamily="50" charset="-128"/>
                          <a:cs typeface="メイリオ" pitchFamily="50" charset="-128"/>
                        </a:rPr>
                        <a:t>交通</a:t>
                      </a:r>
                      <a:endParaRPr kumimoji="1" lang="ja-JP" altLang="en-US"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dirty="0" smtClean="0">
                          <a:latin typeface="メイリオ" pitchFamily="50" charset="-128"/>
                          <a:ea typeface="メイリオ" pitchFamily="50" charset="-128"/>
                          <a:cs typeface="メイリオ" pitchFamily="50" charset="-128"/>
                        </a:rPr>
                        <a:t>災害</a:t>
                      </a:r>
                      <a:endParaRPr kumimoji="1" lang="ja-JP" altLang="en-US"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dirty="0" smtClean="0">
                          <a:latin typeface="メイリオ" pitchFamily="50" charset="-128"/>
                          <a:ea typeface="メイリオ" pitchFamily="50" charset="-128"/>
                          <a:cs typeface="メイリオ" pitchFamily="50" charset="-128"/>
                        </a:rPr>
                        <a:t>地盤</a:t>
                      </a:r>
                      <a:endParaRPr kumimoji="1" lang="ja-JP" altLang="en-US"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dirty="0" smtClean="0">
                          <a:latin typeface="メイリオ" pitchFamily="50" charset="-128"/>
                          <a:ea typeface="メイリオ" pitchFamily="50" charset="-128"/>
                          <a:cs typeface="メイリオ" pitchFamily="50" charset="-128"/>
                        </a:rPr>
                        <a:t>生鮮農産物</a:t>
                      </a:r>
                      <a:endParaRPr kumimoji="1" lang="ja-JP" altLang="en-US"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dirty="0" smtClean="0">
                          <a:latin typeface="メイリオ" pitchFamily="50" charset="-128"/>
                          <a:ea typeface="メイリオ" pitchFamily="50" charset="-128"/>
                          <a:cs typeface="メイリオ" pitchFamily="50" charset="-128"/>
                        </a:rPr>
                        <a:t>水産物</a:t>
                      </a:r>
                      <a:endParaRPr kumimoji="1" lang="ja-JP" altLang="en-US" dirty="0">
                        <a:latin typeface="メイリオ" pitchFamily="50" charset="-128"/>
                        <a:ea typeface="メイリオ" pitchFamily="50" charset="-128"/>
                        <a:cs typeface="メイリオ" pitchFamily="50" charset="-128"/>
                      </a:endParaRPr>
                    </a:p>
                  </a:txBody>
                  <a:tcPr marL="91805" marR="91805"/>
                </a:tc>
              </a:tr>
              <a:tr h="209735">
                <a:tc>
                  <a:txBody>
                    <a:bodyPr/>
                    <a:lstStyle/>
                    <a:p>
                      <a:r>
                        <a:rPr kumimoji="1" lang="en-US" altLang="ja-JP" sz="1200" dirty="0" smtClean="0">
                          <a:latin typeface="メイリオ" pitchFamily="50" charset="-128"/>
                          <a:ea typeface="メイリオ" pitchFamily="50" charset="-128"/>
                          <a:cs typeface="メイリオ" pitchFamily="50" charset="-128"/>
                        </a:rPr>
                        <a:t>SPARQL-Based</a:t>
                      </a:r>
                      <a:r>
                        <a:rPr kumimoji="1" lang="en-US" altLang="ja-JP" sz="1200" baseline="0" dirty="0" smtClean="0">
                          <a:latin typeface="メイリオ" pitchFamily="50" charset="-128"/>
                          <a:ea typeface="メイリオ" pitchFamily="50" charset="-128"/>
                          <a:cs typeface="メイリオ" pitchFamily="50" charset="-128"/>
                        </a:rPr>
                        <a:t> Command</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r>
              <a:tr h="209735">
                <a:tc>
                  <a:txBody>
                    <a:bodyPr/>
                    <a:lstStyle/>
                    <a:p>
                      <a:r>
                        <a:rPr kumimoji="1" lang="en-US" altLang="ja-JP" sz="1200" dirty="0" smtClean="0">
                          <a:latin typeface="メイリオ" pitchFamily="50" charset="-128"/>
                          <a:ea typeface="メイリオ" pitchFamily="50" charset="-128"/>
                          <a:cs typeface="メイリオ" pitchFamily="50" charset="-128"/>
                        </a:rPr>
                        <a:t>Traceability/</a:t>
                      </a:r>
                      <a:r>
                        <a:rPr kumimoji="1" lang="en-US" altLang="ja-JP" sz="1200" dirty="0" err="1" smtClean="0">
                          <a:latin typeface="メイリオ" pitchFamily="50" charset="-128"/>
                          <a:ea typeface="メイリオ" pitchFamily="50" charset="-128"/>
                          <a:cs typeface="メイリオ" pitchFamily="50" charset="-128"/>
                        </a:rPr>
                        <a:t>RealtimeData</a:t>
                      </a:r>
                      <a:r>
                        <a:rPr kumimoji="1" lang="en-US" altLang="ja-JP" sz="1200" baseline="0" dirty="0" smtClean="0">
                          <a:latin typeface="メイリオ" pitchFamily="50" charset="-128"/>
                          <a:ea typeface="メイリオ" pitchFamily="50" charset="-128"/>
                          <a:cs typeface="メイリオ" pitchFamily="50" charset="-128"/>
                        </a:rPr>
                        <a:t> Management Command</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smtClean="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r>
              <a:tr h="209735">
                <a:tc>
                  <a:txBody>
                    <a:bodyPr/>
                    <a:lstStyle/>
                    <a:p>
                      <a:r>
                        <a:rPr kumimoji="1" lang="en-US" altLang="ja-JP" sz="1200" dirty="0" smtClean="0">
                          <a:latin typeface="メイリオ" pitchFamily="50" charset="-128"/>
                          <a:ea typeface="メイリオ" pitchFamily="50" charset="-128"/>
                          <a:cs typeface="メイリオ" pitchFamily="50" charset="-128"/>
                        </a:rPr>
                        <a:t>Geographical</a:t>
                      </a:r>
                      <a:r>
                        <a:rPr kumimoji="1" lang="en-US" altLang="ja-JP" sz="1200" baseline="0" dirty="0" smtClean="0">
                          <a:latin typeface="メイリオ" pitchFamily="50" charset="-128"/>
                          <a:ea typeface="メイリオ" pitchFamily="50" charset="-128"/>
                          <a:cs typeface="メイリオ" pitchFamily="50" charset="-128"/>
                        </a:rPr>
                        <a:t> Data Management Command</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r>
              <a:tr h="209735">
                <a:tc>
                  <a:txBody>
                    <a:bodyPr/>
                    <a:lstStyle/>
                    <a:p>
                      <a:r>
                        <a:rPr kumimoji="1" lang="en-US" altLang="ja-JP" sz="1200" dirty="0" smtClean="0">
                          <a:latin typeface="メイリオ" pitchFamily="50" charset="-128"/>
                          <a:ea typeface="メイリオ" pitchFamily="50" charset="-128"/>
                          <a:cs typeface="メイリオ" pitchFamily="50" charset="-128"/>
                        </a:rPr>
                        <a:t>Security Management Command</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r>
              <a:tr h="209735">
                <a:tc>
                  <a:txBody>
                    <a:bodyPr/>
                    <a:lstStyle/>
                    <a:p>
                      <a:r>
                        <a:rPr kumimoji="1" lang="en-US" altLang="ja-JP" sz="1200" dirty="0" smtClean="0">
                          <a:latin typeface="メイリオ" pitchFamily="50" charset="-128"/>
                          <a:ea typeface="メイリオ" pitchFamily="50" charset="-128"/>
                          <a:cs typeface="メイリオ" pitchFamily="50" charset="-128"/>
                        </a:rPr>
                        <a:t>Notification Management Command</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marL="0" marR="0" indent="0" algn="ctr" defTabSz="672541" rtl="0" eaLnBrk="1" fontAlgn="auto" latinLnBrk="0" hangingPunct="1">
                        <a:lnSpc>
                          <a:spcPct val="100000"/>
                        </a:lnSpc>
                        <a:spcBef>
                          <a:spcPts val="0"/>
                        </a:spcBef>
                        <a:spcAft>
                          <a:spcPts val="0"/>
                        </a:spcAft>
                        <a:buClrTx/>
                        <a:buSzTx/>
                        <a:buFontTx/>
                        <a:buNone/>
                        <a:tabLst/>
                        <a:defRPr/>
                      </a:pP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smtClean="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r>
              <a:tr h="209735">
                <a:tc>
                  <a:txBody>
                    <a:bodyPr/>
                    <a:lstStyle/>
                    <a:p>
                      <a:r>
                        <a:rPr kumimoji="1" lang="en-US" altLang="ja-JP" sz="1200" dirty="0" smtClean="0">
                          <a:latin typeface="メイリオ" pitchFamily="50" charset="-128"/>
                          <a:ea typeface="メイリオ" pitchFamily="50" charset="-128"/>
                          <a:cs typeface="メイリオ" pitchFamily="50" charset="-128"/>
                        </a:rPr>
                        <a:t>Vocabulary</a:t>
                      </a:r>
                      <a:r>
                        <a:rPr kumimoji="1" lang="en-US" altLang="ja-JP" sz="1200" baseline="0" dirty="0" smtClean="0">
                          <a:latin typeface="メイリオ" pitchFamily="50" charset="-128"/>
                          <a:ea typeface="メイリオ" pitchFamily="50" charset="-128"/>
                          <a:cs typeface="メイリオ" pitchFamily="50" charset="-128"/>
                        </a:rPr>
                        <a:t> Management Command</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r>
              <a:tr h="209735">
                <a:tc>
                  <a:txBody>
                    <a:bodyPr/>
                    <a:lstStyle/>
                    <a:p>
                      <a:r>
                        <a:rPr kumimoji="1" lang="en-US" altLang="ja-JP" sz="1200" dirty="0" smtClean="0">
                          <a:latin typeface="メイリオ" pitchFamily="50" charset="-128"/>
                          <a:ea typeface="メイリオ" pitchFamily="50" charset="-128"/>
                          <a:cs typeface="メイリオ" pitchFamily="50" charset="-128"/>
                        </a:rPr>
                        <a:t>Triple Management Command</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r>
              <a:tr h="209735">
                <a:tc>
                  <a:txBody>
                    <a:bodyPr/>
                    <a:lstStyle/>
                    <a:p>
                      <a:r>
                        <a:rPr kumimoji="1" lang="en-US" altLang="ja-JP" sz="1200" dirty="0" smtClean="0">
                          <a:latin typeface="メイリオ" pitchFamily="50" charset="-128"/>
                          <a:ea typeface="メイリオ" pitchFamily="50" charset="-128"/>
                          <a:cs typeface="メイリオ" pitchFamily="50" charset="-128"/>
                        </a:rPr>
                        <a:t>Identification Resolution</a:t>
                      </a:r>
                      <a:r>
                        <a:rPr kumimoji="1" lang="en-US" altLang="ja-JP" sz="1200" baseline="0" dirty="0" smtClean="0">
                          <a:latin typeface="メイリオ" pitchFamily="50" charset="-128"/>
                          <a:ea typeface="メイリオ" pitchFamily="50" charset="-128"/>
                          <a:cs typeface="メイリオ" pitchFamily="50" charset="-128"/>
                        </a:rPr>
                        <a:t> Command</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ja-JP" altLang="en-US"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c>
                  <a:txBody>
                    <a:bodyPr/>
                    <a:lstStyle/>
                    <a:p>
                      <a:pPr algn="ctr"/>
                      <a:r>
                        <a:rPr kumimoji="1" lang="en-US" altLang="ja-JP" sz="1200" dirty="0" smtClean="0">
                          <a:latin typeface="メイリオ" pitchFamily="50" charset="-128"/>
                          <a:ea typeface="メイリオ" pitchFamily="50" charset="-128"/>
                          <a:cs typeface="メイリオ" pitchFamily="50" charset="-128"/>
                        </a:rPr>
                        <a:t>×</a:t>
                      </a:r>
                      <a:endParaRPr kumimoji="1" lang="ja-JP" altLang="en-US" sz="1200" dirty="0">
                        <a:latin typeface="メイリオ" pitchFamily="50" charset="-128"/>
                        <a:ea typeface="メイリオ" pitchFamily="50" charset="-128"/>
                        <a:cs typeface="メイリオ" pitchFamily="50" charset="-128"/>
                      </a:endParaRPr>
                    </a:p>
                  </a:txBody>
                  <a:tcPr marL="91805" marR="91805"/>
                </a:tc>
              </a:tr>
            </a:tbl>
          </a:graphicData>
        </a:graphic>
      </p:graphicFrame>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13</a:t>
            </a:fld>
            <a:endParaRPr lang="en-US" altLang="ja-JP"/>
          </a:p>
        </p:txBody>
      </p:sp>
      <p:sp>
        <p:nvSpPr>
          <p:cNvPr id="7" name="テキスト ボックス 6"/>
          <p:cNvSpPr txBox="1"/>
          <p:nvPr/>
        </p:nvSpPr>
        <p:spPr>
          <a:xfrm>
            <a:off x="4155708" y="6237312"/>
            <a:ext cx="5750292" cy="338554"/>
          </a:xfrm>
          <a:prstGeom prst="rect">
            <a:avLst/>
          </a:prstGeom>
          <a:noFill/>
        </p:spPr>
        <p:txBody>
          <a:bodyPr wrap="none" rtlCol="0">
            <a:spAutoFit/>
          </a:bodyPr>
          <a:lstStyle/>
          <a:p>
            <a:pPr algn="l"/>
            <a:r>
              <a:rPr kumimoji="1" lang="ja-JP" altLang="en-US" sz="1600" dirty="0" smtClean="0">
                <a:solidFill>
                  <a:schemeClr val="bg2"/>
                </a:solidFill>
                <a:latin typeface="メイリオ" pitchFamily="50" charset="-128"/>
                <a:ea typeface="メイリオ" pitchFamily="50" charset="-128"/>
                <a:cs typeface="メイリオ" pitchFamily="50" charset="-128"/>
              </a:rPr>
              <a:t>◎</a:t>
            </a:r>
            <a:r>
              <a:rPr kumimoji="1" lang="en-US" altLang="ja-JP" sz="1600" dirty="0" smtClean="0">
                <a:solidFill>
                  <a:schemeClr val="bg2"/>
                </a:solidFill>
                <a:latin typeface="メイリオ" pitchFamily="50" charset="-128"/>
                <a:ea typeface="メイリオ" pitchFamily="50" charset="-128"/>
                <a:cs typeface="メイリオ" pitchFamily="50" charset="-128"/>
              </a:rPr>
              <a:t>: </a:t>
            </a:r>
            <a:r>
              <a:rPr kumimoji="1" lang="ja-JP" altLang="en-US" sz="1600" dirty="0" smtClean="0">
                <a:solidFill>
                  <a:schemeClr val="bg2"/>
                </a:solidFill>
                <a:latin typeface="メイリオ" pitchFamily="50" charset="-128"/>
                <a:ea typeface="メイリオ" pitchFamily="50" charset="-128"/>
                <a:cs typeface="メイリオ" pitchFamily="50" charset="-128"/>
              </a:rPr>
              <a:t>頻繁に利用した／○</a:t>
            </a:r>
            <a:r>
              <a:rPr kumimoji="1" lang="en-US" altLang="ja-JP" sz="1600" dirty="0" smtClean="0">
                <a:solidFill>
                  <a:schemeClr val="bg2"/>
                </a:solidFill>
                <a:latin typeface="メイリオ" pitchFamily="50" charset="-128"/>
                <a:ea typeface="メイリオ" pitchFamily="50" charset="-128"/>
                <a:cs typeface="メイリオ" pitchFamily="50" charset="-128"/>
              </a:rPr>
              <a:t>: </a:t>
            </a:r>
            <a:r>
              <a:rPr kumimoji="1" lang="ja-JP" altLang="en-US" sz="1600" dirty="0" smtClean="0">
                <a:solidFill>
                  <a:schemeClr val="bg2"/>
                </a:solidFill>
                <a:latin typeface="メイリオ" pitchFamily="50" charset="-128"/>
                <a:ea typeface="メイリオ" pitchFamily="50" charset="-128"/>
                <a:cs typeface="メイリオ" pitchFamily="50" charset="-128"/>
              </a:rPr>
              <a:t>少し利用した／</a:t>
            </a:r>
            <a:r>
              <a:rPr kumimoji="1" lang="en-US" altLang="ja-JP" sz="1600" dirty="0" smtClean="0">
                <a:solidFill>
                  <a:schemeClr val="bg2"/>
                </a:solidFill>
                <a:latin typeface="メイリオ" pitchFamily="50" charset="-128"/>
                <a:ea typeface="メイリオ" pitchFamily="50" charset="-128"/>
                <a:cs typeface="メイリオ" pitchFamily="50" charset="-128"/>
              </a:rPr>
              <a:t>×: </a:t>
            </a:r>
            <a:r>
              <a:rPr kumimoji="1" lang="ja-JP" altLang="en-US" sz="1600" dirty="0" smtClean="0">
                <a:solidFill>
                  <a:schemeClr val="bg2"/>
                </a:solidFill>
                <a:latin typeface="メイリオ" pitchFamily="50" charset="-128"/>
                <a:ea typeface="メイリオ" pitchFamily="50" charset="-128"/>
                <a:cs typeface="メイリオ" pitchFamily="50" charset="-128"/>
              </a:rPr>
              <a:t>利用しなかった</a:t>
            </a:r>
          </a:p>
        </p:txBody>
      </p:sp>
      <p:sp>
        <p:nvSpPr>
          <p:cNvPr id="9" name="正方形/長方形 8"/>
          <p:cNvSpPr/>
          <p:nvPr/>
        </p:nvSpPr>
        <p:spPr bwMode="auto">
          <a:xfrm>
            <a:off x="272480" y="1412776"/>
            <a:ext cx="9145016" cy="288032"/>
          </a:xfrm>
          <a:prstGeom prst="rect">
            <a:avLst/>
          </a:prstGeom>
          <a:noFill/>
          <a:ln w="127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17861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それぞれの実証において追加した</a:t>
            </a:r>
            <a:r>
              <a:rPr lang="en-US" altLang="ja-JP" dirty="0" smtClean="0"/>
              <a:t>API</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交通実証</a:t>
            </a:r>
          </a:p>
          <a:p>
            <a:pPr lvl="1"/>
            <a:r>
              <a:rPr lang="ja-JP" altLang="en-US" dirty="0" smtClean="0"/>
              <a:t>地理空間情報を</a:t>
            </a:r>
            <a:r>
              <a:rPr lang="en-US" altLang="ja-JP" dirty="0" err="1" smtClean="0"/>
              <a:t>GeoJSON</a:t>
            </a:r>
            <a:r>
              <a:rPr lang="ja-JP" altLang="en-US" dirty="0" smtClean="0"/>
              <a:t>形式で取得する</a:t>
            </a:r>
            <a:r>
              <a:rPr lang="en-US" altLang="ja-JP" dirty="0" smtClean="0"/>
              <a:t>API</a:t>
            </a:r>
          </a:p>
          <a:p>
            <a:pPr lvl="2"/>
            <a:r>
              <a:rPr lang="en-US" altLang="ja-JP" dirty="0" smtClean="0"/>
              <a:t>Geographical Data Management Command</a:t>
            </a:r>
            <a:r>
              <a:rPr lang="ja-JP" altLang="en-US" dirty="0" smtClean="0"/>
              <a:t>を拡張</a:t>
            </a:r>
            <a:r>
              <a:rPr lang="en-US" altLang="ja-JP" dirty="0" smtClean="0"/>
              <a:t/>
            </a:r>
            <a:br>
              <a:rPr lang="en-US" altLang="ja-JP" dirty="0" smtClean="0"/>
            </a:br>
            <a:r>
              <a:rPr lang="en-US" altLang="ja-JP" dirty="0" smtClean="0"/>
              <a:t>[Request] GET /</a:t>
            </a:r>
            <a:r>
              <a:rPr lang="en-US" altLang="ja-JP" dirty="0" err="1" smtClean="0"/>
              <a:t>api</a:t>
            </a:r>
            <a:r>
              <a:rPr lang="en-US" altLang="ja-JP" dirty="0" smtClean="0"/>
              <a:t>/v1/places/urn:ucode</a:t>
            </a:r>
            <a:r>
              <a:rPr lang="en-US" altLang="ja-JP" dirty="0"/>
              <a:t>:_</a:t>
            </a:r>
            <a:r>
              <a:rPr lang="en-US" altLang="ja-JP" dirty="0" smtClean="0"/>
              <a:t>00001C00000000000001000003001770.geojson</a:t>
            </a:r>
            <a:br>
              <a:rPr lang="en-US" altLang="ja-JP" dirty="0" smtClean="0"/>
            </a:br>
            <a:r>
              <a:rPr lang="en-US" altLang="ja-JP" dirty="0"/>
              <a:t>[Response] </a:t>
            </a:r>
            <a:r>
              <a:rPr lang="en-US" altLang="ja-JP" dirty="0" smtClean="0"/>
              <a:t>{ type</a:t>
            </a:r>
            <a:r>
              <a:rPr lang="en-US" altLang="ja-JP" dirty="0"/>
              <a:t>: "Point</a:t>
            </a:r>
            <a:r>
              <a:rPr lang="en-US" altLang="ja-JP" dirty="0" smtClean="0"/>
              <a:t>", coordinates</a:t>
            </a:r>
            <a:r>
              <a:rPr lang="en-US" altLang="ja-JP" dirty="0"/>
              <a:t>: </a:t>
            </a:r>
            <a:r>
              <a:rPr lang="en-US" altLang="ja-JP" dirty="0" smtClean="0"/>
              <a:t>[ 139.766886, 35.681324 ] }</a:t>
            </a:r>
          </a:p>
          <a:p>
            <a:pPr lvl="1"/>
            <a:r>
              <a:rPr lang="ja-JP" altLang="en-US" dirty="0" smtClean="0"/>
              <a:t>時刻表を取得する</a:t>
            </a:r>
            <a:r>
              <a:rPr lang="en-US" altLang="ja-JP" dirty="0" smtClean="0"/>
              <a:t>API</a:t>
            </a:r>
          </a:p>
          <a:p>
            <a:pPr lvl="2"/>
            <a:r>
              <a:rPr lang="en-US" altLang="ja-JP" dirty="0" smtClean="0"/>
              <a:t>[Request] GET /</a:t>
            </a:r>
            <a:r>
              <a:rPr lang="en-US" altLang="ja-JP" dirty="0"/>
              <a:t>diagram/00001C0000000000000100000304B231</a:t>
            </a:r>
          </a:p>
          <a:p>
            <a:pPr lvl="2"/>
            <a:r>
              <a:rPr lang="en-US" altLang="ja-JP" dirty="0" smtClean="0"/>
              <a:t>[Response] { “weekdays”: [ { “destination”: </a:t>
            </a:r>
            <a:r>
              <a:rPr lang="en-US" altLang="ja-JP" dirty="0"/>
              <a:t>"</a:t>
            </a:r>
            <a:r>
              <a:rPr lang="ja-JP" altLang="en-US" dirty="0"/>
              <a:t>外回り</a:t>
            </a:r>
            <a:r>
              <a:rPr lang="en-US" altLang="ja-JP" dirty="0" smtClean="0"/>
              <a:t>", time</a:t>
            </a:r>
            <a:r>
              <a:rPr lang="en-US" altLang="ja-JP" dirty="0"/>
              <a:t>: "</a:t>
            </a:r>
            <a:r>
              <a:rPr lang="en-US" altLang="ja-JP" dirty="0" smtClean="0"/>
              <a:t>4:31“ }, … }</a:t>
            </a:r>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14</a:t>
            </a:fld>
            <a:endParaRPr lang="en-US" altLang="ja-JP"/>
          </a:p>
        </p:txBody>
      </p:sp>
    </p:spTree>
    <p:extLst>
      <p:ext uri="{BB962C8B-B14F-4D97-AF65-F5344CB8AC3E}">
        <p14:creationId xmlns:p14="http://schemas.microsoft.com/office/powerpoint/2010/main" val="1509884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それぞれの実証において追加した</a:t>
            </a:r>
            <a:r>
              <a:rPr lang="en-US" altLang="ja-JP" dirty="0" smtClean="0"/>
              <a:t>API</a:t>
            </a:r>
            <a:endParaRPr kumimoji="1" lang="ja-JP" altLang="en-US" dirty="0"/>
          </a:p>
        </p:txBody>
      </p:sp>
      <p:sp>
        <p:nvSpPr>
          <p:cNvPr id="3" name="コンテンツ プレースホルダー 2"/>
          <p:cNvSpPr>
            <a:spLocks noGrp="1"/>
          </p:cNvSpPr>
          <p:nvPr>
            <p:ph sz="half" idx="1"/>
          </p:nvPr>
        </p:nvSpPr>
        <p:spPr/>
        <p:txBody>
          <a:bodyPr>
            <a:normAutofit fontScale="85000" lnSpcReduction="20000"/>
          </a:bodyPr>
          <a:lstStyle/>
          <a:p>
            <a:r>
              <a:rPr lang="ja-JP" altLang="en-US" dirty="0" smtClean="0"/>
              <a:t>地盤</a:t>
            </a:r>
          </a:p>
          <a:p>
            <a:pPr lvl="1"/>
            <a:r>
              <a:rPr lang="en-US" altLang="ja-JP" dirty="0" smtClean="0"/>
              <a:t>SPARQL-Based Command</a:t>
            </a:r>
            <a:r>
              <a:rPr lang="ja-JP" altLang="en-US" dirty="0" smtClean="0"/>
              <a:t>の</a:t>
            </a:r>
            <a:r>
              <a:rPr lang="en-US" altLang="ja-JP" dirty="0" smtClean="0"/>
              <a:t>API</a:t>
            </a:r>
            <a:r>
              <a:rPr lang="ja-JP" altLang="en-US" dirty="0" smtClean="0"/>
              <a:t>に独自オプションを追加</a:t>
            </a:r>
          </a:p>
          <a:p>
            <a:pPr lvl="2"/>
            <a:r>
              <a:rPr lang="ja-JP" altLang="en-US" dirty="0"/>
              <a:t>範囲（地図表示範囲）を指定して検索</a:t>
            </a:r>
          </a:p>
          <a:p>
            <a:pPr lvl="3"/>
            <a:r>
              <a:rPr lang="ja-JP" altLang="en-US" dirty="0"/>
              <a:t>地図範囲の緯度経度を指定することで、範囲にあるデータのみ検索を</a:t>
            </a:r>
            <a:r>
              <a:rPr lang="ja-JP" altLang="en-US" dirty="0" smtClean="0"/>
              <a:t>行う</a:t>
            </a:r>
            <a:endParaRPr lang="en-US" altLang="ja-JP" dirty="0"/>
          </a:p>
          <a:p>
            <a:pPr lvl="2"/>
            <a:r>
              <a:rPr lang="ja-JP" altLang="en-US" dirty="0" smtClean="0"/>
              <a:t>検索</a:t>
            </a:r>
            <a:r>
              <a:rPr lang="ja-JP" altLang="en-US" dirty="0"/>
              <a:t>結果の抽出範囲、数を指定可能</a:t>
            </a:r>
          </a:p>
          <a:p>
            <a:pPr lvl="3"/>
            <a:r>
              <a:rPr lang="ja-JP" altLang="en-US" dirty="0"/>
              <a:t>検索結果の取得範囲と取得数を指定することで、表示件数を制限する</a:t>
            </a:r>
          </a:p>
          <a:p>
            <a:pPr lvl="2"/>
            <a:r>
              <a:rPr lang="ja-JP" altLang="en-US" dirty="0" smtClean="0"/>
              <a:t>検索</a:t>
            </a:r>
            <a:r>
              <a:rPr lang="ja-JP" altLang="en-US" dirty="0"/>
              <a:t>結果の総数を取得</a:t>
            </a:r>
          </a:p>
          <a:p>
            <a:pPr lvl="3"/>
            <a:r>
              <a:rPr lang="ja-JP" altLang="en-US" dirty="0"/>
              <a:t>検索結果の抽出範囲や取得数とは別に検索結果の総数を取得する</a:t>
            </a:r>
          </a:p>
          <a:p>
            <a:pPr lvl="2"/>
            <a:r>
              <a:rPr lang="ja-JP" altLang="en-US" dirty="0" smtClean="0"/>
              <a:t>全ボーリング</a:t>
            </a:r>
            <a:r>
              <a:rPr lang="en-US" altLang="ja-JP" dirty="0"/>
              <a:t>ID</a:t>
            </a:r>
            <a:r>
              <a:rPr lang="ja-JP" altLang="en-US" dirty="0"/>
              <a:t>取得</a:t>
            </a:r>
          </a:p>
          <a:p>
            <a:pPr lvl="3"/>
            <a:r>
              <a:rPr lang="ja-JP" altLang="en-US" dirty="0"/>
              <a:t>地図にボーリング、データをプロットを行う際に必要なボーリング</a:t>
            </a:r>
            <a:r>
              <a:rPr lang="en-US" altLang="ja-JP" dirty="0"/>
              <a:t>ID</a:t>
            </a:r>
            <a:r>
              <a:rPr lang="ja-JP" altLang="en-US" dirty="0"/>
              <a:t>を取得する</a:t>
            </a:r>
          </a:p>
          <a:p>
            <a:pPr lvl="2"/>
            <a:r>
              <a:rPr lang="ja-JP" altLang="en-US" dirty="0" smtClean="0"/>
              <a:t>ボーリング</a:t>
            </a:r>
            <a:r>
              <a:rPr lang="ja-JP" altLang="en-US" dirty="0"/>
              <a:t>提供者別にデータを取得</a:t>
            </a:r>
          </a:p>
          <a:p>
            <a:pPr lvl="3"/>
            <a:r>
              <a:rPr lang="ja-JP" altLang="en-US" dirty="0"/>
              <a:t>ボーリング提供者（国・県・市町村・協議会）別にデータを取</a:t>
            </a:r>
            <a:r>
              <a:rPr lang="ja-JP" altLang="en-US" dirty="0" smtClean="0"/>
              <a:t>得する</a:t>
            </a:r>
            <a:endParaRPr kumimoji="1" lang="ja-JP" altLang="en-US" dirty="0"/>
          </a:p>
        </p:txBody>
      </p:sp>
      <p:graphicFrame>
        <p:nvGraphicFramePr>
          <p:cNvPr id="6" name="コンテンツ プレースホルダー 5"/>
          <p:cNvGraphicFramePr>
            <a:graphicFrameLocks noGrp="1"/>
          </p:cNvGraphicFramePr>
          <p:nvPr>
            <p:ph sz="half" idx="2"/>
            <p:extLst>
              <p:ext uri="{D42A27DB-BD31-4B8C-83A1-F6EECF244321}">
                <p14:modId xmlns:p14="http://schemas.microsoft.com/office/powerpoint/2010/main" val="2536686761"/>
              </p:ext>
            </p:extLst>
          </p:nvPr>
        </p:nvGraphicFramePr>
        <p:xfrm>
          <a:off x="344488" y="3645024"/>
          <a:ext cx="9182100" cy="2727960"/>
        </p:xfrm>
        <a:graphic>
          <a:graphicData uri="http://schemas.openxmlformats.org/drawingml/2006/table">
            <a:tbl>
              <a:tblPr firstRow="1" bandRow="1">
                <a:tableStyleId>{5C22544A-7EE6-4342-B048-85BDC9FD1C3A}</a:tableStyleId>
              </a:tblPr>
              <a:tblGrid>
                <a:gridCol w="892671"/>
                <a:gridCol w="3698379"/>
                <a:gridCol w="737542"/>
                <a:gridCol w="3853508"/>
              </a:tblGrid>
              <a:tr h="159007">
                <a:tc gridSpan="4">
                  <a:txBody>
                    <a:bodyPr/>
                    <a:lstStyle/>
                    <a:p>
                      <a:r>
                        <a:rPr kumimoji="1" lang="ja-JP" altLang="en-US" dirty="0" smtClean="0"/>
                        <a:t>オプションパラメータ</a:t>
                      </a:r>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209105">
                <a:tc>
                  <a:txBody>
                    <a:bodyPr/>
                    <a:lstStyle/>
                    <a:p>
                      <a:r>
                        <a:rPr kumimoji="1" lang="en-US" altLang="ja-JP" dirty="0" smtClean="0"/>
                        <a:t>format</a:t>
                      </a:r>
                      <a:endParaRPr kumimoji="1" lang="ja-JP" altLang="en-US" dirty="0"/>
                    </a:p>
                  </a:txBody>
                  <a:tcPr/>
                </a:tc>
                <a:tc>
                  <a:txBody>
                    <a:bodyPr/>
                    <a:lstStyle/>
                    <a:p>
                      <a:r>
                        <a:rPr kumimoji="1" lang="en-US" altLang="ja-JP" dirty="0" smtClean="0"/>
                        <a:t>xml</a:t>
                      </a:r>
                      <a:r>
                        <a:rPr kumimoji="1" lang="ja-JP" altLang="en-US" dirty="0" smtClean="0"/>
                        <a:t>または</a:t>
                      </a:r>
                      <a:r>
                        <a:rPr kumimoji="1" lang="en-US" altLang="ja-JP" dirty="0" err="1" smtClean="0"/>
                        <a:t>json</a:t>
                      </a:r>
                      <a:r>
                        <a:rPr kumimoji="1" lang="ja-JP" altLang="en-US" dirty="0" smtClean="0"/>
                        <a:t>を指定 </a:t>
                      </a:r>
                      <a:r>
                        <a:rPr kumimoji="1" lang="en-US" altLang="ja-JP" dirty="0" smtClean="0"/>
                        <a:t>(</a:t>
                      </a:r>
                      <a:r>
                        <a:rPr kumimoji="1" lang="ja-JP" altLang="en-US" dirty="0" smtClean="0"/>
                        <a:t>デフォルト</a:t>
                      </a:r>
                      <a:r>
                        <a:rPr kumimoji="1" lang="en-US" altLang="ja-JP" dirty="0" smtClean="0"/>
                        <a:t>: </a:t>
                      </a:r>
                      <a:r>
                        <a:rPr kumimoji="1" lang="en-US" altLang="ja-JP" dirty="0" err="1" smtClean="0"/>
                        <a:t>json</a:t>
                      </a:r>
                      <a:r>
                        <a:rPr kumimoji="1" lang="ja-JP" altLang="en-US" dirty="0" smtClean="0"/>
                        <a:t>）</a:t>
                      </a:r>
                      <a:endParaRPr kumimoji="1" lang="en-US" altLang="ja-JP" dirty="0" smtClean="0"/>
                    </a:p>
                  </a:txBody>
                  <a:tcPr/>
                </a:tc>
                <a:tc>
                  <a:txBody>
                    <a:bodyPr/>
                    <a:lstStyle/>
                    <a:p>
                      <a:r>
                        <a:rPr kumimoji="1" lang="en-US" altLang="ja-JP" dirty="0" err="1" smtClean="0"/>
                        <a:t>latlon</a:t>
                      </a:r>
                      <a:endParaRPr kumimoji="1" lang="ja-JP" altLang="en-US" dirty="0"/>
                    </a:p>
                  </a:txBody>
                  <a:tcPr/>
                </a:tc>
                <a:tc>
                  <a:txBody>
                    <a:bodyPr/>
                    <a:lstStyle/>
                    <a:p>
                      <a:r>
                        <a:rPr kumimoji="1" lang="ja-JP" altLang="en-US" dirty="0" smtClean="0"/>
                        <a:t>検索範囲を緯度経度で指定</a:t>
                      </a:r>
                    </a:p>
                    <a:p>
                      <a:r>
                        <a:rPr kumimoji="1" lang="ja-JP" altLang="en-US" dirty="0" smtClean="0"/>
                        <a:t>（</a:t>
                      </a:r>
                      <a:r>
                        <a:rPr kumimoji="1" lang="en-US" altLang="ja-JP" dirty="0" err="1" smtClean="0"/>
                        <a:t>latlon</a:t>
                      </a:r>
                      <a:r>
                        <a:rPr kumimoji="1" lang="ja-JP" altLang="en-US" dirty="0" smtClean="0"/>
                        <a:t>＝南，西，北，東）</a:t>
                      </a:r>
                      <a:endParaRPr kumimoji="1" lang="ja-JP" altLang="en-US" dirty="0"/>
                    </a:p>
                  </a:txBody>
                  <a:tcPr/>
                </a:tc>
              </a:tr>
              <a:tr h="379003">
                <a:tc>
                  <a:txBody>
                    <a:bodyPr/>
                    <a:lstStyle/>
                    <a:p>
                      <a:r>
                        <a:rPr kumimoji="1" lang="en-US" altLang="ja-JP" dirty="0" smtClean="0"/>
                        <a:t>search</a:t>
                      </a:r>
                      <a:endParaRPr kumimoji="1" lang="ja-JP" altLang="en-US" dirty="0"/>
                    </a:p>
                  </a:txBody>
                  <a:tcPr/>
                </a:tc>
                <a:tc>
                  <a:txBody>
                    <a:bodyPr/>
                    <a:lstStyle/>
                    <a:p>
                      <a:r>
                        <a:rPr kumimoji="1" lang="ja-JP" altLang="en-US" dirty="0" smtClean="0"/>
                        <a:t>ボーリングまたは土質試験を指定</a:t>
                      </a:r>
                    </a:p>
                    <a:p>
                      <a:r>
                        <a:rPr kumimoji="1" lang="en-US" altLang="ja-JP" dirty="0" smtClean="0"/>
                        <a:t>B: </a:t>
                      </a:r>
                      <a:r>
                        <a:rPr kumimoji="1" lang="ja-JP" altLang="en-US" dirty="0" smtClean="0"/>
                        <a:t>ボーリング</a:t>
                      </a:r>
                      <a:r>
                        <a:rPr kumimoji="1" lang="en-US" altLang="ja-JP" dirty="0" smtClean="0"/>
                        <a:t> /  T: </a:t>
                      </a:r>
                      <a:r>
                        <a:rPr kumimoji="1" lang="ja-JP" altLang="en-US" dirty="0" smtClean="0"/>
                        <a:t>土質試験</a:t>
                      </a:r>
                      <a:r>
                        <a:rPr kumimoji="1" lang="en-US" altLang="ja-JP" dirty="0" smtClean="0"/>
                        <a:t> </a:t>
                      </a:r>
                      <a:r>
                        <a:rPr kumimoji="1" lang="ja-JP" altLang="en-US" dirty="0" smtClean="0"/>
                        <a:t>（デフォルト</a:t>
                      </a:r>
                      <a:r>
                        <a:rPr kumimoji="1" lang="en-US" altLang="ja-JP" dirty="0" smtClean="0"/>
                        <a:t>:B</a:t>
                      </a:r>
                      <a:r>
                        <a:rPr kumimoji="1" lang="ja-JP" altLang="en-US" dirty="0" smtClean="0"/>
                        <a:t>）</a:t>
                      </a:r>
                      <a:endParaRPr kumimoji="1" lang="en-US" altLang="ja-JP" dirty="0" smtClean="0"/>
                    </a:p>
                  </a:txBody>
                  <a:tcPr/>
                </a:tc>
                <a:tc>
                  <a:txBody>
                    <a:bodyPr/>
                    <a:lstStyle/>
                    <a:p>
                      <a:r>
                        <a:rPr kumimoji="1" lang="en-US" altLang="ja-JP" dirty="0" err="1" smtClean="0"/>
                        <a:t>cflg</a:t>
                      </a:r>
                      <a:endParaRPr kumimoji="1" lang="ja-JP" altLang="en-US" dirty="0"/>
                    </a:p>
                  </a:txBody>
                  <a:tcPr/>
                </a:tc>
                <a:tc>
                  <a:txBody>
                    <a:bodyPr/>
                    <a:lstStyle/>
                    <a:p>
                      <a:r>
                        <a:rPr kumimoji="1" lang="ja-JP" altLang="en-US" sz="1300" b="0" i="0" u="none" strike="noStrike" kern="1200" baseline="0" dirty="0" smtClean="0">
                          <a:solidFill>
                            <a:schemeClr val="dk1"/>
                          </a:solidFill>
                          <a:latin typeface="+mn-lt"/>
                          <a:ea typeface="+mn-ea"/>
                          <a:cs typeface="+mn-cs"/>
                        </a:rPr>
                        <a:t>検索結果の件数を取得</a:t>
                      </a:r>
                      <a:endParaRPr kumimoji="1" lang="en-US" altLang="ja-JP" sz="1300" b="0" i="0" u="none" strike="noStrike" kern="1200" baseline="0" dirty="0" smtClean="0">
                        <a:solidFill>
                          <a:schemeClr val="dk1"/>
                        </a:solidFill>
                        <a:latin typeface="+mn-lt"/>
                        <a:ea typeface="+mn-ea"/>
                        <a:cs typeface="+mn-cs"/>
                      </a:endParaRPr>
                    </a:p>
                    <a:p>
                      <a:r>
                        <a:rPr kumimoji="1" lang="en-US" altLang="ja-JP" sz="1300" b="0" i="0" u="none" strike="noStrike" kern="1200" baseline="0" dirty="0" smtClean="0">
                          <a:solidFill>
                            <a:schemeClr val="dk1"/>
                          </a:solidFill>
                          <a:latin typeface="+mn-lt"/>
                          <a:ea typeface="+mn-ea"/>
                          <a:cs typeface="+mn-cs"/>
                        </a:rPr>
                        <a:t>0: </a:t>
                      </a:r>
                      <a:r>
                        <a:rPr kumimoji="1" lang="ja-JP" altLang="en-US" sz="1300" b="0" i="0" u="none" strike="noStrike" kern="1200" baseline="0" dirty="0" smtClean="0">
                          <a:solidFill>
                            <a:schemeClr val="dk1"/>
                          </a:solidFill>
                          <a:latin typeface="+mn-lt"/>
                          <a:ea typeface="+mn-ea"/>
                          <a:cs typeface="+mn-cs"/>
                        </a:rPr>
                        <a:t>取得しない </a:t>
                      </a:r>
                      <a:r>
                        <a:rPr kumimoji="1" lang="en-US" altLang="ja-JP" sz="1300" b="0" i="0" u="none" strike="noStrike" kern="1200" baseline="0" dirty="0" smtClean="0">
                          <a:solidFill>
                            <a:schemeClr val="dk1"/>
                          </a:solidFill>
                          <a:latin typeface="+mn-lt"/>
                          <a:ea typeface="+mn-ea"/>
                          <a:cs typeface="+mn-cs"/>
                        </a:rPr>
                        <a:t>/ 1:</a:t>
                      </a:r>
                      <a:r>
                        <a:rPr kumimoji="1" lang="ja-JP" altLang="en-US" sz="1300" b="0" i="0" u="none" strike="noStrike" kern="1200" baseline="0" dirty="0" smtClean="0">
                          <a:solidFill>
                            <a:schemeClr val="dk1"/>
                          </a:solidFill>
                          <a:latin typeface="+mn-lt"/>
                          <a:ea typeface="+mn-ea"/>
                          <a:cs typeface="+mn-cs"/>
                        </a:rPr>
                        <a:t>取得する </a:t>
                      </a:r>
                      <a:r>
                        <a:rPr kumimoji="1" lang="en-US" altLang="ja-JP" sz="1300" b="0" i="0" u="none" strike="noStrike" kern="1200" baseline="0" dirty="0" smtClean="0">
                          <a:solidFill>
                            <a:schemeClr val="dk1"/>
                          </a:solidFill>
                          <a:latin typeface="+mn-lt"/>
                          <a:ea typeface="+mn-ea"/>
                          <a:cs typeface="+mn-cs"/>
                        </a:rPr>
                        <a:t>/ </a:t>
                      </a:r>
                      <a:r>
                        <a:rPr kumimoji="1" lang="ja-JP" altLang="en-US" sz="1300" b="0" i="0" u="none" strike="noStrike" kern="1200" baseline="0" dirty="0" smtClean="0">
                          <a:solidFill>
                            <a:schemeClr val="dk1"/>
                          </a:solidFill>
                          <a:latin typeface="+mn-lt"/>
                          <a:ea typeface="+mn-ea"/>
                          <a:cs typeface="+mn-cs"/>
                        </a:rPr>
                        <a:t>デフォルト</a:t>
                      </a:r>
                      <a:r>
                        <a:rPr kumimoji="1" lang="en-US" altLang="ja-JP" sz="1300" b="0" i="0" u="none" strike="noStrike" kern="1200" baseline="0" dirty="0" smtClean="0">
                          <a:solidFill>
                            <a:schemeClr val="dk1"/>
                          </a:solidFill>
                          <a:latin typeface="+mn-lt"/>
                          <a:ea typeface="+mn-ea"/>
                          <a:cs typeface="+mn-cs"/>
                        </a:rPr>
                        <a:t>: 0</a:t>
                      </a:r>
                      <a:endParaRPr kumimoji="1" lang="ja-JP" altLang="en-US" dirty="0"/>
                    </a:p>
                  </a:txBody>
                  <a:tcPr/>
                </a:tc>
              </a:tr>
              <a:tr h="159007">
                <a:tc>
                  <a:txBody>
                    <a:bodyPr/>
                    <a:lstStyle/>
                    <a:p>
                      <a:r>
                        <a:rPr kumimoji="1" lang="en-US" altLang="ja-JP" dirty="0" smtClean="0"/>
                        <a:t>class</a:t>
                      </a:r>
                      <a:endParaRPr kumimoji="1" lang="ja-JP" altLang="en-US" dirty="0"/>
                    </a:p>
                  </a:txBody>
                  <a:tcPr/>
                </a:tc>
                <a:tc>
                  <a:txBody>
                    <a:bodyPr/>
                    <a:lstStyle/>
                    <a:p>
                      <a:r>
                        <a:rPr kumimoji="1" lang="ja-JP" altLang="en-US" dirty="0" smtClean="0"/>
                        <a:t>ボーリング情報の提供者を指定</a:t>
                      </a:r>
                    </a:p>
                    <a:p>
                      <a:r>
                        <a:rPr kumimoji="1" lang="ja-JP" altLang="en-US" dirty="0" smtClean="0"/>
                        <a:t>（</a:t>
                      </a:r>
                      <a:r>
                        <a:rPr kumimoji="1" lang="en-US" altLang="ja-JP" dirty="0" smtClean="0"/>
                        <a:t>1: </a:t>
                      </a:r>
                      <a:r>
                        <a:rPr kumimoji="1" lang="ja-JP" altLang="en-US" dirty="0" smtClean="0"/>
                        <a:t>国</a:t>
                      </a:r>
                      <a:r>
                        <a:rPr kumimoji="1" lang="en-US" altLang="ja-JP" dirty="0" smtClean="0"/>
                        <a:t> / 2: </a:t>
                      </a:r>
                      <a:r>
                        <a:rPr kumimoji="1" lang="ja-JP" altLang="en-US" dirty="0" smtClean="0"/>
                        <a:t>県</a:t>
                      </a:r>
                      <a:r>
                        <a:rPr kumimoji="1" lang="en-US" altLang="ja-JP" dirty="0" smtClean="0"/>
                        <a:t> / 3: </a:t>
                      </a:r>
                      <a:r>
                        <a:rPr kumimoji="1" lang="ja-JP" altLang="en-US" dirty="0" smtClean="0"/>
                        <a:t>市町村</a:t>
                      </a:r>
                      <a:r>
                        <a:rPr kumimoji="1" lang="en-US" altLang="ja-JP" dirty="0" smtClean="0"/>
                        <a:t>/ 4: </a:t>
                      </a:r>
                      <a:r>
                        <a:rPr kumimoji="1" lang="ja-JP" altLang="en-US" dirty="0" smtClean="0"/>
                        <a:t>協議会</a:t>
                      </a:r>
                      <a:endParaRPr kumimoji="1" lang="en-US" altLang="ja-JP" dirty="0" smtClean="0"/>
                    </a:p>
                    <a:p>
                      <a:r>
                        <a:rPr kumimoji="1" lang="en-US" altLang="ja-JP" dirty="0" smtClean="0"/>
                        <a:t>  ※</a:t>
                      </a:r>
                      <a:r>
                        <a:rPr kumimoji="1" lang="ja-JP" altLang="en-US" dirty="0" smtClean="0"/>
                        <a:t>カンマ（，）区切りで複数指定可能）</a:t>
                      </a:r>
                      <a:endParaRPr kumimoji="1" lang="ja-JP" altLang="en-US" dirty="0"/>
                    </a:p>
                  </a:txBody>
                  <a:tcPr/>
                </a:tc>
                <a:tc>
                  <a:txBody>
                    <a:bodyPr/>
                    <a:lstStyle/>
                    <a:p>
                      <a:r>
                        <a:rPr kumimoji="1" lang="en-US" altLang="ja-JP" dirty="0" err="1" smtClean="0"/>
                        <a:t>bflg</a:t>
                      </a:r>
                      <a:endParaRPr kumimoji="1" lang="ja-JP" altLang="en-US" dirty="0"/>
                    </a:p>
                  </a:txBody>
                  <a:tcPr/>
                </a:tc>
                <a:tc>
                  <a:txBody>
                    <a:bodyPr/>
                    <a:lstStyle/>
                    <a:p>
                      <a:r>
                        <a:rPr kumimoji="1" lang="ja-JP" altLang="en-US" sz="1300" b="0" i="0" u="none" strike="noStrike" kern="1200" baseline="0" dirty="0" smtClean="0">
                          <a:solidFill>
                            <a:schemeClr val="dk1"/>
                          </a:solidFill>
                          <a:latin typeface="+mn-lt"/>
                          <a:ea typeface="+mn-ea"/>
                          <a:cs typeface="+mn-cs"/>
                        </a:rPr>
                        <a:t>検索結果のボーリング</a:t>
                      </a:r>
                      <a:r>
                        <a:rPr kumimoji="1" lang="en-US" altLang="ja-JP" sz="1300" b="0" i="0" u="none" strike="noStrike" kern="1200" baseline="0" dirty="0" smtClean="0">
                          <a:solidFill>
                            <a:schemeClr val="dk1"/>
                          </a:solidFill>
                          <a:latin typeface="+mn-lt"/>
                          <a:ea typeface="+mn-ea"/>
                          <a:cs typeface="+mn-cs"/>
                        </a:rPr>
                        <a:t>ID</a:t>
                      </a:r>
                      <a:r>
                        <a:rPr kumimoji="1" lang="ja-JP" altLang="en-US" sz="1300" b="0" i="0" u="none" strike="noStrike" kern="1200" baseline="0" dirty="0" smtClean="0">
                          <a:solidFill>
                            <a:schemeClr val="dk1"/>
                          </a:solidFill>
                          <a:latin typeface="+mn-lt"/>
                          <a:ea typeface="+mn-ea"/>
                          <a:cs typeface="+mn-cs"/>
                        </a:rPr>
                        <a:t>を取得</a:t>
                      </a:r>
                      <a:endParaRPr kumimoji="1" lang="en-US" altLang="ja-JP" sz="1300" b="0" i="0" u="none" strike="noStrike" kern="1200" baseline="0" dirty="0" smtClean="0">
                        <a:solidFill>
                          <a:schemeClr val="dk1"/>
                        </a:solidFill>
                        <a:latin typeface="+mn-lt"/>
                        <a:ea typeface="+mn-ea"/>
                        <a:cs typeface="+mn-cs"/>
                      </a:endParaRPr>
                    </a:p>
                    <a:p>
                      <a:r>
                        <a:rPr kumimoji="1" lang="en-US" altLang="ja-JP" sz="1300" b="0" i="0" u="none" strike="noStrike" kern="1200" baseline="0" dirty="0" smtClean="0">
                          <a:solidFill>
                            <a:schemeClr val="dk1"/>
                          </a:solidFill>
                          <a:latin typeface="+mn-lt"/>
                          <a:ea typeface="+mn-ea"/>
                          <a:cs typeface="+mn-cs"/>
                        </a:rPr>
                        <a:t>0: </a:t>
                      </a:r>
                      <a:r>
                        <a:rPr kumimoji="1" lang="ja-JP" altLang="en-US" sz="1300" b="0" i="0" u="none" strike="noStrike" kern="1200" baseline="0" dirty="0" smtClean="0">
                          <a:solidFill>
                            <a:schemeClr val="dk1"/>
                          </a:solidFill>
                          <a:latin typeface="+mn-lt"/>
                          <a:ea typeface="+mn-ea"/>
                          <a:cs typeface="+mn-cs"/>
                        </a:rPr>
                        <a:t>取得しない </a:t>
                      </a:r>
                      <a:r>
                        <a:rPr kumimoji="1" lang="en-US" altLang="ja-JP" sz="1300" b="0" i="0" u="none" strike="noStrike" kern="1200" baseline="0" dirty="0" smtClean="0">
                          <a:solidFill>
                            <a:schemeClr val="dk1"/>
                          </a:solidFill>
                          <a:latin typeface="+mn-lt"/>
                          <a:ea typeface="+mn-ea"/>
                          <a:cs typeface="+mn-cs"/>
                        </a:rPr>
                        <a:t>/ 1:</a:t>
                      </a:r>
                      <a:r>
                        <a:rPr kumimoji="1" lang="ja-JP" altLang="en-US" sz="1300" b="0" i="0" u="none" strike="noStrike" kern="1200" baseline="0" dirty="0" smtClean="0">
                          <a:solidFill>
                            <a:schemeClr val="dk1"/>
                          </a:solidFill>
                          <a:latin typeface="+mn-lt"/>
                          <a:ea typeface="+mn-ea"/>
                          <a:cs typeface="+mn-cs"/>
                        </a:rPr>
                        <a:t>取得する </a:t>
                      </a:r>
                      <a:r>
                        <a:rPr kumimoji="1" lang="en-US" altLang="ja-JP" sz="1300" b="0" i="0" u="none" strike="noStrike" kern="1200" baseline="0" dirty="0" smtClean="0">
                          <a:solidFill>
                            <a:schemeClr val="dk1"/>
                          </a:solidFill>
                          <a:latin typeface="+mn-lt"/>
                          <a:ea typeface="+mn-ea"/>
                          <a:cs typeface="+mn-cs"/>
                        </a:rPr>
                        <a:t>/ </a:t>
                      </a:r>
                      <a:r>
                        <a:rPr kumimoji="1" lang="ja-JP" altLang="en-US" sz="1300" b="0" i="0" u="none" strike="noStrike" kern="1200" baseline="0" dirty="0" smtClean="0">
                          <a:solidFill>
                            <a:schemeClr val="dk1"/>
                          </a:solidFill>
                          <a:latin typeface="+mn-lt"/>
                          <a:ea typeface="+mn-ea"/>
                          <a:cs typeface="+mn-cs"/>
                        </a:rPr>
                        <a:t>デフォルト</a:t>
                      </a:r>
                      <a:r>
                        <a:rPr kumimoji="1" lang="en-US" altLang="ja-JP" sz="1300" b="0" i="0" u="none" strike="noStrike" kern="1200" baseline="0" dirty="0" smtClean="0">
                          <a:solidFill>
                            <a:schemeClr val="dk1"/>
                          </a:solidFill>
                          <a:latin typeface="+mn-lt"/>
                          <a:ea typeface="+mn-ea"/>
                          <a:cs typeface="+mn-cs"/>
                        </a:rPr>
                        <a:t>: 0</a:t>
                      </a:r>
                      <a:endParaRPr kumimoji="1" lang="ja-JP" altLang="en-US" dirty="0" smtClean="0"/>
                    </a:p>
                  </a:txBody>
                  <a:tcPr/>
                </a:tc>
              </a:tr>
              <a:tr h="159007">
                <a:tc>
                  <a:txBody>
                    <a:bodyPr/>
                    <a:lstStyle/>
                    <a:p>
                      <a:r>
                        <a:rPr kumimoji="1" lang="en-US" altLang="ja-JP" dirty="0" smtClean="0"/>
                        <a:t>offset</a:t>
                      </a:r>
                      <a:endParaRPr kumimoji="1" lang="ja-JP" altLang="en-US" dirty="0"/>
                    </a:p>
                  </a:txBody>
                  <a:tcPr/>
                </a:tc>
                <a:tc>
                  <a:txBody>
                    <a:bodyPr/>
                    <a:lstStyle/>
                    <a:p>
                      <a:r>
                        <a:rPr kumimoji="1" lang="ja-JP" altLang="en-US" dirty="0" smtClean="0"/>
                        <a:t>検索結果の返す行の開始位置を指定</a:t>
                      </a:r>
                      <a:endParaRPr kumimoji="1" lang="en-US" altLang="ja-JP" dirty="0" smtClean="0"/>
                    </a:p>
                    <a:p>
                      <a:r>
                        <a:rPr kumimoji="1" lang="ja-JP" altLang="en-US" dirty="0" smtClean="0"/>
                        <a:t>（デフォルト</a:t>
                      </a:r>
                      <a:r>
                        <a:rPr kumimoji="1" lang="en-US" altLang="ja-JP" dirty="0" smtClean="0"/>
                        <a:t>:0</a:t>
                      </a:r>
                      <a:r>
                        <a:rPr kumimoji="1" lang="ja-JP" altLang="en-US" dirty="0" smtClean="0"/>
                        <a:t>）</a:t>
                      </a:r>
                      <a:endParaRPr kumimoji="1" lang="ja-JP" altLang="en-US" dirty="0"/>
                    </a:p>
                  </a:txBody>
                  <a:tcPr/>
                </a:tc>
                <a:tc>
                  <a:txBody>
                    <a:bodyPr/>
                    <a:lstStyle/>
                    <a:p>
                      <a:r>
                        <a:rPr kumimoji="1" lang="en-US" altLang="ja-JP" dirty="0" err="1" smtClean="0"/>
                        <a:t>sflg</a:t>
                      </a:r>
                      <a:endParaRPr kumimoji="1" lang="ja-JP" altLang="en-US" dirty="0"/>
                    </a:p>
                  </a:txBody>
                  <a:tcPr/>
                </a:tc>
                <a:tc>
                  <a:txBody>
                    <a:bodyPr/>
                    <a:lstStyle/>
                    <a:p>
                      <a:r>
                        <a:rPr kumimoji="1" lang="ja-JP" altLang="en-US" sz="1300" b="0" i="0" u="none" strike="noStrike" kern="1200" baseline="0" dirty="0" smtClean="0">
                          <a:solidFill>
                            <a:schemeClr val="dk1"/>
                          </a:solidFill>
                          <a:latin typeface="+mn-lt"/>
                          <a:ea typeface="+mn-ea"/>
                          <a:cs typeface="+mn-cs"/>
                        </a:rPr>
                        <a:t>検索結果を取得</a:t>
                      </a:r>
                      <a:endParaRPr kumimoji="1" lang="en-US" altLang="ja-JP" sz="1300" b="0" i="0" u="none" strike="noStrike" kern="1200" baseline="0" dirty="0" smtClean="0">
                        <a:solidFill>
                          <a:schemeClr val="dk1"/>
                        </a:solidFill>
                        <a:latin typeface="+mn-lt"/>
                        <a:ea typeface="+mn-ea"/>
                        <a:cs typeface="+mn-cs"/>
                      </a:endParaRPr>
                    </a:p>
                    <a:p>
                      <a:r>
                        <a:rPr kumimoji="1" lang="en-US" altLang="ja-JP" sz="1300" b="0" i="0" u="none" strike="noStrike" kern="1200" baseline="0" dirty="0" smtClean="0">
                          <a:solidFill>
                            <a:schemeClr val="dk1"/>
                          </a:solidFill>
                          <a:latin typeface="+mn-lt"/>
                          <a:ea typeface="+mn-ea"/>
                          <a:cs typeface="+mn-cs"/>
                        </a:rPr>
                        <a:t>0: </a:t>
                      </a:r>
                      <a:r>
                        <a:rPr kumimoji="1" lang="ja-JP" altLang="en-US" sz="1300" b="0" i="0" u="none" strike="noStrike" kern="1200" baseline="0" dirty="0" smtClean="0">
                          <a:solidFill>
                            <a:schemeClr val="dk1"/>
                          </a:solidFill>
                          <a:latin typeface="+mn-lt"/>
                          <a:ea typeface="+mn-ea"/>
                          <a:cs typeface="+mn-cs"/>
                        </a:rPr>
                        <a:t>取得しない </a:t>
                      </a:r>
                      <a:r>
                        <a:rPr kumimoji="1" lang="en-US" altLang="ja-JP" sz="1300" b="0" i="0" u="none" strike="noStrike" kern="1200" baseline="0" dirty="0" smtClean="0">
                          <a:solidFill>
                            <a:schemeClr val="dk1"/>
                          </a:solidFill>
                          <a:latin typeface="+mn-lt"/>
                          <a:ea typeface="+mn-ea"/>
                          <a:cs typeface="+mn-cs"/>
                        </a:rPr>
                        <a:t>/ 1:</a:t>
                      </a:r>
                      <a:r>
                        <a:rPr kumimoji="1" lang="ja-JP" altLang="en-US" sz="1300" b="0" i="0" u="none" strike="noStrike" kern="1200" baseline="0" dirty="0" smtClean="0">
                          <a:solidFill>
                            <a:schemeClr val="dk1"/>
                          </a:solidFill>
                          <a:latin typeface="+mn-lt"/>
                          <a:ea typeface="+mn-ea"/>
                          <a:cs typeface="+mn-cs"/>
                        </a:rPr>
                        <a:t>取得する </a:t>
                      </a:r>
                      <a:r>
                        <a:rPr kumimoji="1" lang="en-US" altLang="ja-JP" sz="1300" b="0" i="0" u="none" strike="noStrike" kern="1200" baseline="0" dirty="0" smtClean="0">
                          <a:solidFill>
                            <a:schemeClr val="dk1"/>
                          </a:solidFill>
                          <a:latin typeface="+mn-lt"/>
                          <a:ea typeface="+mn-ea"/>
                          <a:cs typeface="+mn-cs"/>
                        </a:rPr>
                        <a:t>/ </a:t>
                      </a:r>
                      <a:r>
                        <a:rPr kumimoji="1" lang="ja-JP" altLang="en-US" sz="1300" b="0" i="0" u="none" strike="noStrike" kern="1200" baseline="0" dirty="0" smtClean="0">
                          <a:solidFill>
                            <a:schemeClr val="dk1"/>
                          </a:solidFill>
                          <a:latin typeface="+mn-lt"/>
                          <a:ea typeface="+mn-ea"/>
                          <a:cs typeface="+mn-cs"/>
                        </a:rPr>
                        <a:t>デフォルト</a:t>
                      </a:r>
                      <a:r>
                        <a:rPr kumimoji="1" lang="en-US" altLang="ja-JP" sz="1300" b="0" i="0" u="none" strike="noStrike" kern="1200" baseline="0" dirty="0" smtClean="0">
                          <a:solidFill>
                            <a:schemeClr val="dk1"/>
                          </a:solidFill>
                          <a:latin typeface="+mn-lt"/>
                          <a:ea typeface="+mn-ea"/>
                          <a:cs typeface="+mn-cs"/>
                        </a:rPr>
                        <a:t>: 1</a:t>
                      </a:r>
                      <a:endParaRPr kumimoji="1" lang="ja-JP" altLang="en-US" dirty="0" smtClean="0"/>
                    </a:p>
                  </a:txBody>
                  <a:tcPr/>
                </a:tc>
              </a:tr>
              <a:tr h="159007">
                <a:tc>
                  <a:txBody>
                    <a:bodyPr/>
                    <a:lstStyle/>
                    <a:p>
                      <a:r>
                        <a:rPr kumimoji="1" lang="en-US" altLang="ja-JP" dirty="0" smtClean="0"/>
                        <a:t>limit</a:t>
                      </a:r>
                      <a:endParaRPr kumimoji="1" lang="ja-JP" altLang="en-US" dirty="0"/>
                    </a:p>
                  </a:txBody>
                  <a:tcPr/>
                </a:tc>
                <a:tc>
                  <a:txBody>
                    <a:bodyPr/>
                    <a:lstStyle/>
                    <a:p>
                      <a:r>
                        <a:rPr kumimoji="1" lang="ja-JP" altLang="en-US" dirty="0" smtClean="0"/>
                        <a:t>検索結果の数を指定（デフォルト</a:t>
                      </a:r>
                      <a:r>
                        <a:rPr kumimoji="1" lang="en-US" altLang="ja-JP" dirty="0" smtClean="0"/>
                        <a:t>:10</a:t>
                      </a:r>
                      <a:r>
                        <a:rPr kumimoji="1" lang="ja-JP" altLang="en-US" dirty="0" smtClean="0"/>
                        <a:t>）</a:t>
                      </a:r>
                      <a:endParaRPr kumimoji="1" lang="ja-JP" altLang="en-US" dirty="0"/>
                    </a:p>
                  </a:txBody>
                  <a:tcPr/>
                </a:tc>
                <a:tc>
                  <a:txBody>
                    <a:bodyPr/>
                    <a:lstStyle/>
                    <a:p>
                      <a:endParaRPr kumimoji="1" lang="ja-JP" altLang="en-US"/>
                    </a:p>
                  </a:txBody>
                  <a:tcPr/>
                </a:tc>
                <a:tc>
                  <a:txBody>
                    <a:bodyPr/>
                    <a:lstStyle/>
                    <a:p>
                      <a:endParaRPr kumimoji="1" lang="ja-JP" altLang="en-US" dirty="0"/>
                    </a:p>
                  </a:txBody>
                  <a:tcPr/>
                </a:tc>
              </a:tr>
            </a:tbl>
          </a:graphicData>
        </a:graphic>
      </p:graphicFrame>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15</a:t>
            </a:fld>
            <a:endParaRPr lang="en-US" altLang="ja-JP"/>
          </a:p>
        </p:txBody>
      </p:sp>
    </p:spTree>
    <p:extLst>
      <p:ext uri="{BB962C8B-B14F-4D97-AF65-F5344CB8AC3E}">
        <p14:creationId xmlns:p14="http://schemas.microsoft.com/office/powerpoint/2010/main" val="1200580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それぞれの実証において追加した</a:t>
            </a:r>
            <a:r>
              <a:rPr lang="en-US" altLang="ja-JP" dirty="0"/>
              <a:t>API</a:t>
            </a:r>
            <a:endParaRPr kumimoji="1" lang="ja-JP" altLang="en-US" dirty="0"/>
          </a:p>
        </p:txBody>
      </p:sp>
      <p:sp>
        <p:nvSpPr>
          <p:cNvPr id="3" name="コンテンツ プレースホルダー 2"/>
          <p:cNvSpPr>
            <a:spLocks noGrp="1"/>
          </p:cNvSpPr>
          <p:nvPr>
            <p:ph sz="half" idx="1"/>
          </p:nvPr>
        </p:nvSpPr>
        <p:spPr>
          <a:xfrm>
            <a:off x="315789" y="1143000"/>
            <a:ext cx="9183247" cy="1349896"/>
          </a:xfrm>
        </p:spPr>
        <p:txBody>
          <a:bodyPr>
            <a:normAutofit fontScale="92500" lnSpcReduction="10000"/>
          </a:bodyPr>
          <a:lstStyle/>
          <a:p>
            <a:r>
              <a:rPr lang="ja-JP" altLang="en-US" dirty="0"/>
              <a:t>水産物</a:t>
            </a:r>
            <a:r>
              <a:rPr lang="ja-JP" altLang="en-US" dirty="0" smtClean="0"/>
              <a:t>トレーサビリティ</a:t>
            </a:r>
            <a:endParaRPr lang="en-US" altLang="ja-JP" dirty="0" smtClean="0"/>
          </a:p>
          <a:p>
            <a:pPr lvl="1"/>
            <a:r>
              <a:rPr lang="ja-JP" altLang="en-US" dirty="0"/>
              <a:t>機能ごとに</a:t>
            </a:r>
            <a:r>
              <a:rPr lang="en-US" altLang="ja-JP" dirty="0"/>
              <a:t>API</a:t>
            </a:r>
            <a:r>
              <a:rPr lang="ja-JP" altLang="en-US" dirty="0"/>
              <a:t>を作成することにより、下記を可能にした。</a:t>
            </a:r>
          </a:p>
          <a:p>
            <a:pPr lvl="2"/>
            <a:r>
              <a:rPr lang="ja-JP" altLang="en-US" dirty="0"/>
              <a:t>グラフ名や</a:t>
            </a:r>
            <a:r>
              <a:rPr lang="ja-JP" altLang="en-US" dirty="0" smtClean="0"/>
              <a:t>タイプ</a:t>
            </a:r>
            <a:r>
              <a:rPr lang="en-US" altLang="ja-JP" dirty="0" smtClean="0"/>
              <a:t>(</a:t>
            </a:r>
            <a:r>
              <a:rPr lang="en-US" altLang="ja-JP" dirty="0" err="1" smtClean="0"/>
              <a:t>rdf:type</a:t>
            </a:r>
            <a:r>
              <a:rPr lang="en-US" altLang="ja-JP" dirty="0" smtClean="0"/>
              <a:t>)</a:t>
            </a:r>
            <a:r>
              <a:rPr lang="ja-JP" altLang="en-US" dirty="0" smtClean="0"/>
              <a:t>を省略した</a:t>
            </a:r>
            <a:r>
              <a:rPr lang="en-US" altLang="ja-JP" dirty="0" smtClean="0"/>
              <a:t>RDF</a:t>
            </a:r>
            <a:r>
              <a:rPr lang="ja-JP" altLang="en-US" dirty="0" smtClean="0"/>
              <a:t>データの取得・登録・更新</a:t>
            </a:r>
            <a:endParaRPr lang="ja-JP" altLang="en-US" dirty="0"/>
          </a:p>
          <a:p>
            <a:pPr lvl="2"/>
            <a:r>
              <a:rPr lang="ja-JP" altLang="en-US" dirty="0"/>
              <a:t>データの整合性チェック</a:t>
            </a:r>
          </a:p>
          <a:p>
            <a:pPr lvl="3"/>
            <a:r>
              <a:rPr lang="ja-JP" altLang="en-US" dirty="0" smtClean="0"/>
              <a:t>たとえば、水産物</a:t>
            </a:r>
            <a:r>
              <a:rPr lang="ja-JP" altLang="en-US" dirty="0"/>
              <a:t>情報を登録する</a:t>
            </a:r>
            <a:r>
              <a:rPr lang="en-US" altLang="ja-JP" dirty="0"/>
              <a:t>API</a:t>
            </a:r>
            <a:r>
              <a:rPr lang="ja-JP" altLang="en-US" dirty="0"/>
              <a:t>では、主語が水産物クラスであること</a:t>
            </a:r>
            <a:r>
              <a:rPr lang="ja-JP" altLang="en-US" dirty="0" smtClean="0"/>
              <a:t>を</a:t>
            </a:r>
            <a:r>
              <a:rPr lang="en-US" altLang="ja-JP" dirty="0" smtClean="0"/>
              <a:t>API</a:t>
            </a:r>
            <a:r>
              <a:rPr lang="ja-JP" altLang="en-US" dirty="0" smtClean="0"/>
              <a:t>側でチェックできる。</a:t>
            </a:r>
            <a:endParaRPr lang="en-US" altLang="ja-JP" dirty="0"/>
          </a:p>
          <a:p>
            <a:endParaRPr kumimoji="1" lang="ja-JP" altLang="en-US" dirty="0"/>
          </a:p>
        </p:txBody>
      </p:sp>
      <p:graphicFrame>
        <p:nvGraphicFramePr>
          <p:cNvPr id="6" name="コンテンツ プレースホルダー 5"/>
          <p:cNvGraphicFramePr>
            <a:graphicFrameLocks noGrp="1"/>
          </p:cNvGraphicFramePr>
          <p:nvPr>
            <p:ph sz="half" idx="2"/>
            <p:extLst>
              <p:ext uri="{D42A27DB-BD31-4B8C-83A1-F6EECF244321}">
                <p14:modId xmlns:p14="http://schemas.microsoft.com/office/powerpoint/2010/main" val="2563982206"/>
              </p:ext>
            </p:extLst>
          </p:nvPr>
        </p:nvGraphicFramePr>
        <p:xfrm>
          <a:off x="272480" y="2490936"/>
          <a:ext cx="9361041" cy="3962400"/>
        </p:xfrm>
        <a:graphic>
          <a:graphicData uri="http://schemas.openxmlformats.org/drawingml/2006/table">
            <a:tbl>
              <a:tblPr firstRow="1" bandRow="1">
                <a:tableStyleId>{5C22544A-7EE6-4342-B048-85BDC9FD1C3A}</a:tableStyleId>
              </a:tblPr>
              <a:tblGrid>
                <a:gridCol w="2592288"/>
                <a:gridCol w="1224136"/>
                <a:gridCol w="5544617"/>
              </a:tblGrid>
              <a:tr h="0">
                <a:tc>
                  <a:txBody>
                    <a:bodyPr/>
                    <a:lstStyle/>
                    <a:p>
                      <a:pPr algn="ctr"/>
                      <a:r>
                        <a:rPr kumimoji="1" lang="en-US" altLang="ja-JP" dirty="0" smtClean="0"/>
                        <a:t>URL</a:t>
                      </a:r>
                      <a:endParaRPr kumimoji="1" lang="ja-JP" altLang="en-US" dirty="0"/>
                    </a:p>
                  </a:txBody>
                  <a:tcPr/>
                </a:tc>
                <a:tc>
                  <a:txBody>
                    <a:bodyPr/>
                    <a:lstStyle/>
                    <a:p>
                      <a:pPr algn="ctr"/>
                      <a:r>
                        <a:rPr kumimoji="1" lang="en-US" altLang="ja-JP" dirty="0" smtClean="0"/>
                        <a:t>HTTP</a:t>
                      </a:r>
                      <a:r>
                        <a:rPr kumimoji="1" lang="ja-JP" altLang="en-US" dirty="0" smtClean="0"/>
                        <a:t>メソッド</a:t>
                      </a:r>
                      <a:endParaRPr kumimoji="1" lang="ja-JP" altLang="en-US" dirty="0"/>
                    </a:p>
                  </a:txBody>
                  <a:tcPr/>
                </a:tc>
                <a:tc>
                  <a:txBody>
                    <a:bodyPr/>
                    <a:lstStyle/>
                    <a:p>
                      <a:pPr algn="ctr"/>
                      <a:r>
                        <a:rPr kumimoji="1" lang="ja-JP" altLang="en-US" dirty="0" smtClean="0"/>
                        <a:t>意味</a:t>
                      </a:r>
                      <a:endParaRPr kumimoji="1" lang="ja-JP" altLang="en-US" dirty="0"/>
                    </a:p>
                  </a:txBody>
                  <a:tcPr/>
                </a:tc>
              </a:tr>
              <a:tr h="0">
                <a:tc>
                  <a:txBody>
                    <a:bodyPr/>
                    <a:lstStyle/>
                    <a:p>
                      <a:r>
                        <a:rPr kumimoji="1" lang="en-US" altLang="ja-JP" dirty="0" smtClean="0"/>
                        <a:t>/fishery/</a:t>
                      </a:r>
                      <a:r>
                        <a:rPr kumimoji="1" lang="en-US" altLang="ja-JP" dirty="0" err="1" smtClean="0"/>
                        <a:t>api</a:t>
                      </a:r>
                      <a:r>
                        <a:rPr kumimoji="1" lang="en-US" altLang="ja-JP" dirty="0" smtClean="0"/>
                        <a:t>/aqua/&lt;target&gt;</a:t>
                      </a:r>
                      <a:endParaRPr kumimoji="1" lang="ja-JP" altLang="en-US" dirty="0"/>
                    </a:p>
                  </a:txBody>
                  <a:tcPr/>
                </a:tc>
                <a:tc>
                  <a:txBody>
                    <a:bodyPr/>
                    <a:lstStyle/>
                    <a:p>
                      <a:r>
                        <a:rPr kumimoji="1" lang="en-US" altLang="ja-JP" dirty="0" smtClean="0"/>
                        <a:t>GET</a:t>
                      </a:r>
                      <a:endParaRPr kumimoji="1" lang="ja-JP" altLang="en-US" dirty="0"/>
                    </a:p>
                  </a:txBody>
                  <a:tcPr/>
                </a:tc>
                <a:tc>
                  <a:txBody>
                    <a:bodyPr/>
                    <a:lstStyle/>
                    <a:p>
                      <a:r>
                        <a:rPr kumimoji="1" lang="ja-JP" altLang="en-US" dirty="0" smtClean="0"/>
                        <a:t>水産物（天然物・養殖物・水産加工物）属性情報を閲覧する</a:t>
                      </a:r>
                      <a:endParaRPr kumimoji="1" lang="ja-JP" altLang="en-US" dirty="0"/>
                    </a:p>
                  </a:txBody>
                  <a:tcPr/>
                </a:tc>
              </a:tr>
              <a:tr h="0">
                <a:tc>
                  <a:txBody>
                    <a:bodyPr/>
                    <a:lstStyle/>
                    <a:p>
                      <a:r>
                        <a:rPr kumimoji="1" lang="en-US" altLang="ja-JP" dirty="0" smtClean="0"/>
                        <a:t>/fishery/</a:t>
                      </a:r>
                      <a:r>
                        <a:rPr kumimoji="1" lang="en-US" altLang="ja-JP" dirty="0" err="1" smtClean="0"/>
                        <a:t>api</a:t>
                      </a:r>
                      <a:r>
                        <a:rPr kumimoji="1" lang="en-US" altLang="ja-JP" dirty="0" smtClean="0"/>
                        <a:t>/aqua</a:t>
                      </a:r>
                      <a:endParaRPr kumimoji="1" lang="ja-JP" altLang="en-US" dirty="0"/>
                    </a:p>
                  </a:txBody>
                  <a:tcPr/>
                </a:tc>
                <a:tc>
                  <a:txBody>
                    <a:bodyPr/>
                    <a:lstStyle/>
                    <a:p>
                      <a:r>
                        <a:rPr kumimoji="1" lang="en-US" altLang="ja-JP" dirty="0" smtClean="0"/>
                        <a:t>POST</a:t>
                      </a:r>
                      <a:endParaRPr kumimoji="1" lang="ja-JP" altLang="en-US" dirty="0"/>
                    </a:p>
                  </a:txBody>
                  <a:tcPr/>
                </a:tc>
                <a:tc>
                  <a:txBody>
                    <a:bodyPr/>
                    <a:lstStyle/>
                    <a:p>
                      <a:r>
                        <a:rPr kumimoji="1" lang="ja-JP" altLang="en-US" dirty="0" smtClean="0"/>
                        <a:t>水産物（天然物・養殖物・水産加工物）属性情報を新規登録する</a:t>
                      </a:r>
                      <a:endParaRPr kumimoji="1" lang="ja-JP" altLang="en-US" dirty="0"/>
                    </a:p>
                  </a:txBody>
                  <a:tcPr/>
                </a:tc>
              </a:tr>
              <a:tr h="0">
                <a:tc>
                  <a:txBody>
                    <a:bodyPr/>
                    <a:lstStyle/>
                    <a:p>
                      <a:r>
                        <a:rPr kumimoji="1" lang="en-US" altLang="ja-JP" dirty="0" smtClean="0"/>
                        <a:t>/fishery/</a:t>
                      </a:r>
                      <a:r>
                        <a:rPr kumimoji="1" lang="en-US" altLang="ja-JP" dirty="0" err="1" smtClean="0"/>
                        <a:t>api</a:t>
                      </a:r>
                      <a:r>
                        <a:rPr kumimoji="1" lang="en-US" altLang="ja-JP" dirty="0" smtClean="0"/>
                        <a:t>/aqua/&lt;target&gt;</a:t>
                      </a:r>
                      <a:endParaRPr kumimoji="1" lang="ja-JP" altLang="en-US" dirty="0"/>
                    </a:p>
                  </a:txBody>
                  <a:tcPr/>
                </a:tc>
                <a:tc>
                  <a:txBody>
                    <a:bodyPr/>
                    <a:lstStyle/>
                    <a:p>
                      <a:r>
                        <a:rPr kumimoji="1" lang="en-US" altLang="ja-JP" dirty="0" smtClean="0"/>
                        <a:t>PUT</a:t>
                      </a:r>
                      <a:endParaRPr kumimoji="1" lang="ja-JP" altLang="en-US" dirty="0"/>
                    </a:p>
                  </a:txBody>
                  <a:tcPr/>
                </a:tc>
                <a:tc>
                  <a:txBody>
                    <a:bodyPr/>
                    <a:lstStyle/>
                    <a:p>
                      <a:r>
                        <a:rPr kumimoji="1" lang="ja-JP" altLang="en-US" dirty="0" smtClean="0"/>
                        <a:t>水産物（天然物・養殖物・水産加工物）属性情報を更新する</a:t>
                      </a:r>
                      <a:endParaRPr kumimoji="1" lang="ja-JP" altLang="en-US" dirty="0"/>
                    </a:p>
                  </a:txBody>
                  <a:tcPr/>
                </a:tc>
              </a:tr>
              <a:tr h="0">
                <a:tc>
                  <a:txBody>
                    <a:bodyPr/>
                    <a:lstStyle/>
                    <a:p>
                      <a:r>
                        <a:rPr kumimoji="1" lang="en-US" altLang="ja-JP" dirty="0" smtClean="0"/>
                        <a:t>/fishery/</a:t>
                      </a:r>
                      <a:r>
                        <a:rPr kumimoji="1" lang="en-US" altLang="ja-JP" dirty="0" err="1" smtClean="0"/>
                        <a:t>api</a:t>
                      </a:r>
                      <a:r>
                        <a:rPr kumimoji="1" lang="en-US" altLang="ja-JP" dirty="0" smtClean="0"/>
                        <a:t>/aqua/&lt;target&gt;</a:t>
                      </a:r>
                      <a:endParaRPr kumimoji="1" lang="ja-JP" altLang="en-US" dirty="0"/>
                    </a:p>
                  </a:txBody>
                  <a:tcPr/>
                </a:tc>
                <a:tc>
                  <a:txBody>
                    <a:bodyPr/>
                    <a:lstStyle/>
                    <a:p>
                      <a:r>
                        <a:rPr kumimoji="1" lang="en-US" altLang="ja-JP" dirty="0" smtClean="0"/>
                        <a:t>DELETE</a:t>
                      </a:r>
                      <a:endParaRPr kumimoji="1" lang="ja-JP" altLang="en-US" dirty="0"/>
                    </a:p>
                  </a:txBody>
                  <a:tcPr/>
                </a:tc>
                <a:tc>
                  <a:txBody>
                    <a:bodyPr/>
                    <a:lstStyle/>
                    <a:p>
                      <a:r>
                        <a:rPr kumimoji="1" lang="ja-JP" altLang="en-US" dirty="0" smtClean="0"/>
                        <a:t>水産物（天然物・養殖物・水産加工物）属性情報を削除する</a:t>
                      </a:r>
                      <a:endParaRPr kumimoji="1" lang="ja-JP" altLang="en-US" dirty="0"/>
                    </a:p>
                  </a:txBody>
                  <a:tcPr/>
                </a:tc>
              </a:tr>
              <a:tr h="0">
                <a:tc>
                  <a:txBody>
                    <a:bodyPr/>
                    <a:lstStyle/>
                    <a:p>
                      <a:r>
                        <a:rPr kumimoji="1" lang="en-US" altLang="ja-JP" dirty="0" smtClean="0"/>
                        <a:t>/fishery/</a:t>
                      </a:r>
                      <a:r>
                        <a:rPr kumimoji="1" lang="en-US" altLang="ja-JP" dirty="0" err="1" smtClean="0"/>
                        <a:t>api</a:t>
                      </a:r>
                      <a:r>
                        <a:rPr kumimoji="1" lang="en-US" altLang="ja-JP" dirty="0" smtClean="0"/>
                        <a:t>/package/&lt;target&gt;</a:t>
                      </a:r>
                      <a:endParaRPr kumimoji="1" lang="ja-JP" altLang="en-US" dirty="0"/>
                    </a:p>
                  </a:txBody>
                  <a:tcPr/>
                </a:tc>
                <a:tc>
                  <a:txBody>
                    <a:bodyPr/>
                    <a:lstStyle/>
                    <a:p>
                      <a:r>
                        <a:rPr kumimoji="1" lang="en-US" altLang="ja-JP" dirty="0" smtClean="0"/>
                        <a:t>GET</a:t>
                      </a:r>
                      <a:endParaRPr kumimoji="1" lang="ja-JP" altLang="en-US" dirty="0"/>
                    </a:p>
                  </a:txBody>
                  <a:tcPr/>
                </a:tc>
                <a:tc>
                  <a:txBody>
                    <a:bodyPr/>
                    <a:lstStyle/>
                    <a:p>
                      <a:r>
                        <a:rPr kumimoji="1" lang="ja-JP" altLang="en-US" dirty="0" smtClean="0"/>
                        <a:t>荷物属性情報を閲覧する</a:t>
                      </a:r>
                      <a:endParaRPr kumimoji="1" lang="ja-JP" altLang="en-US" dirty="0"/>
                    </a:p>
                  </a:txBody>
                  <a:tcPr/>
                </a:tc>
              </a:tr>
              <a:tr h="0">
                <a:tc>
                  <a:txBody>
                    <a:bodyPr/>
                    <a:lstStyle/>
                    <a:p>
                      <a:r>
                        <a:rPr kumimoji="1" lang="en-US" altLang="ja-JP" dirty="0" smtClean="0"/>
                        <a:t>/fishery/</a:t>
                      </a:r>
                      <a:r>
                        <a:rPr kumimoji="1" lang="en-US" altLang="ja-JP" dirty="0" err="1" smtClean="0"/>
                        <a:t>api</a:t>
                      </a:r>
                      <a:r>
                        <a:rPr kumimoji="1" lang="en-US" altLang="ja-JP" dirty="0" smtClean="0"/>
                        <a:t>/package</a:t>
                      </a:r>
                      <a:endParaRPr kumimoji="1" lang="ja-JP" altLang="en-US" dirty="0"/>
                    </a:p>
                  </a:txBody>
                  <a:tcPr/>
                </a:tc>
                <a:tc>
                  <a:txBody>
                    <a:bodyPr/>
                    <a:lstStyle/>
                    <a:p>
                      <a:r>
                        <a:rPr kumimoji="1" lang="en-US" altLang="ja-JP" dirty="0" smtClean="0"/>
                        <a:t>POST</a:t>
                      </a:r>
                      <a:endParaRPr kumimoji="1" lang="ja-JP" altLang="en-US" dirty="0"/>
                    </a:p>
                  </a:txBody>
                  <a:tcPr/>
                </a:tc>
                <a:tc>
                  <a:txBody>
                    <a:bodyPr/>
                    <a:lstStyle/>
                    <a:p>
                      <a:r>
                        <a:rPr kumimoji="1" lang="ja-JP" altLang="en-US" dirty="0" smtClean="0"/>
                        <a:t>荷物属性情報を新規登録する</a:t>
                      </a:r>
                      <a:endParaRPr kumimoji="1" lang="ja-JP" altLang="en-US" dirty="0"/>
                    </a:p>
                  </a:txBody>
                  <a:tcPr/>
                </a:tc>
              </a:tr>
              <a:tr h="0">
                <a:tc>
                  <a:txBody>
                    <a:bodyPr/>
                    <a:lstStyle/>
                    <a:p>
                      <a:r>
                        <a:rPr kumimoji="1" lang="en-US" altLang="ja-JP" dirty="0" smtClean="0"/>
                        <a:t>/fishery/</a:t>
                      </a:r>
                      <a:r>
                        <a:rPr kumimoji="1" lang="en-US" altLang="ja-JP" dirty="0" err="1" smtClean="0"/>
                        <a:t>api</a:t>
                      </a:r>
                      <a:r>
                        <a:rPr kumimoji="1" lang="en-US" altLang="ja-JP" dirty="0" smtClean="0"/>
                        <a:t>/package/&lt;target&gt;</a:t>
                      </a:r>
                      <a:endParaRPr kumimoji="1" lang="ja-JP" altLang="en-US" dirty="0"/>
                    </a:p>
                  </a:txBody>
                  <a:tcPr/>
                </a:tc>
                <a:tc>
                  <a:txBody>
                    <a:bodyPr/>
                    <a:lstStyle/>
                    <a:p>
                      <a:r>
                        <a:rPr kumimoji="1" lang="en-US" altLang="ja-JP" dirty="0" smtClean="0"/>
                        <a:t>PUT</a:t>
                      </a:r>
                      <a:endParaRPr kumimoji="1" lang="ja-JP" altLang="en-US" dirty="0"/>
                    </a:p>
                  </a:txBody>
                  <a:tcPr/>
                </a:tc>
                <a:tc>
                  <a:txBody>
                    <a:bodyPr/>
                    <a:lstStyle/>
                    <a:p>
                      <a:r>
                        <a:rPr kumimoji="1" lang="ja-JP" altLang="en-US" dirty="0" smtClean="0"/>
                        <a:t>荷物属性情報を更新する</a:t>
                      </a:r>
                      <a:endParaRPr kumimoji="1" lang="ja-JP" altLang="en-US" dirty="0"/>
                    </a:p>
                  </a:txBody>
                  <a:tcPr/>
                </a:tc>
              </a:tr>
              <a:tr h="0">
                <a:tc>
                  <a:txBody>
                    <a:bodyPr/>
                    <a:lstStyle/>
                    <a:p>
                      <a:r>
                        <a:rPr kumimoji="1" lang="en-US" altLang="ja-JP" dirty="0" smtClean="0"/>
                        <a:t>/fishery/</a:t>
                      </a:r>
                      <a:r>
                        <a:rPr kumimoji="1" lang="en-US" altLang="ja-JP" dirty="0" err="1" smtClean="0"/>
                        <a:t>api</a:t>
                      </a:r>
                      <a:r>
                        <a:rPr kumimoji="1" lang="en-US" altLang="ja-JP" dirty="0" smtClean="0"/>
                        <a:t>/package/&lt;target&gt;</a:t>
                      </a:r>
                      <a:endParaRPr kumimoji="1" lang="ja-JP" altLang="en-US" dirty="0"/>
                    </a:p>
                  </a:txBody>
                  <a:tcPr/>
                </a:tc>
                <a:tc>
                  <a:txBody>
                    <a:bodyPr/>
                    <a:lstStyle/>
                    <a:p>
                      <a:r>
                        <a:rPr kumimoji="1" lang="en-US" altLang="ja-JP" dirty="0" smtClean="0"/>
                        <a:t>DELETE</a:t>
                      </a:r>
                      <a:endParaRPr kumimoji="1" lang="ja-JP" altLang="en-US" dirty="0"/>
                    </a:p>
                  </a:txBody>
                  <a:tcPr/>
                </a:tc>
                <a:tc>
                  <a:txBody>
                    <a:bodyPr/>
                    <a:lstStyle/>
                    <a:p>
                      <a:r>
                        <a:rPr kumimoji="1" lang="ja-JP" altLang="en-US" dirty="0" smtClean="0"/>
                        <a:t>荷物属性情報を削除する</a:t>
                      </a:r>
                      <a:endParaRPr kumimoji="1" lang="ja-JP" altLang="en-US" dirty="0"/>
                    </a:p>
                  </a:txBody>
                  <a:tcPr/>
                </a:tc>
              </a:tr>
              <a:tr h="0">
                <a:tc>
                  <a:txBody>
                    <a:bodyPr/>
                    <a:lstStyle/>
                    <a:p>
                      <a:r>
                        <a:rPr kumimoji="1" lang="en-US" altLang="ja-JP" dirty="0" smtClean="0"/>
                        <a:t>/fishery/</a:t>
                      </a:r>
                      <a:r>
                        <a:rPr kumimoji="1" lang="en-US" altLang="ja-JP" dirty="0" err="1" smtClean="0"/>
                        <a:t>api</a:t>
                      </a:r>
                      <a:r>
                        <a:rPr kumimoji="1" lang="en-US" altLang="ja-JP" dirty="0" smtClean="0"/>
                        <a:t>/events/&lt;target&gt;</a:t>
                      </a:r>
                      <a:endParaRPr kumimoji="1" lang="ja-JP" altLang="en-US" dirty="0"/>
                    </a:p>
                  </a:txBody>
                  <a:tcPr/>
                </a:tc>
                <a:tc>
                  <a:txBody>
                    <a:bodyPr/>
                    <a:lstStyle/>
                    <a:p>
                      <a:r>
                        <a:rPr kumimoji="1" lang="en-US" altLang="ja-JP" dirty="0" smtClean="0"/>
                        <a:t>GET</a:t>
                      </a:r>
                      <a:endParaRPr kumimoji="1" lang="ja-JP" altLang="en-US" dirty="0"/>
                    </a:p>
                  </a:txBody>
                  <a:tcPr/>
                </a:tc>
                <a:tc>
                  <a:txBody>
                    <a:bodyPr/>
                    <a:lstStyle/>
                    <a:p>
                      <a:r>
                        <a:rPr kumimoji="1" lang="ja-JP" altLang="en-US" dirty="0" smtClean="0"/>
                        <a:t>水産物イベントを閲覧する</a:t>
                      </a:r>
                      <a:r>
                        <a:rPr kumimoji="1" lang="en-US" altLang="ja-JP" dirty="0" smtClean="0"/>
                        <a:t/>
                      </a:r>
                      <a:br>
                        <a:rPr kumimoji="1" lang="en-US" altLang="ja-JP" dirty="0" smtClean="0"/>
                      </a:br>
                      <a:r>
                        <a:rPr kumimoji="1" lang="ja-JP" altLang="en-US" dirty="0" smtClean="0"/>
                        <a:t>（「</a:t>
                      </a:r>
                      <a:r>
                        <a:rPr kumimoji="1" lang="en-US" altLang="ja-JP" dirty="0" smtClean="0"/>
                        <a:t>Traceability/</a:t>
                      </a:r>
                      <a:r>
                        <a:rPr kumimoji="1" lang="en-US" altLang="ja-JP" dirty="0" err="1" smtClean="0"/>
                        <a:t>RealTimeData</a:t>
                      </a:r>
                      <a:r>
                        <a:rPr kumimoji="1" lang="en-US" altLang="ja-JP" dirty="0" smtClean="0"/>
                        <a:t> Management Command</a:t>
                      </a:r>
                      <a:r>
                        <a:rPr kumimoji="1" lang="ja-JP" altLang="en-US" dirty="0" smtClean="0"/>
                        <a:t>」の拡張）</a:t>
                      </a:r>
                      <a:endParaRPr kumimoji="1" lang="ja-JP" altLang="en-US" dirty="0"/>
                    </a:p>
                  </a:txBody>
                  <a:tcPr/>
                </a:tc>
              </a:tr>
              <a:tr h="0">
                <a:tc>
                  <a:txBody>
                    <a:bodyPr/>
                    <a:lstStyle/>
                    <a:p>
                      <a:r>
                        <a:rPr kumimoji="1" lang="en-US" altLang="ja-JP" dirty="0" smtClean="0"/>
                        <a:t>/fishery/</a:t>
                      </a:r>
                      <a:r>
                        <a:rPr kumimoji="1" lang="en-US" altLang="ja-JP" dirty="0" err="1" smtClean="0"/>
                        <a:t>api</a:t>
                      </a:r>
                      <a:r>
                        <a:rPr kumimoji="1" lang="en-US" altLang="ja-JP" dirty="0" smtClean="0"/>
                        <a:t>/ucode</a:t>
                      </a:r>
                      <a:endParaRPr kumimoji="1" lang="ja-JP" altLang="en-US" dirty="0"/>
                    </a:p>
                  </a:txBody>
                  <a:tcPr/>
                </a:tc>
                <a:tc>
                  <a:txBody>
                    <a:bodyPr/>
                    <a:lstStyle/>
                    <a:p>
                      <a:r>
                        <a:rPr kumimoji="1" lang="en-US" altLang="ja-JP" dirty="0" smtClean="0"/>
                        <a:t>POST</a:t>
                      </a:r>
                      <a:endParaRPr kumimoji="1" lang="ja-JP" altLang="en-US" dirty="0"/>
                    </a:p>
                  </a:txBody>
                  <a:tcPr/>
                </a:tc>
                <a:tc>
                  <a:txBody>
                    <a:bodyPr/>
                    <a:lstStyle/>
                    <a:p>
                      <a:r>
                        <a:rPr kumimoji="1" lang="ja-JP" altLang="en-US" dirty="0" smtClean="0"/>
                        <a:t>未使用</a:t>
                      </a:r>
                      <a:r>
                        <a:rPr kumimoji="1" lang="en-US" altLang="ja-JP" dirty="0" smtClean="0"/>
                        <a:t>ucode</a:t>
                      </a:r>
                      <a:r>
                        <a:rPr kumimoji="1" lang="ja-JP" altLang="en-US" dirty="0" smtClean="0"/>
                        <a:t>を確保して確保済みにする</a:t>
                      </a:r>
                      <a:endParaRPr kumimoji="1" lang="ja-JP" altLang="en-US" dirty="0"/>
                    </a:p>
                  </a:txBody>
                  <a:tcPr/>
                </a:tc>
              </a:tr>
              <a:tr h="0">
                <a:tc>
                  <a:txBody>
                    <a:bodyPr/>
                    <a:lstStyle/>
                    <a:p>
                      <a:r>
                        <a:rPr kumimoji="1" lang="en-US" altLang="ja-JP" dirty="0" smtClean="0"/>
                        <a:t>/fishery/</a:t>
                      </a:r>
                      <a:r>
                        <a:rPr kumimoji="1" lang="en-US" altLang="ja-JP" dirty="0" err="1" smtClean="0"/>
                        <a:t>api</a:t>
                      </a:r>
                      <a:r>
                        <a:rPr kumimoji="1" lang="en-US" altLang="ja-JP" dirty="0" smtClean="0"/>
                        <a:t>/meta</a:t>
                      </a:r>
                      <a:endParaRPr kumimoji="1" lang="ja-JP" altLang="en-US" dirty="0"/>
                    </a:p>
                  </a:txBody>
                  <a:tcPr/>
                </a:tc>
                <a:tc>
                  <a:txBody>
                    <a:bodyPr/>
                    <a:lstStyle/>
                    <a:p>
                      <a:r>
                        <a:rPr kumimoji="1" lang="en-US" altLang="ja-JP" dirty="0" smtClean="0"/>
                        <a:t>GET</a:t>
                      </a:r>
                      <a:endParaRPr kumimoji="1" lang="ja-JP" altLang="en-US" dirty="0"/>
                    </a:p>
                  </a:txBody>
                  <a:tcPr/>
                </a:tc>
                <a:tc>
                  <a:txBody>
                    <a:bodyPr/>
                    <a:lstStyle/>
                    <a:p>
                      <a:r>
                        <a:rPr kumimoji="1" lang="ja-JP" altLang="ja-JP" sz="1300" kern="1200" dirty="0" smtClean="0">
                          <a:solidFill>
                            <a:schemeClr val="dk1"/>
                          </a:solidFill>
                          <a:effectLst/>
                          <a:latin typeface="+mn-lt"/>
                          <a:ea typeface="+mn-ea"/>
                          <a:cs typeface="+mn-cs"/>
                        </a:rPr>
                        <a:t>メタ情報を検索する</a:t>
                      </a:r>
                      <a:endParaRPr kumimoji="1" lang="ja-JP" altLang="en-US" dirty="0"/>
                    </a:p>
                  </a:txBody>
                  <a:tcPr/>
                </a:tc>
              </a:tr>
              <a:tr h="0">
                <a:tc>
                  <a:txBody>
                    <a:bodyPr/>
                    <a:lstStyle/>
                    <a:p>
                      <a:r>
                        <a:rPr kumimoji="1" lang="en-US" altLang="ja-JP" dirty="0" smtClean="0"/>
                        <a:t>/fishery/</a:t>
                      </a:r>
                      <a:r>
                        <a:rPr kumimoji="1" lang="en-US" altLang="ja-JP" dirty="0" err="1" smtClean="0"/>
                        <a:t>api</a:t>
                      </a:r>
                      <a:r>
                        <a:rPr kumimoji="1" lang="en-US" altLang="ja-JP" dirty="0" smtClean="0"/>
                        <a:t>/meta/&lt;target&gt;</a:t>
                      </a:r>
                      <a:endParaRPr kumimoji="1" lang="ja-JP" altLang="en-US" dirty="0"/>
                    </a:p>
                  </a:txBody>
                  <a:tcPr/>
                </a:tc>
                <a:tc>
                  <a:txBody>
                    <a:bodyPr/>
                    <a:lstStyle/>
                    <a:p>
                      <a:r>
                        <a:rPr kumimoji="1" lang="en-US" altLang="ja-JP" dirty="0" smtClean="0"/>
                        <a:t>GET</a:t>
                      </a:r>
                      <a:endParaRPr kumimoji="1" lang="ja-JP" altLang="en-US" dirty="0"/>
                    </a:p>
                  </a:txBody>
                  <a:tcPr/>
                </a:tc>
                <a:tc>
                  <a:txBody>
                    <a:bodyPr/>
                    <a:lstStyle/>
                    <a:p>
                      <a:r>
                        <a:rPr kumimoji="1" lang="ja-JP" altLang="ja-JP" sz="1300" kern="1200" dirty="0" smtClean="0">
                          <a:solidFill>
                            <a:schemeClr val="dk1"/>
                          </a:solidFill>
                          <a:effectLst/>
                          <a:latin typeface="+mn-lt"/>
                          <a:ea typeface="+mn-ea"/>
                          <a:cs typeface="+mn-cs"/>
                        </a:rPr>
                        <a:t>メタ情報を</a:t>
                      </a:r>
                      <a:r>
                        <a:rPr kumimoji="1" lang="ja-JP" altLang="en-US" sz="1300" kern="1200" dirty="0" smtClean="0">
                          <a:solidFill>
                            <a:schemeClr val="dk1"/>
                          </a:solidFill>
                          <a:effectLst/>
                          <a:latin typeface="+mn-lt"/>
                          <a:ea typeface="+mn-ea"/>
                          <a:cs typeface="+mn-cs"/>
                        </a:rPr>
                        <a:t>閲覧</a:t>
                      </a:r>
                      <a:r>
                        <a:rPr kumimoji="1" lang="ja-JP" altLang="ja-JP" sz="1300" kern="1200" dirty="0" smtClean="0">
                          <a:solidFill>
                            <a:schemeClr val="dk1"/>
                          </a:solidFill>
                          <a:effectLst/>
                          <a:latin typeface="+mn-lt"/>
                          <a:ea typeface="+mn-ea"/>
                          <a:cs typeface="+mn-cs"/>
                        </a:rPr>
                        <a:t>する</a:t>
                      </a:r>
                      <a:endParaRPr kumimoji="1" lang="ja-JP" altLang="en-US" dirty="0"/>
                    </a:p>
                  </a:txBody>
                  <a:tcPr/>
                </a:tc>
              </a:tr>
            </a:tbl>
          </a:graphicData>
        </a:graphic>
      </p:graphicFrame>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16</a:t>
            </a:fld>
            <a:endParaRPr lang="en-US" altLang="ja-JP"/>
          </a:p>
        </p:txBody>
      </p:sp>
    </p:spTree>
    <p:extLst>
      <p:ext uri="{BB962C8B-B14F-4D97-AF65-F5344CB8AC3E}">
        <p14:creationId xmlns:p14="http://schemas.microsoft.com/office/powerpoint/2010/main" val="989546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実証事業者から挙げられた、</a:t>
            </a:r>
            <a:r>
              <a:rPr kumimoji="1" lang="en-US" altLang="ja-JP" dirty="0" smtClean="0"/>
              <a:t>API</a:t>
            </a:r>
            <a:r>
              <a:rPr kumimoji="1" lang="ja-JP" altLang="en-US" dirty="0" smtClean="0"/>
              <a:t>やボキャブラリに対する課題</a:t>
            </a:r>
            <a:endParaRPr kumimoji="1" lang="ja-JP" altLang="en-US" dirty="0"/>
          </a:p>
        </p:txBody>
      </p:sp>
      <p:sp>
        <p:nvSpPr>
          <p:cNvPr id="3" name="コンテンツ プレースホルダー 2"/>
          <p:cNvSpPr>
            <a:spLocks noGrp="1"/>
          </p:cNvSpPr>
          <p:nvPr>
            <p:ph idx="1"/>
          </p:nvPr>
        </p:nvSpPr>
        <p:spPr>
          <a:xfrm>
            <a:off x="351414" y="1143000"/>
            <a:ext cx="9554586" cy="5454352"/>
          </a:xfrm>
        </p:spPr>
        <p:txBody>
          <a:bodyPr>
            <a:normAutofit fontScale="85000" lnSpcReduction="20000"/>
          </a:bodyPr>
          <a:lstStyle/>
          <a:p>
            <a:r>
              <a:rPr kumimoji="1" lang="ja-JP" altLang="en-US" dirty="0" smtClean="0"/>
              <a:t>全文検索に関する要求</a:t>
            </a:r>
          </a:p>
          <a:p>
            <a:pPr lvl="1"/>
            <a:r>
              <a:rPr lang="ja-JP" altLang="en-US" dirty="0" smtClean="0"/>
              <a:t>たとえば地盤情報</a:t>
            </a:r>
            <a:r>
              <a:rPr lang="ja-JP" altLang="en-US" dirty="0"/>
              <a:t>の事業</a:t>
            </a:r>
            <a:r>
              <a:rPr lang="ja-JP" altLang="en-US" dirty="0" smtClean="0"/>
              <a:t>では</a:t>
            </a:r>
            <a:r>
              <a:rPr lang="ja-JP" altLang="en-US" dirty="0"/>
              <a:t>、全文検索機能に対する要求が高かった</a:t>
            </a:r>
            <a:r>
              <a:rPr lang="ja-JP" altLang="en-US" dirty="0" smtClean="0"/>
              <a:t>。</a:t>
            </a:r>
          </a:p>
          <a:p>
            <a:pPr lvl="2"/>
            <a:r>
              <a:rPr lang="ja-JP" altLang="en-US" dirty="0" smtClean="0"/>
              <a:t>プロパティに関係なく値に「○○岩」を含むデータが欲しい、というようなクエリ。</a:t>
            </a:r>
          </a:p>
          <a:p>
            <a:r>
              <a:rPr kumimoji="1" lang="ja-JP" altLang="en-US" dirty="0" smtClean="0"/>
              <a:t>地理空間情報の扱い方に関する要求</a:t>
            </a:r>
          </a:p>
          <a:p>
            <a:pPr lvl="1"/>
            <a:r>
              <a:rPr lang="ja-JP" altLang="en-US" dirty="0"/>
              <a:t>交通</a:t>
            </a:r>
            <a:r>
              <a:rPr lang="ja-JP" altLang="en-US" dirty="0" smtClean="0"/>
              <a:t>実証の事業では、地理空間情報を</a:t>
            </a:r>
            <a:r>
              <a:rPr lang="en-US" altLang="ja-JP" dirty="0" smtClean="0"/>
              <a:t>GML</a:t>
            </a:r>
            <a:r>
              <a:rPr lang="ja-JP" altLang="en-US" dirty="0" smtClean="0"/>
              <a:t>や</a:t>
            </a:r>
            <a:r>
              <a:rPr lang="en-US" altLang="ja-JP" dirty="0" err="1" smtClean="0"/>
              <a:t>GeoJSON</a:t>
            </a:r>
            <a:r>
              <a:rPr lang="ja-JP" altLang="en-US" dirty="0" smtClean="0"/>
              <a:t>の形で得たいという要求があった。</a:t>
            </a:r>
          </a:p>
          <a:p>
            <a:pPr lvl="2"/>
            <a:r>
              <a:rPr kumimoji="1" lang="ja-JP" altLang="en-US" dirty="0" smtClean="0"/>
              <a:t>地理空間情報のフォーマットとして、</a:t>
            </a:r>
            <a:r>
              <a:rPr kumimoji="1" lang="en-US" altLang="ja-JP" dirty="0" smtClean="0"/>
              <a:t>GML</a:t>
            </a:r>
            <a:r>
              <a:rPr kumimoji="1" lang="ja-JP" altLang="en-US" dirty="0" smtClean="0"/>
              <a:t>・</a:t>
            </a:r>
            <a:r>
              <a:rPr kumimoji="1" lang="en-US" altLang="ja-JP" dirty="0" smtClean="0"/>
              <a:t>KML</a:t>
            </a:r>
            <a:r>
              <a:rPr kumimoji="1" lang="ja-JP" altLang="en-US" dirty="0" smtClean="0"/>
              <a:t>・</a:t>
            </a:r>
            <a:r>
              <a:rPr kumimoji="1" lang="en-US" altLang="ja-JP" dirty="0" smtClean="0"/>
              <a:t>Shape</a:t>
            </a:r>
            <a:r>
              <a:rPr lang="ja-JP" altLang="en-US" dirty="0" smtClean="0"/>
              <a:t>・</a:t>
            </a:r>
            <a:r>
              <a:rPr lang="en-US" altLang="ja-JP" dirty="0" err="1" smtClean="0"/>
              <a:t>GeoJSON</a:t>
            </a:r>
            <a:r>
              <a:rPr lang="ja-JP" altLang="en-US" dirty="0" smtClean="0"/>
              <a:t>などが広く使われている。</a:t>
            </a:r>
          </a:p>
          <a:p>
            <a:pPr lvl="1"/>
            <a:r>
              <a:rPr kumimoji="1" lang="ja-JP" altLang="en-US" dirty="0"/>
              <a:t>住所</a:t>
            </a:r>
            <a:r>
              <a:rPr kumimoji="1" lang="ja-JP" altLang="en-US" dirty="0" smtClean="0"/>
              <a:t>で検索したいという要求もあった。</a:t>
            </a:r>
          </a:p>
          <a:p>
            <a:r>
              <a:rPr kumimoji="1" lang="ja-JP" altLang="en-US" dirty="0" smtClean="0"/>
              <a:t>単位系（特に物理単位系）に関する問題</a:t>
            </a:r>
          </a:p>
          <a:p>
            <a:pPr lvl="1"/>
            <a:r>
              <a:rPr lang="ja-JP" altLang="en-US" dirty="0"/>
              <a:t>地盤</a:t>
            </a:r>
            <a:r>
              <a:rPr lang="ja-JP" altLang="en-US" dirty="0" smtClean="0"/>
              <a:t>情報の事業では、測定時期によって、値の単位系が違うという問題がある。</a:t>
            </a:r>
          </a:p>
          <a:p>
            <a:pPr lvl="2"/>
            <a:r>
              <a:rPr lang="ja-JP" altLang="en-US" dirty="0" smtClean="0"/>
              <a:t>単位系が途中で</a:t>
            </a:r>
            <a:r>
              <a:rPr lang="en-US" altLang="ja-JP" dirty="0" smtClean="0"/>
              <a:t>SI</a:t>
            </a:r>
            <a:r>
              <a:rPr lang="ja-JP" altLang="en-US" dirty="0" smtClean="0"/>
              <a:t>単位系に変わったことに起因する。たとえば</a:t>
            </a:r>
            <a:r>
              <a:rPr lang="en-US" altLang="ja-JP" dirty="0" smtClean="0"/>
              <a:t>[kg</a:t>
            </a:r>
            <a:r>
              <a:rPr lang="ja-JP" altLang="en-US" dirty="0" smtClean="0"/>
              <a:t>重</a:t>
            </a:r>
            <a:r>
              <a:rPr lang="en-US" altLang="ja-JP" dirty="0" smtClean="0"/>
              <a:t>]</a:t>
            </a:r>
            <a:r>
              <a:rPr lang="en-US" altLang="ja-JP" dirty="0" smtClean="0">
                <a:sym typeface="Wingdings" pitchFamily="2" charset="2"/>
              </a:rPr>
              <a:t>[N]</a:t>
            </a:r>
            <a:r>
              <a:rPr lang="ja-JP" altLang="en-US" dirty="0" smtClean="0">
                <a:sym typeface="Wingdings" pitchFamily="2" charset="2"/>
              </a:rPr>
              <a:t>など。</a:t>
            </a:r>
          </a:p>
          <a:p>
            <a:pPr lvl="3"/>
            <a:r>
              <a:rPr lang="ja-JP" altLang="en-US" dirty="0">
                <a:sym typeface="Wingdings" pitchFamily="2" charset="2"/>
              </a:rPr>
              <a:t>この</a:t>
            </a:r>
            <a:r>
              <a:rPr lang="ja-JP" altLang="en-US" dirty="0" smtClean="0">
                <a:sym typeface="Wingdings" pitchFamily="2" charset="2"/>
              </a:rPr>
              <a:t>ため、単純に値の大小で比較できない。</a:t>
            </a:r>
          </a:p>
          <a:p>
            <a:pPr lvl="2"/>
            <a:r>
              <a:rPr lang="ja-JP" altLang="en-US" dirty="0" smtClean="0">
                <a:sym typeface="Wingdings" pitchFamily="2" charset="2"/>
              </a:rPr>
              <a:t>今回は、データが基づいている規格書のバージョンをつけることで、値の単位解釈をした。</a:t>
            </a:r>
          </a:p>
          <a:p>
            <a:pPr lvl="1"/>
            <a:r>
              <a:rPr lang="ja-JP" altLang="en-US" dirty="0">
                <a:sym typeface="Wingdings" pitchFamily="2" charset="2"/>
              </a:rPr>
              <a:t>生鮮</a:t>
            </a:r>
            <a:r>
              <a:rPr lang="ja-JP" altLang="en-US" dirty="0" smtClean="0">
                <a:sym typeface="Wingdings" pitchFamily="2" charset="2"/>
              </a:rPr>
              <a:t>食料品の事業では、放射能値などの単位を新規に利用した。</a:t>
            </a:r>
            <a:endParaRPr lang="en-US" altLang="ja-JP" dirty="0" smtClean="0"/>
          </a:p>
          <a:p>
            <a:r>
              <a:rPr kumimoji="1" lang="en-US" altLang="ja-JP" dirty="0" smtClean="0"/>
              <a:t>SPARQL</a:t>
            </a:r>
            <a:r>
              <a:rPr kumimoji="1" lang="ja-JP" altLang="en-US" dirty="0" smtClean="0"/>
              <a:t>に関して</a:t>
            </a:r>
          </a:p>
          <a:p>
            <a:pPr lvl="1"/>
            <a:r>
              <a:rPr lang="ja-JP" altLang="en-US" dirty="0" smtClean="0"/>
              <a:t>クエリ、データ量、サーバの実装によっては実用的な応答時間が得られない場合がある。</a:t>
            </a:r>
          </a:p>
          <a:p>
            <a:pPr lvl="1"/>
            <a:r>
              <a:rPr kumimoji="1" lang="ja-JP" altLang="en-US" dirty="0" smtClean="0"/>
              <a:t>仕様だけではカバーしきれない。分散化</a:t>
            </a:r>
            <a:r>
              <a:rPr lang="ja-JP" altLang="en-US" dirty="0"/>
              <a:t>技術</a:t>
            </a:r>
            <a:r>
              <a:rPr lang="ja-JP" altLang="en-US" dirty="0" smtClean="0"/>
              <a:t>や</a:t>
            </a:r>
            <a:r>
              <a:rPr kumimoji="1" lang="ja-JP" altLang="en-US" dirty="0" smtClean="0"/>
              <a:t>クエリの利用制限ポリシ等を含めた検討が必要。</a:t>
            </a:r>
          </a:p>
          <a:p>
            <a:r>
              <a:rPr kumimoji="1" lang="ja-JP" altLang="en-US" dirty="0" smtClean="0"/>
              <a:t>その他</a:t>
            </a:r>
          </a:p>
          <a:p>
            <a:pPr lvl="1"/>
            <a:r>
              <a:rPr lang="ja-JP" altLang="en-US" dirty="0" smtClean="0"/>
              <a:t>交通実証の公募案件では、</a:t>
            </a:r>
            <a:r>
              <a:rPr lang="en-US" altLang="ja-JP" dirty="0" smtClean="0"/>
              <a:t>(API</a:t>
            </a:r>
            <a:r>
              <a:rPr lang="ja-JP" altLang="en-US" dirty="0" err="1" smtClean="0"/>
              <a:t>が提</a:t>
            </a:r>
            <a:r>
              <a:rPr lang="ja-JP" altLang="en-US" dirty="0" smtClean="0"/>
              <a:t>供する</a:t>
            </a:r>
            <a:r>
              <a:rPr lang="en-US" altLang="ja-JP" dirty="0" smtClean="0"/>
              <a:t>)RDF/JSON</a:t>
            </a:r>
            <a:r>
              <a:rPr lang="ja-JP" altLang="en-US" dirty="0" smtClean="0"/>
              <a:t>形式に慣れないという意見があった。</a:t>
            </a:r>
          </a:p>
          <a:p>
            <a:pPr lvl="1"/>
            <a:r>
              <a:rPr lang="ja-JP" altLang="en-US" dirty="0" smtClean="0"/>
              <a:t>外部仕様書の記述例をもっと充実させてほしい、という要望があった。</a:t>
            </a:r>
          </a:p>
          <a:p>
            <a:pPr lvl="2"/>
            <a:r>
              <a:rPr lang="ja-JP" altLang="en-US" dirty="0" smtClean="0"/>
              <a:t>ボキャブラリ</a:t>
            </a:r>
            <a:r>
              <a:rPr lang="ja-JP" altLang="en-US" dirty="0"/>
              <a:t>だけで</a:t>
            </a:r>
            <a:r>
              <a:rPr lang="ja-JP" altLang="en-US" dirty="0" smtClean="0"/>
              <a:t>なく、データの構造や問い合わせ方に関する解説</a:t>
            </a:r>
            <a:r>
              <a:rPr lang="en-US" altLang="ja-JP" dirty="0" smtClean="0"/>
              <a:t>(</a:t>
            </a:r>
            <a:r>
              <a:rPr lang="ja-JP" altLang="en-US" dirty="0"/>
              <a:t>ベストプラクティスの提示</a:t>
            </a:r>
            <a:r>
              <a:rPr lang="en-US" altLang="ja-JP" dirty="0" smtClean="0"/>
              <a:t>)</a:t>
            </a:r>
            <a:r>
              <a:rPr lang="ja-JP" altLang="en-US" dirty="0" smtClean="0"/>
              <a:t>も必要。</a:t>
            </a:r>
            <a:endParaRPr kumimoji="1" lang="ja-JP" altLang="en-US" dirty="0" smtClean="0"/>
          </a:p>
          <a:p>
            <a:pPr lvl="2"/>
            <a:r>
              <a:rPr kumimoji="1" lang="ja-JP" altLang="en-US" dirty="0" smtClean="0"/>
              <a:t>開発者サイトによる情報提供・意見交換などが必要。</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17</a:t>
            </a:fld>
            <a:endParaRPr lang="en-US" altLang="ja-JP"/>
          </a:p>
        </p:txBody>
      </p:sp>
    </p:spTree>
    <p:extLst>
      <p:ext uri="{BB962C8B-B14F-4D97-AF65-F5344CB8AC3E}">
        <p14:creationId xmlns:p14="http://schemas.microsoft.com/office/powerpoint/2010/main" val="74281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（参考）外部仕様書に基づくシステムを構築した</a:t>
            </a:r>
            <a:r>
              <a:rPr lang="ja-JP" altLang="en-US" dirty="0"/>
              <a:t>実証事業者</a:t>
            </a:r>
            <a:r>
              <a:rPr lang="ja-JP" altLang="en-US" dirty="0" smtClean="0"/>
              <a:t>からの意見</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SPARQL</a:t>
            </a:r>
            <a:r>
              <a:rPr lang="ja-JP" altLang="en-US" dirty="0" smtClean="0"/>
              <a:t>部分の</a:t>
            </a:r>
            <a:r>
              <a:rPr lang="en-US" altLang="ja-JP" dirty="0" smtClean="0"/>
              <a:t>API</a:t>
            </a:r>
            <a:r>
              <a:rPr lang="ja-JP" altLang="en-US" dirty="0" smtClean="0"/>
              <a:t>に関して</a:t>
            </a:r>
          </a:p>
          <a:p>
            <a:pPr lvl="1"/>
            <a:r>
              <a:rPr lang="en-US" altLang="ja-JP" dirty="0" smtClean="0"/>
              <a:t>RDF/SPARQL</a:t>
            </a:r>
            <a:r>
              <a:rPr lang="ja-JP" altLang="en-US" dirty="0" smtClean="0"/>
              <a:t>および</a:t>
            </a:r>
            <a:r>
              <a:rPr lang="en-US" altLang="ja-JP" dirty="0" smtClean="0"/>
              <a:t>linked data</a:t>
            </a:r>
            <a:r>
              <a:rPr lang="ja-JP" altLang="en-US" dirty="0" smtClean="0"/>
              <a:t>を使うという前提であれば有用。</a:t>
            </a:r>
          </a:p>
          <a:p>
            <a:pPr lvl="2"/>
            <a:r>
              <a:rPr lang="en-US" altLang="ja-JP" dirty="0" smtClean="0"/>
              <a:t>RDF</a:t>
            </a:r>
            <a:r>
              <a:rPr lang="ja-JP" altLang="en-US" dirty="0" smtClean="0"/>
              <a:t>化しやすい（</a:t>
            </a:r>
            <a:r>
              <a:rPr lang="en-US" altLang="ja-JP" dirty="0" smtClean="0"/>
              <a:t>RDF</a:t>
            </a:r>
            <a:r>
              <a:rPr lang="ja-JP" altLang="en-US" dirty="0" smtClean="0"/>
              <a:t>化することによるメリットが大きい）データとそうでないデータがある。</a:t>
            </a:r>
          </a:p>
          <a:p>
            <a:pPr lvl="1"/>
            <a:r>
              <a:rPr lang="ja-JP" altLang="en-US" dirty="0"/>
              <a:t>クエリ、データ量、サーバの実装によっては実用的な応答時間が得られない場合がある</a:t>
            </a:r>
            <a:r>
              <a:rPr lang="ja-JP" altLang="en-US" dirty="0" smtClean="0"/>
              <a:t>。分散化</a:t>
            </a:r>
            <a:r>
              <a:rPr lang="ja-JP" altLang="en-US" dirty="0"/>
              <a:t>技術やクエリの利用制限ポリシ等を含めた検討が必要。</a:t>
            </a:r>
            <a:endParaRPr lang="en-US" altLang="ja-JP" dirty="0" smtClean="0"/>
          </a:p>
          <a:p>
            <a:r>
              <a:rPr lang="en-US" altLang="ja-JP" dirty="0" smtClean="0"/>
              <a:t>REST</a:t>
            </a:r>
            <a:r>
              <a:rPr lang="ja-JP" altLang="en-US" dirty="0" smtClean="0"/>
              <a:t>部分の</a:t>
            </a:r>
            <a:r>
              <a:rPr lang="en-US" altLang="ja-JP" dirty="0" smtClean="0"/>
              <a:t>API</a:t>
            </a:r>
            <a:r>
              <a:rPr lang="ja-JP" altLang="en-US" dirty="0" smtClean="0"/>
              <a:t>に関して</a:t>
            </a:r>
          </a:p>
          <a:p>
            <a:pPr lvl="1"/>
            <a:r>
              <a:rPr lang="ja-JP" altLang="en-US" dirty="0" smtClean="0"/>
              <a:t>国が規定する場合は、外部仕様書レベルの仕様が必要。</a:t>
            </a:r>
          </a:p>
          <a:p>
            <a:pPr lvl="1"/>
            <a:r>
              <a:rPr kumimoji="1" lang="ja-JP" altLang="en-US" dirty="0" smtClean="0"/>
              <a:t>民間が自由に作るという観点では、</a:t>
            </a:r>
            <a:r>
              <a:rPr kumimoji="1" lang="en-US" altLang="ja-JP" dirty="0" smtClean="0"/>
              <a:t>REST</a:t>
            </a:r>
            <a:r>
              <a:rPr kumimoji="1" lang="ja-JP" altLang="en-US" dirty="0" smtClean="0"/>
              <a:t>ベースの仕様まで規定する必要はない。</a:t>
            </a:r>
          </a:p>
          <a:p>
            <a:pPr lvl="1"/>
            <a:r>
              <a:rPr lang="ja-JP" altLang="en-US" dirty="0"/>
              <a:t>必須</a:t>
            </a:r>
            <a:r>
              <a:rPr lang="ja-JP" altLang="en-US" dirty="0" smtClean="0"/>
              <a:t>とオプションの少なくも</a:t>
            </a:r>
            <a:r>
              <a:rPr lang="en-US" altLang="ja-JP" dirty="0" smtClean="0"/>
              <a:t>2</a:t>
            </a:r>
            <a:r>
              <a:rPr lang="ja-JP" altLang="en-US" dirty="0" smtClean="0"/>
              <a:t>段階に分けた方がよい。</a:t>
            </a:r>
            <a:endParaRPr lang="en-US" altLang="ja-JP" dirty="0" smtClean="0"/>
          </a:p>
          <a:p>
            <a:r>
              <a:rPr kumimoji="1" lang="ja-JP" altLang="en-US" dirty="0" smtClean="0"/>
              <a:t>ボキャブラリに関して</a:t>
            </a:r>
          </a:p>
          <a:p>
            <a:pPr lvl="1"/>
            <a:r>
              <a:rPr lang="ja-JP" altLang="en-US" dirty="0" smtClean="0"/>
              <a:t>ボキャブラリはトップダウンに定義できない。</a:t>
            </a:r>
          </a:p>
          <a:p>
            <a:pPr lvl="1"/>
            <a:r>
              <a:rPr lang="ja-JP" altLang="en-US" dirty="0" smtClean="0"/>
              <a:t>いろいろ</a:t>
            </a:r>
            <a:r>
              <a:rPr lang="ja-JP" altLang="en-US" dirty="0"/>
              <a:t>なボキャブラリを</a:t>
            </a:r>
            <a:r>
              <a:rPr lang="ja-JP" altLang="en-US" dirty="0" smtClean="0"/>
              <a:t>公開することが必要。そのうち、使われる</a:t>
            </a:r>
            <a:r>
              <a:rPr lang="ja-JP" altLang="en-US" dirty="0"/>
              <a:t>ものが</a:t>
            </a:r>
            <a:r>
              <a:rPr lang="ja-JP" altLang="en-US" dirty="0" smtClean="0"/>
              <a:t>残る。</a:t>
            </a:r>
          </a:p>
          <a:p>
            <a:pPr lvl="1"/>
            <a:r>
              <a:rPr kumimoji="1" lang="ja-JP" altLang="en-US" dirty="0"/>
              <a:t>情報処理の範疇で</a:t>
            </a:r>
            <a:r>
              <a:rPr kumimoji="1" lang="ja-JP" altLang="en-US" dirty="0" smtClean="0"/>
              <a:t>ない分類もある。</a:t>
            </a:r>
            <a:r>
              <a:rPr kumimoji="1" lang="en-US" altLang="ja-JP" dirty="0" smtClean="0"/>
              <a:t>(</a:t>
            </a:r>
            <a:r>
              <a:rPr kumimoji="1" lang="ja-JP" altLang="en-US" dirty="0" smtClean="0"/>
              <a:t>自治体が定義した防災に関する分類など</a:t>
            </a:r>
            <a:r>
              <a:rPr kumimoji="1" lang="en-US" altLang="ja-JP" dirty="0" smtClean="0"/>
              <a:t>)</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18</a:t>
            </a:fld>
            <a:endParaRPr lang="en-US" altLang="ja-JP"/>
          </a:p>
        </p:txBody>
      </p:sp>
    </p:spTree>
    <p:extLst>
      <p:ext uri="{BB962C8B-B14F-4D97-AF65-F5344CB8AC3E}">
        <p14:creationId xmlns:p14="http://schemas.microsoft.com/office/powerpoint/2010/main" val="2463945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stretch>
            <a:fillRect/>
          </a:stretch>
        </p:blipFill>
        <p:spPr>
          <a:xfrm>
            <a:off x="3810000" y="2743200"/>
            <a:ext cx="2286000" cy="20977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ケーススタディの背景・目的</a:t>
            </a:r>
            <a:endParaRPr kumimoji="1" lang="ja-JP" altLang="en-US" dirty="0"/>
          </a:p>
        </p:txBody>
      </p:sp>
      <p:sp>
        <p:nvSpPr>
          <p:cNvPr id="3" name="コンテンツ プレースホルダー 2"/>
          <p:cNvSpPr>
            <a:spLocks noGrp="1"/>
          </p:cNvSpPr>
          <p:nvPr>
            <p:ph idx="1"/>
          </p:nvPr>
        </p:nvSpPr>
        <p:spPr>
          <a:xfrm>
            <a:off x="351414" y="1143000"/>
            <a:ext cx="9554586" cy="5268127"/>
          </a:xfrm>
        </p:spPr>
        <p:txBody>
          <a:bodyPr>
            <a:normAutofit fontScale="92500" lnSpcReduction="10000"/>
          </a:bodyPr>
          <a:lstStyle/>
          <a:p>
            <a:r>
              <a:rPr kumimoji="1" lang="ja-JP" altLang="en-US" dirty="0" smtClean="0"/>
              <a:t>背景</a:t>
            </a:r>
          </a:p>
          <a:p>
            <a:pPr lvl="1"/>
            <a:r>
              <a:rPr lang="ja-JP" altLang="en-US" dirty="0" smtClean="0"/>
              <a:t>東日本大震災における、情報の横連携（流通・共有）</a:t>
            </a:r>
            <a:r>
              <a:rPr lang="ja-JP" altLang="en-US" dirty="0"/>
              <a:t>の</a:t>
            </a:r>
            <a:r>
              <a:rPr lang="ja-JP" altLang="en-US" dirty="0" smtClean="0"/>
              <a:t>重要性が顕在化から、組織</a:t>
            </a:r>
            <a:r>
              <a:rPr lang="ja-JP" altLang="en-US" dirty="0"/>
              <a:t>や業界内で利用されているデータを社会でオープンに利用できる</a:t>
            </a:r>
            <a:r>
              <a:rPr lang="ja-JP" altLang="en-US" dirty="0" smtClean="0"/>
              <a:t>環境の整備が重視されている。</a:t>
            </a:r>
          </a:p>
          <a:p>
            <a:pPr lvl="2"/>
            <a:r>
              <a:rPr kumimoji="1" lang="ja-JP" altLang="en-US" dirty="0" smtClean="0"/>
              <a:t>これを実現する方法の</a:t>
            </a:r>
            <a:r>
              <a:rPr kumimoji="1" lang="en-US" altLang="ja-JP" dirty="0" smtClean="0"/>
              <a:t>1</a:t>
            </a:r>
            <a:r>
              <a:rPr kumimoji="1" lang="ja-JP" altLang="en-US" dirty="0" smtClean="0"/>
              <a:t>つと</a:t>
            </a:r>
            <a:r>
              <a:rPr kumimoji="1" lang="ja-JP" altLang="en-US" smtClean="0"/>
              <a:t>して</a:t>
            </a:r>
            <a:r>
              <a:rPr lang="ja-JP" altLang="en-US"/>
              <a:t>、総務省では、情報</a:t>
            </a:r>
            <a:r>
              <a:rPr kumimoji="1" lang="ja-JP" altLang="en-US" dirty="0" smtClean="0"/>
              <a:t>流通連携基盤を整備している。</a:t>
            </a:r>
          </a:p>
          <a:p>
            <a:pPr lvl="3"/>
            <a:r>
              <a:rPr lang="ja-JP" altLang="en-US" dirty="0"/>
              <a:t>情報流通連携</a:t>
            </a:r>
            <a:r>
              <a:rPr lang="ja-JP" altLang="en-US" dirty="0" smtClean="0"/>
              <a:t>基盤＝主体</a:t>
            </a:r>
            <a:r>
              <a:rPr lang="ja-JP" altLang="en-US" dirty="0"/>
              <a:t>、分野・領域に閉じない情報流通・利活用のための共通基盤としての、情報・知識やサービスの連携・共有環境の整備のための汎用性ある技術・運用ルール等が整った</a:t>
            </a:r>
            <a:r>
              <a:rPr lang="ja-JP" altLang="en-US" dirty="0" smtClean="0"/>
              <a:t>環境。</a:t>
            </a:r>
          </a:p>
          <a:p>
            <a:pPr lvl="2"/>
            <a:r>
              <a:rPr kumimoji="1" lang="ja-JP" altLang="en-US" dirty="0"/>
              <a:t>平成</a:t>
            </a:r>
            <a:r>
              <a:rPr kumimoji="1" lang="en-US" altLang="ja-JP" dirty="0" smtClean="0"/>
              <a:t>24</a:t>
            </a:r>
            <a:r>
              <a:rPr kumimoji="1" lang="ja-JP" altLang="en-US" dirty="0" smtClean="0"/>
              <a:t>年度は、</a:t>
            </a:r>
            <a:r>
              <a:rPr lang="ja-JP" altLang="en-US" dirty="0"/>
              <a:t>情報流通連携</a:t>
            </a:r>
            <a:r>
              <a:rPr lang="ja-JP" altLang="en-US" dirty="0" smtClean="0"/>
              <a:t>基盤のシステム外部仕様書（ドラフト版・以下「外部仕様書」と呼ぶ）の設計を行った。</a:t>
            </a:r>
            <a:r>
              <a:rPr lang="ja-JP" altLang="en-US" dirty="0"/>
              <a:t>外部仕様書の規定</a:t>
            </a:r>
            <a:r>
              <a:rPr lang="ja-JP" altLang="en-US" dirty="0" smtClean="0"/>
              <a:t>範囲は以下の通り。</a:t>
            </a:r>
          </a:p>
          <a:p>
            <a:pPr lvl="3"/>
            <a:r>
              <a:rPr kumimoji="1" lang="ja-JP" altLang="en-US" dirty="0" smtClean="0"/>
              <a:t>データモデル（</a:t>
            </a:r>
            <a:r>
              <a:rPr kumimoji="1" lang="en-US" altLang="ja-JP" dirty="0" smtClean="0"/>
              <a:t>RDF</a:t>
            </a:r>
            <a:r>
              <a:rPr kumimoji="1" lang="ja-JP" altLang="en-US" dirty="0" smtClean="0"/>
              <a:t>に準拠）</a:t>
            </a:r>
            <a:endParaRPr kumimoji="1" lang="en-US" altLang="ja-JP" dirty="0" smtClean="0"/>
          </a:p>
          <a:p>
            <a:pPr lvl="3"/>
            <a:r>
              <a:rPr lang="ja-JP" altLang="en-US" dirty="0" smtClean="0"/>
              <a:t>ボキャブラリ（広く流通しているもの＋実証のために追加したもの）</a:t>
            </a:r>
          </a:p>
          <a:p>
            <a:pPr lvl="3"/>
            <a:r>
              <a:rPr kumimoji="1" lang="en-US" altLang="ja-JP" dirty="0" smtClean="0"/>
              <a:t>API</a:t>
            </a:r>
            <a:r>
              <a:rPr kumimoji="1" lang="ja-JP" altLang="en-US" dirty="0" smtClean="0"/>
              <a:t>（データ交換のための外部インタフェース。</a:t>
            </a:r>
            <a:r>
              <a:rPr kumimoji="1" lang="en-US" altLang="ja-JP" dirty="0" smtClean="0"/>
              <a:t>SPARQL</a:t>
            </a:r>
            <a:r>
              <a:rPr kumimoji="1" lang="ja-JP" altLang="en-US" dirty="0" smtClean="0"/>
              <a:t>ベース＋</a:t>
            </a:r>
            <a:r>
              <a:rPr kumimoji="1" lang="en-US" altLang="ja-JP" dirty="0" smtClean="0"/>
              <a:t>REST</a:t>
            </a:r>
            <a:r>
              <a:rPr kumimoji="1" lang="ja-JP" altLang="en-US" dirty="0" smtClean="0"/>
              <a:t>ベース）</a:t>
            </a:r>
          </a:p>
          <a:p>
            <a:r>
              <a:rPr kumimoji="1" lang="ja-JP" altLang="en-US" dirty="0" smtClean="0"/>
              <a:t>目的</a:t>
            </a:r>
          </a:p>
          <a:p>
            <a:pPr lvl="1"/>
            <a:r>
              <a:rPr lang="ja-JP" altLang="en-US" dirty="0" smtClean="0"/>
              <a:t>情報</a:t>
            </a:r>
            <a:r>
              <a:rPr lang="ja-JP" altLang="en-US" dirty="0"/>
              <a:t>流通連携</a:t>
            </a:r>
            <a:r>
              <a:rPr lang="ja-JP" altLang="en-US" dirty="0" smtClean="0"/>
              <a:t>基盤の適用可能性を検証</a:t>
            </a:r>
          </a:p>
          <a:p>
            <a:pPr lvl="1"/>
            <a:r>
              <a:rPr lang="ja-JP" altLang="en-US" dirty="0" smtClean="0"/>
              <a:t>データのオープン化に対するメリットの可視化</a:t>
            </a:r>
          </a:p>
          <a:p>
            <a:pPr lvl="1"/>
            <a:r>
              <a:rPr lang="ja-JP" altLang="en-US" dirty="0" smtClean="0"/>
              <a:t>外部仕様書に関する評価と課題の抽出</a:t>
            </a:r>
          </a:p>
          <a:p>
            <a:r>
              <a:rPr lang="ja-JP" altLang="en-US" dirty="0"/>
              <a:t>平成</a:t>
            </a:r>
            <a:r>
              <a:rPr lang="en-US" altLang="ja-JP" dirty="0"/>
              <a:t>24</a:t>
            </a:r>
            <a:r>
              <a:rPr lang="ja-JP" altLang="en-US" dirty="0" smtClean="0"/>
              <a:t>年度に実施した適用</a:t>
            </a:r>
            <a:r>
              <a:rPr lang="ja-JP" altLang="en-US" dirty="0"/>
              <a:t>可能性</a:t>
            </a:r>
            <a:r>
              <a:rPr lang="ja-JP" altLang="en-US" dirty="0" smtClean="0"/>
              <a:t>検証対象分野</a:t>
            </a:r>
          </a:p>
          <a:p>
            <a:pPr lvl="1"/>
            <a:r>
              <a:rPr lang="ja-JP" altLang="en-US" dirty="0" smtClean="0"/>
              <a:t>公共</a:t>
            </a:r>
            <a:r>
              <a:rPr lang="ja-JP" altLang="en-US" dirty="0"/>
              <a:t>交通／災害関連／ボーリング（地盤）／生鮮</a:t>
            </a:r>
            <a:r>
              <a:rPr lang="ja-JP" altLang="en-US" dirty="0" smtClean="0"/>
              <a:t>農産物トレーサビリティ／水産物トレーサビリティ</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spTree>
    <p:extLst>
      <p:ext uri="{BB962C8B-B14F-4D97-AF65-F5344CB8AC3E}">
        <p14:creationId xmlns:p14="http://schemas.microsoft.com/office/powerpoint/2010/main" val="375024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ケーススタディの実施手順</a:t>
            </a:r>
            <a:endParaRPr kumimoji="1" lang="ja-JP" altLang="en-US" dirty="0"/>
          </a:p>
        </p:txBody>
      </p:sp>
      <p:sp>
        <p:nvSpPr>
          <p:cNvPr id="3" name="コンテンツ プレースホルダー 2"/>
          <p:cNvSpPr>
            <a:spLocks noGrp="1"/>
          </p:cNvSpPr>
          <p:nvPr>
            <p:ph idx="1"/>
          </p:nvPr>
        </p:nvSpPr>
        <p:spPr>
          <a:xfrm>
            <a:off x="351414" y="1143000"/>
            <a:ext cx="9554586" cy="5268127"/>
          </a:xfrm>
        </p:spPr>
        <p:txBody>
          <a:bodyPr>
            <a:normAutofit/>
          </a:bodyPr>
          <a:lstStyle/>
          <a:p>
            <a:pPr marL="457200" indent="-457200">
              <a:buFont typeface="+mj-lt"/>
              <a:buAutoNum type="arabicPeriod"/>
            </a:pPr>
            <a:r>
              <a:rPr lang="ja-JP" altLang="en-US" dirty="0" smtClean="0"/>
              <a:t>各実証で利用するデータを管理するために必要なボキャブラリを検討した。</a:t>
            </a:r>
          </a:p>
          <a:p>
            <a:pPr marL="457200" indent="-457200">
              <a:buFont typeface="+mj-lt"/>
              <a:buAutoNum type="arabicPeriod"/>
            </a:pPr>
            <a:r>
              <a:rPr lang="ja-JP" altLang="en-US" dirty="0" smtClean="0"/>
              <a:t>外部仕様書が規定するボキャブラリや</a:t>
            </a:r>
            <a:r>
              <a:rPr lang="en-US" altLang="ja-JP" dirty="0" smtClean="0"/>
              <a:t>API</a:t>
            </a:r>
            <a:r>
              <a:rPr lang="ja-JP" altLang="en-US" dirty="0" smtClean="0"/>
              <a:t>のうち、必要な部分を定義・実装した「情報流通連携基盤システム」を構築した。</a:t>
            </a:r>
          </a:p>
          <a:p>
            <a:pPr lvl="1"/>
            <a:r>
              <a:rPr lang="ja-JP" altLang="en-US" dirty="0"/>
              <a:t>必要であるが外部仕様書に規定がないボキャブラリや</a:t>
            </a:r>
            <a:r>
              <a:rPr lang="en-US" altLang="ja-JP" dirty="0"/>
              <a:t>API</a:t>
            </a:r>
            <a:r>
              <a:rPr lang="ja-JP" altLang="en-US" dirty="0"/>
              <a:t>については、追加</a:t>
            </a:r>
            <a:r>
              <a:rPr lang="ja-JP" altLang="en-US" dirty="0" smtClean="0"/>
              <a:t>定義した。</a:t>
            </a:r>
          </a:p>
          <a:p>
            <a:pPr marL="457200" indent="-457200">
              <a:buFont typeface="+mj-lt"/>
              <a:buAutoNum type="arabicPeriod"/>
            </a:pPr>
            <a:r>
              <a:rPr lang="ja-JP" altLang="en-US" dirty="0"/>
              <a:t>「情報流通連携基盤システム」</a:t>
            </a:r>
            <a:r>
              <a:rPr lang="ja-JP" altLang="en-US" dirty="0" smtClean="0"/>
              <a:t>を利用して、実証アプリケーションを構築した。</a:t>
            </a:r>
          </a:p>
          <a:p>
            <a:pPr lvl="1"/>
            <a:r>
              <a:rPr lang="ja-JP" altLang="en-US" dirty="0"/>
              <a:t>交通実証で</a:t>
            </a:r>
            <a:r>
              <a:rPr lang="ja-JP" altLang="en-US" dirty="0" smtClean="0"/>
              <a:t>は、開発者サイトを準備して一般</a:t>
            </a:r>
            <a:r>
              <a:rPr lang="ja-JP" altLang="en-US" dirty="0"/>
              <a:t>に実証</a:t>
            </a:r>
            <a:r>
              <a:rPr lang="ja-JP" altLang="en-US" dirty="0" smtClean="0"/>
              <a:t>アプリケーションの構築を公募。</a:t>
            </a:r>
            <a:br>
              <a:rPr lang="ja-JP" altLang="en-US" dirty="0" smtClean="0"/>
            </a:br>
            <a:r>
              <a:rPr lang="en-US" altLang="ja-JP" dirty="0" smtClean="0"/>
              <a:t>3</a:t>
            </a:r>
            <a:r>
              <a:rPr lang="ja-JP" altLang="en-US" dirty="0" smtClean="0"/>
              <a:t>週間で</a:t>
            </a:r>
            <a:r>
              <a:rPr lang="en-US" altLang="ja-JP" dirty="0" smtClean="0"/>
              <a:t>16</a:t>
            </a:r>
            <a:r>
              <a:rPr lang="ja-JP" altLang="en-US" dirty="0" smtClean="0"/>
              <a:t>種類のアプリケーション構築に成功。</a:t>
            </a:r>
          </a:p>
          <a:p>
            <a:pPr marL="457200" indent="-457200">
              <a:buFont typeface="+mj-lt"/>
              <a:buAutoNum type="arabicPeriod"/>
            </a:pPr>
            <a:r>
              <a:rPr lang="ja-JP" altLang="en-US" dirty="0" smtClean="0"/>
              <a:t>下記の観点から、外部</a:t>
            </a:r>
            <a:r>
              <a:rPr kumimoji="1" lang="ja-JP" altLang="en-US" dirty="0" smtClean="0"/>
              <a:t>仕様書</a:t>
            </a:r>
            <a:r>
              <a:rPr kumimoji="1" lang="ja-JP" altLang="en-US" smtClean="0"/>
              <a:t>を評価した。</a:t>
            </a:r>
            <a:endParaRPr kumimoji="1" lang="ja-JP" altLang="en-US" dirty="0" smtClean="0"/>
          </a:p>
          <a:p>
            <a:pPr lvl="1"/>
            <a:r>
              <a:rPr lang="ja-JP" altLang="en-US" dirty="0" smtClean="0"/>
              <a:t>ボキャブラリ・</a:t>
            </a:r>
            <a:r>
              <a:rPr lang="en-US" altLang="ja-JP" dirty="0" smtClean="0"/>
              <a:t>API</a:t>
            </a:r>
            <a:r>
              <a:rPr lang="ja-JP" altLang="en-US" dirty="0" smtClean="0"/>
              <a:t>に関して</a:t>
            </a:r>
          </a:p>
          <a:p>
            <a:pPr lvl="2"/>
            <a:r>
              <a:rPr lang="ja-JP" altLang="en-US" dirty="0" smtClean="0"/>
              <a:t>外部仕様書に記載されたボキャブラリ・</a:t>
            </a:r>
            <a:r>
              <a:rPr lang="en-US" altLang="ja-JP" dirty="0" smtClean="0"/>
              <a:t>API</a:t>
            </a:r>
            <a:r>
              <a:rPr lang="ja-JP" altLang="en-US" dirty="0" smtClean="0"/>
              <a:t>のうち、各実証で利用したもの</a:t>
            </a:r>
          </a:p>
          <a:p>
            <a:pPr lvl="2"/>
            <a:r>
              <a:rPr lang="ja-JP" altLang="en-US" dirty="0" smtClean="0"/>
              <a:t>各実証を実施するために、 （外部仕様書に定義がなく）追加で定義したもの</a:t>
            </a:r>
          </a:p>
          <a:p>
            <a:pPr lvl="1"/>
            <a:r>
              <a:rPr lang="en-US" altLang="ja-JP" dirty="0" smtClean="0"/>
              <a:t>API</a:t>
            </a:r>
            <a:r>
              <a:rPr lang="ja-JP" altLang="en-US" dirty="0" smtClean="0"/>
              <a:t>やボキャブラリが例示されることによる利便性</a:t>
            </a:r>
          </a:p>
          <a:p>
            <a:pPr lvl="1"/>
            <a:r>
              <a:rPr lang="en-US" altLang="ja-JP" dirty="0" smtClean="0"/>
              <a:t>API</a:t>
            </a:r>
            <a:r>
              <a:rPr lang="ja-JP" altLang="en-US" dirty="0" smtClean="0"/>
              <a:t>やボキャブラリに関する課題</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dirty="0"/>
          </a:p>
        </p:txBody>
      </p:sp>
    </p:spTree>
    <p:extLst>
      <p:ext uri="{BB962C8B-B14F-4D97-AF65-F5344CB8AC3E}">
        <p14:creationId xmlns:p14="http://schemas.microsoft.com/office/powerpoint/2010/main" val="2003701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（参考</a:t>
            </a:r>
            <a:r>
              <a:rPr lang="ja-JP" altLang="en-US" dirty="0" smtClean="0"/>
              <a:t>）実証</a:t>
            </a:r>
            <a:r>
              <a:rPr lang="ja-JP" altLang="en-US" dirty="0"/>
              <a:t>実験</a:t>
            </a:r>
            <a:r>
              <a:rPr lang="ja-JP" altLang="en-US" dirty="0" smtClean="0"/>
              <a:t>の実施フレームワーク</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a:p>
        </p:txBody>
      </p:sp>
      <p:sp>
        <p:nvSpPr>
          <p:cNvPr id="46" name="角丸四角形 45"/>
          <p:cNvSpPr/>
          <p:nvPr/>
        </p:nvSpPr>
        <p:spPr>
          <a:xfrm>
            <a:off x="922148" y="1412174"/>
            <a:ext cx="8555716" cy="2786400"/>
          </a:xfrm>
          <a:prstGeom prst="roundRect">
            <a:avLst>
              <a:gd name="adj" fmla="val 6247"/>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sz="1400" dirty="0">
              <a:solidFill>
                <a:schemeClr val="tx1"/>
              </a:solidFill>
              <a:latin typeface="+mj-ea"/>
              <a:ea typeface="+mj-ea"/>
            </a:endParaRPr>
          </a:p>
        </p:txBody>
      </p:sp>
      <p:sp>
        <p:nvSpPr>
          <p:cNvPr id="47" name="フローチャート : 代替処理 46"/>
          <p:cNvSpPr/>
          <p:nvPr/>
        </p:nvSpPr>
        <p:spPr>
          <a:xfrm>
            <a:off x="1164365" y="3527844"/>
            <a:ext cx="3732455" cy="458734"/>
          </a:xfrm>
          <a:prstGeom prst="flowChartAlternateProcess">
            <a:avLst/>
          </a:prstGeom>
          <a:solidFill>
            <a:schemeClr val="accent4">
              <a:lumMod val="20000"/>
              <a:lumOff val="80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400" dirty="0" smtClean="0">
                <a:solidFill>
                  <a:schemeClr val="bg2"/>
                </a:solidFill>
                <a:latin typeface="メイリオ" pitchFamily="50" charset="-128"/>
                <a:ea typeface="メイリオ" pitchFamily="50" charset="-128"/>
                <a:cs typeface="メイリオ" pitchFamily="50" charset="-128"/>
              </a:rPr>
              <a:t>◆情報流通連携基盤システム外部仕様書の</a:t>
            </a:r>
            <a:endParaRPr kumimoji="1" lang="en-US" altLang="ja-JP" sz="1400" dirty="0" smtClean="0">
              <a:solidFill>
                <a:schemeClr val="bg2"/>
              </a:solidFill>
              <a:latin typeface="メイリオ" pitchFamily="50" charset="-128"/>
              <a:ea typeface="メイリオ" pitchFamily="50" charset="-128"/>
              <a:cs typeface="メイリオ" pitchFamily="50" charset="-128"/>
            </a:endParaRPr>
          </a:p>
          <a:p>
            <a:pPr algn="ctr"/>
            <a:r>
              <a:rPr kumimoji="1" lang="ja-JP" altLang="en-US" sz="1400" dirty="0" smtClean="0">
                <a:solidFill>
                  <a:schemeClr val="bg2"/>
                </a:solidFill>
                <a:latin typeface="メイリオ" pitchFamily="50" charset="-128"/>
                <a:ea typeface="メイリオ" pitchFamily="50" charset="-128"/>
                <a:cs typeface="メイリオ" pitchFamily="50" charset="-128"/>
              </a:rPr>
              <a:t>策定・改訂</a:t>
            </a:r>
            <a:endParaRPr kumimoji="1" lang="ja-JP" altLang="en-US" sz="1400" dirty="0">
              <a:solidFill>
                <a:schemeClr val="bg2"/>
              </a:solidFill>
              <a:latin typeface="メイリオ" pitchFamily="50" charset="-128"/>
              <a:ea typeface="メイリオ" pitchFamily="50" charset="-128"/>
              <a:cs typeface="メイリオ" pitchFamily="50" charset="-128"/>
            </a:endParaRPr>
          </a:p>
        </p:txBody>
      </p:sp>
      <p:sp>
        <p:nvSpPr>
          <p:cNvPr id="48" name="フローチャート : 代替処理 47"/>
          <p:cNvSpPr/>
          <p:nvPr/>
        </p:nvSpPr>
        <p:spPr>
          <a:xfrm>
            <a:off x="5531566" y="3527844"/>
            <a:ext cx="3381874" cy="458734"/>
          </a:xfrm>
          <a:prstGeom prst="flowChartAlternateProcess">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400" dirty="0" smtClean="0">
                <a:solidFill>
                  <a:schemeClr val="bg2"/>
                </a:solidFill>
                <a:latin typeface="メイリオ" pitchFamily="50" charset="-128"/>
                <a:ea typeface="メイリオ" pitchFamily="50" charset="-128"/>
                <a:cs typeface="メイリオ" pitchFamily="50" charset="-128"/>
              </a:rPr>
              <a:t>◆データ利活用ルールの策定</a:t>
            </a:r>
            <a:r>
              <a:rPr lang="ja-JP" altLang="en-US" sz="1400" dirty="0" smtClean="0">
                <a:solidFill>
                  <a:schemeClr val="bg2"/>
                </a:solidFill>
                <a:latin typeface="メイリオ" pitchFamily="50" charset="-128"/>
                <a:ea typeface="メイリオ" pitchFamily="50" charset="-128"/>
                <a:cs typeface="メイリオ" pitchFamily="50" charset="-128"/>
              </a:rPr>
              <a:t>・改訂</a:t>
            </a:r>
            <a:endParaRPr kumimoji="1" lang="en-US" altLang="ja-JP" sz="1400" dirty="0" smtClean="0">
              <a:solidFill>
                <a:schemeClr val="bg2"/>
              </a:solidFill>
              <a:latin typeface="メイリオ" pitchFamily="50" charset="-128"/>
              <a:ea typeface="メイリオ" pitchFamily="50" charset="-128"/>
              <a:cs typeface="メイリオ" pitchFamily="50" charset="-128"/>
            </a:endParaRPr>
          </a:p>
          <a:p>
            <a:pPr algn="ctr"/>
            <a:r>
              <a:rPr kumimoji="1" lang="ja-JP" altLang="en-US" sz="1200" dirty="0" smtClean="0">
                <a:solidFill>
                  <a:schemeClr val="bg2"/>
                </a:solidFill>
                <a:latin typeface="メイリオ" pitchFamily="50" charset="-128"/>
                <a:ea typeface="メイリオ" pitchFamily="50" charset="-128"/>
                <a:cs typeface="メイリオ" pitchFamily="50" charset="-128"/>
              </a:rPr>
              <a:t>　（オープンデータライセンスの</a:t>
            </a:r>
            <a:r>
              <a:rPr lang="ja-JP" altLang="en-US" sz="1200" dirty="0">
                <a:solidFill>
                  <a:schemeClr val="bg2"/>
                </a:solidFill>
                <a:latin typeface="メイリオ" pitchFamily="50" charset="-128"/>
                <a:ea typeface="メイリオ" pitchFamily="50" charset="-128"/>
                <a:cs typeface="メイリオ" pitchFamily="50" charset="-128"/>
              </a:rPr>
              <a:t>検討</a:t>
            </a:r>
            <a:r>
              <a:rPr kumimoji="1" lang="ja-JP" altLang="en-US" sz="1200" dirty="0" smtClean="0">
                <a:solidFill>
                  <a:schemeClr val="bg2"/>
                </a:solidFill>
                <a:latin typeface="メイリオ" pitchFamily="50" charset="-128"/>
                <a:ea typeface="メイリオ" pitchFamily="50" charset="-128"/>
                <a:cs typeface="メイリオ" pitchFamily="50" charset="-128"/>
              </a:rPr>
              <a:t>）</a:t>
            </a:r>
            <a:endParaRPr kumimoji="1" lang="ja-JP" altLang="en-US" sz="1200" dirty="0">
              <a:solidFill>
                <a:schemeClr val="bg2"/>
              </a:solidFill>
              <a:latin typeface="メイリオ" pitchFamily="50" charset="-128"/>
              <a:ea typeface="メイリオ" pitchFamily="50" charset="-128"/>
              <a:cs typeface="メイリオ" pitchFamily="50" charset="-128"/>
            </a:endParaRPr>
          </a:p>
        </p:txBody>
      </p:sp>
      <p:sp>
        <p:nvSpPr>
          <p:cNvPr id="49" name="正方形/長方形 48"/>
          <p:cNvSpPr/>
          <p:nvPr/>
        </p:nvSpPr>
        <p:spPr>
          <a:xfrm>
            <a:off x="7247236" y="3027149"/>
            <a:ext cx="1229396" cy="261610"/>
          </a:xfrm>
          <a:prstGeom prst="rect">
            <a:avLst/>
          </a:prstGeom>
        </p:spPr>
        <p:txBody>
          <a:bodyPr wrap="square">
            <a:spAutoFit/>
          </a:bodyPr>
          <a:lstStyle/>
          <a:p>
            <a:pPr algn="ctr"/>
            <a:r>
              <a:rPr lang="ja-JP" altLang="en-US" sz="1100" dirty="0" smtClean="0">
                <a:solidFill>
                  <a:schemeClr val="bg2"/>
                </a:solidFill>
                <a:latin typeface="メイリオ" pitchFamily="50" charset="-128"/>
                <a:ea typeface="メイリオ" pitchFamily="50" charset="-128"/>
                <a:cs typeface="メイリオ" pitchFamily="50" charset="-128"/>
              </a:rPr>
              <a:t>フィードバック</a:t>
            </a:r>
            <a:endParaRPr lang="ja-JP" altLang="en-US" sz="1100" dirty="0">
              <a:solidFill>
                <a:schemeClr val="bg2"/>
              </a:solidFill>
              <a:latin typeface="メイリオ" pitchFamily="50" charset="-128"/>
              <a:ea typeface="メイリオ" pitchFamily="50" charset="-128"/>
              <a:cs typeface="メイリオ" pitchFamily="50" charset="-128"/>
            </a:endParaRPr>
          </a:p>
        </p:txBody>
      </p:sp>
      <p:sp>
        <p:nvSpPr>
          <p:cNvPr id="50" name="正方形/長方形 49"/>
          <p:cNvSpPr/>
          <p:nvPr/>
        </p:nvSpPr>
        <p:spPr>
          <a:xfrm>
            <a:off x="5404102" y="2996952"/>
            <a:ext cx="1652391" cy="261610"/>
          </a:xfrm>
          <a:prstGeom prst="rect">
            <a:avLst/>
          </a:prstGeom>
        </p:spPr>
        <p:txBody>
          <a:bodyPr wrap="square">
            <a:spAutoFit/>
          </a:bodyPr>
          <a:lstStyle/>
          <a:p>
            <a:pPr algn="ctr"/>
            <a:r>
              <a:rPr lang="ja-JP" altLang="en-US" sz="1100" dirty="0" smtClean="0">
                <a:solidFill>
                  <a:schemeClr val="bg2"/>
                </a:solidFill>
                <a:latin typeface="メイリオ" pitchFamily="50" charset="-128"/>
                <a:ea typeface="メイリオ" pitchFamily="50" charset="-128"/>
                <a:cs typeface="メイリオ" pitchFamily="50" charset="-128"/>
              </a:rPr>
              <a:t>必要に応じて課題提供</a:t>
            </a:r>
            <a:endParaRPr lang="ja-JP" altLang="en-US" sz="1100" dirty="0">
              <a:solidFill>
                <a:schemeClr val="bg2"/>
              </a:solidFill>
              <a:latin typeface="メイリオ" pitchFamily="50" charset="-128"/>
              <a:ea typeface="メイリオ" pitchFamily="50" charset="-128"/>
              <a:cs typeface="メイリオ" pitchFamily="50" charset="-128"/>
            </a:endParaRPr>
          </a:p>
        </p:txBody>
      </p:sp>
      <p:sp>
        <p:nvSpPr>
          <p:cNvPr id="51" name="角丸四角形 50"/>
          <p:cNvSpPr/>
          <p:nvPr/>
        </p:nvSpPr>
        <p:spPr>
          <a:xfrm>
            <a:off x="922148" y="4813482"/>
            <a:ext cx="8555714" cy="1681151"/>
          </a:xfrm>
          <a:prstGeom prst="roundRect">
            <a:avLst>
              <a:gd name="adj" fmla="val 6247"/>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sz="1400" dirty="0">
              <a:solidFill>
                <a:schemeClr val="tx1"/>
              </a:solidFill>
              <a:latin typeface="メイリオ" pitchFamily="50" charset="-128"/>
              <a:ea typeface="メイリオ" pitchFamily="50" charset="-128"/>
              <a:cs typeface="メイリオ" pitchFamily="50" charset="-128"/>
            </a:endParaRPr>
          </a:p>
        </p:txBody>
      </p:sp>
      <p:sp>
        <p:nvSpPr>
          <p:cNvPr id="52" name="正方形/長方形 51"/>
          <p:cNvSpPr/>
          <p:nvPr/>
        </p:nvSpPr>
        <p:spPr>
          <a:xfrm>
            <a:off x="2774383" y="4446153"/>
            <a:ext cx="4384434" cy="369332"/>
          </a:xfrm>
          <a:prstGeom prst="rect">
            <a:avLst/>
          </a:prstGeom>
        </p:spPr>
        <p:txBody>
          <a:bodyPr wrap="square">
            <a:spAutoFit/>
          </a:bodyPr>
          <a:lstStyle/>
          <a:p>
            <a:pPr algn="ctr"/>
            <a:r>
              <a:rPr lang="ja-JP" altLang="en-US" sz="1800" dirty="0" smtClean="0">
                <a:solidFill>
                  <a:schemeClr val="accent6">
                    <a:lumMod val="75000"/>
                  </a:schemeClr>
                </a:solidFill>
                <a:latin typeface="メイリオ" pitchFamily="50" charset="-128"/>
                <a:ea typeface="メイリオ" pitchFamily="50" charset="-128"/>
                <a:cs typeface="メイリオ" pitchFamily="50" charset="-128"/>
              </a:rPr>
              <a:t>オープンデータ流通推進コンソーシアム</a:t>
            </a:r>
            <a:endParaRPr lang="ja-JP" altLang="en-US" sz="1800" dirty="0">
              <a:solidFill>
                <a:schemeClr val="accent6">
                  <a:lumMod val="75000"/>
                </a:schemeClr>
              </a:solidFill>
              <a:latin typeface="メイリオ" pitchFamily="50" charset="-128"/>
              <a:ea typeface="メイリオ" pitchFamily="50" charset="-128"/>
              <a:cs typeface="メイリオ" pitchFamily="50" charset="-128"/>
            </a:endParaRPr>
          </a:p>
        </p:txBody>
      </p:sp>
      <p:sp>
        <p:nvSpPr>
          <p:cNvPr id="53" name="正方形/長方形 52"/>
          <p:cNvSpPr/>
          <p:nvPr/>
        </p:nvSpPr>
        <p:spPr>
          <a:xfrm>
            <a:off x="2844860" y="1050688"/>
            <a:ext cx="4302533" cy="369332"/>
          </a:xfrm>
          <a:prstGeom prst="rect">
            <a:avLst/>
          </a:prstGeom>
        </p:spPr>
        <p:txBody>
          <a:bodyPr wrap="square">
            <a:spAutoFit/>
          </a:bodyPr>
          <a:lstStyle/>
          <a:p>
            <a:pPr algn="ctr"/>
            <a:r>
              <a:rPr lang="ja-JP" altLang="en-US" dirty="0" smtClean="0">
                <a:solidFill>
                  <a:schemeClr val="bg1"/>
                </a:solidFill>
                <a:latin typeface="HGP創英角ｺﾞｼｯｸUB" pitchFamily="50" charset="-128"/>
                <a:ea typeface="HGP創英角ｺﾞｼｯｸUB" pitchFamily="50" charset="-128"/>
              </a:rPr>
              <a:t>総務省　</a:t>
            </a:r>
            <a:r>
              <a:rPr lang="en-US" altLang="ja-JP" dirty="0" smtClean="0">
                <a:solidFill>
                  <a:schemeClr val="bg1"/>
                </a:solidFill>
                <a:latin typeface="HGP創英角ｺﾞｼｯｸUB" pitchFamily="50" charset="-128"/>
                <a:ea typeface="HGP創英角ｺﾞｼｯｸUB" pitchFamily="50" charset="-128"/>
              </a:rPr>
              <a:t>[</a:t>
            </a:r>
            <a:r>
              <a:rPr lang="ja-JP" altLang="en-US" dirty="0" smtClean="0">
                <a:solidFill>
                  <a:schemeClr val="bg1"/>
                </a:solidFill>
                <a:latin typeface="HGP創英角ｺﾞｼｯｸUB" pitchFamily="50" charset="-128"/>
                <a:ea typeface="HGP創英角ｺﾞｼｯｸUB" pitchFamily="50" charset="-128"/>
              </a:rPr>
              <a:t>情報流通連携基盤構築事業等</a:t>
            </a:r>
            <a:r>
              <a:rPr lang="en-US" altLang="ja-JP" dirty="0" smtClean="0">
                <a:solidFill>
                  <a:schemeClr val="bg1"/>
                </a:solidFill>
                <a:latin typeface="HGP創英角ｺﾞｼｯｸUB" pitchFamily="50" charset="-128"/>
                <a:ea typeface="HGP創英角ｺﾞｼｯｸUB" pitchFamily="50" charset="-128"/>
              </a:rPr>
              <a:t>]</a:t>
            </a:r>
            <a:endParaRPr lang="ja-JP" altLang="en-US" dirty="0">
              <a:solidFill>
                <a:schemeClr val="bg1"/>
              </a:solidFill>
              <a:latin typeface="HGP創英角ｺﾞｼｯｸUB" pitchFamily="50" charset="-128"/>
              <a:ea typeface="HGP創英角ｺﾞｼｯｸUB" pitchFamily="50" charset="-128"/>
            </a:endParaRPr>
          </a:p>
        </p:txBody>
      </p:sp>
      <p:grpSp>
        <p:nvGrpSpPr>
          <p:cNvPr id="54" name="グループ化 53"/>
          <p:cNvGrpSpPr/>
          <p:nvPr/>
        </p:nvGrpSpPr>
        <p:grpSpPr>
          <a:xfrm>
            <a:off x="2528886" y="5112154"/>
            <a:ext cx="5074095" cy="1107292"/>
            <a:chOff x="1372190" y="4773250"/>
            <a:chExt cx="2160000" cy="1620000"/>
          </a:xfrm>
        </p:grpSpPr>
        <p:sp>
          <p:nvSpPr>
            <p:cNvPr id="85" name="二等辺三角形 84"/>
            <p:cNvSpPr/>
            <p:nvPr/>
          </p:nvSpPr>
          <p:spPr>
            <a:xfrm rot="10800000">
              <a:off x="1372190" y="4773250"/>
              <a:ext cx="2160000" cy="1620000"/>
            </a:xfrm>
            <a:prstGeom prst="triangl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メイリオ" pitchFamily="50" charset="-128"/>
                <a:ea typeface="メイリオ" pitchFamily="50" charset="-128"/>
                <a:cs typeface="メイリオ" pitchFamily="50" charset="-128"/>
              </a:endParaRPr>
            </a:p>
          </p:txBody>
        </p:sp>
        <p:sp>
          <p:nvSpPr>
            <p:cNvPr id="86" name="二等辺三角形 85"/>
            <p:cNvSpPr/>
            <p:nvPr/>
          </p:nvSpPr>
          <p:spPr>
            <a:xfrm rot="10800000">
              <a:off x="1644699" y="4905602"/>
              <a:ext cx="1620000" cy="1260000"/>
            </a:xfrm>
            <a:prstGeom prst="triangl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メイリオ" pitchFamily="50" charset="-128"/>
                <a:ea typeface="メイリオ" pitchFamily="50" charset="-128"/>
                <a:cs typeface="メイリオ" pitchFamily="50" charset="-128"/>
              </a:endParaRPr>
            </a:p>
          </p:txBody>
        </p:sp>
      </p:grpSp>
      <p:sp>
        <p:nvSpPr>
          <p:cNvPr id="55" name="円/楕円 54"/>
          <p:cNvSpPr/>
          <p:nvPr/>
        </p:nvSpPr>
        <p:spPr>
          <a:xfrm>
            <a:off x="1738829" y="4900160"/>
            <a:ext cx="1697004" cy="461372"/>
          </a:xfrm>
          <a:prstGeom prst="ellipse">
            <a:avLst/>
          </a:prstGeom>
          <a:solidFill>
            <a:schemeClr val="accent4">
              <a:lumMod val="20000"/>
              <a:lumOff val="80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200" dirty="0" smtClean="0">
                <a:solidFill>
                  <a:schemeClr val="bg2"/>
                </a:solidFill>
                <a:latin typeface="メイリオ" pitchFamily="50" charset="-128"/>
                <a:ea typeface="メイリオ" pitchFamily="50" charset="-128"/>
                <a:cs typeface="メイリオ" pitchFamily="50" charset="-128"/>
              </a:rPr>
              <a:t>技術委員会</a:t>
            </a:r>
            <a:endParaRPr kumimoji="1" lang="ja-JP" altLang="en-US" sz="1200" dirty="0">
              <a:solidFill>
                <a:schemeClr val="bg2"/>
              </a:solidFill>
              <a:latin typeface="メイリオ" pitchFamily="50" charset="-128"/>
              <a:ea typeface="メイリオ" pitchFamily="50" charset="-128"/>
              <a:cs typeface="メイリオ" pitchFamily="50" charset="-128"/>
            </a:endParaRPr>
          </a:p>
        </p:txBody>
      </p:sp>
      <p:sp>
        <p:nvSpPr>
          <p:cNvPr id="56" name="円/楕円 55"/>
          <p:cNvSpPr/>
          <p:nvPr/>
        </p:nvSpPr>
        <p:spPr>
          <a:xfrm>
            <a:off x="3942816" y="5854363"/>
            <a:ext cx="1697004" cy="461372"/>
          </a:xfrm>
          <a:prstGeom prst="ellipse">
            <a:avLst/>
          </a:prstGeom>
          <a:solidFill>
            <a:schemeClr val="accent3">
              <a:lumMod val="20000"/>
              <a:lumOff val="8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200" dirty="0" smtClean="0">
                <a:solidFill>
                  <a:schemeClr val="bg2"/>
                </a:solidFill>
                <a:latin typeface="メイリオ" pitchFamily="50" charset="-128"/>
                <a:ea typeface="メイリオ" pitchFamily="50" charset="-128"/>
                <a:cs typeface="メイリオ" pitchFamily="50" charset="-128"/>
              </a:rPr>
              <a:t>利活用・普及</a:t>
            </a:r>
            <a:endParaRPr kumimoji="1" lang="en-US" altLang="ja-JP" sz="1200" dirty="0" smtClean="0">
              <a:solidFill>
                <a:schemeClr val="bg2"/>
              </a:solidFill>
              <a:latin typeface="メイリオ" pitchFamily="50" charset="-128"/>
              <a:ea typeface="メイリオ" pitchFamily="50" charset="-128"/>
              <a:cs typeface="メイリオ" pitchFamily="50" charset="-128"/>
            </a:endParaRPr>
          </a:p>
          <a:p>
            <a:pPr algn="ctr"/>
            <a:r>
              <a:rPr kumimoji="1" lang="ja-JP" altLang="en-US" sz="1200" dirty="0" smtClean="0">
                <a:solidFill>
                  <a:schemeClr val="bg2"/>
                </a:solidFill>
                <a:latin typeface="メイリオ" pitchFamily="50" charset="-128"/>
                <a:ea typeface="メイリオ" pitchFamily="50" charset="-128"/>
                <a:cs typeface="メイリオ" pitchFamily="50" charset="-128"/>
              </a:rPr>
              <a:t>委員会</a:t>
            </a:r>
            <a:endParaRPr kumimoji="1" lang="ja-JP" altLang="en-US" sz="1200" dirty="0">
              <a:solidFill>
                <a:schemeClr val="bg2"/>
              </a:solidFill>
              <a:latin typeface="メイリオ" pitchFamily="50" charset="-128"/>
              <a:ea typeface="メイリオ" pitchFamily="50" charset="-128"/>
              <a:cs typeface="メイリオ" pitchFamily="50" charset="-128"/>
            </a:endParaRPr>
          </a:p>
        </p:txBody>
      </p:sp>
      <p:sp>
        <p:nvSpPr>
          <p:cNvPr id="57" name="円/楕円 56"/>
          <p:cNvSpPr/>
          <p:nvPr/>
        </p:nvSpPr>
        <p:spPr>
          <a:xfrm>
            <a:off x="6256518" y="4914867"/>
            <a:ext cx="1781750" cy="461372"/>
          </a:xfrm>
          <a:prstGeom prst="ellipse">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kumimoji="1" lang="ja-JP" altLang="en-US" sz="1200" dirty="0" smtClean="0">
                <a:solidFill>
                  <a:schemeClr val="bg2"/>
                </a:solidFill>
                <a:latin typeface="メイリオ" pitchFamily="50" charset="-128"/>
                <a:ea typeface="メイリオ" pitchFamily="50" charset="-128"/>
                <a:cs typeface="メイリオ" pitchFamily="50" charset="-128"/>
              </a:rPr>
              <a:t>データガバナンス</a:t>
            </a:r>
            <a:endParaRPr kumimoji="1" lang="en-US" altLang="ja-JP" sz="1200" dirty="0" smtClean="0">
              <a:solidFill>
                <a:schemeClr val="bg2"/>
              </a:solidFill>
              <a:latin typeface="メイリオ" pitchFamily="50" charset="-128"/>
              <a:ea typeface="メイリオ" pitchFamily="50" charset="-128"/>
              <a:cs typeface="メイリオ" pitchFamily="50" charset="-128"/>
            </a:endParaRPr>
          </a:p>
          <a:p>
            <a:pPr algn="ctr"/>
            <a:r>
              <a:rPr kumimoji="1" lang="ja-JP" altLang="en-US" sz="1200" dirty="0" smtClean="0">
                <a:solidFill>
                  <a:schemeClr val="bg2"/>
                </a:solidFill>
                <a:latin typeface="メイリオ" pitchFamily="50" charset="-128"/>
                <a:ea typeface="メイリオ" pitchFamily="50" charset="-128"/>
                <a:cs typeface="メイリオ" pitchFamily="50" charset="-128"/>
              </a:rPr>
              <a:t>委員会</a:t>
            </a:r>
            <a:endParaRPr kumimoji="1" lang="ja-JP" altLang="en-US" sz="1200" dirty="0">
              <a:solidFill>
                <a:schemeClr val="bg2"/>
              </a:solidFill>
              <a:latin typeface="メイリオ" pitchFamily="50" charset="-128"/>
              <a:ea typeface="メイリオ" pitchFamily="50" charset="-128"/>
              <a:cs typeface="メイリオ" pitchFamily="50" charset="-128"/>
            </a:endParaRPr>
          </a:p>
        </p:txBody>
      </p:sp>
      <p:sp>
        <p:nvSpPr>
          <p:cNvPr id="58" name="正方形/長方形 57"/>
          <p:cNvSpPr/>
          <p:nvPr/>
        </p:nvSpPr>
        <p:spPr>
          <a:xfrm>
            <a:off x="1792780" y="4229479"/>
            <a:ext cx="1344426" cy="276999"/>
          </a:xfrm>
          <a:prstGeom prst="rect">
            <a:avLst/>
          </a:prstGeom>
        </p:spPr>
        <p:txBody>
          <a:bodyPr wrap="square">
            <a:spAutoFit/>
          </a:bodyPr>
          <a:lstStyle/>
          <a:p>
            <a:pPr algn="ctr"/>
            <a:r>
              <a:rPr lang="ja-JP" altLang="en-US" sz="1200" dirty="0" smtClean="0">
                <a:solidFill>
                  <a:schemeClr val="bg2"/>
                </a:solidFill>
                <a:latin typeface="メイリオ" pitchFamily="50" charset="-128"/>
                <a:ea typeface="メイリオ" pitchFamily="50" charset="-128"/>
                <a:cs typeface="メイリオ" pitchFamily="50" charset="-128"/>
              </a:rPr>
              <a:t>連携して検討</a:t>
            </a:r>
            <a:endParaRPr lang="ja-JP" altLang="en-US" sz="1200" dirty="0">
              <a:solidFill>
                <a:schemeClr val="bg2"/>
              </a:solidFill>
              <a:latin typeface="メイリオ" pitchFamily="50" charset="-128"/>
              <a:ea typeface="メイリオ" pitchFamily="50" charset="-128"/>
              <a:cs typeface="メイリオ" pitchFamily="50" charset="-128"/>
            </a:endParaRPr>
          </a:p>
        </p:txBody>
      </p:sp>
      <p:sp>
        <p:nvSpPr>
          <p:cNvPr id="60" name="正方形/長方形 59"/>
          <p:cNvSpPr/>
          <p:nvPr/>
        </p:nvSpPr>
        <p:spPr>
          <a:xfrm>
            <a:off x="1047676" y="3346676"/>
            <a:ext cx="8281253" cy="71684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kumimoji="1" lang="ja-JP" altLang="en-US" sz="1400" dirty="0">
              <a:solidFill>
                <a:schemeClr val="tx1"/>
              </a:solidFill>
              <a:latin typeface="メイリオ" pitchFamily="50" charset="-128"/>
              <a:ea typeface="メイリオ" pitchFamily="50" charset="-128"/>
              <a:cs typeface="メイリオ" pitchFamily="50" charset="-128"/>
            </a:endParaRPr>
          </a:p>
        </p:txBody>
      </p:sp>
      <p:sp>
        <p:nvSpPr>
          <p:cNvPr id="61" name="正方形/長方形 60"/>
          <p:cNvSpPr/>
          <p:nvPr/>
        </p:nvSpPr>
        <p:spPr>
          <a:xfrm>
            <a:off x="1208584" y="5376939"/>
            <a:ext cx="2021104" cy="415498"/>
          </a:xfrm>
          <a:prstGeom prst="rect">
            <a:avLst/>
          </a:prstGeom>
        </p:spPr>
        <p:txBody>
          <a:bodyPr wrap="square">
            <a:spAutoFit/>
          </a:bodyPr>
          <a:lstStyle/>
          <a:p>
            <a:r>
              <a:rPr lang="ja-JP" altLang="en-US" sz="1050" dirty="0" smtClean="0">
                <a:solidFill>
                  <a:schemeClr val="bg2"/>
                </a:solidFill>
                <a:latin typeface="メイリオ" pitchFamily="50" charset="-128"/>
                <a:ea typeface="メイリオ" pitchFamily="50" charset="-128"/>
                <a:cs typeface="メイリオ" pitchFamily="50" charset="-128"/>
              </a:rPr>
              <a:t>オープンデータ</a:t>
            </a:r>
            <a:r>
              <a:rPr lang="ja-JP" altLang="en-US" sz="1050" dirty="0">
                <a:solidFill>
                  <a:schemeClr val="bg2"/>
                </a:solidFill>
                <a:latin typeface="メイリオ" pitchFamily="50" charset="-128"/>
                <a:ea typeface="メイリオ" pitchFamily="50" charset="-128"/>
                <a:cs typeface="メイリオ" pitchFamily="50" charset="-128"/>
              </a:rPr>
              <a:t>推進に必要な技術標準</a:t>
            </a:r>
            <a:r>
              <a:rPr lang="ja-JP" altLang="en-US" sz="1050" dirty="0" smtClean="0">
                <a:solidFill>
                  <a:schemeClr val="bg2"/>
                </a:solidFill>
                <a:latin typeface="メイリオ" pitchFamily="50" charset="-128"/>
                <a:ea typeface="メイリオ" pitchFamily="50" charset="-128"/>
                <a:cs typeface="メイリオ" pitchFamily="50" charset="-128"/>
              </a:rPr>
              <a:t>の在り方</a:t>
            </a:r>
            <a:r>
              <a:rPr lang="ja-JP" altLang="en-US" sz="1050" dirty="0">
                <a:solidFill>
                  <a:schemeClr val="bg2"/>
                </a:solidFill>
                <a:latin typeface="メイリオ" pitchFamily="50" charset="-128"/>
                <a:ea typeface="メイリオ" pitchFamily="50" charset="-128"/>
                <a:cs typeface="メイリオ" pitchFamily="50" charset="-128"/>
              </a:rPr>
              <a:t>等の検討</a:t>
            </a:r>
          </a:p>
        </p:txBody>
      </p:sp>
      <p:sp>
        <p:nvSpPr>
          <p:cNvPr id="62" name="正方形/長方形 61"/>
          <p:cNvSpPr/>
          <p:nvPr/>
        </p:nvSpPr>
        <p:spPr>
          <a:xfrm>
            <a:off x="6256518" y="5391079"/>
            <a:ext cx="1879918" cy="577081"/>
          </a:xfrm>
          <a:prstGeom prst="rect">
            <a:avLst/>
          </a:prstGeom>
        </p:spPr>
        <p:txBody>
          <a:bodyPr wrap="square">
            <a:spAutoFit/>
          </a:bodyPr>
          <a:lstStyle/>
          <a:p>
            <a:r>
              <a:rPr lang="ja-JP" altLang="en-US" sz="1050" dirty="0">
                <a:solidFill>
                  <a:schemeClr val="bg2"/>
                </a:solidFill>
                <a:latin typeface="メイリオ" pitchFamily="50" charset="-128"/>
                <a:ea typeface="メイリオ" pitchFamily="50" charset="-128"/>
                <a:cs typeface="メイリオ" pitchFamily="50" charset="-128"/>
              </a:rPr>
              <a:t>オープンデータ推進に必要なライセンス</a:t>
            </a:r>
            <a:r>
              <a:rPr lang="ja-JP" altLang="en-US" sz="1050" dirty="0" smtClean="0">
                <a:solidFill>
                  <a:schemeClr val="bg2"/>
                </a:solidFill>
                <a:latin typeface="メイリオ" pitchFamily="50" charset="-128"/>
                <a:ea typeface="メイリオ" pitchFamily="50" charset="-128"/>
                <a:cs typeface="メイリオ" pitchFamily="50" charset="-128"/>
              </a:rPr>
              <a:t>の在り方</a:t>
            </a:r>
            <a:r>
              <a:rPr lang="ja-JP" altLang="en-US" sz="1050" dirty="0">
                <a:solidFill>
                  <a:schemeClr val="bg2"/>
                </a:solidFill>
                <a:latin typeface="メイリオ" pitchFamily="50" charset="-128"/>
                <a:ea typeface="メイリオ" pitchFamily="50" charset="-128"/>
                <a:cs typeface="メイリオ" pitchFamily="50" charset="-128"/>
              </a:rPr>
              <a:t>等の検討</a:t>
            </a:r>
          </a:p>
        </p:txBody>
      </p:sp>
      <p:sp>
        <p:nvSpPr>
          <p:cNvPr id="63" name="正方形/長方形 62"/>
          <p:cNvSpPr/>
          <p:nvPr/>
        </p:nvSpPr>
        <p:spPr>
          <a:xfrm>
            <a:off x="2432720" y="6304364"/>
            <a:ext cx="4687316" cy="246221"/>
          </a:xfrm>
          <a:prstGeom prst="rect">
            <a:avLst/>
          </a:prstGeom>
        </p:spPr>
        <p:txBody>
          <a:bodyPr wrap="square">
            <a:spAutoFit/>
          </a:bodyPr>
          <a:lstStyle/>
          <a:p>
            <a:r>
              <a:rPr lang="ja-JP" altLang="en-US" sz="1000" dirty="0">
                <a:solidFill>
                  <a:schemeClr val="bg2"/>
                </a:solidFill>
                <a:latin typeface="メイリオ" pitchFamily="50" charset="-128"/>
                <a:ea typeface="メイリオ" pitchFamily="50" charset="-128"/>
                <a:cs typeface="メイリオ" pitchFamily="50" charset="-128"/>
              </a:rPr>
              <a:t>オープンデータ推進に関する情報発信・情報共有、新たなサービス等の検討</a:t>
            </a:r>
          </a:p>
        </p:txBody>
      </p:sp>
      <p:sp>
        <p:nvSpPr>
          <p:cNvPr id="64" name="正方形/長方形 63"/>
          <p:cNvSpPr/>
          <p:nvPr/>
        </p:nvSpPr>
        <p:spPr>
          <a:xfrm>
            <a:off x="1047676" y="1604514"/>
            <a:ext cx="8281253" cy="122309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kumimoji="1" lang="ja-JP" altLang="en-US" sz="1400" dirty="0">
              <a:solidFill>
                <a:schemeClr val="bg2"/>
              </a:solidFill>
              <a:latin typeface="+mj-ea"/>
              <a:ea typeface="+mj-ea"/>
            </a:endParaRPr>
          </a:p>
        </p:txBody>
      </p:sp>
      <p:sp>
        <p:nvSpPr>
          <p:cNvPr id="65" name="正方形/長方形 64"/>
          <p:cNvSpPr/>
          <p:nvPr/>
        </p:nvSpPr>
        <p:spPr>
          <a:xfrm>
            <a:off x="2810668" y="2949881"/>
            <a:ext cx="1535557" cy="261610"/>
          </a:xfrm>
          <a:prstGeom prst="rect">
            <a:avLst/>
          </a:prstGeom>
        </p:spPr>
        <p:txBody>
          <a:bodyPr wrap="square">
            <a:spAutoFit/>
          </a:bodyPr>
          <a:lstStyle/>
          <a:p>
            <a:r>
              <a:rPr lang="ja-JP" altLang="en-US" sz="1100" dirty="0" smtClean="0">
                <a:solidFill>
                  <a:schemeClr val="bg2"/>
                </a:solidFill>
                <a:latin typeface="メイリオ" pitchFamily="50" charset="-128"/>
                <a:ea typeface="メイリオ" pitchFamily="50" charset="-128"/>
                <a:cs typeface="メイリオ" pitchFamily="50" charset="-128"/>
              </a:rPr>
              <a:t>フィードバック</a:t>
            </a:r>
            <a:endParaRPr lang="en-US" altLang="ja-JP" sz="1100" dirty="0" smtClean="0">
              <a:solidFill>
                <a:schemeClr val="bg2"/>
              </a:solidFill>
              <a:latin typeface="メイリオ" pitchFamily="50" charset="-128"/>
              <a:ea typeface="メイリオ" pitchFamily="50" charset="-128"/>
              <a:cs typeface="メイリオ" pitchFamily="50" charset="-128"/>
            </a:endParaRPr>
          </a:p>
        </p:txBody>
      </p:sp>
      <p:sp>
        <p:nvSpPr>
          <p:cNvPr id="66" name="正方形/長方形 65"/>
          <p:cNvSpPr/>
          <p:nvPr/>
        </p:nvSpPr>
        <p:spPr>
          <a:xfrm>
            <a:off x="1179226" y="3223631"/>
            <a:ext cx="928387" cy="215444"/>
          </a:xfrm>
          <a:prstGeom prst="rect">
            <a:avLst/>
          </a:prstGeom>
          <a:solidFill>
            <a:schemeClr val="tx1"/>
          </a:solidFill>
        </p:spPr>
        <p:txBody>
          <a:bodyPr wrap="square" lIns="36000" tIns="0" rIns="36000" bIns="0">
            <a:spAutoFit/>
          </a:bodyPr>
          <a:lstStyle/>
          <a:p>
            <a:pPr algn="ctr"/>
            <a:r>
              <a:rPr lang="ja-JP" altLang="en-US" sz="1400" dirty="0" smtClean="0">
                <a:solidFill>
                  <a:schemeClr val="bg1"/>
                </a:solidFill>
                <a:latin typeface="メイリオ" pitchFamily="50" charset="-128"/>
                <a:ea typeface="メイリオ" pitchFamily="50" charset="-128"/>
                <a:cs typeface="メイリオ" pitchFamily="50" charset="-128"/>
              </a:rPr>
              <a:t>調査研究</a:t>
            </a:r>
            <a:endParaRPr lang="ja-JP" altLang="en-US" sz="1400" dirty="0">
              <a:solidFill>
                <a:schemeClr val="bg1"/>
              </a:solidFill>
              <a:latin typeface="メイリオ" pitchFamily="50" charset="-128"/>
              <a:ea typeface="メイリオ" pitchFamily="50" charset="-128"/>
              <a:cs typeface="メイリオ" pitchFamily="50" charset="-128"/>
            </a:endParaRPr>
          </a:p>
        </p:txBody>
      </p:sp>
      <p:sp>
        <p:nvSpPr>
          <p:cNvPr id="67" name="正方形/長方形 66"/>
          <p:cNvSpPr/>
          <p:nvPr/>
        </p:nvSpPr>
        <p:spPr>
          <a:xfrm>
            <a:off x="1047677" y="2925442"/>
            <a:ext cx="1460482" cy="276999"/>
          </a:xfrm>
          <a:prstGeom prst="rect">
            <a:avLst/>
          </a:prstGeom>
        </p:spPr>
        <p:txBody>
          <a:bodyPr wrap="square">
            <a:spAutoFit/>
          </a:bodyPr>
          <a:lstStyle/>
          <a:p>
            <a:pPr algn="ctr"/>
            <a:r>
              <a:rPr lang="ja-JP" altLang="en-US" sz="1200" dirty="0" smtClean="0">
                <a:solidFill>
                  <a:schemeClr val="bg2"/>
                </a:solidFill>
                <a:latin typeface="メイリオ" pitchFamily="50" charset="-128"/>
                <a:ea typeface="メイリオ" pitchFamily="50" charset="-128"/>
                <a:cs typeface="メイリオ" pitchFamily="50" charset="-128"/>
              </a:rPr>
              <a:t>ドラフト版の提示</a:t>
            </a:r>
            <a:endParaRPr lang="ja-JP" altLang="en-US" sz="1200" dirty="0">
              <a:solidFill>
                <a:schemeClr val="bg2"/>
              </a:solidFill>
              <a:latin typeface="メイリオ" pitchFamily="50" charset="-128"/>
              <a:ea typeface="メイリオ" pitchFamily="50" charset="-128"/>
              <a:cs typeface="メイリオ" pitchFamily="50" charset="-128"/>
            </a:endParaRPr>
          </a:p>
        </p:txBody>
      </p:sp>
      <p:sp>
        <p:nvSpPr>
          <p:cNvPr id="68" name="正方形/長方形 67"/>
          <p:cNvSpPr/>
          <p:nvPr/>
        </p:nvSpPr>
        <p:spPr>
          <a:xfrm>
            <a:off x="1183607" y="1464277"/>
            <a:ext cx="1015005" cy="215444"/>
          </a:xfrm>
          <a:prstGeom prst="rect">
            <a:avLst/>
          </a:prstGeom>
          <a:solidFill>
            <a:schemeClr val="tx1"/>
          </a:solidFill>
        </p:spPr>
        <p:txBody>
          <a:bodyPr wrap="square" lIns="36000" tIns="0" rIns="36000" bIns="0">
            <a:spAutoFit/>
          </a:bodyPr>
          <a:lstStyle/>
          <a:p>
            <a:pPr algn="ctr"/>
            <a:r>
              <a:rPr lang="ja-JP" altLang="en-US" sz="1400" dirty="0" smtClean="0">
                <a:solidFill>
                  <a:schemeClr val="bg1"/>
                </a:solidFill>
                <a:latin typeface="HGP創英角ｺﾞｼｯｸUB" pitchFamily="50" charset="-128"/>
                <a:ea typeface="HGP創英角ｺﾞｼｯｸUB" pitchFamily="50" charset="-128"/>
              </a:rPr>
              <a:t> 実証実験</a:t>
            </a:r>
            <a:endParaRPr lang="ja-JP" altLang="en-US" sz="1400" dirty="0">
              <a:solidFill>
                <a:schemeClr val="bg1"/>
              </a:solidFill>
              <a:latin typeface="HGP創英角ｺﾞｼｯｸUB" pitchFamily="50" charset="-128"/>
              <a:ea typeface="HGP創英角ｺﾞｼｯｸUB" pitchFamily="50" charset="-128"/>
            </a:endParaRPr>
          </a:p>
        </p:txBody>
      </p:sp>
      <p:sp>
        <p:nvSpPr>
          <p:cNvPr id="69" name="上下矢印 68"/>
          <p:cNvSpPr/>
          <p:nvPr/>
        </p:nvSpPr>
        <p:spPr>
          <a:xfrm>
            <a:off x="1757681" y="3900385"/>
            <a:ext cx="291388" cy="1174895"/>
          </a:xfrm>
          <a:prstGeom prst="upDownArrow">
            <a:avLst>
              <a:gd name="adj1" fmla="val 38065"/>
              <a:gd name="adj2" fmla="val 50000"/>
            </a:avLst>
          </a:prstGeom>
          <a:solidFill>
            <a:schemeClr val="accent4">
              <a:lumMod val="40000"/>
              <a:lumOff val="6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70" name="フローチャート : 代替処理 69"/>
          <p:cNvSpPr/>
          <p:nvPr/>
        </p:nvSpPr>
        <p:spPr>
          <a:xfrm>
            <a:off x="1136575" y="1684903"/>
            <a:ext cx="8114397" cy="1046543"/>
          </a:xfrm>
          <a:prstGeom prst="flowChartAlternateProcess">
            <a:avLst/>
          </a:prstGeom>
          <a:solidFill>
            <a:schemeClr val="accent5">
              <a:lumMod val="20000"/>
              <a:lumOff val="8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kumimoji="1" lang="ja-JP" altLang="en-US" sz="1050" dirty="0">
              <a:solidFill>
                <a:schemeClr val="bg2"/>
              </a:solidFill>
              <a:latin typeface="+mj-ea"/>
              <a:ea typeface="+mj-ea"/>
            </a:endParaRPr>
          </a:p>
        </p:txBody>
      </p:sp>
      <p:sp>
        <p:nvSpPr>
          <p:cNvPr id="71" name="正方形/長方形 70"/>
          <p:cNvSpPr/>
          <p:nvPr/>
        </p:nvSpPr>
        <p:spPr>
          <a:xfrm>
            <a:off x="4795977" y="1685554"/>
            <a:ext cx="2893327" cy="1107996"/>
          </a:xfrm>
          <a:prstGeom prst="rect">
            <a:avLst/>
          </a:prstGeom>
        </p:spPr>
        <p:txBody>
          <a:bodyPr wrap="square">
            <a:spAutoFit/>
          </a:bodyPr>
          <a:lstStyle/>
          <a:p>
            <a:pPr algn="l"/>
            <a:r>
              <a:rPr lang="en-US" altLang="ja-JP" sz="1100" dirty="0" smtClean="0">
                <a:solidFill>
                  <a:schemeClr val="bg2"/>
                </a:solidFill>
                <a:latin typeface="メイリオ" pitchFamily="50" charset="-128"/>
                <a:ea typeface="メイリオ" pitchFamily="50" charset="-128"/>
                <a:cs typeface="メイリオ" pitchFamily="50" charset="-128"/>
              </a:rPr>
              <a:t>[</a:t>
            </a:r>
            <a:r>
              <a:rPr lang="ja-JP" altLang="en-US" sz="1100" dirty="0" smtClean="0">
                <a:solidFill>
                  <a:schemeClr val="bg2"/>
                </a:solidFill>
                <a:latin typeface="メイリオ" pitchFamily="50" charset="-128"/>
                <a:ea typeface="メイリオ" pitchFamily="50" charset="-128"/>
                <a:cs typeface="メイリオ" pitchFamily="50" charset="-128"/>
              </a:rPr>
              <a:t>平成</a:t>
            </a:r>
            <a:r>
              <a:rPr lang="en-US" altLang="ja-JP" sz="1100" dirty="0" smtClean="0">
                <a:solidFill>
                  <a:schemeClr val="bg2"/>
                </a:solidFill>
                <a:latin typeface="メイリオ" pitchFamily="50" charset="-128"/>
                <a:ea typeface="メイリオ" pitchFamily="50" charset="-128"/>
                <a:cs typeface="メイリオ" pitchFamily="50" charset="-128"/>
              </a:rPr>
              <a:t>24</a:t>
            </a:r>
            <a:r>
              <a:rPr lang="ja-JP" altLang="en-US" sz="1100" dirty="0" smtClean="0">
                <a:solidFill>
                  <a:schemeClr val="bg2"/>
                </a:solidFill>
                <a:latin typeface="メイリオ" pitchFamily="50" charset="-128"/>
                <a:ea typeface="メイリオ" pitchFamily="50" charset="-128"/>
                <a:cs typeface="メイリオ" pitchFamily="50" charset="-128"/>
              </a:rPr>
              <a:t>年度 実証実験（</a:t>
            </a:r>
            <a:r>
              <a:rPr lang="en-US" altLang="ja-JP" sz="1100" dirty="0" smtClean="0">
                <a:solidFill>
                  <a:schemeClr val="bg2"/>
                </a:solidFill>
                <a:latin typeface="メイリオ" pitchFamily="50" charset="-128"/>
                <a:ea typeface="メイリオ" pitchFamily="50" charset="-128"/>
                <a:cs typeface="メイリオ" pitchFamily="50" charset="-128"/>
              </a:rPr>
              <a:t>※</a:t>
            </a:r>
            <a:r>
              <a:rPr lang="ja-JP" altLang="en-US" sz="1100" dirty="0" smtClean="0">
                <a:solidFill>
                  <a:schemeClr val="bg2"/>
                </a:solidFill>
                <a:latin typeface="メイリオ" pitchFamily="50" charset="-128"/>
                <a:ea typeface="メイリオ" pitchFamily="50" charset="-128"/>
                <a:cs typeface="メイリオ" pitchFamily="50" charset="-128"/>
              </a:rPr>
              <a:t>２）</a:t>
            </a:r>
            <a:r>
              <a:rPr lang="en-US" altLang="ja-JP" sz="1100" dirty="0" smtClean="0">
                <a:solidFill>
                  <a:schemeClr val="bg2"/>
                </a:solidFill>
                <a:latin typeface="メイリオ" pitchFamily="50" charset="-128"/>
                <a:ea typeface="メイリオ" pitchFamily="50" charset="-128"/>
                <a:cs typeface="メイリオ" pitchFamily="50" charset="-128"/>
              </a:rPr>
              <a:t>]</a:t>
            </a:r>
          </a:p>
          <a:p>
            <a:pPr algn="l"/>
            <a:r>
              <a:rPr lang="ja-JP" altLang="en-US" sz="1100" dirty="0" smtClean="0">
                <a:solidFill>
                  <a:schemeClr val="bg2"/>
                </a:solidFill>
                <a:latin typeface="メイリオ" pitchFamily="50" charset="-128"/>
                <a:ea typeface="メイリオ" pitchFamily="50" charset="-128"/>
                <a:cs typeface="メイリオ" pitchFamily="50" charset="-128"/>
              </a:rPr>
              <a:t>①公共</a:t>
            </a:r>
            <a:r>
              <a:rPr lang="ja-JP" altLang="en-US" sz="1100" dirty="0">
                <a:solidFill>
                  <a:schemeClr val="bg2"/>
                </a:solidFill>
                <a:latin typeface="メイリオ" pitchFamily="50" charset="-128"/>
                <a:ea typeface="メイリオ" pitchFamily="50" charset="-128"/>
                <a:cs typeface="メイリオ" pitchFamily="50" charset="-128"/>
              </a:rPr>
              <a:t>交通関連情報</a:t>
            </a:r>
          </a:p>
          <a:p>
            <a:pPr algn="l"/>
            <a:r>
              <a:rPr lang="ja-JP" altLang="en-US" sz="1100" dirty="0" smtClean="0">
                <a:solidFill>
                  <a:schemeClr val="bg2"/>
                </a:solidFill>
                <a:latin typeface="メイリオ" pitchFamily="50" charset="-128"/>
                <a:ea typeface="メイリオ" pitchFamily="50" charset="-128"/>
                <a:cs typeface="メイリオ" pitchFamily="50" charset="-128"/>
              </a:rPr>
              <a:t>②災害</a:t>
            </a:r>
            <a:r>
              <a:rPr lang="ja-JP" altLang="en-US" sz="1100" dirty="0">
                <a:solidFill>
                  <a:schemeClr val="bg2"/>
                </a:solidFill>
                <a:latin typeface="メイリオ" pitchFamily="50" charset="-128"/>
                <a:ea typeface="メイリオ" pitchFamily="50" charset="-128"/>
                <a:cs typeface="メイリオ" pitchFamily="50" charset="-128"/>
              </a:rPr>
              <a:t>関連情報</a:t>
            </a:r>
          </a:p>
          <a:p>
            <a:pPr algn="l"/>
            <a:r>
              <a:rPr lang="ja-JP" altLang="en-US" sz="1100" dirty="0" smtClean="0">
                <a:solidFill>
                  <a:schemeClr val="bg2"/>
                </a:solidFill>
                <a:latin typeface="メイリオ" pitchFamily="50" charset="-128"/>
                <a:ea typeface="メイリオ" pitchFamily="50" charset="-128"/>
                <a:cs typeface="メイリオ" pitchFamily="50" charset="-128"/>
              </a:rPr>
              <a:t>③ボーリング</a:t>
            </a:r>
            <a:r>
              <a:rPr lang="ja-JP" altLang="en-US" sz="1100" dirty="0">
                <a:solidFill>
                  <a:schemeClr val="bg2"/>
                </a:solidFill>
                <a:latin typeface="メイリオ" pitchFamily="50" charset="-128"/>
                <a:ea typeface="メイリオ" pitchFamily="50" charset="-128"/>
                <a:cs typeface="メイリオ" pitchFamily="50" charset="-128"/>
              </a:rPr>
              <a:t>（地盤）情報</a:t>
            </a:r>
          </a:p>
          <a:p>
            <a:pPr algn="l"/>
            <a:r>
              <a:rPr lang="ja-JP" altLang="en-US" sz="1100" dirty="0" smtClean="0">
                <a:solidFill>
                  <a:schemeClr val="bg2"/>
                </a:solidFill>
                <a:latin typeface="メイリオ" pitchFamily="50" charset="-128"/>
                <a:ea typeface="メイリオ" pitchFamily="50" charset="-128"/>
                <a:cs typeface="メイリオ" pitchFamily="50" charset="-128"/>
              </a:rPr>
              <a:t>④生鮮</a:t>
            </a:r>
            <a:r>
              <a:rPr lang="ja-JP" altLang="en-US" sz="1100" dirty="0">
                <a:solidFill>
                  <a:schemeClr val="bg2"/>
                </a:solidFill>
                <a:latin typeface="メイリオ" pitchFamily="50" charset="-128"/>
                <a:ea typeface="メイリオ" pitchFamily="50" charset="-128"/>
                <a:cs typeface="メイリオ" pitchFamily="50" charset="-128"/>
              </a:rPr>
              <a:t>農産物の安全・安心情報</a:t>
            </a:r>
          </a:p>
          <a:p>
            <a:pPr algn="l"/>
            <a:r>
              <a:rPr lang="ja-JP" altLang="en-US" sz="1100" dirty="0" smtClean="0">
                <a:solidFill>
                  <a:schemeClr val="bg2"/>
                </a:solidFill>
                <a:latin typeface="メイリオ" pitchFamily="50" charset="-128"/>
                <a:ea typeface="メイリオ" pitchFamily="50" charset="-128"/>
                <a:cs typeface="メイリオ" pitchFamily="50" charset="-128"/>
              </a:rPr>
              <a:t>⑤水産物</a:t>
            </a:r>
            <a:r>
              <a:rPr lang="ja-JP" altLang="en-US" sz="1100" dirty="0">
                <a:solidFill>
                  <a:schemeClr val="bg2"/>
                </a:solidFill>
                <a:latin typeface="メイリオ" pitchFamily="50" charset="-128"/>
                <a:ea typeface="メイリオ" pitchFamily="50" charset="-128"/>
                <a:cs typeface="メイリオ" pitchFamily="50" charset="-128"/>
              </a:rPr>
              <a:t>の安全・安心情報</a:t>
            </a:r>
          </a:p>
        </p:txBody>
      </p:sp>
      <p:cxnSp>
        <p:nvCxnSpPr>
          <p:cNvPr id="72" name="直線矢印コネクタ 71"/>
          <p:cNvCxnSpPr/>
          <p:nvPr/>
        </p:nvCxnSpPr>
        <p:spPr>
          <a:xfrm flipV="1">
            <a:off x="2453163" y="2827612"/>
            <a:ext cx="0" cy="700233"/>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2808129" y="2827610"/>
            <a:ext cx="0" cy="700233"/>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6344878" y="4236732"/>
            <a:ext cx="1344426" cy="276999"/>
          </a:xfrm>
          <a:prstGeom prst="rect">
            <a:avLst/>
          </a:prstGeom>
        </p:spPr>
        <p:txBody>
          <a:bodyPr wrap="square">
            <a:spAutoFit/>
          </a:bodyPr>
          <a:lstStyle/>
          <a:p>
            <a:pPr algn="ctr"/>
            <a:r>
              <a:rPr lang="ja-JP" altLang="en-US" sz="1200" dirty="0" smtClean="0">
                <a:solidFill>
                  <a:schemeClr val="bg2"/>
                </a:solidFill>
                <a:latin typeface="メイリオ" pitchFamily="50" charset="-128"/>
                <a:ea typeface="メイリオ" pitchFamily="50" charset="-128"/>
                <a:cs typeface="メイリオ" pitchFamily="50" charset="-128"/>
              </a:rPr>
              <a:t>連携して検討</a:t>
            </a:r>
            <a:endParaRPr lang="ja-JP" altLang="en-US" sz="1200" dirty="0">
              <a:solidFill>
                <a:schemeClr val="bg2"/>
              </a:solidFill>
              <a:latin typeface="メイリオ" pitchFamily="50" charset="-128"/>
              <a:ea typeface="メイリオ" pitchFamily="50" charset="-128"/>
              <a:cs typeface="メイリオ" pitchFamily="50" charset="-128"/>
            </a:endParaRPr>
          </a:p>
        </p:txBody>
      </p:sp>
      <p:sp>
        <p:nvSpPr>
          <p:cNvPr id="75" name="上下矢印 74"/>
          <p:cNvSpPr/>
          <p:nvPr/>
        </p:nvSpPr>
        <p:spPr>
          <a:xfrm>
            <a:off x="7685948" y="3900386"/>
            <a:ext cx="291388" cy="1175536"/>
          </a:xfrm>
          <a:prstGeom prst="upDownArrow">
            <a:avLst>
              <a:gd name="adj1" fmla="val 38065"/>
              <a:gd name="adj2" fmla="val 50000"/>
            </a:avLst>
          </a:prstGeom>
          <a:solidFill>
            <a:schemeClr val="accent6">
              <a:lumMod val="40000"/>
              <a:lumOff val="60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cxnSp>
        <p:nvCxnSpPr>
          <p:cNvPr id="76" name="直線矢印コネクタ 75"/>
          <p:cNvCxnSpPr/>
          <p:nvPr/>
        </p:nvCxnSpPr>
        <p:spPr>
          <a:xfrm flipV="1">
            <a:off x="6963823" y="2827612"/>
            <a:ext cx="0" cy="700233"/>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7311506" y="2837756"/>
            <a:ext cx="0" cy="690088"/>
          </a:xfrm>
          <a:prstGeom prst="straightConnector1">
            <a:avLst/>
          </a:prstGeom>
          <a:ln w="381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78" name="正方形/長方形 77"/>
          <p:cNvSpPr/>
          <p:nvPr/>
        </p:nvSpPr>
        <p:spPr>
          <a:xfrm>
            <a:off x="6648244" y="2154365"/>
            <a:ext cx="2544068" cy="577081"/>
          </a:xfrm>
          <a:prstGeom prst="rect">
            <a:avLst/>
          </a:prstGeom>
        </p:spPr>
        <p:txBody>
          <a:bodyPr wrap="square">
            <a:spAutoFit/>
          </a:bodyPr>
          <a:lstStyle/>
          <a:p>
            <a:pPr marL="180975" indent="-180975" algn="l"/>
            <a:r>
              <a:rPr lang="en-US" altLang="ja-JP" sz="1050" dirty="0" smtClean="0">
                <a:solidFill>
                  <a:schemeClr val="bg2"/>
                </a:solidFill>
                <a:latin typeface="メイリオ" pitchFamily="50" charset="-128"/>
                <a:ea typeface="メイリオ" pitchFamily="50" charset="-128"/>
                <a:cs typeface="メイリオ" pitchFamily="50" charset="-128"/>
              </a:rPr>
              <a:t>※</a:t>
            </a:r>
            <a:r>
              <a:rPr lang="ja-JP" altLang="en-US" sz="1050" dirty="0" smtClean="0">
                <a:solidFill>
                  <a:schemeClr val="bg2"/>
                </a:solidFill>
                <a:latin typeface="メイリオ" pitchFamily="50" charset="-128"/>
                <a:ea typeface="メイリオ" pitchFamily="50" charset="-128"/>
                <a:cs typeface="メイリオ" pitchFamily="50" charset="-128"/>
              </a:rPr>
              <a:t>２）実証</a:t>
            </a:r>
            <a:r>
              <a:rPr lang="ja-JP" altLang="en-US" sz="1050" dirty="0">
                <a:solidFill>
                  <a:schemeClr val="bg2"/>
                </a:solidFill>
                <a:latin typeface="メイリオ" pitchFamily="50" charset="-128"/>
                <a:ea typeface="メイリオ" pitchFamily="50" charset="-128"/>
                <a:cs typeface="メイリオ" pitchFamily="50" charset="-128"/>
              </a:rPr>
              <a:t>実験ごとに、実証実験の推進や進捗管理のための有識者会合を</a:t>
            </a:r>
            <a:r>
              <a:rPr lang="ja-JP" altLang="en-US" sz="1050" dirty="0" smtClean="0">
                <a:solidFill>
                  <a:schemeClr val="bg2"/>
                </a:solidFill>
                <a:latin typeface="メイリオ" pitchFamily="50" charset="-128"/>
                <a:ea typeface="メイリオ" pitchFamily="50" charset="-128"/>
                <a:cs typeface="メイリオ" pitchFamily="50" charset="-128"/>
              </a:rPr>
              <a:t>設置</a:t>
            </a:r>
            <a:endParaRPr lang="en-US" altLang="ja-JP" sz="1050" dirty="0" smtClean="0">
              <a:solidFill>
                <a:schemeClr val="bg2"/>
              </a:solidFill>
              <a:latin typeface="メイリオ" pitchFamily="50" charset="-128"/>
              <a:ea typeface="メイリオ" pitchFamily="50" charset="-128"/>
              <a:cs typeface="メイリオ" pitchFamily="50" charset="-128"/>
            </a:endParaRPr>
          </a:p>
        </p:txBody>
      </p:sp>
      <p:sp>
        <p:nvSpPr>
          <p:cNvPr id="79" name="上矢印 78"/>
          <p:cNvSpPr/>
          <p:nvPr/>
        </p:nvSpPr>
        <p:spPr>
          <a:xfrm>
            <a:off x="8038268" y="4207658"/>
            <a:ext cx="232880" cy="1877391"/>
          </a:xfrm>
          <a:prstGeom prst="upArrow">
            <a:avLst/>
          </a:prstGeom>
          <a:solidFill>
            <a:schemeClr val="accent3">
              <a:lumMod val="20000"/>
              <a:lumOff val="8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80" name="上矢印 79"/>
          <p:cNvSpPr/>
          <p:nvPr/>
        </p:nvSpPr>
        <p:spPr>
          <a:xfrm rot="16200000">
            <a:off x="6909394" y="4536982"/>
            <a:ext cx="190772" cy="3108303"/>
          </a:xfrm>
          <a:prstGeom prst="upArrow">
            <a:avLst/>
          </a:prstGeom>
          <a:solidFill>
            <a:schemeClr val="accent3">
              <a:lumMod val="20000"/>
              <a:lumOff val="8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81" name="正方形/長方形 80"/>
          <p:cNvSpPr/>
          <p:nvPr/>
        </p:nvSpPr>
        <p:spPr>
          <a:xfrm>
            <a:off x="8094140" y="5999100"/>
            <a:ext cx="106783" cy="743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82" name="正方形/長方形 81"/>
          <p:cNvSpPr/>
          <p:nvPr/>
        </p:nvSpPr>
        <p:spPr>
          <a:xfrm>
            <a:off x="8141240" y="4392569"/>
            <a:ext cx="850562" cy="276999"/>
          </a:xfrm>
          <a:prstGeom prst="rect">
            <a:avLst/>
          </a:prstGeom>
        </p:spPr>
        <p:txBody>
          <a:bodyPr wrap="square">
            <a:spAutoFit/>
          </a:bodyPr>
          <a:lstStyle/>
          <a:p>
            <a:r>
              <a:rPr lang="ja-JP" altLang="en-US" sz="1200" dirty="0" smtClean="0">
                <a:latin typeface="メイリオ" pitchFamily="50" charset="-128"/>
                <a:ea typeface="メイリオ" pitchFamily="50" charset="-128"/>
                <a:cs typeface="メイリオ" pitchFamily="50" charset="-128"/>
              </a:rPr>
              <a:t>情報共有</a:t>
            </a:r>
            <a:endParaRPr lang="ja-JP" altLang="en-US" sz="1200" dirty="0">
              <a:latin typeface="メイリオ" pitchFamily="50" charset="-128"/>
              <a:ea typeface="メイリオ" pitchFamily="50" charset="-128"/>
              <a:cs typeface="メイリオ" pitchFamily="50" charset="-128"/>
            </a:endParaRPr>
          </a:p>
        </p:txBody>
      </p:sp>
      <p:sp>
        <p:nvSpPr>
          <p:cNvPr id="83" name="正方形/長方形 82"/>
          <p:cNvSpPr/>
          <p:nvPr/>
        </p:nvSpPr>
        <p:spPr>
          <a:xfrm>
            <a:off x="1179226" y="2203847"/>
            <a:ext cx="3334353" cy="577081"/>
          </a:xfrm>
          <a:prstGeom prst="rect">
            <a:avLst/>
          </a:prstGeom>
        </p:spPr>
        <p:txBody>
          <a:bodyPr wrap="square">
            <a:spAutoFit/>
          </a:bodyPr>
          <a:lstStyle/>
          <a:p>
            <a:pPr marL="180975" indent="-180975" algn="l"/>
            <a:r>
              <a:rPr lang="en-US" altLang="ja-JP" sz="1050" dirty="0" smtClean="0">
                <a:solidFill>
                  <a:schemeClr val="bg2"/>
                </a:solidFill>
                <a:latin typeface="メイリオ" pitchFamily="50" charset="-128"/>
                <a:ea typeface="メイリオ" pitchFamily="50" charset="-128"/>
                <a:cs typeface="メイリオ" pitchFamily="50" charset="-128"/>
              </a:rPr>
              <a:t>※</a:t>
            </a:r>
            <a:r>
              <a:rPr lang="ja-JP" altLang="en-US" sz="1050" dirty="0" smtClean="0">
                <a:solidFill>
                  <a:schemeClr val="bg2"/>
                </a:solidFill>
                <a:latin typeface="メイリオ" pitchFamily="50" charset="-128"/>
                <a:ea typeface="メイリオ" pitchFamily="50" charset="-128"/>
                <a:cs typeface="メイリオ" pitchFamily="50" charset="-128"/>
              </a:rPr>
              <a:t>１）必要</a:t>
            </a:r>
            <a:r>
              <a:rPr lang="ja-JP" altLang="en-US" sz="1050" dirty="0">
                <a:solidFill>
                  <a:schemeClr val="bg2"/>
                </a:solidFill>
                <a:latin typeface="メイリオ" pitchFamily="50" charset="-128"/>
                <a:ea typeface="メイリオ" pitchFamily="50" charset="-128"/>
                <a:cs typeface="メイリオ" pitchFamily="50" charset="-128"/>
              </a:rPr>
              <a:t>に応じ、外部仕様書（ドラフト版）には定義されていないボキャブラリや</a:t>
            </a:r>
            <a:r>
              <a:rPr lang="en-US" altLang="ja-JP" sz="1050" dirty="0">
                <a:solidFill>
                  <a:schemeClr val="bg2"/>
                </a:solidFill>
                <a:latin typeface="メイリオ" pitchFamily="50" charset="-128"/>
                <a:ea typeface="メイリオ" pitchFamily="50" charset="-128"/>
                <a:cs typeface="メイリオ" pitchFamily="50" charset="-128"/>
              </a:rPr>
              <a:t>API</a:t>
            </a:r>
            <a:r>
              <a:rPr lang="ja-JP" altLang="en-US" sz="1050" dirty="0">
                <a:solidFill>
                  <a:schemeClr val="bg2"/>
                </a:solidFill>
                <a:latin typeface="メイリオ" pitchFamily="50" charset="-128"/>
                <a:ea typeface="メイリオ" pitchFamily="50" charset="-128"/>
                <a:cs typeface="メイリオ" pitchFamily="50" charset="-128"/>
              </a:rPr>
              <a:t>を各実証で個別に定義</a:t>
            </a:r>
          </a:p>
        </p:txBody>
      </p:sp>
      <p:sp>
        <p:nvSpPr>
          <p:cNvPr id="84" name="正方形/長方形 83"/>
          <p:cNvSpPr/>
          <p:nvPr/>
        </p:nvSpPr>
        <p:spPr>
          <a:xfrm>
            <a:off x="1179227" y="1685554"/>
            <a:ext cx="3601667" cy="630942"/>
          </a:xfrm>
          <a:prstGeom prst="rect">
            <a:avLst/>
          </a:prstGeom>
        </p:spPr>
        <p:txBody>
          <a:bodyPr wrap="square">
            <a:spAutoFit/>
          </a:bodyPr>
          <a:lstStyle/>
          <a:p>
            <a:pPr algn="l"/>
            <a:r>
              <a:rPr lang="ja-JP" altLang="en-US" sz="1400" dirty="0">
                <a:solidFill>
                  <a:schemeClr val="bg2"/>
                </a:solidFill>
                <a:latin typeface="メイリオ" pitchFamily="50" charset="-128"/>
                <a:ea typeface="メイリオ" pitchFamily="50" charset="-128"/>
                <a:cs typeface="メイリオ" pitchFamily="50" charset="-128"/>
              </a:rPr>
              <a:t>◆各データを用いた実証実験</a:t>
            </a:r>
            <a:endParaRPr lang="en-US" altLang="ja-JP" sz="1400" dirty="0">
              <a:solidFill>
                <a:schemeClr val="bg2"/>
              </a:solidFill>
              <a:latin typeface="メイリオ" pitchFamily="50" charset="-128"/>
              <a:ea typeface="メイリオ" pitchFamily="50" charset="-128"/>
              <a:cs typeface="メイリオ" pitchFamily="50" charset="-128"/>
            </a:endParaRPr>
          </a:p>
          <a:p>
            <a:pPr algn="l"/>
            <a:r>
              <a:rPr lang="ja-JP" altLang="en-US" sz="1050" dirty="0">
                <a:solidFill>
                  <a:schemeClr val="bg2"/>
                </a:solidFill>
                <a:latin typeface="メイリオ" pitchFamily="50" charset="-128"/>
                <a:ea typeface="メイリオ" pitchFamily="50" charset="-128"/>
                <a:cs typeface="メイリオ" pitchFamily="50" charset="-128"/>
              </a:rPr>
              <a:t> </a:t>
            </a:r>
            <a:r>
              <a:rPr lang="ja-JP" altLang="en-US" sz="1050" dirty="0" smtClean="0">
                <a:solidFill>
                  <a:schemeClr val="bg2"/>
                </a:solidFill>
                <a:latin typeface="メイリオ" pitchFamily="50" charset="-128"/>
                <a:ea typeface="メイリオ" pitchFamily="50" charset="-128"/>
                <a:cs typeface="メイリオ" pitchFamily="50" charset="-128"/>
              </a:rPr>
              <a:t>（</a:t>
            </a:r>
            <a:r>
              <a:rPr lang="ja-JP" altLang="en-US" sz="1050" dirty="0">
                <a:solidFill>
                  <a:schemeClr val="bg2"/>
                </a:solidFill>
                <a:latin typeface="メイリオ" pitchFamily="50" charset="-128"/>
                <a:ea typeface="メイリオ" pitchFamily="50" charset="-128"/>
                <a:cs typeface="メイリオ" pitchFamily="50" charset="-128"/>
              </a:rPr>
              <a:t>情報流通連携基盤システム外部仕様書の</a:t>
            </a:r>
            <a:r>
              <a:rPr lang="ja-JP" altLang="en-US" sz="1050" dirty="0" smtClean="0">
                <a:solidFill>
                  <a:schemeClr val="bg2"/>
                </a:solidFill>
                <a:latin typeface="メイリオ" pitchFamily="50" charset="-128"/>
                <a:ea typeface="メイリオ" pitchFamily="50" charset="-128"/>
                <a:cs typeface="メイリオ" pitchFamily="50" charset="-128"/>
              </a:rPr>
              <a:t>検証（</a:t>
            </a:r>
            <a:r>
              <a:rPr lang="en-US" altLang="ja-JP" sz="1050" dirty="0" smtClean="0">
                <a:solidFill>
                  <a:schemeClr val="bg2"/>
                </a:solidFill>
                <a:latin typeface="メイリオ" pitchFamily="50" charset="-128"/>
                <a:ea typeface="メイリオ" pitchFamily="50" charset="-128"/>
                <a:cs typeface="メイリオ" pitchFamily="50" charset="-128"/>
              </a:rPr>
              <a:t>※</a:t>
            </a:r>
            <a:r>
              <a:rPr lang="ja-JP" altLang="en-US" sz="1050" dirty="0" smtClean="0">
                <a:solidFill>
                  <a:schemeClr val="bg2"/>
                </a:solidFill>
                <a:latin typeface="メイリオ" pitchFamily="50" charset="-128"/>
                <a:ea typeface="メイリオ" pitchFamily="50" charset="-128"/>
                <a:cs typeface="メイリオ" pitchFamily="50" charset="-128"/>
              </a:rPr>
              <a:t>１）、</a:t>
            </a:r>
            <a:endParaRPr lang="en-US" altLang="ja-JP" sz="1050" dirty="0">
              <a:solidFill>
                <a:schemeClr val="bg2"/>
              </a:solidFill>
              <a:latin typeface="メイリオ" pitchFamily="50" charset="-128"/>
              <a:ea typeface="メイリオ" pitchFamily="50" charset="-128"/>
              <a:cs typeface="メイリオ" pitchFamily="50" charset="-128"/>
            </a:endParaRPr>
          </a:p>
          <a:p>
            <a:pPr algn="l"/>
            <a:r>
              <a:rPr lang="ja-JP" altLang="en-US" sz="1050" dirty="0">
                <a:solidFill>
                  <a:schemeClr val="bg2"/>
                </a:solidFill>
                <a:latin typeface="メイリオ" pitchFamily="50" charset="-128"/>
                <a:ea typeface="メイリオ" pitchFamily="50" charset="-128"/>
                <a:cs typeface="メイリオ" pitchFamily="50" charset="-128"/>
              </a:rPr>
              <a:t>　　データのマッシュアップサービスの可視化等）</a:t>
            </a:r>
          </a:p>
        </p:txBody>
      </p:sp>
    </p:spTree>
    <p:extLst>
      <p:ext uri="{BB962C8B-B14F-4D97-AF65-F5344CB8AC3E}">
        <p14:creationId xmlns:p14="http://schemas.microsoft.com/office/powerpoint/2010/main" val="3025591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実証</a:t>
            </a:r>
            <a:r>
              <a:rPr lang="en-US" altLang="ja-JP" dirty="0" smtClean="0"/>
              <a:t>1: </a:t>
            </a:r>
            <a:r>
              <a:rPr lang="zh-TW" altLang="en-US" dirty="0" smtClean="0"/>
              <a:t>公共</a:t>
            </a:r>
            <a:r>
              <a:rPr lang="zh-TW" altLang="en-US" dirty="0"/>
              <a:t>交通関連</a:t>
            </a:r>
            <a:r>
              <a:rPr lang="zh-TW" altLang="en-US" dirty="0" smtClean="0"/>
              <a:t>情報</a:t>
            </a:r>
            <a:r>
              <a:rPr lang="ja-JP" altLang="en-US" dirty="0" smtClean="0"/>
              <a:t>における実証</a:t>
            </a:r>
            <a:endParaRPr kumimoji="1" lang="ja-JP" altLang="en-US" dirty="0"/>
          </a:p>
        </p:txBody>
      </p:sp>
      <p:sp>
        <p:nvSpPr>
          <p:cNvPr id="3" name="コンテンツ プレースホルダー 2"/>
          <p:cNvSpPr>
            <a:spLocks noGrp="1"/>
          </p:cNvSpPr>
          <p:nvPr>
            <p:ph idx="1"/>
          </p:nvPr>
        </p:nvSpPr>
        <p:spPr>
          <a:xfrm>
            <a:off x="351414" y="1143000"/>
            <a:ext cx="9282106" cy="1997967"/>
          </a:xfrm>
        </p:spPr>
        <p:txBody>
          <a:bodyPr>
            <a:normAutofit fontScale="92500" lnSpcReduction="10000"/>
          </a:bodyPr>
          <a:lstStyle/>
          <a:p>
            <a:r>
              <a:rPr lang="ja-JP" altLang="en-US" dirty="0" smtClean="0"/>
              <a:t>概要</a:t>
            </a:r>
          </a:p>
          <a:p>
            <a:pPr lvl="1"/>
            <a:r>
              <a:rPr lang="ja-JP" altLang="en-US" dirty="0" smtClean="0"/>
              <a:t>鉄道</a:t>
            </a:r>
            <a:r>
              <a:rPr lang="ja-JP" altLang="en-US" dirty="0"/>
              <a:t>、バス等、複数の公共交通機関が保有する様々なデータを事業者横断で連携・活用ができるようになれば、リアルタイムでの遅延を考慮した複数路線の乗り継ぎ案内、交通弱者（高齢者、障がい者等）の移動支援情報等の新たなサービスの提供が可能となり、都市部の公共交通分野における課題の解決に資することが期待される。</a:t>
            </a:r>
          </a:p>
          <a:p>
            <a:pPr lvl="1"/>
            <a:r>
              <a:rPr lang="ja-JP" altLang="en-US" dirty="0" smtClean="0"/>
              <a:t>この</a:t>
            </a:r>
            <a:r>
              <a:rPr lang="ja-JP" altLang="en-US" dirty="0"/>
              <a:t>ため、公共交通分野のデータ規格の開発・実証を行うとともに、当該分野のデータの流通・連携により</a:t>
            </a:r>
            <a:r>
              <a:rPr lang="ja-JP" altLang="en-US" dirty="0" smtClean="0"/>
              <a:t>、さまざまな</a:t>
            </a:r>
            <a:r>
              <a:rPr lang="ja-JP" altLang="en-US" dirty="0"/>
              <a:t>情報</a:t>
            </a:r>
            <a:r>
              <a:rPr lang="ja-JP" altLang="en-US" dirty="0" smtClean="0"/>
              <a:t>サービスの</a:t>
            </a:r>
            <a:r>
              <a:rPr lang="ja-JP" altLang="en-US" dirty="0"/>
              <a:t>提供が可能になることを実証する。</a:t>
            </a:r>
          </a:p>
          <a:p>
            <a:pPr marL="0" inden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a:t>
            </a:fld>
            <a:endParaRPr lang="en-US" altLang="ja-JP" dirty="0"/>
          </a:p>
        </p:txBody>
      </p:sp>
      <p:grpSp>
        <p:nvGrpSpPr>
          <p:cNvPr id="37" name="グループ化 36"/>
          <p:cNvGrpSpPr/>
          <p:nvPr/>
        </p:nvGrpSpPr>
        <p:grpSpPr>
          <a:xfrm>
            <a:off x="337543" y="2996952"/>
            <a:ext cx="9079953" cy="3538333"/>
            <a:chOff x="164607" y="2420888"/>
            <a:chExt cx="9718444" cy="4119656"/>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3791" y="4267745"/>
              <a:ext cx="872283"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角丸四角形 5"/>
            <p:cNvSpPr/>
            <p:nvPr/>
          </p:nvSpPr>
          <p:spPr>
            <a:xfrm>
              <a:off x="3623490" y="4384079"/>
              <a:ext cx="2049590" cy="271388"/>
            </a:xfrm>
            <a:prstGeom prst="roundRect">
              <a:avLst>
                <a:gd name="adj" fmla="val 0"/>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rgbClr val="FFFFFF"/>
                  </a:solidFill>
                  <a:latin typeface="メイリオ" pitchFamily="50" charset="-128"/>
                  <a:ea typeface="メイリオ" pitchFamily="50" charset="-128"/>
                  <a:cs typeface="メイリオ" pitchFamily="50" charset="-128"/>
                </a:rPr>
                <a:t>情報流通連携基盤</a:t>
              </a:r>
              <a:endParaRPr kumimoji="1" lang="ja-JP" altLang="en-US" sz="1050" dirty="0">
                <a:solidFill>
                  <a:srgbClr val="FFFFFF"/>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218791" y="2420888"/>
              <a:ext cx="2805552" cy="734601"/>
            </a:xfrm>
            <a:prstGeom prst="rect">
              <a:avLst/>
            </a:prstGeom>
            <a:noFill/>
          </p:spPr>
          <p:txBody>
            <a:bodyPr wrap="none" rtlCol="0">
              <a:spAutoFit/>
            </a:bodyPr>
            <a:lstStyle/>
            <a:p>
              <a:pPr>
                <a:lnSpc>
                  <a:spcPts val="1400"/>
                </a:lnSpc>
              </a:pPr>
              <a:r>
                <a:rPr lang="en-US" altLang="ja-JP" sz="1100" b="1" dirty="0" smtClean="0">
                  <a:solidFill>
                    <a:schemeClr val="bg2"/>
                  </a:solidFill>
                  <a:latin typeface="メイリオ" pitchFamily="50" charset="-128"/>
                  <a:ea typeface="メイリオ" pitchFamily="50" charset="-128"/>
                  <a:cs typeface="メイリオ" pitchFamily="50" charset="-128"/>
                </a:rPr>
                <a:t>【</a:t>
              </a:r>
              <a:r>
                <a:rPr lang="ja-JP" altLang="en-US" sz="1100" b="1" dirty="0" smtClean="0">
                  <a:solidFill>
                    <a:schemeClr val="bg2"/>
                  </a:solidFill>
                  <a:latin typeface="メイリオ" pitchFamily="50" charset="-128"/>
                  <a:ea typeface="メイリオ" pitchFamily="50" charset="-128"/>
                  <a:cs typeface="メイリオ" pitchFamily="50" charset="-128"/>
                </a:rPr>
                <a:t>公共</a:t>
              </a:r>
              <a:r>
                <a:rPr lang="ja-JP" altLang="en-US" sz="1100" b="1" dirty="0">
                  <a:solidFill>
                    <a:schemeClr val="bg2"/>
                  </a:solidFill>
                  <a:latin typeface="メイリオ" pitchFamily="50" charset="-128"/>
                  <a:ea typeface="メイリオ" pitchFamily="50" charset="-128"/>
                  <a:cs typeface="メイリオ" pitchFamily="50" charset="-128"/>
                </a:rPr>
                <a:t>交通</a:t>
              </a:r>
              <a:r>
                <a:rPr lang="ja-JP" altLang="en-US" sz="1100" b="1" dirty="0" smtClean="0">
                  <a:solidFill>
                    <a:schemeClr val="bg2"/>
                  </a:solidFill>
                  <a:latin typeface="メイリオ" pitchFamily="50" charset="-128"/>
                  <a:ea typeface="メイリオ" pitchFamily="50" charset="-128"/>
                  <a:cs typeface="メイリオ" pitchFamily="50" charset="-128"/>
                </a:rPr>
                <a:t>運行</a:t>
              </a:r>
              <a:r>
                <a:rPr lang="ja-JP" altLang="en-US" sz="1100" b="1" dirty="0">
                  <a:solidFill>
                    <a:schemeClr val="bg2"/>
                  </a:solidFill>
                  <a:latin typeface="メイリオ" pitchFamily="50" charset="-128"/>
                  <a:ea typeface="メイリオ" pitchFamily="50" charset="-128"/>
                  <a:cs typeface="メイリオ" pitchFamily="50" charset="-128"/>
                </a:rPr>
                <a:t>情報</a:t>
              </a:r>
              <a:r>
                <a:rPr lang="ja-JP" altLang="en-US" sz="1100" b="1" dirty="0" smtClean="0">
                  <a:solidFill>
                    <a:schemeClr val="bg2"/>
                  </a:solidFill>
                  <a:latin typeface="メイリオ" pitchFamily="50" charset="-128"/>
                  <a:ea typeface="メイリオ" pitchFamily="50" charset="-128"/>
                  <a:cs typeface="メイリオ" pitchFamily="50" charset="-128"/>
                </a:rPr>
                <a:t>サービス</a:t>
              </a:r>
              <a:r>
                <a:rPr lang="en-US" altLang="ja-JP" sz="1100" b="1" dirty="0" smtClean="0">
                  <a:solidFill>
                    <a:schemeClr val="bg2"/>
                  </a:solidFill>
                  <a:latin typeface="メイリオ" pitchFamily="50" charset="-128"/>
                  <a:ea typeface="メイリオ" pitchFamily="50" charset="-128"/>
                  <a:cs typeface="メイリオ" pitchFamily="50" charset="-128"/>
                </a:rPr>
                <a:t>】</a:t>
              </a:r>
              <a:r>
                <a:rPr kumimoji="1" lang="en-US" altLang="ja-JP" sz="1100" b="1" dirty="0" smtClean="0">
                  <a:solidFill>
                    <a:schemeClr val="bg2"/>
                  </a:solidFill>
                  <a:latin typeface="メイリオ" pitchFamily="50" charset="-128"/>
                  <a:ea typeface="メイリオ" pitchFamily="50" charset="-128"/>
                  <a:cs typeface="メイリオ" pitchFamily="50" charset="-128"/>
                </a:rPr>
                <a:t/>
              </a:r>
              <a:br>
                <a:rPr kumimoji="1" lang="en-US" altLang="ja-JP" sz="1100" b="1" dirty="0" smtClean="0">
                  <a:solidFill>
                    <a:schemeClr val="bg2"/>
                  </a:solidFill>
                  <a:latin typeface="メイリオ" pitchFamily="50" charset="-128"/>
                  <a:ea typeface="メイリオ" pitchFamily="50" charset="-128"/>
                  <a:cs typeface="メイリオ" pitchFamily="50" charset="-128"/>
                </a:rPr>
              </a:br>
              <a:r>
                <a:rPr lang="ja-JP" altLang="en-US" sz="1000" dirty="0">
                  <a:solidFill>
                    <a:schemeClr val="bg2"/>
                  </a:solidFill>
                  <a:latin typeface="メイリオ" pitchFamily="50" charset="-128"/>
                  <a:ea typeface="メイリオ" pitchFamily="50" charset="-128"/>
                  <a:cs typeface="メイリオ" pitchFamily="50" charset="-128"/>
                </a:rPr>
                <a:t>　</a:t>
              </a:r>
              <a:r>
                <a:rPr lang="ja-JP" altLang="en-US" sz="1000" dirty="0" smtClean="0">
                  <a:solidFill>
                    <a:schemeClr val="bg2"/>
                  </a:solidFill>
                  <a:latin typeface="メイリオ" pitchFamily="50" charset="-128"/>
                  <a:ea typeface="メイリオ" pitchFamily="50" charset="-128"/>
                  <a:cs typeface="メイリオ" pitchFamily="50" charset="-128"/>
                </a:rPr>
                <a:t>公共交通利用者の端末にリアルタイムの</a:t>
              </a:r>
              <a:br>
                <a:rPr lang="ja-JP" altLang="en-US" sz="1000" dirty="0" smtClean="0">
                  <a:solidFill>
                    <a:schemeClr val="bg2"/>
                  </a:solidFill>
                  <a:latin typeface="メイリオ" pitchFamily="50" charset="-128"/>
                  <a:ea typeface="メイリオ" pitchFamily="50" charset="-128"/>
                  <a:cs typeface="メイリオ" pitchFamily="50" charset="-128"/>
                </a:rPr>
              </a:br>
              <a:r>
                <a:rPr lang="ja-JP" altLang="en-US" sz="1000" dirty="0" smtClean="0">
                  <a:solidFill>
                    <a:schemeClr val="bg2"/>
                  </a:solidFill>
                  <a:latin typeface="メイリオ" pitchFamily="50" charset="-128"/>
                  <a:ea typeface="メイリオ" pitchFamily="50" charset="-128"/>
                  <a:cs typeface="メイリオ" pitchFamily="50" charset="-128"/>
                </a:rPr>
                <a:t>　運行情報を直接提供</a:t>
              </a:r>
              <a:endParaRPr lang="en-US" altLang="ja-JP" sz="1000" dirty="0" smtClean="0">
                <a:solidFill>
                  <a:schemeClr val="bg2"/>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2907334" y="2439035"/>
              <a:ext cx="2531036" cy="734601"/>
            </a:xfrm>
            <a:prstGeom prst="rect">
              <a:avLst/>
            </a:prstGeom>
            <a:noFill/>
          </p:spPr>
          <p:txBody>
            <a:bodyPr wrap="none" rtlCol="0">
              <a:spAutoFit/>
            </a:bodyPr>
            <a:lstStyle/>
            <a:p>
              <a:pPr>
                <a:lnSpc>
                  <a:spcPts val="1400"/>
                </a:lnSpc>
              </a:pPr>
              <a:r>
                <a:rPr lang="en-US" altLang="ja-JP" sz="1100" b="1" dirty="0" smtClean="0">
                  <a:solidFill>
                    <a:schemeClr val="bg2"/>
                  </a:solidFill>
                  <a:latin typeface="メイリオ" pitchFamily="50" charset="-128"/>
                  <a:ea typeface="メイリオ" pitchFamily="50" charset="-128"/>
                  <a:cs typeface="メイリオ" pitchFamily="50" charset="-128"/>
                </a:rPr>
                <a:t>【</a:t>
              </a:r>
              <a:r>
                <a:rPr kumimoji="1" lang="ja-JP" altLang="en-US" sz="1100" b="1" dirty="0" smtClean="0">
                  <a:solidFill>
                    <a:schemeClr val="bg2"/>
                  </a:solidFill>
                  <a:latin typeface="メイリオ" pitchFamily="50" charset="-128"/>
                  <a:ea typeface="メイリオ" pitchFamily="50" charset="-128"/>
                  <a:cs typeface="メイリオ" pitchFamily="50" charset="-128"/>
                </a:rPr>
                <a:t>交通弱者支援情報サービス</a:t>
              </a:r>
              <a:r>
                <a:rPr kumimoji="1" lang="en-US" altLang="ja-JP" sz="1100" b="1" dirty="0" smtClean="0">
                  <a:solidFill>
                    <a:schemeClr val="bg2"/>
                  </a:solidFill>
                  <a:latin typeface="メイリオ" pitchFamily="50" charset="-128"/>
                  <a:ea typeface="メイリオ" pitchFamily="50" charset="-128"/>
                  <a:cs typeface="メイリオ" pitchFamily="50" charset="-128"/>
                </a:rPr>
                <a:t>】</a:t>
              </a:r>
              <a:r>
                <a:rPr kumimoji="1" lang="en-US" altLang="ja-JP" sz="1100" dirty="0" smtClean="0">
                  <a:solidFill>
                    <a:schemeClr val="bg2"/>
                  </a:solidFill>
                  <a:latin typeface="メイリオ" pitchFamily="50" charset="-128"/>
                  <a:ea typeface="メイリオ" pitchFamily="50" charset="-128"/>
                  <a:cs typeface="メイリオ" pitchFamily="50" charset="-128"/>
                </a:rPr>
                <a:t/>
              </a:r>
              <a:br>
                <a:rPr kumimoji="1" lang="en-US" altLang="ja-JP" sz="1100" dirty="0" smtClean="0">
                  <a:solidFill>
                    <a:schemeClr val="bg2"/>
                  </a:solidFill>
                  <a:latin typeface="メイリオ" pitchFamily="50" charset="-128"/>
                  <a:ea typeface="メイリオ" pitchFamily="50" charset="-128"/>
                  <a:cs typeface="メイリオ" pitchFamily="50" charset="-128"/>
                </a:rPr>
              </a:br>
              <a:r>
                <a:rPr kumimoji="1" lang="ja-JP" altLang="en-US" sz="1000" dirty="0" smtClean="0">
                  <a:solidFill>
                    <a:schemeClr val="bg2"/>
                  </a:solidFill>
                  <a:latin typeface="メイリオ" pitchFamily="50" charset="-128"/>
                  <a:ea typeface="メイリオ" pitchFamily="50" charset="-128"/>
                  <a:cs typeface="メイリオ" pitchFamily="50" charset="-128"/>
                </a:rPr>
                <a:t>交通弱者である</a:t>
              </a:r>
              <a:r>
                <a:rPr kumimoji="1" lang="ja-JP" altLang="en-US" sz="1000" dirty="0" err="1" smtClean="0">
                  <a:solidFill>
                    <a:schemeClr val="bg2"/>
                  </a:solidFill>
                  <a:latin typeface="メイリオ" pitchFamily="50" charset="-128"/>
                  <a:ea typeface="メイリオ" pitchFamily="50" charset="-128"/>
                  <a:cs typeface="メイリオ" pitchFamily="50" charset="-128"/>
                </a:rPr>
                <a:t>視覚障がい</a:t>
              </a:r>
              <a:r>
                <a:rPr kumimoji="1" lang="ja-JP" altLang="en-US" sz="1000" dirty="0" smtClean="0">
                  <a:solidFill>
                    <a:schemeClr val="bg2"/>
                  </a:solidFill>
                  <a:latin typeface="メイリオ" pitchFamily="50" charset="-128"/>
                  <a:ea typeface="メイリオ" pitchFamily="50" charset="-128"/>
                  <a:cs typeface="メイリオ" pitchFamily="50" charset="-128"/>
                </a:rPr>
                <a:t>者に</a:t>
              </a:r>
              <a:endParaRPr kumimoji="1" lang="en-US" altLang="ja-JP" sz="1000" dirty="0" smtClean="0">
                <a:solidFill>
                  <a:schemeClr val="bg2"/>
                </a:solidFill>
                <a:latin typeface="メイリオ" pitchFamily="50" charset="-128"/>
                <a:ea typeface="メイリオ" pitchFamily="50" charset="-128"/>
                <a:cs typeface="メイリオ" pitchFamily="50" charset="-128"/>
              </a:endParaRPr>
            </a:p>
            <a:p>
              <a:pPr>
                <a:lnSpc>
                  <a:spcPts val="1400"/>
                </a:lnSpc>
              </a:pPr>
              <a:r>
                <a:rPr kumimoji="1" lang="ja-JP" altLang="en-US" sz="1000" dirty="0" smtClean="0">
                  <a:solidFill>
                    <a:schemeClr val="bg2"/>
                  </a:solidFill>
                  <a:latin typeface="メイリオ" pitchFamily="50" charset="-128"/>
                  <a:ea typeface="メイリオ" pitchFamily="50" charset="-128"/>
                  <a:cs typeface="メイリオ" pitchFamily="50" charset="-128"/>
                </a:rPr>
                <a:t>対して音声により移動支援情報を提供</a:t>
              </a:r>
              <a:endParaRPr kumimoji="1" lang="ja-JP" altLang="en-US" sz="800" dirty="0">
                <a:solidFill>
                  <a:schemeClr val="bg2"/>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5479688" y="2421904"/>
              <a:ext cx="2462407" cy="734601"/>
            </a:xfrm>
            <a:prstGeom prst="rect">
              <a:avLst/>
            </a:prstGeom>
            <a:noFill/>
          </p:spPr>
          <p:txBody>
            <a:bodyPr wrap="none" rtlCol="0">
              <a:spAutoFit/>
            </a:bodyPr>
            <a:lstStyle/>
            <a:p>
              <a:pPr>
                <a:lnSpc>
                  <a:spcPts val="1400"/>
                </a:lnSpc>
              </a:pPr>
              <a:r>
                <a:rPr lang="en-US" altLang="ja-JP" sz="1100" b="1" dirty="0" smtClean="0">
                  <a:solidFill>
                    <a:schemeClr val="bg2"/>
                  </a:solidFill>
                  <a:latin typeface="メイリオ" pitchFamily="50" charset="-128"/>
                  <a:ea typeface="メイリオ" pitchFamily="50" charset="-128"/>
                  <a:cs typeface="メイリオ" pitchFamily="50" charset="-128"/>
                </a:rPr>
                <a:t>【</a:t>
              </a:r>
              <a:r>
                <a:rPr lang="ja-JP" altLang="en-US" sz="1100" b="1" dirty="0" smtClean="0">
                  <a:solidFill>
                    <a:schemeClr val="bg2"/>
                  </a:solidFill>
                  <a:latin typeface="メイリオ" pitchFamily="50" charset="-128"/>
                  <a:ea typeface="メイリオ" pitchFamily="50" charset="-128"/>
                  <a:cs typeface="メイリオ" pitchFamily="50" charset="-128"/>
                </a:rPr>
                <a:t>次</a:t>
              </a:r>
              <a:r>
                <a:rPr lang="ja-JP" altLang="en-US" sz="1100" b="1" dirty="0">
                  <a:solidFill>
                    <a:schemeClr val="bg2"/>
                  </a:solidFill>
                  <a:latin typeface="メイリオ" pitchFamily="50" charset="-128"/>
                  <a:ea typeface="メイリオ" pitchFamily="50" charset="-128"/>
                  <a:cs typeface="メイリオ" pitchFamily="50" charset="-128"/>
                </a:rPr>
                <a:t>世代交通支援情報</a:t>
              </a:r>
              <a:r>
                <a:rPr lang="ja-JP" altLang="en-US" sz="1100" b="1" dirty="0" smtClean="0">
                  <a:solidFill>
                    <a:schemeClr val="bg2"/>
                  </a:solidFill>
                  <a:latin typeface="メイリオ" pitchFamily="50" charset="-128"/>
                  <a:ea typeface="メイリオ" pitchFamily="50" charset="-128"/>
                  <a:cs typeface="メイリオ" pitchFamily="50" charset="-128"/>
                </a:rPr>
                <a:t>サービス</a:t>
              </a:r>
              <a:r>
                <a:rPr lang="en-US" altLang="ja-JP" sz="1100" b="1" dirty="0" smtClean="0">
                  <a:solidFill>
                    <a:schemeClr val="bg2"/>
                  </a:solidFill>
                  <a:latin typeface="メイリオ" pitchFamily="50" charset="-128"/>
                  <a:ea typeface="メイリオ" pitchFamily="50" charset="-128"/>
                  <a:cs typeface="メイリオ" pitchFamily="50" charset="-128"/>
                </a:rPr>
                <a:t>】</a:t>
              </a:r>
              <a:br>
                <a:rPr lang="en-US" altLang="ja-JP" sz="1100" b="1" dirty="0" smtClean="0">
                  <a:solidFill>
                    <a:schemeClr val="bg2"/>
                  </a:solidFill>
                  <a:latin typeface="メイリオ" pitchFamily="50" charset="-128"/>
                  <a:ea typeface="メイリオ" pitchFamily="50" charset="-128"/>
                  <a:cs typeface="メイリオ" pitchFamily="50" charset="-128"/>
                </a:rPr>
              </a:br>
              <a:r>
                <a:rPr kumimoji="1" lang="ja-JP" altLang="en-US" sz="1000" dirty="0" smtClean="0">
                  <a:solidFill>
                    <a:schemeClr val="bg2"/>
                  </a:solidFill>
                  <a:latin typeface="メイリオ" pitchFamily="50" charset="-128"/>
                  <a:ea typeface="メイリオ" pitchFamily="50" charset="-128"/>
                  <a:cs typeface="メイリオ" pitchFamily="50" charset="-128"/>
                </a:rPr>
                <a:t>駅内の利用者の位置に応じて</a:t>
              </a:r>
              <a:endParaRPr kumimoji="1" lang="en-US" altLang="ja-JP" sz="1000" dirty="0" smtClean="0">
                <a:solidFill>
                  <a:schemeClr val="bg2"/>
                </a:solidFill>
                <a:latin typeface="メイリオ" pitchFamily="50" charset="-128"/>
                <a:ea typeface="メイリオ" pitchFamily="50" charset="-128"/>
                <a:cs typeface="メイリオ" pitchFamily="50" charset="-128"/>
              </a:endParaRPr>
            </a:p>
            <a:p>
              <a:pPr>
                <a:lnSpc>
                  <a:spcPts val="1400"/>
                </a:lnSpc>
              </a:pPr>
              <a:r>
                <a:rPr kumimoji="1" lang="ja-JP" altLang="en-US" sz="1000" dirty="0" smtClean="0">
                  <a:solidFill>
                    <a:schemeClr val="bg2"/>
                  </a:solidFill>
                  <a:latin typeface="メイリオ" pitchFamily="50" charset="-128"/>
                  <a:ea typeface="メイリオ" pitchFamily="50" charset="-128"/>
                  <a:cs typeface="メイリオ" pitchFamily="50" charset="-128"/>
                </a:rPr>
                <a:t>施設案内等の情報サービスを提供</a:t>
              </a:r>
              <a:endParaRPr kumimoji="1" lang="ja-JP" altLang="en-US" sz="800" dirty="0">
                <a:solidFill>
                  <a:schemeClr val="bg2"/>
                </a:solidFill>
                <a:latin typeface="メイリオ" pitchFamily="50" charset="-128"/>
                <a:ea typeface="メイリオ" pitchFamily="50" charset="-128"/>
                <a:cs typeface="メイリオ" pitchFamily="50" charset="-128"/>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6806" y="5476674"/>
              <a:ext cx="1642958" cy="564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3216110" y="6041502"/>
              <a:ext cx="2791826" cy="430011"/>
            </a:xfrm>
            <a:prstGeom prst="rect">
              <a:avLst/>
            </a:prstGeom>
            <a:noFill/>
          </p:spPr>
          <p:txBody>
            <a:bodyPr wrap="none" rtlCol="0">
              <a:spAutoFit/>
            </a:bodyPr>
            <a:lstStyle/>
            <a:p>
              <a:pPr algn="ctr"/>
              <a:r>
                <a:rPr kumimoji="1" lang="ja-JP" altLang="en-US" sz="900" dirty="0" smtClean="0">
                  <a:solidFill>
                    <a:schemeClr val="bg2"/>
                  </a:solidFill>
                  <a:latin typeface="メイリオ" pitchFamily="50" charset="-128"/>
                  <a:ea typeface="メイリオ" pitchFamily="50" charset="-128"/>
                  <a:cs typeface="メイリオ" pitchFamily="50" charset="-128"/>
                </a:rPr>
                <a:t>駅ターミナルの</a:t>
              </a:r>
              <a:r>
                <a:rPr lang="ja-JP" altLang="en-US" sz="900" dirty="0" smtClean="0">
                  <a:solidFill>
                    <a:schemeClr val="bg2"/>
                  </a:solidFill>
                  <a:latin typeface="メイリオ" pitchFamily="50" charset="-128"/>
                  <a:ea typeface="メイリオ" pitchFamily="50" charset="-128"/>
                  <a:cs typeface="メイリオ" pitchFamily="50" charset="-128"/>
                </a:rPr>
                <a:t>施設（券売機、窓口、売店等）</a:t>
              </a:r>
              <a:endParaRPr lang="en-US" altLang="ja-JP" sz="900" dirty="0" smtClean="0">
                <a:solidFill>
                  <a:schemeClr val="bg2"/>
                </a:solidFill>
                <a:latin typeface="メイリオ" pitchFamily="50" charset="-128"/>
                <a:ea typeface="メイリオ" pitchFamily="50" charset="-128"/>
                <a:cs typeface="メイリオ" pitchFamily="50" charset="-128"/>
              </a:endParaRPr>
            </a:p>
            <a:p>
              <a:pPr algn="ctr"/>
              <a:r>
                <a:rPr lang="ja-JP" altLang="en-US" sz="900" dirty="0" smtClean="0">
                  <a:solidFill>
                    <a:schemeClr val="bg2"/>
                  </a:solidFill>
                  <a:latin typeface="メイリオ" pitchFamily="50" charset="-128"/>
                  <a:ea typeface="メイリオ" pitchFamily="50" charset="-128"/>
                  <a:cs typeface="メイリオ" pitchFamily="50" charset="-128"/>
                </a:rPr>
                <a:t>の情報（施設の名称、位置、使用状況等）</a:t>
              </a:r>
              <a:endParaRPr kumimoji="1" lang="ja-JP" altLang="en-US" sz="900" dirty="0">
                <a:solidFill>
                  <a:schemeClr val="bg2"/>
                </a:solidFill>
                <a:latin typeface="メイリオ" pitchFamily="50" charset="-128"/>
                <a:ea typeface="メイリオ" pitchFamily="50" charset="-128"/>
                <a:cs typeface="メイリオ" pitchFamily="50" charset="-128"/>
              </a:endParaRPr>
            </a:p>
          </p:txBody>
        </p:sp>
        <p:cxnSp>
          <p:nvCxnSpPr>
            <p:cNvPr id="12" name="曲線コネクタ 11"/>
            <p:cNvCxnSpPr>
              <a:stCxn id="33" idx="0"/>
              <a:endCxn id="6" idx="2"/>
            </p:cNvCxnSpPr>
            <p:nvPr/>
          </p:nvCxnSpPr>
          <p:spPr>
            <a:xfrm rot="5400000" flipH="1" flipV="1">
              <a:off x="3161518" y="3814442"/>
              <a:ext cx="645741" cy="2327793"/>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曲線コネクタ 12"/>
            <p:cNvCxnSpPr>
              <a:stCxn id="10" idx="0"/>
              <a:endCxn id="6" idx="2"/>
            </p:cNvCxnSpPr>
            <p:nvPr/>
          </p:nvCxnSpPr>
          <p:spPr>
            <a:xfrm rot="5400000" flipH="1" flipV="1">
              <a:off x="4237682" y="5066071"/>
              <a:ext cx="821207" cy="12700"/>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曲線コネクタ 13"/>
            <p:cNvCxnSpPr>
              <a:stCxn id="32" idx="0"/>
              <a:endCxn id="6" idx="2"/>
            </p:cNvCxnSpPr>
            <p:nvPr/>
          </p:nvCxnSpPr>
          <p:spPr>
            <a:xfrm rot="16200000" flipV="1">
              <a:off x="5417139" y="3886614"/>
              <a:ext cx="680611" cy="2218318"/>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曲線コネクタ 14"/>
            <p:cNvCxnSpPr>
              <a:stCxn id="6" idx="0"/>
              <a:endCxn id="19" idx="2"/>
            </p:cNvCxnSpPr>
            <p:nvPr/>
          </p:nvCxnSpPr>
          <p:spPr>
            <a:xfrm rot="5400000" flipH="1" flipV="1">
              <a:off x="4477621" y="4042369"/>
              <a:ext cx="512375" cy="171047"/>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曲線コネクタ 15"/>
            <p:cNvCxnSpPr>
              <a:stCxn id="6" idx="0"/>
              <a:endCxn id="18" idx="2"/>
            </p:cNvCxnSpPr>
            <p:nvPr/>
          </p:nvCxnSpPr>
          <p:spPr>
            <a:xfrm rot="5400000" flipH="1" flipV="1">
              <a:off x="5683277" y="2836713"/>
              <a:ext cx="512375" cy="2582359"/>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曲線コネクタ 16"/>
            <p:cNvCxnSpPr>
              <a:stCxn id="6" idx="0"/>
              <a:endCxn id="20" idx="2"/>
            </p:cNvCxnSpPr>
            <p:nvPr/>
          </p:nvCxnSpPr>
          <p:spPr>
            <a:xfrm rot="16200000" flipV="1">
              <a:off x="3318769" y="3054563"/>
              <a:ext cx="468379" cy="2190654"/>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7155582" y="3801053"/>
              <a:ext cx="150124" cy="7065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bg2"/>
                </a:solidFill>
                <a:latin typeface="メイリオ" pitchFamily="50" charset="-128"/>
                <a:ea typeface="メイリオ" pitchFamily="50" charset="-128"/>
                <a:cs typeface="メイリオ" pitchFamily="50" charset="-128"/>
              </a:endParaRPr>
            </a:p>
          </p:txBody>
        </p:sp>
        <p:sp>
          <p:nvSpPr>
            <p:cNvPr id="19" name="正方形/長方形 18"/>
            <p:cNvSpPr/>
            <p:nvPr/>
          </p:nvSpPr>
          <p:spPr>
            <a:xfrm>
              <a:off x="4744270" y="3801053"/>
              <a:ext cx="150124" cy="7065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bg2"/>
                </a:solidFill>
                <a:latin typeface="メイリオ" pitchFamily="50" charset="-128"/>
                <a:ea typeface="メイリオ" pitchFamily="50" charset="-128"/>
                <a:cs typeface="メイリオ" pitchFamily="50" charset="-128"/>
              </a:endParaRPr>
            </a:p>
          </p:txBody>
        </p:sp>
        <p:sp>
          <p:nvSpPr>
            <p:cNvPr id="20" name="正方形/長方形 19"/>
            <p:cNvSpPr/>
            <p:nvPr/>
          </p:nvSpPr>
          <p:spPr>
            <a:xfrm>
              <a:off x="2382569" y="3845049"/>
              <a:ext cx="150124" cy="7065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schemeClr val="bg2"/>
                </a:solidFill>
                <a:latin typeface="メイリオ" pitchFamily="50" charset="-128"/>
                <a:ea typeface="メイリオ" pitchFamily="50" charset="-128"/>
                <a:cs typeface="メイリオ" pitchFamily="50" charset="-128"/>
              </a:endParaRPr>
            </a:p>
          </p:txBody>
        </p:sp>
        <p:sp>
          <p:nvSpPr>
            <p:cNvPr id="21" name="右中かっこ 20"/>
            <p:cNvSpPr/>
            <p:nvPr/>
          </p:nvSpPr>
          <p:spPr>
            <a:xfrm>
              <a:off x="7863118" y="5263792"/>
              <a:ext cx="208791" cy="1193208"/>
            </a:xfrm>
            <a:prstGeom prst="rightBrace">
              <a:avLst/>
            </a:prstGeom>
            <a:ln>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a:solidFill>
                  <a:schemeClr val="bg2"/>
                </a:solidFill>
                <a:latin typeface="メイリオ" pitchFamily="50" charset="-128"/>
                <a:ea typeface="メイリオ" pitchFamily="50" charset="-128"/>
                <a:cs typeface="メイリオ" pitchFamily="50" charset="-128"/>
              </a:endParaRPr>
            </a:p>
          </p:txBody>
        </p:sp>
        <p:sp>
          <p:nvSpPr>
            <p:cNvPr id="22" name="テキスト ボックス 21"/>
            <p:cNvSpPr txBox="1"/>
            <p:nvPr/>
          </p:nvSpPr>
          <p:spPr>
            <a:xfrm>
              <a:off x="8090058" y="5734273"/>
              <a:ext cx="1295715" cy="286673"/>
            </a:xfrm>
            <a:prstGeom prst="rect">
              <a:avLst/>
            </a:prstGeom>
            <a:noFill/>
          </p:spPr>
          <p:txBody>
            <a:bodyPr wrap="none" rtlCol="0">
              <a:spAutoFit/>
            </a:bodyPr>
            <a:lstStyle/>
            <a:p>
              <a:r>
                <a:rPr kumimoji="1" lang="ja-JP" altLang="en-US" sz="1000" dirty="0" smtClean="0">
                  <a:solidFill>
                    <a:schemeClr val="bg2"/>
                  </a:solidFill>
                  <a:latin typeface="メイリオ" pitchFamily="50" charset="-128"/>
                  <a:ea typeface="メイリオ" pitchFamily="50" charset="-128"/>
                  <a:cs typeface="メイリオ" pitchFamily="50" charset="-128"/>
                </a:rPr>
                <a:t>データ規格の策定</a:t>
              </a:r>
              <a:endParaRPr kumimoji="1" lang="ja-JP" altLang="en-US" sz="1000" dirty="0">
                <a:solidFill>
                  <a:schemeClr val="bg2"/>
                </a:solidFill>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8045865" y="4461285"/>
              <a:ext cx="1432974" cy="286673"/>
            </a:xfrm>
            <a:prstGeom prst="rect">
              <a:avLst/>
            </a:prstGeom>
            <a:noFill/>
          </p:spPr>
          <p:txBody>
            <a:bodyPr wrap="none" rtlCol="0">
              <a:spAutoFit/>
            </a:bodyPr>
            <a:lstStyle/>
            <a:p>
              <a:r>
                <a:rPr kumimoji="1" lang="ja-JP" altLang="en-US" sz="1000" dirty="0" smtClean="0">
                  <a:solidFill>
                    <a:schemeClr val="bg2"/>
                  </a:solidFill>
                  <a:latin typeface="メイリオ" pitchFamily="50" charset="-128"/>
                  <a:ea typeface="メイリオ" pitchFamily="50" charset="-128"/>
                  <a:cs typeface="メイリオ" pitchFamily="50" charset="-128"/>
                </a:rPr>
                <a:t>システム構築・検証</a:t>
              </a:r>
              <a:endParaRPr kumimoji="1" lang="ja-JP" altLang="en-US" sz="1000" dirty="0">
                <a:solidFill>
                  <a:schemeClr val="bg2"/>
                </a:solidFill>
                <a:latin typeface="メイリオ" pitchFamily="50" charset="-128"/>
                <a:ea typeface="メイリオ" pitchFamily="50" charset="-128"/>
                <a:cs typeface="メイリオ" pitchFamily="50" charset="-128"/>
              </a:endParaRPr>
            </a:p>
          </p:txBody>
        </p:sp>
        <p:sp>
          <p:nvSpPr>
            <p:cNvPr id="24" name="右中かっこ 23"/>
            <p:cNvSpPr/>
            <p:nvPr/>
          </p:nvSpPr>
          <p:spPr>
            <a:xfrm>
              <a:off x="7855951" y="2421904"/>
              <a:ext cx="238590" cy="1507161"/>
            </a:xfrm>
            <a:prstGeom prst="rightBrace">
              <a:avLst/>
            </a:prstGeom>
            <a:ln>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a:solidFill>
                  <a:schemeClr val="bg2"/>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8095800" y="2709937"/>
              <a:ext cx="1787251" cy="1003357"/>
            </a:xfrm>
            <a:prstGeom prst="rect">
              <a:avLst/>
            </a:prstGeom>
            <a:noFill/>
          </p:spPr>
          <p:txBody>
            <a:bodyPr wrap="square" rtlCol="0">
              <a:spAutoFit/>
            </a:bodyPr>
            <a:lstStyle/>
            <a:p>
              <a:r>
                <a:rPr lang="ja-JP" altLang="en-US" sz="1000" dirty="0">
                  <a:solidFill>
                    <a:schemeClr val="bg2"/>
                  </a:solidFill>
                  <a:latin typeface="メイリオ" pitchFamily="50" charset="-128"/>
                  <a:ea typeface="メイリオ" pitchFamily="50" charset="-128"/>
                  <a:cs typeface="メイリオ" pitchFamily="50" charset="-128"/>
                </a:rPr>
                <a:t>様々な</a:t>
              </a:r>
              <a:r>
                <a:rPr lang="ja-JP" altLang="en-US" sz="1000" dirty="0" smtClean="0">
                  <a:solidFill>
                    <a:schemeClr val="bg2"/>
                  </a:solidFill>
                  <a:latin typeface="メイリオ" pitchFamily="50" charset="-128"/>
                  <a:ea typeface="メイリオ" pitchFamily="50" charset="-128"/>
                  <a:cs typeface="メイリオ" pitchFamily="50" charset="-128"/>
                </a:rPr>
                <a:t>情報サービスの提供を通じた情報流通連携基盤の適用性の</a:t>
              </a:r>
              <a:r>
                <a:rPr lang="ja-JP" altLang="en-US" sz="1000" dirty="0">
                  <a:solidFill>
                    <a:schemeClr val="bg2"/>
                  </a:solidFill>
                  <a:latin typeface="メイリオ" pitchFamily="50" charset="-128"/>
                  <a:ea typeface="メイリオ" pitchFamily="50" charset="-128"/>
                  <a:cs typeface="メイリオ" pitchFamily="50" charset="-128"/>
                </a:rPr>
                <a:t>検証、オープンデータ化</a:t>
              </a:r>
              <a:r>
                <a:rPr lang="ja-JP" altLang="en-US" sz="1000" dirty="0" smtClean="0">
                  <a:solidFill>
                    <a:schemeClr val="bg2"/>
                  </a:solidFill>
                  <a:latin typeface="メイリオ" pitchFamily="50" charset="-128"/>
                  <a:ea typeface="メイリオ" pitchFamily="50" charset="-128"/>
                  <a:cs typeface="メイリオ" pitchFamily="50" charset="-128"/>
                </a:rPr>
                <a:t>のメリットの可視化</a:t>
              </a:r>
              <a:endParaRPr kumimoji="1" lang="ja-JP" altLang="en-US" sz="1000" dirty="0">
                <a:solidFill>
                  <a:schemeClr val="bg2"/>
                </a:solidFill>
                <a:latin typeface="メイリオ" pitchFamily="50" charset="-128"/>
                <a:ea typeface="メイリオ" pitchFamily="50" charset="-128"/>
                <a:cs typeface="メイリオ" pitchFamily="50" charset="-128"/>
              </a:endParaRPr>
            </a:p>
          </p:txBody>
        </p:sp>
        <p:sp>
          <p:nvSpPr>
            <p:cNvPr id="26" name="右中かっこ 25"/>
            <p:cNvSpPr/>
            <p:nvPr/>
          </p:nvSpPr>
          <p:spPr>
            <a:xfrm>
              <a:off x="7833320" y="4172748"/>
              <a:ext cx="238589" cy="823298"/>
            </a:xfrm>
            <a:prstGeom prst="rightBrace">
              <a:avLst/>
            </a:prstGeom>
            <a:ln>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a:solidFill>
                  <a:schemeClr val="bg2"/>
                </a:solidFill>
                <a:latin typeface="メイリオ" pitchFamily="50" charset="-128"/>
                <a:ea typeface="メイリオ" pitchFamily="50" charset="-128"/>
                <a:cs typeface="メイリオ" pitchFamily="50" charset="-128"/>
              </a:endParaRPr>
            </a:p>
          </p:txBody>
        </p:sp>
        <p:sp>
          <p:nvSpPr>
            <p:cNvPr id="27" name="テキスト ボックス 26"/>
            <p:cNvSpPr txBox="1"/>
            <p:nvPr/>
          </p:nvSpPr>
          <p:spPr>
            <a:xfrm>
              <a:off x="1118056" y="5949280"/>
              <a:ext cx="2174166" cy="591264"/>
            </a:xfrm>
            <a:prstGeom prst="rect">
              <a:avLst/>
            </a:prstGeom>
            <a:noFill/>
          </p:spPr>
          <p:txBody>
            <a:bodyPr wrap="none" rtlCol="0">
              <a:spAutoFit/>
            </a:bodyPr>
            <a:lstStyle/>
            <a:p>
              <a:pPr algn="ctr"/>
              <a:r>
                <a:rPr lang="ja-JP" altLang="en-US" sz="900" dirty="0" smtClean="0">
                  <a:solidFill>
                    <a:schemeClr val="bg2"/>
                  </a:solidFill>
                  <a:latin typeface="メイリオ" pitchFamily="50" charset="-128"/>
                  <a:ea typeface="メイリオ" pitchFamily="50" charset="-128"/>
                  <a:cs typeface="メイリオ" pitchFamily="50" charset="-128"/>
                </a:rPr>
                <a:t>鉄道の運行</a:t>
              </a:r>
              <a:r>
                <a:rPr kumimoji="1" lang="ja-JP" altLang="en-US" sz="900" dirty="0" smtClean="0">
                  <a:solidFill>
                    <a:schemeClr val="bg2"/>
                  </a:solidFill>
                  <a:latin typeface="メイリオ" pitchFamily="50" charset="-128"/>
                  <a:ea typeface="メイリオ" pitchFamily="50" charset="-128"/>
                  <a:cs typeface="メイリオ" pitchFamily="50" charset="-128"/>
                </a:rPr>
                <a:t>情報</a:t>
              </a:r>
            </a:p>
            <a:p>
              <a:pPr algn="ctr"/>
              <a:r>
                <a:rPr lang="ja-JP" altLang="en-US" sz="900" dirty="0" smtClean="0">
                  <a:solidFill>
                    <a:schemeClr val="bg2"/>
                  </a:solidFill>
                  <a:latin typeface="メイリオ" pitchFamily="50" charset="-128"/>
                  <a:ea typeface="メイリオ" pitchFamily="50" charset="-128"/>
                  <a:cs typeface="メイリオ" pitchFamily="50" charset="-128"/>
                </a:rPr>
                <a:t>（</a:t>
              </a:r>
              <a:r>
                <a:rPr lang="ja-JP" altLang="en-US" sz="900" dirty="0">
                  <a:solidFill>
                    <a:schemeClr val="bg2"/>
                  </a:solidFill>
                  <a:latin typeface="メイリオ" pitchFamily="50" charset="-128"/>
                  <a:ea typeface="メイリオ" pitchFamily="50" charset="-128"/>
                  <a:cs typeface="メイリオ" pitchFamily="50" charset="-128"/>
                </a:rPr>
                <a:t>走行</a:t>
              </a:r>
              <a:r>
                <a:rPr lang="ja-JP" altLang="en-US" sz="900" dirty="0" smtClean="0">
                  <a:solidFill>
                    <a:schemeClr val="bg2"/>
                  </a:solidFill>
                  <a:latin typeface="メイリオ" pitchFamily="50" charset="-128"/>
                  <a:ea typeface="メイリオ" pitchFamily="50" charset="-128"/>
                  <a:cs typeface="メイリオ" pitchFamily="50" charset="-128"/>
                </a:rPr>
                <a:t>位置、遅延情報、運休情報、</a:t>
              </a:r>
              <a:endParaRPr lang="en-US" altLang="ja-JP" sz="900" dirty="0" smtClean="0">
                <a:solidFill>
                  <a:schemeClr val="bg2"/>
                </a:solidFill>
                <a:latin typeface="メイリオ" pitchFamily="50" charset="-128"/>
                <a:ea typeface="メイリオ" pitchFamily="50" charset="-128"/>
                <a:cs typeface="メイリオ" pitchFamily="50" charset="-128"/>
              </a:endParaRPr>
            </a:p>
            <a:p>
              <a:pPr algn="ctr"/>
              <a:r>
                <a:rPr lang="ja-JP" altLang="en-US" sz="900" dirty="0" smtClean="0">
                  <a:solidFill>
                    <a:schemeClr val="bg2"/>
                  </a:solidFill>
                  <a:latin typeface="メイリオ" pitchFamily="50" charset="-128"/>
                  <a:ea typeface="メイリオ" pitchFamily="50" charset="-128"/>
                  <a:cs typeface="メイリオ" pitchFamily="50" charset="-128"/>
                </a:rPr>
                <a:t>遅延・運休の原因情報等）</a:t>
              </a:r>
              <a:endParaRPr kumimoji="1" lang="ja-JP" altLang="en-US" sz="900" dirty="0">
                <a:solidFill>
                  <a:schemeClr val="bg2"/>
                </a:solidFill>
                <a:latin typeface="メイリオ" pitchFamily="50" charset="-128"/>
                <a:ea typeface="メイリオ" pitchFamily="50" charset="-128"/>
                <a:cs typeface="メイリオ" pitchFamily="50" charset="-128"/>
              </a:endParaRPr>
            </a:p>
          </p:txBody>
        </p:sp>
        <p:sp>
          <p:nvSpPr>
            <p:cNvPr id="28" name="テキスト ボックス 27"/>
            <p:cNvSpPr txBox="1"/>
            <p:nvPr/>
          </p:nvSpPr>
          <p:spPr>
            <a:xfrm>
              <a:off x="5854675" y="5948264"/>
              <a:ext cx="2174166" cy="591264"/>
            </a:xfrm>
            <a:prstGeom prst="rect">
              <a:avLst/>
            </a:prstGeom>
            <a:noFill/>
          </p:spPr>
          <p:txBody>
            <a:bodyPr wrap="none" rtlCol="0">
              <a:spAutoFit/>
            </a:bodyPr>
            <a:lstStyle/>
            <a:p>
              <a:pPr algn="ctr"/>
              <a:r>
                <a:rPr kumimoji="1" lang="ja-JP" altLang="en-US" sz="900" dirty="0" smtClean="0">
                  <a:solidFill>
                    <a:schemeClr val="bg2"/>
                  </a:solidFill>
                  <a:latin typeface="メイリオ" pitchFamily="50" charset="-128"/>
                  <a:ea typeface="メイリオ" pitchFamily="50" charset="-128"/>
                  <a:cs typeface="メイリオ" pitchFamily="50" charset="-128"/>
                </a:rPr>
                <a:t>バスの運行情報</a:t>
              </a:r>
              <a:endParaRPr kumimoji="1" lang="en-US" altLang="ja-JP" sz="900" dirty="0" smtClean="0">
                <a:solidFill>
                  <a:schemeClr val="bg2"/>
                </a:solidFill>
                <a:latin typeface="メイリオ" pitchFamily="50" charset="-128"/>
                <a:ea typeface="メイリオ" pitchFamily="50" charset="-128"/>
                <a:cs typeface="メイリオ" pitchFamily="50" charset="-128"/>
              </a:endParaRPr>
            </a:p>
            <a:p>
              <a:pPr algn="ctr"/>
              <a:r>
                <a:rPr lang="ja-JP" altLang="en-US" sz="900" dirty="0" smtClean="0">
                  <a:solidFill>
                    <a:schemeClr val="bg2"/>
                  </a:solidFill>
                  <a:latin typeface="メイリオ" pitchFamily="50" charset="-128"/>
                  <a:ea typeface="メイリオ" pitchFamily="50" charset="-128"/>
                  <a:cs typeface="メイリオ" pitchFamily="50" charset="-128"/>
                </a:rPr>
                <a:t>（走行位置、遅延情報、運休情報、</a:t>
              </a:r>
              <a:endParaRPr lang="en-US" altLang="ja-JP" sz="900" dirty="0" smtClean="0">
                <a:solidFill>
                  <a:schemeClr val="bg2"/>
                </a:solidFill>
                <a:latin typeface="メイリオ" pitchFamily="50" charset="-128"/>
                <a:ea typeface="メイリオ" pitchFamily="50" charset="-128"/>
                <a:cs typeface="メイリオ" pitchFamily="50" charset="-128"/>
              </a:endParaRPr>
            </a:p>
            <a:p>
              <a:pPr algn="ctr"/>
              <a:r>
                <a:rPr lang="ja-JP" altLang="en-US" sz="900" dirty="0">
                  <a:solidFill>
                    <a:schemeClr val="bg2"/>
                  </a:solidFill>
                  <a:latin typeface="メイリオ" pitchFamily="50" charset="-128"/>
                  <a:ea typeface="メイリオ" pitchFamily="50" charset="-128"/>
                  <a:cs typeface="メイリオ" pitchFamily="50" charset="-128"/>
                </a:rPr>
                <a:t>遅延・運休の原因情報</a:t>
              </a:r>
              <a:r>
                <a:rPr lang="ja-JP" altLang="en-US" sz="900" dirty="0" smtClean="0">
                  <a:solidFill>
                    <a:schemeClr val="bg2"/>
                  </a:solidFill>
                  <a:latin typeface="メイリオ" pitchFamily="50" charset="-128"/>
                  <a:ea typeface="メイリオ" pitchFamily="50" charset="-128"/>
                  <a:cs typeface="メイリオ" pitchFamily="50" charset="-128"/>
                </a:rPr>
                <a:t>等）</a:t>
              </a:r>
              <a:endParaRPr kumimoji="1" lang="ja-JP" altLang="en-US" sz="900" dirty="0">
                <a:solidFill>
                  <a:schemeClr val="bg2"/>
                </a:solidFill>
                <a:latin typeface="メイリオ" pitchFamily="50" charset="-128"/>
                <a:ea typeface="メイリオ" pitchFamily="50" charset="-128"/>
                <a:cs typeface="メイリオ" pitchFamily="50" charset="-128"/>
              </a:endParaRPr>
            </a:p>
          </p:txBody>
        </p:sp>
        <p:pic>
          <p:nvPicPr>
            <p:cNvPr id="29" name="Picture 2" descr="C:\Users\shindo\Pictures\materials\PicturesFromWeb\t_kiki01_smartphone.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0003" y="3051830"/>
              <a:ext cx="457961" cy="76609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shindo\Pictures\materials\PicturesFromWeb\t_kiki01_smartphone.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0002" y="3034958"/>
              <a:ext cx="457961" cy="7660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shindo\Pictures\materials\PicturesFromWeb\t_kiki01_smartphone.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1663" y="2996361"/>
              <a:ext cx="457961" cy="7660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1933" y="5336078"/>
              <a:ext cx="1069339" cy="57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8624" y="5301208"/>
              <a:ext cx="1503736" cy="64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テキスト ボックス 34"/>
            <p:cNvSpPr txBox="1"/>
            <p:nvPr/>
          </p:nvSpPr>
          <p:spPr>
            <a:xfrm>
              <a:off x="164607" y="5416624"/>
              <a:ext cx="1260001" cy="671891"/>
            </a:xfrm>
            <a:prstGeom prst="rect">
              <a:avLst/>
            </a:prstGeom>
            <a:noFill/>
          </p:spPr>
          <p:txBody>
            <a:bodyPr vert="horz" wrap="square" rtlCol="0">
              <a:spAutoFit/>
            </a:bodyPr>
            <a:lstStyle/>
            <a:p>
              <a:r>
                <a:rPr lang="en-US" altLang="ja-JP" sz="1050" b="1" dirty="0" smtClean="0">
                  <a:solidFill>
                    <a:schemeClr val="bg2"/>
                  </a:solidFill>
                  <a:latin typeface="メイリオ" pitchFamily="50" charset="-128"/>
                  <a:ea typeface="メイリオ" pitchFamily="50" charset="-128"/>
                  <a:cs typeface="メイリオ" pitchFamily="50" charset="-128"/>
                </a:rPr>
                <a:t>【</a:t>
              </a:r>
              <a:r>
                <a:rPr lang="ja-JP" altLang="en-US" sz="1050" b="1" dirty="0" smtClean="0">
                  <a:solidFill>
                    <a:schemeClr val="bg2"/>
                  </a:solidFill>
                  <a:latin typeface="メイリオ" pitchFamily="50" charset="-128"/>
                  <a:ea typeface="メイリオ" pitchFamily="50" charset="-128"/>
                  <a:cs typeface="メイリオ" pitchFamily="50" charset="-128"/>
                </a:rPr>
                <a:t>本実証</a:t>
              </a:r>
              <a:r>
                <a:rPr lang="ja-JP" altLang="en-US" sz="1050" b="1" dirty="0">
                  <a:solidFill>
                    <a:schemeClr val="bg2"/>
                  </a:solidFill>
                  <a:latin typeface="メイリオ" pitchFamily="50" charset="-128"/>
                  <a:ea typeface="メイリオ" pitchFamily="50" charset="-128"/>
                  <a:cs typeface="メイリオ" pitchFamily="50" charset="-128"/>
                </a:rPr>
                <a:t>で</a:t>
              </a:r>
              <a:r>
                <a:rPr lang="ja-JP" altLang="en-US" sz="1050" b="1" dirty="0" smtClean="0">
                  <a:solidFill>
                    <a:schemeClr val="bg2"/>
                  </a:solidFill>
                  <a:latin typeface="メイリオ" pitchFamily="50" charset="-128"/>
                  <a:ea typeface="メイリオ" pitchFamily="50" charset="-128"/>
                  <a:cs typeface="メイリオ" pitchFamily="50" charset="-128"/>
                </a:rPr>
                <a:t>扱う</a:t>
              </a:r>
              <a:endParaRPr lang="en-US" altLang="ja-JP" sz="1050" b="1" dirty="0" smtClean="0">
                <a:solidFill>
                  <a:schemeClr val="bg2"/>
                </a:solidFill>
                <a:latin typeface="メイリオ" pitchFamily="50" charset="-128"/>
                <a:ea typeface="メイリオ" pitchFamily="50" charset="-128"/>
                <a:cs typeface="メイリオ" pitchFamily="50" charset="-128"/>
              </a:endParaRPr>
            </a:p>
            <a:p>
              <a:r>
                <a:rPr lang="ja-JP" altLang="en-US" sz="1050" b="1" dirty="0">
                  <a:solidFill>
                    <a:schemeClr val="bg2"/>
                  </a:solidFill>
                  <a:latin typeface="メイリオ" pitchFamily="50" charset="-128"/>
                  <a:ea typeface="メイリオ" pitchFamily="50" charset="-128"/>
                  <a:cs typeface="メイリオ" pitchFamily="50" charset="-128"/>
                </a:rPr>
                <a:t>　</a:t>
              </a:r>
              <a:r>
                <a:rPr lang="ja-JP" altLang="en-US" sz="1050" b="1" dirty="0" smtClean="0">
                  <a:solidFill>
                    <a:schemeClr val="bg2"/>
                  </a:solidFill>
                  <a:latin typeface="メイリオ" pitchFamily="50" charset="-128"/>
                  <a:ea typeface="メイリオ" pitchFamily="50" charset="-128"/>
                  <a:cs typeface="メイリオ" pitchFamily="50" charset="-128"/>
                </a:rPr>
                <a:t>データ</a:t>
              </a:r>
              <a:r>
                <a:rPr lang="ja-JP" altLang="en-US" sz="1050" b="1" dirty="0">
                  <a:solidFill>
                    <a:schemeClr val="bg2"/>
                  </a:solidFill>
                  <a:latin typeface="メイリオ" pitchFamily="50" charset="-128"/>
                  <a:ea typeface="メイリオ" pitchFamily="50" charset="-128"/>
                  <a:cs typeface="メイリオ" pitchFamily="50" charset="-128"/>
                </a:rPr>
                <a:t>（例</a:t>
              </a:r>
              <a:r>
                <a:rPr lang="ja-JP" altLang="en-US" sz="1050" b="1" dirty="0" smtClean="0">
                  <a:solidFill>
                    <a:schemeClr val="bg2"/>
                  </a:solidFill>
                  <a:latin typeface="メイリオ" pitchFamily="50" charset="-128"/>
                  <a:ea typeface="メイリオ" pitchFamily="50" charset="-128"/>
                  <a:cs typeface="メイリオ" pitchFamily="50" charset="-128"/>
                </a:rPr>
                <a:t>）</a:t>
              </a:r>
              <a:r>
                <a:rPr lang="en-US" altLang="ja-JP" sz="1050" b="1" dirty="0" smtClean="0">
                  <a:solidFill>
                    <a:schemeClr val="bg2"/>
                  </a:solidFill>
                  <a:latin typeface="メイリオ" pitchFamily="50" charset="-128"/>
                  <a:ea typeface="メイリオ" pitchFamily="50" charset="-128"/>
                  <a:cs typeface="メイリオ" pitchFamily="50" charset="-128"/>
                </a:rPr>
                <a:t>】</a:t>
              </a:r>
              <a:endParaRPr lang="en-US" altLang="ja-JP" sz="1050" b="1" dirty="0">
                <a:solidFill>
                  <a:schemeClr val="bg2"/>
                </a:solidFill>
                <a:latin typeface="メイリオ" pitchFamily="50" charset="-128"/>
                <a:ea typeface="メイリオ" pitchFamily="50" charset="-128"/>
                <a:cs typeface="メイリオ" pitchFamily="50" charset="-128"/>
              </a:endParaRPr>
            </a:p>
          </p:txBody>
        </p:sp>
      </p:grpSp>
      <p:sp>
        <p:nvSpPr>
          <p:cNvPr id="36" name="テキスト ボックス 35"/>
          <p:cNvSpPr txBox="1"/>
          <p:nvPr/>
        </p:nvSpPr>
        <p:spPr>
          <a:xfrm>
            <a:off x="4580002" y="6581001"/>
            <a:ext cx="5447325" cy="276999"/>
          </a:xfrm>
          <a:prstGeom prst="rect">
            <a:avLst/>
          </a:prstGeom>
          <a:noFill/>
        </p:spPr>
        <p:txBody>
          <a:bodyPr wrap="none" rtlCol="0">
            <a:spAutoFit/>
          </a:bodyPr>
          <a:lstStyle/>
          <a:p>
            <a:pPr algn="l"/>
            <a:r>
              <a:rPr kumimoji="1" lang="en-US" altLang="ja-JP" sz="1200" dirty="0" smtClean="0">
                <a:solidFill>
                  <a:schemeClr val="bg2"/>
                </a:solidFill>
                <a:latin typeface="+mj-ea"/>
                <a:ea typeface="+mj-ea"/>
                <a:cs typeface="ヒラギノ角ゴ ProN W6"/>
              </a:rPr>
              <a:t>※</a:t>
            </a:r>
            <a:r>
              <a:rPr kumimoji="1" lang="ja-JP" altLang="en-US" sz="1200" dirty="0" smtClean="0">
                <a:solidFill>
                  <a:schemeClr val="bg2"/>
                </a:solidFill>
                <a:latin typeface="+mj-ea"/>
                <a:ea typeface="+mj-ea"/>
                <a:cs typeface="ヒラギノ角ゴ ProN W6"/>
              </a:rPr>
              <a:t>オープンデータ流通推進コンソーシアム／利活用・普及委員会第</a:t>
            </a:r>
            <a:r>
              <a:rPr kumimoji="1" lang="en-US" altLang="ja-JP" sz="1200" dirty="0" smtClean="0">
                <a:solidFill>
                  <a:schemeClr val="bg2"/>
                </a:solidFill>
                <a:latin typeface="+mj-ea"/>
                <a:ea typeface="+mj-ea"/>
                <a:cs typeface="ヒラギノ角ゴ ProN W6"/>
              </a:rPr>
              <a:t>3</a:t>
            </a:r>
            <a:r>
              <a:rPr kumimoji="1" lang="ja-JP" altLang="en-US" sz="1200" dirty="0" smtClean="0">
                <a:solidFill>
                  <a:schemeClr val="bg2"/>
                </a:solidFill>
                <a:latin typeface="+mj-ea"/>
                <a:ea typeface="+mj-ea"/>
                <a:cs typeface="ヒラギノ角ゴ ProN W6"/>
              </a:rPr>
              <a:t>回資料による</a:t>
            </a:r>
          </a:p>
        </p:txBody>
      </p:sp>
    </p:spTree>
    <p:extLst>
      <p:ext uri="{BB962C8B-B14F-4D97-AF65-F5344CB8AC3E}">
        <p14:creationId xmlns:p14="http://schemas.microsoft.com/office/powerpoint/2010/main" val="304180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実証</a:t>
            </a:r>
            <a:r>
              <a:rPr lang="en-US" altLang="ja-JP" dirty="0" smtClean="0"/>
              <a:t>2: </a:t>
            </a:r>
            <a:r>
              <a:rPr lang="zh-TW" altLang="en-US" dirty="0" smtClean="0"/>
              <a:t>災害</a:t>
            </a:r>
            <a:r>
              <a:rPr lang="zh-TW" altLang="en-US" dirty="0"/>
              <a:t>関連情報</a:t>
            </a:r>
            <a:r>
              <a:rPr lang="ja-JP" altLang="en-US" dirty="0" smtClean="0"/>
              <a:t>における実証</a:t>
            </a:r>
            <a:endParaRPr kumimoji="1" lang="ja-JP" altLang="en-US" dirty="0"/>
          </a:p>
        </p:txBody>
      </p:sp>
      <p:sp>
        <p:nvSpPr>
          <p:cNvPr id="3" name="コンテンツ プレースホルダー 2"/>
          <p:cNvSpPr>
            <a:spLocks noGrp="1"/>
          </p:cNvSpPr>
          <p:nvPr>
            <p:ph idx="1"/>
          </p:nvPr>
        </p:nvSpPr>
        <p:spPr>
          <a:xfrm>
            <a:off x="351414" y="1143000"/>
            <a:ext cx="9282106" cy="1997967"/>
          </a:xfrm>
        </p:spPr>
        <p:txBody>
          <a:bodyPr>
            <a:normAutofit fontScale="92500" lnSpcReduction="20000"/>
          </a:bodyPr>
          <a:lstStyle/>
          <a:p>
            <a:r>
              <a:rPr lang="ja-JP" altLang="en-US" dirty="0"/>
              <a:t>概要</a:t>
            </a:r>
            <a:endParaRPr kumimoji="1" lang="ja-JP" altLang="en-US" dirty="0" smtClean="0"/>
          </a:p>
          <a:p>
            <a:pPr lvl="1"/>
            <a:r>
              <a:rPr lang="ja-JP" altLang="en-US" dirty="0"/>
              <a:t>国や自治体等が保有する災害関連情報が、利活用しやすい形式で管理・公開されれば、各分野のデータ同士の組み合わせが可能となり、防災・減災に関する新たなサービスや情報の価値が創出される。これにより、迅速・適切な行政判断・避難行動等が可能となるなど防災・減災に資することが期待される。</a:t>
            </a:r>
          </a:p>
          <a:p>
            <a:pPr lvl="1"/>
            <a:r>
              <a:rPr lang="ja-JP" altLang="en-US" dirty="0" smtClean="0"/>
              <a:t>この</a:t>
            </a:r>
            <a:r>
              <a:rPr lang="ja-JP" altLang="en-US" dirty="0"/>
              <a:t>ため、内閣府、気象庁、自治体が保有する防災情報（被害情報、気象、地震、ハザードマップ等）を用いて災害関連情報分野のデータ規格の構築及びデータの流通・連携に係る実証を行う</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a:p>
        </p:txBody>
      </p:sp>
      <p:sp>
        <p:nvSpPr>
          <p:cNvPr id="36" name="テキスト ボックス 35"/>
          <p:cNvSpPr txBox="1"/>
          <p:nvPr/>
        </p:nvSpPr>
        <p:spPr>
          <a:xfrm>
            <a:off x="4580002" y="6581001"/>
            <a:ext cx="5447325" cy="276999"/>
          </a:xfrm>
          <a:prstGeom prst="rect">
            <a:avLst/>
          </a:prstGeom>
          <a:noFill/>
        </p:spPr>
        <p:txBody>
          <a:bodyPr wrap="none" rtlCol="0">
            <a:spAutoFit/>
          </a:bodyPr>
          <a:lstStyle/>
          <a:p>
            <a:pPr algn="l"/>
            <a:r>
              <a:rPr kumimoji="1" lang="en-US" altLang="ja-JP" sz="1200" dirty="0" smtClean="0">
                <a:solidFill>
                  <a:schemeClr val="bg2"/>
                </a:solidFill>
                <a:latin typeface="+mj-ea"/>
                <a:ea typeface="+mj-ea"/>
                <a:cs typeface="ヒラギノ角ゴ ProN W6"/>
              </a:rPr>
              <a:t>※</a:t>
            </a:r>
            <a:r>
              <a:rPr kumimoji="1" lang="ja-JP" altLang="en-US" sz="1200" dirty="0" smtClean="0">
                <a:solidFill>
                  <a:schemeClr val="bg2"/>
                </a:solidFill>
                <a:latin typeface="+mj-ea"/>
                <a:ea typeface="+mj-ea"/>
                <a:cs typeface="ヒラギノ角ゴ ProN W6"/>
              </a:rPr>
              <a:t>オープンデータ流通推進コンソーシアム／利活用・普及委員会第</a:t>
            </a:r>
            <a:r>
              <a:rPr kumimoji="1" lang="en-US" altLang="ja-JP" sz="1200" dirty="0" smtClean="0">
                <a:solidFill>
                  <a:schemeClr val="bg2"/>
                </a:solidFill>
                <a:latin typeface="+mj-ea"/>
                <a:ea typeface="+mj-ea"/>
                <a:cs typeface="ヒラギノ角ゴ ProN W6"/>
              </a:rPr>
              <a:t>3</a:t>
            </a:r>
            <a:r>
              <a:rPr kumimoji="1" lang="ja-JP" altLang="en-US" sz="1200" dirty="0" smtClean="0">
                <a:solidFill>
                  <a:schemeClr val="bg2"/>
                </a:solidFill>
                <a:latin typeface="+mj-ea"/>
                <a:ea typeface="+mj-ea"/>
                <a:cs typeface="ヒラギノ角ゴ ProN W6"/>
              </a:rPr>
              <a:t>回資料による</a:t>
            </a:r>
          </a:p>
        </p:txBody>
      </p:sp>
      <p:sp>
        <p:nvSpPr>
          <p:cNvPr id="38" name="Line 339"/>
          <p:cNvSpPr>
            <a:spLocks noChangeShapeType="1"/>
          </p:cNvSpPr>
          <p:nvPr/>
        </p:nvSpPr>
        <p:spPr bwMode="auto">
          <a:xfrm flipH="1" flipV="1">
            <a:off x="2698865" y="4342787"/>
            <a:ext cx="799796" cy="474713"/>
          </a:xfrm>
          <a:prstGeom prst="line">
            <a:avLst/>
          </a:prstGeom>
          <a:noFill/>
          <a:ln w="22225">
            <a:solidFill>
              <a:srgbClr val="F79646"/>
            </a:solidFill>
            <a:round/>
            <a:headEnd/>
            <a:tailEnd type="triangle" w="lg" len="lg"/>
          </a:ln>
        </p:spPr>
        <p:txBody>
          <a:bodyPr/>
          <a:lstStyle/>
          <a:p>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39" name="Line 340"/>
          <p:cNvSpPr>
            <a:spLocks noChangeShapeType="1"/>
          </p:cNvSpPr>
          <p:nvPr/>
        </p:nvSpPr>
        <p:spPr bwMode="auto">
          <a:xfrm flipV="1">
            <a:off x="2636402" y="4342787"/>
            <a:ext cx="0" cy="527071"/>
          </a:xfrm>
          <a:prstGeom prst="line">
            <a:avLst/>
          </a:prstGeom>
          <a:noFill/>
          <a:ln w="22225">
            <a:solidFill>
              <a:srgbClr val="F79646"/>
            </a:solidFill>
            <a:round/>
            <a:headEnd/>
            <a:tailEnd type="triangle" w="lg" len="lg"/>
          </a:ln>
        </p:spPr>
        <p:txBody>
          <a:bodyPr/>
          <a:lstStyle/>
          <a:p>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40" name="Line 342"/>
          <p:cNvSpPr>
            <a:spLocks noChangeShapeType="1"/>
          </p:cNvSpPr>
          <p:nvPr/>
        </p:nvSpPr>
        <p:spPr bwMode="auto">
          <a:xfrm flipV="1">
            <a:off x="1774143" y="4342787"/>
            <a:ext cx="801154" cy="527071"/>
          </a:xfrm>
          <a:prstGeom prst="line">
            <a:avLst/>
          </a:prstGeom>
          <a:noFill/>
          <a:ln w="22225">
            <a:solidFill>
              <a:schemeClr val="accent6"/>
            </a:solidFill>
            <a:round/>
            <a:headEnd/>
            <a:tailEnd type="triangle" w="lg" len="lg"/>
          </a:ln>
          <a:effectLst/>
          <a:extLst/>
        </p:spPr>
        <p:txBody>
          <a:bodyPr/>
          <a:lstStyle/>
          <a:p>
            <a:pPr fontAlgn="auto">
              <a:spcBef>
                <a:spcPts val="0"/>
              </a:spcBef>
              <a:spcAft>
                <a:spcPts val="0"/>
              </a:spcAft>
              <a:defRPr/>
            </a:pPr>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41" name="Text Box 214"/>
          <p:cNvSpPr txBox="1">
            <a:spLocks noChangeArrowheads="1"/>
          </p:cNvSpPr>
          <p:nvPr/>
        </p:nvSpPr>
        <p:spPr bwMode="auto">
          <a:xfrm>
            <a:off x="8889718" y="3155190"/>
            <a:ext cx="607860" cy="261610"/>
          </a:xfrm>
          <a:prstGeom prst="rect">
            <a:avLst/>
          </a:prstGeom>
          <a:noFill/>
          <a:ln w="9525">
            <a:noFill/>
            <a:miter lim="800000"/>
            <a:headEnd/>
            <a:tailEnd/>
          </a:ln>
        </p:spPr>
        <p:txBody>
          <a:bodyPr wrap="none">
            <a:spAutoFit/>
          </a:bodyPr>
          <a:lstStyle/>
          <a:p>
            <a:r>
              <a:rPr lang="ja-JP" altLang="en-US" sz="1050" u="sng">
                <a:solidFill>
                  <a:srgbClr val="009900"/>
                </a:solidFill>
                <a:latin typeface="メイリオ" pitchFamily="50" charset="-128"/>
                <a:ea typeface="メイリオ" pitchFamily="50" charset="-128"/>
                <a:cs typeface="メイリオ" pitchFamily="50" charset="-128"/>
              </a:rPr>
              <a:t>平常時</a:t>
            </a:r>
          </a:p>
        </p:txBody>
      </p:sp>
      <p:sp>
        <p:nvSpPr>
          <p:cNvPr id="42" name="Text Box 214"/>
          <p:cNvSpPr txBox="1">
            <a:spLocks noChangeArrowheads="1"/>
          </p:cNvSpPr>
          <p:nvPr/>
        </p:nvSpPr>
        <p:spPr bwMode="auto">
          <a:xfrm>
            <a:off x="1319488" y="2996952"/>
            <a:ext cx="607860" cy="261610"/>
          </a:xfrm>
          <a:prstGeom prst="rect">
            <a:avLst/>
          </a:prstGeom>
          <a:noFill/>
          <a:ln w="9525">
            <a:noFill/>
            <a:miter lim="800000"/>
            <a:headEnd/>
            <a:tailEnd/>
          </a:ln>
        </p:spPr>
        <p:txBody>
          <a:bodyPr wrap="none">
            <a:spAutoFit/>
          </a:bodyPr>
          <a:lstStyle/>
          <a:p>
            <a:r>
              <a:rPr lang="ja-JP" altLang="en-US" sz="1050" u="sng">
                <a:solidFill>
                  <a:srgbClr val="660066"/>
                </a:solidFill>
                <a:latin typeface="メイリオ" pitchFamily="50" charset="-128"/>
                <a:ea typeface="メイリオ" pitchFamily="50" charset="-128"/>
                <a:cs typeface="メイリオ" pitchFamily="50" charset="-128"/>
              </a:rPr>
              <a:t>災害時</a:t>
            </a:r>
          </a:p>
        </p:txBody>
      </p:sp>
      <p:sp>
        <p:nvSpPr>
          <p:cNvPr id="43" name="正方形/長方形 163"/>
          <p:cNvSpPr>
            <a:spLocks noChangeArrowheads="1"/>
          </p:cNvSpPr>
          <p:nvPr/>
        </p:nvSpPr>
        <p:spPr bwMode="auto">
          <a:xfrm>
            <a:off x="4237353" y="4853568"/>
            <a:ext cx="1786982" cy="1095712"/>
          </a:xfrm>
          <a:prstGeom prst="rect">
            <a:avLst/>
          </a:prstGeom>
          <a:solidFill>
            <a:srgbClr val="CCCCFF"/>
          </a:solidFill>
          <a:ln w="25400" algn="ctr">
            <a:solidFill>
              <a:srgbClr val="89A4A7"/>
            </a:solidFill>
            <a:miter lim="800000"/>
            <a:headEnd/>
            <a:tailEnd/>
          </a:ln>
        </p:spPr>
        <p:txBody>
          <a:bodyPr lIns="72000" rIns="18000"/>
          <a:lstStyle/>
          <a:p>
            <a:r>
              <a:rPr lang="ja-JP" altLang="en-US" sz="800" u="sng" dirty="0">
                <a:solidFill>
                  <a:schemeClr val="bg2"/>
                </a:solidFill>
                <a:latin typeface="メイリオ" pitchFamily="50" charset="-128"/>
                <a:ea typeface="メイリオ" pitchFamily="50" charset="-128"/>
                <a:cs typeface="メイリオ" pitchFamily="50" charset="-128"/>
              </a:rPr>
              <a:t>地震・気象・警報</a:t>
            </a:r>
          </a:p>
          <a:p>
            <a:r>
              <a:rPr lang="ja-JP" altLang="en-US" sz="800" dirty="0">
                <a:solidFill>
                  <a:schemeClr val="bg2"/>
                </a:solidFill>
                <a:latin typeface="メイリオ" pitchFamily="50" charset="-128"/>
                <a:ea typeface="メイリオ" pitchFamily="50" charset="-128"/>
                <a:cs typeface="メイリオ" pitchFamily="50" charset="-128"/>
              </a:rPr>
              <a:t>震源・震度に関する情報</a:t>
            </a:r>
          </a:p>
          <a:p>
            <a:r>
              <a:rPr lang="ja-JP" altLang="en-US" sz="800" dirty="0">
                <a:solidFill>
                  <a:schemeClr val="bg2"/>
                </a:solidFill>
                <a:latin typeface="メイリオ" pitchFamily="50" charset="-128"/>
                <a:ea typeface="メイリオ" pitchFamily="50" charset="-128"/>
                <a:cs typeface="メイリオ" pitchFamily="50" charset="-128"/>
              </a:rPr>
              <a:t>気象警報・注意報</a:t>
            </a:r>
          </a:p>
          <a:p>
            <a:r>
              <a:rPr lang="ja-JP" altLang="en-US" sz="800" dirty="0">
                <a:solidFill>
                  <a:schemeClr val="bg2"/>
                </a:solidFill>
                <a:latin typeface="メイリオ" pitchFamily="50" charset="-128"/>
                <a:ea typeface="メイリオ" pitchFamily="50" charset="-128"/>
                <a:cs typeface="メイリオ" pitchFamily="50" charset="-128"/>
              </a:rPr>
              <a:t>指定河川洪水予報</a:t>
            </a:r>
          </a:p>
          <a:p>
            <a:r>
              <a:rPr lang="ja-JP" altLang="en-US" sz="800" dirty="0">
                <a:solidFill>
                  <a:schemeClr val="bg2"/>
                </a:solidFill>
                <a:latin typeface="メイリオ" pitchFamily="50" charset="-128"/>
                <a:ea typeface="メイリオ" pitchFamily="50" charset="-128"/>
                <a:cs typeface="メイリオ" pitchFamily="50" charset="-128"/>
              </a:rPr>
              <a:t>土砂災害警戒情報</a:t>
            </a:r>
          </a:p>
          <a:p>
            <a:r>
              <a:rPr lang="ja-JP" altLang="en-US" sz="800" dirty="0">
                <a:solidFill>
                  <a:schemeClr val="bg2"/>
                </a:solidFill>
                <a:latin typeface="メイリオ" pitchFamily="50" charset="-128"/>
                <a:ea typeface="メイリオ" pitchFamily="50" charset="-128"/>
                <a:cs typeface="メイリオ" pitchFamily="50" charset="-128"/>
              </a:rPr>
              <a:t>府県天気</a:t>
            </a:r>
            <a:r>
              <a:rPr lang="ja-JP" altLang="en-US" sz="800" dirty="0" smtClean="0">
                <a:solidFill>
                  <a:schemeClr val="bg2"/>
                </a:solidFill>
                <a:latin typeface="メイリオ" pitchFamily="50" charset="-128"/>
                <a:ea typeface="メイリオ" pitchFamily="50" charset="-128"/>
                <a:cs typeface="メイリオ" pitchFamily="50" charset="-128"/>
              </a:rPr>
              <a:t>予報</a:t>
            </a:r>
            <a:endParaRPr lang="en-US" altLang="ja-JP" sz="800" dirty="0" smtClean="0">
              <a:solidFill>
                <a:schemeClr val="bg2"/>
              </a:solidFill>
              <a:latin typeface="メイリオ" pitchFamily="50" charset="-128"/>
              <a:ea typeface="メイリオ" pitchFamily="50" charset="-128"/>
              <a:cs typeface="メイリオ" pitchFamily="50" charset="-128"/>
            </a:endParaRPr>
          </a:p>
          <a:p>
            <a:r>
              <a:rPr lang="ja-JP" altLang="en-US" sz="800" dirty="0" smtClean="0">
                <a:solidFill>
                  <a:schemeClr val="bg2"/>
                </a:solidFill>
                <a:latin typeface="メイリオ" pitchFamily="50" charset="-128"/>
                <a:ea typeface="メイリオ" pitchFamily="50" charset="-128"/>
                <a:cs typeface="メイリオ" pitchFamily="50" charset="-128"/>
              </a:rPr>
              <a:t>アメダス</a:t>
            </a:r>
            <a:endParaRPr lang="en-US" altLang="ja-JP" sz="800" dirty="0" smtClean="0">
              <a:solidFill>
                <a:schemeClr val="bg2"/>
              </a:solidFill>
              <a:latin typeface="メイリオ" pitchFamily="50" charset="-128"/>
              <a:ea typeface="メイリオ" pitchFamily="50" charset="-128"/>
              <a:cs typeface="メイリオ" pitchFamily="50" charset="-128"/>
            </a:endParaRPr>
          </a:p>
          <a:p>
            <a:r>
              <a:rPr lang="ja-JP" altLang="en-US" sz="800" dirty="0" smtClean="0">
                <a:solidFill>
                  <a:schemeClr val="bg2"/>
                </a:solidFill>
                <a:latin typeface="メイリオ" pitchFamily="50" charset="-128"/>
                <a:ea typeface="メイリオ" pitchFamily="50" charset="-128"/>
                <a:cs typeface="メイリオ" pitchFamily="50" charset="-128"/>
              </a:rPr>
              <a:t>流域雨量指数</a:t>
            </a:r>
            <a:endParaRPr lang="ja-JP" altLang="en-US" sz="800" dirty="0">
              <a:solidFill>
                <a:schemeClr val="bg2"/>
              </a:solidFill>
              <a:latin typeface="メイリオ" pitchFamily="50" charset="-128"/>
              <a:ea typeface="メイリオ" pitchFamily="50" charset="-128"/>
              <a:cs typeface="メイリオ" pitchFamily="50" charset="-128"/>
            </a:endParaRPr>
          </a:p>
          <a:p>
            <a:endParaRPr lang="ja-JP" altLang="en-US" sz="800" dirty="0">
              <a:solidFill>
                <a:schemeClr val="bg2"/>
              </a:solidFill>
              <a:latin typeface="メイリオ" pitchFamily="50" charset="-128"/>
              <a:ea typeface="メイリオ" pitchFamily="50" charset="-128"/>
              <a:cs typeface="メイリオ" pitchFamily="50" charset="-128"/>
            </a:endParaRPr>
          </a:p>
          <a:p>
            <a:endParaRPr lang="ja-JP" altLang="en-US" sz="800" dirty="0">
              <a:solidFill>
                <a:schemeClr val="bg2"/>
              </a:solidFill>
              <a:latin typeface="メイリオ" pitchFamily="50" charset="-128"/>
              <a:ea typeface="メイリオ" pitchFamily="50" charset="-128"/>
              <a:cs typeface="メイリオ" pitchFamily="50" charset="-128"/>
            </a:endParaRPr>
          </a:p>
        </p:txBody>
      </p:sp>
      <p:sp>
        <p:nvSpPr>
          <p:cNvPr id="44" name="正方形/長方形 163"/>
          <p:cNvSpPr>
            <a:spLocks noChangeArrowheads="1"/>
          </p:cNvSpPr>
          <p:nvPr/>
        </p:nvSpPr>
        <p:spPr bwMode="auto">
          <a:xfrm>
            <a:off x="6085440" y="4869857"/>
            <a:ext cx="1294068" cy="1089445"/>
          </a:xfrm>
          <a:prstGeom prst="rect">
            <a:avLst/>
          </a:prstGeom>
          <a:solidFill>
            <a:srgbClr val="FFFF66"/>
          </a:solidFill>
          <a:ln w="25400" algn="ctr">
            <a:solidFill>
              <a:srgbClr val="89A4A7"/>
            </a:solidFill>
            <a:miter lim="800000"/>
            <a:headEnd/>
            <a:tailEnd/>
          </a:ln>
        </p:spPr>
        <p:txBody>
          <a:bodyPr lIns="72000" rIns="18000"/>
          <a:lstStyle/>
          <a:p>
            <a:r>
              <a:rPr lang="ja-JP" altLang="en-US" sz="800" u="sng" dirty="0">
                <a:solidFill>
                  <a:schemeClr val="bg2"/>
                </a:solidFill>
                <a:latin typeface="メイリオ" pitchFamily="50" charset="-128"/>
                <a:ea typeface="メイリオ" pitchFamily="50" charset="-128"/>
                <a:cs typeface="メイリオ" pitchFamily="50" charset="-128"/>
              </a:rPr>
              <a:t>洪水ハザードマップ</a:t>
            </a:r>
          </a:p>
          <a:p>
            <a:r>
              <a:rPr lang="ja-JP" altLang="en-US" sz="800" dirty="0">
                <a:solidFill>
                  <a:schemeClr val="bg2"/>
                </a:solidFill>
                <a:latin typeface="メイリオ" pitchFamily="50" charset="-128"/>
                <a:ea typeface="メイリオ" pitchFamily="50" charset="-128"/>
                <a:cs typeface="メイリオ" pitchFamily="50" charset="-128"/>
              </a:rPr>
              <a:t>浸水エリア</a:t>
            </a:r>
          </a:p>
          <a:p>
            <a:r>
              <a:rPr lang="ja-JP" altLang="en-US" sz="800" dirty="0">
                <a:solidFill>
                  <a:schemeClr val="bg2"/>
                </a:solidFill>
                <a:latin typeface="メイリオ" pitchFamily="50" charset="-128"/>
                <a:ea typeface="メイリオ" pitchFamily="50" charset="-128"/>
                <a:cs typeface="メイリオ" pitchFamily="50" charset="-128"/>
              </a:rPr>
              <a:t>地すべり危険個所</a:t>
            </a:r>
          </a:p>
          <a:p>
            <a:r>
              <a:rPr lang="ja-JP" altLang="en-US" sz="800" dirty="0">
                <a:solidFill>
                  <a:schemeClr val="bg2"/>
                </a:solidFill>
                <a:latin typeface="メイリオ" pitchFamily="50" charset="-128"/>
                <a:ea typeface="メイリオ" pitchFamily="50" charset="-128"/>
                <a:cs typeface="メイリオ" pitchFamily="50" charset="-128"/>
              </a:rPr>
              <a:t>急傾斜地崩壊危険個所</a:t>
            </a:r>
          </a:p>
          <a:p>
            <a:r>
              <a:rPr lang="ja-JP" altLang="en-US" sz="800" dirty="0">
                <a:solidFill>
                  <a:schemeClr val="bg2"/>
                </a:solidFill>
                <a:latin typeface="メイリオ" pitchFamily="50" charset="-128"/>
                <a:ea typeface="メイリオ" pitchFamily="50" charset="-128"/>
                <a:cs typeface="メイリオ" pitchFamily="50" charset="-128"/>
              </a:rPr>
              <a:t>過去の浸水エリア</a:t>
            </a:r>
          </a:p>
          <a:p>
            <a:r>
              <a:rPr lang="ja-JP" altLang="en-US" sz="800" dirty="0">
                <a:solidFill>
                  <a:schemeClr val="bg2"/>
                </a:solidFill>
                <a:latin typeface="メイリオ" pitchFamily="50" charset="-128"/>
                <a:ea typeface="メイリオ" pitchFamily="50" charset="-128"/>
                <a:cs typeface="メイリオ" pitchFamily="50" charset="-128"/>
              </a:rPr>
              <a:t>要避難場所</a:t>
            </a:r>
          </a:p>
          <a:p>
            <a:r>
              <a:rPr lang="ja-JP" altLang="en-US" sz="800" dirty="0">
                <a:solidFill>
                  <a:schemeClr val="bg2"/>
                </a:solidFill>
                <a:latin typeface="メイリオ" pitchFamily="50" charset="-128"/>
                <a:ea typeface="メイリオ" pitchFamily="50" charset="-128"/>
                <a:cs typeface="メイリオ" pitchFamily="50" charset="-128"/>
              </a:rPr>
              <a:t>避難方向</a:t>
            </a:r>
          </a:p>
          <a:p>
            <a:endParaRPr lang="ja-JP" altLang="en-US" sz="800" dirty="0">
              <a:solidFill>
                <a:schemeClr val="bg2"/>
              </a:solidFill>
              <a:latin typeface="メイリオ" pitchFamily="50" charset="-128"/>
              <a:ea typeface="メイリオ" pitchFamily="50" charset="-128"/>
              <a:cs typeface="メイリオ" pitchFamily="50" charset="-128"/>
            </a:endParaRPr>
          </a:p>
        </p:txBody>
      </p:sp>
      <p:sp>
        <p:nvSpPr>
          <p:cNvPr id="45" name="正方形/長方形 163"/>
          <p:cNvSpPr>
            <a:spLocks noChangeArrowheads="1"/>
          </p:cNvSpPr>
          <p:nvPr/>
        </p:nvSpPr>
        <p:spPr bwMode="auto">
          <a:xfrm>
            <a:off x="8444092" y="4869857"/>
            <a:ext cx="905712" cy="1095712"/>
          </a:xfrm>
          <a:prstGeom prst="rect">
            <a:avLst/>
          </a:prstGeom>
          <a:solidFill>
            <a:srgbClr val="FFFF66"/>
          </a:solidFill>
          <a:ln w="25400" algn="ctr">
            <a:solidFill>
              <a:srgbClr val="89A4A7"/>
            </a:solidFill>
            <a:miter lim="800000"/>
            <a:headEnd/>
            <a:tailEnd/>
          </a:ln>
        </p:spPr>
        <p:txBody>
          <a:bodyPr lIns="72000"/>
          <a:lstStyle/>
          <a:p>
            <a:r>
              <a:rPr lang="ja-JP" altLang="en-US" sz="800" u="sng" dirty="0">
                <a:solidFill>
                  <a:schemeClr val="bg2"/>
                </a:solidFill>
                <a:latin typeface="メイリオ" pitchFamily="50" charset="-128"/>
                <a:ea typeface="メイリオ" pitchFamily="50" charset="-128"/>
                <a:cs typeface="メイリオ" pitchFamily="50" charset="-128"/>
              </a:rPr>
              <a:t>生活・施設</a:t>
            </a:r>
          </a:p>
          <a:p>
            <a:r>
              <a:rPr lang="ja-JP" altLang="en-US" sz="800" dirty="0">
                <a:solidFill>
                  <a:schemeClr val="bg2"/>
                </a:solidFill>
                <a:latin typeface="メイリオ" pitchFamily="50" charset="-128"/>
                <a:ea typeface="メイリオ" pitchFamily="50" charset="-128"/>
                <a:cs typeface="メイリオ" pitchFamily="50" charset="-128"/>
              </a:rPr>
              <a:t>店舗情報</a:t>
            </a:r>
          </a:p>
          <a:p>
            <a:r>
              <a:rPr lang="ja-JP" altLang="en-US" sz="800" dirty="0">
                <a:solidFill>
                  <a:schemeClr val="bg2"/>
                </a:solidFill>
                <a:latin typeface="メイリオ" pitchFamily="50" charset="-128"/>
                <a:ea typeface="メイリオ" pitchFamily="50" charset="-128"/>
                <a:cs typeface="メイリオ" pitchFamily="50" charset="-128"/>
              </a:rPr>
              <a:t>宿泊所</a:t>
            </a:r>
          </a:p>
          <a:p>
            <a:r>
              <a:rPr lang="ja-JP" altLang="en-US" sz="800" dirty="0" smtClean="0">
                <a:solidFill>
                  <a:schemeClr val="bg2"/>
                </a:solidFill>
                <a:latin typeface="メイリオ" pitchFamily="50" charset="-128"/>
                <a:ea typeface="メイリオ" pitchFamily="50" charset="-128"/>
                <a:cs typeface="メイリオ" pitchFamily="50" charset="-128"/>
              </a:rPr>
              <a:t>避難所</a:t>
            </a:r>
            <a:endParaRPr lang="en-US" altLang="ja-JP" sz="800" dirty="0" smtClean="0">
              <a:solidFill>
                <a:schemeClr val="bg2"/>
              </a:solidFill>
              <a:latin typeface="メイリオ" pitchFamily="50" charset="-128"/>
              <a:ea typeface="メイリオ" pitchFamily="50" charset="-128"/>
              <a:cs typeface="メイリオ" pitchFamily="50" charset="-128"/>
            </a:endParaRPr>
          </a:p>
          <a:p>
            <a:r>
              <a:rPr lang="ja-JP" altLang="en-US" sz="800" dirty="0" smtClean="0">
                <a:solidFill>
                  <a:schemeClr val="bg2"/>
                </a:solidFill>
                <a:latin typeface="メイリオ" pitchFamily="50" charset="-128"/>
                <a:ea typeface="メイリオ" pitchFamily="50" charset="-128"/>
                <a:cs typeface="メイリオ" pitchFamily="50" charset="-128"/>
              </a:rPr>
              <a:t>病院</a:t>
            </a:r>
            <a:r>
              <a:rPr lang="ja-JP" altLang="en-US" sz="800" dirty="0">
                <a:solidFill>
                  <a:schemeClr val="bg2"/>
                </a:solidFill>
                <a:latin typeface="メイリオ" pitchFamily="50" charset="-128"/>
                <a:ea typeface="メイリオ" pitchFamily="50" charset="-128"/>
                <a:cs typeface="メイリオ" pitchFamily="50" charset="-128"/>
              </a:rPr>
              <a:t>・公共施設</a:t>
            </a:r>
          </a:p>
          <a:p>
            <a:endParaRPr lang="ja-JP" altLang="en-US" sz="800" dirty="0">
              <a:solidFill>
                <a:schemeClr val="bg2"/>
              </a:solidFill>
              <a:latin typeface="メイリオ" pitchFamily="50" charset="-128"/>
              <a:ea typeface="メイリオ" pitchFamily="50" charset="-128"/>
              <a:cs typeface="メイリオ" pitchFamily="50" charset="-128"/>
            </a:endParaRPr>
          </a:p>
        </p:txBody>
      </p:sp>
      <p:sp>
        <p:nvSpPr>
          <p:cNvPr id="46" name="正方形/長方形 163"/>
          <p:cNvSpPr>
            <a:spLocks noChangeArrowheads="1"/>
          </p:cNvSpPr>
          <p:nvPr/>
        </p:nvSpPr>
        <p:spPr bwMode="auto">
          <a:xfrm>
            <a:off x="7440613" y="4862876"/>
            <a:ext cx="923364" cy="1095712"/>
          </a:xfrm>
          <a:prstGeom prst="rect">
            <a:avLst/>
          </a:prstGeom>
          <a:solidFill>
            <a:srgbClr val="FFFF66"/>
          </a:solidFill>
          <a:ln w="25400" algn="ctr">
            <a:solidFill>
              <a:srgbClr val="89A4A7"/>
            </a:solidFill>
            <a:miter lim="800000"/>
            <a:headEnd/>
            <a:tailEnd/>
          </a:ln>
        </p:spPr>
        <p:txBody>
          <a:bodyPr lIns="72000"/>
          <a:lstStyle/>
          <a:p>
            <a:r>
              <a:rPr lang="ja-JP" altLang="en-US" sz="800" u="sng">
                <a:solidFill>
                  <a:schemeClr val="bg2"/>
                </a:solidFill>
                <a:latin typeface="メイリオ" pitchFamily="50" charset="-128"/>
                <a:ea typeface="メイリオ" pitchFamily="50" charset="-128"/>
                <a:cs typeface="メイリオ" pitchFamily="50" charset="-128"/>
              </a:rPr>
              <a:t>除雪関連</a:t>
            </a:r>
          </a:p>
          <a:p>
            <a:r>
              <a:rPr lang="ja-JP" altLang="en-US" sz="800">
                <a:solidFill>
                  <a:schemeClr val="bg2"/>
                </a:solidFill>
                <a:latin typeface="メイリオ" pitchFamily="50" charset="-128"/>
                <a:ea typeface="メイリオ" pitchFamily="50" charset="-128"/>
                <a:cs typeface="メイリオ" pitchFamily="50" charset="-128"/>
              </a:rPr>
              <a:t>除雪計画エリア</a:t>
            </a:r>
          </a:p>
          <a:p>
            <a:r>
              <a:rPr lang="ja-JP" altLang="en-US" sz="800">
                <a:solidFill>
                  <a:schemeClr val="bg2"/>
                </a:solidFill>
                <a:latin typeface="メイリオ" pitchFamily="50" charset="-128"/>
                <a:ea typeface="メイリオ" pitchFamily="50" charset="-128"/>
                <a:cs typeface="メイリオ" pitchFamily="50" charset="-128"/>
              </a:rPr>
              <a:t>除雪車位置情報</a:t>
            </a:r>
          </a:p>
          <a:p>
            <a:endParaRPr lang="ja-JP" altLang="en-US" sz="800">
              <a:solidFill>
                <a:schemeClr val="bg2"/>
              </a:solidFill>
              <a:latin typeface="メイリオ" pitchFamily="50" charset="-128"/>
              <a:ea typeface="メイリオ" pitchFamily="50" charset="-128"/>
              <a:cs typeface="メイリオ" pitchFamily="50" charset="-128"/>
            </a:endParaRPr>
          </a:p>
          <a:p>
            <a:r>
              <a:rPr lang="ja-JP" altLang="en-US" sz="800">
                <a:solidFill>
                  <a:schemeClr val="bg2"/>
                </a:solidFill>
                <a:latin typeface="メイリオ" pitchFamily="50" charset="-128"/>
                <a:ea typeface="メイリオ" pitchFamily="50" charset="-128"/>
                <a:cs typeface="メイリオ" pitchFamily="50" charset="-128"/>
              </a:rPr>
              <a:t>　</a:t>
            </a:r>
          </a:p>
        </p:txBody>
      </p:sp>
      <p:pic>
        <p:nvPicPr>
          <p:cNvPr id="47" name="Picture 3"/>
          <p:cNvPicPr>
            <a:picLocks noChangeAspect="1" noChangeArrowheads="1"/>
          </p:cNvPicPr>
          <p:nvPr/>
        </p:nvPicPr>
        <p:blipFill>
          <a:blip r:embed="rId2" cstate="print"/>
          <a:srcRect/>
          <a:stretch>
            <a:fillRect/>
          </a:stretch>
        </p:blipFill>
        <p:spPr bwMode="auto">
          <a:xfrm>
            <a:off x="7322476" y="3277358"/>
            <a:ext cx="1632182" cy="891250"/>
          </a:xfrm>
          <a:prstGeom prst="rect">
            <a:avLst/>
          </a:prstGeom>
          <a:noFill/>
          <a:ln w="9525">
            <a:noFill/>
            <a:miter lim="800000"/>
            <a:headEnd/>
            <a:tailEnd/>
          </a:ln>
        </p:spPr>
      </p:pic>
      <p:sp>
        <p:nvSpPr>
          <p:cNvPr id="48" name="正方形/長方形 815"/>
          <p:cNvSpPr>
            <a:spLocks noChangeArrowheads="1"/>
          </p:cNvSpPr>
          <p:nvPr/>
        </p:nvSpPr>
        <p:spPr bwMode="auto">
          <a:xfrm>
            <a:off x="7564180" y="4151156"/>
            <a:ext cx="1108037" cy="200055"/>
          </a:xfrm>
          <a:prstGeom prst="rect">
            <a:avLst/>
          </a:prstGeom>
          <a:noFill/>
          <a:ln w="9525">
            <a:noFill/>
            <a:miter lim="800000"/>
            <a:headEnd/>
            <a:tailEnd/>
          </a:ln>
        </p:spPr>
        <p:txBody>
          <a:bodyPr>
            <a:spAutoFit/>
          </a:bodyPr>
          <a:lstStyle/>
          <a:p>
            <a:r>
              <a:rPr lang="ja-JP" altLang="en-US" sz="700">
                <a:solidFill>
                  <a:schemeClr val="bg2"/>
                </a:solidFill>
                <a:latin typeface="メイリオ" pitchFamily="50" charset="-128"/>
                <a:ea typeface="メイリオ" pitchFamily="50" charset="-128"/>
                <a:cs typeface="メイリオ" pitchFamily="50" charset="-128"/>
              </a:rPr>
              <a:t>生活・施設情報の提供</a:t>
            </a:r>
          </a:p>
        </p:txBody>
      </p:sp>
      <p:sp>
        <p:nvSpPr>
          <p:cNvPr id="49" name="正方形/長方形 815"/>
          <p:cNvSpPr>
            <a:spLocks noChangeArrowheads="1"/>
          </p:cNvSpPr>
          <p:nvPr/>
        </p:nvSpPr>
        <p:spPr bwMode="auto">
          <a:xfrm>
            <a:off x="5769052" y="4159300"/>
            <a:ext cx="1431215" cy="200055"/>
          </a:xfrm>
          <a:prstGeom prst="rect">
            <a:avLst/>
          </a:prstGeom>
          <a:noFill/>
          <a:ln w="9525">
            <a:noFill/>
            <a:miter lim="800000"/>
            <a:headEnd/>
            <a:tailEnd/>
          </a:ln>
        </p:spPr>
        <p:txBody>
          <a:bodyPr>
            <a:spAutoFit/>
          </a:bodyPr>
          <a:lstStyle/>
          <a:p>
            <a:r>
              <a:rPr lang="ja-JP" altLang="en-US" sz="700">
                <a:solidFill>
                  <a:schemeClr val="bg2"/>
                </a:solidFill>
                <a:latin typeface="メイリオ" pitchFamily="50" charset="-128"/>
                <a:ea typeface="メイリオ" pitchFamily="50" charset="-128"/>
                <a:cs typeface="メイリオ" pitchFamily="50" charset="-128"/>
              </a:rPr>
              <a:t>除雪車出動時の除雪状況</a:t>
            </a:r>
          </a:p>
        </p:txBody>
      </p:sp>
      <p:pic>
        <p:nvPicPr>
          <p:cNvPr id="50" name="Picture 2"/>
          <p:cNvPicPr>
            <a:picLocks noChangeAspect="1" noChangeArrowheads="1"/>
          </p:cNvPicPr>
          <p:nvPr/>
        </p:nvPicPr>
        <p:blipFill>
          <a:blip r:embed="rId3" cstate="print"/>
          <a:srcRect/>
          <a:stretch>
            <a:fillRect/>
          </a:stretch>
        </p:blipFill>
        <p:spPr bwMode="auto">
          <a:xfrm>
            <a:off x="5599316" y="3280849"/>
            <a:ext cx="1600950" cy="893577"/>
          </a:xfrm>
          <a:prstGeom prst="rect">
            <a:avLst/>
          </a:prstGeom>
          <a:noFill/>
          <a:ln w="9525">
            <a:noFill/>
            <a:miter lim="800000"/>
            <a:headEnd/>
            <a:tailEnd/>
          </a:ln>
        </p:spPr>
      </p:pic>
      <p:pic>
        <p:nvPicPr>
          <p:cNvPr id="51" name="Picture 2" descr="\\Bdpnas004\work\t.kusumoto\画面キャプチャ\スクリーンショット保存フォルダ\クイックスタート\イメージ167.jpg"/>
          <p:cNvPicPr>
            <a:picLocks noChangeAspect="1" noChangeArrowheads="1"/>
          </p:cNvPicPr>
          <p:nvPr/>
        </p:nvPicPr>
        <p:blipFill>
          <a:blip r:embed="rId4" cstate="print"/>
          <a:srcRect/>
          <a:stretch>
            <a:fillRect/>
          </a:stretch>
        </p:blipFill>
        <p:spPr bwMode="auto">
          <a:xfrm>
            <a:off x="6209007" y="3629902"/>
            <a:ext cx="300094" cy="202451"/>
          </a:xfrm>
          <a:prstGeom prst="rect">
            <a:avLst/>
          </a:prstGeom>
          <a:noFill/>
          <a:ln w="9525">
            <a:noFill/>
            <a:miter lim="800000"/>
            <a:headEnd/>
            <a:tailEnd/>
          </a:ln>
        </p:spPr>
      </p:pic>
      <p:sp>
        <p:nvSpPr>
          <p:cNvPr id="52" name="Line 278"/>
          <p:cNvSpPr>
            <a:spLocks noChangeShapeType="1"/>
          </p:cNvSpPr>
          <p:nvPr/>
        </p:nvSpPr>
        <p:spPr bwMode="auto">
          <a:xfrm flipH="1" flipV="1">
            <a:off x="4792730" y="4342787"/>
            <a:ext cx="1772044" cy="500310"/>
          </a:xfrm>
          <a:prstGeom prst="line">
            <a:avLst/>
          </a:prstGeom>
          <a:noFill/>
          <a:ln w="22225">
            <a:solidFill>
              <a:schemeClr val="bg2">
                <a:lumMod val="50000"/>
              </a:schemeClr>
            </a:solidFill>
            <a:round/>
            <a:headEnd/>
            <a:tailEnd type="triangle" w="lg" len="lg"/>
          </a:ln>
        </p:spPr>
        <p:txBody>
          <a:bodyPr/>
          <a:lstStyle/>
          <a:p>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53" name="Line 282"/>
          <p:cNvSpPr>
            <a:spLocks noChangeShapeType="1"/>
          </p:cNvSpPr>
          <p:nvPr/>
        </p:nvSpPr>
        <p:spPr bwMode="auto">
          <a:xfrm flipH="1" flipV="1">
            <a:off x="6517249" y="4342787"/>
            <a:ext cx="1288636" cy="520089"/>
          </a:xfrm>
          <a:prstGeom prst="line">
            <a:avLst/>
          </a:prstGeom>
          <a:noFill/>
          <a:ln w="22225">
            <a:solidFill>
              <a:schemeClr val="bg2">
                <a:lumMod val="50000"/>
              </a:schemeClr>
            </a:solidFill>
            <a:round/>
            <a:headEnd/>
            <a:tailEnd type="triangle" w="lg" len="lg"/>
          </a:ln>
        </p:spPr>
        <p:txBody>
          <a:bodyPr/>
          <a:lstStyle/>
          <a:p>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54" name="Line 283"/>
          <p:cNvSpPr>
            <a:spLocks noChangeShapeType="1"/>
          </p:cNvSpPr>
          <p:nvPr/>
        </p:nvSpPr>
        <p:spPr bwMode="auto">
          <a:xfrm flipH="1" flipV="1">
            <a:off x="5130843" y="4329986"/>
            <a:ext cx="3603837" cy="539870"/>
          </a:xfrm>
          <a:prstGeom prst="line">
            <a:avLst/>
          </a:prstGeom>
          <a:noFill/>
          <a:ln w="22225">
            <a:solidFill>
              <a:schemeClr val="bg2">
                <a:lumMod val="50000"/>
              </a:schemeClr>
            </a:solidFill>
            <a:round/>
            <a:headEnd/>
            <a:tailEnd type="triangle" w="lg" len="lg"/>
          </a:ln>
        </p:spPr>
        <p:txBody>
          <a:bodyPr/>
          <a:lstStyle/>
          <a:p>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55" name="Line 303"/>
          <p:cNvSpPr>
            <a:spLocks noChangeShapeType="1"/>
          </p:cNvSpPr>
          <p:nvPr/>
        </p:nvSpPr>
        <p:spPr bwMode="auto">
          <a:xfrm flipH="1" flipV="1">
            <a:off x="2759970" y="4342787"/>
            <a:ext cx="5913606" cy="527071"/>
          </a:xfrm>
          <a:prstGeom prst="line">
            <a:avLst/>
          </a:prstGeom>
          <a:noFill/>
          <a:ln w="22225">
            <a:solidFill>
              <a:schemeClr val="bg2">
                <a:lumMod val="50000"/>
              </a:schemeClr>
            </a:solidFill>
            <a:round/>
            <a:headEnd/>
            <a:tailEnd type="triangle" w="lg" len="lg"/>
          </a:ln>
        </p:spPr>
        <p:txBody>
          <a:bodyPr/>
          <a:lstStyle/>
          <a:p>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56" name="正方形/長方形 163"/>
          <p:cNvSpPr>
            <a:spLocks noChangeArrowheads="1"/>
          </p:cNvSpPr>
          <p:nvPr/>
        </p:nvSpPr>
        <p:spPr bwMode="auto">
          <a:xfrm>
            <a:off x="1404797" y="4857059"/>
            <a:ext cx="839175" cy="1095712"/>
          </a:xfrm>
          <a:prstGeom prst="rect">
            <a:avLst/>
          </a:prstGeom>
          <a:solidFill>
            <a:srgbClr val="FFCC99"/>
          </a:solidFill>
          <a:ln w="25400" algn="ctr">
            <a:solidFill>
              <a:srgbClr val="89A4A7"/>
            </a:solidFill>
            <a:miter lim="800000"/>
            <a:headEnd/>
            <a:tailEnd/>
          </a:ln>
        </p:spPr>
        <p:txBody>
          <a:bodyPr lIns="72000"/>
          <a:lstStyle/>
          <a:p>
            <a:r>
              <a:rPr lang="ja-JP" altLang="en-US" sz="800" u="sng" dirty="0">
                <a:solidFill>
                  <a:schemeClr val="bg2"/>
                </a:solidFill>
                <a:latin typeface="メイリオ" pitchFamily="50" charset="-128"/>
                <a:ea typeface="メイリオ" pitchFamily="50" charset="-128"/>
                <a:cs typeface="メイリオ" pitchFamily="50" charset="-128"/>
              </a:rPr>
              <a:t>ライフライン</a:t>
            </a:r>
          </a:p>
          <a:p>
            <a:r>
              <a:rPr lang="ja-JP" altLang="en-US" sz="800" dirty="0">
                <a:solidFill>
                  <a:schemeClr val="bg2"/>
                </a:solidFill>
                <a:latin typeface="メイリオ" pitchFamily="50" charset="-128"/>
                <a:ea typeface="メイリオ" pitchFamily="50" charset="-128"/>
                <a:cs typeface="メイリオ" pitchFamily="50" charset="-128"/>
              </a:rPr>
              <a:t>断水</a:t>
            </a:r>
            <a:r>
              <a:rPr lang="ja-JP" altLang="en-US" sz="800" dirty="0" smtClean="0">
                <a:solidFill>
                  <a:schemeClr val="bg2"/>
                </a:solidFill>
                <a:latin typeface="メイリオ" pitchFamily="50" charset="-128"/>
                <a:ea typeface="メイリオ" pitchFamily="50" charset="-128"/>
                <a:cs typeface="メイリオ" pitchFamily="50" charset="-128"/>
              </a:rPr>
              <a:t>情報</a:t>
            </a:r>
            <a:endParaRPr lang="en-US" altLang="ja-JP" sz="800" dirty="0" smtClean="0">
              <a:solidFill>
                <a:schemeClr val="bg2"/>
              </a:solidFill>
              <a:latin typeface="メイリオ" pitchFamily="50" charset="-128"/>
              <a:ea typeface="メイリオ" pitchFamily="50" charset="-128"/>
              <a:cs typeface="メイリオ" pitchFamily="50" charset="-128"/>
            </a:endParaRPr>
          </a:p>
          <a:p>
            <a:r>
              <a:rPr lang="ja-JP" altLang="en-US" sz="800" dirty="0" smtClean="0">
                <a:solidFill>
                  <a:schemeClr val="bg2"/>
                </a:solidFill>
                <a:latin typeface="メイリオ" pitchFamily="50" charset="-128"/>
                <a:ea typeface="メイリオ" pitchFamily="50" charset="-128"/>
                <a:cs typeface="メイリオ" pitchFamily="50" charset="-128"/>
              </a:rPr>
              <a:t>電力供給情報</a:t>
            </a:r>
            <a:endParaRPr lang="en-US" altLang="ja-JP" sz="800" dirty="0" smtClean="0">
              <a:solidFill>
                <a:schemeClr val="bg2"/>
              </a:solidFill>
              <a:latin typeface="メイリオ" pitchFamily="50" charset="-128"/>
              <a:ea typeface="メイリオ" pitchFamily="50" charset="-128"/>
              <a:cs typeface="メイリオ" pitchFamily="50" charset="-128"/>
            </a:endParaRPr>
          </a:p>
          <a:p>
            <a:r>
              <a:rPr lang="ja-JP" altLang="en-US" sz="800" dirty="0" smtClean="0">
                <a:solidFill>
                  <a:schemeClr val="bg2"/>
                </a:solidFill>
                <a:latin typeface="メイリオ" pitchFamily="50" charset="-128"/>
                <a:ea typeface="メイリオ" pitchFamily="50" charset="-128"/>
                <a:cs typeface="メイリオ" pitchFamily="50" charset="-128"/>
              </a:rPr>
              <a:t>ガス供給情報</a:t>
            </a:r>
            <a:endParaRPr lang="ja-JP" altLang="en-US" sz="800" dirty="0">
              <a:solidFill>
                <a:schemeClr val="bg2"/>
              </a:solidFill>
              <a:latin typeface="メイリオ" pitchFamily="50" charset="-128"/>
              <a:ea typeface="メイリオ" pitchFamily="50" charset="-128"/>
              <a:cs typeface="メイリオ" pitchFamily="50" charset="-128"/>
            </a:endParaRPr>
          </a:p>
        </p:txBody>
      </p:sp>
      <p:sp>
        <p:nvSpPr>
          <p:cNvPr id="57" name="正方形/長方形 163"/>
          <p:cNvSpPr>
            <a:spLocks noChangeArrowheads="1"/>
          </p:cNvSpPr>
          <p:nvPr/>
        </p:nvSpPr>
        <p:spPr bwMode="auto">
          <a:xfrm>
            <a:off x="2328161" y="4857059"/>
            <a:ext cx="771281" cy="1095712"/>
          </a:xfrm>
          <a:prstGeom prst="rect">
            <a:avLst/>
          </a:prstGeom>
          <a:solidFill>
            <a:srgbClr val="FFCC99"/>
          </a:solidFill>
          <a:ln w="25400" algn="ctr">
            <a:solidFill>
              <a:srgbClr val="89A4A7"/>
            </a:solidFill>
            <a:miter lim="800000"/>
            <a:headEnd/>
            <a:tailEnd/>
          </a:ln>
        </p:spPr>
        <p:txBody>
          <a:bodyPr lIns="72000" rIns="36000"/>
          <a:lstStyle/>
          <a:p>
            <a:r>
              <a:rPr lang="ja-JP" altLang="en-US" sz="800" u="sng">
                <a:solidFill>
                  <a:schemeClr val="bg2"/>
                </a:solidFill>
                <a:latin typeface="メイリオ" pitchFamily="50" charset="-128"/>
                <a:ea typeface="メイリオ" pitchFamily="50" charset="-128"/>
                <a:cs typeface="メイリオ" pitchFamily="50" charset="-128"/>
              </a:rPr>
              <a:t>電話回線状況</a:t>
            </a:r>
          </a:p>
          <a:p>
            <a:r>
              <a:rPr lang="ja-JP" altLang="en-US" sz="800">
                <a:solidFill>
                  <a:schemeClr val="bg2"/>
                </a:solidFill>
                <a:latin typeface="メイリオ" pitchFamily="50" charset="-128"/>
                <a:ea typeface="メイリオ" pitchFamily="50" charset="-128"/>
                <a:cs typeface="メイリオ" pitchFamily="50" charset="-128"/>
              </a:rPr>
              <a:t>固定電話回線</a:t>
            </a:r>
          </a:p>
          <a:p>
            <a:r>
              <a:rPr lang="ja-JP" altLang="en-US" sz="800">
                <a:solidFill>
                  <a:schemeClr val="bg2"/>
                </a:solidFill>
                <a:latin typeface="メイリオ" pitchFamily="50" charset="-128"/>
                <a:ea typeface="メイリオ" pitchFamily="50" charset="-128"/>
                <a:cs typeface="メイリオ" pitchFamily="50" charset="-128"/>
              </a:rPr>
              <a:t>携帯電話回線</a:t>
            </a:r>
          </a:p>
          <a:p>
            <a:endParaRPr lang="ja-JP" altLang="en-US" sz="800">
              <a:solidFill>
                <a:schemeClr val="bg2"/>
              </a:solidFill>
              <a:latin typeface="メイリオ" pitchFamily="50" charset="-128"/>
              <a:ea typeface="メイリオ" pitchFamily="50" charset="-128"/>
              <a:cs typeface="メイリオ" pitchFamily="50" charset="-128"/>
            </a:endParaRPr>
          </a:p>
        </p:txBody>
      </p:sp>
      <p:sp>
        <p:nvSpPr>
          <p:cNvPr id="58" name="正方形/長方形 163"/>
          <p:cNvSpPr>
            <a:spLocks noChangeArrowheads="1"/>
          </p:cNvSpPr>
          <p:nvPr/>
        </p:nvSpPr>
        <p:spPr bwMode="auto">
          <a:xfrm>
            <a:off x="3165979" y="4857059"/>
            <a:ext cx="1010269" cy="1095712"/>
          </a:xfrm>
          <a:prstGeom prst="rect">
            <a:avLst/>
          </a:prstGeom>
          <a:solidFill>
            <a:srgbClr val="FFCC99"/>
          </a:solidFill>
          <a:ln w="25400" algn="ctr">
            <a:solidFill>
              <a:srgbClr val="89A4A7"/>
            </a:solidFill>
            <a:miter lim="800000"/>
            <a:headEnd/>
            <a:tailEnd/>
          </a:ln>
        </p:spPr>
        <p:txBody>
          <a:bodyPr lIns="36000" rIns="36000"/>
          <a:lstStyle/>
          <a:p>
            <a:r>
              <a:rPr lang="ja-JP" altLang="en-US" sz="800" u="sng">
                <a:solidFill>
                  <a:schemeClr val="bg2"/>
                </a:solidFill>
                <a:latin typeface="メイリオ" pitchFamily="50" charset="-128"/>
                <a:ea typeface="メイリオ" pitchFamily="50" charset="-128"/>
                <a:cs typeface="メイリオ" pitchFamily="50" charset="-128"/>
              </a:rPr>
              <a:t>被害情報</a:t>
            </a:r>
          </a:p>
          <a:p>
            <a:r>
              <a:rPr lang="ja-JP" altLang="en-US" sz="800">
                <a:solidFill>
                  <a:schemeClr val="bg2"/>
                </a:solidFill>
                <a:latin typeface="メイリオ" pitchFamily="50" charset="-128"/>
                <a:ea typeface="メイリオ" pitchFamily="50" charset="-128"/>
                <a:cs typeface="メイリオ" pitchFamily="50" charset="-128"/>
              </a:rPr>
              <a:t>人的被害</a:t>
            </a:r>
          </a:p>
          <a:p>
            <a:r>
              <a:rPr lang="ja-JP" altLang="en-US" sz="800">
                <a:solidFill>
                  <a:schemeClr val="bg2"/>
                </a:solidFill>
                <a:latin typeface="メイリオ" pitchFamily="50" charset="-128"/>
                <a:ea typeface="メイリオ" pitchFamily="50" charset="-128"/>
                <a:cs typeface="メイリオ" pitchFamily="50" charset="-128"/>
              </a:rPr>
              <a:t>住家被害</a:t>
            </a:r>
          </a:p>
          <a:p>
            <a:r>
              <a:rPr lang="ja-JP" altLang="en-US" sz="800">
                <a:solidFill>
                  <a:schemeClr val="bg2"/>
                </a:solidFill>
                <a:latin typeface="メイリオ" pitchFamily="50" charset="-128"/>
                <a:ea typeface="メイリオ" pitchFamily="50" charset="-128"/>
                <a:cs typeface="メイリオ" pitchFamily="50" charset="-128"/>
              </a:rPr>
              <a:t>非住家被害</a:t>
            </a:r>
          </a:p>
          <a:p>
            <a:r>
              <a:rPr lang="ja-JP" altLang="en-US" sz="800">
                <a:solidFill>
                  <a:schemeClr val="bg2"/>
                </a:solidFill>
                <a:latin typeface="メイリオ" pitchFamily="50" charset="-128"/>
                <a:ea typeface="メイリオ" pitchFamily="50" charset="-128"/>
                <a:cs typeface="メイリオ" pitchFamily="50" charset="-128"/>
              </a:rPr>
              <a:t>避難勧告　世帯数</a:t>
            </a:r>
            <a:endParaRPr lang="en-US" altLang="ja-JP" sz="800">
              <a:solidFill>
                <a:schemeClr val="bg2"/>
              </a:solidFill>
              <a:latin typeface="メイリオ" pitchFamily="50" charset="-128"/>
              <a:ea typeface="メイリオ" pitchFamily="50" charset="-128"/>
              <a:cs typeface="メイリオ" pitchFamily="50" charset="-128"/>
            </a:endParaRPr>
          </a:p>
          <a:p>
            <a:r>
              <a:rPr lang="ja-JP" altLang="en-US" sz="800">
                <a:solidFill>
                  <a:schemeClr val="bg2"/>
                </a:solidFill>
                <a:latin typeface="メイリオ" pitchFamily="50" charset="-128"/>
                <a:ea typeface="メイリオ" pitchFamily="50" charset="-128"/>
                <a:cs typeface="メイリオ" pitchFamily="50" charset="-128"/>
              </a:rPr>
              <a:t>避難勧告　対象人数</a:t>
            </a:r>
          </a:p>
          <a:p>
            <a:endParaRPr lang="ja-JP" altLang="en-US" sz="800">
              <a:solidFill>
                <a:schemeClr val="bg2"/>
              </a:solidFill>
              <a:latin typeface="メイリオ" pitchFamily="50" charset="-128"/>
              <a:ea typeface="メイリオ" pitchFamily="50" charset="-128"/>
              <a:cs typeface="メイリオ" pitchFamily="50" charset="-128"/>
            </a:endParaRPr>
          </a:p>
          <a:p>
            <a:endParaRPr lang="ja-JP" altLang="en-US" sz="800">
              <a:solidFill>
                <a:schemeClr val="bg2"/>
              </a:solidFill>
              <a:latin typeface="メイリオ" pitchFamily="50" charset="-128"/>
              <a:ea typeface="メイリオ" pitchFamily="50" charset="-128"/>
              <a:cs typeface="メイリオ" pitchFamily="50" charset="-128"/>
            </a:endParaRPr>
          </a:p>
        </p:txBody>
      </p:sp>
      <p:sp>
        <p:nvSpPr>
          <p:cNvPr id="59" name="Line 339"/>
          <p:cNvSpPr>
            <a:spLocks noChangeShapeType="1"/>
          </p:cNvSpPr>
          <p:nvPr/>
        </p:nvSpPr>
        <p:spPr bwMode="auto">
          <a:xfrm flipV="1">
            <a:off x="3561124" y="4342787"/>
            <a:ext cx="492914" cy="474713"/>
          </a:xfrm>
          <a:prstGeom prst="line">
            <a:avLst/>
          </a:prstGeom>
          <a:noFill/>
          <a:ln w="22225">
            <a:solidFill>
              <a:schemeClr val="accent6"/>
            </a:solidFill>
            <a:round/>
            <a:headEnd/>
            <a:tailEnd type="triangle" w="lg" len="lg"/>
          </a:ln>
          <a:effectLst/>
          <a:extLst/>
        </p:spPr>
        <p:txBody>
          <a:bodyPr/>
          <a:lstStyle/>
          <a:p>
            <a:pPr fontAlgn="auto">
              <a:spcBef>
                <a:spcPts val="0"/>
              </a:spcBef>
              <a:spcAft>
                <a:spcPts val="0"/>
              </a:spcAft>
              <a:defRPr/>
            </a:pPr>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60" name="Line 340"/>
          <p:cNvSpPr>
            <a:spLocks noChangeShapeType="1"/>
          </p:cNvSpPr>
          <p:nvPr/>
        </p:nvSpPr>
        <p:spPr bwMode="auto">
          <a:xfrm flipV="1">
            <a:off x="2698865" y="4342787"/>
            <a:ext cx="1292710" cy="527071"/>
          </a:xfrm>
          <a:prstGeom prst="line">
            <a:avLst/>
          </a:prstGeom>
          <a:noFill/>
          <a:ln w="22225">
            <a:solidFill>
              <a:srgbClr val="F79646"/>
            </a:solidFill>
            <a:round/>
            <a:headEnd/>
            <a:tailEnd type="triangle" w="lg" len="lg"/>
          </a:ln>
        </p:spPr>
        <p:txBody>
          <a:bodyPr/>
          <a:lstStyle/>
          <a:p>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61" name="Line 341"/>
          <p:cNvSpPr>
            <a:spLocks noChangeShapeType="1"/>
          </p:cNvSpPr>
          <p:nvPr/>
        </p:nvSpPr>
        <p:spPr bwMode="auto">
          <a:xfrm flipH="1" flipV="1">
            <a:off x="2883538" y="4395144"/>
            <a:ext cx="2217432" cy="422355"/>
          </a:xfrm>
          <a:prstGeom prst="line">
            <a:avLst/>
          </a:prstGeom>
          <a:noFill/>
          <a:ln w="22225">
            <a:solidFill>
              <a:schemeClr val="accent5"/>
            </a:solidFill>
            <a:round/>
            <a:headEnd/>
            <a:tailEnd type="triangle" w="lg" len="lg"/>
          </a:ln>
          <a:effectLst/>
          <a:extLst/>
        </p:spPr>
        <p:txBody>
          <a:bodyPr/>
          <a:lstStyle/>
          <a:p>
            <a:pPr fontAlgn="auto">
              <a:spcBef>
                <a:spcPts val="0"/>
              </a:spcBef>
              <a:spcAft>
                <a:spcPts val="0"/>
              </a:spcAft>
              <a:defRPr/>
            </a:pPr>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62" name="Line 342"/>
          <p:cNvSpPr>
            <a:spLocks noChangeShapeType="1"/>
          </p:cNvSpPr>
          <p:nvPr/>
        </p:nvSpPr>
        <p:spPr bwMode="auto">
          <a:xfrm flipV="1">
            <a:off x="1836605" y="4342787"/>
            <a:ext cx="2032760" cy="527071"/>
          </a:xfrm>
          <a:prstGeom prst="line">
            <a:avLst/>
          </a:prstGeom>
          <a:noFill/>
          <a:ln w="22225">
            <a:solidFill>
              <a:schemeClr val="accent6"/>
            </a:solidFill>
            <a:round/>
            <a:headEnd/>
            <a:tailEnd type="triangle" w="lg" len="lg"/>
          </a:ln>
          <a:effectLst/>
          <a:extLst/>
        </p:spPr>
        <p:txBody>
          <a:bodyPr/>
          <a:lstStyle/>
          <a:p>
            <a:pPr fontAlgn="auto">
              <a:spcBef>
                <a:spcPts val="0"/>
              </a:spcBef>
              <a:spcAft>
                <a:spcPts val="0"/>
              </a:spcAft>
              <a:defRPr/>
            </a:pPr>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63" name="Line 344"/>
          <p:cNvSpPr>
            <a:spLocks noChangeShapeType="1"/>
          </p:cNvSpPr>
          <p:nvPr/>
        </p:nvSpPr>
        <p:spPr bwMode="auto">
          <a:xfrm flipH="1" flipV="1">
            <a:off x="4546952" y="4342787"/>
            <a:ext cx="677587" cy="474713"/>
          </a:xfrm>
          <a:prstGeom prst="line">
            <a:avLst/>
          </a:prstGeom>
          <a:noFill/>
          <a:ln w="22225">
            <a:solidFill>
              <a:schemeClr val="accent5"/>
            </a:solidFill>
            <a:round/>
            <a:headEnd/>
            <a:tailEnd type="triangle" w="lg" len="lg"/>
          </a:ln>
          <a:effectLst/>
          <a:extLst/>
        </p:spPr>
        <p:txBody>
          <a:bodyPr/>
          <a:lstStyle/>
          <a:p>
            <a:pPr fontAlgn="auto">
              <a:spcBef>
                <a:spcPts val="0"/>
              </a:spcBef>
              <a:spcAft>
                <a:spcPts val="0"/>
              </a:spcAft>
              <a:defRPr/>
            </a:pPr>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64" name="AutoShape 345"/>
          <p:cNvSpPr>
            <a:spLocks noChangeArrowheads="1"/>
          </p:cNvSpPr>
          <p:nvPr/>
        </p:nvSpPr>
        <p:spPr bwMode="auto">
          <a:xfrm>
            <a:off x="1404797" y="6256763"/>
            <a:ext cx="2771451" cy="275753"/>
          </a:xfrm>
          <a:prstGeom prst="roundRect">
            <a:avLst>
              <a:gd name="adj" fmla="val 16667"/>
            </a:avLst>
          </a:prstGeom>
          <a:solidFill>
            <a:srgbClr val="FFCC99"/>
          </a:solidFill>
          <a:ln w="22225" algn="ctr">
            <a:solidFill>
              <a:schemeClr val="tx1"/>
            </a:solidFill>
            <a:round/>
            <a:headEnd/>
            <a:tailEnd type="none" w="lg" len="lg"/>
          </a:ln>
        </p:spPr>
        <p:txBody>
          <a:bodyPr wrap="none" anchor="ctr"/>
          <a:lstStyle/>
          <a:p>
            <a:pPr algn="ctr"/>
            <a:r>
              <a:rPr lang="ja-JP" altLang="en-US" sz="1050">
                <a:solidFill>
                  <a:schemeClr val="bg2"/>
                </a:solidFill>
                <a:latin typeface="メイリオ" pitchFamily="50" charset="-128"/>
                <a:ea typeface="メイリオ" pitchFamily="50" charset="-128"/>
                <a:cs typeface="メイリオ" pitchFamily="50" charset="-128"/>
              </a:rPr>
              <a:t>内閣府（総合防災情報システム）</a:t>
            </a:r>
          </a:p>
        </p:txBody>
      </p:sp>
      <p:sp>
        <p:nvSpPr>
          <p:cNvPr id="65" name="AutoShape 346"/>
          <p:cNvSpPr>
            <a:spLocks noChangeArrowheads="1"/>
          </p:cNvSpPr>
          <p:nvPr/>
        </p:nvSpPr>
        <p:spPr bwMode="auto">
          <a:xfrm>
            <a:off x="4237353" y="6256763"/>
            <a:ext cx="1786982" cy="275753"/>
          </a:xfrm>
          <a:prstGeom prst="roundRect">
            <a:avLst>
              <a:gd name="adj" fmla="val 16667"/>
            </a:avLst>
          </a:prstGeom>
          <a:solidFill>
            <a:srgbClr val="CCCCFF"/>
          </a:solidFill>
          <a:ln w="22225" algn="ctr">
            <a:solidFill>
              <a:schemeClr val="tx1"/>
            </a:solidFill>
            <a:round/>
            <a:headEnd/>
            <a:tailEnd type="none" w="lg" len="lg"/>
          </a:ln>
        </p:spPr>
        <p:txBody>
          <a:bodyPr wrap="none" anchor="ctr"/>
          <a:lstStyle/>
          <a:p>
            <a:pPr algn="ctr"/>
            <a:r>
              <a:rPr lang="ja-JP" altLang="en-US" sz="1050">
                <a:solidFill>
                  <a:schemeClr val="bg2"/>
                </a:solidFill>
                <a:latin typeface="メイリオ" pitchFamily="50" charset="-128"/>
                <a:ea typeface="メイリオ" pitchFamily="50" charset="-128"/>
                <a:cs typeface="メイリオ" pitchFamily="50" charset="-128"/>
              </a:rPr>
              <a:t>気象庁</a:t>
            </a:r>
          </a:p>
        </p:txBody>
      </p:sp>
      <p:sp>
        <p:nvSpPr>
          <p:cNvPr id="66" name="AutoShape 347"/>
          <p:cNvSpPr>
            <a:spLocks noChangeArrowheads="1"/>
          </p:cNvSpPr>
          <p:nvPr/>
        </p:nvSpPr>
        <p:spPr bwMode="auto">
          <a:xfrm>
            <a:off x="6085440" y="6256763"/>
            <a:ext cx="3264365" cy="275753"/>
          </a:xfrm>
          <a:prstGeom prst="roundRect">
            <a:avLst>
              <a:gd name="adj" fmla="val 16667"/>
            </a:avLst>
          </a:prstGeom>
          <a:solidFill>
            <a:srgbClr val="FFFF66"/>
          </a:solidFill>
          <a:ln w="22225" algn="ctr">
            <a:solidFill>
              <a:schemeClr val="tx1"/>
            </a:solidFill>
            <a:round/>
            <a:headEnd/>
            <a:tailEnd type="none" w="lg" len="lg"/>
          </a:ln>
        </p:spPr>
        <p:txBody>
          <a:bodyPr wrap="none" anchor="ctr"/>
          <a:lstStyle/>
          <a:p>
            <a:pPr algn="ctr"/>
            <a:r>
              <a:rPr lang="ja-JP" altLang="en-US" sz="1050">
                <a:solidFill>
                  <a:schemeClr val="bg2"/>
                </a:solidFill>
                <a:latin typeface="メイリオ" pitchFamily="50" charset="-128"/>
                <a:ea typeface="メイリオ" pitchFamily="50" charset="-128"/>
                <a:cs typeface="メイリオ" pitchFamily="50" charset="-128"/>
              </a:rPr>
              <a:t>自治体</a:t>
            </a:r>
          </a:p>
        </p:txBody>
      </p:sp>
      <p:sp>
        <p:nvSpPr>
          <p:cNvPr id="67" name="AutoShape 348"/>
          <p:cNvSpPr>
            <a:spLocks noChangeArrowheads="1"/>
          </p:cNvSpPr>
          <p:nvPr/>
        </p:nvSpPr>
        <p:spPr bwMode="auto">
          <a:xfrm>
            <a:off x="2489729" y="5965570"/>
            <a:ext cx="634134" cy="291194"/>
          </a:xfrm>
          <a:prstGeom prst="upArrow">
            <a:avLst>
              <a:gd name="adj1" fmla="val 50000"/>
              <a:gd name="adj2" fmla="val 25000"/>
            </a:avLst>
          </a:prstGeom>
          <a:solidFill>
            <a:schemeClr val="accent1"/>
          </a:solidFill>
          <a:ln w="22225" algn="ctr">
            <a:solidFill>
              <a:schemeClr val="tx1"/>
            </a:solidFill>
            <a:miter lim="800000"/>
            <a:headEnd/>
            <a:tailEnd type="none" w="lg" len="lg"/>
          </a:ln>
        </p:spPr>
        <p:txBody>
          <a:bodyPr wrap="none" anchor="ctr"/>
          <a:lstStyle/>
          <a:p>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68" name="AutoShape 349"/>
          <p:cNvSpPr>
            <a:spLocks noChangeArrowheads="1"/>
          </p:cNvSpPr>
          <p:nvPr/>
        </p:nvSpPr>
        <p:spPr bwMode="auto">
          <a:xfrm>
            <a:off x="4830262" y="5965570"/>
            <a:ext cx="634134" cy="291194"/>
          </a:xfrm>
          <a:prstGeom prst="upArrow">
            <a:avLst>
              <a:gd name="adj1" fmla="val 50000"/>
              <a:gd name="adj2" fmla="val 25000"/>
            </a:avLst>
          </a:prstGeom>
          <a:solidFill>
            <a:schemeClr val="accent1"/>
          </a:solidFill>
          <a:ln w="22225" algn="ctr">
            <a:solidFill>
              <a:schemeClr val="tx1"/>
            </a:solidFill>
            <a:miter lim="800000"/>
            <a:headEnd/>
            <a:tailEnd type="none" w="lg" len="lg"/>
          </a:ln>
        </p:spPr>
        <p:txBody>
          <a:bodyPr wrap="none" anchor="ctr"/>
          <a:lstStyle/>
          <a:p>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69" name="AutoShape 350"/>
          <p:cNvSpPr>
            <a:spLocks noChangeArrowheads="1"/>
          </p:cNvSpPr>
          <p:nvPr/>
        </p:nvSpPr>
        <p:spPr bwMode="auto">
          <a:xfrm>
            <a:off x="7435372" y="5965570"/>
            <a:ext cx="634134" cy="291194"/>
          </a:xfrm>
          <a:prstGeom prst="upArrow">
            <a:avLst>
              <a:gd name="adj1" fmla="val 50000"/>
              <a:gd name="adj2" fmla="val 25000"/>
            </a:avLst>
          </a:prstGeom>
          <a:solidFill>
            <a:schemeClr val="accent1"/>
          </a:solidFill>
          <a:ln w="22225" algn="ctr">
            <a:solidFill>
              <a:schemeClr val="tx1"/>
            </a:solidFill>
            <a:miter lim="800000"/>
            <a:headEnd/>
            <a:tailEnd type="none" w="lg" len="lg"/>
          </a:ln>
        </p:spPr>
        <p:txBody>
          <a:bodyPr wrap="none" anchor="ctr"/>
          <a:lstStyle/>
          <a:p>
            <a:endParaRPr lang="ja-JP" altLang="en-US" sz="1400">
              <a:solidFill>
                <a:schemeClr val="bg2"/>
              </a:solidFill>
              <a:latin typeface="メイリオ" pitchFamily="50" charset="-128"/>
              <a:ea typeface="メイリオ" pitchFamily="50" charset="-128"/>
              <a:cs typeface="メイリオ" pitchFamily="50" charset="-128"/>
            </a:endParaRPr>
          </a:p>
        </p:txBody>
      </p:sp>
      <p:pic>
        <p:nvPicPr>
          <p:cNvPr id="70" name="Picture 82" descr="イメージ093"/>
          <p:cNvPicPr>
            <a:picLocks noChangeAspect="1" noChangeArrowheads="1"/>
          </p:cNvPicPr>
          <p:nvPr/>
        </p:nvPicPr>
        <p:blipFill>
          <a:blip r:embed="rId5" cstate="print"/>
          <a:srcRect/>
          <a:stretch>
            <a:fillRect/>
          </a:stretch>
        </p:blipFill>
        <p:spPr bwMode="auto">
          <a:xfrm>
            <a:off x="1774143" y="3277358"/>
            <a:ext cx="1668846" cy="884269"/>
          </a:xfrm>
          <a:prstGeom prst="rect">
            <a:avLst/>
          </a:prstGeom>
          <a:noFill/>
          <a:ln w="9525">
            <a:noFill/>
            <a:miter lim="800000"/>
            <a:headEnd/>
            <a:tailEnd/>
          </a:ln>
        </p:spPr>
      </p:pic>
      <p:pic>
        <p:nvPicPr>
          <p:cNvPr id="71" name="Picture 84" descr="イメージ094"/>
          <p:cNvPicPr>
            <a:picLocks noChangeAspect="1" noChangeArrowheads="1"/>
          </p:cNvPicPr>
          <p:nvPr/>
        </p:nvPicPr>
        <p:blipFill>
          <a:blip r:embed="rId6" cstate="print"/>
          <a:srcRect/>
          <a:stretch>
            <a:fillRect/>
          </a:stretch>
        </p:blipFill>
        <p:spPr bwMode="auto">
          <a:xfrm>
            <a:off x="3684693" y="3286666"/>
            <a:ext cx="1653909" cy="874961"/>
          </a:xfrm>
          <a:prstGeom prst="rect">
            <a:avLst/>
          </a:prstGeom>
          <a:noFill/>
          <a:ln w="9525">
            <a:noFill/>
            <a:miter lim="800000"/>
            <a:headEnd/>
            <a:tailEnd/>
          </a:ln>
        </p:spPr>
      </p:pic>
      <p:sp>
        <p:nvSpPr>
          <p:cNvPr id="72" name="AutoShape 86"/>
          <p:cNvSpPr>
            <a:spLocks noChangeArrowheads="1"/>
          </p:cNvSpPr>
          <p:nvPr/>
        </p:nvSpPr>
        <p:spPr bwMode="auto">
          <a:xfrm>
            <a:off x="2698865" y="3788140"/>
            <a:ext cx="677586" cy="264117"/>
          </a:xfrm>
          <a:prstGeom prst="wedgeRoundRectCallout">
            <a:avLst>
              <a:gd name="adj1" fmla="val 42986"/>
              <a:gd name="adj2" fmla="val -78634"/>
              <a:gd name="adj3" fmla="val 16667"/>
            </a:avLst>
          </a:prstGeom>
          <a:solidFill>
            <a:srgbClr val="FFFFCC"/>
          </a:solidFill>
          <a:ln w="9525">
            <a:solidFill>
              <a:schemeClr val="tx1"/>
            </a:solidFill>
            <a:miter lim="800000"/>
            <a:headEnd/>
            <a:tailEnd/>
          </a:ln>
        </p:spPr>
        <p:txBody>
          <a:bodyPr lIns="18000" rIns="18000"/>
          <a:lstStyle/>
          <a:p>
            <a:pPr algn="ctr"/>
            <a:r>
              <a:rPr lang="en-US" altLang="ja-JP" sz="600">
                <a:solidFill>
                  <a:schemeClr val="bg2"/>
                </a:solidFill>
                <a:latin typeface="メイリオ" pitchFamily="50" charset="-128"/>
                <a:ea typeface="メイリオ" pitchFamily="50" charset="-128"/>
                <a:cs typeface="メイリオ" pitchFamily="50" charset="-128"/>
              </a:rPr>
              <a:t>9</a:t>
            </a:r>
            <a:r>
              <a:rPr lang="ja-JP" altLang="en-US" sz="600">
                <a:solidFill>
                  <a:schemeClr val="bg2"/>
                </a:solidFill>
                <a:latin typeface="メイリオ" pitchFamily="50" charset="-128"/>
                <a:ea typeface="メイリオ" pitchFamily="50" charset="-128"/>
                <a:cs typeface="メイリオ" pitchFamily="50" charset="-128"/>
              </a:rPr>
              <a:t>月</a:t>
            </a:r>
            <a:r>
              <a:rPr lang="en-US" altLang="ja-JP" sz="600">
                <a:solidFill>
                  <a:schemeClr val="bg2"/>
                </a:solidFill>
                <a:latin typeface="メイリオ" pitchFamily="50" charset="-128"/>
                <a:ea typeface="メイリオ" pitchFamily="50" charset="-128"/>
                <a:cs typeface="メイリオ" pitchFamily="50" charset="-128"/>
              </a:rPr>
              <a:t>22</a:t>
            </a:r>
            <a:r>
              <a:rPr lang="ja-JP" altLang="en-US" sz="600">
                <a:solidFill>
                  <a:schemeClr val="bg2"/>
                </a:solidFill>
                <a:latin typeface="メイリオ" pitchFamily="50" charset="-128"/>
                <a:ea typeface="メイリオ" pitchFamily="50" charset="-128"/>
                <a:cs typeface="メイリオ" pitchFamily="50" charset="-128"/>
              </a:rPr>
              <a:t>日現在、</a:t>
            </a:r>
          </a:p>
          <a:p>
            <a:pPr algn="ctr"/>
            <a:r>
              <a:rPr lang="ja-JP" altLang="en-US" sz="600">
                <a:solidFill>
                  <a:schemeClr val="bg2"/>
                </a:solidFill>
                <a:latin typeface="メイリオ" pitchFamily="50" charset="-128"/>
                <a:ea typeface="メイリオ" pitchFamily="50" charset="-128"/>
                <a:cs typeface="メイリオ" pitchFamily="50" charset="-128"/>
              </a:rPr>
              <a:t>避難対象○人</a:t>
            </a:r>
          </a:p>
        </p:txBody>
      </p:sp>
      <p:sp>
        <p:nvSpPr>
          <p:cNvPr id="73" name="正方形/長方形 815"/>
          <p:cNvSpPr>
            <a:spLocks noChangeArrowheads="1"/>
          </p:cNvSpPr>
          <p:nvPr/>
        </p:nvSpPr>
        <p:spPr bwMode="auto">
          <a:xfrm>
            <a:off x="1960174" y="4158137"/>
            <a:ext cx="1539846" cy="307777"/>
          </a:xfrm>
          <a:prstGeom prst="rect">
            <a:avLst/>
          </a:prstGeom>
          <a:noFill/>
          <a:ln w="9525">
            <a:noFill/>
            <a:miter lim="800000"/>
            <a:headEnd/>
            <a:tailEnd/>
          </a:ln>
        </p:spPr>
        <p:txBody>
          <a:bodyPr>
            <a:spAutoFit/>
          </a:bodyPr>
          <a:lstStyle/>
          <a:p>
            <a:r>
              <a:rPr lang="ja-JP" altLang="en-US" sz="700">
                <a:solidFill>
                  <a:schemeClr val="bg2"/>
                </a:solidFill>
                <a:latin typeface="メイリオ" pitchFamily="50" charset="-128"/>
                <a:ea typeface="メイリオ" pitchFamily="50" charset="-128"/>
                <a:cs typeface="メイリオ" pitchFamily="50" charset="-128"/>
              </a:rPr>
              <a:t>気象、被害、ハザードエリアの表示</a:t>
            </a:r>
          </a:p>
        </p:txBody>
      </p:sp>
      <p:sp>
        <p:nvSpPr>
          <p:cNvPr id="74" name="Oval 65"/>
          <p:cNvSpPr>
            <a:spLocks noChangeArrowheads="1"/>
          </p:cNvSpPr>
          <p:nvPr/>
        </p:nvSpPr>
        <p:spPr bwMode="auto">
          <a:xfrm>
            <a:off x="2391982" y="3735782"/>
            <a:ext cx="122210" cy="105880"/>
          </a:xfrm>
          <a:prstGeom prst="ellipse">
            <a:avLst/>
          </a:prstGeom>
          <a:solidFill>
            <a:srgbClr val="FF0000"/>
          </a:solidFill>
          <a:ln w="9525">
            <a:solidFill>
              <a:schemeClr val="tx1"/>
            </a:solidFill>
            <a:round/>
            <a:headEnd/>
            <a:tailEnd/>
          </a:ln>
        </p:spPr>
        <p:txBody>
          <a:bodyPr wrap="none" anchor="ctr"/>
          <a:lstStyle/>
          <a:p>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75" name="AutoShape 83"/>
          <p:cNvSpPr>
            <a:spLocks noChangeArrowheads="1"/>
          </p:cNvSpPr>
          <p:nvPr/>
        </p:nvSpPr>
        <p:spPr bwMode="auto">
          <a:xfrm>
            <a:off x="1836605" y="3313427"/>
            <a:ext cx="677587" cy="264117"/>
          </a:xfrm>
          <a:prstGeom prst="wedgeRoundRectCallout">
            <a:avLst>
              <a:gd name="adj1" fmla="val 39778"/>
              <a:gd name="adj2" fmla="val 81278"/>
              <a:gd name="adj3" fmla="val 16667"/>
            </a:avLst>
          </a:prstGeom>
          <a:solidFill>
            <a:srgbClr val="FFFFCC"/>
          </a:solidFill>
          <a:ln w="9525">
            <a:solidFill>
              <a:schemeClr val="tx1"/>
            </a:solidFill>
            <a:miter lim="800000"/>
            <a:headEnd/>
            <a:tailEnd/>
          </a:ln>
        </p:spPr>
        <p:txBody>
          <a:bodyPr/>
          <a:lstStyle/>
          <a:p>
            <a:pPr algn="ctr"/>
            <a:r>
              <a:rPr lang="ja-JP" altLang="en-US" sz="600">
                <a:solidFill>
                  <a:schemeClr val="bg2"/>
                </a:solidFill>
                <a:latin typeface="メイリオ" pitchFamily="50" charset="-128"/>
                <a:ea typeface="メイリオ" pitchFamily="50" charset="-128"/>
                <a:cs typeface="メイリオ" pitchFamily="50" charset="-128"/>
              </a:rPr>
              <a:t>氾濫警戒情報発生中！</a:t>
            </a:r>
          </a:p>
        </p:txBody>
      </p:sp>
      <p:pic>
        <p:nvPicPr>
          <p:cNvPr id="76" name="Picture 335" descr="ANd9GcShqQBl-A4cWhfmoaeSDIG91P-uLaLjm6QFwz6L4zq7D8ZMp_5I"/>
          <p:cNvPicPr>
            <a:picLocks noChangeAspect="1" noChangeArrowheads="1"/>
          </p:cNvPicPr>
          <p:nvPr/>
        </p:nvPicPr>
        <p:blipFill>
          <a:blip r:embed="rId7" cstate="print"/>
          <a:srcRect/>
          <a:stretch>
            <a:fillRect/>
          </a:stretch>
        </p:blipFill>
        <p:spPr bwMode="auto">
          <a:xfrm>
            <a:off x="3191779" y="3577544"/>
            <a:ext cx="186031" cy="129150"/>
          </a:xfrm>
          <a:prstGeom prst="rect">
            <a:avLst/>
          </a:prstGeom>
          <a:noFill/>
          <a:ln w="9525">
            <a:noFill/>
            <a:miter lim="800000"/>
            <a:headEnd/>
            <a:tailEnd/>
          </a:ln>
        </p:spPr>
      </p:pic>
      <p:sp>
        <p:nvSpPr>
          <p:cNvPr id="77" name="Rectangle 290"/>
          <p:cNvSpPr>
            <a:spLocks noChangeArrowheads="1"/>
          </p:cNvSpPr>
          <p:nvPr/>
        </p:nvSpPr>
        <p:spPr bwMode="auto">
          <a:xfrm>
            <a:off x="4546952" y="3735782"/>
            <a:ext cx="199610" cy="189653"/>
          </a:xfrm>
          <a:prstGeom prst="rect">
            <a:avLst/>
          </a:prstGeom>
          <a:solidFill>
            <a:srgbClr val="FF0000"/>
          </a:solidFill>
          <a:ln w="9525" algn="ctr">
            <a:solidFill>
              <a:schemeClr val="tx1"/>
            </a:solidFill>
            <a:miter lim="800000"/>
            <a:headEnd/>
            <a:tailEnd type="none" w="lg" len="lg"/>
          </a:ln>
        </p:spPr>
        <p:txBody>
          <a:bodyPr wrap="none" anchor="ctr"/>
          <a:lstStyle/>
          <a:p>
            <a:pPr algn="ctr"/>
            <a:r>
              <a:rPr lang="en-US" altLang="ja-JP" sz="1400">
                <a:solidFill>
                  <a:schemeClr val="bg2"/>
                </a:solidFill>
                <a:latin typeface="メイリオ" pitchFamily="50" charset="-128"/>
                <a:ea typeface="メイリオ" pitchFamily="50" charset="-128"/>
                <a:cs typeface="メイリオ" pitchFamily="50" charset="-128"/>
              </a:rPr>
              <a:t>4</a:t>
            </a:r>
          </a:p>
        </p:txBody>
      </p:sp>
      <p:sp>
        <p:nvSpPr>
          <p:cNvPr id="78" name="Rectangle 290"/>
          <p:cNvSpPr>
            <a:spLocks noChangeArrowheads="1"/>
          </p:cNvSpPr>
          <p:nvPr/>
        </p:nvSpPr>
        <p:spPr bwMode="auto">
          <a:xfrm>
            <a:off x="4115143" y="3471665"/>
            <a:ext cx="199610" cy="189652"/>
          </a:xfrm>
          <a:prstGeom prst="rect">
            <a:avLst/>
          </a:prstGeom>
          <a:solidFill>
            <a:srgbClr val="FFFF00"/>
          </a:solidFill>
          <a:ln w="9525" algn="ctr">
            <a:solidFill>
              <a:schemeClr val="tx1"/>
            </a:solidFill>
            <a:miter lim="800000"/>
            <a:headEnd/>
            <a:tailEnd type="none" w="lg" len="lg"/>
          </a:ln>
        </p:spPr>
        <p:txBody>
          <a:bodyPr wrap="none" anchor="ctr"/>
          <a:lstStyle/>
          <a:p>
            <a:pPr algn="ctr"/>
            <a:r>
              <a:rPr lang="en-US" altLang="ja-JP" sz="1400">
                <a:solidFill>
                  <a:schemeClr val="bg2"/>
                </a:solidFill>
                <a:latin typeface="メイリオ" pitchFamily="50" charset="-128"/>
                <a:ea typeface="メイリオ" pitchFamily="50" charset="-128"/>
                <a:cs typeface="メイリオ" pitchFamily="50" charset="-128"/>
              </a:rPr>
              <a:t>3</a:t>
            </a:r>
          </a:p>
        </p:txBody>
      </p:sp>
      <p:sp>
        <p:nvSpPr>
          <p:cNvPr id="79" name="正方形/長方形 815"/>
          <p:cNvSpPr>
            <a:spLocks noChangeArrowheads="1"/>
          </p:cNvSpPr>
          <p:nvPr/>
        </p:nvSpPr>
        <p:spPr bwMode="auto">
          <a:xfrm>
            <a:off x="3806902" y="4158137"/>
            <a:ext cx="1539846" cy="307777"/>
          </a:xfrm>
          <a:prstGeom prst="rect">
            <a:avLst/>
          </a:prstGeom>
          <a:noFill/>
          <a:ln w="9525">
            <a:noFill/>
            <a:miter lim="800000"/>
            <a:headEnd/>
            <a:tailEnd/>
          </a:ln>
        </p:spPr>
        <p:txBody>
          <a:bodyPr>
            <a:spAutoFit/>
          </a:bodyPr>
          <a:lstStyle/>
          <a:p>
            <a:r>
              <a:rPr lang="ja-JP" altLang="en-US" sz="700">
                <a:solidFill>
                  <a:schemeClr val="bg2"/>
                </a:solidFill>
                <a:latin typeface="メイリオ" pitchFamily="50" charset="-128"/>
                <a:ea typeface="メイリオ" pitchFamily="50" charset="-128"/>
                <a:cs typeface="メイリオ" pitchFamily="50" charset="-128"/>
              </a:rPr>
              <a:t>地震、被害、ハザードエリアの表示</a:t>
            </a:r>
          </a:p>
        </p:txBody>
      </p:sp>
      <p:sp>
        <p:nvSpPr>
          <p:cNvPr id="80" name="AutoShape 86"/>
          <p:cNvSpPr>
            <a:spLocks noChangeArrowheads="1"/>
          </p:cNvSpPr>
          <p:nvPr/>
        </p:nvSpPr>
        <p:spPr bwMode="auto">
          <a:xfrm>
            <a:off x="4546952" y="3365785"/>
            <a:ext cx="677587" cy="264118"/>
          </a:xfrm>
          <a:prstGeom prst="wedgeRoundRectCallout">
            <a:avLst>
              <a:gd name="adj1" fmla="val -62023"/>
              <a:gd name="adj2" fmla="val 43394"/>
              <a:gd name="adj3" fmla="val 16667"/>
            </a:avLst>
          </a:prstGeom>
          <a:solidFill>
            <a:srgbClr val="FFFFCC"/>
          </a:solidFill>
          <a:ln w="9525">
            <a:solidFill>
              <a:schemeClr val="tx1"/>
            </a:solidFill>
            <a:miter lim="800000"/>
            <a:headEnd/>
            <a:tailEnd/>
          </a:ln>
        </p:spPr>
        <p:txBody>
          <a:bodyPr lIns="18000" rIns="18000"/>
          <a:lstStyle/>
          <a:p>
            <a:pPr algn="ctr"/>
            <a:r>
              <a:rPr lang="en-US" altLang="ja-JP" sz="600">
                <a:solidFill>
                  <a:schemeClr val="bg2"/>
                </a:solidFill>
                <a:latin typeface="メイリオ" pitchFamily="50" charset="-128"/>
                <a:ea typeface="メイリオ" pitchFamily="50" charset="-128"/>
                <a:cs typeface="メイリオ" pitchFamily="50" charset="-128"/>
              </a:rPr>
              <a:t>4</a:t>
            </a:r>
            <a:r>
              <a:rPr lang="ja-JP" altLang="en-US" sz="600">
                <a:solidFill>
                  <a:schemeClr val="bg2"/>
                </a:solidFill>
                <a:latin typeface="メイリオ" pitchFamily="50" charset="-128"/>
                <a:ea typeface="メイリオ" pitchFamily="50" charset="-128"/>
                <a:cs typeface="メイリオ" pitchFamily="50" charset="-128"/>
              </a:rPr>
              <a:t>月</a:t>
            </a:r>
            <a:r>
              <a:rPr lang="en-US" altLang="ja-JP" sz="600">
                <a:solidFill>
                  <a:schemeClr val="bg2"/>
                </a:solidFill>
                <a:latin typeface="メイリオ" pitchFamily="50" charset="-128"/>
                <a:ea typeface="メイリオ" pitchFamily="50" charset="-128"/>
                <a:cs typeface="メイリオ" pitchFamily="50" charset="-128"/>
              </a:rPr>
              <a:t>5</a:t>
            </a:r>
            <a:r>
              <a:rPr lang="ja-JP" altLang="en-US" sz="600">
                <a:solidFill>
                  <a:schemeClr val="bg2"/>
                </a:solidFill>
                <a:latin typeface="メイリオ" pitchFamily="50" charset="-128"/>
                <a:ea typeface="メイリオ" pitchFamily="50" charset="-128"/>
                <a:cs typeface="メイリオ" pitchFamily="50" charset="-128"/>
              </a:rPr>
              <a:t>日現在、</a:t>
            </a:r>
          </a:p>
          <a:p>
            <a:pPr algn="ctr"/>
            <a:r>
              <a:rPr lang="ja-JP" altLang="en-US" sz="600">
                <a:solidFill>
                  <a:schemeClr val="bg2"/>
                </a:solidFill>
                <a:latin typeface="メイリオ" pitchFamily="50" charset="-128"/>
                <a:ea typeface="メイリオ" pitchFamily="50" charset="-128"/>
                <a:cs typeface="メイリオ" pitchFamily="50" charset="-128"/>
              </a:rPr>
              <a:t>負傷者○人</a:t>
            </a:r>
          </a:p>
        </p:txBody>
      </p:sp>
      <p:cxnSp>
        <p:nvCxnSpPr>
          <p:cNvPr id="81" name="直線コネクタ 80"/>
          <p:cNvCxnSpPr/>
          <p:nvPr/>
        </p:nvCxnSpPr>
        <p:spPr>
          <a:xfrm>
            <a:off x="5778557" y="3629902"/>
            <a:ext cx="457608" cy="17103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82" name="Picture 5" descr="C:\Documents and Settings\t.kusumoto\Local Settings\Temporary Internet Files\Content.IE5\RMP4ST27\MC900250830[1].wmf"/>
          <p:cNvPicPr>
            <a:picLocks noChangeAspect="1" noChangeArrowheads="1"/>
          </p:cNvPicPr>
          <p:nvPr/>
        </p:nvPicPr>
        <p:blipFill>
          <a:blip r:embed="rId8" cstate="print"/>
          <a:srcRect/>
          <a:stretch>
            <a:fillRect/>
          </a:stretch>
        </p:blipFill>
        <p:spPr bwMode="auto">
          <a:xfrm>
            <a:off x="7561465" y="3731128"/>
            <a:ext cx="46168" cy="39559"/>
          </a:xfrm>
          <a:prstGeom prst="rect">
            <a:avLst/>
          </a:prstGeom>
          <a:noFill/>
          <a:ln w="9525">
            <a:noFill/>
            <a:miter lim="800000"/>
            <a:headEnd/>
            <a:tailEnd/>
          </a:ln>
        </p:spPr>
      </p:pic>
      <p:pic>
        <p:nvPicPr>
          <p:cNvPr id="83" name="Picture 335" descr="ANd9GcShqQBl-A4cWhfmoaeSDIG91P-uLaLjm6QFwz6L4zq7D8ZMp_5I"/>
          <p:cNvPicPr>
            <a:picLocks noChangeAspect="1" noChangeArrowheads="1"/>
          </p:cNvPicPr>
          <p:nvPr/>
        </p:nvPicPr>
        <p:blipFill>
          <a:blip r:embed="rId7" cstate="print"/>
          <a:srcRect/>
          <a:stretch>
            <a:fillRect/>
          </a:stretch>
        </p:blipFill>
        <p:spPr bwMode="auto">
          <a:xfrm>
            <a:off x="7564180" y="3682260"/>
            <a:ext cx="186031" cy="129150"/>
          </a:xfrm>
          <a:prstGeom prst="rect">
            <a:avLst/>
          </a:prstGeom>
          <a:noFill/>
          <a:ln w="9525">
            <a:noFill/>
            <a:miter lim="800000"/>
            <a:headEnd/>
            <a:tailEnd/>
          </a:ln>
        </p:spPr>
      </p:pic>
      <p:pic>
        <p:nvPicPr>
          <p:cNvPr id="84" name="図 89"/>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a:off x="8426440" y="3629902"/>
            <a:ext cx="296020" cy="252482"/>
          </a:xfrm>
          <a:prstGeom prst="rect">
            <a:avLst/>
          </a:prstGeom>
          <a:noFill/>
          <a:ln w="9525">
            <a:noFill/>
            <a:miter lim="800000"/>
            <a:headEnd/>
            <a:tailEnd/>
          </a:ln>
        </p:spPr>
      </p:pic>
      <p:pic>
        <p:nvPicPr>
          <p:cNvPr id="85" name="図 90"/>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a:off x="7995989" y="3524023"/>
            <a:ext cx="294662" cy="253646"/>
          </a:xfrm>
          <a:prstGeom prst="rect">
            <a:avLst/>
          </a:prstGeom>
          <a:noFill/>
          <a:ln w="9525">
            <a:noFill/>
            <a:miter lim="800000"/>
            <a:headEnd/>
            <a:tailEnd/>
          </a:ln>
        </p:spPr>
      </p:pic>
      <p:pic>
        <p:nvPicPr>
          <p:cNvPr id="86" name="Picture 335" descr="ANd9GcShqQBl-A4cWhfmoaeSDIG91P-uLaLjm6QFwz6L4zq7D8ZMp_5I"/>
          <p:cNvPicPr>
            <a:picLocks noChangeAspect="1" noChangeArrowheads="1"/>
          </p:cNvPicPr>
          <p:nvPr/>
        </p:nvPicPr>
        <p:blipFill>
          <a:blip r:embed="rId7" cstate="print"/>
          <a:srcRect/>
          <a:stretch>
            <a:fillRect/>
          </a:stretch>
        </p:blipFill>
        <p:spPr bwMode="auto">
          <a:xfrm>
            <a:off x="7811316" y="3894019"/>
            <a:ext cx="186031" cy="129150"/>
          </a:xfrm>
          <a:prstGeom prst="rect">
            <a:avLst/>
          </a:prstGeom>
          <a:noFill/>
          <a:ln w="9525">
            <a:noFill/>
            <a:miter lim="800000"/>
            <a:headEnd/>
            <a:tailEnd/>
          </a:ln>
        </p:spPr>
      </p:pic>
      <p:pic>
        <p:nvPicPr>
          <p:cNvPr id="87" name="Picture 335" descr="ANd9GcShqQBl-A4cWhfmoaeSDIG91P-uLaLjm6QFwz6L4zq7D8ZMp_5I"/>
          <p:cNvPicPr>
            <a:picLocks noChangeAspect="1" noChangeArrowheads="1"/>
          </p:cNvPicPr>
          <p:nvPr/>
        </p:nvPicPr>
        <p:blipFill>
          <a:blip r:embed="rId7" cstate="print"/>
          <a:srcRect/>
          <a:stretch>
            <a:fillRect/>
          </a:stretch>
        </p:blipFill>
        <p:spPr bwMode="auto">
          <a:xfrm>
            <a:off x="8180662" y="3365785"/>
            <a:ext cx="186031" cy="129150"/>
          </a:xfrm>
          <a:prstGeom prst="rect">
            <a:avLst/>
          </a:prstGeom>
          <a:noFill/>
          <a:ln w="9525">
            <a:noFill/>
            <a:miter lim="800000"/>
            <a:headEnd/>
            <a:tailEnd/>
          </a:ln>
        </p:spPr>
      </p:pic>
      <p:sp>
        <p:nvSpPr>
          <p:cNvPr id="88" name="AutoShape 86"/>
          <p:cNvSpPr>
            <a:spLocks noChangeArrowheads="1"/>
          </p:cNvSpPr>
          <p:nvPr/>
        </p:nvSpPr>
        <p:spPr bwMode="auto">
          <a:xfrm>
            <a:off x="8241767" y="3894019"/>
            <a:ext cx="677586" cy="264118"/>
          </a:xfrm>
          <a:prstGeom prst="wedgeRoundRectCallout">
            <a:avLst>
              <a:gd name="adj1" fmla="val -77519"/>
              <a:gd name="adj2" fmla="val -14931"/>
              <a:gd name="adj3" fmla="val 16667"/>
            </a:avLst>
          </a:prstGeom>
          <a:solidFill>
            <a:srgbClr val="FFFFCC"/>
          </a:solidFill>
          <a:ln w="9525">
            <a:solidFill>
              <a:schemeClr val="tx1"/>
            </a:solidFill>
            <a:miter lim="800000"/>
            <a:headEnd/>
            <a:tailEnd/>
          </a:ln>
        </p:spPr>
        <p:txBody>
          <a:bodyPr lIns="18000" rIns="18000"/>
          <a:lstStyle/>
          <a:p>
            <a:pPr algn="ctr"/>
            <a:r>
              <a:rPr lang="ja-JP" altLang="en-US" sz="600">
                <a:solidFill>
                  <a:schemeClr val="bg2"/>
                </a:solidFill>
                <a:latin typeface="メイリオ" pitchFamily="50" charset="-128"/>
                <a:ea typeface="メイリオ" pitchFamily="50" charset="-128"/>
                <a:cs typeface="メイリオ" pitchFamily="50" charset="-128"/>
              </a:rPr>
              <a:t>○○小学校</a:t>
            </a:r>
            <a:endParaRPr lang="en-US" altLang="ja-JP" sz="600">
              <a:solidFill>
                <a:schemeClr val="bg2"/>
              </a:solidFill>
              <a:latin typeface="メイリオ" pitchFamily="50" charset="-128"/>
              <a:ea typeface="メイリオ" pitchFamily="50" charset="-128"/>
              <a:cs typeface="メイリオ" pitchFamily="50" charset="-128"/>
            </a:endParaRPr>
          </a:p>
          <a:p>
            <a:pPr algn="ctr"/>
            <a:r>
              <a:rPr lang="ja-JP" altLang="en-US" sz="600">
                <a:solidFill>
                  <a:schemeClr val="bg2"/>
                </a:solidFill>
                <a:latin typeface="メイリオ" pitchFamily="50" charset="-128"/>
                <a:ea typeface="メイリオ" pitchFamily="50" charset="-128"/>
                <a:cs typeface="メイリオ" pitchFamily="50" charset="-128"/>
              </a:rPr>
              <a:t>市避難所</a:t>
            </a:r>
          </a:p>
        </p:txBody>
      </p:sp>
      <p:sp>
        <p:nvSpPr>
          <p:cNvPr id="89" name="AutoShape 86"/>
          <p:cNvSpPr>
            <a:spLocks noChangeArrowheads="1"/>
          </p:cNvSpPr>
          <p:nvPr/>
        </p:nvSpPr>
        <p:spPr bwMode="auto">
          <a:xfrm>
            <a:off x="7379508" y="3313427"/>
            <a:ext cx="677587" cy="264117"/>
          </a:xfrm>
          <a:prstGeom prst="wedgeRoundRectCallout">
            <a:avLst>
              <a:gd name="adj1" fmla="val 60065"/>
              <a:gd name="adj2" fmla="val 43394"/>
              <a:gd name="adj3" fmla="val 16667"/>
            </a:avLst>
          </a:prstGeom>
          <a:solidFill>
            <a:srgbClr val="FFFFCC"/>
          </a:solidFill>
          <a:ln w="9525">
            <a:solidFill>
              <a:schemeClr val="tx1"/>
            </a:solidFill>
            <a:miter lim="800000"/>
            <a:headEnd/>
            <a:tailEnd/>
          </a:ln>
        </p:spPr>
        <p:txBody>
          <a:bodyPr lIns="18000" rIns="18000"/>
          <a:lstStyle/>
          <a:p>
            <a:pPr algn="ctr"/>
            <a:r>
              <a:rPr lang="ja-JP" altLang="en-US" sz="600">
                <a:solidFill>
                  <a:schemeClr val="bg2"/>
                </a:solidFill>
                <a:latin typeface="メイリオ" pitchFamily="50" charset="-128"/>
                <a:ea typeface="メイリオ" pitchFamily="50" charset="-128"/>
                <a:cs typeface="メイリオ" pitchFamily="50" charset="-128"/>
              </a:rPr>
              <a:t>△△店舗</a:t>
            </a:r>
          </a:p>
        </p:txBody>
      </p:sp>
      <p:sp>
        <p:nvSpPr>
          <p:cNvPr id="90" name="AutoShape 86"/>
          <p:cNvSpPr>
            <a:spLocks noChangeArrowheads="1"/>
          </p:cNvSpPr>
          <p:nvPr/>
        </p:nvSpPr>
        <p:spPr bwMode="auto">
          <a:xfrm>
            <a:off x="6024335" y="3313427"/>
            <a:ext cx="677587" cy="264117"/>
          </a:xfrm>
          <a:prstGeom prst="wedgeRoundRectCallout">
            <a:avLst>
              <a:gd name="adj1" fmla="val -62023"/>
              <a:gd name="adj2" fmla="val 43394"/>
              <a:gd name="adj3" fmla="val 16667"/>
            </a:avLst>
          </a:prstGeom>
          <a:solidFill>
            <a:srgbClr val="FFFFCC"/>
          </a:solidFill>
          <a:ln w="9525">
            <a:solidFill>
              <a:schemeClr val="tx1"/>
            </a:solidFill>
            <a:miter lim="800000"/>
            <a:headEnd/>
            <a:tailEnd/>
          </a:ln>
        </p:spPr>
        <p:txBody>
          <a:bodyPr lIns="18000" rIns="18000"/>
          <a:lstStyle/>
          <a:p>
            <a:pPr algn="ctr"/>
            <a:r>
              <a:rPr lang="ja-JP" altLang="en-US" sz="600">
                <a:solidFill>
                  <a:schemeClr val="bg2"/>
                </a:solidFill>
                <a:latin typeface="メイリオ" pitchFamily="50" charset="-128"/>
                <a:ea typeface="メイリオ" pitchFamily="50" charset="-128"/>
                <a:cs typeface="メイリオ" pitchFamily="50" charset="-128"/>
              </a:rPr>
              <a:t>通過時刻</a:t>
            </a:r>
            <a:endParaRPr lang="en-US" altLang="ja-JP" sz="600">
              <a:solidFill>
                <a:schemeClr val="bg2"/>
              </a:solidFill>
              <a:latin typeface="メイリオ" pitchFamily="50" charset="-128"/>
              <a:ea typeface="メイリオ" pitchFamily="50" charset="-128"/>
              <a:cs typeface="メイリオ" pitchFamily="50" charset="-128"/>
            </a:endParaRPr>
          </a:p>
          <a:p>
            <a:pPr algn="ctr"/>
            <a:r>
              <a:rPr lang="ja-JP" altLang="en-US" sz="600">
                <a:solidFill>
                  <a:schemeClr val="bg2"/>
                </a:solidFill>
                <a:latin typeface="メイリオ" pitchFamily="50" charset="-128"/>
                <a:ea typeface="メイリオ" pitchFamily="50" charset="-128"/>
                <a:cs typeface="メイリオ" pitchFamily="50" charset="-128"/>
              </a:rPr>
              <a:t>○時△分</a:t>
            </a:r>
          </a:p>
        </p:txBody>
      </p:sp>
      <p:sp>
        <p:nvSpPr>
          <p:cNvPr id="91" name="AutoShape 86"/>
          <p:cNvSpPr>
            <a:spLocks noChangeArrowheads="1"/>
          </p:cNvSpPr>
          <p:nvPr/>
        </p:nvSpPr>
        <p:spPr bwMode="auto">
          <a:xfrm>
            <a:off x="5716094" y="3946378"/>
            <a:ext cx="677586" cy="211759"/>
          </a:xfrm>
          <a:prstGeom prst="wedgeRoundRectCallout">
            <a:avLst>
              <a:gd name="adj1" fmla="val -8745"/>
              <a:gd name="adj2" fmla="val -120069"/>
              <a:gd name="adj3" fmla="val 16667"/>
            </a:avLst>
          </a:prstGeom>
          <a:solidFill>
            <a:srgbClr val="FFFFCC"/>
          </a:solidFill>
          <a:ln w="9525">
            <a:solidFill>
              <a:schemeClr val="tx1"/>
            </a:solidFill>
            <a:miter lim="800000"/>
            <a:headEnd/>
            <a:tailEnd/>
          </a:ln>
        </p:spPr>
        <p:txBody>
          <a:bodyPr lIns="18000" rIns="18000"/>
          <a:lstStyle/>
          <a:p>
            <a:pPr algn="ctr"/>
            <a:r>
              <a:rPr lang="ja-JP" altLang="en-US" sz="600">
                <a:solidFill>
                  <a:schemeClr val="bg2"/>
                </a:solidFill>
                <a:latin typeface="メイリオ" pitchFamily="50" charset="-128"/>
                <a:ea typeface="メイリオ" pitchFamily="50" charset="-128"/>
                <a:cs typeface="メイリオ" pitchFamily="50" charset="-128"/>
              </a:rPr>
              <a:t>除雪済み道路</a:t>
            </a:r>
          </a:p>
        </p:txBody>
      </p:sp>
      <p:sp>
        <p:nvSpPr>
          <p:cNvPr id="92" name="Line 303"/>
          <p:cNvSpPr>
            <a:spLocks noChangeShapeType="1"/>
          </p:cNvSpPr>
          <p:nvPr/>
        </p:nvSpPr>
        <p:spPr bwMode="auto">
          <a:xfrm flipH="1" flipV="1">
            <a:off x="8241767" y="4342786"/>
            <a:ext cx="655181" cy="527071"/>
          </a:xfrm>
          <a:prstGeom prst="line">
            <a:avLst/>
          </a:prstGeom>
          <a:noFill/>
          <a:ln w="22225">
            <a:solidFill>
              <a:schemeClr val="bg2">
                <a:lumMod val="50000"/>
              </a:schemeClr>
            </a:solidFill>
            <a:round/>
            <a:headEnd/>
            <a:tailEnd type="triangle" w="lg" len="lg"/>
          </a:ln>
        </p:spPr>
        <p:txBody>
          <a:bodyPr/>
          <a:lstStyle/>
          <a:p>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93" name="Line 303"/>
          <p:cNvSpPr>
            <a:spLocks noChangeShapeType="1"/>
          </p:cNvSpPr>
          <p:nvPr/>
        </p:nvSpPr>
        <p:spPr bwMode="auto">
          <a:xfrm flipH="1" flipV="1">
            <a:off x="3165979" y="4329987"/>
            <a:ext cx="5730969" cy="523580"/>
          </a:xfrm>
          <a:prstGeom prst="line">
            <a:avLst/>
          </a:prstGeom>
          <a:noFill/>
          <a:ln w="22225">
            <a:solidFill>
              <a:schemeClr val="bg2">
                <a:lumMod val="50000"/>
              </a:schemeClr>
            </a:solidFill>
            <a:round/>
            <a:headEnd/>
            <a:tailEnd type="triangle" w="lg" len="lg"/>
          </a:ln>
        </p:spPr>
        <p:txBody>
          <a:bodyPr/>
          <a:lstStyle/>
          <a:p>
            <a:endParaRPr lang="ja-JP" altLang="en-US" sz="1400">
              <a:solidFill>
                <a:schemeClr val="bg2"/>
              </a:solidFill>
              <a:latin typeface="メイリオ" pitchFamily="50" charset="-128"/>
              <a:ea typeface="メイリオ" pitchFamily="50" charset="-128"/>
              <a:cs typeface="メイリオ" pitchFamily="50" charset="-128"/>
            </a:endParaRPr>
          </a:p>
        </p:txBody>
      </p:sp>
      <p:sp>
        <p:nvSpPr>
          <p:cNvPr id="94" name="Rectangle 140" descr="右上がり対角線 (反転)"/>
          <p:cNvSpPr>
            <a:spLocks noChangeArrowheads="1"/>
          </p:cNvSpPr>
          <p:nvPr/>
        </p:nvSpPr>
        <p:spPr bwMode="auto">
          <a:xfrm>
            <a:off x="1695385" y="4526621"/>
            <a:ext cx="7238906" cy="237356"/>
          </a:xfrm>
          <a:prstGeom prst="rect">
            <a:avLst/>
          </a:prstGeom>
          <a:solidFill>
            <a:srgbClr val="CCFFCC"/>
          </a:solidFill>
          <a:ln w="12700">
            <a:solidFill>
              <a:schemeClr val="tx1"/>
            </a:solidFill>
            <a:miter lim="800000"/>
            <a:headEnd/>
            <a:tailEnd/>
          </a:ln>
          <a:effectLst>
            <a:outerShdw dist="35921" dir="2700000" algn="ctr" rotWithShape="0">
              <a:schemeClr val="bg2"/>
            </a:outerShdw>
          </a:effectLst>
        </p:spPr>
        <p:txBody>
          <a:bodyPr wrap="none" tIns="36000" anchor="ctr"/>
          <a:lstStyle/>
          <a:p>
            <a:pPr algn="ctr" fontAlgn="auto">
              <a:spcBef>
                <a:spcPts val="0"/>
              </a:spcBef>
              <a:spcAft>
                <a:spcPts val="0"/>
              </a:spcAft>
              <a:defRPr/>
            </a:pPr>
            <a:r>
              <a:rPr lang="ja-JP" altLang="en-US" sz="1050" dirty="0">
                <a:solidFill>
                  <a:schemeClr val="bg2"/>
                </a:solidFill>
                <a:latin typeface="メイリオ" pitchFamily="50" charset="-128"/>
                <a:ea typeface="メイリオ" pitchFamily="50" charset="-128"/>
                <a:cs typeface="メイリオ" pitchFamily="50" charset="-128"/>
              </a:rPr>
              <a:t>情報流通連携</a:t>
            </a:r>
            <a:r>
              <a:rPr lang="ja-JP" altLang="en-US" sz="1050" dirty="0" smtClean="0">
                <a:solidFill>
                  <a:schemeClr val="bg2"/>
                </a:solidFill>
                <a:latin typeface="メイリオ" pitchFamily="50" charset="-128"/>
                <a:ea typeface="メイリオ" pitchFamily="50" charset="-128"/>
                <a:cs typeface="メイリオ" pitchFamily="50" charset="-128"/>
              </a:rPr>
              <a:t>基盤</a:t>
            </a:r>
            <a:endParaRPr lang="ja-JP" altLang="en-US" sz="1050" dirty="0">
              <a:solidFill>
                <a:schemeClr val="bg2"/>
              </a:solidFill>
              <a:latin typeface="メイリオ" pitchFamily="50" charset="-128"/>
              <a:ea typeface="メイリオ" pitchFamily="50" charset="-128"/>
              <a:cs typeface="メイリオ" pitchFamily="50" charset="-128"/>
            </a:endParaRPr>
          </a:p>
        </p:txBody>
      </p:sp>
      <p:sp>
        <p:nvSpPr>
          <p:cNvPr id="95" name="テキスト ボックス 94"/>
          <p:cNvSpPr txBox="1"/>
          <p:nvPr/>
        </p:nvSpPr>
        <p:spPr>
          <a:xfrm>
            <a:off x="1012669" y="4659207"/>
            <a:ext cx="346249" cy="1993802"/>
          </a:xfrm>
          <a:prstGeom prst="rect">
            <a:avLst/>
          </a:prstGeom>
          <a:noFill/>
        </p:spPr>
        <p:txBody>
          <a:bodyPr vert="wordArtVertRtl" wrap="square" rtlCol="0">
            <a:spAutoFit/>
          </a:bodyPr>
          <a:lstStyle/>
          <a:p>
            <a:r>
              <a:rPr lang="en-US" altLang="ja-JP" sz="1050" b="1" dirty="0" smtClean="0">
                <a:solidFill>
                  <a:schemeClr val="bg2"/>
                </a:solidFill>
                <a:latin typeface="+mn-ea"/>
              </a:rPr>
              <a:t>【</a:t>
            </a:r>
            <a:r>
              <a:rPr lang="ja-JP" altLang="en-US" sz="1050" b="1" dirty="0" smtClean="0">
                <a:solidFill>
                  <a:schemeClr val="bg2"/>
                </a:solidFill>
                <a:latin typeface="+mn-ea"/>
              </a:rPr>
              <a:t>本実証</a:t>
            </a:r>
            <a:r>
              <a:rPr lang="ja-JP" altLang="en-US" sz="1050" b="1" dirty="0">
                <a:solidFill>
                  <a:schemeClr val="bg2"/>
                </a:solidFill>
                <a:latin typeface="+mn-ea"/>
              </a:rPr>
              <a:t>で扱うデータ（例</a:t>
            </a:r>
            <a:r>
              <a:rPr lang="ja-JP" altLang="en-US" sz="1050" b="1" dirty="0" smtClean="0">
                <a:solidFill>
                  <a:schemeClr val="bg2"/>
                </a:solidFill>
                <a:latin typeface="+mn-ea"/>
              </a:rPr>
              <a:t>）</a:t>
            </a:r>
            <a:r>
              <a:rPr lang="en-US" altLang="ja-JP" sz="1050" b="1" dirty="0" smtClean="0">
                <a:solidFill>
                  <a:schemeClr val="bg2"/>
                </a:solidFill>
                <a:latin typeface="+mn-ea"/>
              </a:rPr>
              <a:t>】</a:t>
            </a:r>
            <a:endParaRPr lang="en-US" altLang="ja-JP" sz="1050" b="1" dirty="0">
              <a:solidFill>
                <a:schemeClr val="bg2"/>
              </a:solidFill>
              <a:latin typeface="+mn-ea"/>
            </a:endParaRPr>
          </a:p>
        </p:txBody>
      </p:sp>
    </p:spTree>
    <p:extLst>
      <p:ext uri="{BB962C8B-B14F-4D97-AF65-F5344CB8AC3E}">
        <p14:creationId xmlns:p14="http://schemas.microsoft.com/office/powerpoint/2010/main" val="173048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実証</a:t>
            </a:r>
            <a:r>
              <a:rPr lang="en-US" altLang="ja-JP" dirty="0" smtClean="0"/>
              <a:t>3: </a:t>
            </a:r>
            <a:r>
              <a:rPr lang="ja-JP" altLang="en-US" dirty="0" smtClean="0"/>
              <a:t>ボーリング</a:t>
            </a:r>
            <a:r>
              <a:rPr lang="ja-JP" altLang="en-US" dirty="0"/>
              <a:t>（地盤）データ</a:t>
            </a:r>
            <a:r>
              <a:rPr lang="zh-TW" altLang="en-US" dirty="0" smtClean="0"/>
              <a:t>情報</a:t>
            </a:r>
            <a:r>
              <a:rPr lang="ja-JP" altLang="en-US" dirty="0" smtClean="0"/>
              <a:t>における実証</a:t>
            </a:r>
            <a:endParaRPr kumimoji="1" lang="ja-JP" altLang="en-US" dirty="0"/>
          </a:p>
        </p:txBody>
      </p:sp>
      <p:sp>
        <p:nvSpPr>
          <p:cNvPr id="3" name="コンテンツ プレースホルダー 2"/>
          <p:cNvSpPr>
            <a:spLocks noGrp="1"/>
          </p:cNvSpPr>
          <p:nvPr>
            <p:ph idx="1"/>
          </p:nvPr>
        </p:nvSpPr>
        <p:spPr>
          <a:xfrm>
            <a:off x="351413" y="1143000"/>
            <a:ext cx="9393785" cy="1997967"/>
          </a:xfrm>
        </p:spPr>
        <p:txBody>
          <a:bodyPr>
            <a:normAutofit fontScale="92500" lnSpcReduction="10000"/>
          </a:bodyPr>
          <a:lstStyle/>
          <a:p>
            <a:r>
              <a:rPr lang="ja-JP" altLang="en-US" dirty="0"/>
              <a:t>概要</a:t>
            </a:r>
            <a:endParaRPr kumimoji="1" lang="ja-JP" altLang="en-US" dirty="0" smtClean="0"/>
          </a:p>
          <a:p>
            <a:pPr lvl="1"/>
            <a:r>
              <a:rPr lang="ja-JP" altLang="en-US" dirty="0"/>
              <a:t>国や自治体等が所有する大量のボーリング（地盤）データについては、電子的な収集・管理が行われ、他の分野のデータ等と容易に組み合わせることができるようになれば、防災･減災に資するより精緻なハザードマップの提供等、新たなサービスや情報の価値を創出することが期待できる。</a:t>
            </a:r>
          </a:p>
          <a:p>
            <a:pPr lvl="1"/>
            <a:r>
              <a:rPr lang="ja-JP" altLang="en-US" dirty="0" smtClean="0"/>
              <a:t>この</a:t>
            </a:r>
            <a:r>
              <a:rPr lang="ja-JP" altLang="en-US" dirty="0"/>
              <a:t>ため、国、自治体等が保有する地盤情報を用いて、地盤情報分野のデータ規格の構築及び地盤情報の流通・連携に係る実証を行う。</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a:p>
        </p:txBody>
      </p:sp>
      <p:sp>
        <p:nvSpPr>
          <p:cNvPr id="36" name="テキスト ボックス 35"/>
          <p:cNvSpPr txBox="1"/>
          <p:nvPr/>
        </p:nvSpPr>
        <p:spPr>
          <a:xfrm>
            <a:off x="4580002" y="6581001"/>
            <a:ext cx="5447325" cy="276999"/>
          </a:xfrm>
          <a:prstGeom prst="rect">
            <a:avLst/>
          </a:prstGeom>
          <a:noFill/>
        </p:spPr>
        <p:txBody>
          <a:bodyPr wrap="none" rtlCol="0">
            <a:spAutoFit/>
          </a:bodyPr>
          <a:lstStyle/>
          <a:p>
            <a:pPr algn="l"/>
            <a:r>
              <a:rPr kumimoji="1" lang="en-US" altLang="ja-JP" sz="1200" dirty="0" smtClean="0">
                <a:solidFill>
                  <a:schemeClr val="bg2"/>
                </a:solidFill>
                <a:latin typeface="+mj-ea"/>
                <a:ea typeface="+mj-ea"/>
                <a:cs typeface="ヒラギノ角ゴ ProN W6"/>
              </a:rPr>
              <a:t>※</a:t>
            </a:r>
            <a:r>
              <a:rPr kumimoji="1" lang="ja-JP" altLang="en-US" sz="1200" dirty="0" smtClean="0">
                <a:solidFill>
                  <a:schemeClr val="bg2"/>
                </a:solidFill>
                <a:latin typeface="+mj-ea"/>
                <a:ea typeface="+mj-ea"/>
                <a:cs typeface="ヒラギノ角ゴ ProN W6"/>
              </a:rPr>
              <a:t>オープンデータ流通推進コンソーシアム／利活用・普及委員会第</a:t>
            </a:r>
            <a:r>
              <a:rPr kumimoji="1" lang="en-US" altLang="ja-JP" sz="1200" dirty="0" smtClean="0">
                <a:solidFill>
                  <a:schemeClr val="bg2"/>
                </a:solidFill>
                <a:latin typeface="+mj-ea"/>
                <a:ea typeface="+mj-ea"/>
                <a:cs typeface="ヒラギノ角ゴ ProN W6"/>
              </a:rPr>
              <a:t>3</a:t>
            </a:r>
            <a:r>
              <a:rPr kumimoji="1" lang="ja-JP" altLang="en-US" sz="1200" dirty="0" smtClean="0">
                <a:solidFill>
                  <a:schemeClr val="bg2"/>
                </a:solidFill>
                <a:latin typeface="+mj-ea"/>
                <a:ea typeface="+mj-ea"/>
                <a:cs typeface="ヒラギノ角ゴ ProN W6"/>
              </a:rPr>
              <a:t>回資料による</a:t>
            </a:r>
          </a:p>
        </p:txBody>
      </p:sp>
      <p:sp>
        <p:nvSpPr>
          <p:cNvPr id="6" name="上矢印 5"/>
          <p:cNvSpPr/>
          <p:nvPr/>
        </p:nvSpPr>
        <p:spPr>
          <a:xfrm>
            <a:off x="4994441" y="4144719"/>
            <a:ext cx="243767" cy="611665"/>
          </a:xfrm>
          <a:prstGeom prst="upArrow">
            <a:avLst/>
          </a:prstGeom>
          <a:solidFill>
            <a:schemeClr val="bg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endParaRPr lang="ja-JP" altLang="en-US" sz="1400" dirty="0" err="1" smtClean="0">
              <a:solidFill>
                <a:prstClr val="white"/>
              </a:solidFill>
              <a:latin typeface="メイリオ" pitchFamily="50" charset="-128"/>
              <a:ea typeface="メイリオ" pitchFamily="50" charset="-128"/>
              <a:cs typeface="メイリオ" pitchFamily="50" charset="-128"/>
            </a:endParaRPr>
          </a:p>
        </p:txBody>
      </p:sp>
      <p:sp>
        <p:nvSpPr>
          <p:cNvPr id="7" name="上矢印 6"/>
          <p:cNvSpPr/>
          <p:nvPr/>
        </p:nvSpPr>
        <p:spPr>
          <a:xfrm>
            <a:off x="4439696" y="5363376"/>
            <a:ext cx="243767" cy="487632"/>
          </a:xfrm>
          <a:prstGeom prst="upArrow">
            <a:avLst/>
          </a:prstGeom>
          <a:solidFill>
            <a:schemeClr val="bg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endParaRPr lang="ja-JP" altLang="en-US" sz="1400" dirty="0" err="1" smtClean="0">
              <a:solidFill>
                <a:prstClr val="white"/>
              </a:solidFill>
              <a:latin typeface="メイリオ" pitchFamily="50" charset="-128"/>
              <a:ea typeface="メイリオ" pitchFamily="50" charset="-128"/>
              <a:cs typeface="メイリオ" pitchFamily="50" charset="-128"/>
            </a:endParaRPr>
          </a:p>
        </p:txBody>
      </p:sp>
      <p:grpSp>
        <p:nvGrpSpPr>
          <p:cNvPr id="8" name="グループ化 7"/>
          <p:cNvGrpSpPr/>
          <p:nvPr/>
        </p:nvGrpSpPr>
        <p:grpSpPr>
          <a:xfrm>
            <a:off x="3547789" y="4360322"/>
            <a:ext cx="3137070" cy="1154806"/>
            <a:chOff x="3342926" y="3717032"/>
            <a:chExt cx="3706716" cy="1658044"/>
          </a:xfrm>
        </p:grpSpPr>
        <p:grpSp>
          <p:nvGrpSpPr>
            <p:cNvPr id="9" name="グループ化 8"/>
            <p:cNvGrpSpPr/>
            <p:nvPr/>
          </p:nvGrpSpPr>
          <p:grpSpPr>
            <a:xfrm>
              <a:off x="3342927" y="4077072"/>
              <a:ext cx="3706715" cy="1298004"/>
              <a:chOff x="2875762" y="3933056"/>
              <a:chExt cx="3706715" cy="1298004"/>
            </a:xfrm>
          </p:grpSpPr>
          <p:sp>
            <p:nvSpPr>
              <p:cNvPr id="11" name="正方形/長方形 10"/>
              <p:cNvSpPr/>
              <p:nvPr/>
            </p:nvSpPr>
            <p:spPr>
              <a:xfrm>
                <a:off x="2875762" y="3933056"/>
                <a:ext cx="3706715" cy="1080120"/>
              </a:xfrm>
              <a:prstGeom prst="rect">
                <a:avLst/>
              </a:prstGeom>
              <a:noFill/>
              <a:ln w="19050">
                <a:solidFill>
                  <a:schemeClr val="accent4">
                    <a:lumMod val="50000"/>
                  </a:schemeClr>
                </a:solidFill>
              </a:ln>
            </p:spPr>
            <p:style>
              <a:lnRef idx="1">
                <a:schemeClr val="accent1"/>
              </a:lnRef>
              <a:fillRef idx="2">
                <a:schemeClr val="accent1"/>
              </a:fillRef>
              <a:effectRef idx="1">
                <a:schemeClr val="accent1"/>
              </a:effectRef>
              <a:fontRef idx="minor">
                <a:schemeClr val="dk1"/>
              </a:fontRef>
            </p:style>
            <p:txBody>
              <a:bodyPr lIns="67254" tIns="33627" rIns="67254" bIns="33627" rtlCol="0" anchor="t" anchorCtr="0"/>
              <a:lstStyle/>
              <a:p>
                <a:endParaRPr lang="ja-JP" altLang="en-US" sz="1400" b="1" dirty="0" smtClean="0">
                  <a:solidFill>
                    <a:prstClr val="black"/>
                  </a:solidFill>
                  <a:latin typeface="メイリオ" pitchFamily="50" charset="-128"/>
                  <a:ea typeface="メイリオ" pitchFamily="50" charset="-128"/>
                  <a:cs typeface="メイリオ" pitchFamily="50" charset="-128"/>
                </a:endParaRPr>
              </a:p>
            </p:txBody>
          </p:sp>
          <p:pic>
            <p:nvPicPr>
              <p:cNvPr id="12" name="図 11"/>
              <p:cNvPicPr>
                <a:picLocks noChangeAspect="1"/>
              </p:cNvPicPr>
              <p:nvPr/>
            </p:nvPicPr>
            <p:blipFill>
              <a:blip r:embed="rId2" cstate="print"/>
              <a:stretch>
                <a:fillRect/>
              </a:stretch>
            </p:blipFill>
            <p:spPr>
              <a:xfrm>
                <a:off x="4880992" y="4082639"/>
                <a:ext cx="1089561" cy="858529"/>
              </a:xfrm>
              <a:prstGeom prst="rect">
                <a:avLst/>
              </a:prstGeom>
            </p:spPr>
          </p:pic>
          <p:pic>
            <p:nvPicPr>
              <p:cNvPr id="13" name="図 12"/>
              <p:cNvPicPr>
                <a:picLocks noChangeAspect="1"/>
              </p:cNvPicPr>
              <p:nvPr/>
            </p:nvPicPr>
            <p:blipFill>
              <a:blip r:embed="rId2" cstate="print"/>
              <a:stretch>
                <a:fillRect/>
              </a:stretch>
            </p:blipFill>
            <p:spPr>
              <a:xfrm>
                <a:off x="3503399" y="4082639"/>
                <a:ext cx="1089561" cy="858529"/>
              </a:xfrm>
              <a:prstGeom prst="rect">
                <a:avLst/>
              </a:prstGeom>
            </p:spPr>
          </p:pic>
          <p:sp>
            <p:nvSpPr>
              <p:cNvPr id="14" name="テキスト ボックス 13"/>
              <p:cNvSpPr txBox="1"/>
              <p:nvPr/>
            </p:nvSpPr>
            <p:spPr bwMode="auto">
              <a:xfrm>
                <a:off x="3407168" y="4653136"/>
                <a:ext cx="1185792" cy="360788"/>
              </a:xfrm>
              <a:prstGeom prst="rect">
                <a:avLst/>
              </a:prstGeom>
              <a:noFill/>
              <a:ln w="9525">
                <a:noFill/>
                <a:miter lim="800000"/>
                <a:headEnd/>
                <a:tailEnd/>
              </a:ln>
              <a:effectLst/>
            </p:spPr>
            <p:txBody>
              <a:bodyPr wrap="square" lIns="79434" tIns="48989" rIns="79434" bIns="48989" rtlCol="0">
                <a:prstTxWarp prst="textNoShape">
                  <a:avLst/>
                </a:prstTxWarp>
                <a:spAutoFit/>
              </a:bodyPr>
              <a:lstStyle/>
              <a:p>
                <a:pPr algn="ctr">
                  <a:lnSpc>
                    <a:spcPct val="90000"/>
                  </a:lnSpc>
                  <a:spcBef>
                    <a:spcPct val="50000"/>
                  </a:spcBef>
                </a:pPr>
                <a:r>
                  <a:rPr lang="ja-JP" altLang="en-US" sz="1050" dirty="0" smtClean="0">
                    <a:solidFill>
                      <a:prstClr val="black"/>
                    </a:solidFill>
                    <a:latin typeface="メイリオ" pitchFamily="50" charset="-128"/>
                    <a:ea typeface="メイリオ" pitchFamily="50" charset="-128"/>
                    <a:cs typeface="メイリオ" pitchFamily="50" charset="-128"/>
                  </a:rPr>
                  <a:t>データベース</a:t>
                </a:r>
                <a:endParaRPr lang="ja-JP" altLang="en-US" sz="1050" dirty="0">
                  <a:solidFill>
                    <a:prstClr val="black"/>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bwMode="auto">
              <a:xfrm>
                <a:off x="4736976" y="4671417"/>
                <a:ext cx="1418578" cy="559643"/>
              </a:xfrm>
              <a:prstGeom prst="rect">
                <a:avLst/>
              </a:prstGeom>
              <a:noFill/>
              <a:ln w="9525">
                <a:noFill/>
                <a:miter lim="800000"/>
                <a:headEnd/>
                <a:tailEnd/>
              </a:ln>
              <a:effectLst/>
            </p:spPr>
            <p:txBody>
              <a:bodyPr wrap="square" lIns="79434" tIns="48989" rIns="79434" bIns="48989" rtlCol="0">
                <a:prstTxWarp prst="textNoShape">
                  <a:avLst/>
                </a:prstTxWarp>
                <a:spAutoFit/>
              </a:bodyPr>
              <a:lstStyle/>
              <a:p>
                <a:pPr algn="ctr">
                  <a:lnSpc>
                    <a:spcPct val="90000"/>
                  </a:lnSpc>
                  <a:spcBef>
                    <a:spcPct val="50000"/>
                  </a:spcBef>
                </a:pPr>
                <a:r>
                  <a:rPr lang="ja-JP" altLang="en-US" sz="1050" dirty="0" smtClean="0">
                    <a:solidFill>
                      <a:prstClr val="black"/>
                    </a:solidFill>
                    <a:latin typeface="メイリオ" pitchFamily="50" charset="-128"/>
                    <a:ea typeface="メイリオ" pitchFamily="50" charset="-128"/>
                    <a:cs typeface="メイリオ" pitchFamily="50" charset="-128"/>
                  </a:rPr>
                  <a:t>アプリケーション</a:t>
                </a:r>
                <a:endParaRPr lang="ja-JP" altLang="en-US" sz="1050" dirty="0">
                  <a:solidFill>
                    <a:prstClr val="black"/>
                  </a:solidFill>
                  <a:latin typeface="メイリオ" pitchFamily="50" charset="-128"/>
                  <a:ea typeface="メイリオ" pitchFamily="50" charset="-128"/>
                  <a:cs typeface="メイリオ" pitchFamily="50" charset="-128"/>
                </a:endParaRPr>
              </a:p>
            </p:txBody>
          </p:sp>
          <p:sp>
            <p:nvSpPr>
              <p:cNvPr id="16" name="円/楕円 15"/>
              <p:cNvSpPr/>
              <p:nvPr/>
            </p:nvSpPr>
            <p:spPr bwMode="auto">
              <a:xfrm>
                <a:off x="3656856" y="4365104"/>
                <a:ext cx="2138283" cy="235126"/>
              </a:xfrm>
              <a:prstGeom prst="ellipse">
                <a:avLst/>
              </a:prstGeom>
              <a:ln>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wrap="none"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base">
                  <a:spcBef>
                    <a:spcPct val="0"/>
                  </a:spcBef>
                  <a:spcAft>
                    <a:spcPct val="0"/>
                  </a:spcAft>
                  <a:defRPr/>
                </a:pPr>
                <a:r>
                  <a:rPr lang="ja-JP" altLang="en-US" sz="1050" b="1" dirty="0">
                    <a:solidFill>
                      <a:prstClr val="white"/>
                    </a:solidFill>
                    <a:latin typeface="メイリオ" pitchFamily="50" charset="-128"/>
                    <a:ea typeface="メイリオ" pitchFamily="50" charset="-128"/>
                    <a:cs typeface="メイリオ" pitchFamily="50" charset="-128"/>
                  </a:rPr>
                  <a:t>共通コード</a:t>
                </a:r>
              </a:p>
            </p:txBody>
          </p:sp>
        </p:grpSp>
        <p:sp>
          <p:nvSpPr>
            <p:cNvPr id="10" name="正方形/長方形 9"/>
            <p:cNvSpPr/>
            <p:nvPr/>
          </p:nvSpPr>
          <p:spPr>
            <a:xfrm>
              <a:off x="3342926" y="3717032"/>
              <a:ext cx="3706715" cy="460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メイリオ" pitchFamily="50" charset="-128"/>
                  <a:ea typeface="メイリオ" pitchFamily="50" charset="-128"/>
                  <a:cs typeface="メイリオ" pitchFamily="50" charset="-128"/>
                </a:rPr>
                <a:t>情報流通連携</a:t>
              </a:r>
              <a:r>
                <a:rPr lang="ja-JP" altLang="en-US" sz="1400" dirty="0" smtClean="0">
                  <a:latin typeface="メイリオ" pitchFamily="50" charset="-128"/>
                  <a:ea typeface="メイリオ" pitchFamily="50" charset="-128"/>
                  <a:cs typeface="メイリオ" pitchFamily="50" charset="-128"/>
                </a:rPr>
                <a:t>基盤</a:t>
              </a:r>
              <a:endParaRPr lang="ja-JP" altLang="en-US" sz="1400" dirty="0">
                <a:latin typeface="メイリオ" pitchFamily="50" charset="-128"/>
                <a:ea typeface="メイリオ" pitchFamily="50" charset="-128"/>
                <a:cs typeface="メイリオ" pitchFamily="50" charset="-128"/>
              </a:endParaRPr>
            </a:p>
          </p:txBody>
        </p:sp>
      </p:grpSp>
      <p:sp>
        <p:nvSpPr>
          <p:cNvPr id="17" name="正方形/長方形 16"/>
          <p:cNvSpPr/>
          <p:nvPr/>
        </p:nvSpPr>
        <p:spPr>
          <a:xfrm>
            <a:off x="5486804" y="5773495"/>
            <a:ext cx="1423552" cy="738664"/>
          </a:xfrm>
          <a:prstGeom prst="rect">
            <a:avLst/>
          </a:prstGeom>
          <a:solidFill>
            <a:schemeClr val="accent1">
              <a:lumMod val="20000"/>
              <a:lumOff val="80000"/>
            </a:schemeClr>
          </a:solidFill>
          <a:ln>
            <a:solidFill>
              <a:schemeClr val="tx1"/>
            </a:solidFill>
          </a:ln>
        </p:spPr>
        <p:txBody>
          <a:bodyPr wrap="square">
            <a:spAutoFit/>
          </a:bodyPr>
          <a:lstStyle/>
          <a:p>
            <a:pPr algn="l"/>
            <a:r>
              <a:rPr lang="ja-JP" altLang="en-US" sz="700" dirty="0" smtClean="0">
                <a:solidFill>
                  <a:prstClr val="black"/>
                </a:solidFill>
                <a:latin typeface="メイリオ" pitchFamily="50" charset="-128"/>
                <a:ea typeface="メイリオ" pitchFamily="50" charset="-128"/>
                <a:cs typeface="メイリオ" pitchFamily="50" charset="-128"/>
              </a:rPr>
              <a:t>○土砂災害警戒区域</a:t>
            </a:r>
            <a:endParaRPr lang="en-US" altLang="ja-JP" sz="700" dirty="0" smtClean="0">
              <a:solidFill>
                <a:prstClr val="black"/>
              </a:solidFill>
              <a:latin typeface="メイリオ" pitchFamily="50" charset="-128"/>
              <a:ea typeface="メイリオ" pitchFamily="50" charset="-128"/>
              <a:cs typeface="メイリオ" pitchFamily="50" charset="-128"/>
            </a:endParaRPr>
          </a:p>
          <a:p>
            <a:pPr algn="l"/>
            <a:r>
              <a:rPr lang="ja-JP" altLang="en-US" sz="700" dirty="0" smtClean="0">
                <a:solidFill>
                  <a:prstClr val="black"/>
                </a:solidFill>
                <a:latin typeface="メイリオ" pitchFamily="50" charset="-128"/>
                <a:ea typeface="メイリオ" pitchFamily="50" charset="-128"/>
                <a:cs typeface="メイリオ" pitchFamily="50" charset="-128"/>
              </a:rPr>
              <a:t>○微地形･地質図</a:t>
            </a:r>
            <a:endParaRPr lang="en-US" altLang="ja-JP" sz="700" dirty="0" smtClean="0">
              <a:solidFill>
                <a:prstClr val="black"/>
              </a:solidFill>
              <a:latin typeface="メイリオ" pitchFamily="50" charset="-128"/>
              <a:ea typeface="メイリオ" pitchFamily="50" charset="-128"/>
              <a:cs typeface="メイリオ" pitchFamily="50" charset="-128"/>
            </a:endParaRPr>
          </a:p>
          <a:p>
            <a:pPr algn="l"/>
            <a:r>
              <a:rPr lang="ja-JP" altLang="en-US" sz="700" dirty="0" smtClean="0">
                <a:solidFill>
                  <a:prstClr val="black"/>
                </a:solidFill>
                <a:latin typeface="メイリオ" pitchFamily="50" charset="-128"/>
                <a:ea typeface="メイリオ" pitchFamily="50" charset="-128"/>
                <a:cs typeface="メイリオ" pitchFamily="50" charset="-128"/>
              </a:rPr>
              <a:t>○</a:t>
            </a:r>
            <a:r>
              <a:rPr lang="en-US" altLang="ja-JP" sz="700" dirty="0" smtClean="0">
                <a:solidFill>
                  <a:prstClr val="black"/>
                </a:solidFill>
                <a:latin typeface="メイリオ" pitchFamily="50" charset="-128"/>
                <a:ea typeface="メイリオ" pitchFamily="50" charset="-128"/>
                <a:cs typeface="メイリオ" pitchFamily="50" charset="-128"/>
              </a:rPr>
              <a:t>5m</a:t>
            </a:r>
            <a:r>
              <a:rPr lang="ja-JP" altLang="en-US" sz="700" dirty="0" smtClean="0">
                <a:solidFill>
                  <a:prstClr val="black"/>
                </a:solidFill>
                <a:latin typeface="メイリオ" pitchFamily="50" charset="-128"/>
                <a:ea typeface="メイリオ" pitchFamily="50" charset="-128"/>
                <a:cs typeface="メイリオ" pitchFamily="50" charset="-128"/>
              </a:rPr>
              <a:t>･</a:t>
            </a:r>
            <a:r>
              <a:rPr lang="en-US" altLang="ja-JP" sz="700" dirty="0" smtClean="0">
                <a:solidFill>
                  <a:prstClr val="black"/>
                </a:solidFill>
                <a:latin typeface="メイリオ" pitchFamily="50" charset="-128"/>
                <a:ea typeface="メイリオ" pitchFamily="50" charset="-128"/>
                <a:cs typeface="メイリオ" pitchFamily="50" charset="-128"/>
              </a:rPr>
              <a:t>10mDEM</a:t>
            </a:r>
            <a:r>
              <a:rPr lang="ja-JP" altLang="en-US" sz="700" dirty="0" smtClean="0">
                <a:solidFill>
                  <a:prstClr val="black"/>
                </a:solidFill>
                <a:latin typeface="メイリオ" pitchFamily="50" charset="-128"/>
                <a:ea typeface="メイリオ" pitchFamily="50" charset="-128"/>
                <a:cs typeface="メイリオ" pitchFamily="50" charset="-128"/>
              </a:rPr>
              <a:t>断彩図</a:t>
            </a:r>
            <a:endParaRPr lang="en-US" altLang="ja-JP" sz="700" dirty="0" smtClean="0">
              <a:solidFill>
                <a:prstClr val="black"/>
              </a:solidFill>
              <a:latin typeface="メイリオ" pitchFamily="50" charset="-128"/>
              <a:ea typeface="メイリオ" pitchFamily="50" charset="-128"/>
              <a:cs typeface="メイリオ" pitchFamily="50" charset="-128"/>
            </a:endParaRPr>
          </a:p>
          <a:p>
            <a:pPr algn="l"/>
            <a:r>
              <a:rPr lang="ja-JP" altLang="en-US" sz="700" dirty="0" smtClean="0">
                <a:solidFill>
                  <a:prstClr val="black"/>
                </a:solidFill>
                <a:latin typeface="メイリオ" pitchFamily="50" charset="-128"/>
                <a:ea typeface="メイリオ" pitchFamily="50" charset="-128"/>
                <a:cs typeface="メイリオ" pitchFamily="50" charset="-128"/>
              </a:rPr>
              <a:t>○解放基盤波形</a:t>
            </a:r>
            <a:endParaRPr lang="en-US" altLang="ja-JP" sz="700" dirty="0" smtClean="0">
              <a:solidFill>
                <a:prstClr val="black"/>
              </a:solidFill>
              <a:latin typeface="メイリオ" pitchFamily="50" charset="-128"/>
              <a:ea typeface="メイリオ" pitchFamily="50" charset="-128"/>
              <a:cs typeface="メイリオ" pitchFamily="50" charset="-128"/>
            </a:endParaRPr>
          </a:p>
          <a:p>
            <a:pPr algn="l"/>
            <a:r>
              <a:rPr lang="ja-JP" altLang="en-US" sz="700" dirty="0" smtClean="0">
                <a:solidFill>
                  <a:prstClr val="black"/>
                </a:solidFill>
                <a:latin typeface="メイリオ" pitchFamily="50" charset="-128"/>
                <a:ea typeface="メイリオ" pitchFamily="50" charset="-128"/>
                <a:cs typeface="メイリオ" pitchFamily="50" charset="-128"/>
              </a:rPr>
              <a:t>○ランドマークデータ</a:t>
            </a:r>
            <a:r>
              <a:rPr lang="en-US" altLang="ja-JP" sz="700" dirty="0" smtClean="0">
                <a:solidFill>
                  <a:prstClr val="black"/>
                </a:solidFill>
                <a:latin typeface="メイリオ" pitchFamily="50" charset="-128"/>
                <a:ea typeface="メイリオ" pitchFamily="50" charset="-128"/>
                <a:cs typeface="メイリオ" pitchFamily="50" charset="-128"/>
              </a:rPr>
              <a:t>(</a:t>
            </a:r>
          </a:p>
          <a:p>
            <a:pPr algn="l"/>
            <a:r>
              <a:rPr lang="ja-JP" altLang="en-US" sz="700" dirty="0" smtClean="0">
                <a:solidFill>
                  <a:prstClr val="black"/>
                </a:solidFill>
                <a:latin typeface="メイリオ" pitchFamily="50" charset="-128"/>
                <a:ea typeface="メイリオ" pitchFamily="50" charset="-128"/>
                <a:cs typeface="メイリオ" pitchFamily="50" charset="-128"/>
              </a:rPr>
              <a:t>ハザードマップや避難所等</a:t>
            </a:r>
            <a:r>
              <a:rPr lang="en-US" altLang="ja-JP" sz="700" dirty="0" smtClean="0">
                <a:solidFill>
                  <a:prstClr val="black"/>
                </a:solidFill>
                <a:latin typeface="メイリオ" pitchFamily="50" charset="-128"/>
                <a:ea typeface="メイリオ" pitchFamily="50" charset="-128"/>
                <a:cs typeface="メイリオ" pitchFamily="50" charset="-128"/>
              </a:rPr>
              <a:t>)</a:t>
            </a:r>
          </a:p>
        </p:txBody>
      </p:sp>
      <p:sp>
        <p:nvSpPr>
          <p:cNvPr id="18" name="上矢印 17"/>
          <p:cNvSpPr/>
          <p:nvPr/>
        </p:nvSpPr>
        <p:spPr>
          <a:xfrm>
            <a:off x="5709345" y="5363376"/>
            <a:ext cx="243767" cy="410118"/>
          </a:xfrm>
          <a:prstGeom prst="upArrow">
            <a:avLst/>
          </a:prstGeom>
          <a:solidFill>
            <a:schemeClr val="bg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lIns="67254" tIns="33627" rIns="67254" bIns="33627" rtlCol="0" anchor="ctr"/>
          <a:lstStyle/>
          <a:p>
            <a:endParaRPr lang="ja-JP" altLang="en-US" sz="1400" dirty="0" err="1" smtClean="0">
              <a:solidFill>
                <a:prstClr val="white"/>
              </a:solidFill>
              <a:latin typeface="メイリオ" pitchFamily="50" charset="-128"/>
              <a:ea typeface="メイリオ" pitchFamily="50" charset="-128"/>
              <a:cs typeface="メイリオ" pitchFamily="50" charset="-128"/>
            </a:endParaRPr>
          </a:p>
        </p:txBody>
      </p:sp>
      <p:sp>
        <p:nvSpPr>
          <p:cNvPr id="19" name="テキスト ボックス 18"/>
          <p:cNvSpPr txBox="1"/>
          <p:nvPr/>
        </p:nvSpPr>
        <p:spPr>
          <a:xfrm>
            <a:off x="4237320" y="5521598"/>
            <a:ext cx="1758009" cy="261610"/>
          </a:xfrm>
          <a:prstGeom prst="rect">
            <a:avLst/>
          </a:prstGeom>
          <a:solidFill>
            <a:srgbClr val="FFFFCC"/>
          </a:solidFill>
          <a:ln>
            <a:solidFill>
              <a:schemeClr val="tx1"/>
            </a:solidFill>
          </a:ln>
        </p:spPr>
        <p:txBody>
          <a:bodyPr wrap="square" rtlCol="0">
            <a:spAutoFit/>
          </a:bodyPr>
          <a:lstStyle/>
          <a:p>
            <a:pPr algn="ctr"/>
            <a:r>
              <a:rPr lang="ja-JP" altLang="en-US" sz="1100" b="1" dirty="0" smtClean="0">
                <a:solidFill>
                  <a:schemeClr val="bg2"/>
                </a:solidFill>
                <a:latin typeface="メイリオ" pitchFamily="50" charset="-128"/>
                <a:ea typeface="メイリオ" pitchFamily="50" charset="-128"/>
                <a:cs typeface="メイリオ" pitchFamily="50" charset="-128"/>
              </a:rPr>
              <a:t>地盤情報の収集</a:t>
            </a:r>
            <a:endParaRPr lang="en-US" altLang="ja-JP" sz="1100" b="1" dirty="0" smtClean="0">
              <a:solidFill>
                <a:schemeClr val="bg2"/>
              </a:solidFill>
              <a:latin typeface="メイリオ" pitchFamily="50" charset="-128"/>
              <a:ea typeface="メイリオ" pitchFamily="50" charset="-128"/>
              <a:cs typeface="メイリオ" pitchFamily="50" charset="-128"/>
            </a:endParaRPr>
          </a:p>
        </p:txBody>
      </p:sp>
      <p:sp>
        <p:nvSpPr>
          <p:cNvPr id="20" name="角丸四角形 19"/>
          <p:cNvSpPr/>
          <p:nvPr/>
        </p:nvSpPr>
        <p:spPr>
          <a:xfrm>
            <a:off x="7281291" y="3658186"/>
            <a:ext cx="2136205" cy="2587294"/>
          </a:xfrm>
          <a:prstGeom prst="roundRect">
            <a:avLst>
              <a:gd name="adj" fmla="val 647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85" tIns="0" rIns="91385" bIns="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base">
              <a:lnSpc>
                <a:spcPct val="120000"/>
              </a:lnSpc>
              <a:spcBef>
                <a:spcPct val="0"/>
              </a:spcBef>
              <a:spcAft>
                <a:spcPct val="0"/>
              </a:spcAft>
              <a:defRPr/>
            </a:pPr>
            <a:r>
              <a:rPr lang="ja-JP" altLang="en-US" sz="1100" b="1" dirty="0">
                <a:solidFill>
                  <a:prstClr val="black"/>
                </a:solidFill>
                <a:latin typeface="メイリオ" pitchFamily="50" charset="-128"/>
                <a:ea typeface="メイリオ" pitchFamily="50" charset="-128"/>
                <a:cs typeface="メイリオ" pitchFamily="50" charset="-128"/>
              </a:rPr>
              <a:t>　</a:t>
            </a:r>
            <a:r>
              <a:rPr lang="en-US" altLang="ja-JP" sz="1050" b="1" dirty="0" smtClean="0">
                <a:solidFill>
                  <a:prstClr val="black"/>
                </a:solidFill>
                <a:latin typeface="メイリオ" pitchFamily="50" charset="-128"/>
                <a:ea typeface="メイリオ" pitchFamily="50" charset="-128"/>
                <a:cs typeface="メイリオ" pitchFamily="50" charset="-128"/>
              </a:rPr>
              <a:t>【</a:t>
            </a:r>
            <a:r>
              <a:rPr lang="ja-JP" altLang="en-US" sz="1050" b="1" dirty="0" smtClean="0">
                <a:solidFill>
                  <a:prstClr val="black"/>
                </a:solidFill>
                <a:latin typeface="メイリオ" pitchFamily="50" charset="-128"/>
                <a:ea typeface="メイリオ" pitchFamily="50" charset="-128"/>
                <a:cs typeface="メイリオ" pitchFamily="50" charset="-128"/>
              </a:rPr>
              <a:t>本実証で扱う</a:t>
            </a:r>
            <a:r>
              <a:rPr lang="ja-JP" altLang="en-US" sz="1050" b="1" dirty="0">
                <a:solidFill>
                  <a:prstClr val="black"/>
                </a:solidFill>
                <a:latin typeface="メイリオ" pitchFamily="50" charset="-128"/>
                <a:ea typeface="メイリオ" pitchFamily="50" charset="-128"/>
                <a:cs typeface="メイリオ" pitchFamily="50" charset="-128"/>
              </a:rPr>
              <a:t>データ（例</a:t>
            </a:r>
            <a:r>
              <a:rPr lang="ja-JP" altLang="en-US" sz="1050" b="1" dirty="0" smtClean="0">
                <a:solidFill>
                  <a:prstClr val="black"/>
                </a:solidFill>
                <a:latin typeface="メイリオ" pitchFamily="50" charset="-128"/>
                <a:ea typeface="メイリオ" pitchFamily="50" charset="-128"/>
                <a:cs typeface="メイリオ" pitchFamily="50" charset="-128"/>
              </a:rPr>
              <a:t>）</a:t>
            </a:r>
            <a:r>
              <a:rPr lang="en-US" altLang="ja-JP" sz="1050" b="1" dirty="0" smtClean="0">
                <a:solidFill>
                  <a:prstClr val="black"/>
                </a:solidFill>
                <a:latin typeface="メイリオ" pitchFamily="50" charset="-128"/>
                <a:ea typeface="メイリオ" pitchFamily="50" charset="-128"/>
                <a:cs typeface="メイリオ" pitchFamily="50" charset="-128"/>
              </a:rPr>
              <a:t>】</a:t>
            </a:r>
            <a:endParaRPr lang="en-US" altLang="ja-JP" sz="1050" b="1" dirty="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endParaRPr lang="ja-JP" altLang="en-US" sz="105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en-US" altLang="ja-JP" sz="1050" dirty="0" smtClean="0">
                <a:solidFill>
                  <a:prstClr val="black"/>
                </a:solidFill>
                <a:latin typeface="メイリオ" pitchFamily="50" charset="-128"/>
                <a:ea typeface="メイリオ" pitchFamily="50" charset="-128"/>
                <a:cs typeface="メイリオ" pitchFamily="50" charset="-128"/>
              </a:rPr>
              <a:t>(1)</a:t>
            </a:r>
            <a:r>
              <a:rPr lang="ja-JP" altLang="en-US" sz="1050" dirty="0" smtClean="0">
                <a:solidFill>
                  <a:prstClr val="black"/>
                </a:solidFill>
                <a:latin typeface="メイリオ" pitchFamily="50" charset="-128"/>
                <a:ea typeface="メイリオ" pitchFamily="50" charset="-128"/>
                <a:cs typeface="メイリオ" pitchFamily="50" charset="-128"/>
              </a:rPr>
              <a:t>オリジナルデータ</a:t>
            </a:r>
            <a:endParaRPr lang="en-US" altLang="ja-JP" sz="105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ja-JP" altLang="en-US" sz="1050" dirty="0" smtClean="0">
                <a:solidFill>
                  <a:prstClr val="black"/>
                </a:solidFill>
                <a:latin typeface="メイリオ" pitchFamily="50" charset="-128"/>
                <a:ea typeface="メイリオ" pitchFamily="50" charset="-128"/>
                <a:cs typeface="メイリオ" pitchFamily="50" charset="-128"/>
              </a:rPr>
              <a:t> ・ボーリングデータ</a:t>
            </a:r>
            <a:endParaRPr lang="en-US" altLang="ja-JP" sz="105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en-US" altLang="ja-JP" sz="1050" dirty="0" smtClean="0">
                <a:solidFill>
                  <a:prstClr val="black"/>
                </a:solidFill>
                <a:latin typeface="メイリオ" pitchFamily="50" charset="-128"/>
                <a:ea typeface="メイリオ" pitchFamily="50" charset="-128"/>
                <a:cs typeface="メイリオ" pitchFamily="50" charset="-128"/>
              </a:rPr>
              <a:t> </a:t>
            </a:r>
            <a:r>
              <a:rPr lang="ja-JP" altLang="en-US" sz="1050" dirty="0" smtClean="0">
                <a:solidFill>
                  <a:prstClr val="black"/>
                </a:solidFill>
                <a:latin typeface="メイリオ" pitchFamily="50" charset="-128"/>
                <a:ea typeface="メイリオ" pitchFamily="50" charset="-128"/>
                <a:cs typeface="メイリオ" pitchFamily="50" charset="-128"/>
              </a:rPr>
              <a:t>・土質試験結果一覧表データ</a:t>
            </a:r>
          </a:p>
          <a:p>
            <a:pPr fontAlgn="base">
              <a:lnSpc>
                <a:spcPct val="120000"/>
              </a:lnSpc>
              <a:spcBef>
                <a:spcPct val="0"/>
              </a:spcBef>
              <a:spcAft>
                <a:spcPct val="0"/>
              </a:spcAft>
              <a:defRPr/>
            </a:pPr>
            <a:r>
              <a:rPr lang="ja-JP" altLang="en-US" sz="1050" dirty="0" smtClean="0">
                <a:solidFill>
                  <a:prstClr val="black"/>
                </a:solidFill>
                <a:latin typeface="メイリオ" pitchFamily="50" charset="-128"/>
                <a:ea typeface="メイリオ" pitchFamily="50" charset="-128"/>
                <a:cs typeface="メイリオ" pitchFamily="50" charset="-128"/>
              </a:rPr>
              <a:t>　 </a:t>
            </a:r>
            <a:endParaRPr lang="en-US" altLang="ja-JP" sz="105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en-US" altLang="ja-JP" sz="1050" dirty="0" smtClean="0">
                <a:solidFill>
                  <a:prstClr val="black"/>
                </a:solidFill>
                <a:latin typeface="メイリオ" pitchFamily="50" charset="-128"/>
                <a:ea typeface="メイリオ" pitchFamily="50" charset="-128"/>
                <a:cs typeface="メイリオ" pitchFamily="50" charset="-128"/>
              </a:rPr>
              <a:t>(2)</a:t>
            </a:r>
            <a:r>
              <a:rPr lang="ja-JP" altLang="en-US" sz="1050" dirty="0" smtClean="0">
                <a:solidFill>
                  <a:prstClr val="black"/>
                </a:solidFill>
                <a:latin typeface="メイリオ" pitchFamily="50" charset="-128"/>
                <a:ea typeface="メイリオ" pitchFamily="50" charset="-128"/>
                <a:cs typeface="メイリオ" pitchFamily="50" charset="-128"/>
              </a:rPr>
              <a:t>本実証での加工データ</a:t>
            </a:r>
          </a:p>
          <a:p>
            <a:pPr fontAlgn="base">
              <a:lnSpc>
                <a:spcPct val="120000"/>
              </a:lnSpc>
              <a:spcBef>
                <a:spcPct val="0"/>
              </a:spcBef>
              <a:spcAft>
                <a:spcPct val="0"/>
              </a:spcAft>
              <a:defRPr/>
            </a:pPr>
            <a:r>
              <a:rPr lang="en-US" altLang="ja-JP" sz="1050" dirty="0" smtClean="0">
                <a:solidFill>
                  <a:prstClr val="black"/>
                </a:solidFill>
                <a:latin typeface="メイリオ" pitchFamily="50" charset="-128"/>
                <a:ea typeface="メイリオ" pitchFamily="50" charset="-128"/>
                <a:cs typeface="メイリオ" pitchFamily="50" charset="-128"/>
              </a:rPr>
              <a:t> </a:t>
            </a:r>
            <a:r>
              <a:rPr lang="ja-JP" altLang="en-US" sz="1050" dirty="0" smtClean="0">
                <a:solidFill>
                  <a:prstClr val="black"/>
                </a:solidFill>
                <a:latin typeface="メイリオ" pitchFamily="50" charset="-128"/>
                <a:ea typeface="メイリオ" pitchFamily="50" charset="-128"/>
                <a:cs typeface="メイリオ" pitchFamily="50" charset="-128"/>
              </a:rPr>
              <a:t>・地域地盤常数データ</a:t>
            </a:r>
            <a:endParaRPr lang="en-US" altLang="ja-JP" sz="105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en-US" altLang="ja-JP" sz="1050" dirty="0" smtClean="0">
                <a:solidFill>
                  <a:prstClr val="black"/>
                </a:solidFill>
                <a:latin typeface="メイリオ" pitchFamily="50" charset="-128"/>
                <a:ea typeface="メイリオ" pitchFamily="50" charset="-128"/>
                <a:cs typeface="メイリオ" pitchFamily="50" charset="-128"/>
              </a:rPr>
              <a:t> </a:t>
            </a:r>
            <a:r>
              <a:rPr lang="ja-JP" altLang="en-US" sz="1050" dirty="0" smtClean="0">
                <a:solidFill>
                  <a:prstClr val="black"/>
                </a:solidFill>
                <a:latin typeface="メイリオ" pitchFamily="50" charset="-128"/>
                <a:ea typeface="メイリオ" pitchFamily="50" charset="-128"/>
                <a:cs typeface="メイリオ" pitchFamily="50" charset="-128"/>
              </a:rPr>
              <a:t>・鉛直</a:t>
            </a:r>
            <a:r>
              <a:rPr lang="en-US" altLang="ja-JP" sz="1050" dirty="0" smtClean="0">
                <a:solidFill>
                  <a:prstClr val="black"/>
                </a:solidFill>
                <a:latin typeface="メイリオ" pitchFamily="50" charset="-128"/>
                <a:ea typeface="メイリオ" pitchFamily="50" charset="-128"/>
                <a:cs typeface="メイリオ" pitchFamily="50" charset="-128"/>
              </a:rPr>
              <a:t>1</a:t>
            </a:r>
            <a:r>
              <a:rPr lang="ja-JP" altLang="en-US" sz="1050" dirty="0" smtClean="0">
                <a:solidFill>
                  <a:prstClr val="black"/>
                </a:solidFill>
                <a:latin typeface="メイリオ" pitchFamily="50" charset="-128"/>
                <a:ea typeface="メイリオ" pitchFamily="50" charset="-128"/>
                <a:cs typeface="メイリオ" pitchFamily="50" charset="-128"/>
              </a:rPr>
              <a:t>次元地盤柱状体モデル</a:t>
            </a:r>
            <a:endParaRPr lang="en-US" altLang="ja-JP" sz="105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en-US" altLang="ja-JP" sz="1050" dirty="0" smtClean="0">
                <a:solidFill>
                  <a:prstClr val="black"/>
                </a:solidFill>
                <a:latin typeface="メイリオ" pitchFamily="50" charset="-128"/>
                <a:ea typeface="メイリオ" pitchFamily="50" charset="-128"/>
                <a:cs typeface="メイリオ" pitchFamily="50" charset="-128"/>
              </a:rPr>
              <a:t>    </a:t>
            </a:r>
            <a:r>
              <a:rPr lang="ja-JP" altLang="en-US" sz="1050" dirty="0" smtClean="0">
                <a:solidFill>
                  <a:prstClr val="black"/>
                </a:solidFill>
                <a:latin typeface="メイリオ" pitchFamily="50" charset="-128"/>
                <a:ea typeface="メイリオ" pitchFamily="50" charset="-128"/>
                <a:cs typeface="メイリオ" pitchFamily="50" charset="-128"/>
              </a:rPr>
              <a:t>データ</a:t>
            </a:r>
            <a:endParaRPr lang="en-US" altLang="ja-JP" sz="105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en-US" altLang="ja-JP" sz="1050" dirty="0" smtClean="0">
                <a:solidFill>
                  <a:prstClr val="black"/>
                </a:solidFill>
                <a:latin typeface="メイリオ" pitchFamily="50" charset="-128"/>
                <a:ea typeface="メイリオ" pitchFamily="50" charset="-128"/>
                <a:cs typeface="メイリオ" pitchFamily="50" charset="-128"/>
              </a:rPr>
              <a:t> </a:t>
            </a:r>
            <a:r>
              <a:rPr lang="ja-JP" altLang="en-US" sz="1050" dirty="0" smtClean="0">
                <a:solidFill>
                  <a:prstClr val="black"/>
                </a:solidFill>
                <a:latin typeface="メイリオ" pitchFamily="50" charset="-128"/>
                <a:ea typeface="メイリオ" pitchFamily="50" charset="-128"/>
                <a:cs typeface="メイリオ" pitchFamily="50" charset="-128"/>
              </a:rPr>
              <a:t>・地震シミュレーション結果</a:t>
            </a:r>
            <a:endParaRPr lang="en-US" altLang="ja-JP" sz="105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en-US" altLang="ja-JP" sz="1050" dirty="0" smtClean="0">
                <a:solidFill>
                  <a:prstClr val="black"/>
                </a:solidFill>
                <a:latin typeface="メイリオ" pitchFamily="50" charset="-128"/>
                <a:ea typeface="メイリオ" pitchFamily="50" charset="-128"/>
                <a:cs typeface="メイリオ" pitchFamily="50" charset="-128"/>
              </a:rPr>
              <a:t>    </a:t>
            </a:r>
            <a:r>
              <a:rPr lang="ja-JP" altLang="en-US" sz="1050" dirty="0" smtClean="0">
                <a:solidFill>
                  <a:prstClr val="black"/>
                </a:solidFill>
                <a:latin typeface="メイリオ" pitchFamily="50" charset="-128"/>
                <a:ea typeface="メイリオ" pitchFamily="50" charset="-128"/>
                <a:cs typeface="メイリオ" pitchFamily="50" charset="-128"/>
              </a:rPr>
              <a:t>データ</a:t>
            </a:r>
            <a:endParaRPr lang="en-US" altLang="ja-JP" sz="105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ja-JP" altLang="en-US" sz="1050" dirty="0" smtClean="0">
                <a:solidFill>
                  <a:prstClr val="black"/>
                </a:solidFill>
                <a:latin typeface="メイリオ" pitchFamily="50" charset="-128"/>
                <a:ea typeface="メイリオ" pitchFamily="50" charset="-128"/>
                <a:cs typeface="メイリオ" pitchFamily="50" charset="-128"/>
              </a:rPr>
              <a:t>・地盤リスク抽出結果データ</a:t>
            </a:r>
            <a:endParaRPr lang="en-US" altLang="ja-JP" sz="105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en-US" altLang="ja-JP" sz="1050" dirty="0" smtClean="0">
                <a:solidFill>
                  <a:prstClr val="black"/>
                </a:solidFill>
                <a:latin typeface="メイリオ" pitchFamily="50" charset="-128"/>
                <a:ea typeface="メイリオ" pitchFamily="50" charset="-128"/>
                <a:cs typeface="メイリオ" pitchFamily="50" charset="-128"/>
              </a:rPr>
              <a:t>   </a:t>
            </a:r>
          </a:p>
        </p:txBody>
      </p:sp>
      <p:grpSp>
        <p:nvGrpSpPr>
          <p:cNvPr id="21" name="グループ化 20"/>
          <p:cNvGrpSpPr/>
          <p:nvPr/>
        </p:nvGrpSpPr>
        <p:grpSpPr>
          <a:xfrm>
            <a:off x="3177960" y="3006202"/>
            <a:ext cx="4047652" cy="1177216"/>
            <a:chOff x="2755869" y="1725999"/>
            <a:chExt cx="4782646" cy="1690219"/>
          </a:xfrm>
        </p:grpSpPr>
        <p:sp>
          <p:nvSpPr>
            <p:cNvPr id="22" name="角丸四角形 21"/>
            <p:cNvSpPr/>
            <p:nvPr/>
          </p:nvSpPr>
          <p:spPr>
            <a:xfrm>
              <a:off x="3265379" y="1827963"/>
              <a:ext cx="3813514" cy="152902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latin typeface="メイリオ" pitchFamily="50" charset="-128"/>
                <a:ea typeface="メイリオ" pitchFamily="50" charset="-128"/>
                <a:cs typeface="メイリオ" pitchFamily="50" charset="-128"/>
              </a:endParaRPr>
            </a:p>
          </p:txBody>
        </p:sp>
        <p:pic>
          <p:nvPicPr>
            <p:cNvPr id="23" name="Picture 5" descr="Image06"/>
            <p:cNvPicPr>
              <a:picLocks noChangeAspect="1" noChangeArrowheads="1"/>
            </p:cNvPicPr>
            <p:nvPr/>
          </p:nvPicPr>
          <p:blipFill>
            <a:blip r:embed="rId3">
              <a:extLst>
                <a:ext uri="{28A0092B-C50C-407E-A947-70E740481C1C}">
                  <a14:useLocalDpi xmlns:a14="http://schemas.microsoft.com/office/drawing/2010/main" val="0"/>
                </a:ext>
              </a:extLst>
            </a:blip>
            <a:srcRect t="-39"/>
            <a:stretch>
              <a:fillRect/>
            </a:stretch>
          </p:blipFill>
          <p:spPr bwMode="auto">
            <a:xfrm>
              <a:off x="4470753" y="2117192"/>
              <a:ext cx="981638" cy="1089824"/>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bwMode="auto">
            <a:xfrm>
              <a:off x="5550874" y="2260012"/>
              <a:ext cx="1444213" cy="1156206"/>
            </a:xfrm>
            <a:prstGeom prst="rect">
              <a:avLst/>
            </a:prstGeom>
            <a:solidFill>
              <a:schemeClr val="accent1">
                <a:lumMod val="40000"/>
                <a:lumOff val="60000"/>
              </a:schemeClr>
            </a:solidFill>
            <a:ln w="9525">
              <a:noFill/>
              <a:miter lim="800000"/>
              <a:headEnd/>
              <a:tailEnd/>
            </a:ln>
            <a:effectLst/>
          </p:spPr>
          <p:txBody>
            <a:bodyPr wrap="square" lIns="0" tIns="48989" rIns="0" bIns="48989" rtlCol="0">
              <a:prstTxWarp prst="textNoShape">
                <a:avLst/>
              </a:prstTxWarp>
              <a:spAutoFit/>
            </a:bodyPr>
            <a:lstStyle/>
            <a:p>
              <a:pPr marL="182563" indent="-182563">
                <a:lnSpc>
                  <a:spcPct val="90000"/>
                </a:lnSpc>
                <a:spcBef>
                  <a:spcPct val="50000"/>
                </a:spcBef>
              </a:pPr>
              <a:r>
                <a:rPr lang="ja-JP" altLang="en-US" sz="900" dirty="0" smtClean="0">
                  <a:solidFill>
                    <a:prstClr val="black">
                      <a:lumMod val="75000"/>
                      <a:lumOff val="25000"/>
                    </a:prstClr>
                  </a:solidFill>
                  <a:latin typeface="メイリオ" pitchFamily="50" charset="-128"/>
                  <a:ea typeface="メイリオ" pitchFamily="50" charset="-128"/>
                  <a:cs typeface="メイリオ" pitchFamily="50" charset="-128"/>
                </a:rPr>
                <a:t>・災害予測ｱﾌﾟﾘｹｰｼｮﾝ</a:t>
              </a:r>
              <a:endParaRPr lang="en-US" altLang="ja-JP" sz="900" dirty="0" smtClean="0">
                <a:solidFill>
                  <a:prstClr val="black">
                    <a:lumMod val="75000"/>
                    <a:lumOff val="25000"/>
                  </a:prstClr>
                </a:solidFill>
                <a:latin typeface="メイリオ" pitchFamily="50" charset="-128"/>
                <a:ea typeface="メイリオ" pitchFamily="50" charset="-128"/>
                <a:cs typeface="メイリオ" pitchFamily="50" charset="-128"/>
              </a:endParaRPr>
            </a:p>
            <a:p>
              <a:pPr marL="182563" indent="-182563">
                <a:lnSpc>
                  <a:spcPct val="90000"/>
                </a:lnSpc>
                <a:spcBef>
                  <a:spcPct val="50000"/>
                </a:spcBef>
              </a:pPr>
              <a:r>
                <a:rPr lang="ja-JP" altLang="en-US" sz="900" dirty="0" smtClean="0">
                  <a:solidFill>
                    <a:prstClr val="black">
                      <a:lumMod val="75000"/>
                      <a:lumOff val="25000"/>
                    </a:prstClr>
                  </a:solidFill>
                  <a:latin typeface="メイリオ" pitchFamily="50" charset="-128"/>
                  <a:ea typeface="メイリオ" pitchFamily="50" charset="-128"/>
                  <a:cs typeface="メイリオ" pitchFamily="50" charset="-128"/>
                </a:rPr>
                <a:t>・ﾎﾞｰﾘﾝｸﾞﾃﾞｰﾀ公開ｼｽﾃﾑ</a:t>
              </a:r>
              <a:endParaRPr lang="en-US" altLang="ja-JP" sz="900" dirty="0" smtClean="0">
                <a:solidFill>
                  <a:prstClr val="black">
                    <a:lumMod val="75000"/>
                    <a:lumOff val="25000"/>
                  </a:prstClr>
                </a:solidFill>
                <a:latin typeface="メイリオ" pitchFamily="50" charset="-128"/>
                <a:ea typeface="メイリオ" pitchFamily="50" charset="-128"/>
                <a:cs typeface="メイリオ" pitchFamily="50" charset="-128"/>
              </a:endParaRPr>
            </a:p>
            <a:p>
              <a:pPr marL="182563" indent="-182563">
                <a:lnSpc>
                  <a:spcPct val="90000"/>
                </a:lnSpc>
                <a:spcBef>
                  <a:spcPct val="50000"/>
                </a:spcBef>
              </a:pPr>
              <a:r>
                <a:rPr lang="ja-JP" altLang="en-US" sz="900" dirty="0" smtClean="0">
                  <a:solidFill>
                    <a:prstClr val="black">
                      <a:lumMod val="75000"/>
                      <a:lumOff val="25000"/>
                    </a:prstClr>
                  </a:solidFill>
                  <a:latin typeface="メイリオ" pitchFamily="50" charset="-128"/>
                  <a:ea typeface="メイリオ" pitchFamily="50" charset="-128"/>
                  <a:cs typeface="メイリオ" pitchFamily="50" charset="-128"/>
                </a:rPr>
                <a:t>・ﾊｻﾞｰﾄﾞﾏｯﾌﾟ公開ｼｽﾃﾑ</a:t>
              </a:r>
              <a:endParaRPr lang="en-US" altLang="ja-JP" sz="900" dirty="0" smtClean="0">
                <a:solidFill>
                  <a:prstClr val="black">
                    <a:lumMod val="75000"/>
                    <a:lumOff val="25000"/>
                  </a:prstClr>
                </a:solidFill>
                <a:latin typeface="メイリオ" pitchFamily="50" charset="-128"/>
                <a:ea typeface="メイリオ" pitchFamily="50" charset="-128"/>
                <a:cs typeface="メイリオ" pitchFamily="50" charset="-128"/>
              </a:endParaRPr>
            </a:p>
            <a:p>
              <a:pPr marL="182563" indent="-182563">
                <a:lnSpc>
                  <a:spcPct val="90000"/>
                </a:lnSpc>
                <a:spcBef>
                  <a:spcPct val="50000"/>
                </a:spcBef>
              </a:pP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900" dirty="0" smtClean="0">
                  <a:solidFill>
                    <a:prstClr val="black">
                      <a:lumMod val="75000"/>
                      <a:lumOff val="25000"/>
                    </a:prstClr>
                  </a:solidFill>
                  <a:latin typeface="メイリオ" pitchFamily="50" charset="-128"/>
                  <a:ea typeface="メイリオ" pitchFamily="50" charset="-128"/>
                  <a:cs typeface="メイリオ" pitchFamily="50" charset="-128"/>
                </a:rPr>
                <a:t>等</a:t>
              </a:r>
              <a:endParaRPr lang="en-US" altLang="ja-JP" sz="900" dirty="0" smtClean="0">
                <a:solidFill>
                  <a:prstClr val="black">
                    <a:lumMod val="75000"/>
                    <a:lumOff val="25000"/>
                  </a:prstClr>
                </a:solidFill>
                <a:latin typeface="メイリオ" pitchFamily="50" charset="-128"/>
                <a:ea typeface="メイリオ" pitchFamily="50" charset="-128"/>
                <a:cs typeface="メイリオ" pitchFamily="50" charset="-128"/>
              </a:endParaRPr>
            </a:p>
          </p:txBody>
        </p:sp>
        <p:pic>
          <p:nvPicPr>
            <p:cNvPr id="25" name="Picture 12" descr="Image03のコピー"/>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4650" y="2160543"/>
              <a:ext cx="1238214" cy="104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テキスト ボックス 25"/>
            <p:cNvSpPr txBox="1"/>
            <p:nvPr/>
          </p:nvSpPr>
          <p:spPr bwMode="auto">
            <a:xfrm>
              <a:off x="4144799" y="1827964"/>
              <a:ext cx="2202473" cy="385093"/>
            </a:xfrm>
            <a:prstGeom prst="rect">
              <a:avLst/>
            </a:prstGeom>
            <a:noFill/>
            <a:ln w="9525">
              <a:noFill/>
              <a:prstDash val="dash"/>
              <a:miter lim="800000"/>
              <a:headEnd/>
              <a:tailEnd/>
            </a:ln>
            <a:effectLst/>
          </p:spPr>
          <p:txBody>
            <a:bodyPr wrap="square" lIns="79434" tIns="48989" rIns="79434" bIns="48989" rtlCol="0">
              <a:prstTxWarp prst="textNoShape">
                <a:avLst/>
              </a:prstTxWarp>
              <a:spAutoFit/>
            </a:bodyPr>
            <a:lstStyle/>
            <a:p>
              <a:pPr algn="ctr"/>
              <a:r>
                <a:rPr lang="ja-JP" altLang="en-US" sz="1050" b="1" dirty="0" smtClean="0">
                  <a:solidFill>
                    <a:prstClr val="black"/>
                  </a:solidFill>
                  <a:latin typeface="メイリオ" pitchFamily="50" charset="-128"/>
                  <a:ea typeface="メイリオ" pitchFamily="50" charset="-128"/>
                  <a:cs typeface="メイリオ" pitchFamily="50" charset="-128"/>
                </a:rPr>
                <a:t>地盤情報利活用サービス</a:t>
              </a:r>
              <a:endParaRPr lang="ja-JP" altLang="en-US" sz="1050" b="1" dirty="0">
                <a:solidFill>
                  <a:prstClr val="black"/>
                </a:solidFill>
                <a:latin typeface="メイリオ" pitchFamily="50" charset="-128"/>
                <a:ea typeface="メイリオ" pitchFamily="50" charset="-128"/>
                <a:cs typeface="メイリオ" pitchFamily="50" charset="-128"/>
              </a:endParaRPr>
            </a:p>
          </p:txBody>
        </p:sp>
        <p:grpSp>
          <p:nvGrpSpPr>
            <p:cNvPr id="27" name="グループ化 26"/>
            <p:cNvGrpSpPr/>
            <p:nvPr/>
          </p:nvGrpSpPr>
          <p:grpSpPr>
            <a:xfrm>
              <a:off x="6788317" y="1725999"/>
              <a:ext cx="750198" cy="672577"/>
              <a:chOff x="8153279" y="2292468"/>
              <a:chExt cx="750198" cy="672577"/>
            </a:xfrm>
          </p:grpSpPr>
          <p:pic>
            <p:nvPicPr>
              <p:cNvPr id="34" name="Picture 77" descr="C:\Program Files\Microsoft Office\MEDIA\CAGCAT10\j019538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279" y="2292468"/>
                <a:ext cx="490455" cy="46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テキスト ボックス 34"/>
              <p:cNvSpPr txBox="1"/>
              <p:nvPr/>
            </p:nvSpPr>
            <p:spPr>
              <a:xfrm>
                <a:off x="8264532" y="2699906"/>
                <a:ext cx="638945" cy="265139"/>
              </a:xfrm>
              <a:prstGeom prst="rect">
                <a:avLst/>
              </a:prstGeom>
              <a:noFill/>
              <a:ln>
                <a:noFill/>
              </a:ln>
            </p:spPr>
            <p:txBody>
              <a:bodyPr wrap="square" rtlCol="0">
                <a:spAutoFit/>
              </a:bodyPr>
              <a:lstStyle/>
              <a:p>
                <a:r>
                  <a:rPr lang="ja-JP" altLang="en-US" sz="600" dirty="0">
                    <a:solidFill>
                      <a:prstClr val="black"/>
                    </a:solidFill>
                    <a:latin typeface="メイリオ" pitchFamily="50" charset="-128"/>
                    <a:ea typeface="メイリオ" pitchFamily="50" charset="-128"/>
                    <a:cs typeface="メイリオ" pitchFamily="50" charset="-128"/>
                  </a:rPr>
                  <a:t>住民</a:t>
                </a:r>
              </a:p>
            </p:txBody>
          </p:sp>
        </p:grpSp>
        <p:grpSp>
          <p:nvGrpSpPr>
            <p:cNvPr id="28" name="グループ化 27"/>
            <p:cNvGrpSpPr/>
            <p:nvPr/>
          </p:nvGrpSpPr>
          <p:grpSpPr>
            <a:xfrm>
              <a:off x="2755869" y="1837428"/>
              <a:ext cx="717766" cy="632638"/>
              <a:chOff x="8483707" y="3139657"/>
              <a:chExt cx="717766" cy="632638"/>
            </a:xfrm>
          </p:grpSpPr>
          <p:pic>
            <p:nvPicPr>
              <p:cNvPr id="32" name="Picture 37" descr="MC90008895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2527" y="3139657"/>
                <a:ext cx="566937" cy="41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p:cNvSpPr txBox="1"/>
              <p:nvPr/>
            </p:nvSpPr>
            <p:spPr>
              <a:xfrm>
                <a:off x="8483707" y="3507156"/>
                <a:ext cx="717766" cy="265139"/>
              </a:xfrm>
              <a:prstGeom prst="rect">
                <a:avLst/>
              </a:prstGeom>
              <a:noFill/>
              <a:ln>
                <a:noFill/>
              </a:ln>
            </p:spPr>
            <p:txBody>
              <a:bodyPr wrap="square" rtlCol="0">
                <a:spAutoFit/>
              </a:bodyPr>
              <a:lstStyle/>
              <a:p>
                <a:r>
                  <a:rPr lang="ja-JP" altLang="en-US" sz="600" dirty="0" smtClean="0">
                    <a:solidFill>
                      <a:prstClr val="black"/>
                    </a:solidFill>
                    <a:latin typeface="メイリオ" pitchFamily="50" charset="-128"/>
                    <a:ea typeface="メイリオ" pitchFamily="50" charset="-128"/>
                    <a:cs typeface="メイリオ" pitchFamily="50" charset="-128"/>
                  </a:rPr>
                  <a:t>教育・観光</a:t>
                </a:r>
                <a:endParaRPr lang="ja-JP" altLang="en-US" sz="600" dirty="0">
                  <a:solidFill>
                    <a:prstClr val="black"/>
                  </a:solidFill>
                  <a:latin typeface="メイリオ" pitchFamily="50" charset="-128"/>
                  <a:ea typeface="メイリオ" pitchFamily="50" charset="-128"/>
                  <a:cs typeface="メイリオ" pitchFamily="50" charset="-128"/>
                </a:endParaRPr>
              </a:p>
            </p:txBody>
          </p:sp>
        </p:grpSp>
        <p:grpSp>
          <p:nvGrpSpPr>
            <p:cNvPr id="29" name="グループ化 28"/>
            <p:cNvGrpSpPr/>
            <p:nvPr/>
          </p:nvGrpSpPr>
          <p:grpSpPr>
            <a:xfrm>
              <a:off x="2842395" y="2666960"/>
              <a:ext cx="692255" cy="708317"/>
              <a:chOff x="8592667" y="1826755"/>
              <a:chExt cx="692255" cy="708317"/>
            </a:xfrm>
          </p:grpSpPr>
          <p:pic>
            <p:nvPicPr>
              <p:cNvPr id="30" name="Picture 53" descr="j03434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5305" y="1826755"/>
                <a:ext cx="460205" cy="44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30"/>
              <p:cNvSpPr txBox="1"/>
              <p:nvPr/>
            </p:nvSpPr>
            <p:spPr>
              <a:xfrm>
                <a:off x="8592667" y="2269933"/>
                <a:ext cx="692255" cy="265139"/>
              </a:xfrm>
              <a:prstGeom prst="rect">
                <a:avLst/>
              </a:prstGeom>
              <a:noFill/>
              <a:ln>
                <a:noFill/>
              </a:ln>
            </p:spPr>
            <p:txBody>
              <a:bodyPr wrap="square" rtlCol="0">
                <a:spAutoFit/>
              </a:bodyPr>
              <a:lstStyle/>
              <a:p>
                <a:r>
                  <a:rPr lang="ja-JP" altLang="en-US" sz="600" dirty="0" smtClean="0">
                    <a:solidFill>
                      <a:prstClr val="black"/>
                    </a:solidFill>
                    <a:latin typeface="メイリオ" pitchFamily="50" charset="-128"/>
                    <a:ea typeface="メイリオ" pitchFamily="50" charset="-128"/>
                    <a:cs typeface="メイリオ" pitchFamily="50" charset="-128"/>
                  </a:rPr>
                  <a:t>国・自治体</a:t>
                </a:r>
                <a:endParaRPr lang="ja-JP" altLang="en-US" sz="600" dirty="0">
                  <a:solidFill>
                    <a:prstClr val="black"/>
                  </a:solidFill>
                  <a:latin typeface="メイリオ" pitchFamily="50" charset="-128"/>
                  <a:ea typeface="メイリオ" pitchFamily="50" charset="-128"/>
                  <a:cs typeface="メイリオ" pitchFamily="50" charset="-128"/>
                </a:endParaRPr>
              </a:p>
            </p:txBody>
          </p:sp>
        </p:grpSp>
      </p:grpSp>
      <p:sp>
        <p:nvSpPr>
          <p:cNvPr id="37" name="正方形/長方形 36"/>
          <p:cNvSpPr/>
          <p:nvPr/>
        </p:nvSpPr>
        <p:spPr>
          <a:xfrm>
            <a:off x="3032196" y="5809562"/>
            <a:ext cx="2318427" cy="630942"/>
          </a:xfrm>
          <a:prstGeom prst="rect">
            <a:avLst/>
          </a:prstGeom>
          <a:solidFill>
            <a:schemeClr val="accent1">
              <a:lumMod val="20000"/>
              <a:lumOff val="80000"/>
            </a:schemeClr>
          </a:solidFill>
          <a:ln w="25400">
            <a:solidFill>
              <a:schemeClr val="tx1"/>
            </a:solidFill>
          </a:ln>
        </p:spPr>
        <p:txBody>
          <a:bodyPr wrap="square">
            <a:spAutoFit/>
          </a:bodyPr>
          <a:lstStyle/>
          <a:p>
            <a:pPr algn="l"/>
            <a:r>
              <a:rPr lang="ja-JP" altLang="en-US" sz="700" dirty="0">
                <a:solidFill>
                  <a:prstClr val="black"/>
                </a:solidFill>
                <a:latin typeface="メイリオ" pitchFamily="50" charset="-128"/>
                <a:ea typeface="メイリオ" pitchFamily="50" charset="-128"/>
                <a:cs typeface="メイリオ" pitchFamily="50" charset="-128"/>
              </a:rPr>
              <a:t>〇</a:t>
            </a:r>
            <a:r>
              <a:rPr lang="ja-JP" altLang="en-US" sz="700" dirty="0" smtClean="0">
                <a:solidFill>
                  <a:prstClr val="black"/>
                </a:solidFill>
                <a:latin typeface="メイリオ" pitchFamily="50" charset="-128"/>
                <a:ea typeface="メイリオ" pitchFamily="50" charset="-128"/>
                <a:cs typeface="メイリオ" pitchFamily="50" charset="-128"/>
              </a:rPr>
              <a:t>国の</a:t>
            </a:r>
            <a:r>
              <a:rPr lang="ja-JP" altLang="en-US" sz="700" dirty="0">
                <a:solidFill>
                  <a:prstClr val="black"/>
                </a:solidFill>
                <a:latin typeface="メイリオ" pitchFamily="50" charset="-128"/>
                <a:ea typeface="メイリオ" pitchFamily="50" charset="-128"/>
                <a:cs typeface="メイリオ" pitchFamily="50" charset="-128"/>
              </a:rPr>
              <a:t>地盤</a:t>
            </a:r>
            <a:r>
              <a:rPr lang="ja-JP" altLang="en-US" sz="700" dirty="0" smtClean="0">
                <a:solidFill>
                  <a:prstClr val="black"/>
                </a:solidFill>
                <a:latin typeface="メイリオ" pitchFamily="50" charset="-128"/>
                <a:ea typeface="メイリオ" pitchFamily="50" charset="-128"/>
                <a:cs typeface="メイリオ" pitchFamily="50" charset="-128"/>
              </a:rPr>
              <a:t>情報</a:t>
            </a:r>
            <a:endParaRPr lang="en-US" altLang="ja-JP" sz="700" dirty="0" smtClean="0">
              <a:solidFill>
                <a:prstClr val="black"/>
              </a:solidFill>
              <a:latin typeface="メイリオ" pitchFamily="50" charset="-128"/>
              <a:ea typeface="メイリオ" pitchFamily="50" charset="-128"/>
              <a:cs typeface="メイリオ" pitchFamily="50" charset="-128"/>
            </a:endParaRPr>
          </a:p>
          <a:p>
            <a:pPr algn="l"/>
            <a:r>
              <a:rPr lang="ja-JP" altLang="en-US" sz="700" dirty="0" smtClean="0">
                <a:solidFill>
                  <a:prstClr val="black"/>
                </a:solidFill>
                <a:latin typeface="メイリオ" pitchFamily="50" charset="-128"/>
                <a:ea typeface="メイリオ" pitchFamily="50" charset="-128"/>
                <a:cs typeface="メイリオ" pitchFamily="50" charset="-128"/>
              </a:rPr>
              <a:t>　　・</a:t>
            </a:r>
            <a:r>
              <a:rPr lang="en-US" altLang="ja-JP" sz="700" dirty="0" err="1" smtClean="0">
                <a:solidFill>
                  <a:prstClr val="black"/>
                </a:solidFill>
                <a:latin typeface="メイリオ" pitchFamily="50" charset="-128"/>
                <a:ea typeface="メイリオ" pitchFamily="50" charset="-128"/>
                <a:cs typeface="メイリオ" pitchFamily="50" charset="-128"/>
              </a:rPr>
              <a:t>KuniJiban</a:t>
            </a:r>
            <a:r>
              <a:rPr lang="en-US" altLang="ja-JP" sz="700" dirty="0" smtClean="0">
                <a:solidFill>
                  <a:prstClr val="black"/>
                </a:solidFill>
                <a:latin typeface="メイリオ" pitchFamily="50" charset="-128"/>
                <a:ea typeface="メイリオ" pitchFamily="50" charset="-128"/>
                <a:cs typeface="メイリオ" pitchFamily="50" charset="-128"/>
              </a:rPr>
              <a:t>(</a:t>
            </a:r>
            <a:r>
              <a:rPr lang="ja-JP" altLang="en-US" sz="700" dirty="0" smtClean="0">
                <a:solidFill>
                  <a:prstClr val="black"/>
                </a:solidFill>
                <a:latin typeface="メイリオ" pitchFamily="50" charset="-128"/>
                <a:ea typeface="メイリオ" pitchFamily="50" charset="-128"/>
                <a:cs typeface="メイリオ" pitchFamily="50" charset="-128"/>
              </a:rPr>
              <a:t>国交省</a:t>
            </a:r>
            <a:r>
              <a:rPr lang="en-US" altLang="ja-JP" sz="700" dirty="0" smtClean="0">
                <a:solidFill>
                  <a:prstClr val="black"/>
                </a:solidFill>
                <a:latin typeface="メイリオ" pitchFamily="50" charset="-128"/>
                <a:ea typeface="メイリオ" pitchFamily="50" charset="-128"/>
                <a:cs typeface="メイリオ" pitchFamily="50" charset="-128"/>
              </a:rPr>
              <a:t>)</a:t>
            </a:r>
          </a:p>
          <a:p>
            <a:pPr algn="l"/>
            <a:r>
              <a:rPr lang="ja-JP" altLang="en-US" sz="700" dirty="0" smtClean="0">
                <a:solidFill>
                  <a:prstClr val="black"/>
                </a:solidFill>
                <a:latin typeface="メイリオ" pitchFamily="50" charset="-128"/>
                <a:ea typeface="メイリオ" pitchFamily="50" charset="-128"/>
                <a:cs typeface="メイリオ" pitchFamily="50" charset="-128"/>
              </a:rPr>
              <a:t>〇自治体のデータ</a:t>
            </a:r>
            <a:endParaRPr lang="en-US" altLang="ja-JP" sz="700" dirty="0" smtClean="0">
              <a:solidFill>
                <a:prstClr val="black"/>
              </a:solidFill>
              <a:latin typeface="メイリオ" pitchFamily="50" charset="-128"/>
              <a:ea typeface="メイリオ" pitchFamily="50" charset="-128"/>
              <a:cs typeface="メイリオ" pitchFamily="50" charset="-128"/>
            </a:endParaRPr>
          </a:p>
          <a:p>
            <a:pPr algn="l"/>
            <a:r>
              <a:rPr lang="ja-JP" altLang="en-US" sz="700" dirty="0">
                <a:solidFill>
                  <a:prstClr val="black"/>
                </a:solidFill>
                <a:latin typeface="メイリオ" pitchFamily="50" charset="-128"/>
                <a:ea typeface="メイリオ" pitchFamily="50" charset="-128"/>
                <a:cs typeface="メイリオ" pitchFamily="50" charset="-128"/>
              </a:rPr>
              <a:t>　</a:t>
            </a:r>
            <a:r>
              <a:rPr lang="ja-JP" altLang="en-US" sz="700" dirty="0" smtClean="0">
                <a:solidFill>
                  <a:prstClr val="black"/>
                </a:solidFill>
                <a:latin typeface="メイリオ" pitchFamily="50" charset="-128"/>
                <a:ea typeface="メイリオ" pitchFamily="50" charset="-128"/>
                <a:cs typeface="メイリオ" pitchFamily="50" charset="-128"/>
              </a:rPr>
              <a:t>　・紙やイメージデータ→共通フォーマットの電子化</a:t>
            </a:r>
            <a:endParaRPr lang="en-US" altLang="ja-JP" sz="700" dirty="0" smtClean="0">
              <a:solidFill>
                <a:prstClr val="black"/>
              </a:solidFill>
              <a:latin typeface="メイリオ" pitchFamily="50" charset="-128"/>
              <a:ea typeface="メイリオ" pitchFamily="50" charset="-128"/>
              <a:cs typeface="メイリオ" pitchFamily="50" charset="-128"/>
            </a:endParaRPr>
          </a:p>
        </p:txBody>
      </p:sp>
      <p:sp>
        <p:nvSpPr>
          <p:cNvPr id="38" name="四角形吹き出し 37"/>
          <p:cNvSpPr/>
          <p:nvPr/>
        </p:nvSpPr>
        <p:spPr>
          <a:xfrm>
            <a:off x="1333353" y="4246760"/>
            <a:ext cx="1899707" cy="353882"/>
          </a:xfrm>
          <a:prstGeom prst="wedgeRectCallout">
            <a:avLst>
              <a:gd name="adj1" fmla="val 71536"/>
              <a:gd name="adj2" fmla="val 44439"/>
            </a:avLst>
          </a:prstGeom>
          <a:solidFill>
            <a:schemeClr val="accent4">
              <a:lumMod val="40000"/>
              <a:lumOff val="60000"/>
            </a:schemeClr>
          </a:solidFill>
          <a:ln w="12700">
            <a:solidFill>
              <a:schemeClr val="accent4"/>
            </a:solidFill>
          </a:ln>
        </p:spPr>
        <p:style>
          <a:lnRef idx="1">
            <a:schemeClr val="accent1"/>
          </a:lnRef>
          <a:fillRef idx="2">
            <a:schemeClr val="accent1"/>
          </a:fillRef>
          <a:effectRef idx="1">
            <a:schemeClr val="accent1"/>
          </a:effectRef>
          <a:fontRef idx="minor">
            <a:schemeClr val="dk1"/>
          </a:fontRef>
        </p:style>
        <p:txBody>
          <a:bodyPr lIns="67254" tIns="33627" rIns="67254" bIns="33627" rtlCol="0" anchor="t" anchorCtr="0"/>
          <a:lstStyle/>
          <a:p>
            <a:pPr marL="174625" indent="-174625">
              <a:lnSpc>
                <a:spcPct val="120000"/>
              </a:lnSpc>
            </a:pPr>
            <a:r>
              <a:rPr lang="ja-JP" altLang="en-US" sz="900" dirty="0" smtClean="0">
                <a:solidFill>
                  <a:prstClr val="black"/>
                </a:solidFill>
                <a:latin typeface="メイリオ" pitchFamily="50" charset="-128"/>
                <a:ea typeface="メイリオ" pitchFamily="50" charset="-128"/>
                <a:cs typeface="メイリオ" pitchFamily="50" charset="-128"/>
              </a:rPr>
              <a:t>　・地盤情報分野のメタデータの標準仕様策定</a:t>
            </a:r>
            <a:endParaRPr lang="en-US" altLang="ja-JP" sz="900" dirty="0" smtClean="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32559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実証</a:t>
            </a:r>
            <a:r>
              <a:rPr lang="en-US" altLang="ja-JP" dirty="0" smtClean="0"/>
              <a:t>4: </a:t>
            </a:r>
            <a:r>
              <a:rPr lang="ja-JP" altLang="en-US" dirty="0" smtClean="0"/>
              <a:t>生鮮</a:t>
            </a:r>
            <a:r>
              <a:rPr lang="ja-JP" altLang="en-US" dirty="0"/>
              <a:t>農産物の安全・安心</a:t>
            </a:r>
            <a:r>
              <a:rPr lang="ja-JP" altLang="en-US" dirty="0" smtClean="0"/>
              <a:t>情報における実証</a:t>
            </a:r>
            <a:endParaRPr kumimoji="1" lang="ja-JP" altLang="en-US" dirty="0"/>
          </a:p>
        </p:txBody>
      </p:sp>
      <p:sp>
        <p:nvSpPr>
          <p:cNvPr id="3" name="コンテンツ プレースホルダー 2"/>
          <p:cNvSpPr>
            <a:spLocks noGrp="1"/>
          </p:cNvSpPr>
          <p:nvPr>
            <p:ph idx="1"/>
          </p:nvPr>
        </p:nvSpPr>
        <p:spPr>
          <a:xfrm>
            <a:off x="351413" y="1143000"/>
            <a:ext cx="9393785" cy="1997967"/>
          </a:xfrm>
        </p:spPr>
        <p:txBody>
          <a:bodyPr>
            <a:normAutofit fontScale="85000" lnSpcReduction="20000"/>
          </a:bodyPr>
          <a:lstStyle/>
          <a:p>
            <a:r>
              <a:rPr lang="ja-JP" altLang="en-US" dirty="0"/>
              <a:t>概要</a:t>
            </a:r>
            <a:endParaRPr kumimoji="1" lang="ja-JP" altLang="en-US" dirty="0" smtClean="0"/>
          </a:p>
          <a:p>
            <a:pPr lvl="1"/>
            <a:r>
              <a:rPr lang="ja-JP" altLang="en-US" dirty="0" smtClean="0"/>
              <a:t>生鮮</a:t>
            </a:r>
            <a:r>
              <a:rPr lang="ja-JP" altLang="en-US" dirty="0"/>
              <a:t>農産物については、東日本大震災以降、安全・安心に係る社会的重要性が急速に高まっている。安全・安心等に係る情報も含めたトレーサビリティシステムの実現にあたっては、生産から流通段階において、情報コードやフォーマットの不備や不統一、複数農場管理システム間の連携が困難であること等の課題がある。これらを解決するために、情報流通連携基盤共通</a:t>
            </a:r>
            <a:r>
              <a:rPr lang="en-US" altLang="ja-JP" dirty="0"/>
              <a:t>API</a:t>
            </a:r>
            <a:r>
              <a:rPr lang="ja-JP" altLang="en-US" dirty="0"/>
              <a:t>を、生鮮農産物情報の二次利用の仕組みとして活用することが有効である。</a:t>
            </a:r>
          </a:p>
          <a:p>
            <a:pPr lvl="1"/>
            <a:r>
              <a:rPr lang="ja-JP" altLang="en-US" dirty="0" smtClean="0"/>
              <a:t>この</a:t>
            </a:r>
            <a:r>
              <a:rPr lang="ja-JP" altLang="en-US" dirty="0"/>
              <a:t>ため、</a:t>
            </a:r>
            <a:r>
              <a:rPr lang="en-US" altLang="ja-JP" dirty="0"/>
              <a:t>GAP</a:t>
            </a:r>
            <a:r>
              <a:rPr lang="ja-JP" altLang="en-US" dirty="0"/>
              <a:t>認証</a:t>
            </a:r>
            <a:r>
              <a:rPr lang="ja-JP" altLang="en-US" dirty="0" smtClean="0"/>
              <a:t>農場</a:t>
            </a:r>
            <a:r>
              <a:rPr lang="en-US" altLang="ja-JP" baseline="30000" dirty="0" smtClean="0"/>
              <a:t>(*)</a:t>
            </a:r>
            <a:r>
              <a:rPr lang="ja-JP" altLang="en-US" dirty="0" smtClean="0"/>
              <a:t>と</a:t>
            </a:r>
            <a:r>
              <a:rPr lang="ja-JP" altLang="en-US" dirty="0"/>
              <a:t>連携し、当該農場で生産された生鮮農産物（野菜、果物等）を対象として、生産者、流通・小売業者、消費者、それぞれの過程で生じるデータの流通・連携に必要なデータ規格の構築及び生鮮農産物のトレーサビリティ等を実現する仕組みの実証を行う</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a:t>
            </a:fld>
            <a:endParaRPr lang="en-US" altLang="ja-JP"/>
          </a:p>
        </p:txBody>
      </p:sp>
      <p:sp>
        <p:nvSpPr>
          <p:cNvPr id="36" name="テキスト ボックス 35"/>
          <p:cNvSpPr txBox="1"/>
          <p:nvPr/>
        </p:nvSpPr>
        <p:spPr>
          <a:xfrm>
            <a:off x="4580002" y="6581001"/>
            <a:ext cx="5447325" cy="276999"/>
          </a:xfrm>
          <a:prstGeom prst="rect">
            <a:avLst/>
          </a:prstGeom>
          <a:noFill/>
        </p:spPr>
        <p:txBody>
          <a:bodyPr wrap="none" rtlCol="0">
            <a:spAutoFit/>
          </a:bodyPr>
          <a:lstStyle/>
          <a:p>
            <a:pPr algn="l"/>
            <a:r>
              <a:rPr kumimoji="1" lang="en-US" altLang="ja-JP" sz="1200" dirty="0" smtClean="0">
                <a:solidFill>
                  <a:schemeClr val="bg2"/>
                </a:solidFill>
                <a:latin typeface="+mj-ea"/>
                <a:ea typeface="+mj-ea"/>
                <a:cs typeface="ヒラギノ角ゴ ProN W6"/>
              </a:rPr>
              <a:t>※</a:t>
            </a:r>
            <a:r>
              <a:rPr kumimoji="1" lang="ja-JP" altLang="en-US" sz="1200" dirty="0" smtClean="0">
                <a:solidFill>
                  <a:schemeClr val="bg2"/>
                </a:solidFill>
                <a:latin typeface="+mj-ea"/>
                <a:ea typeface="+mj-ea"/>
                <a:cs typeface="ヒラギノ角ゴ ProN W6"/>
              </a:rPr>
              <a:t>オープンデータ流通推進コンソーシアム／利活用・普及委員会第</a:t>
            </a:r>
            <a:r>
              <a:rPr kumimoji="1" lang="en-US" altLang="ja-JP" sz="1200" dirty="0" smtClean="0">
                <a:solidFill>
                  <a:schemeClr val="bg2"/>
                </a:solidFill>
                <a:latin typeface="+mj-ea"/>
                <a:ea typeface="+mj-ea"/>
                <a:cs typeface="ヒラギノ角ゴ ProN W6"/>
              </a:rPr>
              <a:t>3</a:t>
            </a:r>
            <a:r>
              <a:rPr kumimoji="1" lang="ja-JP" altLang="en-US" sz="1200" dirty="0" smtClean="0">
                <a:solidFill>
                  <a:schemeClr val="bg2"/>
                </a:solidFill>
                <a:latin typeface="+mj-ea"/>
                <a:ea typeface="+mj-ea"/>
                <a:cs typeface="ヒラギノ角ゴ ProN W6"/>
              </a:rPr>
              <a:t>回資料による</a:t>
            </a:r>
          </a:p>
        </p:txBody>
      </p:sp>
      <p:sp>
        <p:nvSpPr>
          <p:cNvPr id="97" name="正方形/長方形 96"/>
          <p:cNvSpPr/>
          <p:nvPr/>
        </p:nvSpPr>
        <p:spPr>
          <a:xfrm>
            <a:off x="2431384" y="2996952"/>
            <a:ext cx="7490169" cy="230832"/>
          </a:xfrm>
          <a:prstGeom prst="rect">
            <a:avLst/>
          </a:prstGeom>
        </p:spPr>
        <p:txBody>
          <a:bodyPr wrap="square">
            <a:spAutoFit/>
          </a:bodyPr>
          <a:lstStyle/>
          <a:p>
            <a:pPr fontAlgn="base">
              <a:spcBef>
                <a:spcPct val="0"/>
              </a:spcBef>
              <a:spcAft>
                <a:spcPct val="0"/>
              </a:spcAft>
            </a:pPr>
            <a:r>
              <a:rPr lang="en-US" altLang="ja-JP" sz="900" dirty="0" smtClean="0">
                <a:solidFill>
                  <a:srgbClr val="000000"/>
                </a:solidFill>
                <a:latin typeface="メイリオ" pitchFamily="50" charset="-128"/>
                <a:ea typeface="メイリオ" pitchFamily="50" charset="-128"/>
                <a:cs typeface="メイリオ" pitchFamily="50" charset="-128"/>
              </a:rPr>
              <a:t>(*) </a:t>
            </a:r>
            <a:r>
              <a:rPr lang="ja-JP" altLang="en-US" sz="900" dirty="0" smtClean="0">
                <a:solidFill>
                  <a:srgbClr val="000000"/>
                </a:solidFill>
                <a:latin typeface="メイリオ" pitchFamily="50" charset="-128"/>
                <a:ea typeface="メイリオ" pitchFamily="50" charset="-128"/>
                <a:cs typeface="メイリオ" pitchFamily="50" charset="-128"/>
              </a:rPr>
              <a:t>食</a:t>
            </a:r>
            <a:r>
              <a:rPr lang="ja-JP" altLang="en-US" sz="900" dirty="0">
                <a:solidFill>
                  <a:srgbClr val="000000"/>
                </a:solidFill>
                <a:latin typeface="メイリオ" pitchFamily="50" charset="-128"/>
                <a:ea typeface="メイリオ" pitchFamily="50" charset="-128"/>
                <a:cs typeface="メイリオ" pitchFamily="50" charset="-128"/>
              </a:rPr>
              <a:t>の安全や環境</a:t>
            </a:r>
            <a:r>
              <a:rPr lang="ja-JP" altLang="en-US" sz="900" dirty="0" smtClean="0">
                <a:solidFill>
                  <a:srgbClr val="000000"/>
                </a:solidFill>
                <a:latin typeface="メイリオ" pitchFamily="50" charset="-128"/>
                <a:ea typeface="メイリオ" pitchFamily="50" charset="-128"/>
                <a:cs typeface="メイリオ" pitchFamily="50" charset="-128"/>
              </a:rPr>
              <a:t>保全</a:t>
            </a:r>
            <a:r>
              <a:rPr lang="ja-JP" altLang="en-US" sz="900" dirty="0">
                <a:solidFill>
                  <a:srgbClr val="000000"/>
                </a:solidFill>
                <a:latin typeface="メイリオ" pitchFamily="50" charset="-128"/>
                <a:ea typeface="メイリオ" pitchFamily="50" charset="-128"/>
                <a:cs typeface="メイリオ" pitchFamily="50" charset="-128"/>
              </a:rPr>
              <a:t>の</a:t>
            </a:r>
            <a:r>
              <a:rPr lang="ja-JP" altLang="en-US" sz="900" dirty="0" smtClean="0">
                <a:solidFill>
                  <a:srgbClr val="000000"/>
                </a:solidFill>
                <a:latin typeface="メイリオ" pitchFamily="50" charset="-128"/>
                <a:ea typeface="メイリオ" pitchFamily="50" charset="-128"/>
                <a:cs typeface="メイリオ" pitchFamily="50" charset="-128"/>
              </a:rPr>
              <a:t>取り組みとして、都道府県や日本ＧＡＰ協会（</a:t>
            </a:r>
            <a:r>
              <a:rPr lang="en-US" altLang="ja-JP" sz="900" dirty="0" smtClean="0">
                <a:solidFill>
                  <a:srgbClr val="000000"/>
                </a:solidFill>
                <a:latin typeface="メイリオ" pitchFamily="50" charset="-128"/>
                <a:ea typeface="メイリオ" pitchFamily="50" charset="-128"/>
                <a:cs typeface="メイリオ" pitchFamily="50" charset="-128"/>
              </a:rPr>
              <a:t>Japan Good Agricultural Practice</a:t>
            </a:r>
            <a:r>
              <a:rPr lang="ja-JP" altLang="en-US" sz="900" dirty="0" smtClean="0">
                <a:solidFill>
                  <a:srgbClr val="000000"/>
                </a:solidFill>
                <a:latin typeface="メイリオ" pitchFamily="50" charset="-128"/>
                <a:ea typeface="メイリオ" pitchFamily="50" charset="-128"/>
                <a:cs typeface="メイリオ" pitchFamily="50" charset="-128"/>
              </a:rPr>
              <a:t>）などから認証が与えられた農場</a:t>
            </a:r>
            <a:endParaRPr lang="ja-JP" altLang="en-US" sz="900" dirty="0">
              <a:solidFill>
                <a:srgbClr val="000000"/>
              </a:solidFill>
              <a:latin typeface="メイリオ" pitchFamily="50" charset="-128"/>
              <a:ea typeface="メイリオ" pitchFamily="50" charset="-128"/>
              <a:cs typeface="メイリオ" pitchFamily="50" charset="-128"/>
            </a:endParaRPr>
          </a:p>
        </p:txBody>
      </p:sp>
      <p:sp>
        <p:nvSpPr>
          <p:cNvPr id="98" name="ストライプ矢印 97"/>
          <p:cNvSpPr/>
          <p:nvPr/>
        </p:nvSpPr>
        <p:spPr>
          <a:xfrm rot="16200000">
            <a:off x="282967" y="5149111"/>
            <a:ext cx="1387352" cy="412794"/>
          </a:xfrm>
          <a:prstGeom prst="stripedRightArrow">
            <a:avLst>
              <a:gd name="adj1" fmla="val 42032"/>
              <a:gd name="adj2" fmla="val 63944"/>
            </a:avLst>
          </a:prstGeom>
          <a:solidFill>
            <a:schemeClr val="tx1">
              <a:lumMod val="7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050" dirty="0" smtClean="0">
              <a:solidFill>
                <a:schemeClr val="bg2"/>
              </a:solidFill>
              <a:latin typeface="メイリオ" pitchFamily="50" charset="-128"/>
              <a:ea typeface="メイリオ" pitchFamily="50" charset="-128"/>
              <a:cs typeface="メイリオ" pitchFamily="50" charset="-128"/>
            </a:endParaRPr>
          </a:p>
        </p:txBody>
      </p:sp>
      <p:sp>
        <p:nvSpPr>
          <p:cNvPr id="99" name="正方形/長方形 98"/>
          <p:cNvSpPr/>
          <p:nvPr/>
        </p:nvSpPr>
        <p:spPr>
          <a:xfrm>
            <a:off x="1477827" y="4654058"/>
            <a:ext cx="1907115" cy="1871286"/>
          </a:xfrm>
          <a:prstGeom prst="rect">
            <a:avLst/>
          </a:prstGeom>
          <a:solidFill>
            <a:schemeClr val="tx1">
              <a:lumMod val="7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050" dirty="0" smtClean="0">
              <a:solidFill>
                <a:schemeClr val="bg2"/>
              </a:solidFill>
              <a:latin typeface="メイリオ" pitchFamily="50" charset="-128"/>
              <a:ea typeface="メイリオ" pitchFamily="50" charset="-128"/>
              <a:cs typeface="メイリオ" pitchFamily="50" charset="-128"/>
            </a:endParaRPr>
          </a:p>
        </p:txBody>
      </p:sp>
      <p:sp>
        <p:nvSpPr>
          <p:cNvPr id="100" name="正方形/長方形 99"/>
          <p:cNvSpPr/>
          <p:nvPr/>
        </p:nvSpPr>
        <p:spPr>
          <a:xfrm>
            <a:off x="4130725" y="4659896"/>
            <a:ext cx="1460190" cy="1865448"/>
          </a:xfrm>
          <a:prstGeom prst="rect">
            <a:avLst/>
          </a:prstGeom>
          <a:solidFill>
            <a:schemeClr val="tx1">
              <a:lumMod val="7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050" dirty="0" smtClean="0">
              <a:solidFill>
                <a:schemeClr val="bg2"/>
              </a:solidFill>
              <a:latin typeface="メイリオ" pitchFamily="50" charset="-128"/>
              <a:ea typeface="メイリオ" pitchFamily="50" charset="-128"/>
              <a:cs typeface="メイリオ" pitchFamily="50" charset="-128"/>
            </a:endParaRPr>
          </a:p>
        </p:txBody>
      </p:sp>
      <p:sp>
        <p:nvSpPr>
          <p:cNvPr id="101" name="正方形/長方形 100"/>
          <p:cNvSpPr/>
          <p:nvPr/>
        </p:nvSpPr>
        <p:spPr>
          <a:xfrm>
            <a:off x="5750707" y="4659896"/>
            <a:ext cx="1312843" cy="1865448"/>
          </a:xfrm>
          <a:prstGeom prst="rect">
            <a:avLst/>
          </a:prstGeom>
          <a:solidFill>
            <a:schemeClr val="tx1">
              <a:lumMod val="75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050" dirty="0" smtClean="0">
              <a:solidFill>
                <a:schemeClr val="bg2"/>
              </a:solidFill>
              <a:latin typeface="メイリオ" pitchFamily="50" charset="-128"/>
              <a:ea typeface="メイリオ" pitchFamily="50" charset="-128"/>
              <a:cs typeface="メイリオ" pitchFamily="50" charset="-128"/>
            </a:endParaRPr>
          </a:p>
        </p:txBody>
      </p:sp>
      <p:sp>
        <p:nvSpPr>
          <p:cNvPr id="102" name="角丸四角形 101"/>
          <p:cNvSpPr/>
          <p:nvPr/>
        </p:nvSpPr>
        <p:spPr>
          <a:xfrm rot="10800000" flipV="1">
            <a:off x="2495671" y="3628419"/>
            <a:ext cx="1803968" cy="40033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tlCol="0" anchor="ctr"/>
          <a:lstStyle/>
          <a:p>
            <a:r>
              <a:rPr lang="ja-JP" altLang="en-US" sz="800" dirty="0" smtClean="0">
                <a:solidFill>
                  <a:schemeClr val="bg2"/>
                </a:solidFill>
                <a:latin typeface="メイリオ" pitchFamily="50" charset="-128"/>
                <a:ea typeface="メイリオ" pitchFamily="50" charset="-128"/>
                <a:cs typeface="メイリオ" pitchFamily="50" charset="-128"/>
              </a:rPr>
              <a:t>消費者</a:t>
            </a:r>
            <a:r>
              <a:rPr lang="ja-JP" altLang="en-US" sz="800" dirty="0">
                <a:solidFill>
                  <a:schemeClr val="bg2"/>
                </a:solidFill>
                <a:latin typeface="メイリオ" pitchFamily="50" charset="-128"/>
                <a:ea typeface="メイリオ" pitchFamily="50" charset="-128"/>
                <a:cs typeface="メイリオ" pitchFamily="50" charset="-128"/>
              </a:rPr>
              <a:t>等からの評価</a:t>
            </a:r>
            <a:r>
              <a:rPr lang="ja-JP" altLang="en-US" sz="800" dirty="0" smtClean="0">
                <a:solidFill>
                  <a:schemeClr val="bg2"/>
                </a:solidFill>
                <a:latin typeface="メイリオ" pitchFamily="50" charset="-128"/>
                <a:ea typeface="メイリオ" pitchFamily="50" charset="-128"/>
                <a:cs typeface="メイリオ" pitchFamily="50" charset="-128"/>
              </a:rPr>
              <a:t>情報</a:t>
            </a:r>
            <a:endParaRPr lang="en-US" altLang="ja-JP" sz="800" dirty="0">
              <a:solidFill>
                <a:schemeClr val="bg2"/>
              </a:solidFill>
              <a:latin typeface="メイリオ" pitchFamily="50" charset="-128"/>
              <a:ea typeface="メイリオ" pitchFamily="50" charset="-128"/>
              <a:cs typeface="メイリオ" pitchFamily="50" charset="-128"/>
            </a:endParaRPr>
          </a:p>
          <a:p>
            <a:r>
              <a:rPr lang="ja-JP" altLang="en-US" sz="800" dirty="0" smtClean="0">
                <a:solidFill>
                  <a:schemeClr val="bg2"/>
                </a:solidFill>
                <a:latin typeface="メイリオ" pitchFamily="50" charset="-128"/>
                <a:ea typeface="メイリオ" pitchFamily="50" charset="-128"/>
                <a:cs typeface="メイリオ" pitchFamily="50" charset="-128"/>
              </a:rPr>
              <a:t>放射線情報から農作物への影響予測</a:t>
            </a:r>
            <a:endParaRPr lang="en-US" altLang="ja-JP" sz="800" dirty="0" smtClean="0">
              <a:solidFill>
                <a:schemeClr val="bg2"/>
              </a:solidFill>
              <a:latin typeface="メイリオ" pitchFamily="50" charset="-128"/>
              <a:ea typeface="メイリオ" pitchFamily="50" charset="-128"/>
              <a:cs typeface="メイリオ" pitchFamily="50" charset="-128"/>
            </a:endParaRPr>
          </a:p>
        </p:txBody>
      </p:sp>
      <p:sp>
        <p:nvSpPr>
          <p:cNvPr id="103" name="角丸四角形 102"/>
          <p:cNvSpPr/>
          <p:nvPr/>
        </p:nvSpPr>
        <p:spPr>
          <a:xfrm rot="10800000" flipV="1">
            <a:off x="4363394" y="3637760"/>
            <a:ext cx="1146739" cy="38883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bg2"/>
                </a:solidFill>
                <a:latin typeface="メイリオ" pitchFamily="50" charset="-128"/>
                <a:ea typeface="メイリオ" pitchFamily="50" charset="-128"/>
                <a:cs typeface="メイリオ" pitchFamily="50" charset="-128"/>
              </a:rPr>
              <a:t>栽培</a:t>
            </a:r>
            <a:r>
              <a:rPr lang="ja-JP" altLang="en-US" sz="800" dirty="0">
                <a:solidFill>
                  <a:schemeClr val="bg2"/>
                </a:solidFill>
                <a:latin typeface="メイリオ" pitchFamily="50" charset="-128"/>
                <a:ea typeface="メイリオ" pitchFamily="50" charset="-128"/>
                <a:cs typeface="メイリオ" pitchFamily="50" charset="-128"/>
              </a:rPr>
              <a:t>情報、評価</a:t>
            </a:r>
            <a:r>
              <a:rPr lang="ja-JP" altLang="en-US" sz="800" dirty="0" smtClean="0">
                <a:solidFill>
                  <a:schemeClr val="bg2"/>
                </a:solidFill>
                <a:latin typeface="メイリオ" pitchFamily="50" charset="-128"/>
                <a:ea typeface="メイリオ" pitchFamily="50" charset="-128"/>
                <a:cs typeface="メイリオ" pitchFamily="50" charset="-128"/>
              </a:rPr>
              <a:t>情報</a:t>
            </a:r>
            <a:endParaRPr lang="ja-JP" altLang="en-US" sz="800" dirty="0">
              <a:solidFill>
                <a:schemeClr val="bg2"/>
              </a:solidFill>
              <a:latin typeface="メイリオ" pitchFamily="50" charset="-128"/>
              <a:ea typeface="メイリオ" pitchFamily="50" charset="-128"/>
              <a:cs typeface="メイリオ" pitchFamily="50" charset="-128"/>
            </a:endParaRPr>
          </a:p>
        </p:txBody>
      </p:sp>
      <p:sp>
        <p:nvSpPr>
          <p:cNvPr id="104" name="角丸四角形 103"/>
          <p:cNvSpPr/>
          <p:nvPr/>
        </p:nvSpPr>
        <p:spPr>
          <a:xfrm rot="10800000" flipV="1">
            <a:off x="5565689" y="3643408"/>
            <a:ext cx="708142" cy="38068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bg2"/>
                </a:solidFill>
                <a:latin typeface="メイリオ" pitchFamily="50" charset="-128"/>
                <a:ea typeface="メイリオ" pitchFamily="50" charset="-128"/>
                <a:cs typeface="メイリオ" pitchFamily="50" charset="-128"/>
              </a:rPr>
              <a:t>栽培情報</a:t>
            </a:r>
            <a:endParaRPr lang="ja-JP" altLang="en-US" sz="800" dirty="0">
              <a:solidFill>
                <a:schemeClr val="bg2"/>
              </a:solidFill>
              <a:latin typeface="メイリオ" pitchFamily="50" charset="-128"/>
              <a:ea typeface="メイリオ" pitchFamily="50" charset="-128"/>
              <a:cs typeface="メイリオ" pitchFamily="50" charset="-128"/>
            </a:endParaRPr>
          </a:p>
        </p:txBody>
      </p:sp>
      <p:sp>
        <p:nvSpPr>
          <p:cNvPr id="105" name="角丸四角形 104"/>
          <p:cNvSpPr/>
          <p:nvPr/>
        </p:nvSpPr>
        <p:spPr>
          <a:xfrm rot="10800000" flipV="1">
            <a:off x="6359293" y="3634799"/>
            <a:ext cx="858097" cy="371807"/>
          </a:xfrm>
          <a:prstGeom prst="round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2"/>
                </a:solidFill>
                <a:latin typeface="メイリオ" pitchFamily="50" charset="-128"/>
                <a:ea typeface="メイリオ" pitchFamily="50" charset="-128"/>
                <a:cs typeface="メイリオ" pitchFamily="50" charset="-128"/>
              </a:rPr>
              <a:t>放射線</a:t>
            </a:r>
            <a:r>
              <a:rPr lang="ja-JP" altLang="en-US" sz="800" dirty="0" smtClean="0">
                <a:solidFill>
                  <a:schemeClr val="bg2"/>
                </a:solidFill>
                <a:latin typeface="メイリオ" pitchFamily="50" charset="-128"/>
                <a:ea typeface="メイリオ" pitchFamily="50" charset="-128"/>
                <a:cs typeface="メイリオ" pitchFamily="50" charset="-128"/>
              </a:rPr>
              <a:t>分布図</a:t>
            </a:r>
          </a:p>
        </p:txBody>
      </p:sp>
      <p:sp>
        <p:nvSpPr>
          <p:cNvPr id="106" name="角丸四角形 105"/>
          <p:cNvSpPr/>
          <p:nvPr/>
        </p:nvSpPr>
        <p:spPr>
          <a:xfrm rot="10800000" flipV="1">
            <a:off x="632520" y="3628419"/>
            <a:ext cx="1848955" cy="40033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900" dirty="0" smtClean="0">
                <a:solidFill>
                  <a:schemeClr val="bg2"/>
                </a:solidFill>
                <a:latin typeface="メイリオ" pitchFamily="50" charset="-128"/>
                <a:ea typeface="メイリオ" pitchFamily="50" charset="-128"/>
                <a:cs typeface="メイリオ" pitchFamily="50" charset="-128"/>
              </a:rPr>
              <a:t>トレーサビリティ</a:t>
            </a:r>
            <a:endParaRPr kumimoji="1" lang="ja-JP" altLang="en-US" sz="900" dirty="0">
              <a:solidFill>
                <a:schemeClr val="bg2"/>
              </a:solidFill>
              <a:latin typeface="メイリオ" pitchFamily="50" charset="-128"/>
              <a:ea typeface="メイリオ" pitchFamily="50" charset="-128"/>
              <a:cs typeface="メイリオ" pitchFamily="50" charset="-128"/>
            </a:endParaRPr>
          </a:p>
        </p:txBody>
      </p:sp>
      <p:grpSp>
        <p:nvGrpSpPr>
          <p:cNvPr id="107" name="グループ化 106"/>
          <p:cNvGrpSpPr/>
          <p:nvPr/>
        </p:nvGrpSpPr>
        <p:grpSpPr>
          <a:xfrm>
            <a:off x="713342" y="3779666"/>
            <a:ext cx="1687311" cy="229771"/>
            <a:chOff x="166783" y="3156590"/>
            <a:chExt cx="1905669" cy="312411"/>
          </a:xfrm>
        </p:grpSpPr>
        <p:pic>
          <p:nvPicPr>
            <p:cNvPr id="108" name="Picture 38"/>
            <p:cNvPicPr>
              <a:picLocks noChangeAspect="1" noChangeArrowheads="1"/>
            </p:cNvPicPr>
            <p:nvPr/>
          </p:nvPicPr>
          <p:blipFill>
            <a:blip r:embed="rId2" cstate="print"/>
            <a:srcRect/>
            <a:stretch>
              <a:fillRect/>
            </a:stretch>
          </p:blipFill>
          <p:spPr bwMode="auto">
            <a:xfrm>
              <a:off x="166783" y="3156590"/>
              <a:ext cx="395554" cy="296626"/>
            </a:xfrm>
            <a:prstGeom prst="rect">
              <a:avLst/>
            </a:prstGeom>
            <a:noFill/>
            <a:ln w="9525">
              <a:noFill/>
              <a:miter lim="800000"/>
              <a:headEnd/>
              <a:tailEnd/>
            </a:ln>
          </p:spPr>
        </p:pic>
        <p:pic>
          <p:nvPicPr>
            <p:cNvPr id="109" name="Picture 76"/>
            <p:cNvPicPr>
              <a:picLocks noChangeAspect="1" noChangeArrowheads="1"/>
            </p:cNvPicPr>
            <p:nvPr/>
          </p:nvPicPr>
          <p:blipFill>
            <a:blip r:embed="rId3" cstate="print"/>
            <a:srcRect/>
            <a:stretch>
              <a:fillRect/>
            </a:stretch>
          </p:blipFill>
          <p:spPr bwMode="auto">
            <a:xfrm>
              <a:off x="1468487" y="3220390"/>
              <a:ext cx="255656" cy="203492"/>
            </a:xfrm>
            <a:prstGeom prst="rect">
              <a:avLst/>
            </a:prstGeom>
            <a:noFill/>
            <a:ln w="9525">
              <a:noFill/>
              <a:miter lim="800000"/>
              <a:headEnd/>
              <a:tailEnd/>
            </a:ln>
          </p:spPr>
        </p:pic>
        <p:pic>
          <p:nvPicPr>
            <p:cNvPr id="110" name="Picture 43"/>
            <p:cNvPicPr>
              <a:picLocks noChangeAspect="1" noChangeArrowheads="1"/>
            </p:cNvPicPr>
            <p:nvPr/>
          </p:nvPicPr>
          <p:blipFill>
            <a:blip r:embed="rId4" cstate="print"/>
            <a:srcRect/>
            <a:stretch>
              <a:fillRect/>
            </a:stretch>
          </p:blipFill>
          <p:spPr bwMode="auto">
            <a:xfrm>
              <a:off x="1819292" y="3196095"/>
              <a:ext cx="253160" cy="248366"/>
            </a:xfrm>
            <a:prstGeom prst="rect">
              <a:avLst/>
            </a:prstGeom>
            <a:noFill/>
            <a:ln w="9525">
              <a:noFill/>
              <a:miter lim="800000"/>
              <a:headEnd/>
              <a:tailEnd/>
            </a:ln>
          </p:spPr>
        </p:pic>
        <p:pic>
          <p:nvPicPr>
            <p:cNvPr id="111" name="Picture 39"/>
            <p:cNvPicPr>
              <a:picLocks noChangeAspect="1" noChangeArrowheads="1"/>
            </p:cNvPicPr>
            <p:nvPr/>
          </p:nvPicPr>
          <p:blipFill>
            <a:blip r:embed="rId5" cstate="print"/>
            <a:srcRect/>
            <a:stretch>
              <a:fillRect/>
            </a:stretch>
          </p:blipFill>
          <p:spPr bwMode="auto">
            <a:xfrm>
              <a:off x="621791" y="3156590"/>
              <a:ext cx="283334" cy="312411"/>
            </a:xfrm>
            <a:prstGeom prst="rect">
              <a:avLst/>
            </a:prstGeom>
            <a:noFill/>
            <a:ln w="9525">
              <a:noFill/>
              <a:miter lim="800000"/>
              <a:headEnd/>
              <a:tailEnd/>
            </a:ln>
          </p:spPr>
        </p:pic>
        <p:sp>
          <p:nvSpPr>
            <p:cNvPr id="112" name="AutoShape 49"/>
            <p:cNvSpPr>
              <a:spLocks noChangeArrowheads="1"/>
            </p:cNvSpPr>
            <p:nvPr/>
          </p:nvSpPr>
          <p:spPr bwMode="auto">
            <a:xfrm>
              <a:off x="971696" y="3243971"/>
              <a:ext cx="117012" cy="167846"/>
            </a:xfrm>
            <a:prstGeom prst="rightArrow">
              <a:avLst>
                <a:gd name="adj1" fmla="val 50000"/>
                <a:gd name="adj2" fmla="val 58333"/>
              </a:avLst>
            </a:prstGeom>
            <a:solidFill>
              <a:srgbClr val="CC99FF"/>
            </a:solidFill>
            <a:ln w="9525">
              <a:solidFill>
                <a:srgbClr val="000000"/>
              </a:solidFill>
              <a:miter lim="800000"/>
              <a:headEnd/>
              <a:tailEnd/>
            </a:ln>
          </p:spPr>
          <p:txBody>
            <a:bodyPr lIns="74295" tIns="8890" rIns="74295" bIns="8890"/>
            <a:lstStyle/>
            <a:p>
              <a:endParaRPr lang="ja-JP" altLang="en-US" sz="1200">
                <a:solidFill>
                  <a:schemeClr val="bg2"/>
                </a:solidFill>
                <a:latin typeface="メイリオ" pitchFamily="50" charset="-128"/>
                <a:ea typeface="メイリオ" pitchFamily="50" charset="-128"/>
                <a:cs typeface="メイリオ" pitchFamily="50" charset="-128"/>
              </a:endParaRPr>
            </a:p>
          </p:txBody>
        </p:sp>
        <p:pic>
          <p:nvPicPr>
            <p:cNvPr id="113" name="Picture 17"/>
            <p:cNvPicPr>
              <a:picLocks noChangeAspect="1" noChangeArrowheads="1"/>
            </p:cNvPicPr>
            <p:nvPr/>
          </p:nvPicPr>
          <p:blipFill>
            <a:blip r:embed="rId6" cstate="print"/>
            <a:srcRect/>
            <a:stretch>
              <a:fillRect/>
            </a:stretch>
          </p:blipFill>
          <p:spPr bwMode="auto">
            <a:xfrm>
              <a:off x="1089072" y="3243971"/>
              <a:ext cx="264936" cy="180614"/>
            </a:xfrm>
            <a:prstGeom prst="rect">
              <a:avLst/>
            </a:prstGeom>
            <a:noFill/>
            <a:ln w="9525">
              <a:noFill/>
              <a:miter lim="800000"/>
              <a:headEnd/>
              <a:tailEnd/>
            </a:ln>
          </p:spPr>
        </p:pic>
      </p:grpSp>
      <p:sp>
        <p:nvSpPr>
          <p:cNvPr id="114" name="テキスト ボックス 113"/>
          <p:cNvSpPr txBox="1"/>
          <p:nvPr/>
        </p:nvSpPr>
        <p:spPr>
          <a:xfrm>
            <a:off x="2544135" y="3429000"/>
            <a:ext cx="415498" cy="230832"/>
          </a:xfrm>
          <a:prstGeom prst="rect">
            <a:avLst/>
          </a:prstGeom>
          <a:noFill/>
        </p:spPr>
        <p:txBody>
          <a:bodyPr wrap="none" rtlCol="0">
            <a:spAutoFit/>
          </a:bodyPr>
          <a:lstStyle/>
          <a:p>
            <a:r>
              <a:rPr lang="ja-JP" altLang="en-US" sz="900" dirty="0" smtClean="0">
                <a:solidFill>
                  <a:schemeClr val="bg2"/>
                </a:solidFill>
                <a:latin typeface="メイリオ" pitchFamily="50" charset="-128"/>
                <a:ea typeface="メイリオ" pitchFamily="50" charset="-128"/>
                <a:cs typeface="メイリオ" pitchFamily="50" charset="-128"/>
              </a:rPr>
              <a:t>農</a:t>
            </a:r>
            <a:r>
              <a:rPr lang="ja-JP" altLang="en-US" sz="900" dirty="0">
                <a:solidFill>
                  <a:schemeClr val="bg2"/>
                </a:solidFill>
                <a:latin typeface="メイリオ" pitchFamily="50" charset="-128"/>
                <a:ea typeface="メイリオ" pitchFamily="50" charset="-128"/>
                <a:cs typeface="メイリオ" pitchFamily="50" charset="-128"/>
              </a:rPr>
              <a:t>家</a:t>
            </a:r>
            <a:endParaRPr kumimoji="1" lang="ja-JP" altLang="en-US" sz="900" dirty="0">
              <a:solidFill>
                <a:schemeClr val="bg2"/>
              </a:solidFill>
              <a:latin typeface="メイリオ" pitchFamily="50" charset="-128"/>
              <a:ea typeface="メイリオ" pitchFamily="50" charset="-128"/>
              <a:cs typeface="メイリオ" pitchFamily="50" charset="-128"/>
            </a:endParaRPr>
          </a:p>
        </p:txBody>
      </p:sp>
      <p:sp>
        <p:nvSpPr>
          <p:cNvPr id="115" name="テキスト ボックス 114"/>
          <p:cNvSpPr txBox="1"/>
          <p:nvPr/>
        </p:nvSpPr>
        <p:spPr>
          <a:xfrm>
            <a:off x="4332313" y="3429885"/>
            <a:ext cx="1223412" cy="230832"/>
          </a:xfrm>
          <a:prstGeom prst="rect">
            <a:avLst/>
          </a:prstGeom>
          <a:noFill/>
        </p:spPr>
        <p:txBody>
          <a:bodyPr wrap="none" rtlCol="0">
            <a:spAutoFit/>
          </a:bodyPr>
          <a:lstStyle/>
          <a:p>
            <a:r>
              <a:rPr kumimoji="1" lang="ja-JP" altLang="en-US" sz="900" dirty="0" smtClean="0">
                <a:solidFill>
                  <a:schemeClr val="bg2"/>
                </a:solidFill>
                <a:latin typeface="メイリオ" pitchFamily="50" charset="-128"/>
                <a:ea typeface="メイリオ" pitchFamily="50" charset="-128"/>
                <a:cs typeface="メイリオ" pitchFamily="50" charset="-128"/>
              </a:rPr>
              <a:t>流通業者・小売業者</a:t>
            </a:r>
            <a:endParaRPr kumimoji="1" lang="ja-JP" altLang="en-US" sz="900" dirty="0">
              <a:solidFill>
                <a:schemeClr val="bg2"/>
              </a:solidFill>
              <a:latin typeface="メイリオ" pitchFamily="50" charset="-128"/>
              <a:ea typeface="メイリオ" pitchFamily="50" charset="-128"/>
              <a:cs typeface="メイリオ" pitchFamily="50" charset="-128"/>
            </a:endParaRPr>
          </a:p>
        </p:txBody>
      </p:sp>
      <p:sp>
        <p:nvSpPr>
          <p:cNvPr id="116" name="テキスト ボックス 115"/>
          <p:cNvSpPr txBox="1"/>
          <p:nvPr/>
        </p:nvSpPr>
        <p:spPr>
          <a:xfrm>
            <a:off x="5570619" y="3429685"/>
            <a:ext cx="530915" cy="230832"/>
          </a:xfrm>
          <a:prstGeom prst="rect">
            <a:avLst/>
          </a:prstGeom>
          <a:noFill/>
        </p:spPr>
        <p:txBody>
          <a:bodyPr wrap="none" rtlCol="0">
            <a:spAutoFit/>
          </a:bodyPr>
          <a:lstStyle/>
          <a:p>
            <a:r>
              <a:rPr lang="ja-JP" altLang="en-US" sz="900" dirty="0" smtClean="0">
                <a:solidFill>
                  <a:schemeClr val="bg2"/>
                </a:solidFill>
                <a:latin typeface="メイリオ" pitchFamily="50" charset="-128"/>
                <a:ea typeface="メイリオ" pitchFamily="50" charset="-128"/>
                <a:cs typeface="メイリオ" pitchFamily="50" charset="-128"/>
              </a:rPr>
              <a:t>消費者</a:t>
            </a:r>
            <a:endParaRPr kumimoji="1" lang="ja-JP" altLang="en-US" sz="900" dirty="0">
              <a:solidFill>
                <a:schemeClr val="bg2"/>
              </a:solidFill>
              <a:latin typeface="メイリオ" pitchFamily="50" charset="-128"/>
              <a:ea typeface="メイリオ" pitchFamily="50" charset="-128"/>
              <a:cs typeface="メイリオ" pitchFamily="50" charset="-128"/>
            </a:endParaRPr>
          </a:p>
        </p:txBody>
      </p:sp>
      <p:sp>
        <p:nvSpPr>
          <p:cNvPr id="117" name="Text Box 11"/>
          <p:cNvSpPr txBox="1">
            <a:spLocks noChangeArrowheads="1"/>
          </p:cNvSpPr>
          <p:nvPr/>
        </p:nvSpPr>
        <p:spPr bwMode="auto">
          <a:xfrm>
            <a:off x="651344" y="4116101"/>
            <a:ext cx="6412206" cy="411572"/>
          </a:xfrm>
          <a:prstGeom prst="rect">
            <a:avLst/>
          </a:prstGeom>
          <a:solidFill>
            <a:srgbClr val="FFFFFF"/>
          </a:solidFill>
          <a:ln w="47625">
            <a:solidFill>
              <a:srgbClr val="00B050"/>
            </a:solidFill>
            <a:prstDash val="sysDash"/>
            <a:miter lim="800000"/>
            <a:headEnd/>
            <a:tailEnd/>
          </a:ln>
          <a:effectLst/>
        </p:spPr>
        <p:txBody>
          <a:bodyPr anchor="ctr" anchorCtr="0"/>
          <a:lstStyle/>
          <a:p>
            <a:pPr algn="ctr">
              <a:defRPr/>
            </a:pPr>
            <a:r>
              <a:rPr lang="ja-JP" altLang="en-US" sz="600" dirty="0" smtClean="0">
                <a:solidFill>
                  <a:schemeClr val="bg2"/>
                </a:solidFill>
                <a:latin typeface="メイリオ" pitchFamily="50" charset="-128"/>
                <a:ea typeface="メイリオ" pitchFamily="50" charset="-128"/>
                <a:cs typeface="メイリオ" pitchFamily="50" charset="-128"/>
              </a:rPr>
              <a:t>　　　　　</a:t>
            </a:r>
            <a:endParaRPr lang="ja-JP" altLang="en-US" sz="600" dirty="0">
              <a:solidFill>
                <a:schemeClr val="bg2"/>
              </a:solidFill>
              <a:latin typeface="メイリオ" pitchFamily="50" charset="-128"/>
              <a:ea typeface="メイリオ" pitchFamily="50" charset="-128"/>
              <a:cs typeface="メイリオ" pitchFamily="50" charset="-128"/>
            </a:endParaRPr>
          </a:p>
          <a:p>
            <a:pPr algn="just">
              <a:defRPr/>
            </a:pPr>
            <a:r>
              <a:rPr lang="ja-JP" altLang="en-US" sz="600" dirty="0">
                <a:solidFill>
                  <a:schemeClr val="bg2"/>
                </a:solidFill>
                <a:latin typeface="メイリオ" pitchFamily="50" charset="-128"/>
                <a:ea typeface="メイリオ" pitchFamily="50" charset="-128"/>
                <a:cs typeface="メイリオ" pitchFamily="50" charset="-128"/>
              </a:rPr>
              <a:t>　　　</a:t>
            </a:r>
            <a:endParaRPr lang="ja-JP" altLang="en-US" sz="1200" dirty="0">
              <a:solidFill>
                <a:schemeClr val="bg2"/>
              </a:solidFill>
              <a:latin typeface="メイリオ" pitchFamily="50" charset="-128"/>
              <a:ea typeface="メイリオ" pitchFamily="50" charset="-128"/>
              <a:cs typeface="メイリオ" pitchFamily="50" charset="-128"/>
            </a:endParaRPr>
          </a:p>
        </p:txBody>
      </p:sp>
      <p:sp>
        <p:nvSpPr>
          <p:cNvPr id="118" name="フローチャート : 磁気ディスク 117"/>
          <p:cNvSpPr/>
          <p:nvPr/>
        </p:nvSpPr>
        <p:spPr>
          <a:xfrm>
            <a:off x="1016624" y="4169061"/>
            <a:ext cx="573750" cy="317726"/>
          </a:xfrm>
          <a:prstGeom prst="flowChartMagneticDisk">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00" dirty="0">
              <a:solidFill>
                <a:schemeClr val="bg2"/>
              </a:solidFill>
              <a:latin typeface="メイリオ" pitchFamily="50" charset="-128"/>
              <a:ea typeface="メイリオ" pitchFamily="50" charset="-128"/>
              <a:cs typeface="メイリオ" pitchFamily="50" charset="-128"/>
            </a:endParaRPr>
          </a:p>
          <a:p>
            <a:pPr algn="ctr"/>
            <a:r>
              <a:rPr kumimoji="1" lang="ja-JP" altLang="en-US" sz="600" dirty="0" smtClean="0">
                <a:solidFill>
                  <a:schemeClr val="bg2"/>
                </a:solidFill>
                <a:latin typeface="メイリオ" pitchFamily="50" charset="-128"/>
                <a:ea typeface="メイリオ" pitchFamily="50" charset="-128"/>
                <a:cs typeface="メイリオ" pitchFamily="50" charset="-128"/>
              </a:rPr>
              <a:t>栽培情報</a:t>
            </a:r>
            <a:endParaRPr kumimoji="1" lang="en-US" altLang="ja-JP" sz="600" dirty="0" smtClean="0">
              <a:solidFill>
                <a:schemeClr val="bg2"/>
              </a:solidFill>
              <a:latin typeface="メイリオ" pitchFamily="50" charset="-128"/>
              <a:ea typeface="メイリオ" pitchFamily="50" charset="-128"/>
              <a:cs typeface="メイリオ" pitchFamily="50" charset="-128"/>
            </a:endParaRPr>
          </a:p>
          <a:p>
            <a:pPr algn="ctr"/>
            <a:r>
              <a:rPr lang="ja-JP" altLang="en-US" sz="600" dirty="0">
                <a:solidFill>
                  <a:schemeClr val="bg2"/>
                </a:solidFill>
                <a:latin typeface="メイリオ" pitchFamily="50" charset="-128"/>
                <a:ea typeface="メイリオ" pitchFamily="50" charset="-128"/>
                <a:cs typeface="メイリオ" pitchFamily="50" charset="-128"/>
              </a:rPr>
              <a:t>品質情報</a:t>
            </a:r>
            <a:endParaRPr kumimoji="1" lang="ja-JP" altLang="en-US" sz="600" dirty="0">
              <a:solidFill>
                <a:schemeClr val="bg2"/>
              </a:solidFill>
              <a:latin typeface="メイリオ" pitchFamily="50" charset="-128"/>
              <a:ea typeface="メイリオ" pitchFamily="50" charset="-128"/>
              <a:cs typeface="メイリオ" pitchFamily="50" charset="-128"/>
            </a:endParaRPr>
          </a:p>
        </p:txBody>
      </p:sp>
      <p:sp>
        <p:nvSpPr>
          <p:cNvPr id="119" name="フローチャート : 磁気ディスク 118"/>
          <p:cNvSpPr/>
          <p:nvPr/>
        </p:nvSpPr>
        <p:spPr>
          <a:xfrm>
            <a:off x="4194482" y="4166726"/>
            <a:ext cx="573750" cy="317726"/>
          </a:xfrm>
          <a:prstGeom prst="flowChartMagneticDisk">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 dirty="0" smtClean="0">
              <a:solidFill>
                <a:schemeClr val="bg2"/>
              </a:solidFill>
              <a:latin typeface="メイリオ" pitchFamily="50" charset="-128"/>
              <a:ea typeface="メイリオ" pitchFamily="50" charset="-128"/>
              <a:cs typeface="メイリオ" pitchFamily="50" charset="-128"/>
            </a:endParaRPr>
          </a:p>
          <a:p>
            <a:pPr algn="ctr"/>
            <a:r>
              <a:rPr kumimoji="1" lang="ja-JP" altLang="en-US" sz="600" dirty="0" smtClean="0">
                <a:solidFill>
                  <a:schemeClr val="bg2"/>
                </a:solidFill>
                <a:latin typeface="メイリオ" pitchFamily="50" charset="-128"/>
                <a:ea typeface="メイリオ" pitchFamily="50" charset="-128"/>
                <a:cs typeface="メイリオ" pitchFamily="50" charset="-128"/>
              </a:rPr>
              <a:t>流通情報</a:t>
            </a:r>
            <a:endParaRPr kumimoji="1" lang="en-US" altLang="ja-JP" sz="600" dirty="0" smtClean="0">
              <a:solidFill>
                <a:schemeClr val="bg2"/>
              </a:solidFill>
              <a:latin typeface="メイリオ" pitchFamily="50" charset="-128"/>
              <a:ea typeface="メイリオ" pitchFamily="50" charset="-128"/>
              <a:cs typeface="メイリオ" pitchFamily="50" charset="-128"/>
            </a:endParaRPr>
          </a:p>
          <a:p>
            <a:pPr algn="ctr"/>
            <a:r>
              <a:rPr lang="ja-JP" altLang="en-US" sz="600" dirty="0">
                <a:solidFill>
                  <a:schemeClr val="bg2"/>
                </a:solidFill>
                <a:latin typeface="メイリオ" pitchFamily="50" charset="-128"/>
                <a:ea typeface="メイリオ" pitchFamily="50" charset="-128"/>
                <a:cs typeface="メイリオ" pitchFamily="50" charset="-128"/>
              </a:rPr>
              <a:t>評価</a:t>
            </a:r>
            <a:r>
              <a:rPr lang="ja-JP" altLang="en-US" sz="600" dirty="0" smtClean="0">
                <a:solidFill>
                  <a:schemeClr val="bg2"/>
                </a:solidFill>
                <a:latin typeface="メイリオ" pitchFamily="50" charset="-128"/>
                <a:ea typeface="メイリオ" pitchFamily="50" charset="-128"/>
                <a:cs typeface="メイリオ" pitchFamily="50" charset="-128"/>
              </a:rPr>
              <a:t>情報</a:t>
            </a:r>
            <a:endParaRPr kumimoji="1" lang="ja-JP" altLang="en-US" sz="600" dirty="0">
              <a:solidFill>
                <a:schemeClr val="bg2"/>
              </a:solidFill>
              <a:latin typeface="メイリオ" pitchFamily="50" charset="-128"/>
              <a:ea typeface="メイリオ" pitchFamily="50" charset="-128"/>
              <a:cs typeface="メイリオ" pitchFamily="50" charset="-128"/>
            </a:endParaRPr>
          </a:p>
        </p:txBody>
      </p:sp>
      <p:sp>
        <p:nvSpPr>
          <p:cNvPr id="120" name="フローチャート : 磁気ディスク 119"/>
          <p:cNvSpPr/>
          <p:nvPr/>
        </p:nvSpPr>
        <p:spPr>
          <a:xfrm>
            <a:off x="6043437" y="4167174"/>
            <a:ext cx="573750" cy="317726"/>
          </a:xfrm>
          <a:prstGeom prst="flowChartMagneticDisk">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 dirty="0" smtClean="0">
              <a:solidFill>
                <a:schemeClr val="bg2"/>
              </a:solidFill>
              <a:latin typeface="メイリオ" pitchFamily="50" charset="-128"/>
              <a:ea typeface="メイリオ" pitchFamily="50" charset="-128"/>
              <a:cs typeface="メイリオ" pitchFamily="50" charset="-128"/>
            </a:endParaRPr>
          </a:p>
          <a:p>
            <a:pPr algn="ctr"/>
            <a:r>
              <a:rPr lang="ja-JP" altLang="en-US" sz="600" dirty="0" smtClean="0">
                <a:solidFill>
                  <a:schemeClr val="bg2"/>
                </a:solidFill>
                <a:latin typeface="メイリオ" pitchFamily="50" charset="-128"/>
                <a:ea typeface="メイリオ" pitchFamily="50" charset="-128"/>
                <a:cs typeface="メイリオ" pitchFamily="50" charset="-128"/>
              </a:rPr>
              <a:t>評価情報</a:t>
            </a:r>
            <a:endParaRPr kumimoji="1" lang="ja-JP" altLang="en-US" sz="600" dirty="0">
              <a:solidFill>
                <a:schemeClr val="bg2"/>
              </a:solidFill>
              <a:latin typeface="メイリオ" pitchFamily="50" charset="-128"/>
              <a:ea typeface="メイリオ" pitchFamily="50" charset="-128"/>
              <a:cs typeface="メイリオ" pitchFamily="50" charset="-128"/>
            </a:endParaRPr>
          </a:p>
        </p:txBody>
      </p:sp>
      <p:sp>
        <p:nvSpPr>
          <p:cNvPr id="121" name="正方形/長方形 120"/>
          <p:cNvSpPr/>
          <p:nvPr/>
        </p:nvSpPr>
        <p:spPr>
          <a:xfrm>
            <a:off x="2077764" y="4189642"/>
            <a:ext cx="1287532" cy="253916"/>
          </a:xfrm>
          <a:prstGeom prst="rect">
            <a:avLst/>
          </a:prstGeom>
        </p:spPr>
        <p:txBody>
          <a:bodyPr wrap="none">
            <a:spAutoFit/>
          </a:bodyPr>
          <a:lstStyle/>
          <a:p>
            <a:r>
              <a:rPr lang="ja-JP" altLang="en-US" sz="1050" dirty="0" smtClean="0">
                <a:solidFill>
                  <a:schemeClr val="bg2"/>
                </a:solidFill>
                <a:latin typeface="メイリオ" pitchFamily="50" charset="-128"/>
                <a:ea typeface="メイリオ" pitchFamily="50" charset="-128"/>
                <a:cs typeface="メイリオ" pitchFamily="50" charset="-128"/>
              </a:rPr>
              <a:t>情報</a:t>
            </a:r>
            <a:r>
              <a:rPr lang="ja-JP" altLang="en-US" sz="1050" dirty="0">
                <a:solidFill>
                  <a:schemeClr val="bg2"/>
                </a:solidFill>
                <a:latin typeface="メイリオ" pitchFamily="50" charset="-128"/>
                <a:ea typeface="メイリオ" pitchFamily="50" charset="-128"/>
                <a:cs typeface="メイリオ" pitchFamily="50" charset="-128"/>
              </a:rPr>
              <a:t>流通連携</a:t>
            </a:r>
            <a:r>
              <a:rPr lang="ja-JP" altLang="en-US" sz="1050" dirty="0" smtClean="0">
                <a:solidFill>
                  <a:schemeClr val="bg2"/>
                </a:solidFill>
                <a:latin typeface="メイリオ" pitchFamily="50" charset="-128"/>
                <a:ea typeface="メイリオ" pitchFamily="50" charset="-128"/>
                <a:cs typeface="メイリオ" pitchFamily="50" charset="-128"/>
              </a:rPr>
              <a:t>基盤</a:t>
            </a:r>
            <a:endParaRPr lang="ja-JP" altLang="en-US" sz="1050" dirty="0">
              <a:solidFill>
                <a:schemeClr val="bg2"/>
              </a:solidFill>
              <a:latin typeface="メイリオ" pitchFamily="50" charset="-128"/>
              <a:ea typeface="メイリオ" pitchFamily="50" charset="-128"/>
              <a:cs typeface="メイリオ" pitchFamily="50" charset="-128"/>
            </a:endParaRPr>
          </a:p>
        </p:txBody>
      </p:sp>
      <p:grpSp>
        <p:nvGrpSpPr>
          <p:cNvPr id="122" name="グループ化 121"/>
          <p:cNvGrpSpPr/>
          <p:nvPr/>
        </p:nvGrpSpPr>
        <p:grpSpPr>
          <a:xfrm>
            <a:off x="1402177" y="4013852"/>
            <a:ext cx="5511067" cy="181484"/>
            <a:chOff x="1067951" y="4868921"/>
            <a:chExt cx="6224265" cy="246757"/>
          </a:xfrm>
        </p:grpSpPr>
        <p:sp>
          <p:nvSpPr>
            <p:cNvPr id="123" name="上矢印 122"/>
            <p:cNvSpPr/>
            <p:nvPr/>
          </p:nvSpPr>
          <p:spPr>
            <a:xfrm>
              <a:off x="1067951" y="4869160"/>
              <a:ext cx="315650" cy="239016"/>
            </a:xfrm>
            <a:prstGeom prst="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050" dirty="0" smtClean="0">
                <a:solidFill>
                  <a:schemeClr val="bg2"/>
                </a:solidFill>
                <a:latin typeface="メイリオ" pitchFamily="50" charset="-128"/>
                <a:ea typeface="メイリオ" pitchFamily="50" charset="-128"/>
                <a:cs typeface="メイリオ" pitchFamily="50" charset="-128"/>
              </a:endParaRPr>
            </a:p>
          </p:txBody>
        </p:sp>
        <p:sp>
          <p:nvSpPr>
            <p:cNvPr id="124" name="上矢印 123"/>
            <p:cNvSpPr/>
            <p:nvPr/>
          </p:nvSpPr>
          <p:spPr>
            <a:xfrm>
              <a:off x="3202934" y="4873215"/>
              <a:ext cx="315650" cy="239016"/>
            </a:xfrm>
            <a:prstGeom prst="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050" dirty="0" smtClean="0">
                <a:solidFill>
                  <a:schemeClr val="bg2"/>
                </a:solidFill>
                <a:latin typeface="メイリオ" pitchFamily="50" charset="-128"/>
                <a:ea typeface="メイリオ" pitchFamily="50" charset="-128"/>
                <a:cs typeface="メイリオ" pitchFamily="50" charset="-128"/>
              </a:endParaRPr>
            </a:p>
          </p:txBody>
        </p:sp>
        <p:sp>
          <p:nvSpPr>
            <p:cNvPr id="125" name="上矢印 124"/>
            <p:cNvSpPr/>
            <p:nvPr/>
          </p:nvSpPr>
          <p:spPr>
            <a:xfrm>
              <a:off x="4914427" y="4873215"/>
              <a:ext cx="315650" cy="239016"/>
            </a:xfrm>
            <a:prstGeom prst="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050" dirty="0" smtClean="0">
                <a:solidFill>
                  <a:schemeClr val="bg2"/>
                </a:solidFill>
                <a:latin typeface="メイリオ" pitchFamily="50" charset="-128"/>
                <a:ea typeface="メイリオ" pitchFamily="50" charset="-128"/>
                <a:cs typeface="メイリオ" pitchFamily="50" charset="-128"/>
              </a:endParaRPr>
            </a:p>
          </p:txBody>
        </p:sp>
        <p:sp>
          <p:nvSpPr>
            <p:cNvPr id="126" name="上矢印 125"/>
            <p:cNvSpPr/>
            <p:nvPr/>
          </p:nvSpPr>
          <p:spPr>
            <a:xfrm>
              <a:off x="6012339" y="4868921"/>
              <a:ext cx="315650" cy="239016"/>
            </a:xfrm>
            <a:prstGeom prst="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050" dirty="0" smtClean="0">
                <a:solidFill>
                  <a:schemeClr val="bg2"/>
                </a:solidFill>
                <a:latin typeface="メイリオ" pitchFamily="50" charset="-128"/>
                <a:ea typeface="メイリオ" pitchFamily="50" charset="-128"/>
                <a:cs typeface="メイリオ" pitchFamily="50" charset="-128"/>
              </a:endParaRPr>
            </a:p>
          </p:txBody>
        </p:sp>
        <p:sp>
          <p:nvSpPr>
            <p:cNvPr id="127" name="上矢印 126"/>
            <p:cNvSpPr/>
            <p:nvPr/>
          </p:nvSpPr>
          <p:spPr>
            <a:xfrm>
              <a:off x="6976566" y="4876662"/>
              <a:ext cx="315650" cy="239016"/>
            </a:xfrm>
            <a:prstGeom prst="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050" dirty="0" smtClean="0">
                <a:solidFill>
                  <a:schemeClr val="bg2"/>
                </a:solidFill>
                <a:latin typeface="メイリオ" pitchFamily="50" charset="-128"/>
                <a:ea typeface="メイリオ" pitchFamily="50" charset="-128"/>
                <a:cs typeface="メイリオ" pitchFamily="50" charset="-128"/>
              </a:endParaRPr>
            </a:p>
          </p:txBody>
        </p:sp>
      </p:grpSp>
      <p:cxnSp>
        <p:nvCxnSpPr>
          <p:cNvPr id="128" name="AutoShape 8"/>
          <p:cNvCxnSpPr>
            <a:cxnSpLocks noChangeShapeType="1"/>
            <a:stCxn id="149" idx="0"/>
          </p:cNvCxnSpPr>
          <p:nvPr/>
        </p:nvCxnSpPr>
        <p:spPr bwMode="auto">
          <a:xfrm rot="5400000" flipH="1" flipV="1">
            <a:off x="1821649" y="5387404"/>
            <a:ext cx="155987" cy="1192057"/>
          </a:xfrm>
          <a:prstGeom prst="curvedConnector2">
            <a:avLst/>
          </a:prstGeom>
          <a:noFill/>
          <a:ln w="38100">
            <a:solidFill>
              <a:srgbClr val="000000"/>
            </a:solidFill>
            <a:prstDash val="dash"/>
            <a:round/>
            <a:headEnd/>
            <a:tailEnd type="triangle" w="med" len="med"/>
          </a:ln>
        </p:spPr>
      </p:cxnSp>
      <p:sp>
        <p:nvSpPr>
          <p:cNvPr id="129" name="Text Box 22"/>
          <p:cNvSpPr txBox="1">
            <a:spLocks noChangeArrowheads="1"/>
          </p:cNvSpPr>
          <p:nvPr/>
        </p:nvSpPr>
        <p:spPr bwMode="auto">
          <a:xfrm>
            <a:off x="1875453" y="4803576"/>
            <a:ext cx="438547" cy="149449"/>
          </a:xfrm>
          <a:prstGeom prst="rect">
            <a:avLst/>
          </a:prstGeom>
          <a:noFill/>
          <a:ln w="9525">
            <a:noFill/>
            <a:miter lim="800000"/>
            <a:headEnd/>
            <a:tailEnd/>
          </a:ln>
          <a:effectLst/>
        </p:spPr>
        <p:txBody>
          <a:bodyPr lIns="74295" tIns="8890" rIns="74295" bIns="8890" anchor="ctr" anchorCtr="0"/>
          <a:lstStyle/>
          <a:p>
            <a:pPr algn="ctr"/>
            <a:r>
              <a:rPr lang="ja-JP" altLang="en-US" sz="600" dirty="0">
                <a:solidFill>
                  <a:schemeClr val="bg2"/>
                </a:solidFill>
                <a:latin typeface="メイリオ" pitchFamily="50" charset="-128"/>
                <a:ea typeface="メイリオ" pitchFamily="50" charset="-128"/>
                <a:cs typeface="メイリオ" pitchFamily="50" charset="-128"/>
              </a:rPr>
              <a:t>利用</a:t>
            </a:r>
            <a:endParaRPr lang="ja-JP" altLang="en-US" sz="1200" dirty="0">
              <a:solidFill>
                <a:schemeClr val="bg2"/>
              </a:solidFill>
              <a:latin typeface="メイリオ" pitchFamily="50" charset="-128"/>
              <a:ea typeface="メイリオ" pitchFamily="50" charset="-128"/>
              <a:cs typeface="メイリオ" pitchFamily="50" charset="-128"/>
            </a:endParaRPr>
          </a:p>
        </p:txBody>
      </p:sp>
      <p:sp>
        <p:nvSpPr>
          <p:cNvPr id="130" name="Text Box 13"/>
          <p:cNvSpPr txBox="1">
            <a:spLocks noChangeArrowheads="1"/>
          </p:cNvSpPr>
          <p:nvPr/>
        </p:nvSpPr>
        <p:spPr bwMode="auto">
          <a:xfrm>
            <a:off x="667853" y="4930755"/>
            <a:ext cx="1251533" cy="438778"/>
          </a:xfrm>
          <a:prstGeom prst="rect">
            <a:avLst/>
          </a:prstGeom>
          <a:solidFill>
            <a:schemeClr val="tx1"/>
          </a:solidFill>
          <a:ln w="6350">
            <a:solidFill>
              <a:schemeClr val="bg2"/>
            </a:solidFill>
            <a:miter lim="800000"/>
            <a:headEnd/>
            <a:tailEnd/>
          </a:ln>
          <a:effectLst/>
        </p:spPr>
        <p:txBody>
          <a:bodyPr/>
          <a:lstStyle/>
          <a:p>
            <a:pPr algn="just">
              <a:defRPr/>
            </a:pPr>
            <a:r>
              <a:rPr lang="ja-JP" altLang="en-US" sz="600" dirty="0">
                <a:solidFill>
                  <a:schemeClr val="bg2"/>
                </a:solidFill>
                <a:latin typeface="メイリオ" pitchFamily="50" charset="-128"/>
                <a:ea typeface="メイリオ" pitchFamily="50" charset="-128"/>
                <a:cs typeface="メイリオ" pitchFamily="50" charset="-128"/>
              </a:rPr>
              <a:t>農場管理システム（</a:t>
            </a:r>
            <a:r>
              <a:rPr lang="en-US" altLang="ja-JP" sz="600" dirty="0">
                <a:solidFill>
                  <a:schemeClr val="bg2"/>
                </a:solidFill>
                <a:latin typeface="メイリオ" pitchFamily="50" charset="-128"/>
                <a:ea typeface="メイリオ" pitchFamily="50" charset="-128"/>
                <a:cs typeface="メイリオ" pitchFamily="50" charset="-128"/>
              </a:rPr>
              <a:t>A</a:t>
            </a:r>
            <a:r>
              <a:rPr lang="ja-JP" altLang="en-US" sz="600" dirty="0">
                <a:solidFill>
                  <a:schemeClr val="bg2"/>
                </a:solidFill>
                <a:latin typeface="メイリオ" pitchFamily="50" charset="-128"/>
                <a:ea typeface="メイリオ" pitchFamily="50" charset="-128"/>
                <a:cs typeface="メイリオ" pitchFamily="50" charset="-128"/>
              </a:rPr>
              <a:t>社</a:t>
            </a:r>
            <a:r>
              <a:rPr lang="ja-JP" altLang="en-US" sz="600" dirty="0" smtClean="0">
                <a:solidFill>
                  <a:schemeClr val="bg2"/>
                </a:solidFill>
                <a:latin typeface="メイリオ" pitchFamily="50" charset="-128"/>
                <a:ea typeface="メイリオ" pitchFamily="50" charset="-128"/>
                <a:cs typeface="メイリオ" pitchFamily="50" charset="-128"/>
              </a:rPr>
              <a:t>）</a:t>
            </a:r>
            <a:endParaRPr lang="en-US" altLang="ja-JP" sz="600" dirty="0" smtClean="0">
              <a:solidFill>
                <a:schemeClr val="bg2"/>
              </a:solidFill>
              <a:latin typeface="メイリオ" pitchFamily="50" charset="-128"/>
              <a:ea typeface="メイリオ" pitchFamily="50" charset="-128"/>
              <a:cs typeface="メイリオ" pitchFamily="50" charset="-128"/>
            </a:endParaRPr>
          </a:p>
          <a:p>
            <a:pPr algn="just">
              <a:defRPr/>
            </a:pPr>
            <a:r>
              <a:rPr lang="ja-JP" altLang="en-US" sz="500" dirty="0" smtClean="0">
                <a:solidFill>
                  <a:schemeClr val="bg2"/>
                </a:solidFill>
                <a:latin typeface="メイリオ" pitchFamily="50" charset="-128"/>
                <a:ea typeface="メイリオ" pitchFamily="50" charset="-128"/>
                <a:cs typeface="メイリオ" pitchFamily="50" charset="-128"/>
              </a:rPr>
              <a:t>・</a:t>
            </a:r>
            <a:r>
              <a:rPr lang="ja-JP" altLang="en-US" sz="500" dirty="0">
                <a:solidFill>
                  <a:schemeClr val="bg2"/>
                </a:solidFill>
                <a:latin typeface="メイリオ" pitchFamily="50" charset="-128"/>
                <a:ea typeface="メイリオ" pitchFamily="50" charset="-128"/>
                <a:cs typeface="メイリオ" pitchFamily="50" charset="-128"/>
              </a:rPr>
              <a:t>生産地・生産者情報</a:t>
            </a:r>
          </a:p>
          <a:p>
            <a:pPr algn="just">
              <a:defRPr/>
            </a:pPr>
            <a:r>
              <a:rPr lang="ja-JP" altLang="en-US" sz="500" dirty="0">
                <a:solidFill>
                  <a:schemeClr val="bg2"/>
                </a:solidFill>
                <a:latin typeface="メイリオ" pitchFamily="50" charset="-128"/>
                <a:ea typeface="メイリオ" pitchFamily="50" charset="-128"/>
                <a:cs typeface="メイリオ" pitchFamily="50" charset="-128"/>
              </a:rPr>
              <a:t>・農薬・肥料履歴情報</a:t>
            </a:r>
          </a:p>
          <a:p>
            <a:pPr algn="just">
              <a:defRPr/>
            </a:pPr>
            <a:r>
              <a:rPr lang="ja-JP" altLang="en-US" sz="500" dirty="0">
                <a:solidFill>
                  <a:schemeClr val="bg2"/>
                </a:solidFill>
                <a:latin typeface="メイリオ" pitchFamily="50" charset="-128"/>
                <a:ea typeface="メイリオ" pitchFamily="50" charset="-128"/>
                <a:cs typeface="メイリオ" pitchFamily="50" charset="-128"/>
              </a:rPr>
              <a:t>・放射線量</a:t>
            </a:r>
            <a:r>
              <a:rPr lang="ja-JP" altLang="en-US" sz="500" dirty="0" smtClean="0">
                <a:solidFill>
                  <a:schemeClr val="bg2"/>
                </a:solidFill>
                <a:latin typeface="メイリオ" pitchFamily="50" charset="-128"/>
                <a:ea typeface="メイリオ" pitchFamily="50" charset="-128"/>
                <a:cs typeface="メイリオ" pitchFamily="50" charset="-128"/>
              </a:rPr>
              <a:t>情報</a:t>
            </a:r>
            <a:r>
              <a:rPr lang="ja-JP" altLang="en-US" sz="500" dirty="0">
                <a:solidFill>
                  <a:schemeClr val="bg2"/>
                </a:solidFill>
                <a:latin typeface="メイリオ" pitchFamily="50" charset="-128"/>
                <a:ea typeface="メイリオ" pitchFamily="50" charset="-128"/>
                <a:cs typeface="メイリオ" pitchFamily="50" charset="-128"/>
              </a:rPr>
              <a:t>　</a:t>
            </a:r>
            <a:r>
              <a:rPr lang="ja-JP" altLang="en-US" sz="500" dirty="0" smtClean="0">
                <a:solidFill>
                  <a:schemeClr val="bg2"/>
                </a:solidFill>
                <a:latin typeface="メイリオ" pitchFamily="50" charset="-128"/>
                <a:ea typeface="メイリオ" pitchFamily="50" charset="-128"/>
                <a:cs typeface="メイリオ" pitchFamily="50" charset="-128"/>
              </a:rPr>
              <a:t>　　等</a:t>
            </a:r>
            <a:endParaRPr lang="ja-JP" altLang="en-US" sz="500" dirty="0">
              <a:solidFill>
                <a:schemeClr val="bg2"/>
              </a:solidFill>
              <a:latin typeface="メイリオ" pitchFamily="50" charset="-128"/>
              <a:ea typeface="メイリオ" pitchFamily="50" charset="-128"/>
              <a:cs typeface="メイリオ" pitchFamily="50" charset="-128"/>
            </a:endParaRPr>
          </a:p>
          <a:p>
            <a:pPr algn="just">
              <a:defRPr/>
            </a:pPr>
            <a:endParaRPr lang="ja-JP" altLang="en-US" sz="700" dirty="0">
              <a:solidFill>
                <a:schemeClr val="bg2"/>
              </a:solidFill>
              <a:latin typeface="メイリオ" pitchFamily="50" charset="-128"/>
              <a:ea typeface="メイリオ" pitchFamily="50" charset="-128"/>
              <a:cs typeface="メイリオ" pitchFamily="50" charset="-128"/>
            </a:endParaRPr>
          </a:p>
          <a:p>
            <a:pPr algn="just">
              <a:defRPr/>
            </a:pPr>
            <a:endParaRPr lang="ja-JP" altLang="en-US" sz="700" dirty="0">
              <a:solidFill>
                <a:schemeClr val="bg2"/>
              </a:solidFill>
              <a:latin typeface="メイリオ" pitchFamily="50" charset="-128"/>
              <a:ea typeface="メイリオ" pitchFamily="50" charset="-128"/>
              <a:cs typeface="メイリオ" pitchFamily="50" charset="-128"/>
            </a:endParaRPr>
          </a:p>
          <a:p>
            <a:pPr algn="just">
              <a:defRPr/>
            </a:pPr>
            <a:endParaRPr lang="ja-JP" altLang="en-US" sz="700" dirty="0">
              <a:solidFill>
                <a:schemeClr val="bg2"/>
              </a:solidFill>
              <a:latin typeface="メイリオ" pitchFamily="50" charset="-128"/>
              <a:ea typeface="メイリオ" pitchFamily="50" charset="-128"/>
              <a:cs typeface="メイリオ" pitchFamily="50" charset="-128"/>
            </a:endParaRPr>
          </a:p>
          <a:p>
            <a:pPr>
              <a:defRPr/>
            </a:pPr>
            <a:endParaRPr lang="ja-JP" altLang="en-US" sz="1200" dirty="0">
              <a:solidFill>
                <a:schemeClr val="bg2"/>
              </a:solidFill>
              <a:latin typeface="メイリオ" pitchFamily="50" charset="-128"/>
              <a:ea typeface="メイリオ" pitchFamily="50" charset="-128"/>
              <a:cs typeface="メイリオ" pitchFamily="50" charset="-128"/>
            </a:endParaRPr>
          </a:p>
        </p:txBody>
      </p:sp>
      <p:sp>
        <p:nvSpPr>
          <p:cNvPr id="131" name="Text Box 10"/>
          <p:cNvSpPr txBox="1">
            <a:spLocks noChangeArrowheads="1"/>
          </p:cNvSpPr>
          <p:nvPr/>
        </p:nvSpPr>
        <p:spPr bwMode="auto">
          <a:xfrm>
            <a:off x="2218012" y="4693612"/>
            <a:ext cx="1107986" cy="344203"/>
          </a:xfrm>
          <a:prstGeom prst="rect">
            <a:avLst/>
          </a:prstGeom>
          <a:solidFill>
            <a:schemeClr val="tx1"/>
          </a:solidFill>
          <a:ln w="6350">
            <a:solidFill>
              <a:schemeClr val="bg2"/>
            </a:solidFill>
            <a:miter lim="800000"/>
            <a:headEnd/>
            <a:tailEnd/>
          </a:ln>
          <a:effectLst/>
        </p:spPr>
        <p:txBody>
          <a:bodyPr/>
          <a:lstStyle/>
          <a:p>
            <a:pPr>
              <a:defRPr/>
            </a:pPr>
            <a:r>
              <a:rPr lang="en-US" altLang="ja-JP" sz="600" dirty="0" smtClean="0">
                <a:solidFill>
                  <a:schemeClr val="bg2"/>
                </a:solidFill>
                <a:latin typeface="メイリオ" pitchFamily="50" charset="-128"/>
                <a:ea typeface="メイリオ" pitchFamily="50" charset="-128"/>
                <a:cs typeface="メイリオ" pitchFamily="50" charset="-128"/>
              </a:rPr>
              <a:t>GAP</a:t>
            </a:r>
            <a:r>
              <a:rPr lang="ja-JP" altLang="en-US" sz="600" dirty="0">
                <a:solidFill>
                  <a:schemeClr val="bg2"/>
                </a:solidFill>
                <a:latin typeface="メイリオ" pitchFamily="50" charset="-128"/>
                <a:ea typeface="メイリオ" pitchFamily="50" charset="-128"/>
                <a:cs typeface="メイリオ" pitchFamily="50" charset="-128"/>
              </a:rPr>
              <a:t>認証</a:t>
            </a:r>
            <a:r>
              <a:rPr lang="ja-JP" altLang="en-US" sz="600" dirty="0" smtClean="0">
                <a:solidFill>
                  <a:schemeClr val="bg2"/>
                </a:solidFill>
                <a:latin typeface="メイリオ" pitchFamily="50" charset="-128"/>
                <a:ea typeface="メイリオ" pitchFamily="50" charset="-128"/>
                <a:cs typeface="メイリオ" pitchFamily="50" charset="-128"/>
              </a:rPr>
              <a:t>農場（野菜）</a:t>
            </a:r>
            <a:endParaRPr lang="ja-JP" altLang="en-US" sz="600" dirty="0">
              <a:solidFill>
                <a:schemeClr val="bg2"/>
              </a:solidFill>
              <a:latin typeface="メイリオ" pitchFamily="50" charset="-128"/>
              <a:ea typeface="メイリオ" pitchFamily="50" charset="-128"/>
              <a:cs typeface="メイリオ" pitchFamily="50" charset="-128"/>
            </a:endParaRPr>
          </a:p>
          <a:p>
            <a:pPr algn="ctr">
              <a:defRPr/>
            </a:pPr>
            <a:endParaRPr lang="ja-JP" altLang="en-US" sz="700" dirty="0">
              <a:solidFill>
                <a:schemeClr val="bg2"/>
              </a:solidFill>
              <a:latin typeface="メイリオ" pitchFamily="50" charset="-128"/>
              <a:ea typeface="メイリオ" pitchFamily="50" charset="-128"/>
              <a:cs typeface="メイリオ" pitchFamily="50" charset="-128"/>
            </a:endParaRPr>
          </a:p>
          <a:p>
            <a:pPr algn="just">
              <a:defRPr/>
            </a:pPr>
            <a:endParaRPr lang="ja-JP" altLang="en-US" sz="700" dirty="0">
              <a:solidFill>
                <a:schemeClr val="bg2"/>
              </a:solidFill>
              <a:latin typeface="メイリオ" pitchFamily="50" charset="-128"/>
              <a:ea typeface="メイリオ" pitchFamily="50" charset="-128"/>
              <a:cs typeface="メイリオ" pitchFamily="50" charset="-128"/>
            </a:endParaRPr>
          </a:p>
          <a:p>
            <a:pPr algn="just">
              <a:defRPr/>
            </a:pPr>
            <a:endParaRPr lang="ja-JP" altLang="en-US" sz="700" dirty="0">
              <a:solidFill>
                <a:schemeClr val="bg2"/>
              </a:solidFill>
              <a:latin typeface="メイリオ" pitchFamily="50" charset="-128"/>
              <a:ea typeface="メイリオ" pitchFamily="50" charset="-128"/>
              <a:cs typeface="メイリオ" pitchFamily="50" charset="-128"/>
            </a:endParaRPr>
          </a:p>
          <a:p>
            <a:pPr algn="just">
              <a:defRPr/>
            </a:pPr>
            <a:endParaRPr lang="ja-JP" altLang="en-US" sz="700" dirty="0">
              <a:solidFill>
                <a:schemeClr val="bg2"/>
              </a:solidFill>
              <a:latin typeface="メイリオ" pitchFamily="50" charset="-128"/>
              <a:ea typeface="メイリオ" pitchFamily="50" charset="-128"/>
              <a:cs typeface="メイリオ" pitchFamily="50" charset="-128"/>
            </a:endParaRPr>
          </a:p>
          <a:p>
            <a:pPr algn="just">
              <a:defRPr/>
            </a:pPr>
            <a:endParaRPr lang="ja-JP" altLang="en-US" sz="700" dirty="0">
              <a:solidFill>
                <a:schemeClr val="bg2"/>
              </a:solidFill>
              <a:latin typeface="メイリオ" pitchFamily="50" charset="-128"/>
              <a:ea typeface="メイリオ" pitchFamily="50" charset="-128"/>
              <a:cs typeface="メイリオ" pitchFamily="50" charset="-128"/>
            </a:endParaRPr>
          </a:p>
          <a:p>
            <a:pPr>
              <a:defRPr/>
            </a:pPr>
            <a:endParaRPr lang="ja-JP" altLang="en-US" sz="1200" dirty="0">
              <a:solidFill>
                <a:schemeClr val="bg2"/>
              </a:solidFill>
              <a:latin typeface="メイリオ" pitchFamily="50" charset="-128"/>
              <a:ea typeface="メイリオ" pitchFamily="50" charset="-128"/>
              <a:cs typeface="メイリオ" pitchFamily="50" charset="-128"/>
            </a:endParaRPr>
          </a:p>
        </p:txBody>
      </p:sp>
      <p:pic>
        <p:nvPicPr>
          <p:cNvPr id="132" name="Picture 19"/>
          <p:cNvPicPr>
            <a:picLocks noChangeAspect="1" noChangeArrowheads="1"/>
          </p:cNvPicPr>
          <p:nvPr/>
        </p:nvPicPr>
        <p:blipFill>
          <a:blip r:embed="rId7" cstate="print"/>
          <a:srcRect/>
          <a:stretch>
            <a:fillRect/>
          </a:stretch>
        </p:blipFill>
        <p:spPr bwMode="auto">
          <a:xfrm>
            <a:off x="2610551" y="4839746"/>
            <a:ext cx="318837" cy="188874"/>
          </a:xfrm>
          <a:prstGeom prst="rect">
            <a:avLst/>
          </a:prstGeom>
          <a:noFill/>
          <a:ln w="9525">
            <a:noFill/>
            <a:miter lim="800000"/>
            <a:headEnd/>
            <a:tailEnd/>
          </a:ln>
        </p:spPr>
      </p:pic>
      <p:sp>
        <p:nvSpPr>
          <p:cNvPr id="133" name="Text Box 27"/>
          <p:cNvSpPr txBox="1">
            <a:spLocks noChangeArrowheads="1"/>
          </p:cNvSpPr>
          <p:nvPr/>
        </p:nvSpPr>
        <p:spPr bwMode="auto">
          <a:xfrm>
            <a:off x="4556656" y="4743041"/>
            <a:ext cx="999943" cy="430346"/>
          </a:xfrm>
          <a:prstGeom prst="rect">
            <a:avLst/>
          </a:prstGeom>
          <a:solidFill>
            <a:srgbClr val="FFFFFF"/>
          </a:solidFill>
          <a:ln w="9525">
            <a:solidFill>
              <a:srgbClr val="000000"/>
            </a:solidFill>
            <a:miter lim="800000"/>
            <a:headEnd/>
            <a:tailEnd/>
          </a:ln>
          <a:effectLst/>
        </p:spPr>
        <p:txBody>
          <a:bodyPr lIns="74295" tIns="8890" rIns="74295" bIns="8890"/>
          <a:lstStyle/>
          <a:p>
            <a:pPr algn="just">
              <a:spcBef>
                <a:spcPts val="300"/>
              </a:spcBef>
              <a:defRPr/>
            </a:pPr>
            <a:r>
              <a:rPr lang="ja-JP" altLang="en-US" sz="600" dirty="0">
                <a:solidFill>
                  <a:schemeClr val="bg2"/>
                </a:solidFill>
                <a:latin typeface="メイリオ" pitchFamily="50" charset="-128"/>
                <a:ea typeface="メイリオ" pitchFamily="50" charset="-128"/>
                <a:cs typeface="メイリオ" pitchFamily="50" charset="-128"/>
              </a:rPr>
              <a:t>流通</a:t>
            </a:r>
            <a:r>
              <a:rPr lang="ja-JP" altLang="en-US" sz="600" dirty="0" smtClean="0">
                <a:solidFill>
                  <a:schemeClr val="bg2"/>
                </a:solidFill>
                <a:latin typeface="メイリオ" pitchFamily="50" charset="-128"/>
                <a:ea typeface="メイリオ" pitchFamily="50" charset="-128"/>
                <a:cs typeface="メイリオ" pitchFamily="50" charset="-128"/>
              </a:rPr>
              <a:t>業者（卸・小売）</a:t>
            </a:r>
            <a:endParaRPr lang="ja-JP" altLang="en-US" sz="600" dirty="0">
              <a:solidFill>
                <a:schemeClr val="bg2"/>
              </a:solidFill>
              <a:latin typeface="メイリオ" pitchFamily="50" charset="-128"/>
              <a:ea typeface="メイリオ" pitchFamily="50" charset="-128"/>
              <a:cs typeface="メイリオ" pitchFamily="50" charset="-128"/>
            </a:endParaRPr>
          </a:p>
        </p:txBody>
      </p:sp>
      <p:pic>
        <p:nvPicPr>
          <p:cNvPr id="134" name="Picture 35"/>
          <p:cNvPicPr>
            <a:picLocks noChangeAspect="1" noChangeArrowheads="1"/>
          </p:cNvPicPr>
          <p:nvPr/>
        </p:nvPicPr>
        <p:blipFill>
          <a:blip r:embed="rId8" cstate="print"/>
          <a:srcRect/>
          <a:stretch>
            <a:fillRect/>
          </a:stretch>
        </p:blipFill>
        <p:spPr bwMode="auto">
          <a:xfrm>
            <a:off x="4845107" y="4862651"/>
            <a:ext cx="379482" cy="276419"/>
          </a:xfrm>
          <a:prstGeom prst="rect">
            <a:avLst/>
          </a:prstGeom>
          <a:noFill/>
          <a:ln w="9525">
            <a:noFill/>
            <a:miter lim="800000"/>
            <a:headEnd/>
            <a:tailEnd/>
          </a:ln>
        </p:spPr>
      </p:pic>
      <p:sp>
        <p:nvSpPr>
          <p:cNvPr id="135" name="Text Box 27"/>
          <p:cNvSpPr txBox="1">
            <a:spLocks noChangeArrowheads="1"/>
          </p:cNvSpPr>
          <p:nvPr/>
        </p:nvSpPr>
        <p:spPr bwMode="auto">
          <a:xfrm>
            <a:off x="4546661" y="5415828"/>
            <a:ext cx="999942" cy="430346"/>
          </a:xfrm>
          <a:prstGeom prst="rect">
            <a:avLst/>
          </a:prstGeom>
          <a:solidFill>
            <a:srgbClr val="FFFFFF"/>
          </a:solidFill>
          <a:ln w="9525">
            <a:solidFill>
              <a:srgbClr val="000000"/>
            </a:solidFill>
            <a:miter lim="800000"/>
            <a:headEnd/>
            <a:tailEnd/>
          </a:ln>
          <a:effectLst/>
        </p:spPr>
        <p:txBody>
          <a:bodyPr lIns="74295" tIns="8890" rIns="74295" bIns="8890"/>
          <a:lstStyle/>
          <a:p>
            <a:pPr algn="just">
              <a:spcBef>
                <a:spcPts val="300"/>
              </a:spcBef>
              <a:defRPr/>
            </a:pPr>
            <a:r>
              <a:rPr lang="ja-JP" altLang="en-US" sz="600" dirty="0">
                <a:solidFill>
                  <a:schemeClr val="bg2"/>
                </a:solidFill>
                <a:latin typeface="メイリオ" pitchFamily="50" charset="-128"/>
                <a:ea typeface="メイリオ" pitchFamily="50" charset="-128"/>
                <a:cs typeface="メイリオ" pitchFamily="50" charset="-128"/>
              </a:rPr>
              <a:t>流通業者（卸・小売</a:t>
            </a:r>
            <a:r>
              <a:rPr lang="ja-JP" altLang="en-US" sz="600" dirty="0" smtClean="0">
                <a:solidFill>
                  <a:schemeClr val="bg2"/>
                </a:solidFill>
                <a:latin typeface="メイリオ" pitchFamily="50" charset="-128"/>
                <a:ea typeface="メイリオ" pitchFamily="50" charset="-128"/>
                <a:cs typeface="メイリオ" pitchFamily="50" charset="-128"/>
              </a:rPr>
              <a:t>）</a:t>
            </a:r>
            <a:endParaRPr lang="ja-JP" altLang="en-US" sz="600" dirty="0">
              <a:solidFill>
                <a:schemeClr val="bg2"/>
              </a:solidFill>
              <a:latin typeface="メイリオ" pitchFamily="50" charset="-128"/>
              <a:ea typeface="メイリオ" pitchFamily="50" charset="-128"/>
              <a:cs typeface="メイリオ" pitchFamily="50" charset="-128"/>
            </a:endParaRPr>
          </a:p>
        </p:txBody>
      </p:sp>
      <p:pic>
        <p:nvPicPr>
          <p:cNvPr id="136" name="Picture 37"/>
          <p:cNvPicPr>
            <a:picLocks noChangeAspect="1" noChangeArrowheads="1"/>
          </p:cNvPicPr>
          <p:nvPr/>
        </p:nvPicPr>
        <p:blipFill>
          <a:blip r:embed="rId9" cstate="print"/>
          <a:srcRect/>
          <a:stretch>
            <a:fillRect/>
          </a:stretch>
        </p:blipFill>
        <p:spPr bwMode="auto">
          <a:xfrm>
            <a:off x="4831832" y="5546711"/>
            <a:ext cx="409537" cy="254628"/>
          </a:xfrm>
          <a:prstGeom prst="rect">
            <a:avLst/>
          </a:prstGeom>
          <a:noFill/>
          <a:ln w="9525">
            <a:noFill/>
            <a:miter lim="800000"/>
            <a:headEnd/>
            <a:tailEnd/>
          </a:ln>
        </p:spPr>
      </p:pic>
      <p:sp>
        <p:nvSpPr>
          <p:cNvPr id="137" name="Line 67"/>
          <p:cNvSpPr>
            <a:spLocks noChangeShapeType="1"/>
          </p:cNvSpPr>
          <p:nvPr/>
        </p:nvSpPr>
        <p:spPr bwMode="auto">
          <a:xfrm flipV="1">
            <a:off x="3895165" y="4908536"/>
            <a:ext cx="656635" cy="452715"/>
          </a:xfrm>
          <a:prstGeom prst="line">
            <a:avLst/>
          </a:prstGeom>
          <a:noFill/>
          <a:ln w="19050">
            <a:solidFill>
              <a:schemeClr val="bg2"/>
            </a:solidFill>
            <a:round/>
            <a:headEnd/>
            <a:tailEnd type="triangle" w="med" len="med"/>
          </a:ln>
        </p:spPr>
        <p:txBody>
          <a:bodyPr/>
          <a:lstStyle/>
          <a:p>
            <a:endParaRPr lang="ja-JP" altLang="en-US" sz="1200">
              <a:solidFill>
                <a:schemeClr val="bg2"/>
              </a:solidFill>
              <a:latin typeface="メイリオ" pitchFamily="50" charset="-128"/>
              <a:ea typeface="メイリオ" pitchFamily="50" charset="-128"/>
              <a:cs typeface="メイリオ" pitchFamily="50" charset="-128"/>
            </a:endParaRPr>
          </a:p>
        </p:txBody>
      </p:sp>
      <p:sp>
        <p:nvSpPr>
          <p:cNvPr id="138" name="Text Box 104"/>
          <p:cNvSpPr txBox="1">
            <a:spLocks noChangeArrowheads="1"/>
          </p:cNvSpPr>
          <p:nvPr/>
        </p:nvSpPr>
        <p:spPr bwMode="auto">
          <a:xfrm>
            <a:off x="1508314" y="5646173"/>
            <a:ext cx="734278" cy="158305"/>
          </a:xfrm>
          <a:prstGeom prst="rect">
            <a:avLst/>
          </a:prstGeom>
          <a:solidFill>
            <a:srgbClr val="FFFFFF"/>
          </a:solidFill>
          <a:ln w="6350">
            <a:solidFill>
              <a:schemeClr val="bg2"/>
            </a:solidFill>
            <a:miter lim="800000"/>
            <a:headEnd/>
            <a:tailEnd/>
          </a:ln>
        </p:spPr>
        <p:txBody>
          <a:bodyPr lIns="0" tIns="8890" rIns="0" bIns="8890" anchor="ctr" anchorCtr="0"/>
          <a:lstStyle/>
          <a:p>
            <a:pPr algn="ctr"/>
            <a:r>
              <a:rPr lang="ja-JP" altLang="en-US" sz="600" dirty="0">
                <a:solidFill>
                  <a:schemeClr val="bg2"/>
                </a:solidFill>
                <a:latin typeface="メイリオ" pitchFamily="50" charset="-128"/>
                <a:ea typeface="メイリオ" pitchFamily="50" charset="-128"/>
                <a:cs typeface="メイリオ" pitchFamily="50" charset="-128"/>
              </a:rPr>
              <a:t>情報コード</a:t>
            </a:r>
            <a:r>
              <a:rPr lang="ja-JP" altLang="en-US" sz="600" dirty="0" smtClean="0">
                <a:solidFill>
                  <a:schemeClr val="bg2"/>
                </a:solidFill>
                <a:latin typeface="メイリオ" pitchFamily="50" charset="-128"/>
                <a:ea typeface="メイリオ" pitchFamily="50" charset="-128"/>
                <a:cs typeface="メイリオ" pitchFamily="50" charset="-128"/>
              </a:rPr>
              <a:t>発行</a:t>
            </a:r>
            <a:endParaRPr lang="ja-JP" altLang="en-US" sz="1200" dirty="0">
              <a:solidFill>
                <a:schemeClr val="bg2"/>
              </a:solidFill>
              <a:latin typeface="メイリオ" pitchFamily="50" charset="-128"/>
              <a:ea typeface="メイリオ" pitchFamily="50" charset="-128"/>
              <a:cs typeface="メイリオ" pitchFamily="50" charset="-128"/>
            </a:endParaRPr>
          </a:p>
        </p:txBody>
      </p:sp>
      <p:grpSp>
        <p:nvGrpSpPr>
          <p:cNvPr id="139" name="グループ化 138"/>
          <p:cNvGrpSpPr/>
          <p:nvPr/>
        </p:nvGrpSpPr>
        <p:grpSpPr>
          <a:xfrm>
            <a:off x="2542859" y="5126062"/>
            <a:ext cx="1352305" cy="428375"/>
            <a:chOff x="2816422" y="4820691"/>
            <a:chExt cx="1527310" cy="582446"/>
          </a:xfrm>
          <a:solidFill>
            <a:schemeClr val="tx1"/>
          </a:solidFill>
        </p:grpSpPr>
        <p:sp>
          <p:nvSpPr>
            <p:cNvPr id="140" name="Text Box 15"/>
            <p:cNvSpPr txBox="1">
              <a:spLocks noChangeArrowheads="1"/>
            </p:cNvSpPr>
            <p:nvPr/>
          </p:nvSpPr>
          <p:spPr bwMode="auto">
            <a:xfrm>
              <a:off x="2816422" y="4820691"/>
              <a:ext cx="1527310" cy="582446"/>
            </a:xfrm>
            <a:prstGeom prst="rect">
              <a:avLst/>
            </a:prstGeom>
            <a:grpFill/>
            <a:ln w="6350">
              <a:solidFill>
                <a:schemeClr val="bg2"/>
              </a:solidFill>
              <a:miter lim="800000"/>
              <a:headEnd/>
              <a:tailEnd/>
            </a:ln>
            <a:effectLst/>
          </p:spPr>
          <p:txBody>
            <a:bodyPr lIns="74295" tIns="8890" rIns="74295" bIns="8890"/>
            <a:lstStyle/>
            <a:p>
              <a:pPr algn="ctr">
                <a:spcBef>
                  <a:spcPts val="300"/>
                </a:spcBef>
                <a:defRPr/>
              </a:pPr>
              <a:r>
                <a:rPr lang="ja-JP" altLang="en-US" sz="700" dirty="0" smtClean="0">
                  <a:solidFill>
                    <a:schemeClr val="bg2"/>
                  </a:solidFill>
                  <a:latin typeface="メイリオ" pitchFamily="50" charset="-128"/>
                  <a:ea typeface="メイリオ" pitchFamily="50" charset="-128"/>
                  <a:cs typeface="メイリオ" pitchFamily="50" charset="-128"/>
                </a:rPr>
                <a:t>野菜</a:t>
              </a:r>
              <a:r>
                <a:rPr lang="ja-JP" altLang="en-US" sz="700" dirty="0">
                  <a:solidFill>
                    <a:schemeClr val="bg2"/>
                  </a:solidFill>
                  <a:latin typeface="メイリオ" pitchFamily="50" charset="-128"/>
                  <a:ea typeface="メイリオ" pitchFamily="50" charset="-128"/>
                  <a:cs typeface="メイリオ" pitchFamily="50" charset="-128"/>
                </a:rPr>
                <a:t>＋</a:t>
              </a:r>
              <a:r>
                <a:rPr lang="ja-JP" altLang="en-US" sz="700" dirty="0" smtClean="0">
                  <a:solidFill>
                    <a:schemeClr val="bg2"/>
                  </a:solidFill>
                  <a:latin typeface="メイリオ" pitchFamily="50" charset="-128"/>
                  <a:ea typeface="メイリオ" pitchFamily="50" charset="-128"/>
                  <a:cs typeface="メイリオ" pitchFamily="50" charset="-128"/>
                </a:rPr>
                <a:t>情報</a:t>
              </a:r>
              <a:r>
                <a:rPr lang="ja-JP" altLang="en-US" sz="700" dirty="0">
                  <a:solidFill>
                    <a:schemeClr val="bg2"/>
                  </a:solidFill>
                  <a:latin typeface="メイリオ" pitchFamily="50" charset="-128"/>
                  <a:ea typeface="メイリオ" pitchFamily="50" charset="-128"/>
                  <a:cs typeface="メイリオ" pitchFamily="50" charset="-128"/>
                </a:rPr>
                <a:t>コード付帯</a:t>
              </a:r>
            </a:p>
            <a:p>
              <a:pPr algn="ctr">
                <a:defRPr/>
              </a:pPr>
              <a:r>
                <a:rPr lang="ja-JP" altLang="en-US" sz="500" dirty="0">
                  <a:solidFill>
                    <a:schemeClr val="bg2"/>
                  </a:solidFill>
                  <a:latin typeface="メイリオ" pitchFamily="50" charset="-128"/>
                  <a:ea typeface="メイリオ" pitchFamily="50" charset="-128"/>
                  <a:cs typeface="メイリオ" pitchFamily="50" charset="-128"/>
                </a:rPr>
                <a:t>（包材に印刷・梱包）</a:t>
              </a:r>
            </a:p>
          </p:txBody>
        </p:sp>
        <p:grpSp>
          <p:nvGrpSpPr>
            <p:cNvPr id="141" name="グループ化 140"/>
            <p:cNvGrpSpPr/>
            <p:nvPr/>
          </p:nvGrpSpPr>
          <p:grpSpPr>
            <a:xfrm>
              <a:off x="2847121" y="5135141"/>
              <a:ext cx="1289548" cy="255227"/>
              <a:chOff x="2877504" y="5293899"/>
              <a:chExt cx="1289548" cy="312411"/>
            </a:xfrm>
            <a:grpFill/>
          </p:grpSpPr>
          <p:pic>
            <p:nvPicPr>
              <p:cNvPr id="142" name="Picture 16"/>
              <p:cNvPicPr>
                <a:picLocks noChangeAspect="1" noChangeArrowheads="1"/>
              </p:cNvPicPr>
              <p:nvPr/>
            </p:nvPicPr>
            <p:blipFill>
              <a:blip r:embed="rId10" cstate="print"/>
              <a:srcRect/>
              <a:stretch>
                <a:fillRect/>
              </a:stretch>
            </p:blipFill>
            <p:spPr bwMode="auto">
              <a:xfrm>
                <a:off x="2877504" y="5300425"/>
                <a:ext cx="496160" cy="298059"/>
              </a:xfrm>
              <a:prstGeom prst="rect">
                <a:avLst/>
              </a:prstGeom>
              <a:grpFill/>
              <a:ln w="9525">
                <a:solidFill>
                  <a:schemeClr val="bg2"/>
                </a:solidFill>
                <a:miter lim="800000"/>
                <a:headEnd/>
                <a:tailEnd/>
              </a:ln>
            </p:spPr>
          </p:pic>
          <p:grpSp>
            <p:nvGrpSpPr>
              <p:cNvPr id="143" name="グループ化 142"/>
              <p:cNvGrpSpPr/>
              <p:nvPr/>
            </p:nvGrpSpPr>
            <p:grpSpPr>
              <a:xfrm>
                <a:off x="3434835" y="5293899"/>
                <a:ext cx="732217" cy="312411"/>
                <a:chOff x="621791" y="3156590"/>
                <a:chExt cx="732217" cy="312411"/>
              </a:xfrm>
              <a:grpFill/>
            </p:grpSpPr>
            <p:pic>
              <p:nvPicPr>
                <p:cNvPr id="144" name="Picture 39"/>
                <p:cNvPicPr>
                  <a:picLocks noChangeAspect="1" noChangeArrowheads="1"/>
                </p:cNvPicPr>
                <p:nvPr/>
              </p:nvPicPr>
              <p:blipFill>
                <a:blip r:embed="rId5" cstate="print"/>
                <a:srcRect/>
                <a:stretch>
                  <a:fillRect/>
                </a:stretch>
              </p:blipFill>
              <p:spPr bwMode="auto">
                <a:xfrm>
                  <a:off x="621791" y="3156590"/>
                  <a:ext cx="283334" cy="312411"/>
                </a:xfrm>
                <a:prstGeom prst="rect">
                  <a:avLst/>
                </a:prstGeom>
                <a:grpFill/>
                <a:ln w="9525">
                  <a:solidFill>
                    <a:schemeClr val="bg2"/>
                  </a:solidFill>
                  <a:miter lim="800000"/>
                  <a:headEnd/>
                  <a:tailEnd/>
                </a:ln>
              </p:spPr>
            </p:pic>
            <p:sp>
              <p:nvSpPr>
                <p:cNvPr id="145" name="AutoShape 49"/>
                <p:cNvSpPr>
                  <a:spLocks noChangeArrowheads="1"/>
                </p:cNvSpPr>
                <p:nvPr/>
              </p:nvSpPr>
              <p:spPr bwMode="auto">
                <a:xfrm>
                  <a:off x="971696" y="3243971"/>
                  <a:ext cx="117012" cy="167846"/>
                </a:xfrm>
                <a:prstGeom prst="rightArrow">
                  <a:avLst>
                    <a:gd name="adj1" fmla="val 50000"/>
                    <a:gd name="adj2" fmla="val 58333"/>
                  </a:avLst>
                </a:prstGeom>
                <a:grpFill/>
                <a:ln w="9525">
                  <a:solidFill>
                    <a:schemeClr val="bg2"/>
                  </a:solidFill>
                  <a:miter lim="800000"/>
                  <a:headEnd/>
                  <a:tailEnd/>
                </a:ln>
              </p:spPr>
              <p:txBody>
                <a:bodyPr lIns="74295" tIns="8890" rIns="74295" bIns="8890"/>
                <a:lstStyle/>
                <a:p>
                  <a:endParaRPr lang="ja-JP" altLang="en-US" sz="1200">
                    <a:solidFill>
                      <a:schemeClr val="bg2"/>
                    </a:solidFill>
                    <a:latin typeface="メイリオ" pitchFamily="50" charset="-128"/>
                    <a:ea typeface="メイリオ" pitchFamily="50" charset="-128"/>
                    <a:cs typeface="メイリオ" pitchFamily="50" charset="-128"/>
                  </a:endParaRPr>
                </a:p>
              </p:txBody>
            </p:sp>
            <p:pic>
              <p:nvPicPr>
                <p:cNvPr id="146" name="Picture 17"/>
                <p:cNvPicPr>
                  <a:picLocks noChangeAspect="1" noChangeArrowheads="1"/>
                </p:cNvPicPr>
                <p:nvPr/>
              </p:nvPicPr>
              <p:blipFill>
                <a:blip r:embed="rId6" cstate="print"/>
                <a:srcRect/>
                <a:stretch>
                  <a:fillRect/>
                </a:stretch>
              </p:blipFill>
              <p:spPr bwMode="auto">
                <a:xfrm>
                  <a:off x="1089072" y="3243971"/>
                  <a:ext cx="264936" cy="180614"/>
                </a:xfrm>
                <a:prstGeom prst="rect">
                  <a:avLst/>
                </a:prstGeom>
                <a:grpFill/>
                <a:ln w="9525">
                  <a:solidFill>
                    <a:schemeClr val="bg2"/>
                  </a:solidFill>
                  <a:miter lim="800000"/>
                  <a:headEnd/>
                  <a:tailEnd/>
                </a:ln>
              </p:spPr>
            </p:pic>
          </p:grpSp>
        </p:grpSp>
      </p:grpSp>
      <p:sp>
        <p:nvSpPr>
          <p:cNvPr id="147" name="Text Box 10"/>
          <p:cNvSpPr txBox="1">
            <a:spLocks noChangeArrowheads="1"/>
          </p:cNvSpPr>
          <p:nvPr/>
        </p:nvSpPr>
        <p:spPr bwMode="auto">
          <a:xfrm>
            <a:off x="2224962" y="6124384"/>
            <a:ext cx="1067564" cy="344203"/>
          </a:xfrm>
          <a:prstGeom prst="rect">
            <a:avLst/>
          </a:prstGeom>
          <a:solidFill>
            <a:schemeClr val="tx1"/>
          </a:solidFill>
          <a:ln w="6350">
            <a:solidFill>
              <a:schemeClr val="bg2"/>
            </a:solidFill>
            <a:miter lim="800000"/>
            <a:headEnd/>
            <a:tailEnd/>
          </a:ln>
          <a:effectLst/>
        </p:spPr>
        <p:txBody>
          <a:bodyPr/>
          <a:lstStyle/>
          <a:p>
            <a:pPr>
              <a:defRPr/>
            </a:pPr>
            <a:r>
              <a:rPr lang="en-US" altLang="ja-JP" sz="600" dirty="0" smtClean="0">
                <a:solidFill>
                  <a:schemeClr val="bg2"/>
                </a:solidFill>
                <a:latin typeface="メイリオ" pitchFamily="50" charset="-128"/>
                <a:ea typeface="メイリオ" pitchFamily="50" charset="-128"/>
                <a:cs typeface="メイリオ" pitchFamily="50" charset="-128"/>
              </a:rPr>
              <a:t>GAP</a:t>
            </a:r>
            <a:r>
              <a:rPr lang="ja-JP" altLang="en-US" sz="600" dirty="0">
                <a:solidFill>
                  <a:schemeClr val="bg2"/>
                </a:solidFill>
                <a:latin typeface="メイリオ" pitchFamily="50" charset="-128"/>
                <a:ea typeface="メイリオ" pitchFamily="50" charset="-128"/>
                <a:cs typeface="メイリオ" pitchFamily="50" charset="-128"/>
              </a:rPr>
              <a:t>認証</a:t>
            </a:r>
            <a:r>
              <a:rPr lang="ja-JP" altLang="en-US" sz="600" dirty="0" smtClean="0">
                <a:solidFill>
                  <a:schemeClr val="bg2"/>
                </a:solidFill>
                <a:latin typeface="メイリオ" pitchFamily="50" charset="-128"/>
                <a:ea typeface="メイリオ" pitchFamily="50" charset="-128"/>
                <a:cs typeface="メイリオ" pitchFamily="50" charset="-128"/>
              </a:rPr>
              <a:t>農場（</a:t>
            </a:r>
            <a:r>
              <a:rPr lang="ja-JP" altLang="en-US" sz="600" dirty="0">
                <a:solidFill>
                  <a:schemeClr val="bg2"/>
                </a:solidFill>
                <a:latin typeface="メイリオ" pitchFamily="50" charset="-128"/>
                <a:ea typeface="メイリオ" pitchFamily="50" charset="-128"/>
                <a:cs typeface="メイリオ" pitchFamily="50" charset="-128"/>
              </a:rPr>
              <a:t>果物</a:t>
            </a:r>
            <a:r>
              <a:rPr lang="ja-JP" altLang="en-US" sz="600" dirty="0" smtClean="0">
                <a:solidFill>
                  <a:schemeClr val="bg2"/>
                </a:solidFill>
                <a:latin typeface="メイリオ" pitchFamily="50" charset="-128"/>
                <a:ea typeface="メイリオ" pitchFamily="50" charset="-128"/>
                <a:cs typeface="メイリオ" pitchFamily="50" charset="-128"/>
              </a:rPr>
              <a:t>）</a:t>
            </a:r>
            <a:endParaRPr lang="ja-JP" altLang="en-US" sz="600" dirty="0">
              <a:solidFill>
                <a:schemeClr val="bg2"/>
              </a:solidFill>
              <a:latin typeface="メイリオ" pitchFamily="50" charset="-128"/>
              <a:ea typeface="メイリオ" pitchFamily="50" charset="-128"/>
              <a:cs typeface="メイリオ" pitchFamily="50" charset="-128"/>
            </a:endParaRPr>
          </a:p>
          <a:p>
            <a:pPr algn="ctr">
              <a:defRPr/>
            </a:pPr>
            <a:endParaRPr lang="ja-JP" altLang="en-US" sz="700" dirty="0">
              <a:solidFill>
                <a:schemeClr val="bg2"/>
              </a:solidFill>
              <a:latin typeface="メイリオ" pitchFamily="50" charset="-128"/>
              <a:ea typeface="メイリオ" pitchFamily="50" charset="-128"/>
              <a:cs typeface="メイリオ" pitchFamily="50" charset="-128"/>
            </a:endParaRPr>
          </a:p>
          <a:p>
            <a:pPr algn="just">
              <a:defRPr/>
            </a:pPr>
            <a:endParaRPr lang="ja-JP" altLang="en-US" sz="700" dirty="0">
              <a:solidFill>
                <a:schemeClr val="bg2"/>
              </a:solidFill>
              <a:latin typeface="メイリオ" pitchFamily="50" charset="-128"/>
              <a:ea typeface="メイリオ" pitchFamily="50" charset="-128"/>
              <a:cs typeface="メイリオ" pitchFamily="50" charset="-128"/>
            </a:endParaRPr>
          </a:p>
          <a:p>
            <a:pPr algn="just">
              <a:defRPr/>
            </a:pPr>
            <a:endParaRPr lang="ja-JP" altLang="en-US" sz="700" dirty="0">
              <a:solidFill>
                <a:schemeClr val="bg2"/>
              </a:solidFill>
              <a:latin typeface="メイリオ" pitchFamily="50" charset="-128"/>
              <a:ea typeface="メイリオ" pitchFamily="50" charset="-128"/>
              <a:cs typeface="メイリオ" pitchFamily="50" charset="-128"/>
            </a:endParaRPr>
          </a:p>
          <a:p>
            <a:pPr algn="just">
              <a:defRPr/>
            </a:pPr>
            <a:endParaRPr lang="ja-JP" altLang="en-US" sz="700" dirty="0">
              <a:solidFill>
                <a:schemeClr val="bg2"/>
              </a:solidFill>
              <a:latin typeface="メイリオ" pitchFamily="50" charset="-128"/>
              <a:ea typeface="メイリオ" pitchFamily="50" charset="-128"/>
              <a:cs typeface="メイリオ" pitchFamily="50" charset="-128"/>
            </a:endParaRPr>
          </a:p>
          <a:p>
            <a:pPr algn="just">
              <a:defRPr/>
            </a:pPr>
            <a:endParaRPr lang="ja-JP" altLang="en-US" sz="700" dirty="0">
              <a:solidFill>
                <a:schemeClr val="bg2"/>
              </a:solidFill>
              <a:latin typeface="メイリオ" pitchFamily="50" charset="-128"/>
              <a:ea typeface="メイリオ" pitchFamily="50" charset="-128"/>
              <a:cs typeface="メイリオ" pitchFamily="50" charset="-128"/>
            </a:endParaRPr>
          </a:p>
          <a:p>
            <a:pPr>
              <a:defRPr/>
            </a:pPr>
            <a:endParaRPr lang="ja-JP" altLang="en-US" sz="1200" dirty="0">
              <a:solidFill>
                <a:schemeClr val="bg2"/>
              </a:solidFill>
              <a:latin typeface="メイリオ" pitchFamily="50" charset="-128"/>
              <a:ea typeface="メイリオ" pitchFamily="50" charset="-128"/>
              <a:cs typeface="メイリオ" pitchFamily="50" charset="-128"/>
            </a:endParaRPr>
          </a:p>
        </p:txBody>
      </p:sp>
      <p:pic>
        <p:nvPicPr>
          <p:cNvPr id="148" name="Picture 38"/>
          <p:cNvPicPr>
            <a:picLocks noChangeAspect="1" noChangeArrowheads="1"/>
          </p:cNvPicPr>
          <p:nvPr/>
        </p:nvPicPr>
        <p:blipFill>
          <a:blip r:embed="rId2" cstate="print"/>
          <a:srcRect/>
          <a:stretch>
            <a:fillRect/>
          </a:stretch>
        </p:blipFill>
        <p:spPr bwMode="auto">
          <a:xfrm>
            <a:off x="2601741" y="6251664"/>
            <a:ext cx="300286" cy="216923"/>
          </a:xfrm>
          <a:prstGeom prst="rect">
            <a:avLst/>
          </a:prstGeom>
          <a:noFill/>
          <a:ln w="9525">
            <a:noFill/>
            <a:miter lim="800000"/>
            <a:headEnd/>
            <a:tailEnd/>
          </a:ln>
        </p:spPr>
      </p:pic>
      <p:sp>
        <p:nvSpPr>
          <p:cNvPr id="149" name="Text Box 13"/>
          <p:cNvSpPr txBox="1">
            <a:spLocks noChangeArrowheads="1"/>
          </p:cNvSpPr>
          <p:nvPr/>
        </p:nvSpPr>
        <p:spPr bwMode="auto">
          <a:xfrm>
            <a:off x="677847" y="6061427"/>
            <a:ext cx="1251533" cy="438778"/>
          </a:xfrm>
          <a:prstGeom prst="rect">
            <a:avLst/>
          </a:prstGeom>
          <a:solidFill>
            <a:schemeClr val="tx1"/>
          </a:solidFill>
          <a:ln w="6350">
            <a:solidFill>
              <a:schemeClr val="bg2"/>
            </a:solidFill>
            <a:miter lim="800000"/>
            <a:headEnd/>
            <a:tailEnd/>
          </a:ln>
          <a:effectLst/>
        </p:spPr>
        <p:txBody>
          <a:bodyPr/>
          <a:lstStyle/>
          <a:p>
            <a:pPr algn="just">
              <a:defRPr/>
            </a:pPr>
            <a:r>
              <a:rPr lang="ja-JP" altLang="en-US" sz="600" dirty="0">
                <a:solidFill>
                  <a:schemeClr val="bg2"/>
                </a:solidFill>
                <a:latin typeface="メイリオ" pitchFamily="50" charset="-128"/>
                <a:ea typeface="メイリオ" pitchFamily="50" charset="-128"/>
                <a:cs typeface="メイリオ" pitchFamily="50" charset="-128"/>
              </a:rPr>
              <a:t>農場管理システム</a:t>
            </a:r>
            <a:r>
              <a:rPr lang="ja-JP" altLang="en-US" sz="600" dirty="0" smtClean="0">
                <a:solidFill>
                  <a:schemeClr val="bg2"/>
                </a:solidFill>
                <a:latin typeface="メイリオ" pitchFamily="50" charset="-128"/>
                <a:ea typeface="メイリオ" pitchFamily="50" charset="-128"/>
                <a:cs typeface="メイリオ" pitchFamily="50" charset="-128"/>
              </a:rPr>
              <a:t>（</a:t>
            </a:r>
            <a:r>
              <a:rPr lang="en-US" altLang="ja-JP" sz="600" dirty="0" smtClean="0">
                <a:solidFill>
                  <a:schemeClr val="bg2"/>
                </a:solidFill>
                <a:latin typeface="メイリオ" pitchFamily="50" charset="-128"/>
                <a:ea typeface="メイリオ" pitchFamily="50" charset="-128"/>
                <a:cs typeface="メイリオ" pitchFamily="50" charset="-128"/>
              </a:rPr>
              <a:t>B</a:t>
            </a:r>
            <a:r>
              <a:rPr lang="ja-JP" altLang="en-US" sz="600" dirty="0" smtClean="0">
                <a:solidFill>
                  <a:schemeClr val="bg2"/>
                </a:solidFill>
                <a:latin typeface="メイリオ" pitchFamily="50" charset="-128"/>
                <a:ea typeface="メイリオ" pitchFamily="50" charset="-128"/>
                <a:cs typeface="メイリオ" pitchFamily="50" charset="-128"/>
              </a:rPr>
              <a:t>社）</a:t>
            </a:r>
            <a:endParaRPr lang="en-US" altLang="ja-JP" sz="600" dirty="0" smtClean="0">
              <a:solidFill>
                <a:schemeClr val="bg2"/>
              </a:solidFill>
              <a:latin typeface="メイリオ" pitchFamily="50" charset="-128"/>
              <a:ea typeface="メイリオ" pitchFamily="50" charset="-128"/>
              <a:cs typeface="メイリオ" pitchFamily="50" charset="-128"/>
            </a:endParaRPr>
          </a:p>
          <a:p>
            <a:pPr algn="just">
              <a:defRPr/>
            </a:pPr>
            <a:r>
              <a:rPr lang="ja-JP" altLang="en-US" sz="500" dirty="0" smtClean="0">
                <a:solidFill>
                  <a:schemeClr val="bg2"/>
                </a:solidFill>
                <a:latin typeface="メイリオ" pitchFamily="50" charset="-128"/>
                <a:ea typeface="メイリオ" pitchFamily="50" charset="-128"/>
                <a:cs typeface="メイリオ" pitchFamily="50" charset="-128"/>
              </a:rPr>
              <a:t>・</a:t>
            </a:r>
            <a:r>
              <a:rPr lang="ja-JP" altLang="en-US" sz="500" dirty="0">
                <a:solidFill>
                  <a:schemeClr val="bg2"/>
                </a:solidFill>
                <a:latin typeface="メイリオ" pitchFamily="50" charset="-128"/>
                <a:ea typeface="メイリオ" pitchFamily="50" charset="-128"/>
                <a:cs typeface="メイリオ" pitchFamily="50" charset="-128"/>
              </a:rPr>
              <a:t>生産地・生産者情報</a:t>
            </a:r>
          </a:p>
          <a:p>
            <a:pPr algn="just">
              <a:defRPr/>
            </a:pPr>
            <a:r>
              <a:rPr lang="ja-JP" altLang="en-US" sz="500" dirty="0">
                <a:solidFill>
                  <a:schemeClr val="bg2"/>
                </a:solidFill>
                <a:latin typeface="メイリオ" pitchFamily="50" charset="-128"/>
                <a:ea typeface="メイリオ" pitchFamily="50" charset="-128"/>
                <a:cs typeface="メイリオ" pitchFamily="50" charset="-128"/>
              </a:rPr>
              <a:t>・農薬・肥料履歴情報</a:t>
            </a:r>
          </a:p>
          <a:p>
            <a:pPr algn="just">
              <a:defRPr/>
            </a:pPr>
            <a:r>
              <a:rPr lang="ja-JP" altLang="en-US" sz="500" dirty="0">
                <a:solidFill>
                  <a:schemeClr val="bg2"/>
                </a:solidFill>
                <a:latin typeface="メイリオ" pitchFamily="50" charset="-128"/>
                <a:ea typeface="メイリオ" pitchFamily="50" charset="-128"/>
                <a:cs typeface="メイリオ" pitchFamily="50" charset="-128"/>
              </a:rPr>
              <a:t>・放射線量</a:t>
            </a:r>
            <a:r>
              <a:rPr lang="ja-JP" altLang="en-US" sz="500" dirty="0" smtClean="0">
                <a:solidFill>
                  <a:schemeClr val="bg2"/>
                </a:solidFill>
                <a:latin typeface="メイリオ" pitchFamily="50" charset="-128"/>
                <a:ea typeface="メイリオ" pitchFamily="50" charset="-128"/>
                <a:cs typeface="メイリオ" pitchFamily="50" charset="-128"/>
              </a:rPr>
              <a:t>情報</a:t>
            </a:r>
            <a:r>
              <a:rPr lang="ja-JP" altLang="en-US" sz="500" dirty="0">
                <a:solidFill>
                  <a:schemeClr val="bg2"/>
                </a:solidFill>
                <a:latin typeface="メイリオ" pitchFamily="50" charset="-128"/>
                <a:ea typeface="メイリオ" pitchFamily="50" charset="-128"/>
                <a:cs typeface="メイリオ" pitchFamily="50" charset="-128"/>
              </a:rPr>
              <a:t>　</a:t>
            </a:r>
            <a:r>
              <a:rPr lang="ja-JP" altLang="en-US" sz="500" dirty="0" smtClean="0">
                <a:solidFill>
                  <a:schemeClr val="bg2"/>
                </a:solidFill>
                <a:latin typeface="メイリオ" pitchFamily="50" charset="-128"/>
                <a:ea typeface="メイリオ" pitchFamily="50" charset="-128"/>
                <a:cs typeface="メイリオ" pitchFamily="50" charset="-128"/>
              </a:rPr>
              <a:t>　　等</a:t>
            </a:r>
            <a:endParaRPr lang="ja-JP" altLang="en-US" sz="500" dirty="0">
              <a:solidFill>
                <a:schemeClr val="bg2"/>
              </a:solidFill>
              <a:latin typeface="メイリオ" pitchFamily="50" charset="-128"/>
              <a:ea typeface="メイリオ" pitchFamily="50" charset="-128"/>
              <a:cs typeface="メイリオ" pitchFamily="50" charset="-128"/>
            </a:endParaRPr>
          </a:p>
          <a:p>
            <a:pPr algn="just">
              <a:defRPr/>
            </a:pPr>
            <a:endParaRPr lang="ja-JP" altLang="en-US" sz="700" dirty="0">
              <a:solidFill>
                <a:schemeClr val="bg2"/>
              </a:solidFill>
              <a:latin typeface="メイリオ" pitchFamily="50" charset="-128"/>
              <a:ea typeface="メイリオ" pitchFamily="50" charset="-128"/>
              <a:cs typeface="メイリオ" pitchFamily="50" charset="-128"/>
            </a:endParaRPr>
          </a:p>
          <a:p>
            <a:pPr algn="just">
              <a:defRPr/>
            </a:pPr>
            <a:endParaRPr lang="ja-JP" altLang="en-US" sz="700" dirty="0">
              <a:solidFill>
                <a:schemeClr val="bg2"/>
              </a:solidFill>
              <a:latin typeface="メイリオ" pitchFamily="50" charset="-128"/>
              <a:ea typeface="メイリオ" pitchFamily="50" charset="-128"/>
              <a:cs typeface="メイリオ" pitchFamily="50" charset="-128"/>
            </a:endParaRPr>
          </a:p>
          <a:p>
            <a:pPr algn="just">
              <a:defRPr/>
            </a:pPr>
            <a:endParaRPr lang="ja-JP" altLang="en-US" sz="700" dirty="0">
              <a:solidFill>
                <a:schemeClr val="bg2"/>
              </a:solidFill>
              <a:latin typeface="メイリオ" pitchFamily="50" charset="-128"/>
              <a:ea typeface="メイリオ" pitchFamily="50" charset="-128"/>
              <a:cs typeface="メイリオ" pitchFamily="50" charset="-128"/>
            </a:endParaRPr>
          </a:p>
          <a:p>
            <a:pPr>
              <a:defRPr/>
            </a:pPr>
            <a:endParaRPr lang="ja-JP" altLang="en-US" sz="1200" dirty="0">
              <a:solidFill>
                <a:schemeClr val="bg2"/>
              </a:solidFill>
              <a:latin typeface="メイリオ" pitchFamily="50" charset="-128"/>
              <a:ea typeface="メイリオ" pitchFamily="50" charset="-128"/>
              <a:cs typeface="メイリオ" pitchFamily="50" charset="-128"/>
            </a:endParaRPr>
          </a:p>
        </p:txBody>
      </p:sp>
      <p:sp>
        <p:nvSpPr>
          <p:cNvPr id="150" name="Line 65"/>
          <p:cNvSpPr>
            <a:spLocks noChangeShapeType="1"/>
          </p:cNvSpPr>
          <p:nvPr/>
        </p:nvSpPr>
        <p:spPr bwMode="auto">
          <a:xfrm flipH="1">
            <a:off x="1917438" y="6245647"/>
            <a:ext cx="296167" cy="1"/>
          </a:xfrm>
          <a:prstGeom prst="line">
            <a:avLst/>
          </a:prstGeom>
          <a:noFill/>
          <a:ln w="19050">
            <a:solidFill>
              <a:schemeClr val="bg2"/>
            </a:solidFill>
            <a:round/>
            <a:headEnd/>
            <a:tailEnd type="triangle" w="lg" len="lg"/>
          </a:ln>
        </p:spPr>
        <p:txBody>
          <a:bodyPr/>
          <a:lstStyle/>
          <a:p>
            <a:endParaRPr lang="ja-JP" altLang="en-US" sz="1200">
              <a:solidFill>
                <a:schemeClr val="bg2"/>
              </a:solidFill>
              <a:latin typeface="メイリオ" pitchFamily="50" charset="-128"/>
              <a:ea typeface="メイリオ" pitchFamily="50" charset="-128"/>
              <a:cs typeface="メイリオ" pitchFamily="50" charset="-128"/>
            </a:endParaRPr>
          </a:p>
        </p:txBody>
      </p:sp>
      <p:grpSp>
        <p:nvGrpSpPr>
          <p:cNvPr id="151" name="グループ化 150"/>
          <p:cNvGrpSpPr/>
          <p:nvPr/>
        </p:nvGrpSpPr>
        <p:grpSpPr>
          <a:xfrm>
            <a:off x="2542859" y="5609537"/>
            <a:ext cx="1352305" cy="431113"/>
            <a:chOff x="2816422" y="5478054"/>
            <a:chExt cx="1527310" cy="586168"/>
          </a:xfrm>
          <a:solidFill>
            <a:schemeClr val="tx1"/>
          </a:solidFill>
        </p:grpSpPr>
        <p:sp>
          <p:nvSpPr>
            <p:cNvPr id="152" name="Text Box 15"/>
            <p:cNvSpPr txBox="1">
              <a:spLocks noChangeArrowheads="1"/>
            </p:cNvSpPr>
            <p:nvPr/>
          </p:nvSpPr>
          <p:spPr bwMode="auto">
            <a:xfrm>
              <a:off x="2816422" y="5478054"/>
              <a:ext cx="1527310" cy="582446"/>
            </a:xfrm>
            <a:prstGeom prst="rect">
              <a:avLst/>
            </a:prstGeom>
            <a:grpFill/>
            <a:ln w="6350">
              <a:solidFill>
                <a:schemeClr val="bg2"/>
              </a:solidFill>
              <a:miter lim="800000"/>
              <a:headEnd/>
              <a:tailEnd/>
            </a:ln>
            <a:effectLst/>
          </p:spPr>
          <p:txBody>
            <a:bodyPr lIns="74295" tIns="8890" rIns="74295" bIns="8890"/>
            <a:lstStyle/>
            <a:p>
              <a:pPr algn="ctr">
                <a:spcBef>
                  <a:spcPts val="300"/>
                </a:spcBef>
                <a:defRPr/>
              </a:pPr>
              <a:r>
                <a:rPr lang="ja-JP" altLang="en-US" sz="700" dirty="0">
                  <a:solidFill>
                    <a:schemeClr val="bg2"/>
                  </a:solidFill>
                  <a:latin typeface="メイリオ" pitchFamily="50" charset="-128"/>
                  <a:ea typeface="メイリオ" pitchFamily="50" charset="-128"/>
                  <a:cs typeface="メイリオ" pitchFamily="50" charset="-128"/>
                </a:rPr>
                <a:t>果物</a:t>
              </a:r>
              <a:r>
                <a:rPr lang="ja-JP" altLang="en-US" sz="700" dirty="0" smtClean="0">
                  <a:solidFill>
                    <a:schemeClr val="bg2"/>
                  </a:solidFill>
                  <a:latin typeface="メイリオ" pitchFamily="50" charset="-128"/>
                  <a:ea typeface="メイリオ" pitchFamily="50" charset="-128"/>
                  <a:cs typeface="メイリオ" pitchFamily="50" charset="-128"/>
                </a:rPr>
                <a:t>＋情報</a:t>
              </a:r>
              <a:r>
                <a:rPr lang="ja-JP" altLang="en-US" sz="700" dirty="0">
                  <a:solidFill>
                    <a:schemeClr val="bg2"/>
                  </a:solidFill>
                  <a:latin typeface="メイリオ" pitchFamily="50" charset="-128"/>
                  <a:ea typeface="メイリオ" pitchFamily="50" charset="-128"/>
                  <a:cs typeface="メイリオ" pitchFamily="50" charset="-128"/>
                </a:rPr>
                <a:t>コード付帯</a:t>
              </a:r>
            </a:p>
            <a:p>
              <a:pPr algn="ctr">
                <a:defRPr/>
              </a:pPr>
              <a:r>
                <a:rPr lang="ja-JP" altLang="en-US" sz="500" dirty="0">
                  <a:solidFill>
                    <a:schemeClr val="bg2"/>
                  </a:solidFill>
                  <a:latin typeface="メイリオ" pitchFamily="50" charset="-128"/>
                  <a:ea typeface="メイリオ" pitchFamily="50" charset="-128"/>
                  <a:cs typeface="メイリオ" pitchFamily="50" charset="-128"/>
                </a:rPr>
                <a:t>（包材に印刷・梱包）</a:t>
              </a:r>
            </a:p>
          </p:txBody>
        </p:sp>
        <p:grpSp>
          <p:nvGrpSpPr>
            <p:cNvPr id="153" name="グループ化 152"/>
            <p:cNvGrpSpPr/>
            <p:nvPr/>
          </p:nvGrpSpPr>
          <p:grpSpPr>
            <a:xfrm>
              <a:off x="2890953" y="5798397"/>
              <a:ext cx="1258840" cy="265825"/>
              <a:chOff x="2787364" y="5860486"/>
              <a:chExt cx="1258840" cy="265825"/>
            </a:xfrm>
            <a:grpFill/>
          </p:grpSpPr>
          <p:grpSp>
            <p:nvGrpSpPr>
              <p:cNvPr id="154" name="グループ化 153"/>
              <p:cNvGrpSpPr/>
              <p:nvPr/>
            </p:nvGrpSpPr>
            <p:grpSpPr>
              <a:xfrm>
                <a:off x="3313987" y="5871084"/>
                <a:ext cx="732217" cy="255227"/>
                <a:chOff x="621791" y="3156590"/>
                <a:chExt cx="732217" cy="312411"/>
              </a:xfrm>
              <a:grpFill/>
            </p:grpSpPr>
            <p:pic>
              <p:nvPicPr>
                <p:cNvPr id="156" name="Picture 39"/>
                <p:cNvPicPr>
                  <a:picLocks noChangeAspect="1" noChangeArrowheads="1"/>
                </p:cNvPicPr>
                <p:nvPr/>
              </p:nvPicPr>
              <p:blipFill>
                <a:blip r:embed="rId5" cstate="print"/>
                <a:srcRect/>
                <a:stretch>
                  <a:fillRect/>
                </a:stretch>
              </p:blipFill>
              <p:spPr bwMode="auto">
                <a:xfrm>
                  <a:off x="621791" y="3156590"/>
                  <a:ext cx="283334" cy="312411"/>
                </a:xfrm>
                <a:prstGeom prst="rect">
                  <a:avLst/>
                </a:prstGeom>
                <a:grpFill/>
                <a:ln w="9525">
                  <a:solidFill>
                    <a:schemeClr val="bg2"/>
                  </a:solidFill>
                  <a:miter lim="800000"/>
                  <a:headEnd/>
                  <a:tailEnd/>
                </a:ln>
              </p:spPr>
            </p:pic>
            <p:sp>
              <p:nvSpPr>
                <p:cNvPr id="157" name="AutoShape 49"/>
                <p:cNvSpPr>
                  <a:spLocks noChangeArrowheads="1"/>
                </p:cNvSpPr>
                <p:nvPr/>
              </p:nvSpPr>
              <p:spPr bwMode="auto">
                <a:xfrm>
                  <a:off x="971696" y="3243971"/>
                  <a:ext cx="117012" cy="167846"/>
                </a:xfrm>
                <a:prstGeom prst="rightArrow">
                  <a:avLst>
                    <a:gd name="adj1" fmla="val 50000"/>
                    <a:gd name="adj2" fmla="val 58333"/>
                  </a:avLst>
                </a:prstGeom>
                <a:grpFill/>
                <a:ln w="9525">
                  <a:solidFill>
                    <a:schemeClr val="bg2"/>
                  </a:solidFill>
                  <a:miter lim="800000"/>
                  <a:headEnd/>
                  <a:tailEnd/>
                </a:ln>
              </p:spPr>
              <p:txBody>
                <a:bodyPr lIns="74295" tIns="8890" rIns="74295" bIns="8890"/>
                <a:lstStyle/>
                <a:p>
                  <a:endParaRPr lang="ja-JP" altLang="en-US" sz="1200">
                    <a:solidFill>
                      <a:schemeClr val="bg2"/>
                    </a:solidFill>
                    <a:latin typeface="メイリオ" pitchFamily="50" charset="-128"/>
                    <a:ea typeface="メイリオ" pitchFamily="50" charset="-128"/>
                    <a:cs typeface="メイリオ" pitchFamily="50" charset="-128"/>
                  </a:endParaRPr>
                </a:p>
              </p:txBody>
            </p:sp>
            <p:pic>
              <p:nvPicPr>
                <p:cNvPr id="158" name="Picture 17"/>
                <p:cNvPicPr>
                  <a:picLocks noChangeAspect="1" noChangeArrowheads="1"/>
                </p:cNvPicPr>
                <p:nvPr/>
              </p:nvPicPr>
              <p:blipFill>
                <a:blip r:embed="rId6" cstate="print"/>
                <a:srcRect/>
                <a:stretch>
                  <a:fillRect/>
                </a:stretch>
              </p:blipFill>
              <p:spPr bwMode="auto">
                <a:xfrm>
                  <a:off x="1089072" y="3243971"/>
                  <a:ext cx="264936" cy="180614"/>
                </a:xfrm>
                <a:prstGeom prst="rect">
                  <a:avLst/>
                </a:prstGeom>
                <a:grpFill/>
                <a:ln w="9525">
                  <a:solidFill>
                    <a:schemeClr val="bg2"/>
                  </a:solidFill>
                  <a:miter lim="800000"/>
                  <a:headEnd/>
                  <a:tailEnd/>
                </a:ln>
              </p:spPr>
            </p:pic>
          </p:grpSp>
          <p:pic>
            <p:nvPicPr>
              <p:cNvPr id="155" name="Picture 18"/>
              <p:cNvPicPr>
                <a:picLocks noChangeAspect="1" noChangeArrowheads="1"/>
              </p:cNvPicPr>
              <p:nvPr/>
            </p:nvPicPr>
            <p:blipFill>
              <a:blip r:embed="rId11" cstate="print"/>
              <a:srcRect/>
              <a:stretch>
                <a:fillRect/>
              </a:stretch>
            </p:blipFill>
            <p:spPr bwMode="auto">
              <a:xfrm>
                <a:off x="2787364" y="5860486"/>
                <a:ext cx="455772" cy="240953"/>
              </a:xfrm>
              <a:prstGeom prst="rect">
                <a:avLst/>
              </a:prstGeom>
              <a:grpFill/>
              <a:ln w="6350">
                <a:solidFill>
                  <a:schemeClr val="bg2"/>
                </a:solidFill>
                <a:miter lim="800000"/>
                <a:headEnd/>
                <a:tailEnd/>
              </a:ln>
            </p:spPr>
          </p:pic>
        </p:grpSp>
      </p:grpSp>
      <p:sp>
        <p:nvSpPr>
          <p:cNvPr id="159" name="Line 107"/>
          <p:cNvSpPr>
            <a:spLocks noChangeShapeType="1"/>
          </p:cNvSpPr>
          <p:nvPr/>
        </p:nvSpPr>
        <p:spPr bwMode="auto">
          <a:xfrm>
            <a:off x="2610551" y="5008994"/>
            <a:ext cx="0" cy="158789"/>
          </a:xfrm>
          <a:prstGeom prst="line">
            <a:avLst/>
          </a:prstGeom>
          <a:noFill/>
          <a:ln w="25400">
            <a:solidFill>
              <a:schemeClr val="bg2"/>
            </a:solidFill>
            <a:round/>
            <a:headEnd/>
            <a:tailEnd type="triangle" w="lg" len="med"/>
          </a:ln>
        </p:spPr>
        <p:txBody>
          <a:bodyPr/>
          <a:lstStyle/>
          <a:p>
            <a:endParaRPr lang="ja-JP" altLang="en-US" sz="1200">
              <a:solidFill>
                <a:schemeClr val="bg2"/>
              </a:solidFill>
              <a:latin typeface="メイリオ" pitchFamily="50" charset="-128"/>
              <a:ea typeface="メイリオ" pitchFamily="50" charset="-128"/>
              <a:cs typeface="メイリオ" pitchFamily="50" charset="-128"/>
            </a:endParaRPr>
          </a:p>
        </p:txBody>
      </p:sp>
      <p:sp>
        <p:nvSpPr>
          <p:cNvPr id="160" name="Line 65"/>
          <p:cNvSpPr>
            <a:spLocks noChangeShapeType="1"/>
          </p:cNvSpPr>
          <p:nvPr/>
        </p:nvSpPr>
        <p:spPr bwMode="auto">
          <a:xfrm flipH="1">
            <a:off x="1911856" y="4997684"/>
            <a:ext cx="296167" cy="1"/>
          </a:xfrm>
          <a:prstGeom prst="line">
            <a:avLst/>
          </a:prstGeom>
          <a:noFill/>
          <a:ln w="19050">
            <a:solidFill>
              <a:schemeClr val="bg2"/>
            </a:solidFill>
            <a:round/>
            <a:headEnd/>
            <a:tailEnd type="triangle" w="lg" len="lg"/>
          </a:ln>
        </p:spPr>
        <p:txBody>
          <a:bodyPr/>
          <a:lstStyle/>
          <a:p>
            <a:endParaRPr lang="ja-JP" altLang="en-US" sz="1200">
              <a:solidFill>
                <a:schemeClr val="bg2"/>
              </a:solidFill>
              <a:latin typeface="メイリオ" pitchFamily="50" charset="-128"/>
              <a:ea typeface="メイリオ" pitchFamily="50" charset="-128"/>
              <a:cs typeface="メイリオ" pitchFamily="50" charset="-128"/>
            </a:endParaRPr>
          </a:p>
        </p:txBody>
      </p:sp>
      <p:sp>
        <p:nvSpPr>
          <p:cNvPr id="161" name="Text Box 22"/>
          <p:cNvSpPr txBox="1">
            <a:spLocks noChangeArrowheads="1"/>
          </p:cNvSpPr>
          <p:nvPr/>
        </p:nvSpPr>
        <p:spPr bwMode="auto">
          <a:xfrm>
            <a:off x="1889232" y="6070576"/>
            <a:ext cx="438547" cy="149449"/>
          </a:xfrm>
          <a:prstGeom prst="rect">
            <a:avLst/>
          </a:prstGeom>
          <a:noFill/>
          <a:ln w="9525">
            <a:noFill/>
            <a:miter lim="800000"/>
            <a:headEnd/>
            <a:tailEnd/>
          </a:ln>
          <a:effectLst/>
        </p:spPr>
        <p:txBody>
          <a:bodyPr lIns="74295" tIns="8890" rIns="74295" bIns="8890" anchor="ctr" anchorCtr="0"/>
          <a:lstStyle/>
          <a:p>
            <a:pPr algn="ctr"/>
            <a:r>
              <a:rPr lang="ja-JP" altLang="en-US" sz="600">
                <a:solidFill>
                  <a:schemeClr val="bg2"/>
                </a:solidFill>
                <a:latin typeface="メイリオ" pitchFamily="50" charset="-128"/>
                <a:ea typeface="メイリオ" pitchFamily="50" charset="-128"/>
                <a:cs typeface="メイリオ" pitchFamily="50" charset="-128"/>
              </a:rPr>
              <a:t>利用</a:t>
            </a:r>
            <a:endParaRPr lang="ja-JP" altLang="en-US" sz="1200">
              <a:solidFill>
                <a:schemeClr val="bg2"/>
              </a:solidFill>
              <a:latin typeface="メイリオ" pitchFamily="50" charset="-128"/>
              <a:ea typeface="メイリオ" pitchFamily="50" charset="-128"/>
              <a:cs typeface="メイリオ" pitchFamily="50" charset="-128"/>
            </a:endParaRPr>
          </a:p>
        </p:txBody>
      </p:sp>
      <p:cxnSp>
        <p:nvCxnSpPr>
          <p:cNvPr id="162" name="AutoShape 8"/>
          <p:cNvCxnSpPr>
            <a:cxnSpLocks noChangeShapeType="1"/>
            <a:stCxn id="130" idx="2"/>
          </p:cNvCxnSpPr>
          <p:nvPr/>
        </p:nvCxnSpPr>
        <p:spPr bwMode="auto">
          <a:xfrm rot="16200000" flipH="1">
            <a:off x="1802142" y="4861010"/>
            <a:ext cx="170810" cy="1187855"/>
          </a:xfrm>
          <a:prstGeom prst="curvedConnector2">
            <a:avLst/>
          </a:prstGeom>
          <a:noFill/>
          <a:ln w="38100">
            <a:solidFill>
              <a:srgbClr val="000000"/>
            </a:solidFill>
            <a:prstDash val="dash"/>
            <a:round/>
            <a:headEnd/>
            <a:tailEnd type="triangle" w="med" len="med"/>
          </a:ln>
        </p:spPr>
      </p:cxnSp>
      <p:sp>
        <p:nvSpPr>
          <p:cNvPr id="163" name="Line 107"/>
          <p:cNvSpPr>
            <a:spLocks noChangeShapeType="1"/>
          </p:cNvSpPr>
          <p:nvPr/>
        </p:nvSpPr>
        <p:spPr bwMode="auto">
          <a:xfrm>
            <a:off x="2600556" y="5997356"/>
            <a:ext cx="0" cy="158789"/>
          </a:xfrm>
          <a:prstGeom prst="line">
            <a:avLst/>
          </a:prstGeom>
          <a:noFill/>
          <a:ln w="25400">
            <a:solidFill>
              <a:schemeClr val="tx1"/>
            </a:solidFill>
            <a:round/>
            <a:headEnd type="triangle" w="lg" len="med"/>
            <a:tailEnd type="none" w="lg" len="med"/>
          </a:ln>
        </p:spPr>
        <p:txBody>
          <a:bodyPr/>
          <a:lstStyle/>
          <a:p>
            <a:endParaRPr lang="ja-JP" altLang="en-US" sz="1200">
              <a:solidFill>
                <a:schemeClr val="bg2"/>
              </a:solidFill>
              <a:latin typeface="メイリオ" pitchFamily="50" charset="-128"/>
              <a:ea typeface="メイリオ" pitchFamily="50" charset="-128"/>
              <a:cs typeface="メイリオ" pitchFamily="50" charset="-128"/>
            </a:endParaRPr>
          </a:p>
        </p:txBody>
      </p:sp>
      <p:sp>
        <p:nvSpPr>
          <p:cNvPr id="164" name="上矢印 163"/>
          <p:cNvSpPr/>
          <p:nvPr/>
        </p:nvSpPr>
        <p:spPr>
          <a:xfrm>
            <a:off x="1028932" y="4505564"/>
            <a:ext cx="448896" cy="224242"/>
          </a:xfrm>
          <a:prstGeom prst="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050" dirty="0" smtClean="0">
              <a:solidFill>
                <a:schemeClr val="bg2"/>
              </a:solidFill>
              <a:latin typeface="メイリオ" pitchFamily="50" charset="-128"/>
              <a:ea typeface="メイリオ" pitchFamily="50" charset="-128"/>
              <a:cs typeface="メイリオ" pitchFamily="50" charset="-128"/>
            </a:endParaRPr>
          </a:p>
        </p:txBody>
      </p:sp>
      <p:sp>
        <p:nvSpPr>
          <p:cNvPr id="165" name="上矢印 164"/>
          <p:cNvSpPr/>
          <p:nvPr/>
        </p:nvSpPr>
        <p:spPr>
          <a:xfrm>
            <a:off x="4255643" y="4486787"/>
            <a:ext cx="448896" cy="224242"/>
          </a:xfrm>
          <a:prstGeom prst="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050" dirty="0" smtClean="0">
              <a:solidFill>
                <a:schemeClr val="bg2"/>
              </a:solidFill>
              <a:latin typeface="メイリオ" pitchFamily="50" charset="-128"/>
              <a:ea typeface="メイリオ" pitchFamily="50" charset="-128"/>
              <a:cs typeface="メイリオ" pitchFamily="50" charset="-128"/>
            </a:endParaRPr>
          </a:p>
        </p:txBody>
      </p:sp>
      <p:sp>
        <p:nvSpPr>
          <p:cNvPr id="166" name="上矢印 165"/>
          <p:cNvSpPr/>
          <p:nvPr/>
        </p:nvSpPr>
        <p:spPr>
          <a:xfrm>
            <a:off x="6100719" y="4488167"/>
            <a:ext cx="448896" cy="224242"/>
          </a:xfrm>
          <a:prstGeom prst="up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sz="1050" dirty="0" smtClean="0">
              <a:solidFill>
                <a:schemeClr val="bg2"/>
              </a:solidFill>
              <a:latin typeface="メイリオ" pitchFamily="50" charset="-128"/>
              <a:ea typeface="メイリオ" pitchFamily="50" charset="-128"/>
              <a:cs typeface="メイリオ" pitchFamily="50" charset="-128"/>
            </a:endParaRPr>
          </a:p>
        </p:txBody>
      </p:sp>
      <p:sp>
        <p:nvSpPr>
          <p:cNvPr id="167" name="Text Box 27"/>
          <p:cNvSpPr txBox="1">
            <a:spLocks noChangeArrowheads="1"/>
          </p:cNvSpPr>
          <p:nvPr/>
        </p:nvSpPr>
        <p:spPr bwMode="auto">
          <a:xfrm>
            <a:off x="4556658" y="6055263"/>
            <a:ext cx="999942" cy="430346"/>
          </a:xfrm>
          <a:prstGeom prst="rect">
            <a:avLst/>
          </a:prstGeom>
          <a:solidFill>
            <a:srgbClr val="FFFFFF"/>
          </a:solidFill>
          <a:ln w="9525">
            <a:solidFill>
              <a:srgbClr val="000000"/>
            </a:solidFill>
            <a:miter lim="800000"/>
            <a:headEnd/>
            <a:tailEnd/>
          </a:ln>
          <a:effectLst/>
        </p:spPr>
        <p:txBody>
          <a:bodyPr lIns="74295" tIns="8890" rIns="74295" bIns="8890"/>
          <a:lstStyle/>
          <a:p>
            <a:pPr algn="just">
              <a:spcBef>
                <a:spcPts val="300"/>
              </a:spcBef>
              <a:defRPr/>
            </a:pPr>
            <a:r>
              <a:rPr lang="ja-JP" altLang="en-US" sz="600" dirty="0">
                <a:solidFill>
                  <a:schemeClr val="bg2"/>
                </a:solidFill>
                <a:latin typeface="メイリオ" pitchFamily="50" charset="-128"/>
                <a:ea typeface="メイリオ" pitchFamily="50" charset="-128"/>
                <a:cs typeface="メイリオ" pitchFamily="50" charset="-128"/>
              </a:rPr>
              <a:t>流通業者（卸・小売</a:t>
            </a:r>
            <a:r>
              <a:rPr lang="ja-JP" altLang="en-US" sz="600" dirty="0" smtClean="0">
                <a:solidFill>
                  <a:schemeClr val="bg2"/>
                </a:solidFill>
                <a:latin typeface="メイリオ" pitchFamily="50" charset="-128"/>
                <a:ea typeface="メイリオ" pitchFamily="50" charset="-128"/>
                <a:cs typeface="メイリオ" pitchFamily="50" charset="-128"/>
              </a:rPr>
              <a:t>）</a:t>
            </a:r>
            <a:endParaRPr lang="ja-JP" altLang="en-US" sz="600" dirty="0">
              <a:solidFill>
                <a:schemeClr val="bg2"/>
              </a:solidFill>
              <a:latin typeface="メイリオ" pitchFamily="50" charset="-128"/>
              <a:ea typeface="メイリオ" pitchFamily="50" charset="-128"/>
              <a:cs typeface="メイリオ" pitchFamily="50" charset="-128"/>
            </a:endParaRPr>
          </a:p>
        </p:txBody>
      </p:sp>
      <p:sp>
        <p:nvSpPr>
          <p:cNvPr id="168" name="Line 67"/>
          <p:cNvSpPr>
            <a:spLocks noChangeShapeType="1"/>
          </p:cNvSpPr>
          <p:nvPr/>
        </p:nvSpPr>
        <p:spPr bwMode="auto">
          <a:xfrm flipV="1">
            <a:off x="3897592" y="4958213"/>
            <a:ext cx="659064" cy="865510"/>
          </a:xfrm>
          <a:prstGeom prst="line">
            <a:avLst/>
          </a:prstGeom>
          <a:noFill/>
          <a:ln w="19050">
            <a:solidFill>
              <a:schemeClr val="bg2"/>
            </a:solidFill>
            <a:round/>
            <a:headEnd/>
            <a:tailEnd type="triangle" w="med" len="med"/>
          </a:ln>
        </p:spPr>
        <p:txBody>
          <a:bodyPr/>
          <a:lstStyle/>
          <a:p>
            <a:endParaRPr lang="ja-JP" altLang="en-US" sz="1200">
              <a:solidFill>
                <a:schemeClr val="bg2"/>
              </a:solidFill>
              <a:latin typeface="メイリオ" pitchFamily="50" charset="-128"/>
              <a:ea typeface="メイリオ" pitchFamily="50" charset="-128"/>
              <a:cs typeface="メイリオ" pitchFamily="50" charset="-128"/>
            </a:endParaRPr>
          </a:p>
        </p:txBody>
      </p:sp>
      <p:sp>
        <p:nvSpPr>
          <p:cNvPr id="169" name="Line 67"/>
          <p:cNvSpPr>
            <a:spLocks noChangeShapeType="1"/>
          </p:cNvSpPr>
          <p:nvPr/>
        </p:nvSpPr>
        <p:spPr bwMode="auto">
          <a:xfrm>
            <a:off x="3895165" y="5361252"/>
            <a:ext cx="623145" cy="228449"/>
          </a:xfrm>
          <a:prstGeom prst="line">
            <a:avLst/>
          </a:prstGeom>
          <a:noFill/>
          <a:ln w="19050">
            <a:solidFill>
              <a:schemeClr val="bg2"/>
            </a:solidFill>
            <a:round/>
            <a:headEnd/>
            <a:tailEnd type="triangle" w="med" len="med"/>
          </a:ln>
        </p:spPr>
        <p:txBody>
          <a:bodyPr/>
          <a:lstStyle/>
          <a:p>
            <a:endParaRPr lang="ja-JP" altLang="en-US" sz="1200">
              <a:solidFill>
                <a:schemeClr val="bg2"/>
              </a:solidFill>
              <a:latin typeface="メイリオ" pitchFamily="50" charset="-128"/>
              <a:ea typeface="メイリオ" pitchFamily="50" charset="-128"/>
              <a:cs typeface="メイリオ" pitchFamily="50" charset="-128"/>
            </a:endParaRPr>
          </a:p>
        </p:txBody>
      </p:sp>
      <p:sp>
        <p:nvSpPr>
          <p:cNvPr id="170" name="Line 67"/>
          <p:cNvSpPr>
            <a:spLocks noChangeShapeType="1"/>
          </p:cNvSpPr>
          <p:nvPr/>
        </p:nvSpPr>
        <p:spPr bwMode="auto">
          <a:xfrm flipV="1">
            <a:off x="3895165" y="5619527"/>
            <a:ext cx="656635" cy="204196"/>
          </a:xfrm>
          <a:prstGeom prst="line">
            <a:avLst/>
          </a:prstGeom>
          <a:noFill/>
          <a:ln w="19050">
            <a:solidFill>
              <a:schemeClr val="bg2"/>
            </a:solidFill>
            <a:round/>
            <a:headEnd/>
            <a:tailEnd type="triangle" w="med" len="med"/>
          </a:ln>
        </p:spPr>
        <p:txBody>
          <a:bodyPr/>
          <a:lstStyle/>
          <a:p>
            <a:endParaRPr lang="ja-JP" altLang="en-US" sz="1200">
              <a:solidFill>
                <a:schemeClr val="bg2"/>
              </a:solidFill>
              <a:latin typeface="メイリオ" pitchFamily="50" charset="-128"/>
              <a:ea typeface="メイリオ" pitchFamily="50" charset="-128"/>
              <a:cs typeface="メイリオ" pitchFamily="50" charset="-128"/>
            </a:endParaRPr>
          </a:p>
        </p:txBody>
      </p:sp>
      <p:sp>
        <p:nvSpPr>
          <p:cNvPr id="171" name="Line 67"/>
          <p:cNvSpPr>
            <a:spLocks noChangeShapeType="1"/>
          </p:cNvSpPr>
          <p:nvPr/>
        </p:nvSpPr>
        <p:spPr bwMode="auto">
          <a:xfrm>
            <a:off x="3897593" y="5823724"/>
            <a:ext cx="649069" cy="467084"/>
          </a:xfrm>
          <a:prstGeom prst="line">
            <a:avLst/>
          </a:prstGeom>
          <a:noFill/>
          <a:ln w="19050">
            <a:solidFill>
              <a:schemeClr val="bg2"/>
            </a:solidFill>
            <a:round/>
            <a:headEnd/>
            <a:tailEnd type="triangle" w="med" len="med"/>
          </a:ln>
        </p:spPr>
        <p:txBody>
          <a:bodyPr/>
          <a:lstStyle/>
          <a:p>
            <a:endParaRPr lang="ja-JP" altLang="en-US" sz="1200">
              <a:solidFill>
                <a:schemeClr val="bg2"/>
              </a:solidFill>
              <a:latin typeface="メイリオ" pitchFamily="50" charset="-128"/>
              <a:ea typeface="メイリオ" pitchFamily="50" charset="-128"/>
              <a:cs typeface="メイリオ" pitchFamily="50" charset="-128"/>
            </a:endParaRPr>
          </a:p>
        </p:txBody>
      </p:sp>
      <p:pic>
        <p:nvPicPr>
          <p:cNvPr id="172" name="Picture 36"/>
          <p:cNvPicPr>
            <a:picLocks noChangeAspect="1" noChangeArrowheads="1"/>
          </p:cNvPicPr>
          <p:nvPr/>
        </p:nvPicPr>
        <p:blipFill>
          <a:blip r:embed="rId12" cstate="print"/>
          <a:srcRect/>
          <a:stretch>
            <a:fillRect/>
          </a:stretch>
        </p:blipFill>
        <p:spPr bwMode="auto">
          <a:xfrm>
            <a:off x="4875839" y="6199234"/>
            <a:ext cx="355051" cy="256736"/>
          </a:xfrm>
          <a:prstGeom prst="rect">
            <a:avLst/>
          </a:prstGeom>
          <a:noFill/>
          <a:ln w="9525">
            <a:noFill/>
            <a:miter lim="800000"/>
            <a:headEnd/>
            <a:tailEnd/>
          </a:ln>
        </p:spPr>
      </p:pic>
      <p:sp>
        <p:nvSpPr>
          <p:cNvPr id="173" name="Text Box 27"/>
          <p:cNvSpPr txBox="1">
            <a:spLocks noChangeArrowheads="1"/>
          </p:cNvSpPr>
          <p:nvPr/>
        </p:nvSpPr>
        <p:spPr bwMode="auto">
          <a:xfrm>
            <a:off x="5930960" y="4743041"/>
            <a:ext cx="999943" cy="430346"/>
          </a:xfrm>
          <a:prstGeom prst="rect">
            <a:avLst/>
          </a:prstGeom>
          <a:solidFill>
            <a:srgbClr val="FFFFFF"/>
          </a:solidFill>
          <a:ln w="9525">
            <a:solidFill>
              <a:srgbClr val="000000"/>
            </a:solidFill>
            <a:miter lim="800000"/>
            <a:headEnd/>
            <a:tailEnd/>
          </a:ln>
          <a:effectLst/>
        </p:spPr>
        <p:txBody>
          <a:bodyPr lIns="74295" tIns="8890" rIns="74295" bIns="8890"/>
          <a:lstStyle/>
          <a:p>
            <a:pPr algn="just">
              <a:spcBef>
                <a:spcPts val="300"/>
              </a:spcBef>
              <a:defRPr/>
            </a:pPr>
            <a:r>
              <a:rPr lang="ja-JP" altLang="en-US" sz="600" dirty="0" smtClean="0">
                <a:solidFill>
                  <a:schemeClr val="bg2"/>
                </a:solidFill>
                <a:latin typeface="メイリオ" pitchFamily="50" charset="-128"/>
                <a:ea typeface="メイリオ" pitchFamily="50" charset="-128"/>
                <a:cs typeface="メイリオ" pitchFamily="50" charset="-128"/>
              </a:rPr>
              <a:t>消費者</a:t>
            </a:r>
            <a:endParaRPr lang="ja-JP" altLang="en-US" sz="600" dirty="0">
              <a:solidFill>
                <a:schemeClr val="bg2"/>
              </a:solidFill>
              <a:latin typeface="メイリオ" pitchFamily="50" charset="-128"/>
              <a:ea typeface="メイリオ" pitchFamily="50" charset="-128"/>
              <a:cs typeface="メイリオ" pitchFamily="50" charset="-128"/>
            </a:endParaRPr>
          </a:p>
        </p:txBody>
      </p:sp>
      <p:sp>
        <p:nvSpPr>
          <p:cNvPr id="174" name="Text Box 27"/>
          <p:cNvSpPr txBox="1">
            <a:spLocks noChangeArrowheads="1"/>
          </p:cNvSpPr>
          <p:nvPr/>
        </p:nvSpPr>
        <p:spPr bwMode="auto">
          <a:xfrm>
            <a:off x="5930960" y="5404354"/>
            <a:ext cx="999943" cy="430346"/>
          </a:xfrm>
          <a:prstGeom prst="rect">
            <a:avLst/>
          </a:prstGeom>
          <a:solidFill>
            <a:srgbClr val="FFFFFF"/>
          </a:solidFill>
          <a:ln w="9525">
            <a:solidFill>
              <a:srgbClr val="000000"/>
            </a:solidFill>
            <a:miter lim="800000"/>
            <a:headEnd/>
            <a:tailEnd/>
          </a:ln>
          <a:effectLst/>
        </p:spPr>
        <p:txBody>
          <a:bodyPr lIns="74295" tIns="8890" rIns="74295" bIns="8890"/>
          <a:lstStyle/>
          <a:p>
            <a:pPr algn="just">
              <a:spcBef>
                <a:spcPts val="300"/>
              </a:spcBef>
              <a:defRPr/>
            </a:pPr>
            <a:r>
              <a:rPr lang="ja-JP" altLang="en-US" sz="600" dirty="0" smtClean="0">
                <a:solidFill>
                  <a:schemeClr val="bg2"/>
                </a:solidFill>
                <a:latin typeface="メイリオ" pitchFamily="50" charset="-128"/>
                <a:ea typeface="メイリオ" pitchFamily="50" charset="-128"/>
                <a:cs typeface="メイリオ" pitchFamily="50" charset="-128"/>
              </a:rPr>
              <a:t>消費者</a:t>
            </a:r>
            <a:endParaRPr lang="ja-JP" altLang="en-US" sz="600" dirty="0">
              <a:solidFill>
                <a:schemeClr val="bg2"/>
              </a:solidFill>
              <a:latin typeface="メイリオ" pitchFamily="50" charset="-128"/>
              <a:ea typeface="メイリオ" pitchFamily="50" charset="-128"/>
              <a:cs typeface="メイリオ" pitchFamily="50" charset="-128"/>
            </a:endParaRPr>
          </a:p>
        </p:txBody>
      </p:sp>
      <p:sp>
        <p:nvSpPr>
          <p:cNvPr id="175" name="Text Box 27"/>
          <p:cNvSpPr txBox="1">
            <a:spLocks noChangeArrowheads="1"/>
          </p:cNvSpPr>
          <p:nvPr/>
        </p:nvSpPr>
        <p:spPr bwMode="auto">
          <a:xfrm>
            <a:off x="5935725" y="6045799"/>
            <a:ext cx="999943" cy="430346"/>
          </a:xfrm>
          <a:prstGeom prst="rect">
            <a:avLst/>
          </a:prstGeom>
          <a:solidFill>
            <a:srgbClr val="FFFFFF"/>
          </a:solidFill>
          <a:ln w="9525">
            <a:solidFill>
              <a:srgbClr val="000000"/>
            </a:solidFill>
            <a:miter lim="800000"/>
            <a:headEnd/>
            <a:tailEnd/>
          </a:ln>
          <a:effectLst/>
        </p:spPr>
        <p:txBody>
          <a:bodyPr lIns="74295" tIns="8890" rIns="74295" bIns="8890"/>
          <a:lstStyle/>
          <a:p>
            <a:pPr algn="just">
              <a:spcBef>
                <a:spcPts val="300"/>
              </a:spcBef>
              <a:defRPr/>
            </a:pPr>
            <a:r>
              <a:rPr lang="ja-JP" altLang="en-US" sz="600" dirty="0" smtClean="0">
                <a:solidFill>
                  <a:schemeClr val="bg2"/>
                </a:solidFill>
                <a:latin typeface="メイリオ" pitchFamily="50" charset="-128"/>
                <a:ea typeface="メイリオ" pitchFamily="50" charset="-128"/>
                <a:cs typeface="メイリオ" pitchFamily="50" charset="-128"/>
              </a:rPr>
              <a:t>消費者</a:t>
            </a:r>
            <a:endParaRPr lang="ja-JP" altLang="en-US" sz="600" dirty="0">
              <a:solidFill>
                <a:schemeClr val="bg2"/>
              </a:solidFill>
              <a:latin typeface="メイリオ" pitchFamily="50" charset="-128"/>
              <a:ea typeface="メイリオ" pitchFamily="50" charset="-128"/>
              <a:cs typeface="メイリオ" pitchFamily="50" charset="-128"/>
            </a:endParaRPr>
          </a:p>
        </p:txBody>
      </p:sp>
      <p:sp>
        <p:nvSpPr>
          <p:cNvPr id="176" name="Line 67"/>
          <p:cNvSpPr>
            <a:spLocks noChangeShapeType="1"/>
          </p:cNvSpPr>
          <p:nvPr/>
        </p:nvSpPr>
        <p:spPr bwMode="auto">
          <a:xfrm flipV="1">
            <a:off x="5565689" y="4958214"/>
            <a:ext cx="370036" cy="0"/>
          </a:xfrm>
          <a:prstGeom prst="line">
            <a:avLst/>
          </a:prstGeom>
          <a:noFill/>
          <a:ln w="19050">
            <a:solidFill>
              <a:schemeClr val="bg2"/>
            </a:solidFill>
            <a:round/>
            <a:headEnd/>
            <a:tailEnd type="triangle" w="med" len="med"/>
          </a:ln>
        </p:spPr>
        <p:txBody>
          <a:bodyPr/>
          <a:lstStyle/>
          <a:p>
            <a:endParaRPr lang="ja-JP" altLang="en-US" sz="1200">
              <a:solidFill>
                <a:schemeClr val="bg2"/>
              </a:solidFill>
              <a:latin typeface="メイリオ" pitchFamily="50" charset="-128"/>
              <a:ea typeface="メイリオ" pitchFamily="50" charset="-128"/>
              <a:cs typeface="メイリオ" pitchFamily="50" charset="-128"/>
            </a:endParaRPr>
          </a:p>
        </p:txBody>
      </p:sp>
      <p:sp>
        <p:nvSpPr>
          <p:cNvPr id="177" name="Line 67"/>
          <p:cNvSpPr>
            <a:spLocks noChangeShapeType="1"/>
          </p:cNvSpPr>
          <p:nvPr/>
        </p:nvSpPr>
        <p:spPr bwMode="auto">
          <a:xfrm flipV="1">
            <a:off x="5565689" y="5633840"/>
            <a:ext cx="370036" cy="0"/>
          </a:xfrm>
          <a:prstGeom prst="line">
            <a:avLst/>
          </a:prstGeom>
          <a:noFill/>
          <a:ln w="19050">
            <a:solidFill>
              <a:schemeClr val="bg2"/>
            </a:solidFill>
            <a:round/>
            <a:headEnd/>
            <a:tailEnd type="triangle" w="med" len="med"/>
          </a:ln>
        </p:spPr>
        <p:txBody>
          <a:bodyPr/>
          <a:lstStyle/>
          <a:p>
            <a:endParaRPr lang="ja-JP" altLang="en-US" sz="1200">
              <a:solidFill>
                <a:schemeClr val="bg2"/>
              </a:solidFill>
              <a:latin typeface="メイリオ" pitchFamily="50" charset="-128"/>
              <a:ea typeface="メイリオ" pitchFamily="50" charset="-128"/>
              <a:cs typeface="メイリオ" pitchFamily="50" charset="-128"/>
            </a:endParaRPr>
          </a:p>
        </p:txBody>
      </p:sp>
      <p:sp>
        <p:nvSpPr>
          <p:cNvPr id="178" name="Line 67"/>
          <p:cNvSpPr>
            <a:spLocks noChangeShapeType="1"/>
          </p:cNvSpPr>
          <p:nvPr/>
        </p:nvSpPr>
        <p:spPr bwMode="auto">
          <a:xfrm flipV="1">
            <a:off x="5590915" y="6290808"/>
            <a:ext cx="370036" cy="0"/>
          </a:xfrm>
          <a:prstGeom prst="line">
            <a:avLst/>
          </a:prstGeom>
          <a:noFill/>
          <a:ln w="19050">
            <a:solidFill>
              <a:schemeClr val="bg2"/>
            </a:solidFill>
            <a:round/>
            <a:headEnd/>
            <a:tailEnd type="triangle" w="med" len="med"/>
          </a:ln>
        </p:spPr>
        <p:txBody>
          <a:bodyPr/>
          <a:lstStyle/>
          <a:p>
            <a:endParaRPr lang="ja-JP" altLang="en-US" sz="1200">
              <a:solidFill>
                <a:schemeClr val="bg2"/>
              </a:solidFill>
              <a:latin typeface="メイリオ" pitchFamily="50" charset="-128"/>
              <a:ea typeface="メイリオ" pitchFamily="50" charset="-128"/>
              <a:cs typeface="メイリオ" pitchFamily="50" charset="-128"/>
            </a:endParaRPr>
          </a:p>
        </p:txBody>
      </p:sp>
      <p:pic>
        <p:nvPicPr>
          <p:cNvPr id="179" name="Picture 42"/>
          <p:cNvPicPr>
            <a:picLocks noChangeAspect="1" noChangeArrowheads="1"/>
          </p:cNvPicPr>
          <p:nvPr/>
        </p:nvPicPr>
        <p:blipFill>
          <a:blip r:embed="rId13" cstate="print"/>
          <a:srcRect/>
          <a:stretch>
            <a:fillRect/>
          </a:stretch>
        </p:blipFill>
        <p:spPr bwMode="auto">
          <a:xfrm>
            <a:off x="6459122" y="4841934"/>
            <a:ext cx="293094" cy="291428"/>
          </a:xfrm>
          <a:prstGeom prst="rect">
            <a:avLst/>
          </a:prstGeom>
          <a:noFill/>
          <a:ln w="9525">
            <a:noFill/>
            <a:miter lim="800000"/>
            <a:headEnd/>
            <a:tailEnd/>
          </a:ln>
        </p:spPr>
      </p:pic>
      <p:pic>
        <p:nvPicPr>
          <p:cNvPr id="180" name="Picture 44"/>
          <p:cNvPicPr>
            <a:picLocks noChangeAspect="1" noChangeArrowheads="1"/>
          </p:cNvPicPr>
          <p:nvPr/>
        </p:nvPicPr>
        <p:blipFill>
          <a:blip r:embed="rId3" cstate="print"/>
          <a:srcRect/>
          <a:stretch>
            <a:fillRect/>
          </a:stretch>
        </p:blipFill>
        <p:spPr bwMode="auto">
          <a:xfrm>
            <a:off x="6059501" y="4908536"/>
            <a:ext cx="300658" cy="230533"/>
          </a:xfrm>
          <a:prstGeom prst="rect">
            <a:avLst/>
          </a:prstGeom>
          <a:noFill/>
          <a:ln w="9525">
            <a:noFill/>
            <a:miter lim="800000"/>
            <a:headEnd/>
            <a:tailEnd/>
          </a:ln>
        </p:spPr>
      </p:pic>
      <p:pic>
        <p:nvPicPr>
          <p:cNvPr id="181" name="Picture 44"/>
          <p:cNvPicPr>
            <a:picLocks noChangeAspect="1" noChangeArrowheads="1"/>
          </p:cNvPicPr>
          <p:nvPr/>
        </p:nvPicPr>
        <p:blipFill>
          <a:blip r:embed="rId3" cstate="print"/>
          <a:srcRect/>
          <a:stretch>
            <a:fillRect/>
          </a:stretch>
        </p:blipFill>
        <p:spPr bwMode="auto">
          <a:xfrm>
            <a:off x="6058526" y="5573945"/>
            <a:ext cx="300658" cy="230533"/>
          </a:xfrm>
          <a:prstGeom prst="rect">
            <a:avLst/>
          </a:prstGeom>
          <a:noFill/>
          <a:ln w="9525">
            <a:noFill/>
            <a:miter lim="800000"/>
            <a:headEnd/>
            <a:tailEnd/>
          </a:ln>
        </p:spPr>
      </p:pic>
      <p:pic>
        <p:nvPicPr>
          <p:cNvPr id="182" name="Picture 44"/>
          <p:cNvPicPr>
            <a:picLocks noChangeAspect="1" noChangeArrowheads="1"/>
          </p:cNvPicPr>
          <p:nvPr/>
        </p:nvPicPr>
        <p:blipFill>
          <a:blip r:embed="rId3" cstate="print"/>
          <a:srcRect/>
          <a:stretch>
            <a:fillRect/>
          </a:stretch>
        </p:blipFill>
        <p:spPr bwMode="auto">
          <a:xfrm>
            <a:off x="6088654" y="6227905"/>
            <a:ext cx="300658" cy="230533"/>
          </a:xfrm>
          <a:prstGeom prst="rect">
            <a:avLst/>
          </a:prstGeom>
          <a:noFill/>
          <a:ln w="9525">
            <a:noFill/>
            <a:miter lim="800000"/>
            <a:headEnd/>
            <a:tailEnd/>
          </a:ln>
        </p:spPr>
      </p:pic>
      <p:pic>
        <p:nvPicPr>
          <p:cNvPr id="183" name="Picture 43"/>
          <p:cNvPicPr>
            <a:picLocks noChangeAspect="1" noChangeArrowheads="1"/>
          </p:cNvPicPr>
          <p:nvPr/>
        </p:nvPicPr>
        <p:blipFill>
          <a:blip r:embed="rId4" cstate="print"/>
          <a:srcRect/>
          <a:stretch>
            <a:fillRect/>
          </a:stretch>
        </p:blipFill>
        <p:spPr bwMode="auto">
          <a:xfrm>
            <a:off x="6483401" y="5504308"/>
            <a:ext cx="325120" cy="264469"/>
          </a:xfrm>
          <a:prstGeom prst="rect">
            <a:avLst/>
          </a:prstGeom>
          <a:noFill/>
          <a:ln w="9525">
            <a:noFill/>
            <a:miter lim="800000"/>
            <a:headEnd/>
            <a:tailEnd/>
          </a:ln>
        </p:spPr>
      </p:pic>
      <p:pic>
        <p:nvPicPr>
          <p:cNvPr id="184" name="Picture 42"/>
          <p:cNvPicPr>
            <a:picLocks noChangeAspect="1" noChangeArrowheads="1"/>
          </p:cNvPicPr>
          <p:nvPr/>
        </p:nvPicPr>
        <p:blipFill>
          <a:blip r:embed="rId13" cstate="print"/>
          <a:srcRect/>
          <a:stretch>
            <a:fillRect/>
          </a:stretch>
        </p:blipFill>
        <p:spPr bwMode="auto">
          <a:xfrm>
            <a:off x="6524639" y="6154220"/>
            <a:ext cx="293094" cy="291428"/>
          </a:xfrm>
          <a:prstGeom prst="rect">
            <a:avLst/>
          </a:prstGeom>
          <a:noFill/>
          <a:ln w="9525">
            <a:noFill/>
            <a:miter lim="800000"/>
            <a:headEnd/>
            <a:tailEnd/>
          </a:ln>
        </p:spPr>
      </p:pic>
      <p:sp>
        <p:nvSpPr>
          <p:cNvPr id="185" name="角丸四角形 184"/>
          <p:cNvSpPr/>
          <p:nvPr/>
        </p:nvSpPr>
        <p:spPr>
          <a:xfrm>
            <a:off x="7254821" y="3967985"/>
            <a:ext cx="2004114" cy="2407792"/>
          </a:xfrm>
          <a:prstGeom prst="roundRect">
            <a:avLst>
              <a:gd name="adj" fmla="val 6471"/>
            </a:avLst>
          </a:prstGeom>
          <a:solidFill>
            <a:srgbClr val="CCFF99">
              <a:alpha val="9568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85" tIns="0" rIns="91385" bIns="0" anchor="t"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base">
              <a:lnSpc>
                <a:spcPct val="120000"/>
              </a:lnSpc>
              <a:spcBef>
                <a:spcPct val="0"/>
              </a:spcBef>
              <a:spcAft>
                <a:spcPct val="0"/>
              </a:spcAft>
              <a:defRPr/>
            </a:pPr>
            <a:r>
              <a:rPr lang="ja-JP" altLang="en-US" sz="1050" b="1" dirty="0">
                <a:solidFill>
                  <a:prstClr val="black"/>
                </a:solidFill>
                <a:latin typeface="メイリオ" pitchFamily="50" charset="-128"/>
                <a:ea typeface="メイリオ" pitchFamily="50" charset="-128"/>
                <a:cs typeface="メイリオ" pitchFamily="50" charset="-128"/>
              </a:rPr>
              <a:t>　</a:t>
            </a:r>
            <a:r>
              <a:rPr lang="en-US" altLang="ja-JP" sz="1000" b="1" dirty="0">
                <a:solidFill>
                  <a:prstClr val="black"/>
                </a:solidFill>
                <a:latin typeface="メイリオ" pitchFamily="50" charset="-128"/>
                <a:ea typeface="メイリオ" pitchFamily="50" charset="-128"/>
                <a:cs typeface="メイリオ" pitchFamily="50" charset="-128"/>
              </a:rPr>
              <a:t>【</a:t>
            </a:r>
            <a:r>
              <a:rPr lang="ja-JP" altLang="en-US" sz="1000" b="1" dirty="0">
                <a:solidFill>
                  <a:prstClr val="black"/>
                </a:solidFill>
                <a:latin typeface="メイリオ" pitchFamily="50" charset="-128"/>
                <a:ea typeface="メイリオ" pitchFamily="50" charset="-128"/>
                <a:cs typeface="メイリオ" pitchFamily="50" charset="-128"/>
              </a:rPr>
              <a:t>本実証で扱うデータ（例）</a:t>
            </a:r>
            <a:r>
              <a:rPr lang="en-US" altLang="ja-JP" sz="1000" b="1" dirty="0">
                <a:solidFill>
                  <a:prstClr val="black"/>
                </a:solidFill>
                <a:latin typeface="メイリオ" pitchFamily="50" charset="-128"/>
                <a:ea typeface="メイリオ" pitchFamily="50" charset="-128"/>
                <a:cs typeface="メイリオ" pitchFamily="50" charset="-128"/>
              </a:rPr>
              <a:t>】</a:t>
            </a:r>
          </a:p>
          <a:p>
            <a:pPr fontAlgn="base">
              <a:lnSpc>
                <a:spcPct val="120000"/>
              </a:lnSpc>
              <a:spcBef>
                <a:spcPct val="0"/>
              </a:spcBef>
              <a:spcAft>
                <a:spcPct val="0"/>
              </a:spcAft>
              <a:defRPr/>
            </a:pPr>
            <a:endParaRPr lang="en-US" altLang="ja-JP" sz="50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en-US" altLang="ja-JP" sz="900" b="1" dirty="0" smtClean="0">
                <a:solidFill>
                  <a:srgbClr val="003366"/>
                </a:solidFill>
                <a:latin typeface="メイリオ" pitchFamily="50" charset="-128"/>
                <a:ea typeface="メイリオ" pitchFamily="50" charset="-128"/>
                <a:cs typeface="メイリオ" pitchFamily="50" charset="-128"/>
              </a:rPr>
              <a:t>(1) </a:t>
            </a:r>
            <a:r>
              <a:rPr lang="ja-JP" altLang="en-US" sz="900" b="1" dirty="0" smtClean="0">
                <a:solidFill>
                  <a:srgbClr val="003366"/>
                </a:solidFill>
                <a:latin typeface="メイリオ" pitchFamily="50" charset="-128"/>
                <a:ea typeface="メイリオ" pitchFamily="50" charset="-128"/>
                <a:cs typeface="メイリオ" pitchFamily="50" charset="-128"/>
              </a:rPr>
              <a:t>栽培</a:t>
            </a:r>
            <a:r>
              <a:rPr lang="ja-JP" altLang="en-US" sz="900" b="1" dirty="0">
                <a:solidFill>
                  <a:srgbClr val="003366"/>
                </a:solidFill>
                <a:latin typeface="メイリオ" pitchFamily="50" charset="-128"/>
                <a:ea typeface="メイリオ" pitchFamily="50" charset="-128"/>
                <a:cs typeface="メイリオ" pitchFamily="50" charset="-128"/>
              </a:rPr>
              <a:t>情報</a:t>
            </a:r>
            <a:endParaRPr lang="en-US" altLang="ja-JP" sz="900" b="1" dirty="0" smtClean="0">
              <a:solidFill>
                <a:srgbClr val="003366"/>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ja-JP" altLang="en-US" sz="900" dirty="0">
                <a:solidFill>
                  <a:prstClr val="black"/>
                </a:solidFill>
                <a:latin typeface="メイリオ" pitchFamily="50" charset="-128"/>
                <a:ea typeface="メイリオ" pitchFamily="50" charset="-128"/>
                <a:cs typeface="メイリオ" pitchFamily="50" charset="-128"/>
              </a:rPr>
              <a:t>　</a:t>
            </a:r>
            <a:r>
              <a:rPr lang="ja-JP" altLang="en-US" sz="900" dirty="0" smtClean="0">
                <a:solidFill>
                  <a:prstClr val="black"/>
                </a:solidFill>
                <a:latin typeface="メイリオ" pitchFamily="50" charset="-128"/>
                <a:ea typeface="メイリオ" pitchFamily="50" charset="-128"/>
                <a:cs typeface="メイリオ" pitchFamily="50" charset="-128"/>
              </a:rPr>
              <a:t>生産地、品目、投与農薬、肥料、</a:t>
            </a:r>
            <a:endParaRPr lang="en-US" altLang="ja-JP" sz="90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ja-JP" altLang="en-US" sz="900" dirty="0">
                <a:solidFill>
                  <a:prstClr val="black"/>
                </a:solidFill>
                <a:latin typeface="メイリオ" pitchFamily="50" charset="-128"/>
                <a:ea typeface="メイリオ" pitchFamily="50" charset="-128"/>
                <a:cs typeface="メイリオ" pitchFamily="50" charset="-128"/>
              </a:rPr>
              <a:t>　</a:t>
            </a:r>
            <a:r>
              <a:rPr lang="ja-JP" altLang="en-US" sz="900" dirty="0" smtClean="0">
                <a:solidFill>
                  <a:prstClr val="black"/>
                </a:solidFill>
                <a:latin typeface="メイリオ" pitchFamily="50" charset="-128"/>
                <a:ea typeface="メイリオ" pitchFamily="50" charset="-128"/>
                <a:cs typeface="メイリオ" pitchFamily="50" charset="-128"/>
              </a:rPr>
              <a:t>農場の放射線量　等</a:t>
            </a:r>
            <a:endParaRPr lang="en-US" altLang="ja-JP" sz="90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endParaRPr lang="en-US" altLang="ja-JP" sz="50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en-US" altLang="ja-JP" sz="900" b="1" dirty="0" smtClean="0">
                <a:solidFill>
                  <a:srgbClr val="003366"/>
                </a:solidFill>
                <a:latin typeface="メイリオ" pitchFamily="50" charset="-128"/>
                <a:ea typeface="メイリオ" pitchFamily="50" charset="-128"/>
                <a:cs typeface="メイリオ" pitchFamily="50" charset="-128"/>
              </a:rPr>
              <a:t>(</a:t>
            </a:r>
            <a:r>
              <a:rPr lang="en-US" altLang="ja-JP" sz="900" b="1" dirty="0">
                <a:solidFill>
                  <a:srgbClr val="003366"/>
                </a:solidFill>
                <a:latin typeface="メイリオ" pitchFamily="50" charset="-128"/>
                <a:ea typeface="メイリオ" pitchFamily="50" charset="-128"/>
                <a:cs typeface="メイリオ" pitchFamily="50" charset="-128"/>
              </a:rPr>
              <a:t>2</a:t>
            </a:r>
            <a:r>
              <a:rPr lang="en-US" altLang="ja-JP" sz="900" b="1" dirty="0" smtClean="0">
                <a:solidFill>
                  <a:srgbClr val="003366"/>
                </a:solidFill>
                <a:latin typeface="メイリオ" pitchFamily="50" charset="-128"/>
                <a:ea typeface="メイリオ" pitchFamily="50" charset="-128"/>
                <a:cs typeface="メイリオ" pitchFamily="50" charset="-128"/>
              </a:rPr>
              <a:t>) </a:t>
            </a:r>
            <a:r>
              <a:rPr lang="ja-JP" altLang="en-US" sz="900" b="1" dirty="0" smtClean="0">
                <a:solidFill>
                  <a:srgbClr val="003366"/>
                </a:solidFill>
                <a:latin typeface="メイリオ" pitchFamily="50" charset="-128"/>
                <a:ea typeface="メイリオ" pitchFamily="50" charset="-128"/>
                <a:cs typeface="メイリオ" pitchFamily="50" charset="-128"/>
              </a:rPr>
              <a:t>品質情報</a:t>
            </a:r>
            <a:endParaRPr lang="en-US" altLang="ja-JP" sz="900" b="1" dirty="0" smtClean="0">
              <a:solidFill>
                <a:srgbClr val="003366"/>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ja-JP" altLang="en-US" sz="900" dirty="0" smtClean="0">
                <a:solidFill>
                  <a:prstClr val="black"/>
                </a:solidFill>
                <a:latin typeface="メイリオ" pitchFamily="50" charset="-128"/>
                <a:ea typeface="メイリオ" pitchFamily="50" charset="-128"/>
                <a:cs typeface="メイリオ" pitchFamily="50" charset="-128"/>
              </a:rPr>
              <a:t>　等級</a:t>
            </a:r>
            <a:r>
              <a:rPr lang="ja-JP" altLang="en-US" sz="900" dirty="0">
                <a:solidFill>
                  <a:prstClr val="black"/>
                </a:solidFill>
                <a:latin typeface="メイリオ" pitchFamily="50" charset="-128"/>
                <a:ea typeface="メイリオ" pitchFamily="50" charset="-128"/>
                <a:cs typeface="メイリオ" pitchFamily="50" charset="-128"/>
              </a:rPr>
              <a:t>、</a:t>
            </a:r>
            <a:r>
              <a:rPr lang="ja-JP" altLang="en-US" sz="900" dirty="0" smtClean="0">
                <a:solidFill>
                  <a:prstClr val="black"/>
                </a:solidFill>
                <a:latin typeface="メイリオ" pitchFamily="50" charset="-128"/>
                <a:ea typeface="メイリオ" pitchFamily="50" charset="-128"/>
                <a:cs typeface="メイリオ" pitchFamily="50" charset="-128"/>
              </a:rPr>
              <a:t>糖度　等</a:t>
            </a:r>
            <a:endParaRPr lang="en-US" altLang="ja-JP" sz="90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endParaRPr lang="en-US" altLang="ja-JP" sz="500" b="1"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en-US" altLang="ja-JP" sz="900" b="1" dirty="0" smtClean="0">
                <a:solidFill>
                  <a:srgbClr val="003366"/>
                </a:solidFill>
                <a:latin typeface="メイリオ" pitchFamily="50" charset="-128"/>
                <a:ea typeface="メイリオ" pitchFamily="50" charset="-128"/>
                <a:cs typeface="メイリオ" pitchFamily="50" charset="-128"/>
              </a:rPr>
              <a:t>(3) </a:t>
            </a:r>
            <a:r>
              <a:rPr lang="ja-JP" altLang="en-US" sz="900" b="1" dirty="0" smtClean="0">
                <a:solidFill>
                  <a:srgbClr val="003366"/>
                </a:solidFill>
                <a:latin typeface="メイリオ" pitchFamily="50" charset="-128"/>
                <a:ea typeface="メイリオ" pitchFamily="50" charset="-128"/>
                <a:cs typeface="メイリオ" pitchFamily="50" charset="-128"/>
              </a:rPr>
              <a:t>流通情報</a:t>
            </a:r>
            <a:endParaRPr lang="en-US" altLang="ja-JP" sz="900" b="1" dirty="0" smtClean="0">
              <a:solidFill>
                <a:srgbClr val="003366"/>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ja-JP" altLang="en-US" sz="900" dirty="0">
                <a:solidFill>
                  <a:prstClr val="black"/>
                </a:solidFill>
                <a:latin typeface="メイリオ" pitchFamily="50" charset="-128"/>
                <a:ea typeface="メイリオ" pitchFamily="50" charset="-128"/>
                <a:cs typeface="メイリオ" pitchFamily="50" charset="-128"/>
              </a:rPr>
              <a:t>　</a:t>
            </a:r>
            <a:r>
              <a:rPr lang="ja-JP" altLang="en-US" sz="900" dirty="0" smtClean="0">
                <a:solidFill>
                  <a:prstClr val="black"/>
                </a:solidFill>
                <a:latin typeface="メイリオ" pitchFamily="50" charset="-128"/>
                <a:ea typeface="メイリオ" pitchFamily="50" charset="-128"/>
                <a:cs typeface="メイリオ" pitchFamily="50" charset="-128"/>
              </a:rPr>
              <a:t>位置情報、拠点名称、</a:t>
            </a:r>
            <a:endParaRPr lang="en-US" altLang="ja-JP" sz="90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ja-JP" altLang="en-US" sz="900" dirty="0">
                <a:solidFill>
                  <a:prstClr val="black"/>
                </a:solidFill>
                <a:latin typeface="メイリオ" pitchFamily="50" charset="-128"/>
                <a:ea typeface="メイリオ" pitchFamily="50" charset="-128"/>
                <a:cs typeface="メイリオ" pitchFamily="50" charset="-128"/>
              </a:rPr>
              <a:t>　</a:t>
            </a:r>
            <a:r>
              <a:rPr lang="ja-JP" altLang="en-US" sz="900" dirty="0" smtClean="0">
                <a:solidFill>
                  <a:prstClr val="black"/>
                </a:solidFill>
                <a:latin typeface="メイリオ" pitchFamily="50" charset="-128"/>
                <a:ea typeface="メイリオ" pitchFamily="50" charset="-128"/>
                <a:cs typeface="メイリオ" pitchFamily="50" charset="-128"/>
              </a:rPr>
              <a:t>入荷時刻、出荷時刻　等</a:t>
            </a:r>
            <a:endParaRPr lang="en-US" altLang="ja-JP" sz="90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endParaRPr lang="en-US" altLang="ja-JP" sz="500" b="1"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en-US" altLang="ja-JP" sz="900" b="1" dirty="0" smtClean="0">
                <a:solidFill>
                  <a:srgbClr val="003366"/>
                </a:solidFill>
                <a:latin typeface="メイリオ" pitchFamily="50" charset="-128"/>
                <a:ea typeface="メイリオ" pitchFamily="50" charset="-128"/>
                <a:cs typeface="メイリオ" pitchFamily="50" charset="-128"/>
              </a:rPr>
              <a:t>(4) </a:t>
            </a:r>
            <a:r>
              <a:rPr lang="ja-JP" altLang="en-US" sz="900" b="1" dirty="0" smtClean="0">
                <a:solidFill>
                  <a:srgbClr val="003366"/>
                </a:solidFill>
                <a:latin typeface="メイリオ" pitchFamily="50" charset="-128"/>
                <a:ea typeface="メイリオ" pitchFamily="50" charset="-128"/>
                <a:cs typeface="メイリオ" pitchFamily="50" charset="-128"/>
              </a:rPr>
              <a:t>評価情報</a:t>
            </a:r>
            <a:endParaRPr lang="en-US" altLang="ja-JP" sz="900" b="1" dirty="0" smtClean="0">
              <a:solidFill>
                <a:srgbClr val="003366"/>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ja-JP" altLang="en-US" sz="900" dirty="0">
                <a:solidFill>
                  <a:prstClr val="black"/>
                </a:solidFill>
                <a:latin typeface="メイリオ" pitchFamily="50" charset="-128"/>
                <a:ea typeface="メイリオ" pitchFamily="50" charset="-128"/>
                <a:cs typeface="メイリオ" pitchFamily="50" charset="-128"/>
              </a:rPr>
              <a:t>　</a:t>
            </a:r>
            <a:r>
              <a:rPr lang="ja-JP" altLang="en-US" sz="900" dirty="0" smtClean="0">
                <a:solidFill>
                  <a:prstClr val="black"/>
                </a:solidFill>
                <a:latin typeface="メイリオ" pitchFamily="50" charset="-128"/>
                <a:ea typeface="メイリオ" pitchFamily="50" charset="-128"/>
                <a:cs typeface="メイリオ" pitchFamily="50" charset="-128"/>
              </a:rPr>
              <a:t>味の評価</a:t>
            </a:r>
            <a:r>
              <a:rPr lang="ja-JP" altLang="en-US" sz="900" dirty="0">
                <a:solidFill>
                  <a:prstClr val="black"/>
                </a:solidFill>
                <a:latin typeface="メイリオ" pitchFamily="50" charset="-128"/>
                <a:ea typeface="メイリオ" pitchFamily="50" charset="-128"/>
                <a:cs typeface="メイリオ" pitchFamily="50" charset="-128"/>
              </a:rPr>
              <a:t>、</a:t>
            </a:r>
            <a:r>
              <a:rPr lang="ja-JP" altLang="en-US" sz="900" dirty="0" smtClean="0">
                <a:solidFill>
                  <a:prstClr val="black"/>
                </a:solidFill>
                <a:latin typeface="メイリオ" pitchFamily="50" charset="-128"/>
                <a:ea typeface="メイリオ" pitchFamily="50" charset="-128"/>
                <a:cs typeface="メイリオ" pitchFamily="50" charset="-128"/>
              </a:rPr>
              <a:t>外見の評価、</a:t>
            </a:r>
            <a:endParaRPr lang="en-US" altLang="ja-JP" sz="900" dirty="0" smtClean="0">
              <a:solidFill>
                <a:prstClr val="black"/>
              </a:solidFill>
              <a:latin typeface="メイリオ" pitchFamily="50" charset="-128"/>
              <a:ea typeface="メイリオ" pitchFamily="50" charset="-128"/>
              <a:cs typeface="メイリオ" pitchFamily="50" charset="-128"/>
            </a:endParaRPr>
          </a:p>
          <a:p>
            <a:pPr fontAlgn="base">
              <a:lnSpc>
                <a:spcPct val="120000"/>
              </a:lnSpc>
              <a:spcBef>
                <a:spcPct val="0"/>
              </a:spcBef>
              <a:spcAft>
                <a:spcPct val="0"/>
              </a:spcAft>
              <a:defRPr/>
            </a:pPr>
            <a:r>
              <a:rPr lang="ja-JP" altLang="en-US" sz="900" dirty="0">
                <a:solidFill>
                  <a:prstClr val="black"/>
                </a:solidFill>
                <a:latin typeface="メイリオ" pitchFamily="50" charset="-128"/>
                <a:ea typeface="メイリオ" pitchFamily="50" charset="-128"/>
                <a:cs typeface="メイリオ" pitchFamily="50" charset="-128"/>
              </a:rPr>
              <a:t>　</a:t>
            </a:r>
            <a:r>
              <a:rPr lang="ja-JP" altLang="en-US" sz="900" dirty="0" smtClean="0">
                <a:solidFill>
                  <a:prstClr val="black"/>
                </a:solidFill>
                <a:latin typeface="メイリオ" pitchFamily="50" charset="-128"/>
                <a:ea typeface="メイリオ" pitchFamily="50" charset="-128"/>
                <a:cs typeface="メイリオ" pitchFamily="50" charset="-128"/>
              </a:rPr>
              <a:t>感想　等</a:t>
            </a:r>
            <a:endParaRPr lang="en-US" altLang="ja-JP" sz="900" dirty="0" smtClean="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733633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実証</a:t>
            </a:r>
            <a:r>
              <a:rPr lang="en-US" altLang="ja-JP" dirty="0" smtClean="0"/>
              <a:t>5: </a:t>
            </a:r>
            <a:r>
              <a:rPr lang="ja-JP" altLang="en-US" dirty="0" smtClean="0"/>
              <a:t>水産物</a:t>
            </a:r>
            <a:r>
              <a:rPr lang="ja-JP" altLang="en-US" dirty="0"/>
              <a:t>の安全・安心</a:t>
            </a:r>
            <a:r>
              <a:rPr lang="ja-JP" altLang="en-US" dirty="0" smtClean="0"/>
              <a:t>情報における実証</a:t>
            </a:r>
            <a:endParaRPr kumimoji="1" lang="ja-JP" altLang="en-US" dirty="0"/>
          </a:p>
        </p:txBody>
      </p:sp>
      <p:sp>
        <p:nvSpPr>
          <p:cNvPr id="3" name="コンテンツ プレースホルダー 2"/>
          <p:cNvSpPr>
            <a:spLocks noGrp="1"/>
          </p:cNvSpPr>
          <p:nvPr>
            <p:ph idx="1"/>
          </p:nvPr>
        </p:nvSpPr>
        <p:spPr>
          <a:xfrm>
            <a:off x="351413" y="1143000"/>
            <a:ext cx="9393785" cy="1997967"/>
          </a:xfrm>
        </p:spPr>
        <p:txBody>
          <a:bodyPr>
            <a:normAutofit fontScale="85000" lnSpcReduction="10000"/>
          </a:bodyPr>
          <a:lstStyle/>
          <a:p>
            <a:r>
              <a:rPr lang="ja-JP" altLang="en-US" dirty="0"/>
              <a:t>概要</a:t>
            </a:r>
            <a:endParaRPr kumimoji="1" lang="ja-JP" altLang="en-US" dirty="0" smtClean="0"/>
          </a:p>
          <a:p>
            <a:pPr lvl="1"/>
            <a:r>
              <a:rPr lang="ja-JP" altLang="en-US" dirty="0" smtClean="0"/>
              <a:t>東日本</a:t>
            </a:r>
            <a:r>
              <a:rPr lang="ja-JP" altLang="en-US" dirty="0"/>
              <a:t>大震災以降、食品の安全・安心の担保への要請が高まっている。このような状況を踏まえ、被災地における重要な産業である水産業に着目し、安全・安心情報を含む水産物の生産・加工情報の効果的な利活用の実現に向け、情報流通連携基盤共通ＡＰＩを前提とした水産物分野におけるデータ規格の構築及び水産物トレーサビリティ等を実現する仕組みの開発・実証を行う。</a:t>
            </a:r>
          </a:p>
          <a:p>
            <a:pPr lvl="1"/>
            <a:r>
              <a:rPr lang="ja-JP" altLang="en-US" dirty="0" smtClean="0"/>
              <a:t>これ</a:t>
            </a:r>
            <a:r>
              <a:rPr lang="ja-JP" altLang="en-US" dirty="0"/>
              <a:t>により、水産物の安心・安全に係る情報を消費者まで届けるための基盤づくりを図るとともに、</a:t>
            </a:r>
            <a:r>
              <a:rPr lang="en-US" altLang="ja-JP" dirty="0"/>
              <a:t>ICT</a:t>
            </a:r>
            <a:r>
              <a:rPr lang="ja-JP" altLang="en-US" dirty="0"/>
              <a:t>やクラウドを活用した新しい水産業ビジネスモデルの構築や、水産業の高収益化、６次産業化、ブランド競争力の向上に資する</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9</a:t>
            </a:fld>
            <a:endParaRPr lang="en-US" altLang="ja-JP"/>
          </a:p>
        </p:txBody>
      </p:sp>
      <p:sp>
        <p:nvSpPr>
          <p:cNvPr id="36" name="テキスト ボックス 35"/>
          <p:cNvSpPr txBox="1"/>
          <p:nvPr/>
        </p:nvSpPr>
        <p:spPr>
          <a:xfrm>
            <a:off x="4580002" y="6581001"/>
            <a:ext cx="5447325" cy="276999"/>
          </a:xfrm>
          <a:prstGeom prst="rect">
            <a:avLst/>
          </a:prstGeom>
          <a:noFill/>
        </p:spPr>
        <p:txBody>
          <a:bodyPr wrap="none" rtlCol="0">
            <a:spAutoFit/>
          </a:bodyPr>
          <a:lstStyle/>
          <a:p>
            <a:pPr algn="l"/>
            <a:r>
              <a:rPr kumimoji="1" lang="en-US" altLang="ja-JP" sz="1200" dirty="0" smtClean="0">
                <a:solidFill>
                  <a:schemeClr val="bg2"/>
                </a:solidFill>
                <a:latin typeface="+mj-ea"/>
                <a:ea typeface="+mj-ea"/>
                <a:cs typeface="ヒラギノ角ゴ ProN W6"/>
              </a:rPr>
              <a:t>※</a:t>
            </a:r>
            <a:r>
              <a:rPr kumimoji="1" lang="ja-JP" altLang="en-US" sz="1200" dirty="0" smtClean="0">
                <a:solidFill>
                  <a:schemeClr val="bg2"/>
                </a:solidFill>
                <a:latin typeface="+mj-ea"/>
                <a:ea typeface="+mj-ea"/>
                <a:cs typeface="ヒラギノ角ゴ ProN W6"/>
              </a:rPr>
              <a:t>オープンデータ流通推進コンソーシアム／利活用・普及委員会第</a:t>
            </a:r>
            <a:r>
              <a:rPr kumimoji="1" lang="en-US" altLang="ja-JP" sz="1200" dirty="0" smtClean="0">
                <a:solidFill>
                  <a:schemeClr val="bg2"/>
                </a:solidFill>
                <a:latin typeface="+mj-ea"/>
                <a:ea typeface="+mj-ea"/>
                <a:cs typeface="ヒラギノ角ゴ ProN W6"/>
              </a:rPr>
              <a:t>3</a:t>
            </a:r>
            <a:r>
              <a:rPr kumimoji="1" lang="ja-JP" altLang="en-US" sz="1200" dirty="0" smtClean="0">
                <a:solidFill>
                  <a:schemeClr val="bg2"/>
                </a:solidFill>
                <a:latin typeface="+mj-ea"/>
                <a:ea typeface="+mj-ea"/>
                <a:cs typeface="ヒラギノ角ゴ ProN W6"/>
              </a:rPr>
              <a:t>回資料による</a:t>
            </a:r>
          </a:p>
        </p:txBody>
      </p:sp>
      <p:grpSp>
        <p:nvGrpSpPr>
          <p:cNvPr id="5" name="グループ化 4"/>
          <p:cNvGrpSpPr/>
          <p:nvPr/>
        </p:nvGrpSpPr>
        <p:grpSpPr>
          <a:xfrm>
            <a:off x="920552" y="3068960"/>
            <a:ext cx="8827793" cy="3421142"/>
            <a:chOff x="86973" y="2428182"/>
            <a:chExt cx="9690563" cy="4256476"/>
          </a:xfrm>
        </p:grpSpPr>
        <p:pic>
          <p:nvPicPr>
            <p:cNvPr id="95"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228" y="3191965"/>
              <a:ext cx="655036" cy="74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1130" y="2428182"/>
              <a:ext cx="701134" cy="763476"/>
            </a:xfrm>
            <a:prstGeom prst="rect">
              <a:avLst/>
            </a:prstGeom>
            <a:noFill/>
            <a:extLst>
              <a:ext uri="{909E8E84-426E-40DD-AFC4-6F175D3DCCD1}">
                <a14:hiddenFill xmlns:a14="http://schemas.microsoft.com/office/drawing/2010/main">
                  <a:solidFill>
                    <a:srgbClr val="FFFFFF"/>
                  </a:solidFill>
                </a14:hiddenFill>
              </a:ext>
            </a:extLst>
          </p:spPr>
        </p:pic>
        <p:sp>
          <p:nvSpPr>
            <p:cNvPr id="186" name="角丸四角形 185"/>
            <p:cNvSpPr/>
            <p:nvPr/>
          </p:nvSpPr>
          <p:spPr>
            <a:xfrm>
              <a:off x="150968" y="5695706"/>
              <a:ext cx="5760640" cy="890165"/>
            </a:xfrm>
            <a:prstGeom prst="roundRect">
              <a:avLst/>
            </a:prstGeom>
            <a:solidFill>
              <a:srgbClr val="CCECFF">
                <a:alpha val="71000"/>
              </a:srgbClr>
            </a:solidFill>
            <a:ln w="28575">
              <a:solidFill>
                <a:srgbClr val="0066FF"/>
              </a:solidFill>
              <a:prstDash val="dash"/>
            </a:ln>
            <a:effectLst>
              <a:softEdge rad="12700"/>
            </a:effectLst>
          </p:spPr>
          <p:style>
            <a:lnRef idx="2">
              <a:schemeClr val="dk1"/>
            </a:lnRef>
            <a:fillRef idx="1">
              <a:schemeClr val="lt1"/>
            </a:fillRef>
            <a:effectRef idx="0">
              <a:schemeClr val="dk1"/>
            </a:effectRef>
            <a:fontRef idx="minor">
              <a:schemeClr val="dk1"/>
            </a:fontRef>
          </p:style>
          <p:txBody>
            <a:bodyPr anchor="b"/>
            <a:lstStyle/>
            <a:p>
              <a:pPr algn="ctr"/>
              <a:endParaRPr lang="ja-JP" altLang="en-US" sz="1050" dirty="0">
                <a:latin typeface="メイリオ" pitchFamily="50" charset="-128"/>
                <a:ea typeface="メイリオ" pitchFamily="50" charset="-128"/>
                <a:cs typeface="メイリオ" pitchFamily="50" charset="-128"/>
              </a:endParaRPr>
            </a:p>
          </p:txBody>
        </p:sp>
        <p:sp>
          <p:nvSpPr>
            <p:cNvPr id="187" name="角丸四角形 186"/>
            <p:cNvSpPr/>
            <p:nvPr/>
          </p:nvSpPr>
          <p:spPr>
            <a:xfrm>
              <a:off x="6647961" y="3140967"/>
              <a:ext cx="3129575" cy="3444903"/>
            </a:xfrm>
            <a:prstGeom prst="roundRect">
              <a:avLst>
                <a:gd name="adj" fmla="val 8338"/>
              </a:avLst>
            </a:prstGeom>
            <a:ln w="38100">
              <a:solidFill>
                <a:srgbClr val="FFC000"/>
              </a:solidFill>
            </a:ln>
          </p:spPr>
          <p:style>
            <a:lnRef idx="2">
              <a:schemeClr val="accent1"/>
            </a:lnRef>
            <a:fillRef idx="1">
              <a:schemeClr val="lt1"/>
            </a:fillRef>
            <a:effectRef idx="0">
              <a:schemeClr val="accent1"/>
            </a:effectRef>
            <a:fontRef idx="minor">
              <a:schemeClr val="dk1"/>
            </a:fontRef>
          </p:style>
          <p:txBody>
            <a:bodyPr lIns="108000" tIns="36000" rIns="36000" bIns="36000" rtlCol="0" anchor="t"/>
            <a:lstStyle/>
            <a:p>
              <a:pPr algn="l" fontAlgn="base">
                <a:lnSpc>
                  <a:spcPct val="120000"/>
                </a:lnSpc>
                <a:spcBef>
                  <a:spcPct val="0"/>
                </a:spcBef>
                <a:spcAft>
                  <a:spcPct val="0"/>
                </a:spcAft>
                <a:defRPr/>
              </a:pPr>
              <a:r>
                <a:rPr lang="ja-JP" altLang="en-US" sz="1050" b="1" dirty="0">
                  <a:solidFill>
                    <a:prstClr val="black"/>
                  </a:solidFill>
                  <a:latin typeface="メイリオ" pitchFamily="50" charset="-128"/>
                  <a:ea typeface="メイリオ" pitchFamily="50" charset="-128"/>
                  <a:cs typeface="メイリオ" pitchFamily="50" charset="-128"/>
                </a:rPr>
                <a:t>　</a:t>
              </a:r>
              <a:r>
                <a:rPr lang="en-US" altLang="ja-JP" sz="1000" b="1" dirty="0">
                  <a:solidFill>
                    <a:prstClr val="black"/>
                  </a:solidFill>
                  <a:latin typeface="メイリオ" pitchFamily="50" charset="-128"/>
                  <a:ea typeface="メイリオ" pitchFamily="50" charset="-128"/>
                  <a:cs typeface="メイリオ" pitchFamily="50" charset="-128"/>
                </a:rPr>
                <a:t>【</a:t>
              </a:r>
              <a:r>
                <a:rPr lang="ja-JP" altLang="en-US" sz="1000" b="1" dirty="0">
                  <a:solidFill>
                    <a:prstClr val="black"/>
                  </a:solidFill>
                  <a:latin typeface="メイリオ" pitchFamily="50" charset="-128"/>
                  <a:ea typeface="メイリオ" pitchFamily="50" charset="-128"/>
                  <a:cs typeface="メイリオ" pitchFamily="50" charset="-128"/>
                </a:rPr>
                <a:t>本実証で扱うデータ（例）</a:t>
              </a:r>
              <a:r>
                <a:rPr lang="en-US" altLang="ja-JP" sz="1000" b="1" dirty="0">
                  <a:solidFill>
                    <a:prstClr val="black"/>
                  </a:solidFill>
                  <a:latin typeface="メイリオ" pitchFamily="50" charset="-128"/>
                  <a:ea typeface="メイリオ" pitchFamily="50" charset="-128"/>
                  <a:cs typeface="メイリオ" pitchFamily="50" charset="-128"/>
                </a:rPr>
                <a:t>】</a:t>
              </a:r>
            </a:p>
            <a:p>
              <a:pPr algn="l">
                <a:spcBef>
                  <a:spcPts val="600"/>
                </a:spcBef>
              </a:pPr>
              <a:r>
                <a:rPr kumimoji="1" lang="ja-JP" altLang="en-US" sz="900" b="1" dirty="0" smtClean="0">
                  <a:latin typeface="メイリオ" pitchFamily="50" charset="-128"/>
                  <a:ea typeface="メイリオ" pitchFamily="50" charset="-128"/>
                  <a:cs typeface="メイリオ" pitchFamily="50" charset="-128"/>
                </a:rPr>
                <a:t>●水産物属性情報</a:t>
              </a:r>
              <a:endParaRPr kumimoji="1" lang="en-US" altLang="ja-JP" sz="900" b="1" dirty="0" smtClean="0">
                <a:latin typeface="メイリオ" pitchFamily="50" charset="-128"/>
                <a:ea typeface="メイリオ" pitchFamily="50" charset="-128"/>
                <a:cs typeface="メイリオ" pitchFamily="50" charset="-128"/>
              </a:endParaRPr>
            </a:p>
            <a:p>
              <a:pPr algn="l"/>
              <a:r>
                <a:rPr lang="ja-JP" altLang="en-US" sz="900" dirty="0" smtClean="0">
                  <a:latin typeface="メイリオ" pitchFamily="50" charset="-128"/>
                  <a:ea typeface="メイリオ" pitchFamily="50" charset="-128"/>
                  <a:cs typeface="メイリオ" pitchFamily="50" charset="-128"/>
                </a:rPr>
                <a:t>　天然物・養殖物・水産加工物に関する属性情報。</a:t>
              </a:r>
              <a:endParaRPr lang="en-US" altLang="ja-JP" sz="900" dirty="0" smtClean="0">
                <a:latin typeface="メイリオ" pitchFamily="50" charset="-128"/>
                <a:ea typeface="メイリオ" pitchFamily="50" charset="-128"/>
                <a:cs typeface="メイリオ" pitchFamily="50" charset="-128"/>
              </a:endParaRPr>
            </a:p>
            <a:p>
              <a:pPr algn="l">
                <a:spcBef>
                  <a:spcPts val="600"/>
                </a:spcBef>
              </a:pPr>
              <a:r>
                <a:rPr lang="en-US" altLang="ja-JP" sz="900" dirty="0">
                  <a:latin typeface="メイリオ" pitchFamily="50" charset="-128"/>
                  <a:ea typeface="メイリオ" pitchFamily="50" charset="-128"/>
                  <a:cs typeface="メイリオ" pitchFamily="50" charset="-128"/>
                </a:rPr>
                <a:t>【</a:t>
              </a:r>
              <a:r>
                <a:rPr lang="ja-JP" altLang="en-US" sz="900" dirty="0" smtClean="0">
                  <a:latin typeface="メイリオ" pitchFamily="50" charset="-128"/>
                  <a:ea typeface="メイリオ" pitchFamily="50" charset="-128"/>
                  <a:cs typeface="メイリオ" pitchFamily="50" charset="-128"/>
                </a:rPr>
                <a:t>例</a:t>
              </a:r>
              <a:r>
                <a:rPr lang="en-US" altLang="ja-JP" sz="900" dirty="0" smtClean="0">
                  <a:latin typeface="メイリオ" pitchFamily="50" charset="-128"/>
                  <a:ea typeface="メイリオ" pitchFamily="50" charset="-128"/>
                  <a:cs typeface="メイリオ" pitchFamily="50" charset="-128"/>
                </a:rPr>
                <a:t>】 </a:t>
              </a:r>
              <a:r>
                <a:rPr lang="ja-JP" altLang="en-US" sz="900" dirty="0" smtClean="0">
                  <a:latin typeface="メイリオ" pitchFamily="50" charset="-128"/>
                  <a:ea typeface="メイリオ" pitchFamily="50" charset="-128"/>
                  <a:cs typeface="メイリオ" pitchFamily="50" charset="-128"/>
                </a:rPr>
                <a:t>品名、態様、採捕方法、水揚げ港、　</a:t>
              </a:r>
              <a:endParaRPr lang="en-US" altLang="ja-JP" sz="900" dirty="0" smtClean="0">
                <a:latin typeface="メイリオ" pitchFamily="50" charset="-128"/>
                <a:ea typeface="メイリオ" pitchFamily="50" charset="-128"/>
                <a:cs typeface="メイリオ" pitchFamily="50" charset="-128"/>
              </a:endParaRPr>
            </a:p>
            <a:p>
              <a:pPr algn="l"/>
              <a:r>
                <a:rPr lang="ja-JP" altLang="en-US" sz="900" dirty="0">
                  <a:latin typeface="メイリオ" pitchFamily="50" charset="-128"/>
                  <a:ea typeface="メイリオ" pitchFamily="50" charset="-128"/>
                  <a:cs typeface="メイリオ" pitchFamily="50" charset="-128"/>
                </a:rPr>
                <a:t>　</a:t>
              </a:r>
              <a:r>
                <a:rPr lang="ja-JP" altLang="en-US" sz="900" dirty="0" smtClean="0">
                  <a:latin typeface="メイリオ" pitchFamily="50" charset="-128"/>
                  <a:ea typeface="メイリオ" pitchFamily="50" charset="-128"/>
                  <a:cs typeface="メイリオ" pitchFamily="50" charset="-128"/>
                </a:rPr>
                <a:t>水揚げ年月日、加工方法、製造年月日</a:t>
              </a:r>
              <a:r>
                <a:rPr lang="zh-TW" altLang="en-US" sz="900" dirty="0" smtClean="0">
                  <a:latin typeface="メイリオ" pitchFamily="50" charset="-128"/>
                  <a:ea typeface="メイリオ" pitchFamily="50" charset="-128"/>
                  <a:cs typeface="メイリオ" pitchFamily="50" charset="-128"/>
                </a:rPr>
                <a:t> </a:t>
              </a:r>
              <a:r>
                <a:rPr lang="ja-JP" altLang="en-US" sz="900" dirty="0" smtClean="0">
                  <a:latin typeface="メイリオ" pitchFamily="50" charset="-128"/>
                  <a:ea typeface="メイリオ" pitchFamily="50" charset="-128"/>
                  <a:cs typeface="メイリオ" pitchFamily="50" charset="-128"/>
                </a:rPr>
                <a:t>等</a:t>
              </a:r>
              <a:endParaRPr lang="en-US" altLang="ja-JP" sz="900" dirty="0" smtClean="0">
                <a:latin typeface="メイリオ" pitchFamily="50" charset="-128"/>
                <a:ea typeface="メイリオ" pitchFamily="50" charset="-128"/>
                <a:cs typeface="メイリオ" pitchFamily="50" charset="-128"/>
              </a:endParaRPr>
            </a:p>
            <a:p>
              <a:pPr algn="l">
                <a:spcBef>
                  <a:spcPts val="600"/>
                </a:spcBef>
              </a:pPr>
              <a:r>
                <a:rPr lang="ja-JP" altLang="en-US" sz="900" b="1" dirty="0" smtClean="0">
                  <a:latin typeface="メイリオ" pitchFamily="50" charset="-128"/>
                  <a:ea typeface="メイリオ" pitchFamily="50" charset="-128"/>
                  <a:cs typeface="メイリオ" pitchFamily="50" charset="-128"/>
                </a:rPr>
                <a:t>●物流情報</a:t>
              </a:r>
              <a:endParaRPr lang="en-US" altLang="ja-JP" sz="900" b="1" dirty="0" smtClean="0">
                <a:latin typeface="メイリオ" pitchFamily="50" charset="-128"/>
                <a:ea typeface="メイリオ" pitchFamily="50" charset="-128"/>
                <a:cs typeface="メイリオ" pitchFamily="50" charset="-128"/>
              </a:endParaRPr>
            </a:p>
            <a:p>
              <a:pPr algn="l"/>
              <a:r>
                <a:rPr lang="ja-JP" altLang="en-US" sz="900" dirty="0" smtClean="0">
                  <a:latin typeface="メイリオ" pitchFamily="50" charset="-128"/>
                  <a:ea typeface="メイリオ" pitchFamily="50" charset="-128"/>
                  <a:cs typeface="メイリオ" pitchFamily="50" charset="-128"/>
                </a:rPr>
                <a:t>　荷物に関する情報。</a:t>
              </a:r>
              <a:endParaRPr lang="en-US" altLang="ja-JP" sz="900" dirty="0" smtClean="0">
                <a:latin typeface="メイリオ" pitchFamily="50" charset="-128"/>
                <a:ea typeface="メイリオ" pitchFamily="50" charset="-128"/>
                <a:cs typeface="メイリオ" pitchFamily="50" charset="-128"/>
              </a:endParaRPr>
            </a:p>
            <a:p>
              <a:pPr marL="85725" indent="-85725" algn="l">
                <a:spcBef>
                  <a:spcPts val="600"/>
                </a:spcBef>
              </a:pPr>
              <a:r>
                <a:rPr lang="en-US" altLang="ja-JP" sz="900" dirty="0">
                  <a:latin typeface="メイリオ" pitchFamily="50" charset="-128"/>
                  <a:ea typeface="メイリオ" pitchFamily="50" charset="-128"/>
                  <a:cs typeface="メイリオ" pitchFamily="50" charset="-128"/>
                </a:rPr>
                <a:t>【</a:t>
              </a:r>
              <a:r>
                <a:rPr lang="ja-JP" altLang="en-US" sz="900" dirty="0" smtClean="0">
                  <a:latin typeface="メイリオ" pitchFamily="50" charset="-128"/>
                  <a:ea typeface="メイリオ" pitchFamily="50" charset="-128"/>
                  <a:cs typeface="メイリオ" pitchFamily="50" charset="-128"/>
                </a:rPr>
                <a:t>例</a:t>
              </a:r>
              <a:r>
                <a:rPr lang="en-US" altLang="ja-JP" sz="900" dirty="0" smtClean="0">
                  <a:latin typeface="メイリオ" pitchFamily="50" charset="-128"/>
                  <a:ea typeface="メイリオ" pitchFamily="50" charset="-128"/>
                  <a:cs typeface="メイリオ" pitchFamily="50" charset="-128"/>
                </a:rPr>
                <a:t>】 </a:t>
              </a:r>
              <a:r>
                <a:rPr lang="ja-JP" altLang="en-US" sz="900" dirty="0" smtClean="0">
                  <a:latin typeface="メイリオ" pitchFamily="50" charset="-128"/>
                  <a:ea typeface="メイリオ" pitchFamily="50" charset="-128"/>
                  <a:cs typeface="メイリオ" pitchFamily="50" charset="-128"/>
                </a:rPr>
                <a:t>出荷先、出荷日時、出荷元、配送追跡コード、ＥＰＣコード、温度履歴情報 等</a:t>
              </a:r>
              <a:endParaRPr lang="en-US" altLang="ja-JP" sz="900" dirty="0" smtClean="0">
                <a:latin typeface="メイリオ" pitchFamily="50" charset="-128"/>
                <a:ea typeface="メイリオ" pitchFamily="50" charset="-128"/>
                <a:cs typeface="メイリオ" pitchFamily="50" charset="-128"/>
              </a:endParaRPr>
            </a:p>
            <a:p>
              <a:pPr algn="l">
                <a:spcBef>
                  <a:spcPts val="600"/>
                </a:spcBef>
              </a:pPr>
              <a:r>
                <a:rPr kumimoji="1" lang="ja-JP" altLang="en-US" sz="900" b="1" dirty="0" smtClean="0">
                  <a:latin typeface="メイリオ" pitchFamily="50" charset="-128"/>
                  <a:ea typeface="メイリオ" pitchFamily="50" charset="-128"/>
                  <a:cs typeface="メイリオ" pitchFamily="50" charset="-128"/>
                </a:rPr>
                <a:t>●イベント情報</a:t>
              </a:r>
              <a:endParaRPr kumimoji="1" lang="en-US" altLang="ja-JP" sz="900" b="1" dirty="0" smtClean="0">
                <a:latin typeface="メイリオ" pitchFamily="50" charset="-128"/>
                <a:ea typeface="メイリオ" pitchFamily="50" charset="-128"/>
                <a:cs typeface="メイリオ" pitchFamily="50" charset="-128"/>
              </a:endParaRPr>
            </a:p>
            <a:p>
              <a:pPr algn="l"/>
              <a:r>
                <a:rPr lang="ja-JP" altLang="en-US" sz="900" dirty="0" smtClean="0">
                  <a:latin typeface="メイリオ" pitchFamily="50" charset="-128"/>
                  <a:ea typeface="メイリオ" pitchFamily="50" charset="-128"/>
                  <a:cs typeface="メイリオ" pitchFamily="50" charset="-128"/>
                </a:rPr>
                <a:t>　天然物、養殖物</a:t>
              </a:r>
              <a:r>
                <a:rPr lang="ja-JP" altLang="en-US" sz="900" dirty="0">
                  <a:latin typeface="メイリオ" pitchFamily="50" charset="-128"/>
                  <a:ea typeface="メイリオ" pitchFamily="50" charset="-128"/>
                  <a:cs typeface="メイリオ" pitchFamily="50" charset="-128"/>
                </a:rPr>
                <a:t>、</a:t>
              </a:r>
              <a:r>
                <a:rPr lang="ja-JP" altLang="en-US" sz="900" dirty="0" smtClean="0">
                  <a:latin typeface="メイリオ" pitchFamily="50" charset="-128"/>
                  <a:ea typeface="メイリオ" pitchFamily="50" charset="-128"/>
                  <a:cs typeface="メイリオ" pitchFamily="50" charset="-128"/>
                </a:rPr>
                <a:t>水産加工物の状態の変化を表す情報。</a:t>
              </a:r>
              <a:endParaRPr lang="en-US" altLang="ja-JP" sz="900" dirty="0" smtClean="0">
                <a:latin typeface="メイリオ" pitchFamily="50" charset="-128"/>
                <a:ea typeface="メイリオ" pitchFamily="50" charset="-128"/>
                <a:cs typeface="メイリオ" pitchFamily="50" charset="-128"/>
              </a:endParaRPr>
            </a:p>
            <a:p>
              <a:pPr algn="l">
                <a:spcBef>
                  <a:spcPts val="600"/>
                </a:spcBef>
              </a:pPr>
              <a:r>
                <a:rPr lang="ja-JP" altLang="en-US" sz="900" b="1" dirty="0" smtClean="0">
                  <a:latin typeface="メイリオ" pitchFamily="50" charset="-128"/>
                  <a:ea typeface="メイリオ" pitchFamily="50" charset="-128"/>
                  <a:cs typeface="メイリオ" pitchFamily="50" charset="-128"/>
                </a:rPr>
                <a:t>●その他、付加価値情報</a:t>
              </a:r>
              <a:endParaRPr lang="en-US" altLang="ja-JP" sz="900" b="1" dirty="0" smtClean="0">
                <a:latin typeface="メイリオ" pitchFamily="50" charset="-128"/>
                <a:ea typeface="メイリオ" pitchFamily="50" charset="-128"/>
                <a:cs typeface="メイリオ" pitchFamily="50" charset="-128"/>
              </a:endParaRPr>
            </a:p>
            <a:p>
              <a:pPr algn="l"/>
              <a:r>
                <a:rPr lang="ja-JP" altLang="en-US" sz="900" dirty="0" smtClean="0">
                  <a:latin typeface="メイリオ" pitchFamily="50" charset="-128"/>
                  <a:ea typeface="メイリオ" pitchFamily="50" charset="-128"/>
                  <a:cs typeface="メイリオ" pitchFamily="50" charset="-128"/>
                </a:rPr>
                <a:t>　レシピ情報、目利き情報 等</a:t>
              </a:r>
              <a:endParaRPr kumimoji="1" lang="ja-JP" altLang="en-US" sz="900" dirty="0">
                <a:latin typeface="メイリオ" pitchFamily="50" charset="-128"/>
                <a:ea typeface="メイリオ" pitchFamily="50" charset="-128"/>
                <a:cs typeface="メイリオ" pitchFamily="50" charset="-128"/>
              </a:endParaRPr>
            </a:p>
          </p:txBody>
        </p:sp>
        <p:sp>
          <p:nvSpPr>
            <p:cNvPr id="188" name="AutoShape 10"/>
            <p:cNvSpPr>
              <a:spLocks noChangeArrowheads="1"/>
            </p:cNvSpPr>
            <p:nvPr/>
          </p:nvSpPr>
          <p:spPr bwMode="auto">
            <a:xfrm>
              <a:off x="3856956" y="5517709"/>
              <a:ext cx="1327790" cy="743095"/>
            </a:xfrm>
            <a:prstGeom prst="can">
              <a:avLst>
                <a:gd name="adj" fmla="val 15457"/>
              </a:avLst>
            </a:prstGeom>
            <a:solidFill>
              <a:srgbClr val="3366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ja-JP" altLang="en-US" sz="800" dirty="0" smtClean="0">
                  <a:effectLst>
                    <a:outerShdw blurRad="38100" dist="38100" dir="2700000" algn="tl">
                      <a:srgbClr val="000000"/>
                    </a:outerShdw>
                  </a:effectLst>
                  <a:latin typeface="メイリオ" pitchFamily="50" charset="-128"/>
                  <a:ea typeface="メイリオ" pitchFamily="50" charset="-128"/>
                  <a:cs typeface="メイリオ" pitchFamily="50" charset="-128"/>
                </a:rPr>
                <a:t>トレーサビリティ情報</a:t>
              </a:r>
            </a:p>
            <a:p>
              <a:pPr algn="ctr"/>
              <a:r>
                <a:rPr kumimoji="0" lang="ja-JP" altLang="en-US" sz="800" dirty="0" smtClean="0">
                  <a:effectLst>
                    <a:outerShdw blurRad="38100" dist="38100" dir="2700000" algn="tl">
                      <a:srgbClr val="000000"/>
                    </a:outerShdw>
                  </a:effectLst>
                  <a:latin typeface="メイリオ" pitchFamily="50" charset="-128"/>
                  <a:ea typeface="メイリオ" pitchFamily="50" charset="-128"/>
                  <a:cs typeface="メイリオ" pitchFamily="50" charset="-128"/>
                </a:rPr>
                <a:t>基盤 （</a:t>
              </a:r>
              <a:r>
                <a:rPr kumimoji="0" lang="en-US" altLang="ja-JP" sz="800" dirty="0" smtClean="0">
                  <a:effectLst>
                    <a:outerShdw blurRad="38100" dist="38100" dir="2700000" algn="tl">
                      <a:srgbClr val="000000"/>
                    </a:outerShdw>
                  </a:effectLst>
                  <a:latin typeface="メイリオ" pitchFamily="50" charset="-128"/>
                  <a:ea typeface="メイリオ" pitchFamily="50" charset="-128"/>
                  <a:cs typeface="メイリオ" pitchFamily="50" charset="-128"/>
                </a:rPr>
                <a:t>EPCIS</a:t>
              </a:r>
              <a:r>
                <a:rPr kumimoji="0" lang="ja-JP" altLang="en-US" sz="800" dirty="0" smtClean="0">
                  <a:effectLst>
                    <a:outerShdw blurRad="38100" dist="38100" dir="2700000" algn="tl">
                      <a:srgbClr val="000000"/>
                    </a:outerShdw>
                  </a:effectLst>
                  <a:latin typeface="メイリオ" pitchFamily="50" charset="-128"/>
                  <a:ea typeface="メイリオ" pitchFamily="50" charset="-128"/>
                  <a:cs typeface="メイリオ" pitchFamily="50" charset="-128"/>
                </a:rPr>
                <a:t>）</a:t>
              </a:r>
              <a:endParaRPr kumimoji="0" lang="en-US" altLang="ja-JP" sz="800" dirty="0" smtClean="0">
                <a:effectLst>
                  <a:outerShdw blurRad="38100" dist="38100" dir="2700000" algn="tl">
                    <a:srgbClr val="000000"/>
                  </a:outerShdw>
                </a:effectLst>
                <a:latin typeface="メイリオ" pitchFamily="50" charset="-128"/>
                <a:ea typeface="メイリオ" pitchFamily="50" charset="-128"/>
                <a:cs typeface="メイリオ" pitchFamily="50" charset="-128"/>
              </a:endParaRPr>
            </a:p>
            <a:p>
              <a:pPr algn="ctr">
                <a:spcBef>
                  <a:spcPts val="600"/>
                </a:spcBef>
              </a:pPr>
              <a:r>
                <a:rPr kumimoji="0" lang="ja-JP" altLang="en-US" sz="800" dirty="0" smtClean="0">
                  <a:effectLst>
                    <a:outerShdw blurRad="38100" dist="38100" dir="2700000" algn="tl">
                      <a:srgbClr val="000000"/>
                    </a:outerShdw>
                  </a:effectLst>
                  <a:latin typeface="メイリオ" pitchFamily="50" charset="-128"/>
                  <a:ea typeface="メイリオ" pitchFamily="50" charset="-128"/>
                  <a:cs typeface="メイリオ" pitchFamily="50" charset="-128"/>
                </a:rPr>
                <a:t>＜物流情報管理＞</a:t>
              </a:r>
              <a:endParaRPr kumimoji="0" lang="ja-JP" altLang="en-US" sz="800" dirty="0">
                <a:effectLst>
                  <a:outerShdw blurRad="38100" dist="38100" dir="2700000" algn="tl">
                    <a:srgbClr val="000000"/>
                  </a:outerShdw>
                </a:effectLst>
                <a:latin typeface="メイリオ" pitchFamily="50" charset="-128"/>
                <a:ea typeface="メイリオ" pitchFamily="50" charset="-128"/>
                <a:cs typeface="メイリオ" pitchFamily="50" charset="-128"/>
              </a:endParaRPr>
            </a:p>
          </p:txBody>
        </p:sp>
        <p:cxnSp>
          <p:nvCxnSpPr>
            <p:cNvPr id="189" name="AutoShape 12"/>
            <p:cNvCxnSpPr>
              <a:cxnSpLocks noChangeShapeType="1"/>
            </p:cNvCxnSpPr>
            <p:nvPr/>
          </p:nvCxnSpPr>
          <p:spPr bwMode="auto">
            <a:xfrm rot="5400000" flipH="1" flipV="1">
              <a:off x="4473931" y="4863418"/>
              <a:ext cx="1681396" cy="3177"/>
            </a:xfrm>
            <a:prstGeom prst="bentConnector3">
              <a:avLst>
                <a:gd name="adj1" fmla="val 50000"/>
              </a:avLst>
            </a:prstGeom>
            <a:noFill/>
            <a:ln w="50800">
              <a:solidFill>
                <a:srgbClr val="92D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0" name="AutoShape 14"/>
            <p:cNvSpPr>
              <a:spLocks noChangeArrowheads="1"/>
            </p:cNvSpPr>
            <p:nvPr/>
          </p:nvSpPr>
          <p:spPr bwMode="auto">
            <a:xfrm>
              <a:off x="1427659" y="3987646"/>
              <a:ext cx="1472537" cy="464564"/>
            </a:xfrm>
            <a:prstGeom prst="wedgeRoundRectCallout">
              <a:avLst>
                <a:gd name="adj1" fmla="val -48430"/>
                <a:gd name="adj2" fmla="val 70903"/>
                <a:gd name="adj3" fmla="val 16667"/>
              </a:avLst>
            </a:prstGeom>
            <a:solidFill>
              <a:schemeClr val="tx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nchorCtr="0"/>
            <a:lstStyle/>
            <a:p>
              <a:pPr algn="ctr"/>
              <a:r>
                <a:rPr kumimoji="0" lang="ja-JP" altLang="en-US" sz="800" dirty="0" smtClean="0">
                  <a:solidFill>
                    <a:schemeClr val="bg2"/>
                  </a:solidFill>
                  <a:latin typeface="メイリオ" pitchFamily="50" charset="-128"/>
                  <a:ea typeface="メイリオ" pitchFamily="50" charset="-128"/>
                  <a:cs typeface="メイリオ" pitchFamily="50" charset="-128"/>
                </a:rPr>
                <a:t>生産・加工における</a:t>
              </a:r>
              <a:endParaRPr kumimoji="0" lang="en-US" altLang="ja-JP" sz="800" dirty="0" smtClean="0">
                <a:solidFill>
                  <a:schemeClr val="bg2"/>
                </a:solidFill>
                <a:latin typeface="メイリオ" pitchFamily="50" charset="-128"/>
                <a:ea typeface="メイリオ" pitchFamily="50" charset="-128"/>
                <a:cs typeface="メイリオ" pitchFamily="50" charset="-128"/>
              </a:endParaRPr>
            </a:p>
            <a:p>
              <a:pPr algn="ctr"/>
              <a:r>
                <a:rPr kumimoji="0" lang="ja-JP" altLang="en-US" sz="800" dirty="0" smtClean="0">
                  <a:solidFill>
                    <a:schemeClr val="bg2"/>
                  </a:solidFill>
                  <a:latin typeface="メイリオ" pitchFamily="50" charset="-128"/>
                  <a:ea typeface="メイリオ" pitchFamily="50" charset="-128"/>
                  <a:cs typeface="メイリオ" pitchFamily="50" charset="-128"/>
                </a:rPr>
                <a:t>「</a:t>
              </a:r>
              <a:r>
                <a:rPr kumimoji="0" lang="ja-JP" altLang="en-US" sz="800" dirty="0">
                  <a:solidFill>
                    <a:schemeClr val="bg2"/>
                  </a:solidFill>
                  <a:latin typeface="メイリオ" pitchFamily="50" charset="-128"/>
                  <a:ea typeface="メイリオ" pitchFamily="50" charset="-128"/>
                  <a:cs typeface="メイリオ" pitchFamily="50" charset="-128"/>
                </a:rPr>
                <a:t>安心・安全</a:t>
              </a:r>
              <a:r>
                <a:rPr kumimoji="0" lang="en-US" altLang="ja-JP" sz="800" dirty="0">
                  <a:solidFill>
                    <a:schemeClr val="bg2"/>
                  </a:solidFill>
                  <a:latin typeface="メイリオ" pitchFamily="50" charset="-128"/>
                  <a:ea typeface="メイリオ" pitchFamily="50" charset="-128"/>
                  <a:cs typeface="メイリオ" pitchFamily="50" charset="-128"/>
                </a:rPr>
                <a:t>｣ </a:t>
              </a:r>
              <a:r>
                <a:rPr kumimoji="0" lang="ja-JP" altLang="en-US" sz="800" dirty="0">
                  <a:solidFill>
                    <a:schemeClr val="bg2"/>
                  </a:solidFill>
                  <a:latin typeface="メイリオ" pitchFamily="50" charset="-128"/>
                  <a:ea typeface="メイリオ" pitchFamily="50" charset="-128"/>
                  <a:cs typeface="メイリオ" pitchFamily="50" charset="-128"/>
                </a:rPr>
                <a:t>情報提供</a:t>
              </a:r>
            </a:p>
          </p:txBody>
        </p:sp>
        <p:sp>
          <p:nvSpPr>
            <p:cNvPr id="191" name="AutoShape 15"/>
            <p:cNvSpPr>
              <a:spLocks noChangeArrowheads="1"/>
            </p:cNvSpPr>
            <p:nvPr/>
          </p:nvSpPr>
          <p:spPr bwMode="auto">
            <a:xfrm>
              <a:off x="4669343" y="4673298"/>
              <a:ext cx="1370201" cy="518190"/>
            </a:xfrm>
            <a:prstGeom prst="wedgeRoundRectCallout">
              <a:avLst>
                <a:gd name="adj1" fmla="val 4834"/>
                <a:gd name="adj2" fmla="val 67309"/>
                <a:gd name="adj3" fmla="val 16667"/>
              </a:avLst>
            </a:prstGeom>
            <a:solidFill>
              <a:schemeClr val="tx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nchor="ctr"/>
            <a:lstStyle/>
            <a:p>
              <a:pPr algn="ctr"/>
              <a:r>
                <a:rPr kumimoji="0" lang="ja-JP" altLang="en-US" sz="800" dirty="0">
                  <a:solidFill>
                    <a:schemeClr val="bg2"/>
                  </a:solidFill>
                  <a:latin typeface="メイリオ" pitchFamily="50" charset="-128"/>
                  <a:ea typeface="メイリオ" pitchFamily="50" charset="-128"/>
                  <a:cs typeface="メイリオ" pitchFamily="50" charset="-128"/>
                </a:rPr>
                <a:t>「安心・安全</a:t>
              </a:r>
              <a:r>
                <a:rPr kumimoji="0" lang="en-US" altLang="ja-JP" sz="800" dirty="0">
                  <a:solidFill>
                    <a:schemeClr val="bg2"/>
                  </a:solidFill>
                  <a:latin typeface="メイリオ" pitchFamily="50" charset="-128"/>
                  <a:ea typeface="メイリオ" pitchFamily="50" charset="-128"/>
                  <a:cs typeface="メイリオ" pitchFamily="50" charset="-128"/>
                </a:rPr>
                <a:t>｣</a:t>
              </a:r>
              <a:r>
                <a:rPr kumimoji="0" lang="ja-JP" altLang="en-US" sz="800" dirty="0" smtClean="0">
                  <a:solidFill>
                    <a:schemeClr val="bg2"/>
                  </a:solidFill>
                  <a:latin typeface="メイリオ" pitchFamily="50" charset="-128"/>
                  <a:ea typeface="メイリオ" pitchFamily="50" charset="-128"/>
                  <a:cs typeface="メイリオ" pitchFamily="50" charset="-128"/>
                </a:rPr>
                <a:t>＋</a:t>
              </a:r>
              <a:endParaRPr kumimoji="0" lang="en-US" altLang="ja-JP" sz="800" dirty="0" smtClean="0">
                <a:solidFill>
                  <a:schemeClr val="bg2"/>
                </a:solidFill>
                <a:latin typeface="メイリオ" pitchFamily="50" charset="-128"/>
                <a:ea typeface="メイリオ" pitchFamily="50" charset="-128"/>
                <a:cs typeface="メイリオ" pitchFamily="50" charset="-128"/>
              </a:endParaRPr>
            </a:p>
            <a:p>
              <a:pPr algn="ctr"/>
              <a:r>
                <a:rPr kumimoji="0" lang="ja-JP" altLang="en-US" sz="800" dirty="0" smtClean="0">
                  <a:solidFill>
                    <a:schemeClr val="bg2"/>
                  </a:solidFill>
                  <a:latin typeface="メイリオ" pitchFamily="50" charset="-128"/>
                  <a:ea typeface="メイリオ" pitchFamily="50" charset="-128"/>
                  <a:cs typeface="メイリオ" pitchFamily="50" charset="-128"/>
                </a:rPr>
                <a:t>「</a:t>
              </a:r>
              <a:r>
                <a:rPr kumimoji="0" lang="ja-JP" altLang="en-US" sz="800" dirty="0">
                  <a:solidFill>
                    <a:schemeClr val="bg2"/>
                  </a:solidFill>
                  <a:latin typeface="メイリオ" pitchFamily="50" charset="-128"/>
                  <a:ea typeface="メイリオ" pitchFamily="50" charset="-128"/>
                  <a:cs typeface="メイリオ" pitchFamily="50" charset="-128"/>
                </a:rPr>
                <a:t>付加価値」情報提供</a:t>
              </a:r>
            </a:p>
          </p:txBody>
        </p:sp>
        <p:sp>
          <p:nvSpPr>
            <p:cNvPr id="192" name="Rectangle 19"/>
            <p:cNvSpPr>
              <a:spLocks noChangeArrowheads="1"/>
            </p:cNvSpPr>
            <p:nvPr/>
          </p:nvSpPr>
          <p:spPr bwMode="auto">
            <a:xfrm>
              <a:off x="2636461" y="5620870"/>
              <a:ext cx="168387" cy="325487"/>
            </a:xfrm>
            <a:prstGeom prst="rect">
              <a:avLst/>
            </a:prstGeom>
            <a:noFill/>
            <a:ln>
              <a:noFill/>
            </a:ln>
            <a:effectLst/>
            <a:extLst>
              <a:ext uri="{909E8E84-426E-40DD-AFC4-6F175D3DCCD1}">
                <a14:hiddenFill xmlns:a14="http://schemas.microsoft.com/office/drawing/2010/main">
                  <a:solidFill>
                    <a:schemeClr val="bg1">
                      <a:alpha val="60001"/>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kumimoji="0" lang="ja-JP" altLang="ja-JP" sz="1050">
                <a:latin typeface="メイリオ" pitchFamily="50" charset="-128"/>
                <a:ea typeface="メイリオ" pitchFamily="50" charset="-128"/>
                <a:cs typeface="メイリオ" pitchFamily="50" charset="-128"/>
              </a:endParaRPr>
            </a:p>
          </p:txBody>
        </p:sp>
        <p:sp>
          <p:nvSpPr>
            <p:cNvPr id="193" name="AutoShape 122"/>
            <p:cNvSpPr>
              <a:spLocks noChangeArrowheads="1"/>
            </p:cNvSpPr>
            <p:nvPr/>
          </p:nvSpPr>
          <p:spPr bwMode="auto">
            <a:xfrm>
              <a:off x="1034316" y="5517709"/>
              <a:ext cx="1292024" cy="766039"/>
            </a:xfrm>
            <a:prstGeom prst="can">
              <a:avLst>
                <a:gd name="adj" fmla="val 16608"/>
              </a:avLst>
            </a:prstGeom>
            <a:solidFill>
              <a:srgbClr val="3366FF"/>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0" lang="ja-JP" altLang="en-US" sz="800" dirty="0" smtClean="0">
                  <a:effectLst>
                    <a:outerShdw blurRad="38100" dist="38100" dir="2700000" algn="tl">
                      <a:srgbClr val="000000"/>
                    </a:outerShdw>
                  </a:effectLst>
                  <a:latin typeface="メイリオ" pitchFamily="50" charset="-128"/>
                  <a:ea typeface="メイリオ" pitchFamily="50" charset="-128"/>
                  <a:cs typeface="メイリオ" pitchFamily="50" charset="-128"/>
                </a:rPr>
                <a:t>水産物属性情報基盤</a:t>
              </a:r>
              <a:endParaRPr kumimoji="0" lang="en-US" altLang="ja-JP" sz="800" dirty="0" smtClean="0">
                <a:effectLst>
                  <a:outerShdw blurRad="38100" dist="38100" dir="2700000" algn="tl">
                    <a:srgbClr val="000000"/>
                  </a:outerShdw>
                </a:effectLst>
                <a:latin typeface="メイリオ" pitchFamily="50" charset="-128"/>
                <a:ea typeface="メイリオ" pitchFamily="50" charset="-128"/>
                <a:cs typeface="メイリオ" pitchFamily="50" charset="-128"/>
              </a:endParaRPr>
            </a:p>
            <a:p>
              <a:pPr algn="ctr">
                <a:spcBef>
                  <a:spcPts val="600"/>
                </a:spcBef>
              </a:pPr>
              <a:r>
                <a:rPr kumimoji="0" lang="ja-JP" altLang="en-US" sz="800" dirty="0" smtClean="0">
                  <a:effectLst>
                    <a:outerShdw blurRad="38100" dist="38100" dir="2700000" algn="tl">
                      <a:srgbClr val="000000"/>
                    </a:outerShdw>
                  </a:effectLst>
                  <a:latin typeface="メイリオ" pitchFamily="50" charset="-128"/>
                  <a:ea typeface="メイリオ" pitchFamily="50" charset="-128"/>
                  <a:cs typeface="メイリオ" pitchFamily="50" charset="-128"/>
                </a:rPr>
                <a:t>＜生産・加工情報管理＞</a:t>
              </a:r>
              <a:endParaRPr kumimoji="0" lang="ja-JP" altLang="en-US" sz="800" dirty="0">
                <a:effectLst>
                  <a:outerShdw blurRad="38100" dist="38100" dir="2700000" algn="tl">
                    <a:srgbClr val="000000"/>
                  </a:outerShdw>
                </a:effectLst>
                <a:latin typeface="メイリオ" pitchFamily="50" charset="-128"/>
                <a:ea typeface="メイリオ" pitchFamily="50" charset="-128"/>
                <a:cs typeface="メイリオ" pitchFamily="50" charset="-128"/>
              </a:endParaRPr>
            </a:p>
          </p:txBody>
        </p:sp>
        <p:cxnSp>
          <p:nvCxnSpPr>
            <p:cNvPr id="194" name="AutoShape 123"/>
            <p:cNvCxnSpPr>
              <a:cxnSpLocks noChangeShapeType="1"/>
            </p:cNvCxnSpPr>
            <p:nvPr/>
          </p:nvCxnSpPr>
          <p:spPr bwMode="auto">
            <a:xfrm rot="5400000" flipH="1" flipV="1">
              <a:off x="3398199" y="4693582"/>
              <a:ext cx="1854576" cy="1"/>
            </a:xfrm>
            <a:prstGeom prst="bentConnector3">
              <a:avLst>
                <a:gd name="adj1" fmla="val 50000"/>
              </a:avLst>
            </a:prstGeom>
            <a:noFill/>
            <a:ln w="50800">
              <a:solidFill>
                <a:srgbClr val="80808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5" name="Line 125"/>
            <p:cNvSpPr>
              <a:spLocks noChangeShapeType="1"/>
            </p:cNvSpPr>
            <p:nvPr/>
          </p:nvSpPr>
          <p:spPr bwMode="auto">
            <a:xfrm>
              <a:off x="2335057" y="5921086"/>
              <a:ext cx="1451791" cy="0"/>
            </a:xfrm>
            <a:prstGeom prst="line">
              <a:avLst/>
            </a:prstGeom>
            <a:noFill/>
            <a:ln w="63500">
              <a:solidFill>
                <a:schemeClr val="accent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ja-JP" altLang="en-US" sz="1100">
                <a:latin typeface="メイリオ" pitchFamily="50" charset="-128"/>
                <a:ea typeface="メイリオ" pitchFamily="50" charset="-128"/>
                <a:cs typeface="メイリオ" pitchFamily="50" charset="-128"/>
              </a:endParaRPr>
            </a:p>
          </p:txBody>
        </p:sp>
        <p:sp>
          <p:nvSpPr>
            <p:cNvPr id="196" name="Line 3"/>
            <p:cNvSpPr>
              <a:spLocks noChangeShapeType="1"/>
            </p:cNvSpPr>
            <p:nvPr/>
          </p:nvSpPr>
          <p:spPr bwMode="auto">
            <a:xfrm>
              <a:off x="993096" y="3245353"/>
              <a:ext cx="3959903" cy="29276"/>
            </a:xfrm>
            <a:prstGeom prst="line">
              <a:avLst/>
            </a:prstGeom>
            <a:noFill/>
            <a:ln w="190500">
              <a:solidFill>
                <a:srgbClr val="FFCC99"/>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endParaRPr lang="ja-JP" altLang="en-US" sz="1100">
                <a:latin typeface="メイリオ" pitchFamily="50" charset="-128"/>
                <a:ea typeface="メイリオ" pitchFamily="50" charset="-128"/>
                <a:cs typeface="メイリオ" pitchFamily="50" charset="-128"/>
              </a:endParaRPr>
            </a:p>
          </p:txBody>
        </p:sp>
        <p:pic>
          <p:nvPicPr>
            <p:cNvPr id="197" name="Picture 7" descr="MC90007103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963" y="2918146"/>
              <a:ext cx="724258" cy="891340"/>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8" descr="MC90007123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0257" y="2798778"/>
              <a:ext cx="936104" cy="955493"/>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01" descr="05_linda_DROID_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5725" y="3489072"/>
              <a:ext cx="190654" cy="51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 name="角丸四角形 199"/>
            <p:cNvSpPr>
              <a:spLocks noChangeArrowheads="1"/>
            </p:cNvSpPr>
            <p:nvPr/>
          </p:nvSpPr>
          <p:spPr bwMode="auto">
            <a:xfrm>
              <a:off x="5396539" y="3627242"/>
              <a:ext cx="703951" cy="349522"/>
            </a:xfrm>
            <a:prstGeom prst="roundRect">
              <a:avLst>
                <a:gd name="adj" fmla="val 16667"/>
              </a:avLst>
            </a:prstGeom>
            <a:solidFill>
              <a:schemeClr val="tx1"/>
            </a:solidFill>
            <a:ln w="25400" algn="ctr">
              <a:solidFill>
                <a:schemeClr val="bg2"/>
              </a:solidFill>
              <a:round/>
              <a:headEnd/>
              <a:tailEnd/>
            </a:ln>
          </p:spPr>
          <p:txBody>
            <a:bodyPr wrap="square" anchor="ctr">
              <a:spAutoFit/>
            </a:bodyPr>
            <a:lstStyle/>
            <a:p>
              <a:pPr algn="ctr"/>
              <a:r>
                <a:rPr lang="ja-JP" altLang="en-US" sz="1050" dirty="0">
                  <a:solidFill>
                    <a:schemeClr val="bg2"/>
                  </a:solidFill>
                  <a:latin typeface="メイリオ" pitchFamily="50" charset="-128"/>
                  <a:ea typeface="メイリオ" pitchFamily="50" charset="-128"/>
                  <a:cs typeface="メイリオ" pitchFamily="50" charset="-128"/>
                </a:rPr>
                <a:t>消費者</a:t>
              </a:r>
            </a:p>
          </p:txBody>
        </p:sp>
        <p:sp>
          <p:nvSpPr>
            <p:cNvPr id="201" name="角丸四角形 8"/>
            <p:cNvSpPr>
              <a:spLocks noChangeArrowheads="1"/>
            </p:cNvSpPr>
            <p:nvPr/>
          </p:nvSpPr>
          <p:spPr bwMode="auto">
            <a:xfrm>
              <a:off x="5402368" y="2456283"/>
              <a:ext cx="712976" cy="349522"/>
            </a:xfrm>
            <a:prstGeom prst="roundRect">
              <a:avLst>
                <a:gd name="adj" fmla="val 16667"/>
              </a:avLst>
            </a:prstGeom>
            <a:solidFill>
              <a:schemeClr val="tx1"/>
            </a:solidFill>
            <a:ln w="25400" algn="ctr">
              <a:solidFill>
                <a:schemeClr val="bg2"/>
              </a:solidFill>
              <a:round/>
              <a:headEnd/>
              <a:tailEnd/>
            </a:ln>
          </p:spPr>
          <p:txBody>
            <a:bodyPr wrap="square" anchor="ctr">
              <a:spAutoFit/>
            </a:bodyPr>
            <a:lstStyle/>
            <a:p>
              <a:pPr algn="ctr"/>
              <a:r>
                <a:rPr lang="ja-JP" altLang="en-US" sz="1050" dirty="0">
                  <a:solidFill>
                    <a:schemeClr val="bg2"/>
                  </a:solidFill>
                  <a:latin typeface="メイリオ" pitchFamily="50" charset="-128"/>
                  <a:ea typeface="メイリオ" pitchFamily="50" charset="-128"/>
                  <a:cs typeface="メイリオ" pitchFamily="50" charset="-128"/>
                </a:rPr>
                <a:t>飲食店</a:t>
              </a:r>
            </a:p>
          </p:txBody>
        </p:sp>
        <p:sp>
          <p:nvSpPr>
            <p:cNvPr id="202" name="角丸四角形 8"/>
            <p:cNvSpPr>
              <a:spLocks noChangeArrowheads="1"/>
            </p:cNvSpPr>
            <p:nvPr/>
          </p:nvSpPr>
          <p:spPr bwMode="auto">
            <a:xfrm>
              <a:off x="3603733" y="2531650"/>
              <a:ext cx="843026" cy="349522"/>
            </a:xfrm>
            <a:prstGeom prst="roundRect">
              <a:avLst>
                <a:gd name="adj" fmla="val 16667"/>
              </a:avLst>
            </a:prstGeom>
            <a:solidFill>
              <a:schemeClr val="tx1"/>
            </a:solidFill>
            <a:ln w="25400" algn="ctr">
              <a:solidFill>
                <a:schemeClr val="bg2"/>
              </a:solidFill>
              <a:round/>
              <a:headEnd/>
              <a:tailEnd/>
            </a:ln>
          </p:spPr>
          <p:txBody>
            <a:bodyPr wrap="square" anchor="ctr">
              <a:spAutoFit/>
            </a:bodyPr>
            <a:lstStyle/>
            <a:p>
              <a:pPr algn="ctr"/>
              <a:r>
                <a:rPr lang="ja-JP" altLang="en-US" sz="1050" dirty="0" smtClean="0">
                  <a:solidFill>
                    <a:schemeClr val="bg2"/>
                  </a:solidFill>
                  <a:latin typeface="メイリオ" pitchFamily="50" charset="-128"/>
                  <a:ea typeface="メイリオ" pitchFamily="50" charset="-128"/>
                  <a:cs typeface="メイリオ" pitchFamily="50" charset="-128"/>
                </a:rPr>
                <a:t>物流業者</a:t>
              </a:r>
              <a:endParaRPr lang="ja-JP" altLang="en-US" sz="1050" dirty="0">
                <a:solidFill>
                  <a:schemeClr val="bg2"/>
                </a:solidFill>
                <a:latin typeface="メイリオ" pitchFamily="50" charset="-128"/>
                <a:ea typeface="メイリオ" pitchFamily="50" charset="-128"/>
                <a:cs typeface="メイリオ" pitchFamily="50" charset="-128"/>
              </a:endParaRPr>
            </a:p>
          </p:txBody>
        </p:sp>
        <p:sp>
          <p:nvSpPr>
            <p:cNvPr id="203" name="角丸四角形 8"/>
            <p:cNvSpPr>
              <a:spLocks noChangeArrowheads="1"/>
            </p:cNvSpPr>
            <p:nvPr/>
          </p:nvSpPr>
          <p:spPr bwMode="auto">
            <a:xfrm>
              <a:off x="803672" y="2534301"/>
              <a:ext cx="1247975" cy="322501"/>
            </a:xfrm>
            <a:prstGeom prst="roundRect">
              <a:avLst>
                <a:gd name="adj" fmla="val 16667"/>
              </a:avLst>
            </a:prstGeom>
            <a:solidFill>
              <a:schemeClr val="tx1"/>
            </a:solidFill>
            <a:ln w="25400" algn="ctr">
              <a:solidFill>
                <a:schemeClr val="bg2"/>
              </a:solidFill>
              <a:round/>
              <a:headEnd/>
              <a:tailEnd/>
            </a:ln>
          </p:spPr>
          <p:txBody>
            <a:bodyPr wrap="square" lIns="72000" tIns="36000" rIns="72000" bIns="36000" anchor="ctr">
              <a:spAutoFit/>
            </a:bodyPr>
            <a:lstStyle/>
            <a:p>
              <a:pPr algn="ctr"/>
              <a:r>
                <a:rPr lang="ja-JP" altLang="en-US" sz="1050" dirty="0" smtClean="0">
                  <a:solidFill>
                    <a:schemeClr val="bg2"/>
                  </a:solidFill>
                  <a:latin typeface="メイリオ" pitchFamily="50" charset="-128"/>
                  <a:ea typeface="メイリオ" pitchFamily="50" charset="-128"/>
                  <a:cs typeface="メイリオ" pitchFamily="50" charset="-128"/>
                </a:rPr>
                <a:t>生産・加工業者</a:t>
              </a:r>
              <a:endParaRPr lang="ja-JP" altLang="en-US" sz="1050" dirty="0">
                <a:solidFill>
                  <a:schemeClr val="bg2"/>
                </a:solidFill>
                <a:latin typeface="メイリオ" pitchFamily="50" charset="-128"/>
                <a:ea typeface="メイリオ" pitchFamily="50" charset="-128"/>
                <a:cs typeface="メイリオ" pitchFamily="50" charset="-128"/>
              </a:endParaRPr>
            </a:p>
          </p:txBody>
        </p:sp>
        <p:sp>
          <p:nvSpPr>
            <p:cNvPr id="204" name="Text Box 71"/>
            <p:cNvSpPr txBox="1">
              <a:spLocks noChangeArrowheads="1"/>
            </p:cNvSpPr>
            <p:nvPr/>
          </p:nvSpPr>
          <p:spPr bwMode="auto">
            <a:xfrm>
              <a:off x="86973" y="3682231"/>
              <a:ext cx="816766" cy="40861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a:defRPr kumimoji="1">
                  <a:solidFill>
                    <a:schemeClr val="tx1"/>
                  </a:solidFill>
                  <a:latin typeface="Arial" charset="0"/>
                  <a:ea typeface="ＭＳ Ｐゴシック" charset="-128"/>
                </a:defRPr>
              </a:lvl1pPr>
              <a:lvl2pPr>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a:lnSpc>
                  <a:spcPct val="95000"/>
                </a:lnSpc>
              </a:pPr>
              <a:r>
                <a:rPr kumimoji="0" lang="ja-JP" altLang="en-US" sz="800" u="sng" dirty="0">
                  <a:latin typeface="メイリオ" pitchFamily="50" charset="-128"/>
                  <a:ea typeface="メイリオ" pitchFamily="50" charset="-128"/>
                  <a:cs typeface="メイリオ" pitchFamily="50" charset="-128"/>
                </a:rPr>
                <a:t>鮮魚</a:t>
              </a:r>
              <a:r>
                <a:rPr kumimoji="0" lang="ja-JP" altLang="en-US" sz="800" u="sng" dirty="0" smtClean="0">
                  <a:latin typeface="メイリオ" pitchFamily="50" charset="-128"/>
                  <a:ea typeface="メイリオ" pitchFamily="50" charset="-128"/>
                  <a:cs typeface="メイリオ" pitchFamily="50" charset="-128"/>
                </a:rPr>
                <a:t>、</a:t>
              </a:r>
              <a:endParaRPr kumimoji="0" lang="en-US" altLang="ja-JP" sz="800" u="sng" dirty="0" smtClean="0">
                <a:latin typeface="メイリオ" pitchFamily="50" charset="-128"/>
                <a:ea typeface="メイリオ" pitchFamily="50" charset="-128"/>
                <a:cs typeface="メイリオ" pitchFamily="50" charset="-128"/>
              </a:endParaRPr>
            </a:p>
            <a:p>
              <a:pPr>
                <a:lnSpc>
                  <a:spcPct val="95000"/>
                </a:lnSpc>
              </a:pPr>
              <a:r>
                <a:rPr kumimoji="0" lang="ja-JP" altLang="en-US" sz="800" u="sng" dirty="0" smtClean="0">
                  <a:latin typeface="メイリオ" pitchFamily="50" charset="-128"/>
                  <a:ea typeface="メイリオ" pitchFamily="50" charset="-128"/>
                  <a:cs typeface="メイリオ" pitchFamily="50" charset="-128"/>
                </a:rPr>
                <a:t>産地</a:t>
              </a:r>
              <a:r>
                <a:rPr kumimoji="0" lang="ja-JP" altLang="en-US" sz="800" u="sng" dirty="0">
                  <a:latin typeface="メイリオ" pitchFamily="50" charset="-128"/>
                  <a:ea typeface="メイリオ" pitchFamily="50" charset="-128"/>
                  <a:cs typeface="メイリオ" pitchFamily="50" charset="-128"/>
                </a:rPr>
                <a:t>情報</a:t>
              </a:r>
            </a:p>
          </p:txBody>
        </p:sp>
        <p:grpSp>
          <p:nvGrpSpPr>
            <p:cNvPr id="205" name="Group 72"/>
            <p:cNvGrpSpPr>
              <a:grpSpLocks/>
            </p:cNvGrpSpPr>
            <p:nvPr/>
          </p:nvGrpSpPr>
          <p:grpSpPr bwMode="auto">
            <a:xfrm>
              <a:off x="1959473" y="3058430"/>
              <a:ext cx="354347" cy="232160"/>
              <a:chOff x="1795" y="1665"/>
              <a:chExt cx="403" cy="160"/>
            </a:xfrm>
          </p:grpSpPr>
          <p:sp>
            <p:nvSpPr>
              <p:cNvPr id="206" name="Rectangle 75"/>
              <p:cNvSpPr>
                <a:spLocks noChangeArrowheads="1"/>
              </p:cNvSpPr>
              <p:nvPr/>
            </p:nvSpPr>
            <p:spPr bwMode="auto">
              <a:xfrm>
                <a:off x="1795" y="1665"/>
                <a:ext cx="403" cy="20"/>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100">
                  <a:latin typeface="メイリオ" pitchFamily="50" charset="-128"/>
                  <a:ea typeface="メイリオ" pitchFamily="50" charset="-128"/>
                  <a:cs typeface="メイリオ" pitchFamily="50" charset="-128"/>
                </a:endParaRPr>
              </a:p>
            </p:txBody>
          </p:sp>
          <p:grpSp>
            <p:nvGrpSpPr>
              <p:cNvPr id="207" name="Group 76"/>
              <p:cNvGrpSpPr>
                <a:grpSpLocks/>
              </p:cNvGrpSpPr>
              <p:nvPr/>
            </p:nvGrpSpPr>
            <p:grpSpPr bwMode="auto">
              <a:xfrm flipH="1">
                <a:off x="2063" y="1717"/>
                <a:ext cx="33" cy="26"/>
                <a:chOff x="1145" y="878"/>
                <a:chExt cx="33" cy="26"/>
              </a:xfrm>
            </p:grpSpPr>
            <p:sp>
              <p:nvSpPr>
                <p:cNvPr id="211" name="Freeform 78"/>
                <p:cNvSpPr>
                  <a:spLocks/>
                </p:cNvSpPr>
                <p:nvPr/>
              </p:nvSpPr>
              <p:spPr bwMode="auto">
                <a:xfrm>
                  <a:off x="1166" y="878"/>
                  <a:ext cx="12" cy="26"/>
                </a:xfrm>
                <a:custGeom>
                  <a:avLst/>
                  <a:gdLst>
                    <a:gd name="T0" fmla="*/ 0 w 12"/>
                    <a:gd name="T1" fmla="*/ 0 h 26"/>
                    <a:gd name="T2" fmla="*/ 10 w 12"/>
                    <a:gd name="T3" fmla="*/ 14 h 26"/>
                    <a:gd name="T4" fmla="*/ 10 w 12"/>
                    <a:gd name="T5" fmla="*/ 26 h 26"/>
                  </a:gdLst>
                  <a:ahLst/>
                  <a:cxnLst>
                    <a:cxn ang="0">
                      <a:pos x="T0" y="T1"/>
                    </a:cxn>
                    <a:cxn ang="0">
                      <a:pos x="T2" y="T3"/>
                    </a:cxn>
                    <a:cxn ang="0">
                      <a:pos x="T4" y="T5"/>
                    </a:cxn>
                  </a:cxnLst>
                  <a:rect l="0" t="0" r="r" b="b"/>
                  <a:pathLst>
                    <a:path w="12" h="26">
                      <a:moveTo>
                        <a:pt x="0" y="0"/>
                      </a:moveTo>
                      <a:cubicBezTo>
                        <a:pt x="4" y="5"/>
                        <a:pt x="8" y="10"/>
                        <a:pt x="10" y="14"/>
                      </a:cubicBezTo>
                      <a:cubicBezTo>
                        <a:pt x="12" y="18"/>
                        <a:pt x="11" y="21"/>
                        <a:pt x="10" y="26"/>
                      </a:cubicBezTo>
                    </a:path>
                  </a:pathLst>
                </a:custGeom>
                <a:noFill/>
                <a:ln w="3175" cap="flat" cmpd="sng">
                  <a:solidFill>
                    <a:srgbClr val="CCFFCC"/>
                  </a:solidFill>
                  <a:prstDash val="solid"/>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sz="1100">
                    <a:latin typeface="メイリオ" pitchFamily="50" charset="-128"/>
                    <a:ea typeface="メイリオ" pitchFamily="50" charset="-128"/>
                    <a:cs typeface="メイリオ" pitchFamily="50" charset="-128"/>
                  </a:endParaRPr>
                </a:p>
              </p:txBody>
            </p:sp>
            <p:sp>
              <p:nvSpPr>
                <p:cNvPr id="212" name="Oval 79"/>
                <p:cNvSpPr>
                  <a:spLocks noChangeArrowheads="1"/>
                </p:cNvSpPr>
                <p:nvPr/>
              </p:nvSpPr>
              <p:spPr bwMode="auto">
                <a:xfrm>
                  <a:off x="1145" y="884"/>
                  <a:ext cx="9" cy="9"/>
                </a:xfrm>
                <a:prstGeom prst="ellipse">
                  <a:avLst/>
                </a:prstGeom>
                <a:solidFill>
                  <a:srgbClr val="CC99FF"/>
                </a:solidFill>
                <a:ln w="3175" algn="ctr">
                  <a:solidFill>
                    <a:srgbClr val="CC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sz="1100">
                    <a:latin typeface="メイリオ" pitchFamily="50" charset="-128"/>
                    <a:ea typeface="メイリオ" pitchFamily="50" charset="-128"/>
                    <a:cs typeface="メイリオ" pitchFamily="50" charset="-128"/>
                  </a:endParaRPr>
                </a:p>
              </p:txBody>
            </p:sp>
          </p:grpSp>
          <p:grpSp>
            <p:nvGrpSpPr>
              <p:cNvPr id="208" name="Group 81"/>
              <p:cNvGrpSpPr>
                <a:grpSpLocks/>
              </p:cNvGrpSpPr>
              <p:nvPr/>
            </p:nvGrpSpPr>
            <p:grpSpPr bwMode="auto">
              <a:xfrm flipH="1">
                <a:off x="1973" y="1799"/>
                <a:ext cx="33" cy="26"/>
                <a:chOff x="1145" y="878"/>
                <a:chExt cx="33" cy="26"/>
              </a:xfrm>
            </p:grpSpPr>
            <p:sp>
              <p:nvSpPr>
                <p:cNvPr id="209" name="Freeform 83"/>
                <p:cNvSpPr>
                  <a:spLocks/>
                </p:cNvSpPr>
                <p:nvPr/>
              </p:nvSpPr>
              <p:spPr bwMode="auto">
                <a:xfrm>
                  <a:off x="1166" y="878"/>
                  <a:ext cx="12" cy="26"/>
                </a:xfrm>
                <a:custGeom>
                  <a:avLst/>
                  <a:gdLst>
                    <a:gd name="T0" fmla="*/ 0 w 12"/>
                    <a:gd name="T1" fmla="*/ 0 h 26"/>
                    <a:gd name="T2" fmla="*/ 10 w 12"/>
                    <a:gd name="T3" fmla="*/ 14 h 26"/>
                    <a:gd name="T4" fmla="*/ 10 w 12"/>
                    <a:gd name="T5" fmla="*/ 26 h 26"/>
                  </a:gdLst>
                  <a:ahLst/>
                  <a:cxnLst>
                    <a:cxn ang="0">
                      <a:pos x="T0" y="T1"/>
                    </a:cxn>
                    <a:cxn ang="0">
                      <a:pos x="T2" y="T3"/>
                    </a:cxn>
                    <a:cxn ang="0">
                      <a:pos x="T4" y="T5"/>
                    </a:cxn>
                  </a:cxnLst>
                  <a:rect l="0" t="0" r="r" b="b"/>
                  <a:pathLst>
                    <a:path w="12" h="26">
                      <a:moveTo>
                        <a:pt x="0" y="0"/>
                      </a:moveTo>
                      <a:cubicBezTo>
                        <a:pt x="4" y="5"/>
                        <a:pt x="8" y="10"/>
                        <a:pt x="10" y="14"/>
                      </a:cubicBezTo>
                      <a:cubicBezTo>
                        <a:pt x="12" y="18"/>
                        <a:pt x="11" y="21"/>
                        <a:pt x="10" y="26"/>
                      </a:cubicBezTo>
                    </a:path>
                  </a:pathLst>
                </a:custGeom>
                <a:noFill/>
                <a:ln w="3175" cap="flat" cmpd="sng">
                  <a:solidFill>
                    <a:srgbClr val="CCFFCC"/>
                  </a:solidFill>
                  <a:prstDash val="solid"/>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ja-JP" altLang="en-US" sz="1100">
                    <a:latin typeface="メイリオ" pitchFamily="50" charset="-128"/>
                    <a:ea typeface="メイリオ" pitchFamily="50" charset="-128"/>
                    <a:cs typeface="メイリオ" pitchFamily="50" charset="-128"/>
                  </a:endParaRPr>
                </a:p>
              </p:txBody>
            </p:sp>
            <p:sp>
              <p:nvSpPr>
                <p:cNvPr id="210" name="Oval 84"/>
                <p:cNvSpPr>
                  <a:spLocks noChangeArrowheads="1"/>
                </p:cNvSpPr>
                <p:nvPr/>
              </p:nvSpPr>
              <p:spPr bwMode="auto">
                <a:xfrm>
                  <a:off x="1145" y="884"/>
                  <a:ext cx="9" cy="9"/>
                </a:xfrm>
                <a:prstGeom prst="ellipse">
                  <a:avLst/>
                </a:prstGeom>
                <a:solidFill>
                  <a:srgbClr val="CC99FF"/>
                </a:solidFill>
                <a:ln w="3175" algn="ctr">
                  <a:solidFill>
                    <a:srgbClr val="CC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sz="1100">
                    <a:latin typeface="メイリオ" pitchFamily="50" charset="-128"/>
                    <a:ea typeface="メイリオ" pitchFamily="50" charset="-128"/>
                    <a:cs typeface="メイリオ" pitchFamily="50" charset="-128"/>
                  </a:endParaRPr>
                </a:p>
              </p:txBody>
            </p:sp>
          </p:grpSp>
        </p:grpSp>
        <p:grpSp>
          <p:nvGrpSpPr>
            <p:cNvPr id="213" name="Group 103"/>
            <p:cNvGrpSpPr>
              <a:grpSpLocks/>
            </p:cNvGrpSpPr>
            <p:nvPr/>
          </p:nvGrpSpPr>
          <p:grpSpPr bwMode="auto">
            <a:xfrm>
              <a:off x="2951710" y="2985340"/>
              <a:ext cx="298002" cy="552459"/>
              <a:chOff x="4832" y="1254"/>
              <a:chExt cx="452" cy="407"/>
            </a:xfrm>
          </p:grpSpPr>
          <p:grpSp>
            <p:nvGrpSpPr>
              <p:cNvPr id="214" name="Group 104"/>
              <p:cNvGrpSpPr>
                <a:grpSpLocks/>
              </p:cNvGrpSpPr>
              <p:nvPr/>
            </p:nvGrpSpPr>
            <p:grpSpPr bwMode="auto">
              <a:xfrm>
                <a:off x="4832" y="1254"/>
                <a:ext cx="362" cy="237"/>
                <a:chOff x="4967" y="1254"/>
                <a:chExt cx="362" cy="237"/>
              </a:xfrm>
            </p:grpSpPr>
            <p:grpSp>
              <p:nvGrpSpPr>
                <p:cNvPr id="225" name="Group 105"/>
                <p:cNvGrpSpPr>
                  <a:grpSpLocks noChangeAspect="1"/>
                </p:cNvGrpSpPr>
                <p:nvPr/>
              </p:nvGrpSpPr>
              <p:grpSpPr bwMode="auto">
                <a:xfrm>
                  <a:off x="4967" y="1254"/>
                  <a:ext cx="362" cy="237"/>
                  <a:chOff x="4678" y="3137"/>
                  <a:chExt cx="292" cy="191"/>
                </a:xfrm>
              </p:grpSpPr>
              <p:sp>
                <p:nvSpPr>
                  <p:cNvPr id="227" name="Freeform 106"/>
                  <p:cNvSpPr>
                    <a:spLocks noChangeAspect="1"/>
                  </p:cNvSpPr>
                  <p:nvPr/>
                </p:nvSpPr>
                <p:spPr bwMode="auto">
                  <a:xfrm>
                    <a:off x="4678" y="3137"/>
                    <a:ext cx="292" cy="191"/>
                  </a:xfrm>
                  <a:custGeom>
                    <a:avLst/>
                    <a:gdLst>
                      <a:gd name="T0" fmla="*/ 138 w 342"/>
                      <a:gd name="T1" fmla="*/ 0 h 174"/>
                      <a:gd name="T2" fmla="*/ 0 w 342"/>
                      <a:gd name="T3" fmla="*/ 94 h 174"/>
                      <a:gd name="T4" fmla="*/ 0 w 342"/>
                      <a:gd name="T5" fmla="*/ 136 h 174"/>
                      <a:gd name="T6" fmla="*/ 204 w 342"/>
                      <a:gd name="T7" fmla="*/ 174 h 174"/>
                      <a:gd name="T8" fmla="*/ 204 w 342"/>
                      <a:gd name="T9" fmla="*/ 134 h 174"/>
                      <a:gd name="T10" fmla="*/ 342 w 342"/>
                      <a:gd name="T11" fmla="*/ 40 h 174"/>
                      <a:gd name="T12" fmla="*/ 138 w 342"/>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342" h="174">
                        <a:moveTo>
                          <a:pt x="138" y="0"/>
                        </a:moveTo>
                        <a:lnTo>
                          <a:pt x="0" y="94"/>
                        </a:lnTo>
                        <a:lnTo>
                          <a:pt x="0" y="136"/>
                        </a:lnTo>
                        <a:lnTo>
                          <a:pt x="204" y="174"/>
                        </a:lnTo>
                        <a:lnTo>
                          <a:pt x="204" y="134"/>
                        </a:lnTo>
                        <a:lnTo>
                          <a:pt x="342" y="40"/>
                        </a:lnTo>
                        <a:lnTo>
                          <a:pt x="138" y="0"/>
                        </a:lnTo>
                        <a:close/>
                      </a:path>
                    </a:pathLst>
                  </a:custGeom>
                  <a:solidFill>
                    <a:srgbClr val="B2B2B2"/>
                  </a:solidFill>
                  <a:ln w="0">
                    <a:solidFill>
                      <a:srgbClr val="B2B2B2"/>
                    </a:solidFill>
                    <a:prstDash val="solid"/>
                    <a:round/>
                    <a:headEnd/>
                    <a:tailEnd/>
                  </a:ln>
                </p:spPr>
                <p:txBody>
                  <a:bodyPr/>
                  <a:lstStyle/>
                  <a:p>
                    <a:endParaRPr lang="ja-JP" altLang="en-US" sz="1100">
                      <a:latin typeface="メイリオ" pitchFamily="50" charset="-128"/>
                      <a:ea typeface="メイリオ" pitchFamily="50" charset="-128"/>
                      <a:cs typeface="メイリオ" pitchFamily="50" charset="-128"/>
                    </a:endParaRPr>
                  </a:p>
                </p:txBody>
              </p:sp>
              <p:sp>
                <p:nvSpPr>
                  <p:cNvPr id="228" name="Freeform 107"/>
                  <p:cNvSpPr>
                    <a:spLocks noChangeAspect="1"/>
                  </p:cNvSpPr>
                  <p:nvPr/>
                </p:nvSpPr>
                <p:spPr bwMode="auto">
                  <a:xfrm>
                    <a:off x="4852" y="3181"/>
                    <a:ext cx="118" cy="147"/>
                  </a:xfrm>
                  <a:custGeom>
                    <a:avLst/>
                    <a:gdLst>
                      <a:gd name="T0" fmla="*/ 0 w 138"/>
                      <a:gd name="T1" fmla="*/ 134 h 134"/>
                      <a:gd name="T2" fmla="*/ 138 w 138"/>
                      <a:gd name="T3" fmla="*/ 40 h 134"/>
                      <a:gd name="T4" fmla="*/ 138 w 138"/>
                      <a:gd name="T5" fmla="*/ 0 h 134"/>
                      <a:gd name="T6" fmla="*/ 0 w 138"/>
                      <a:gd name="T7" fmla="*/ 94 h 134"/>
                      <a:gd name="T8" fmla="*/ 0 w 138"/>
                      <a:gd name="T9" fmla="*/ 134 h 134"/>
                    </a:gdLst>
                    <a:ahLst/>
                    <a:cxnLst>
                      <a:cxn ang="0">
                        <a:pos x="T0" y="T1"/>
                      </a:cxn>
                      <a:cxn ang="0">
                        <a:pos x="T2" y="T3"/>
                      </a:cxn>
                      <a:cxn ang="0">
                        <a:pos x="T4" y="T5"/>
                      </a:cxn>
                      <a:cxn ang="0">
                        <a:pos x="T6" y="T7"/>
                      </a:cxn>
                      <a:cxn ang="0">
                        <a:pos x="T8" y="T9"/>
                      </a:cxn>
                    </a:cxnLst>
                    <a:rect l="0" t="0" r="r" b="b"/>
                    <a:pathLst>
                      <a:path w="138" h="134">
                        <a:moveTo>
                          <a:pt x="0" y="134"/>
                        </a:moveTo>
                        <a:lnTo>
                          <a:pt x="138" y="40"/>
                        </a:lnTo>
                        <a:lnTo>
                          <a:pt x="138" y="0"/>
                        </a:lnTo>
                        <a:lnTo>
                          <a:pt x="0" y="94"/>
                        </a:lnTo>
                        <a:lnTo>
                          <a:pt x="0" y="134"/>
                        </a:lnTo>
                        <a:close/>
                      </a:path>
                    </a:pathLst>
                  </a:custGeom>
                  <a:solidFill>
                    <a:srgbClr val="D9D9D9"/>
                  </a:solidFill>
                  <a:ln w="0">
                    <a:solidFill>
                      <a:srgbClr val="D9D9D9"/>
                    </a:solidFill>
                    <a:prstDash val="solid"/>
                    <a:round/>
                    <a:headEnd/>
                    <a:tailEnd/>
                  </a:ln>
                </p:spPr>
                <p:txBody>
                  <a:bodyPr/>
                  <a:lstStyle/>
                  <a:p>
                    <a:endParaRPr lang="ja-JP" altLang="en-US" sz="1100">
                      <a:latin typeface="メイリオ" pitchFamily="50" charset="-128"/>
                      <a:ea typeface="メイリオ" pitchFamily="50" charset="-128"/>
                      <a:cs typeface="メイリオ" pitchFamily="50" charset="-128"/>
                    </a:endParaRPr>
                  </a:p>
                </p:txBody>
              </p:sp>
            </p:grpSp>
            <p:sp>
              <p:nvSpPr>
                <p:cNvPr id="226" name="AutoShape 108"/>
                <p:cNvSpPr>
                  <a:spLocks noChangeArrowheads="1"/>
                </p:cNvSpPr>
                <p:nvPr/>
              </p:nvSpPr>
              <p:spPr bwMode="auto">
                <a:xfrm>
                  <a:off x="5052" y="1298"/>
                  <a:ext cx="187" cy="113"/>
                </a:xfrm>
                <a:prstGeom prst="parallelogram">
                  <a:avLst>
                    <a:gd name="adj" fmla="val 22065"/>
                  </a:avLst>
                </a:prstGeom>
                <a:solidFill>
                  <a:srgbClr val="FFFFFF"/>
                </a:solidFill>
                <a:ln w="3175" algn="ctr">
                  <a:solidFill>
                    <a:srgbClr val="CC99FF"/>
                  </a:solidFill>
                  <a:miter lim="800000"/>
                  <a:headEnd/>
                  <a:tailEnd/>
                </a:ln>
                <a:effectLst>
                  <a:outerShdw dist="17961" dir="2700000" algn="ctr" rotWithShape="0">
                    <a:srgbClr val="333333">
                      <a:alpha val="50000"/>
                    </a:srgbClr>
                  </a:outerShdw>
                </a:effectLst>
              </p:spPr>
              <p:txBody>
                <a:bodyPr wrap="none" lIns="10800" tIns="10800" rIns="10800" bIns="10800" anchor="ctr"/>
                <a:lstStyle/>
                <a:p>
                  <a:pPr marL="342900" indent="-342900" algn="ctr"/>
                  <a:r>
                    <a:rPr kumimoji="0" lang="en-US" altLang="ja-JP" sz="600">
                      <a:solidFill>
                        <a:srgbClr val="000000"/>
                      </a:solidFill>
                      <a:latin typeface="メイリオ" pitchFamily="50" charset="-128"/>
                      <a:ea typeface="メイリオ" pitchFamily="50" charset="-128"/>
                      <a:cs typeface="メイリオ" pitchFamily="50" charset="-128"/>
                    </a:rPr>
                    <a:t>ID</a:t>
                  </a:r>
                </a:p>
              </p:txBody>
            </p:sp>
          </p:grpSp>
          <p:grpSp>
            <p:nvGrpSpPr>
              <p:cNvPr id="215" name="Group 109"/>
              <p:cNvGrpSpPr>
                <a:grpSpLocks/>
              </p:cNvGrpSpPr>
              <p:nvPr/>
            </p:nvGrpSpPr>
            <p:grpSpPr bwMode="auto">
              <a:xfrm>
                <a:off x="4877" y="1344"/>
                <a:ext cx="362" cy="237"/>
                <a:chOff x="4967" y="1254"/>
                <a:chExt cx="362" cy="237"/>
              </a:xfrm>
            </p:grpSpPr>
            <p:grpSp>
              <p:nvGrpSpPr>
                <p:cNvPr id="221" name="Group 110"/>
                <p:cNvGrpSpPr>
                  <a:grpSpLocks noChangeAspect="1"/>
                </p:cNvGrpSpPr>
                <p:nvPr/>
              </p:nvGrpSpPr>
              <p:grpSpPr bwMode="auto">
                <a:xfrm>
                  <a:off x="4967" y="1254"/>
                  <a:ext cx="362" cy="237"/>
                  <a:chOff x="4678" y="3137"/>
                  <a:chExt cx="292" cy="191"/>
                </a:xfrm>
              </p:grpSpPr>
              <p:sp>
                <p:nvSpPr>
                  <p:cNvPr id="223" name="Freeform 111"/>
                  <p:cNvSpPr>
                    <a:spLocks noChangeAspect="1"/>
                  </p:cNvSpPr>
                  <p:nvPr/>
                </p:nvSpPr>
                <p:spPr bwMode="auto">
                  <a:xfrm>
                    <a:off x="4678" y="3137"/>
                    <a:ext cx="292" cy="191"/>
                  </a:xfrm>
                  <a:custGeom>
                    <a:avLst/>
                    <a:gdLst>
                      <a:gd name="T0" fmla="*/ 138 w 342"/>
                      <a:gd name="T1" fmla="*/ 0 h 174"/>
                      <a:gd name="T2" fmla="*/ 0 w 342"/>
                      <a:gd name="T3" fmla="*/ 94 h 174"/>
                      <a:gd name="T4" fmla="*/ 0 w 342"/>
                      <a:gd name="T5" fmla="*/ 136 h 174"/>
                      <a:gd name="T6" fmla="*/ 204 w 342"/>
                      <a:gd name="T7" fmla="*/ 174 h 174"/>
                      <a:gd name="T8" fmla="*/ 204 w 342"/>
                      <a:gd name="T9" fmla="*/ 134 h 174"/>
                      <a:gd name="T10" fmla="*/ 342 w 342"/>
                      <a:gd name="T11" fmla="*/ 40 h 174"/>
                      <a:gd name="T12" fmla="*/ 138 w 342"/>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342" h="174">
                        <a:moveTo>
                          <a:pt x="138" y="0"/>
                        </a:moveTo>
                        <a:lnTo>
                          <a:pt x="0" y="94"/>
                        </a:lnTo>
                        <a:lnTo>
                          <a:pt x="0" y="136"/>
                        </a:lnTo>
                        <a:lnTo>
                          <a:pt x="204" y="174"/>
                        </a:lnTo>
                        <a:lnTo>
                          <a:pt x="204" y="134"/>
                        </a:lnTo>
                        <a:lnTo>
                          <a:pt x="342" y="40"/>
                        </a:lnTo>
                        <a:lnTo>
                          <a:pt x="138" y="0"/>
                        </a:lnTo>
                        <a:close/>
                      </a:path>
                    </a:pathLst>
                  </a:custGeom>
                  <a:solidFill>
                    <a:srgbClr val="B2B2B2"/>
                  </a:solidFill>
                  <a:ln w="0">
                    <a:solidFill>
                      <a:srgbClr val="B2B2B2"/>
                    </a:solidFill>
                    <a:prstDash val="solid"/>
                    <a:round/>
                    <a:headEnd/>
                    <a:tailEnd/>
                  </a:ln>
                </p:spPr>
                <p:txBody>
                  <a:bodyPr/>
                  <a:lstStyle/>
                  <a:p>
                    <a:endParaRPr lang="ja-JP" altLang="en-US" sz="1100">
                      <a:latin typeface="メイリオ" pitchFamily="50" charset="-128"/>
                      <a:ea typeface="メイリオ" pitchFamily="50" charset="-128"/>
                      <a:cs typeface="メイリオ" pitchFamily="50" charset="-128"/>
                    </a:endParaRPr>
                  </a:p>
                </p:txBody>
              </p:sp>
              <p:sp>
                <p:nvSpPr>
                  <p:cNvPr id="224" name="Freeform 112"/>
                  <p:cNvSpPr>
                    <a:spLocks noChangeAspect="1"/>
                  </p:cNvSpPr>
                  <p:nvPr/>
                </p:nvSpPr>
                <p:spPr bwMode="auto">
                  <a:xfrm>
                    <a:off x="4852" y="3181"/>
                    <a:ext cx="118" cy="147"/>
                  </a:xfrm>
                  <a:custGeom>
                    <a:avLst/>
                    <a:gdLst>
                      <a:gd name="T0" fmla="*/ 0 w 138"/>
                      <a:gd name="T1" fmla="*/ 134 h 134"/>
                      <a:gd name="T2" fmla="*/ 138 w 138"/>
                      <a:gd name="T3" fmla="*/ 40 h 134"/>
                      <a:gd name="T4" fmla="*/ 138 w 138"/>
                      <a:gd name="T5" fmla="*/ 0 h 134"/>
                      <a:gd name="T6" fmla="*/ 0 w 138"/>
                      <a:gd name="T7" fmla="*/ 94 h 134"/>
                      <a:gd name="T8" fmla="*/ 0 w 138"/>
                      <a:gd name="T9" fmla="*/ 134 h 134"/>
                    </a:gdLst>
                    <a:ahLst/>
                    <a:cxnLst>
                      <a:cxn ang="0">
                        <a:pos x="T0" y="T1"/>
                      </a:cxn>
                      <a:cxn ang="0">
                        <a:pos x="T2" y="T3"/>
                      </a:cxn>
                      <a:cxn ang="0">
                        <a:pos x="T4" y="T5"/>
                      </a:cxn>
                      <a:cxn ang="0">
                        <a:pos x="T6" y="T7"/>
                      </a:cxn>
                      <a:cxn ang="0">
                        <a:pos x="T8" y="T9"/>
                      </a:cxn>
                    </a:cxnLst>
                    <a:rect l="0" t="0" r="r" b="b"/>
                    <a:pathLst>
                      <a:path w="138" h="134">
                        <a:moveTo>
                          <a:pt x="0" y="134"/>
                        </a:moveTo>
                        <a:lnTo>
                          <a:pt x="138" y="40"/>
                        </a:lnTo>
                        <a:lnTo>
                          <a:pt x="138" y="0"/>
                        </a:lnTo>
                        <a:lnTo>
                          <a:pt x="0" y="94"/>
                        </a:lnTo>
                        <a:lnTo>
                          <a:pt x="0" y="134"/>
                        </a:lnTo>
                        <a:close/>
                      </a:path>
                    </a:pathLst>
                  </a:custGeom>
                  <a:solidFill>
                    <a:srgbClr val="D9D9D9"/>
                  </a:solidFill>
                  <a:ln w="0">
                    <a:solidFill>
                      <a:srgbClr val="D9D9D9"/>
                    </a:solidFill>
                    <a:prstDash val="solid"/>
                    <a:round/>
                    <a:headEnd/>
                    <a:tailEnd/>
                  </a:ln>
                </p:spPr>
                <p:txBody>
                  <a:bodyPr/>
                  <a:lstStyle/>
                  <a:p>
                    <a:endParaRPr lang="ja-JP" altLang="en-US" sz="1100">
                      <a:latin typeface="メイリオ" pitchFamily="50" charset="-128"/>
                      <a:ea typeface="メイリオ" pitchFamily="50" charset="-128"/>
                      <a:cs typeface="メイリオ" pitchFamily="50" charset="-128"/>
                    </a:endParaRPr>
                  </a:p>
                </p:txBody>
              </p:sp>
            </p:grpSp>
            <p:sp>
              <p:nvSpPr>
                <p:cNvPr id="222" name="AutoShape 113"/>
                <p:cNvSpPr>
                  <a:spLocks noChangeArrowheads="1"/>
                </p:cNvSpPr>
                <p:nvPr/>
              </p:nvSpPr>
              <p:spPr bwMode="auto">
                <a:xfrm>
                  <a:off x="5052" y="1298"/>
                  <a:ext cx="187" cy="113"/>
                </a:xfrm>
                <a:prstGeom prst="parallelogram">
                  <a:avLst>
                    <a:gd name="adj" fmla="val 22065"/>
                  </a:avLst>
                </a:prstGeom>
                <a:solidFill>
                  <a:srgbClr val="FFFFFF"/>
                </a:solidFill>
                <a:ln w="3175" algn="ctr">
                  <a:solidFill>
                    <a:srgbClr val="CC99FF"/>
                  </a:solidFill>
                  <a:miter lim="800000"/>
                  <a:headEnd/>
                  <a:tailEnd/>
                </a:ln>
                <a:effectLst>
                  <a:outerShdw dist="17961" dir="2700000" algn="ctr" rotWithShape="0">
                    <a:srgbClr val="333333">
                      <a:alpha val="50000"/>
                    </a:srgbClr>
                  </a:outerShdw>
                </a:effectLst>
              </p:spPr>
              <p:txBody>
                <a:bodyPr wrap="none" lIns="10800" tIns="10800" rIns="10800" bIns="10800" anchor="ctr"/>
                <a:lstStyle/>
                <a:p>
                  <a:pPr marL="342900" indent="-342900" algn="ctr"/>
                  <a:r>
                    <a:rPr kumimoji="0" lang="en-US" altLang="ja-JP" sz="600" dirty="0">
                      <a:solidFill>
                        <a:srgbClr val="000000"/>
                      </a:solidFill>
                      <a:latin typeface="メイリオ" pitchFamily="50" charset="-128"/>
                      <a:ea typeface="メイリオ" pitchFamily="50" charset="-128"/>
                      <a:cs typeface="メイリオ" pitchFamily="50" charset="-128"/>
                    </a:rPr>
                    <a:t>ID</a:t>
                  </a:r>
                </a:p>
              </p:txBody>
            </p:sp>
          </p:grpSp>
          <p:grpSp>
            <p:nvGrpSpPr>
              <p:cNvPr id="216" name="Group 114"/>
              <p:cNvGrpSpPr>
                <a:grpSpLocks/>
              </p:cNvGrpSpPr>
              <p:nvPr/>
            </p:nvGrpSpPr>
            <p:grpSpPr bwMode="auto">
              <a:xfrm>
                <a:off x="4922" y="1424"/>
                <a:ext cx="362" cy="237"/>
                <a:chOff x="4967" y="1254"/>
                <a:chExt cx="362" cy="237"/>
              </a:xfrm>
            </p:grpSpPr>
            <p:grpSp>
              <p:nvGrpSpPr>
                <p:cNvPr id="217" name="Group 115"/>
                <p:cNvGrpSpPr>
                  <a:grpSpLocks noChangeAspect="1"/>
                </p:cNvGrpSpPr>
                <p:nvPr/>
              </p:nvGrpSpPr>
              <p:grpSpPr bwMode="auto">
                <a:xfrm>
                  <a:off x="4967" y="1254"/>
                  <a:ext cx="362" cy="237"/>
                  <a:chOff x="4678" y="3137"/>
                  <a:chExt cx="292" cy="191"/>
                </a:xfrm>
              </p:grpSpPr>
              <p:sp>
                <p:nvSpPr>
                  <p:cNvPr id="219" name="Freeform 116"/>
                  <p:cNvSpPr>
                    <a:spLocks noChangeAspect="1"/>
                  </p:cNvSpPr>
                  <p:nvPr/>
                </p:nvSpPr>
                <p:spPr bwMode="auto">
                  <a:xfrm>
                    <a:off x="4678" y="3137"/>
                    <a:ext cx="292" cy="191"/>
                  </a:xfrm>
                  <a:custGeom>
                    <a:avLst/>
                    <a:gdLst>
                      <a:gd name="T0" fmla="*/ 138 w 342"/>
                      <a:gd name="T1" fmla="*/ 0 h 174"/>
                      <a:gd name="T2" fmla="*/ 0 w 342"/>
                      <a:gd name="T3" fmla="*/ 94 h 174"/>
                      <a:gd name="T4" fmla="*/ 0 w 342"/>
                      <a:gd name="T5" fmla="*/ 136 h 174"/>
                      <a:gd name="T6" fmla="*/ 204 w 342"/>
                      <a:gd name="T7" fmla="*/ 174 h 174"/>
                      <a:gd name="T8" fmla="*/ 204 w 342"/>
                      <a:gd name="T9" fmla="*/ 134 h 174"/>
                      <a:gd name="T10" fmla="*/ 342 w 342"/>
                      <a:gd name="T11" fmla="*/ 40 h 174"/>
                      <a:gd name="T12" fmla="*/ 138 w 342"/>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342" h="174">
                        <a:moveTo>
                          <a:pt x="138" y="0"/>
                        </a:moveTo>
                        <a:lnTo>
                          <a:pt x="0" y="94"/>
                        </a:lnTo>
                        <a:lnTo>
                          <a:pt x="0" y="136"/>
                        </a:lnTo>
                        <a:lnTo>
                          <a:pt x="204" y="174"/>
                        </a:lnTo>
                        <a:lnTo>
                          <a:pt x="204" y="134"/>
                        </a:lnTo>
                        <a:lnTo>
                          <a:pt x="342" y="40"/>
                        </a:lnTo>
                        <a:lnTo>
                          <a:pt x="138" y="0"/>
                        </a:lnTo>
                        <a:close/>
                      </a:path>
                    </a:pathLst>
                  </a:custGeom>
                  <a:solidFill>
                    <a:srgbClr val="B2B2B2"/>
                  </a:solidFill>
                  <a:ln w="0">
                    <a:solidFill>
                      <a:srgbClr val="B2B2B2"/>
                    </a:solidFill>
                    <a:prstDash val="solid"/>
                    <a:round/>
                    <a:headEnd/>
                    <a:tailEnd/>
                  </a:ln>
                </p:spPr>
                <p:txBody>
                  <a:bodyPr/>
                  <a:lstStyle/>
                  <a:p>
                    <a:endParaRPr lang="ja-JP" altLang="en-US" sz="1100">
                      <a:latin typeface="メイリオ" pitchFamily="50" charset="-128"/>
                      <a:ea typeface="メイリオ" pitchFamily="50" charset="-128"/>
                      <a:cs typeface="メイリオ" pitchFamily="50" charset="-128"/>
                    </a:endParaRPr>
                  </a:p>
                </p:txBody>
              </p:sp>
              <p:sp>
                <p:nvSpPr>
                  <p:cNvPr id="220" name="Freeform 117"/>
                  <p:cNvSpPr>
                    <a:spLocks noChangeAspect="1"/>
                  </p:cNvSpPr>
                  <p:nvPr/>
                </p:nvSpPr>
                <p:spPr bwMode="auto">
                  <a:xfrm>
                    <a:off x="4852" y="3181"/>
                    <a:ext cx="118" cy="147"/>
                  </a:xfrm>
                  <a:custGeom>
                    <a:avLst/>
                    <a:gdLst>
                      <a:gd name="T0" fmla="*/ 0 w 138"/>
                      <a:gd name="T1" fmla="*/ 134 h 134"/>
                      <a:gd name="T2" fmla="*/ 138 w 138"/>
                      <a:gd name="T3" fmla="*/ 40 h 134"/>
                      <a:gd name="T4" fmla="*/ 138 w 138"/>
                      <a:gd name="T5" fmla="*/ 0 h 134"/>
                      <a:gd name="T6" fmla="*/ 0 w 138"/>
                      <a:gd name="T7" fmla="*/ 94 h 134"/>
                      <a:gd name="T8" fmla="*/ 0 w 138"/>
                      <a:gd name="T9" fmla="*/ 134 h 134"/>
                    </a:gdLst>
                    <a:ahLst/>
                    <a:cxnLst>
                      <a:cxn ang="0">
                        <a:pos x="T0" y="T1"/>
                      </a:cxn>
                      <a:cxn ang="0">
                        <a:pos x="T2" y="T3"/>
                      </a:cxn>
                      <a:cxn ang="0">
                        <a:pos x="T4" y="T5"/>
                      </a:cxn>
                      <a:cxn ang="0">
                        <a:pos x="T6" y="T7"/>
                      </a:cxn>
                      <a:cxn ang="0">
                        <a:pos x="T8" y="T9"/>
                      </a:cxn>
                    </a:cxnLst>
                    <a:rect l="0" t="0" r="r" b="b"/>
                    <a:pathLst>
                      <a:path w="138" h="134">
                        <a:moveTo>
                          <a:pt x="0" y="134"/>
                        </a:moveTo>
                        <a:lnTo>
                          <a:pt x="138" y="40"/>
                        </a:lnTo>
                        <a:lnTo>
                          <a:pt x="138" y="0"/>
                        </a:lnTo>
                        <a:lnTo>
                          <a:pt x="0" y="94"/>
                        </a:lnTo>
                        <a:lnTo>
                          <a:pt x="0" y="134"/>
                        </a:lnTo>
                        <a:close/>
                      </a:path>
                    </a:pathLst>
                  </a:custGeom>
                  <a:solidFill>
                    <a:srgbClr val="D9D9D9"/>
                  </a:solidFill>
                  <a:ln w="0">
                    <a:solidFill>
                      <a:srgbClr val="D9D9D9"/>
                    </a:solidFill>
                    <a:prstDash val="solid"/>
                    <a:round/>
                    <a:headEnd/>
                    <a:tailEnd/>
                  </a:ln>
                </p:spPr>
                <p:txBody>
                  <a:bodyPr/>
                  <a:lstStyle/>
                  <a:p>
                    <a:endParaRPr lang="ja-JP" altLang="en-US" sz="1100">
                      <a:latin typeface="メイリオ" pitchFamily="50" charset="-128"/>
                      <a:ea typeface="メイリオ" pitchFamily="50" charset="-128"/>
                      <a:cs typeface="メイリオ" pitchFamily="50" charset="-128"/>
                    </a:endParaRPr>
                  </a:p>
                </p:txBody>
              </p:sp>
            </p:grpSp>
            <p:sp>
              <p:nvSpPr>
                <p:cNvPr id="218" name="AutoShape 118"/>
                <p:cNvSpPr>
                  <a:spLocks noChangeArrowheads="1"/>
                </p:cNvSpPr>
                <p:nvPr/>
              </p:nvSpPr>
              <p:spPr bwMode="auto">
                <a:xfrm>
                  <a:off x="5052" y="1298"/>
                  <a:ext cx="187" cy="113"/>
                </a:xfrm>
                <a:prstGeom prst="parallelogram">
                  <a:avLst>
                    <a:gd name="adj" fmla="val 22065"/>
                  </a:avLst>
                </a:prstGeom>
                <a:solidFill>
                  <a:srgbClr val="FFFFFF"/>
                </a:solidFill>
                <a:ln w="3175" algn="ctr">
                  <a:solidFill>
                    <a:srgbClr val="CC99FF"/>
                  </a:solidFill>
                  <a:miter lim="800000"/>
                  <a:headEnd/>
                  <a:tailEnd/>
                </a:ln>
                <a:effectLst>
                  <a:outerShdw dist="17961" dir="2700000" algn="ctr" rotWithShape="0">
                    <a:srgbClr val="333333">
                      <a:alpha val="50000"/>
                    </a:srgbClr>
                  </a:outerShdw>
                </a:effectLst>
              </p:spPr>
              <p:txBody>
                <a:bodyPr wrap="none" lIns="10800" tIns="10800" rIns="10800" bIns="10800" anchor="ctr"/>
                <a:lstStyle/>
                <a:p>
                  <a:pPr marL="342900" indent="-342900" algn="ctr"/>
                  <a:r>
                    <a:rPr kumimoji="0" lang="en-US" altLang="ja-JP" sz="600" dirty="0">
                      <a:solidFill>
                        <a:srgbClr val="000000"/>
                      </a:solidFill>
                      <a:latin typeface="メイリオ" pitchFamily="50" charset="-128"/>
                      <a:ea typeface="メイリオ" pitchFamily="50" charset="-128"/>
                      <a:cs typeface="メイリオ" pitchFamily="50" charset="-128"/>
                    </a:rPr>
                    <a:t>ID</a:t>
                  </a:r>
                </a:p>
              </p:txBody>
            </p:sp>
          </p:grpSp>
        </p:grpSp>
        <p:sp>
          <p:nvSpPr>
            <p:cNvPr id="229" name="Text Box 119"/>
            <p:cNvSpPr txBox="1">
              <a:spLocks noChangeArrowheads="1"/>
            </p:cNvSpPr>
            <p:nvPr/>
          </p:nvSpPr>
          <p:spPr bwMode="auto">
            <a:xfrm>
              <a:off x="2720655" y="2784277"/>
              <a:ext cx="741257" cy="26310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a:defRPr kumimoji="1">
                  <a:solidFill>
                    <a:schemeClr val="tx1"/>
                  </a:solidFill>
                  <a:latin typeface="Arial" charset="0"/>
                  <a:ea typeface="ＭＳ Ｐゴシック" charset="-128"/>
                </a:defRPr>
              </a:lvl1pPr>
              <a:lvl2pPr>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a:lnSpc>
                  <a:spcPct val="95000"/>
                </a:lnSpc>
              </a:pPr>
              <a:r>
                <a:rPr kumimoji="0" lang="ja-JP" altLang="en-US" sz="800" dirty="0" smtClean="0">
                  <a:latin typeface="メイリオ" pitchFamily="50" charset="-128"/>
                  <a:ea typeface="メイリオ" pitchFamily="50" charset="-128"/>
                  <a:cs typeface="メイリオ" pitchFamily="50" charset="-128"/>
                </a:rPr>
                <a:t>（出荷）</a:t>
              </a:r>
              <a:endParaRPr kumimoji="0" lang="ja-JP" altLang="en-US" sz="800" dirty="0">
                <a:latin typeface="メイリオ" pitchFamily="50" charset="-128"/>
                <a:ea typeface="メイリオ" pitchFamily="50" charset="-128"/>
                <a:cs typeface="メイリオ" pitchFamily="50" charset="-128"/>
              </a:endParaRPr>
            </a:p>
          </p:txBody>
        </p:sp>
        <p:sp>
          <p:nvSpPr>
            <p:cNvPr id="230" name="Text Box 128"/>
            <p:cNvSpPr txBox="1">
              <a:spLocks noChangeArrowheads="1"/>
            </p:cNvSpPr>
            <p:nvPr/>
          </p:nvSpPr>
          <p:spPr bwMode="auto">
            <a:xfrm>
              <a:off x="833013" y="3766292"/>
              <a:ext cx="746820" cy="24491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a:defRPr kumimoji="1">
                  <a:solidFill>
                    <a:schemeClr val="tx1"/>
                  </a:solidFill>
                  <a:latin typeface="Arial" charset="0"/>
                  <a:ea typeface="ＭＳ Ｐゴシック" charset="-128"/>
                </a:defRPr>
              </a:lvl1pPr>
              <a:lvl2pPr>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algn="ctr">
                <a:lnSpc>
                  <a:spcPct val="95000"/>
                </a:lnSpc>
              </a:pPr>
              <a:r>
                <a:rPr kumimoji="0" lang="ja-JP" altLang="en-US" sz="700" u="sng" dirty="0">
                  <a:latin typeface="メイリオ" pitchFamily="50" charset="-128"/>
                  <a:ea typeface="メイリオ" pitchFamily="50" charset="-128"/>
                  <a:cs typeface="メイリオ" pitchFamily="50" charset="-128"/>
                </a:rPr>
                <a:t>養魚情報</a:t>
              </a:r>
            </a:p>
          </p:txBody>
        </p:sp>
        <p:grpSp>
          <p:nvGrpSpPr>
            <p:cNvPr id="231" name="Group 130"/>
            <p:cNvGrpSpPr>
              <a:grpSpLocks/>
            </p:cNvGrpSpPr>
            <p:nvPr/>
          </p:nvGrpSpPr>
          <p:grpSpPr bwMode="auto">
            <a:xfrm>
              <a:off x="226541" y="2822847"/>
              <a:ext cx="564063" cy="846865"/>
              <a:chOff x="983" y="3132"/>
              <a:chExt cx="521" cy="504"/>
            </a:xfrm>
          </p:grpSpPr>
          <p:pic>
            <p:nvPicPr>
              <p:cNvPr id="232" name="Picture 236" descr="dglxasset[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 y="3132"/>
                <a:ext cx="30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 name="Picture 237" descr="dglxasset[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 y="3268"/>
                <a:ext cx="30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Picture 238" descr="dglxasset[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02" y="3158"/>
                <a:ext cx="30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Picture 239" descr="dglxasset[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7" y="3359"/>
                <a:ext cx="30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240" descr="dglxasset[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 y="3495"/>
                <a:ext cx="30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Picture 259" descr="dglxasset[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9" y="3261"/>
                <a:ext cx="30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2844" y="2993225"/>
              <a:ext cx="791945" cy="33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Text Box 143"/>
            <p:cNvSpPr txBox="1">
              <a:spLocks noChangeArrowheads="1"/>
            </p:cNvSpPr>
            <p:nvPr/>
          </p:nvSpPr>
          <p:spPr bwMode="auto">
            <a:xfrm>
              <a:off x="5641540" y="3308144"/>
              <a:ext cx="991047" cy="26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ja-JP" altLang="en-US" sz="800" u="sng" dirty="0">
                  <a:latin typeface="メイリオ" pitchFamily="50" charset="-128"/>
                  <a:ea typeface="メイリオ" pitchFamily="50" charset="-128"/>
                  <a:cs typeface="メイリオ" pitchFamily="50" charset="-128"/>
                </a:rPr>
                <a:t>評価・</a:t>
              </a:r>
              <a:r>
                <a:rPr kumimoji="0" lang="ja-JP" altLang="en-US" sz="800" u="sng" dirty="0" smtClean="0">
                  <a:latin typeface="メイリオ" pitchFamily="50" charset="-128"/>
                  <a:ea typeface="メイリオ" pitchFamily="50" charset="-128"/>
                  <a:cs typeface="メイリオ" pitchFamily="50" charset="-128"/>
                </a:rPr>
                <a:t>評判情報</a:t>
              </a:r>
              <a:endParaRPr kumimoji="0" lang="ja-JP" altLang="en-US" sz="800" u="sng" dirty="0">
                <a:latin typeface="メイリオ" pitchFamily="50" charset="-128"/>
                <a:ea typeface="メイリオ" pitchFamily="50" charset="-128"/>
                <a:cs typeface="メイリオ" pitchFamily="50" charset="-128"/>
              </a:endParaRPr>
            </a:p>
          </p:txBody>
        </p:sp>
        <p:pic>
          <p:nvPicPr>
            <p:cNvPr id="240" name="Picture 1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32663" y="2869958"/>
              <a:ext cx="527359" cy="61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1" name="Group 223"/>
            <p:cNvGrpSpPr>
              <a:grpSpLocks/>
            </p:cNvGrpSpPr>
            <p:nvPr/>
          </p:nvGrpSpPr>
          <p:grpSpPr bwMode="auto">
            <a:xfrm>
              <a:off x="1584662" y="3159603"/>
              <a:ext cx="591238" cy="546376"/>
              <a:chOff x="3198" y="709"/>
              <a:chExt cx="571" cy="374"/>
            </a:xfrm>
          </p:grpSpPr>
          <p:grpSp>
            <p:nvGrpSpPr>
              <p:cNvPr id="242" name="Group 224"/>
              <p:cNvGrpSpPr>
                <a:grpSpLocks noChangeAspect="1"/>
              </p:cNvGrpSpPr>
              <p:nvPr/>
            </p:nvGrpSpPr>
            <p:grpSpPr bwMode="auto">
              <a:xfrm>
                <a:off x="3198" y="709"/>
                <a:ext cx="571" cy="374"/>
                <a:chOff x="4678" y="3137"/>
                <a:chExt cx="292" cy="191"/>
              </a:xfrm>
            </p:grpSpPr>
            <p:sp>
              <p:nvSpPr>
                <p:cNvPr id="244" name="Freeform 225"/>
                <p:cNvSpPr>
                  <a:spLocks noChangeAspect="1"/>
                </p:cNvSpPr>
                <p:nvPr/>
              </p:nvSpPr>
              <p:spPr bwMode="auto">
                <a:xfrm>
                  <a:off x="4678" y="3137"/>
                  <a:ext cx="292" cy="191"/>
                </a:xfrm>
                <a:custGeom>
                  <a:avLst/>
                  <a:gdLst>
                    <a:gd name="T0" fmla="*/ 45 w 342"/>
                    <a:gd name="T1" fmla="*/ 0 h 174"/>
                    <a:gd name="T2" fmla="*/ 0 w 342"/>
                    <a:gd name="T3" fmla="*/ 180 h 174"/>
                    <a:gd name="T4" fmla="*/ 0 w 342"/>
                    <a:gd name="T5" fmla="*/ 261 h 174"/>
                    <a:gd name="T6" fmla="*/ 67 w 342"/>
                    <a:gd name="T7" fmla="*/ 336 h 174"/>
                    <a:gd name="T8" fmla="*/ 67 w 342"/>
                    <a:gd name="T9" fmla="*/ 257 h 174"/>
                    <a:gd name="T10" fmla="*/ 113 w 342"/>
                    <a:gd name="T11" fmla="*/ 77 h 174"/>
                    <a:gd name="T12" fmla="*/ 45 w 342"/>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 h="174">
                      <a:moveTo>
                        <a:pt x="138" y="0"/>
                      </a:moveTo>
                      <a:lnTo>
                        <a:pt x="0" y="94"/>
                      </a:lnTo>
                      <a:lnTo>
                        <a:pt x="0" y="136"/>
                      </a:lnTo>
                      <a:lnTo>
                        <a:pt x="204" y="174"/>
                      </a:lnTo>
                      <a:lnTo>
                        <a:pt x="204" y="134"/>
                      </a:lnTo>
                      <a:lnTo>
                        <a:pt x="342" y="40"/>
                      </a:lnTo>
                      <a:lnTo>
                        <a:pt x="138" y="0"/>
                      </a:lnTo>
                      <a:close/>
                    </a:path>
                  </a:pathLst>
                </a:custGeom>
                <a:solidFill>
                  <a:srgbClr val="B2B2B2"/>
                </a:solidFill>
                <a:ln w="0">
                  <a:solidFill>
                    <a:srgbClr val="B2B2B2"/>
                  </a:solidFill>
                  <a:prstDash val="solid"/>
                  <a:round/>
                  <a:headEnd/>
                  <a:tailEnd/>
                </a:ln>
              </p:spPr>
              <p:txBody>
                <a:bodyPr/>
                <a:lstStyle/>
                <a:p>
                  <a:pPr fontAlgn="base">
                    <a:spcBef>
                      <a:spcPct val="0"/>
                    </a:spcBef>
                    <a:spcAft>
                      <a:spcPct val="0"/>
                    </a:spcAft>
                  </a:pPr>
                  <a:endParaRPr lang="ja-JP" altLang="en-US" sz="1100">
                    <a:solidFill>
                      <a:srgbClr val="000000"/>
                    </a:solidFill>
                    <a:latin typeface="メイリオ" pitchFamily="50" charset="-128"/>
                    <a:ea typeface="メイリオ" pitchFamily="50" charset="-128"/>
                    <a:cs typeface="メイリオ" pitchFamily="50" charset="-128"/>
                  </a:endParaRPr>
                </a:p>
              </p:txBody>
            </p:sp>
            <p:sp>
              <p:nvSpPr>
                <p:cNvPr id="245" name="Freeform 226"/>
                <p:cNvSpPr>
                  <a:spLocks noChangeAspect="1"/>
                </p:cNvSpPr>
                <p:nvPr/>
              </p:nvSpPr>
              <p:spPr bwMode="auto">
                <a:xfrm>
                  <a:off x="4852" y="3181"/>
                  <a:ext cx="118" cy="147"/>
                </a:xfrm>
                <a:custGeom>
                  <a:avLst/>
                  <a:gdLst>
                    <a:gd name="T0" fmla="*/ 0 w 138"/>
                    <a:gd name="T1" fmla="*/ 257 h 134"/>
                    <a:gd name="T2" fmla="*/ 46 w 138"/>
                    <a:gd name="T3" fmla="*/ 77 h 134"/>
                    <a:gd name="T4" fmla="*/ 46 w 138"/>
                    <a:gd name="T5" fmla="*/ 0 h 134"/>
                    <a:gd name="T6" fmla="*/ 0 w 138"/>
                    <a:gd name="T7" fmla="*/ 179 h 134"/>
                    <a:gd name="T8" fmla="*/ 0 w 138"/>
                    <a:gd name="T9" fmla="*/ 257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34">
                      <a:moveTo>
                        <a:pt x="0" y="134"/>
                      </a:moveTo>
                      <a:lnTo>
                        <a:pt x="138" y="40"/>
                      </a:lnTo>
                      <a:lnTo>
                        <a:pt x="138" y="0"/>
                      </a:lnTo>
                      <a:lnTo>
                        <a:pt x="0" y="94"/>
                      </a:lnTo>
                      <a:lnTo>
                        <a:pt x="0" y="134"/>
                      </a:lnTo>
                      <a:close/>
                    </a:path>
                  </a:pathLst>
                </a:custGeom>
                <a:solidFill>
                  <a:srgbClr val="D9D9D9"/>
                </a:solidFill>
                <a:ln w="0">
                  <a:solidFill>
                    <a:srgbClr val="D9D9D9"/>
                  </a:solidFill>
                  <a:prstDash val="solid"/>
                  <a:round/>
                  <a:headEnd/>
                  <a:tailEnd/>
                </a:ln>
              </p:spPr>
              <p:txBody>
                <a:bodyPr/>
                <a:lstStyle/>
                <a:p>
                  <a:pPr fontAlgn="base">
                    <a:spcBef>
                      <a:spcPct val="0"/>
                    </a:spcBef>
                    <a:spcAft>
                      <a:spcPct val="0"/>
                    </a:spcAft>
                  </a:pPr>
                  <a:endParaRPr lang="ja-JP" altLang="en-US" sz="1100">
                    <a:solidFill>
                      <a:srgbClr val="000000"/>
                    </a:solidFill>
                    <a:latin typeface="メイリオ" pitchFamily="50" charset="-128"/>
                    <a:ea typeface="メイリオ" pitchFamily="50" charset="-128"/>
                    <a:cs typeface="メイリオ" pitchFamily="50" charset="-128"/>
                  </a:endParaRPr>
                </a:p>
              </p:txBody>
            </p:sp>
          </p:grpSp>
          <p:pic>
            <p:nvPicPr>
              <p:cNvPr id="243" name="Picture 227" descr="dglxasset[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9" y="776"/>
                <a:ext cx="36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 name="Group 229"/>
            <p:cNvGrpSpPr>
              <a:grpSpLocks/>
            </p:cNvGrpSpPr>
            <p:nvPr/>
          </p:nvGrpSpPr>
          <p:grpSpPr bwMode="auto">
            <a:xfrm>
              <a:off x="1660844" y="3227645"/>
              <a:ext cx="438873" cy="272342"/>
              <a:chOff x="3334" y="749"/>
              <a:chExt cx="363" cy="186"/>
            </a:xfrm>
          </p:grpSpPr>
          <p:sp>
            <p:nvSpPr>
              <p:cNvPr id="247" name="Freeform 230"/>
              <p:cNvSpPr>
                <a:spLocks/>
              </p:cNvSpPr>
              <p:nvPr/>
            </p:nvSpPr>
            <p:spPr bwMode="auto">
              <a:xfrm>
                <a:off x="3334" y="864"/>
                <a:ext cx="61" cy="71"/>
              </a:xfrm>
              <a:custGeom>
                <a:avLst/>
                <a:gdLst>
                  <a:gd name="T0" fmla="*/ 2 w 96"/>
                  <a:gd name="T1" fmla="*/ 10 h 71"/>
                  <a:gd name="T2" fmla="*/ 1 w 96"/>
                  <a:gd name="T3" fmla="*/ 22 h 71"/>
                  <a:gd name="T4" fmla="*/ 1 w 96"/>
                  <a:gd name="T5" fmla="*/ 64 h 71"/>
                  <a:gd name="T6" fmla="*/ 2 w 96"/>
                  <a:gd name="T7" fmla="*/ 63 h 71"/>
                  <a:gd name="T8" fmla="*/ 4 w 96"/>
                  <a:gd name="T9" fmla="*/ 59 h 71"/>
                  <a:gd name="T10" fmla="*/ 4 w 96"/>
                  <a:gd name="T11" fmla="*/ 35 h 71"/>
                  <a:gd name="T12" fmla="*/ 4 w 96"/>
                  <a:gd name="T13" fmla="*/ 4 h 71"/>
                  <a:gd name="T14" fmla="*/ 3 w 96"/>
                  <a:gd name="T15" fmla="*/ 4 h 71"/>
                  <a:gd name="T16" fmla="*/ 3 w 96"/>
                  <a:gd name="T17" fmla="*/ 4 h 71"/>
                  <a:gd name="T18" fmla="*/ 2 w 96"/>
                  <a:gd name="T19" fmla="*/ 1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71">
                    <a:moveTo>
                      <a:pt x="45" y="10"/>
                    </a:moveTo>
                    <a:cubicBezTo>
                      <a:pt x="24" y="31"/>
                      <a:pt x="45" y="7"/>
                      <a:pt x="3" y="22"/>
                    </a:cubicBezTo>
                    <a:cubicBezTo>
                      <a:pt x="0" y="30"/>
                      <a:pt x="10" y="57"/>
                      <a:pt x="18" y="64"/>
                    </a:cubicBezTo>
                    <a:cubicBezTo>
                      <a:pt x="26" y="71"/>
                      <a:pt x="39" y="64"/>
                      <a:pt x="50" y="63"/>
                    </a:cubicBezTo>
                    <a:cubicBezTo>
                      <a:pt x="59" y="67"/>
                      <a:pt x="77" y="64"/>
                      <a:pt x="84" y="59"/>
                    </a:cubicBezTo>
                    <a:cubicBezTo>
                      <a:pt x="91" y="54"/>
                      <a:pt x="91" y="44"/>
                      <a:pt x="92" y="35"/>
                    </a:cubicBezTo>
                    <a:cubicBezTo>
                      <a:pt x="92" y="28"/>
                      <a:pt x="96" y="9"/>
                      <a:pt x="92" y="4"/>
                    </a:cubicBezTo>
                    <a:lnTo>
                      <a:pt x="69" y="4"/>
                    </a:lnTo>
                    <a:cubicBezTo>
                      <a:pt x="61" y="0"/>
                      <a:pt x="63" y="3"/>
                      <a:pt x="59" y="4"/>
                    </a:cubicBezTo>
                    <a:cubicBezTo>
                      <a:pt x="55" y="5"/>
                      <a:pt x="48" y="9"/>
                      <a:pt x="45" y="10"/>
                    </a:cubicBezTo>
                    <a:close/>
                  </a:path>
                </a:pathLst>
              </a:custGeom>
              <a:gradFill rotWithShape="1">
                <a:gsLst>
                  <a:gs pos="0">
                    <a:srgbClr val="EAEAEA">
                      <a:alpha val="75000"/>
                    </a:srgbClr>
                  </a:gs>
                  <a:gs pos="100000">
                    <a:srgbClr val="99CCFF">
                      <a:alpha val="59000"/>
                    </a:srgbClr>
                  </a:gs>
                </a:gsLst>
                <a:path path="rect">
                  <a:fillToRect l="50000" t="50000" r="50000" b="50000"/>
                </a:path>
              </a:gradFill>
              <a:ln w="3175" cap="flat" cmpd="sng">
                <a:solidFill>
                  <a:schemeClr val="bg1"/>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1100">
                  <a:solidFill>
                    <a:srgbClr val="000000"/>
                  </a:solidFill>
                  <a:latin typeface="メイリオ" pitchFamily="50" charset="-128"/>
                  <a:ea typeface="メイリオ" pitchFamily="50" charset="-128"/>
                  <a:cs typeface="メイリオ" pitchFamily="50" charset="-128"/>
                </a:endParaRPr>
              </a:p>
            </p:txBody>
          </p:sp>
          <p:sp>
            <p:nvSpPr>
              <p:cNvPr id="248" name="Freeform 231"/>
              <p:cNvSpPr>
                <a:spLocks/>
              </p:cNvSpPr>
              <p:nvPr/>
            </p:nvSpPr>
            <p:spPr bwMode="auto">
              <a:xfrm rot="3152965">
                <a:off x="3365" y="783"/>
                <a:ext cx="50" cy="71"/>
              </a:xfrm>
              <a:custGeom>
                <a:avLst/>
                <a:gdLst>
                  <a:gd name="T0" fmla="*/ 1 w 96"/>
                  <a:gd name="T1" fmla="*/ 10 h 71"/>
                  <a:gd name="T2" fmla="*/ 1 w 96"/>
                  <a:gd name="T3" fmla="*/ 22 h 71"/>
                  <a:gd name="T4" fmla="*/ 1 w 96"/>
                  <a:gd name="T5" fmla="*/ 64 h 71"/>
                  <a:gd name="T6" fmla="*/ 1 w 96"/>
                  <a:gd name="T7" fmla="*/ 63 h 71"/>
                  <a:gd name="T8" fmla="*/ 1 w 96"/>
                  <a:gd name="T9" fmla="*/ 59 h 71"/>
                  <a:gd name="T10" fmla="*/ 1 w 96"/>
                  <a:gd name="T11" fmla="*/ 35 h 71"/>
                  <a:gd name="T12" fmla="*/ 1 w 96"/>
                  <a:gd name="T13" fmla="*/ 4 h 71"/>
                  <a:gd name="T14" fmla="*/ 1 w 96"/>
                  <a:gd name="T15" fmla="*/ 4 h 71"/>
                  <a:gd name="T16" fmla="*/ 1 w 96"/>
                  <a:gd name="T17" fmla="*/ 4 h 71"/>
                  <a:gd name="T18" fmla="*/ 1 w 96"/>
                  <a:gd name="T19" fmla="*/ 1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71">
                    <a:moveTo>
                      <a:pt x="45" y="10"/>
                    </a:moveTo>
                    <a:cubicBezTo>
                      <a:pt x="24" y="31"/>
                      <a:pt x="45" y="7"/>
                      <a:pt x="3" y="22"/>
                    </a:cubicBezTo>
                    <a:cubicBezTo>
                      <a:pt x="0" y="30"/>
                      <a:pt x="10" y="57"/>
                      <a:pt x="18" y="64"/>
                    </a:cubicBezTo>
                    <a:cubicBezTo>
                      <a:pt x="26" y="71"/>
                      <a:pt x="39" y="64"/>
                      <a:pt x="50" y="63"/>
                    </a:cubicBezTo>
                    <a:cubicBezTo>
                      <a:pt x="59" y="67"/>
                      <a:pt x="77" y="64"/>
                      <a:pt x="84" y="59"/>
                    </a:cubicBezTo>
                    <a:cubicBezTo>
                      <a:pt x="91" y="54"/>
                      <a:pt x="91" y="44"/>
                      <a:pt x="92" y="35"/>
                    </a:cubicBezTo>
                    <a:cubicBezTo>
                      <a:pt x="92" y="28"/>
                      <a:pt x="96" y="9"/>
                      <a:pt x="92" y="4"/>
                    </a:cubicBezTo>
                    <a:lnTo>
                      <a:pt x="69" y="4"/>
                    </a:lnTo>
                    <a:cubicBezTo>
                      <a:pt x="61" y="0"/>
                      <a:pt x="63" y="3"/>
                      <a:pt x="59" y="4"/>
                    </a:cubicBezTo>
                    <a:cubicBezTo>
                      <a:pt x="55" y="5"/>
                      <a:pt x="48" y="9"/>
                      <a:pt x="45" y="10"/>
                    </a:cubicBezTo>
                    <a:close/>
                  </a:path>
                </a:pathLst>
              </a:custGeom>
              <a:gradFill rotWithShape="1">
                <a:gsLst>
                  <a:gs pos="0">
                    <a:srgbClr val="EAEAEA">
                      <a:alpha val="75000"/>
                    </a:srgbClr>
                  </a:gs>
                  <a:gs pos="100000">
                    <a:srgbClr val="99CCFF">
                      <a:alpha val="59000"/>
                    </a:srgbClr>
                  </a:gs>
                </a:gsLst>
                <a:path path="rect">
                  <a:fillToRect l="50000" t="50000" r="50000" b="50000"/>
                </a:path>
              </a:gradFill>
              <a:ln w="3175" cap="flat" cmpd="sng">
                <a:solidFill>
                  <a:schemeClr val="bg1"/>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1100">
                  <a:solidFill>
                    <a:srgbClr val="000000"/>
                  </a:solidFill>
                  <a:latin typeface="メイリオ" pitchFamily="50" charset="-128"/>
                  <a:ea typeface="メイリオ" pitchFamily="50" charset="-128"/>
                  <a:cs typeface="メイリオ" pitchFamily="50" charset="-128"/>
                </a:endParaRPr>
              </a:p>
            </p:txBody>
          </p:sp>
          <p:sp>
            <p:nvSpPr>
              <p:cNvPr id="249" name="Freeform 232"/>
              <p:cNvSpPr>
                <a:spLocks/>
              </p:cNvSpPr>
              <p:nvPr/>
            </p:nvSpPr>
            <p:spPr bwMode="auto">
              <a:xfrm rot="18447035" flipH="1">
                <a:off x="3432" y="761"/>
                <a:ext cx="96" cy="71"/>
              </a:xfrm>
              <a:custGeom>
                <a:avLst/>
                <a:gdLst>
                  <a:gd name="T0" fmla="*/ 45 w 96"/>
                  <a:gd name="T1" fmla="*/ 10 h 71"/>
                  <a:gd name="T2" fmla="*/ 3 w 96"/>
                  <a:gd name="T3" fmla="*/ 22 h 71"/>
                  <a:gd name="T4" fmla="*/ 18 w 96"/>
                  <a:gd name="T5" fmla="*/ 64 h 71"/>
                  <a:gd name="T6" fmla="*/ 50 w 96"/>
                  <a:gd name="T7" fmla="*/ 63 h 71"/>
                  <a:gd name="T8" fmla="*/ 84 w 96"/>
                  <a:gd name="T9" fmla="*/ 59 h 71"/>
                  <a:gd name="T10" fmla="*/ 92 w 96"/>
                  <a:gd name="T11" fmla="*/ 35 h 71"/>
                  <a:gd name="T12" fmla="*/ 92 w 96"/>
                  <a:gd name="T13" fmla="*/ 4 h 71"/>
                  <a:gd name="T14" fmla="*/ 69 w 96"/>
                  <a:gd name="T15" fmla="*/ 4 h 71"/>
                  <a:gd name="T16" fmla="*/ 59 w 96"/>
                  <a:gd name="T17" fmla="*/ 4 h 71"/>
                  <a:gd name="T18" fmla="*/ 45 w 96"/>
                  <a:gd name="T19" fmla="*/ 1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71">
                    <a:moveTo>
                      <a:pt x="45" y="10"/>
                    </a:moveTo>
                    <a:cubicBezTo>
                      <a:pt x="24" y="31"/>
                      <a:pt x="45" y="7"/>
                      <a:pt x="3" y="22"/>
                    </a:cubicBezTo>
                    <a:cubicBezTo>
                      <a:pt x="0" y="30"/>
                      <a:pt x="10" y="57"/>
                      <a:pt x="18" y="64"/>
                    </a:cubicBezTo>
                    <a:cubicBezTo>
                      <a:pt x="26" y="71"/>
                      <a:pt x="39" y="64"/>
                      <a:pt x="50" y="63"/>
                    </a:cubicBezTo>
                    <a:cubicBezTo>
                      <a:pt x="59" y="67"/>
                      <a:pt x="77" y="64"/>
                      <a:pt x="84" y="59"/>
                    </a:cubicBezTo>
                    <a:cubicBezTo>
                      <a:pt x="91" y="54"/>
                      <a:pt x="91" y="44"/>
                      <a:pt x="92" y="35"/>
                    </a:cubicBezTo>
                    <a:cubicBezTo>
                      <a:pt x="92" y="28"/>
                      <a:pt x="96" y="9"/>
                      <a:pt x="92" y="4"/>
                    </a:cubicBezTo>
                    <a:lnTo>
                      <a:pt x="69" y="4"/>
                    </a:lnTo>
                    <a:cubicBezTo>
                      <a:pt x="61" y="0"/>
                      <a:pt x="63" y="3"/>
                      <a:pt x="59" y="4"/>
                    </a:cubicBezTo>
                    <a:cubicBezTo>
                      <a:pt x="55" y="5"/>
                      <a:pt x="48" y="9"/>
                      <a:pt x="45" y="10"/>
                    </a:cubicBezTo>
                    <a:close/>
                  </a:path>
                </a:pathLst>
              </a:custGeom>
              <a:gradFill rotWithShape="1">
                <a:gsLst>
                  <a:gs pos="0">
                    <a:srgbClr val="EAEAEA">
                      <a:alpha val="75000"/>
                    </a:srgbClr>
                  </a:gs>
                  <a:gs pos="100000">
                    <a:srgbClr val="99CCFF">
                      <a:alpha val="59000"/>
                    </a:srgbClr>
                  </a:gs>
                </a:gsLst>
                <a:path path="rect">
                  <a:fillToRect l="50000" t="50000" r="50000" b="50000"/>
                </a:path>
              </a:gradFill>
              <a:ln w="3175" cap="flat" cmpd="sng">
                <a:solidFill>
                  <a:schemeClr val="bg1"/>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1100">
                  <a:solidFill>
                    <a:srgbClr val="000000"/>
                  </a:solidFill>
                  <a:latin typeface="メイリオ" pitchFamily="50" charset="-128"/>
                  <a:ea typeface="メイリオ" pitchFamily="50" charset="-128"/>
                  <a:cs typeface="メイリオ" pitchFamily="50" charset="-128"/>
                </a:endParaRPr>
              </a:p>
            </p:txBody>
          </p:sp>
          <p:sp>
            <p:nvSpPr>
              <p:cNvPr id="250" name="Freeform 233"/>
              <p:cNvSpPr>
                <a:spLocks/>
              </p:cNvSpPr>
              <p:nvPr/>
            </p:nvSpPr>
            <p:spPr bwMode="auto">
              <a:xfrm rot="18447035" flipH="1">
                <a:off x="3637" y="783"/>
                <a:ext cx="50" cy="71"/>
              </a:xfrm>
              <a:custGeom>
                <a:avLst/>
                <a:gdLst>
                  <a:gd name="T0" fmla="*/ 1 w 96"/>
                  <a:gd name="T1" fmla="*/ 10 h 71"/>
                  <a:gd name="T2" fmla="*/ 1 w 96"/>
                  <a:gd name="T3" fmla="*/ 22 h 71"/>
                  <a:gd name="T4" fmla="*/ 1 w 96"/>
                  <a:gd name="T5" fmla="*/ 64 h 71"/>
                  <a:gd name="T6" fmla="*/ 1 w 96"/>
                  <a:gd name="T7" fmla="*/ 63 h 71"/>
                  <a:gd name="T8" fmla="*/ 1 w 96"/>
                  <a:gd name="T9" fmla="*/ 59 h 71"/>
                  <a:gd name="T10" fmla="*/ 1 w 96"/>
                  <a:gd name="T11" fmla="*/ 35 h 71"/>
                  <a:gd name="T12" fmla="*/ 1 w 96"/>
                  <a:gd name="T13" fmla="*/ 4 h 71"/>
                  <a:gd name="T14" fmla="*/ 1 w 96"/>
                  <a:gd name="T15" fmla="*/ 4 h 71"/>
                  <a:gd name="T16" fmla="*/ 1 w 96"/>
                  <a:gd name="T17" fmla="*/ 4 h 71"/>
                  <a:gd name="T18" fmla="*/ 1 w 96"/>
                  <a:gd name="T19" fmla="*/ 1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71">
                    <a:moveTo>
                      <a:pt x="45" y="10"/>
                    </a:moveTo>
                    <a:cubicBezTo>
                      <a:pt x="24" y="31"/>
                      <a:pt x="45" y="7"/>
                      <a:pt x="3" y="22"/>
                    </a:cubicBezTo>
                    <a:cubicBezTo>
                      <a:pt x="0" y="30"/>
                      <a:pt x="10" y="57"/>
                      <a:pt x="18" y="64"/>
                    </a:cubicBezTo>
                    <a:cubicBezTo>
                      <a:pt x="26" y="71"/>
                      <a:pt x="39" y="64"/>
                      <a:pt x="50" y="63"/>
                    </a:cubicBezTo>
                    <a:cubicBezTo>
                      <a:pt x="59" y="67"/>
                      <a:pt x="77" y="64"/>
                      <a:pt x="84" y="59"/>
                    </a:cubicBezTo>
                    <a:cubicBezTo>
                      <a:pt x="91" y="54"/>
                      <a:pt x="91" y="44"/>
                      <a:pt x="92" y="35"/>
                    </a:cubicBezTo>
                    <a:cubicBezTo>
                      <a:pt x="92" y="28"/>
                      <a:pt x="96" y="9"/>
                      <a:pt x="92" y="4"/>
                    </a:cubicBezTo>
                    <a:lnTo>
                      <a:pt x="69" y="4"/>
                    </a:lnTo>
                    <a:cubicBezTo>
                      <a:pt x="61" y="0"/>
                      <a:pt x="63" y="3"/>
                      <a:pt x="59" y="4"/>
                    </a:cubicBezTo>
                    <a:cubicBezTo>
                      <a:pt x="55" y="5"/>
                      <a:pt x="48" y="9"/>
                      <a:pt x="45" y="10"/>
                    </a:cubicBezTo>
                    <a:close/>
                  </a:path>
                </a:pathLst>
              </a:custGeom>
              <a:gradFill rotWithShape="1">
                <a:gsLst>
                  <a:gs pos="0">
                    <a:srgbClr val="EAEAEA">
                      <a:alpha val="75000"/>
                    </a:srgbClr>
                  </a:gs>
                  <a:gs pos="100000">
                    <a:srgbClr val="99CCFF">
                      <a:alpha val="59000"/>
                    </a:srgbClr>
                  </a:gs>
                </a:gsLst>
                <a:path path="rect">
                  <a:fillToRect l="50000" t="50000" r="50000" b="50000"/>
                </a:path>
              </a:gradFill>
              <a:ln w="3175" cap="flat" cmpd="sng">
                <a:solidFill>
                  <a:schemeClr val="bg1"/>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1100">
                  <a:solidFill>
                    <a:srgbClr val="000000"/>
                  </a:solidFill>
                  <a:latin typeface="メイリオ" pitchFamily="50" charset="-128"/>
                  <a:ea typeface="メイリオ" pitchFamily="50" charset="-128"/>
                  <a:cs typeface="メイリオ" pitchFamily="50" charset="-128"/>
                </a:endParaRPr>
              </a:p>
            </p:txBody>
          </p:sp>
          <p:sp>
            <p:nvSpPr>
              <p:cNvPr id="251" name="Freeform 234"/>
              <p:cNvSpPr>
                <a:spLocks/>
              </p:cNvSpPr>
              <p:nvPr/>
            </p:nvSpPr>
            <p:spPr bwMode="auto">
              <a:xfrm rot="3152965">
                <a:off x="3592" y="833"/>
                <a:ext cx="50" cy="71"/>
              </a:xfrm>
              <a:custGeom>
                <a:avLst/>
                <a:gdLst>
                  <a:gd name="T0" fmla="*/ 1 w 96"/>
                  <a:gd name="T1" fmla="*/ 10 h 71"/>
                  <a:gd name="T2" fmla="*/ 1 w 96"/>
                  <a:gd name="T3" fmla="*/ 22 h 71"/>
                  <a:gd name="T4" fmla="*/ 1 w 96"/>
                  <a:gd name="T5" fmla="*/ 64 h 71"/>
                  <a:gd name="T6" fmla="*/ 1 w 96"/>
                  <a:gd name="T7" fmla="*/ 63 h 71"/>
                  <a:gd name="T8" fmla="*/ 1 w 96"/>
                  <a:gd name="T9" fmla="*/ 59 h 71"/>
                  <a:gd name="T10" fmla="*/ 1 w 96"/>
                  <a:gd name="T11" fmla="*/ 35 h 71"/>
                  <a:gd name="T12" fmla="*/ 1 w 96"/>
                  <a:gd name="T13" fmla="*/ 4 h 71"/>
                  <a:gd name="T14" fmla="*/ 1 w 96"/>
                  <a:gd name="T15" fmla="*/ 4 h 71"/>
                  <a:gd name="T16" fmla="*/ 1 w 96"/>
                  <a:gd name="T17" fmla="*/ 4 h 71"/>
                  <a:gd name="T18" fmla="*/ 1 w 96"/>
                  <a:gd name="T19" fmla="*/ 1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71">
                    <a:moveTo>
                      <a:pt x="45" y="10"/>
                    </a:moveTo>
                    <a:cubicBezTo>
                      <a:pt x="24" y="31"/>
                      <a:pt x="45" y="7"/>
                      <a:pt x="3" y="22"/>
                    </a:cubicBezTo>
                    <a:cubicBezTo>
                      <a:pt x="0" y="30"/>
                      <a:pt x="10" y="57"/>
                      <a:pt x="18" y="64"/>
                    </a:cubicBezTo>
                    <a:cubicBezTo>
                      <a:pt x="26" y="71"/>
                      <a:pt x="39" y="64"/>
                      <a:pt x="50" y="63"/>
                    </a:cubicBezTo>
                    <a:cubicBezTo>
                      <a:pt x="59" y="67"/>
                      <a:pt x="77" y="64"/>
                      <a:pt x="84" y="59"/>
                    </a:cubicBezTo>
                    <a:cubicBezTo>
                      <a:pt x="91" y="54"/>
                      <a:pt x="91" y="44"/>
                      <a:pt x="92" y="35"/>
                    </a:cubicBezTo>
                    <a:cubicBezTo>
                      <a:pt x="92" y="28"/>
                      <a:pt x="96" y="9"/>
                      <a:pt x="92" y="4"/>
                    </a:cubicBezTo>
                    <a:lnTo>
                      <a:pt x="69" y="4"/>
                    </a:lnTo>
                    <a:cubicBezTo>
                      <a:pt x="61" y="0"/>
                      <a:pt x="63" y="3"/>
                      <a:pt x="59" y="4"/>
                    </a:cubicBezTo>
                    <a:cubicBezTo>
                      <a:pt x="55" y="5"/>
                      <a:pt x="48" y="9"/>
                      <a:pt x="45" y="10"/>
                    </a:cubicBezTo>
                    <a:close/>
                  </a:path>
                </a:pathLst>
              </a:custGeom>
              <a:gradFill rotWithShape="1">
                <a:gsLst>
                  <a:gs pos="0">
                    <a:srgbClr val="EAEAEA">
                      <a:alpha val="75000"/>
                    </a:srgbClr>
                  </a:gs>
                  <a:gs pos="100000">
                    <a:srgbClr val="99CCFF">
                      <a:alpha val="59000"/>
                    </a:srgbClr>
                  </a:gs>
                </a:gsLst>
                <a:path path="rect">
                  <a:fillToRect l="50000" t="50000" r="50000" b="50000"/>
                </a:path>
              </a:gradFill>
              <a:ln w="3175" cap="flat" cmpd="sng">
                <a:solidFill>
                  <a:schemeClr val="bg1"/>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1100">
                  <a:solidFill>
                    <a:srgbClr val="000000"/>
                  </a:solidFill>
                  <a:latin typeface="メイリオ" pitchFamily="50" charset="-128"/>
                  <a:ea typeface="メイリオ" pitchFamily="50" charset="-128"/>
                  <a:cs typeface="メイリオ" pitchFamily="50" charset="-128"/>
                </a:endParaRPr>
              </a:p>
            </p:txBody>
          </p:sp>
        </p:grpSp>
        <p:sp>
          <p:nvSpPr>
            <p:cNvPr id="252" name="AutoShape 237"/>
            <p:cNvSpPr>
              <a:spLocks noChangeArrowheads="1"/>
            </p:cNvSpPr>
            <p:nvPr/>
          </p:nvSpPr>
          <p:spPr bwMode="auto">
            <a:xfrm>
              <a:off x="2382116" y="3329407"/>
              <a:ext cx="200609" cy="196921"/>
            </a:xfrm>
            <a:prstGeom prst="parallelogram">
              <a:avLst>
                <a:gd name="adj" fmla="val 22404"/>
              </a:avLst>
            </a:prstGeom>
            <a:solidFill>
              <a:srgbClr val="FFFFFF"/>
            </a:solidFill>
            <a:ln w="3175" algn="ctr">
              <a:solidFill>
                <a:srgbClr val="CC99FF"/>
              </a:solidFill>
              <a:miter lim="800000"/>
              <a:headEnd/>
              <a:tailEnd/>
            </a:ln>
            <a:effectLst>
              <a:outerShdw dist="17961" dir="2700000" algn="ctr" rotWithShape="0">
                <a:srgbClr val="333333">
                  <a:alpha val="50000"/>
                </a:srgbClr>
              </a:outerShdw>
            </a:effectLst>
          </p:spPr>
          <p:txBody>
            <a:bodyPr wrap="none" lIns="10800" tIns="10800" rIns="10800" bIns="10800" anchor="ctr"/>
            <a:lstStyle/>
            <a:p>
              <a:pPr marL="342900" indent="-342900" algn="ctr" fontAlgn="base">
                <a:spcBef>
                  <a:spcPct val="0"/>
                </a:spcBef>
                <a:spcAft>
                  <a:spcPct val="0"/>
                </a:spcAft>
              </a:pPr>
              <a:r>
                <a:rPr lang="en-US" altLang="ja-JP" sz="600" dirty="0">
                  <a:solidFill>
                    <a:srgbClr val="000000"/>
                  </a:solidFill>
                  <a:latin typeface="メイリオ" pitchFamily="50" charset="-128"/>
                  <a:ea typeface="メイリオ" pitchFamily="50" charset="-128"/>
                  <a:cs typeface="メイリオ" pitchFamily="50" charset="-128"/>
                </a:rPr>
                <a:t>ID</a:t>
              </a:r>
            </a:p>
          </p:txBody>
        </p:sp>
        <p:sp>
          <p:nvSpPr>
            <p:cNvPr id="253" name="Text Box 128"/>
            <p:cNvSpPr txBox="1">
              <a:spLocks noChangeArrowheads="1"/>
            </p:cNvSpPr>
            <p:nvPr/>
          </p:nvSpPr>
          <p:spPr bwMode="auto">
            <a:xfrm>
              <a:off x="1784881" y="3699910"/>
              <a:ext cx="746820" cy="26310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a:defRPr kumimoji="1">
                  <a:solidFill>
                    <a:schemeClr val="tx1"/>
                  </a:solidFill>
                  <a:latin typeface="Arial" charset="0"/>
                  <a:ea typeface="ＭＳ Ｐゴシック" charset="-128"/>
                </a:defRPr>
              </a:lvl1pPr>
              <a:lvl2pPr>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fontAlgn="base">
                <a:spcBef>
                  <a:spcPct val="0"/>
                </a:spcBef>
                <a:spcAft>
                  <a:spcPct val="0"/>
                </a:spcAft>
                <a:defRPr kumimoji="1">
                  <a:solidFill>
                    <a:schemeClr val="tx1"/>
                  </a:solidFill>
                  <a:latin typeface="Arial" charset="0"/>
                  <a:ea typeface="ＭＳ Ｐゴシック" charset="-128"/>
                </a:defRPr>
              </a:lvl6pPr>
              <a:lvl7pPr fontAlgn="base">
                <a:spcBef>
                  <a:spcPct val="0"/>
                </a:spcBef>
                <a:spcAft>
                  <a:spcPct val="0"/>
                </a:spcAft>
                <a:defRPr kumimoji="1">
                  <a:solidFill>
                    <a:schemeClr val="tx1"/>
                  </a:solidFill>
                  <a:latin typeface="Arial" charset="0"/>
                  <a:ea typeface="ＭＳ Ｐゴシック" charset="-128"/>
                </a:defRPr>
              </a:lvl7pPr>
              <a:lvl8pPr fontAlgn="base">
                <a:spcBef>
                  <a:spcPct val="0"/>
                </a:spcBef>
                <a:spcAft>
                  <a:spcPct val="0"/>
                </a:spcAft>
                <a:defRPr kumimoji="1">
                  <a:solidFill>
                    <a:schemeClr val="tx1"/>
                  </a:solidFill>
                  <a:latin typeface="Arial" charset="0"/>
                  <a:ea typeface="ＭＳ Ｐゴシック" charset="-128"/>
                </a:defRPr>
              </a:lvl8pPr>
              <a:lvl9pPr fontAlgn="base">
                <a:spcBef>
                  <a:spcPct val="0"/>
                </a:spcBef>
                <a:spcAft>
                  <a:spcPct val="0"/>
                </a:spcAft>
                <a:defRPr kumimoji="1">
                  <a:solidFill>
                    <a:schemeClr val="tx1"/>
                  </a:solidFill>
                  <a:latin typeface="Arial" charset="0"/>
                  <a:ea typeface="ＭＳ Ｐゴシック" charset="-128"/>
                </a:defRPr>
              </a:lvl9pPr>
            </a:lstStyle>
            <a:p>
              <a:pPr algn="ctr">
                <a:lnSpc>
                  <a:spcPct val="95000"/>
                </a:lnSpc>
              </a:pPr>
              <a:r>
                <a:rPr kumimoji="0" lang="ja-JP" altLang="en-US" sz="800" u="sng" dirty="0">
                  <a:latin typeface="メイリオ" pitchFamily="50" charset="-128"/>
                  <a:ea typeface="メイリオ" pitchFamily="50" charset="-128"/>
                  <a:cs typeface="メイリオ" pitchFamily="50" charset="-128"/>
                </a:rPr>
                <a:t>加工</a:t>
              </a:r>
              <a:r>
                <a:rPr kumimoji="0" lang="ja-JP" altLang="en-US" sz="800" u="sng" dirty="0" smtClean="0">
                  <a:latin typeface="メイリオ" pitchFamily="50" charset="-128"/>
                  <a:ea typeface="メイリオ" pitchFamily="50" charset="-128"/>
                  <a:cs typeface="メイリオ" pitchFamily="50" charset="-128"/>
                </a:rPr>
                <a:t>情報</a:t>
              </a:r>
              <a:endParaRPr kumimoji="0" lang="ja-JP" altLang="en-US" sz="800" u="sng" dirty="0">
                <a:latin typeface="メイリオ" pitchFamily="50" charset="-128"/>
                <a:ea typeface="メイリオ" pitchFamily="50" charset="-128"/>
                <a:cs typeface="メイリオ" pitchFamily="50" charset="-128"/>
              </a:endParaRPr>
            </a:p>
          </p:txBody>
        </p:sp>
        <p:sp>
          <p:nvSpPr>
            <p:cNvPr id="254" name="AutoShape 228"/>
            <p:cNvSpPr>
              <a:spLocks noChangeArrowheads="1"/>
            </p:cNvSpPr>
            <p:nvPr/>
          </p:nvSpPr>
          <p:spPr bwMode="auto">
            <a:xfrm>
              <a:off x="1837361" y="3495724"/>
              <a:ext cx="184337" cy="170665"/>
            </a:xfrm>
            <a:prstGeom prst="parallelogram">
              <a:avLst>
                <a:gd name="adj" fmla="val 22065"/>
              </a:avLst>
            </a:prstGeom>
            <a:solidFill>
              <a:srgbClr val="FFFFFF"/>
            </a:solidFill>
            <a:ln w="3175" algn="ctr">
              <a:solidFill>
                <a:srgbClr val="CC99FF"/>
              </a:solidFill>
              <a:miter lim="800000"/>
              <a:headEnd/>
              <a:tailEnd/>
            </a:ln>
            <a:effectLst>
              <a:outerShdw dist="17961" dir="2700000" algn="ctr" rotWithShape="0">
                <a:srgbClr val="333333">
                  <a:alpha val="50000"/>
                </a:srgbClr>
              </a:outerShdw>
            </a:effectLst>
          </p:spPr>
          <p:txBody>
            <a:bodyPr wrap="none" lIns="10800" tIns="10800" rIns="10800" bIns="10800" anchor="ctr"/>
            <a:lstStyle/>
            <a:p>
              <a:pPr marL="342900" indent="-342900" algn="ctr" fontAlgn="base">
                <a:spcBef>
                  <a:spcPct val="0"/>
                </a:spcBef>
                <a:spcAft>
                  <a:spcPct val="0"/>
                </a:spcAft>
              </a:pPr>
              <a:r>
                <a:rPr lang="en-US" altLang="ja-JP" sz="600" dirty="0">
                  <a:solidFill>
                    <a:srgbClr val="000000"/>
                  </a:solidFill>
                  <a:latin typeface="メイリオ" pitchFamily="50" charset="-128"/>
                  <a:ea typeface="メイリオ" pitchFamily="50" charset="-128"/>
                  <a:cs typeface="メイリオ" pitchFamily="50" charset="-128"/>
                </a:rPr>
                <a:t>ID</a:t>
              </a:r>
            </a:p>
          </p:txBody>
        </p:sp>
        <p:sp>
          <p:nvSpPr>
            <p:cNvPr id="255" name="正方形/長方形 254"/>
            <p:cNvSpPr/>
            <p:nvPr/>
          </p:nvSpPr>
          <p:spPr>
            <a:xfrm>
              <a:off x="2231169" y="6359171"/>
              <a:ext cx="1483754" cy="325487"/>
            </a:xfrm>
            <a:prstGeom prst="rect">
              <a:avLst/>
            </a:prstGeom>
            <a:ln w="28575">
              <a:solidFill>
                <a:srgbClr val="0066FF"/>
              </a:solidFill>
              <a:prstDash val="solid"/>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ja-JP" altLang="en-US" sz="1100" dirty="0" smtClean="0">
                  <a:latin typeface="メイリオ" pitchFamily="50" charset="-128"/>
                  <a:ea typeface="メイリオ" pitchFamily="50" charset="-128"/>
                  <a:cs typeface="メイリオ" pitchFamily="50" charset="-128"/>
                </a:rPr>
                <a:t>情報</a:t>
              </a:r>
              <a:r>
                <a:rPr lang="ja-JP" altLang="en-US" sz="1100" dirty="0">
                  <a:latin typeface="メイリオ" pitchFamily="50" charset="-128"/>
                  <a:ea typeface="メイリオ" pitchFamily="50" charset="-128"/>
                  <a:cs typeface="メイリオ" pitchFamily="50" charset="-128"/>
                </a:rPr>
                <a:t>流通連携</a:t>
              </a:r>
              <a:r>
                <a:rPr lang="ja-JP" altLang="en-US" sz="1100" dirty="0" smtClean="0">
                  <a:latin typeface="メイリオ" pitchFamily="50" charset="-128"/>
                  <a:ea typeface="メイリオ" pitchFamily="50" charset="-128"/>
                  <a:cs typeface="メイリオ" pitchFamily="50" charset="-128"/>
                </a:rPr>
                <a:t>基盤</a:t>
              </a:r>
              <a:endParaRPr lang="ja-JP" altLang="en-US" sz="1100" dirty="0">
                <a:latin typeface="メイリオ" pitchFamily="50" charset="-128"/>
                <a:ea typeface="メイリオ" pitchFamily="50" charset="-128"/>
                <a:cs typeface="メイリオ" pitchFamily="50" charset="-128"/>
              </a:endParaRPr>
            </a:p>
          </p:txBody>
        </p:sp>
        <p:sp>
          <p:nvSpPr>
            <p:cNvPr id="256" name="Text Box 126"/>
            <p:cNvSpPr txBox="1">
              <a:spLocks noChangeArrowheads="1"/>
            </p:cNvSpPr>
            <p:nvPr/>
          </p:nvSpPr>
          <p:spPr bwMode="auto">
            <a:xfrm>
              <a:off x="2612924" y="5921790"/>
              <a:ext cx="848985" cy="287194"/>
            </a:xfrm>
            <a:prstGeom prst="rect">
              <a:avLst/>
            </a:prstGeom>
            <a:noFill/>
            <a:ln>
              <a:noFill/>
            </a:ln>
            <a:effectLst/>
            <a:extLst>
              <a:ext uri="{909E8E84-426E-40DD-AFC4-6F175D3DCCD1}">
                <a14:hiddenFill xmlns:a14="http://schemas.microsoft.com/office/drawing/2010/main">
                  <a:gradFill rotWithShape="1">
                    <a:gsLst>
                      <a:gs pos="0">
                        <a:srgbClr val="CCFFFF">
                          <a:gamma/>
                          <a:shade val="31765"/>
                          <a:invGamma/>
                        </a:srgbClr>
                      </a:gs>
                      <a:gs pos="100000">
                        <a:srgbClr val="CCFFFF">
                          <a:alpha val="50999"/>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kumimoji="0" lang="ja-JP" altLang="en-US" sz="900" b="1" dirty="0">
                  <a:solidFill>
                    <a:schemeClr val="bg2"/>
                  </a:solidFill>
                  <a:latin typeface="メイリオ" pitchFamily="50" charset="-128"/>
                  <a:ea typeface="メイリオ" pitchFamily="50" charset="-128"/>
                  <a:cs typeface="メイリオ" pitchFamily="50" charset="-128"/>
                </a:rPr>
                <a:t>情報連携</a:t>
              </a:r>
            </a:p>
          </p:txBody>
        </p:sp>
        <p:cxnSp>
          <p:nvCxnSpPr>
            <p:cNvPr id="257" name="AutoShape 123"/>
            <p:cNvCxnSpPr>
              <a:cxnSpLocks noChangeShapeType="1"/>
              <a:stCxn id="186" idx="3"/>
            </p:cNvCxnSpPr>
            <p:nvPr/>
          </p:nvCxnSpPr>
          <p:spPr bwMode="auto">
            <a:xfrm flipV="1">
              <a:off x="5911608" y="3566291"/>
              <a:ext cx="337537" cy="2574498"/>
            </a:xfrm>
            <a:prstGeom prst="bentConnector2">
              <a:avLst/>
            </a:prstGeom>
            <a:noFill/>
            <a:ln w="44450">
              <a:solidFill>
                <a:srgbClr val="80808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8" name="AutoShape 12"/>
            <p:cNvCxnSpPr>
              <a:cxnSpLocks noChangeShapeType="1"/>
            </p:cNvCxnSpPr>
            <p:nvPr/>
          </p:nvCxnSpPr>
          <p:spPr bwMode="auto">
            <a:xfrm rot="16200000" flipV="1">
              <a:off x="-19472" y="4850040"/>
              <a:ext cx="1711331" cy="3"/>
            </a:xfrm>
            <a:prstGeom prst="bentConnector3">
              <a:avLst>
                <a:gd name="adj1" fmla="val 50000"/>
              </a:avLst>
            </a:prstGeom>
            <a:noFill/>
            <a:ln w="50800">
              <a:solidFill>
                <a:srgbClr val="92D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9" name="AutoShape 12"/>
            <p:cNvCxnSpPr>
              <a:cxnSpLocks noChangeShapeType="1"/>
            </p:cNvCxnSpPr>
            <p:nvPr/>
          </p:nvCxnSpPr>
          <p:spPr bwMode="auto">
            <a:xfrm rot="5400000" flipH="1" flipV="1">
              <a:off x="2719035" y="4715810"/>
              <a:ext cx="2019662" cy="12700"/>
            </a:xfrm>
            <a:prstGeom prst="bentConnector3">
              <a:avLst>
                <a:gd name="adj1" fmla="val 50000"/>
              </a:avLst>
            </a:prstGeom>
            <a:noFill/>
            <a:ln w="50800">
              <a:solidFill>
                <a:srgbClr val="92D05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0" name="AutoShape 11"/>
            <p:cNvCxnSpPr>
              <a:cxnSpLocks noChangeShapeType="1"/>
            </p:cNvCxnSpPr>
            <p:nvPr/>
          </p:nvCxnSpPr>
          <p:spPr bwMode="auto">
            <a:xfrm rot="5400000">
              <a:off x="524687" y="4822590"/>
              <a:ext cx="1596561" cy="12700"/>
            </a:xfrm>
            <a:prstGeom prst="bentConnector3">
              <a:avLst>
                <a:gd name="adj1" fmla="val 91290"/>
              </a:avLst>
            </a:prstGeom>
            <a:noFill/>
            <a:ln w="50800">
              <a:solidFill>
                <a:srgbClr val="808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1" name="AutoShape 124"/>
            <p:cNvSpPr>
              <a:spLocks noChangeArrowheads="1"/>
            </p:cNvSpPr>
            <p:nvPr/>
          </p:nvSpPr>
          <p:spPr bwMode="auto">
            <a:xfrm>
              <a:off x="1879579" y="4524959"/>
              <a:ext cx="2327802" cy="777939"/>
            </a:xfrm>
            <a:prstGeom prst="wedgeRoundRectCallout">
              <a:avLst>
                <a:gd name="adj1" fmla="val 52921"/>
                <a:gd name="adj2" fmla="val 60217"/>
                <a:gd name="adj3" fmla="val 16667"/>
              </a:avLst>
            </a:prstGeom>
            <a:solidFill>
              <a:schemeClr val="tx1"/>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ctr" anchorCtr="0">
              <a:spAutoFit/>
            </a:bodyPr>
            <a:lstStyle/>
            <a:p>
              <a:r>
                <a:rPr kumimoji="0" lang="ja-JP" altLang="en-US" sz="800" dirty="0">
                  <a:solidFill>
                    <a:schemeClr val="bg2"/>
                  </a:solidFill>
                  <a:latin typeface="メイリオ" pitchFamily="50" charset="-128"/>
                  <a:ea typeface="メイリオ" pitchFamily="50" charset="-128"/>
                  <a:cs typeface="メイリオ" pitchFamily="50" charset="-128"/>
                </a:rPr>
                <a:t>物流における「安心・安全</a:t>
              </a:r>
              <a:r>
                <a:rPr kumimoji="0" lang="en-US" altLang="ja-JP" sz="800" dirty="0">
                  <a:solidFill>
                    <a:schemeClr val="bg2"/>
                  </a:solidFill>
                  <a:latin typeface="メイリオ" pitchFamily="50" charset="-128"/>
                  <a:ea typeface="メイリオ" pitchFamily="50" charset="-128"/>
                  <a:cs typeface="メイリオ" pitchFamily="50" charset="-128"/>
                </a:rPr>
                <a:t>｣ </a:t>
              </a:r>
              <a:r>
                <a:rPr kumimoji="0" lang="ja-JP" altLang="en-US" sz="800" dirty="0">
                  <a:solidFill>
                    <a:schemeClr val="bg2"/>
                  </a:solidFill>
                  <a:latin typeface="メイリオ" pitchFamily="50" charset="-128"/>
                  <a:ea typeface="メイリオ" pitchFamily="50" charset="-128"/>
                  <a:cs typeface="メイリオ" pitchFamily="50" charset="-128"/>
                </a:rPr>
                <a:t>情報提供</a:t>
              </a:r>
            </a:p>
            <a:p>
              <a:r>
                <a:rPr kumimoji="0" lang="ja-JP" altLang="en-US" sz="800" dirty="0">
                  <a:solidFill>
                    <a:schemeClr val="bg2"/>
                  </a:solidFill>
                  <a:latin typeface="メイリオ" pitchFamily="50" charset="-128"/>
                  <a:ea typeface="メイリオ" pitchFamily="50" charset="-128"/>
                  <a:cs typeface="メイリオ" pitchFamily="50" charset="-128"/>
                </a:rPr>
                <a:t>　・</a:t>
              </a:r>
              <a:r>
                <a:rPr kumimoji="0" lang="ja-JP" altLang="en-US" sz="800" u="sng" dirty="0">
                  <a:solidFill>
                    <a:schemeClr val="bg2"/>
                  </a:solidFill>
                  <a:latin typeface="メイリオ" pitchFamily="50" charset="-128"/>
                  <a:ea typeface="メイリオ" pitchFamily="50" charset="-128"/>
                  <a:cs typeface="メイリオ" pitchFamily="50" charset="-128"/>
                </a:rPr>
                <a:t>温度（定温）管理</a:t>
              </a:r>
            </a:p>
            <a:p>
              <a:r>
                <a:rPr kumimoji="0" lang="ja-JP" altLang="en-US" sz="800" dirty="0">
                  <a:solidFill>
                    <a:schemeClr val="bg2"/>
                  </a:solidFill>
                  <a:latin typeface="メイリオ" pitchFamily="50" charset="-128"/>
                  <a:ea typeface="メイリオ" pitchFamily="50" charset="-128"/>
                  <a:cs typeface="メイリオ" pitchFamily="50" charset="-128"/>
                </a:rPr>
                <a:t>　・</a:t>
              </a:r>
              <a:r>
                <a:rPr kumimoji="0" lang="ja-JP" altLang="en-US" sz="800" u="sng" dirty="0">
                  <a:solidFill>
                    <a:schemeClr val="bg2"/>
                  </a:solidFill>
                  <a:latin typeface="メイリオ" pitchFamily="50" charset="-128"/>
                  <a:ea typeface="メイリオ" pitchFamily="50" charset="-128"/>
                  <a:cs typeface="メイリオ" pitchFamily="50" charset="-128"/>
                </a:rPr>
                <a:t>輸送ルート管理</a:t>
              </a:r>
            </a:p>
            <a:p>
              <a:r>
                <a:rPr kumimoji="0" lang="ja-JP" altLang="en-US" sz="800" dirty="0">
                  <a:solidFill>
                    <a:schemeClr val="bg2"/>
                  </a:solidFill>
                  <a:latin typeface="メイリオ" pitchFamily="50" charset="-128"/>
                  <a:ea typeface="メイリオ" pitchFamily="50" charset="-128"/>
                  <a:cs typeface="メイリオ" pitchFamily="50" charset="-128"/>
                </a:rPr>
                <a:t>　・</a:t>
              </a:r>
              <a:r>
                <a:rPr kumimoji="0" lang="ja-JP" altLang="en-US" sz="800" u="sng" dirty="0">
                  <a:solidFill>
                    <a:schemeClr val="bg2"/>
                  </a:solidFill>
                  <a:latin typeface="メイリオ" pitchFamily="50" charset="-128"/>
                  <a:ea typeface="メイリオ" pitchFamily="50" charset="-128"/>
                  <a:cs typeface="メイリオ" pitchFamily="50" charset="-128"/>
                </a:rPr>
                <a:t>時間情報管理</a:t>
              </a:r>
            </a:p>
          </p:txBody>
        </p:sp>
      </p:grpSp>
    </p:spTree>
    <p:extLst>
      <p:ext uri="{BB962C8B-B14F-4D97-AF65-F5344CB8AC3E}">
        <p14:creationId xmlns:p14="http://schemas.microsoft.com/office/powerpoint/2010/main" val="1988845320"/>
      </p:ext>
    </p:extLst>
  </p:cSld>
  <p:clrMapOvr>
    <a:masterClrMapping/>
  </p:clrMapOvr>
</p:sld>
</file>

<file path=ppt/theme/theme1.xml><?xml version="1.0" encoding="utf-8"?>
<a:theme xmlns:a="http://schemas.openxmlformats.org/drawingml/2006/main" name="SUP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3781</Words>
  <Application>Microsoft Office PowerPoint</Application>
  <PresentationFormat>A4 210 x 297 mm</PresentationFormat>
  <Paragraphs>671</Paragraphs>
  <Slides>19</Slides>
  <Notes>0</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SUPERP</vt:lpstr>
      <vt:lpstr>オープンデータ流通推進コンソーシアム 情報流通連携基盤システム 外部仕様書に関するケーススタディ</vt:lpstr>
      <vt:lpstr>ケーススタディの背景・目的</vt:lpstr>
      <vt:lpstr>ケーススタディの実施手順</vt:lpstr>
      <vt:lpstr>（参考）実証実験の実施フレームワーク</vt:lpstr>
      <vt:lpstr>実証1: 公共交通関連情報における実証</vt:lpstr>
      <vt:lpstr>実証2: 災害関連情報における実証</vt:lpstr>
      <vt:lpstr>実証3: ボーリング（地盤）データ情報における実証</vt:lpstr>
      <vt:lpstr>実証4: 生鮮農産物の安全・安心情報における実証</vt:lpstr>
      <vt:lpstr>実証5: 水産物の安全・安心情報における実証</vt:lpstr>
      <vt:lpstr>外部仕様書で定義したボキャブラリのうち、実証で利用されたもの</vt:lpstr>
      <vt:lpstr>それぞれの実証において追加した主なボキャブラリ</vt:lpstr>
      <vt:lpstr>それぞれの実証において追加した主なボキャブラリ</vt:lpstr>
      <vt:lpstr>実証で利用されたAPI</vt:lpstr>
      <vt:lpstr>それぞれの実証において追加したAPI</vt:lpstr>
      <vt:lpstr>それぞれの実証において追加したAPI</vt:lpstr>
      <vt:lpstr>それぞれの実証において追加したAPI</vt:lpstr>
      <vt:lpstr>実証事業者から挙げられた、APIやボキャブラリに対する課題</vt:lpstr>
      <vt:lpstr>（参考）外部仕様書に基づくシステムを構築した実証事業者からの意見</vt:lpstr>
      <vt:lpstr>PowerPoint プレゼンテーション</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2013-01-10T00:12:03Z</dcterms:created>
  <dcterms:modified xsi:type="dcterms:W3CDTF">2013-05-30T06:19:15Z</dcterms:modified>
</cp:coreProperties>
</file>