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36"/>
  </p:notesMasterIdLst>
  <p:handoutMasterIdLst>
    <p:handoutMasterId r:id="rId37"/>
  </p:handoutMasterIdLst>
  <p:sldIdLst>
    <p:sldId id="257" r:id="rId2"/>
    <p:sldId id="412" r:id="rId3"/>
    <p:sldId id="383" r:id="rId4"/>
    <p:sldId id="413" r:id="rId5"/>
    <p:sldId id="384" r:id="rId6"/>
    <p:sldId id="391" r:id="rId7"/>
    <p:sldId id="385" r:id="rId8"/>
    <p:sldId id="386" r:id="rId9"/>
    <p:sldId id="403" r:id="rId10"/>
    <p:sldId id="406" r:id="rId11"/>
    <p:sldId id="387" r:id="rId12"/>
    <p:sldId id="405" r:id="rId13"/>
    <p:sldId id="407" r:id="rId14"/>
    <p:sldId id="410" r:id="rId15"/>
    <p:sldId id="388" r:id="rId16"/>
    <p:sldId id="409" r:id="rId17"/>
    <p:sldId id="414" r:id="rId18"/>
    <p:sldId id="389" r:id="rId19"/>
    <p:sldId id="415" r:id="rId20"/>
    <p:sldId id="408" r:id="rId21"/>
    <p:sldId id="416" r:id="rId22"/>
    <p:sldId id="417" r:id="rId23"/>
    <p:sldId id="393" r:id="rId24"/>
    <p:sldId id="394" r:id="rId25"/>
    <p:sldId id="395" r:id="rId26"/>
    <p:sldId id="397" r:id="rId27"/>
    <p:sldId id="396" r:id="rId28"/>
    <p:sldId id="398" r:id="rId29"/>
    <p:sldId id="399" r:id="rId30"/>
    <p:sldId id="400" r:id="rId31"/>
    <p:sldId id="401" r:id="rId32"/>
    <p:sldId id="402" r:id="rId33"/>
    <p:sldId id="411" r:id="rId34"/>
    <p:sldId id="264" r:id="rId35"/>
  </p:sldIdLst>
  <p:sldSz cx="9906000" cy="6858000" type="A4"/>
  <p:notesSz cx="6807200" cy="994568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521415D9-36F7-43E2-AB2F-B90AF26B5E84}">
      <p14:sectionLst xmlns:p14="http://schemas.microsoft.com/office/powerpoint/2010/main">
        <p14:section name="既定のセクション" id="{A216469E-EC6C-40AC-A117-E342A30599F9}">
          <p14:sldIdLst>
            <p14:sldId id="257"/>
            <p14:sldId id="412"/>
            <p14:sldId id="383"/>
            <p14:sldId id="413"/>
            <p14:sldId id="384"/>
            <p14:sldId id="391"/>
            <p14:sldId id="385"/>
            <p14:sldId id="386"/>
            <p14:sldId id="403"/>
            <p14:sldId id="406"/>
            <p14:sldId id="387"/>
            <p14:sldId id="405"/>
            <p14:sldId id="407"/>
            <p14:sldId id="410"/>
            <p14:sldId id="388"/>
            <p14:sldId id="409"/>
            <p14:sldId id="414"/>
            <p14:sldId id="389"/>
            <p14:sldId id="415"/>
            <p14:sldId id="408"/>
            <p14:sldId id="416"/>
            <p14:sldId id="417"/>
            <p14:sldId id="393"/>
            <p14:sldId id="394"/>
            <p14:sldId id="395"/>
            <p14:sldId id="397"/>
            <p14:sldId id="396"/>
            <p14:sldId id="398"/>
            <p14:sldId id="399"/>
            <p14:sldId id="400"/>
            <p14:sldId id="401"/>
            <p14:sldId id="402"/>
            <p14:sldId id="411"/>
            <p14:sldId id="264"/>
          </p14:sldIdLst>
        </p14:section>
      </p14:sectionLst>
    </p:ext>
    <p:ext uri="{EFAFB233-063F-42B5-8137-9DF3F51BA10A}">
      <p15:sldGuideLst xmlns:p15="http://schemas.microsoft.com/office/powerpoint/2012/main" xmlns="">
        <p15:guide id="1" orient="horz" pos="4180">
          <p15:clr>
            <a:srgbClr val="A4A3A4"/>
          </p15:clr>
        </p15:guide>
        <p15:guide id="2" pos="5984">
          <p15:clr>
            <a:srgbClr val="A4A3A4"/>
          </p15:clr>
        </p15:guide>
      </p15:sldGuideLst>
    </p:ext>
    <p:ext uri="{2D200454-40CA-4A62-9FC3-DE9A4176ACB9}">
      <p15:notesGuideLst xmlns:p15="http://schemas.microsoft.com/office/powerpoint/2012/main" xmlns="">
        <p15:guide id="1" orient="horz" pos="3134">
          <p15:clr>
            <a:srgbClr val="A4A3A4"/>
          </p15:clr>
        </p15:guide>
        <p15:guide id="2" pos="2142">
          <p15:clr>
            <a:srgbClr val="A4A3A4"/>
          </p15:clr>
        </p15:guide>
        <p15:guide id="3" orient="horz" pos="3129">
          <p15:clr>
            <a:srgbClr val="A4A3A4"/>
          </p15:clr>
        </p15:guide>
        <p15:guide id="4" pos="2140">
          <p15:clr>
            <a:srgbClr val="A4A3A4"/>
          </p15:clr>
        </p15:guide>
        <p15:guide id="5" orient="horz" pos="3138">
          <p15:clr>
            <a:srgbClr val="A4A3A4"/>
          </p15:clr>
        </p15:guide>
        <p15:guide id="6" orient="horz" pos="3133">
          <p15:clr>
            <a:srgbClr val="A4A3A4"/>
          </p15:clr>
        </p15:guide>
        <p15:guide id="7" pos="2144">
          <p15:clr>
            <a:srgbClr val="A4A3A4"/>
          </p15:clr>
        </p15:guide>
        <p15:guide id="8"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9566" autoAdjust="0"/>
  </p:normalViewPr>
  <p:slideViewPr>
    <p:cSldViewPr>
      <p:cViewPr varScale="1">
        <p:scale>
          <a:sx n="79" d="100"/>
          <a:sy n="79" d="100"/>
        </p:scale>
        <p:origin x="-678" y="-90"/>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34"/>
        <p:guide orient="horz" pos="3129"/>
        <p:guide orient="horz" pos="3138"/>
        <p:guide orient="horz" pos="3133"/>
        <p:guide pos="2142"/>
        <p:guide pos="2140"/>
        <p:guide pos="2144"/>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60259" y="9451500"/>
            <a:ext cx="2946947" cy="494196"/>
          </a:xfrm>
          <a:prstGeom prst="rect">
            <a:avLst/>
          </a:prstGeom>
          <a:noFill/>
          <a:ln w="9525">
            <a:noFill/>
            <a:miter lim="800000"/>
            <a:headEnd/>
            <a:tailEnd/>
          </a:ln>
          <a:effectLst/>
        </p:spPr>
        <p:txBody>
          <a:bodyPr vert="horz" wrap="square" lIns="95521" tIns="47763" rIns="95521" bIns="47763" numCol="1" anchor="b" anchorCtr="0" compatLnSpc="1">
            <a:prstTxWarp prst="textNoShape">
              <a:avLst/>
            </a:prstTxWarp>
          </a:bodyPr>
          <a:lstStyle>
            <a:lvl1pPr algn="r" defTabSz="955757">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dirty="0"/>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6947" cy="494196"/>
          </a:xfrm>
          <a:prstGeom prst="rect">
            <a:avLst/>
          </a:prstGeom>
          <a:noFill/>
          <a:ln w="12700" cap="sq">
            <a:noFill/>
            <a:miter lim="800000"/>
            <a:headEnd type="none" w="sm" len="sm"/>
            <a:tailEnd type="none" w="sm" len="sm"/>
          </a:ln>
          <a:effectLst/>
        </p:spPr>
        <p:txBody>
          <a:bodyPr vert="horz" wrap="none" lIns="95521" tIns="47763" rIns="95521" bIns="47763" numCol="1" anchor="ctr" anchorCtr="0" compatLnSpc="1">
            <a:prstTxWarp prst="textNoShape">
              <a:avLst/>
            </a:prstTxWarp>
          </a:bodyPr>
          <a:lstStyle>
            <a:lvl1pPr algn="l" defTabSz="955757">
              <a:defRPr kumimoji="1" sz="1100" smtClean="0">
                <a:latin typeface="ＭＳ Ｐ明朝" pitchFamily="18" charset="-128"/>
                <a:ea typeface="ＭＳ Ｐ明朝" pitchFamily="18" charset="-128"/>
              </a:defRPr>
            </a:lvl1pPr>
          </a:lstStyle>
          <a:p>
            <a:pPr>
              <a:defRPr/>
            </a:pPr>
            <a:endParaRPr lang="ja-JP" altLang="en-US" dirty="0"/>
          </a:p>
        </p:txBody>
      </p:sp>
      <p:sp>
        <p:nvSpPr>
          <p:cNvPr id="58371" name="Rectangle 3"/>
          <p:cNvSpPr>
            <a:spLocks noGrp="1" noChangeArrowheads="1"/>
          </p:cNvSpPr>
          <p:nvPr>
            <p:ph type="dt" idx="1"/>
          </p:nvPr>
        </p:nvSpPr>
        <p:spPr bwMode="auto">
          <a:xfrm>
            <a:off x="3860259" y="3"/>
            <a:ext cx="2946947" cy="494196"/>
          </a:xfrm>
          <a:prstGeom prst="rect">
            <a:avLst/>
          </a:prstGeom>
          <a:noFill/>
          <a:ln w="12700" cap="sq">
            <a:noFill/>
            <a:miter lim="800000"/>
            <a:headEnd type="none" w="sm" len="sm"/>
            <a:tailEnd type="none" w="sm" len="sm"/>
          </a:ln>
          <a:effectLst/>
        </p:spPr>
        <p:txBody>
          <a:bodyPr vert="horz" wrap="none" lIns="95521" tIns="47763" rIns="95521" bIns="47763" numCol="1" anchor="ctr" anchorCtr="0" compatLnSpc="1">
            <a:prstTxWarp prst="textNoShape">
              <a:avLst/>
            </a:prstTxWarp>
          </a:bodyPr>
          <a:lstStyle>
            <a:lvl1pPr algn="r" defTabSz="955757">
              <a:defRPr kumimoji="1" sz="1100" smtClean="0">
                <a:latin typeface="ＭＳ Ｐ明朝" pitchFamily="18" charset="-128"/>
                <a:ea typeface="ＭＳ Ｐ明朝" pitchFamily="18" charset="-128"/>
              </a:defRPr>
            </a:lvl1pPr>
          </a:lstStyle>
          <a:p>
            <a:pPr>
              <a:defRPr/>
            </a:pPr>
            <a:endParaRPr lang="en-US" altLang="ja-JP" dirty="0"/>
          </a:p>
        </p:txBody>
      </p:sp>
      <p:sp>
        <p:nvSpPr>
          <p:cNvPr id="87044" name="Rectangle 4"/>
          <p:cNvSpPr>
            <a:spLocks noGrp="1" noRot="1" noChangeAspect="1" noChangeArrowheads="1" noTextEdit="1"/>
          </p:cNvSpPr>
          <p:nvPr>
            <p:ph type="sldImg" idx="2"/>
          </p:nvPr>
        </p:nvSpPr>
        <p:spPr bwMode="auto">
          <a:xfrm>
            <a:off x="708025" y="744538"/>
            <a:ext cx="5391150" cy="37338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8745" y="4724209"/>
            <a:ext cx="4989714" cy="4477103"/>
          </a:xfrm>
          <a:prstGeom prst="rect">
            <a:avLst/>
          </a:prstGeom>
          <a:noFill/>
          <a:ln w="12700" cap="sq">
            <a:noFill/>
            <a:miter lim="800000"/>
            <a:headEnd type="none" w="sm" len="sm"/>
            <a:tailEnd type="none" w="sm" len="sm"/>
          </a:ln>
          <a:effectLst/>
        </p:spPr>
        <p:txBody>
          <a:bodyPr vert="horz" wrap="none" lIns="95521" tIns="47763" rIns="95521" bIns="47763"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51500"/>
            <a:ext cx="2946947" cy="494196"/>
          </a:xfrm>
          <a:prstGeom prst="rect">
            <a:avLst/>
          </a:prstGeom>
          <a:noFill/>
          <a:ln w="12700" cap="sq">
            <a:noFill/>
            <a:miter lim="800000"/>
            <a:headEnd type="none" w="sm" len="sm"/>
            <a:tailEnd type="none" w="sm" len="sm"/>
          </a:ln>
          <a:effectLst/>
        </p:spPr>
        <p:txBody>
          <a:bodyPr vert="horz" wrap="none" lIns="95521" tIns="47763" rIns="95521" bIns="47763" numCol="1" anchor="b" anchorCtr="0" compatLnSpc="1">
            <a:prstTxWarp prst="textNoShape">
              <a:avLst/>
            </a:prstTxWarp>
          </a:bodyPr>
          <a:lstStyle>
            <a:lvl1pPr algn="l" defTabSz="955757">
              <a:defRPr kumimoji="1" sz="1100" smtClean="0">
                <a:latin typeface="ＭＳ Ｐ明朝" pitchFamily="18" charset="-128"/>
                <a:ea typeface="ＭＳ Ｐ明朝" pitchFamily="18" charset="-128"/>
              </a:defRPr>
            </a:lvl1pPr>
          </a:lstStyle>
          <a:p>
            <a:pPr>
              <a:defRPr/>
            </a:pPr>
            <a:endParaRPr lang="ja-JP" altLang="en-US" dirty="0"/>
          </a:p>
        </p:txBody>
      </p:sp>
      <p:sp>
        <p:nvSpPr>
          <p:cNvPr id="58375" name="Rectangle 7"/>
          <p:cNvSpPr>
            <a:spLocks noGrp="1" noChangeArrowheads="1"/>
          </p:cNvSpPr>
          <p:nvPr>
            <p:ph type="sldNum" sz="quarter" idx="5"/>
          </p:nvPr>
        </p:nvSpPr>
        <p:spPr bwMode="auto">
          <a:xfrm>
            <a:off x="3860259" y="9451500"/>
            <a:ext cx="2946947" cy="494196"/>
          </a:xfrm>
          <a:prstGeom prst="rect">
            <a:avLst/>
          </a:prstGeom>
          <a:noFill/>
          <a:ln w="12700" cap="sq">
            <a:noFill/>
            <a:miter lim="800000"/>
            <a:headEnd type="none" w="sm" len="sm"/>
            <a:tailEnd type="none" w="sm" len="sm"/>
          </a:ln>
          <a:effectLst/>
        </p:spPr>
        <p:txBody>
          <a:bodyPr vert="horz" wrap="none" lIns="95521" tIns="47763" rIns="95521" bIns="47763" numCol="1" anchor="b" anchorCtr="0" compatLnSpc="1">
            <a:prstTxWarp prst="textNoShape">
              <a:avLst/>
            </a:prstTxWarp>
          </a:bodyPr>
          <a:lstStyle>
            <a:lvl1pPr algn="r" defTabSz="955757">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dirty="0"/>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dirty="0"/>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1" name="正方形/長方形 10"/>
          <p:cNvSpPr/>
          <p:nvPr userDrawn="1"/>
        </p:nvSpPr>
        <p:spPr bwMode="auto">
          <a:xfrm>
            <a:off x="1752600" y="2198705"/>
            <a:ext cx="154210" cy="3744895"/>
          </a:xfrm>
          <a:prstGeom prst="rect">
            <a:avLst/>
          </a:prstGeom>
          <a:solidFill>
            <a:srgbClr val="1F497D"/>
          </a:solidFill>
          <a:ln w="38100" cap="sq" cmpd="sng" algn="ctr">
            <a:solidFill>
              <a:srgbClr val="1F497D"/>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dirty="0"/>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dirty="0"/>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28375" y="6638448"/>
            <a:ext cx="4015090"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defRPr/>
            </a:pPr>
            <a:r>
              <a:rPr lang="en-US" altLang="ja-JP" sz="1000" b="1" dirty="0" smtClean="0">
                <a:solidFill>
                  <a:srgbClr val="353535"/>
                </a:solidFill>
                <a:latin typeface="Arial" charset="0"/>
              </a:rPr>
              <a:t>© 2014 Open Data Promotion Consortium</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dirty="0"/>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705" r:id="rId6"/>
    <p:sldLayoutId id="2147483676" r:id="rId7"/>
    <p:sldLayoutId id="2147483677" r:id="rId8"/>
    <p:sldLayoutId id="2147483684" r:id="rId9"/>
  </p:sldLayoutIdLst>
  <p:hf hdr="0" ftr="0" dt="0"/>
  <p:txStyles>
    <p:titleStyle>
      <a:lvl1pPr algn="l" defTabSz="972616" rtl="0" eaLnBrk="0" fontAlgn="base" hangingPunct="0">
        <a:spcBef>
          <a:spcPct val="0"/>
        </a:spcBef>
        <a:spcAft>
          <a:spcPct val="0"/>
        </a:spcAft>
        <a:defRPr kumimoji="1" sz="2600" baseline="0">
          <a:solidFill>
            <a:schemeClr val="bg2">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5stardata.info/"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oleObject" Target="../embeddings/oleObject6.bin"/><Relationship Id="rId3" Type="http://schemas.openxmlformats.org/officeDocument/2006/relationships/image" Target="../media/image4.png"/><Relationship Id="rId7" Type="http://schemas.openxmlformats.org/officeDocument/2006/relationships/image" Target="../media/image5.jpe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2.emf"/><Relationship Id="rId10"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989995" y="5134039"/>
            <a:ext cx="6419106" cy="683454"/>
          </a:xfrm>
        </p:spPr>
        <p:txBody>
          <a:bodyPr/>
          <a:lstStyle/>
          <a:p>
            <a:r>
              <a:rPr lang="en-US" altLang="ja-JP" sz="2000" dirty="0" smtClean="0"/>
              <a:t>2014.04.15</a:t>
            </a:r>
            <a:r>
              <a:rPr lang="ja-JP" altLang="en-US" sz="2000" dirty="0" smtClean="0"/>
              <a:t/>
            </a:r>
            <a:br>
              <a:rPr lang="ja-JP" altLang="en-US" sz="2000" dirty="0" smtClean="0"/>
            </a:br>
            <a:r>
              <a:rPr lang="ja-JP" altLang="en-US" sz="2000" dirty="0" smtClean="0"/>
              <a:t>オープンデータ流通推進コンソーシアム 事務局</a:t>
            </a:r>
            <a:endParaRPr lang="en-US" altLang="ja-JP" sz="2000" dirty="0" smtClean="0"/>
          </a:p>
        </p:txBody>
      </p:sp>
      <p:sp>
        <p:nvSpPr>
          <p:cNvPr id="3" name="タイトル 2"/>
          <p:cNvSpPr>
            <a:spLocks noGrp="1"/>
          </p:cNvSpPr>
          <p:nvPr>
            <p:ph type="ctrTitle" sz="quarter"/>
          </p:nvPr>
        </p:nvSpPr>
        <p:spPr>
          <a:xfrm>
            <a:off x="2971800" y="2870978"/>
            <a:ext cx="6427985" cy="1422118"/>
          </a:xfrm>
        </p:spPr>
        <p:txBody>
          <a:bodyPr/>
          <a:lstStyle/>
          <a:p>
            <a:r>
              <a:rPr lang="ja-JP" altLang="en-US" sz="2400" dirty="0" smtClean="0">
                <a:latin typeface="メイリオ" pitchFamily="50" charset="-128"/>
                <a:ea typeface="メイリオ" pitchFamily="50" charset="-128"/>
                <a:cs typeface="メイリオ" pitchFamily="50" charset="-128"/>
              </a:rPr>
              <a:t>オープンデータ流通推進コンソーシアム</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ja-JP" altLang="en-US" dirty="0" smtClean="0">
                <a:latin typeface="メイリオ" pitchFamily="50" charset="-128"/>
                <a:ea typeface="メイリオ" pitchFamily="50" charset="-128"/>
                <a:cs typeface="メイリオ" pitchFamily="50" charset="-128"/>
              </a:rPr>
              <a:t>オープンデータ化ガイド</a:t>
            </a:r>
            <a:br>
              <a:rPr lang="ja-JP" altLang="en-US" dirty="0" smtClean="0">
                <a:latin typeface="メイリオ" pitchFamily="50" charset="-128"/>
                <a:ea typeface="メイリオ" pitchFamily="50" charset="-128"/>
                <a:cs typeface="メイリオ" pitchFamily="50" charset="-128"/>
              </a:rPr>
            </a:br>
            <a:r>
              <a:rPr lang="ja-JP" altLang="en-US" dirty="0" smtClean="0">
                <a:latin typeface="メイリオ" pitchFamily="50" charset="-128"/>
                <a:ea typeface="メイリオ" pitchFamily="50" charset="-128"/>
                <a:cs typeface="メイリオ" pitchFamily="50" charset="-128"/>
              </a:rPr>
              <a:t>概要（共通部・技術編）</a:t>
            </a:r>
            <a:endParaRPr lang="ja-JP" altLang="en-US" dirty="0">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2" cstate="print"/>
          <a:stretch>
            <a:fillRect/>
          </a:stretch>
        </p:blipFill>
        <p:spPr>
          <a:xfrm>
            <a:off x="381000" y="1447800"/>
            <a:ext cx="2286000" cy="2097740"/>
          </a:xfrm>
          <a:prstGeom prst="rect">
            <a:avLst/>
          </a:prstGeom>
        </p:spPr>
      </p:pic>
      <p:sp>
        <p:nvSpPr>
          <p:cNvPr id="7" name="テキスト ボックス 6"/>
          <p:cNvSpPr txBox="1"/>
          <p:nvPr/>
        </p:nvSpPr>
        <p:spPr>
          <a:xfrm>
            <a:off x="3048000" y="1981200"/>
            <a:ext cx="6858000" cy="369332"/>
          </a:xfrm>
          <a:prstGeom prst="rect">
            <a:avLst/>
          </a:prstGeom>
          <a:solidFill>
            <a:schemeClr val="bg1"/>
          </a:solidFill>
          <a:ln>
            <a:solidFill>
              <a:srgbClr val="1F497D"/>
            </a:solidFill>
          </a:ln>
        </p:spPr>
        <p:txBody>
          <a:bodyPr wrap="square" rtlCol="0">
            <a:spAutoFit/>
          </a:bodyPr>
          <a:lstStyle/>
          <a:p>
            <a:pPr algn="l"/>
            <a:r>
              <a:rPr kumimoji="1" lang="ja-JP" altLang="en-US" dirty="0" smtClean="0">
                <a:latin typeface="ヒラギノ角ゴ ProN W6"/>
                <a:ea typeface="ヒラギノ角ゴ ProN W6"/>
                <a:cs typeface="ヒラギノ角ゴ ProN W6"/>
              </a:rPr>
              <a:t>平成</a:t>
            </a:r>
            <a:r>
              <a:rPr kumimoji="1" lang="en-US" altLang="ja-JP" dirty="0" smtClean="0">
                <a:latin typeface="ヒラギノ角ゴ ProN W6"/>
                <a:ea typeface="ヒラギノ角ゴ ProN W6"/>
                <a:cs typeface="ヒラギノ角ゴ ProN W6"/>
              </a:rPr>
              <a:t>25</a:t>
            </a:r>
            <a:r>
              <a:rPr kumimoji="1" lang="ja-JP" altLang="en-US" dirty="0" smtClean="0">
                <a:latin typeface="ヒラギノ角ゴ ProN W6"/>
                <a:ea typeface="ヒラギノ角ゴ ProN W6"/>
                <a:cs typeface="ヒラギノ角ゴ ProN W6"/>
              </a:rPr>
              <a:t>年度第</a:t>
            </a:r>
            <a:r>
              <a:rPr kumimoji="1" lang="en-US" altLang="ja-JP" dirty="0" smtClean="0">
                <a:latin typeface="ヒラギノ角ゴ ProN W6"/>
                <a:ea typeface="ヒラギノ角ゴ ProN W6"/>
                <a:cs typeface="ヒラギノ角ゴ ProN W6"/>
              </a:rPr>
              <a:t>3</a:t>
            </a:r>
            <a:r>
              <a:rPr kumimoji="1" lang="ja-JP" altLang="en-US" dirty="0" smtClean="0">
                <a:latin typeface="ヒラギノ角ゴ ProN W6"/>
                <a:ea typeface="ヒラギノ角ゴ ProN W6"/>
                <a:cs typeface="ヒラギノ角ゴ ProN W6"/>
              </a:rPr>
              <a:t>回技術委員会</a:t>
            </a:r>
          </a:p>
        </p:txBody>
      </p:sp>
      <p:sp>
        <p:nvSpPr>
          <p:cNvPr id="6" name="Text Box 785"/>
          <p:cNvSpPr txBox="1">
            <a:spLocks noChangeArrowheads="1"/>
          </p:cNvSpPr>
          <p:nvPr/>
        </p:nvSpPr>
        <p:spPr bwMode="auto">
          <a:xfrm>
            <a:off x="8755694" y="195513"/>
            <a:ext cx="1058430" cy="27699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dirty="0" smtClean="0">
                <a:solidFill>
                  <a:schemeClr val="bg2"/>
                </a:solidFill>
              </a:rPr>
              <a:t>資料</a:t>
            </a:r>
            <a:r>
              <a:rPr lang="en-US" altLang="ja-JP" smtClean="0">
                <a:solidFill>
                  <a:schemeClr val="bg2"/>
                </a:solidFill>
              </a:rPr>
              <a:t>3-4</a:t>
            </a:r>
            <a:endParaRPr lang="en-US" altLang="ja-JP" dirty="0">
              <a:solidFill>
                <a:schemeClr val="bg2"/>
              </a:solidFill>
            </a:endParaRPr>
          </a:p>
        </p:txBody>
      </p:sp>
    </p:spTree>
    <p:extLst>
      <p:ext uri="{BB962C8B-B14F-4D97-AF65-F5344CB8AC3E}">
        <p14:creationId xmlns:p14="http://schemas.microsoft.com/office/powerpoint/2010/main" val="261696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2</a:t>
            </a:r>
            <a:r>
              <a:rPr lang="ja-JP" altLang="en-US" dirty="0"/>
              <a:t>章「オープンデータ化の背景と意義」</a:t>
            </a:r>
            <a:endParaRPr kumimoji="1" lang="ja-JP" altLang="en-US" dirty="0"/>
          </a:p>
        </p:txBody>
      </p:sp>
      <p:sp>
        <p:nvSpPr>
          <p:cNvPr id="3" name="コンテンツ プレースホルダー 2"/>
          <p:cNvSpPr>
            <a:spLocks noGrp="1"/>
          </p:cNvSpPr>
          <p:nvPr>
            <p:ph idx="1"/>
          </p:nvPr>
        </p:nvSpPr>
        <p:spPr/>
        <p:txBody>
          <a:bodyPr/>
          <a:lstStyle/>
          <a:p>
            <a:pPr marL="457200" indent="-457200">
              <a:buFont typeface="+mj-lt"/>
              <a:buAutoNum type="arabicPeriod"/>
            </a:pPr>
            <a:r>
              <a:rPr lang="ja-JP" altLang="en-US" dirty="0" smtClean="0"/>
              <a:t>オープンデータ</a:t>
            </a:r>
            <a:r>
              <a:rPr lang="ja-JP" altLang="en-US" dirty="0"/>
              <a:t>に関する主な</a:t>
            </a:r>
            <a:r>
              <a:rPr lang="ja-JP" altLang="en-US" dirty="0" smtClean="0"/>
              <a:t>動向</a:t>
            </a:r>
          </a:p>
          <a:p>
            <a:pPr lvl="1"/>
            <a:r>
              <a:rPr lang="ja-JP" altLang="en-US" dirty="0"/>
              <a:t>日本</a:t>
            </a:r>
            <a:r>
              <a:rPr lang="ja-JP" altLang="en-US" dirty="0" smtClean="0"/>
              <a:t>政府・地方自治体・海外でのオープンデータに関する取組を紹介。</a:t>
            </a:r>
          </a:p>
          <a:p>
            <a:pPr lvl="1"/>
            <a:r>
              <a:rPr lang="ja-JP" altLang="en-US" dirty="0"/>
              <a:t>それぞれについて</a:t>
            </a:r>
            <a:r>
              <a:rPr lang="ja-JP" altLang="en-US" dirty="0" smtClean="0"/>
              <a:t>は後述</a:t>
            </a:r>
          </a:p>
          <a:p>
            <a:pPr marL="457200" indent="-457200">
              <a:buFont typeface="+mj-lt"/>
              <a:buAutoNum type="arabicPeriod"/>
            </a:pPr>
            <a:r>
              <a:rPr kumimoji="1" lang="ja-JP" altLang="en-US" dirty="0"/>
              <a:t>本書</a:t>
            </a:r>
            <a:r>
              <a:rPr kumimoji="1" lang="ja-JP" altLang="en-US" dirty="0" smtClean="0"/>
              <a:t>におけるオープンデータの定義</a:t>
            </a:r>
          </a:p>
          <a:p>
            <a:pPr lvl="1"/>
            <a:r>
              <a:rPr lang="ja-JP" altLang="en-US" dirty="0"/>
              <a:t>「電子行政オープンデータ推進のためのロードマップ」に基づき、以下のように定義する。</a:t>
            </a:r>
          </a:p>
          <a:p>
            <a:pPr lvl="2"/>
            <a:r>
              <a:rPr lang="ja-JP" altLang="en-US" dirty="0"/>
              <a:t>「オープンデータ」とは、「営利目的も含めた二次利用が可能な利用ルールで公開」された、「機械判読に適したデータ形式のデータ」である</a:t>
            </a:r>
            <a:r>
              <a:rPr lang="ja-JP" altLang="en-US" dirty="0" smtClean="0"/>
              <a:t>。</a:t>
            </a:r>
          </a:p>
          <a:p>
            <a:pPr marL="457200" indent="-457200">
              <a:buFont typeface="+mj-lt"/>
              <a:buAutoNum type="arabicPeriod"/>
            </a:pPr>
            <a:r>
              <a:rPr lang="ja-JP" altLang="en-US" dirty="0" smtClean="0"/>
              <a:t>オープンデータ化の意義</a:t>
            </a:r>
          </a:p>
          <a:p>
            <a:pPr lvl="1"/>
            <a:r>
              <a:rPr lang="ja-JP" altLang="en-US" dirty="0"/>
              <a:t>「電子行政オープンデータ戦略</a:t>
            </a:r>
            <a:r>
              <a:rPr lang="ja-JP" altLang="en-US" dirty="0" smtClean="0"/>
              <a:t>」の記述より、オープンデータ化の意義を示す。</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dirty="0"/>
          </a:p>
        </p:txBody>
      </p:sp>
    </p:spTree>
    <p:extLst>
      <p:ext uri="{BB962C8B-B14F-4D97-AF65-F5344CB8AC3E}">
        <p14:creationId xmlns:p14="http://schemas.microsoft.com/office/powerpoint/2010/main" val="308021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a:t>
            </a:r>
            <a:r>
              <a:rPr kumimoji="1" lang="ja-JP" altLang="en-US" dirty="0" smtClean="0"/>
              <a:t> オープンデータに関する主な動向</a:t>
            </a:r>
            <a:endParaRPr kumimoji="1" lang="ja-JP" altLang="en-US" dirty="0"/>
          </a:p>
        </p:txBody>
      </p:sp>
      <p:sp>
        <p:nvSpPr>
          <p:cNvPr id="3" name="コンテンツ プレースホルダー 2"/>
          <p:cNvSpPr>
            <a:spLocks noGrp="1"/>
          </p:cNvSpPr>
          <p:nvPr>
            <p:ph idx="1"/>
          </p:nvPr>
        </p:nvSpPr>
        <p:spPr>
          <a:xfrm>
            <a:off x="351414" y="1143001"/>
            <a:ext cx="9354114" cy="1997968"/>
          </a:xfrm>
        </p:spPr>
        <p:txBody>
          <a:bodyPr>
            <a:normAutofit/>
          </a:bodyPr>
          <a:lstStyle/>
          <a:p>
            <a:pPr marL="457200" indent="-457200">
              <a:buFont typeface="+mj-lt"/>
              <a:buAutoNum type="arabicPeriod"/>
            </a:pPr>
            <a:r>
              <a:rPr kumimoji="1" lang="ja-JP" altLang="en-US" dirty="0" smtClean="0"/>
              <a:t>日本政府の取り組み</a:t>
            </a:r>
          </a:p>
          <a:p>
            <a:pPr lvl="1"/>
            <a:r>
              <a:rPr lang="en-US" altLang="ja-JP" dirty="0"/>
              <a:t>2012</a:t>
            </a:r>
            <a:r>
              <a:rPr lang="ja-JP" altLang="en-US" dirty="0"/>
              <a:t>年</a:t>
            </a:r>
            <a:r>
              <a:rPr lang="en-US" altLang="ja-JP" dirty="0"/>
              <a:t>7</a:t>
            </a:r>
            <a:r>
              <a:rPr lang="ja-JP" altLang="en-US" dirty="0"/>
              <a:t>月</a:t>
            </a:r>
            <a:r>
              <a:rPr lang="en-US" altLang="ja-JP" dirty="0"/>
              <a:t>4</a:t>
            </a:r>
            <a:r>
              <a:rPr lang="ja-JP" altLang="en-US" dirty="0"/>
              <a:t>日に高度情報通信ネットワーク社会推進戦略本部で決定された「電子行政オープンデータ戦略」を契機として、日本政府におけるオープンデータに関する取り組みが急速に進んで</a:t>
            </a:r>
            <a:r>
              <a:rPr lang="ja-JP" altLang="en-US" dirty="0" smtClean="0"/>
              <a:t>いる。</a:t>
            </a:r>
            <a:endParaRPr lang="ja-JP" altLang="en-US" dirty="0"/>
          </a:p>
          <a:p>
            <a:pPr lvl="1"/>
            <a:r>
              <a:rPr lang="en-US" altLang="ja-JP" dirty="0"/>
              <a:t>2013</a:t>
            </a:r>
            <a:r>
              <a:rPr lang="ja-JP" altLang="en-US" dirty="0"/>
              <a:t>年</a:t>
            </a:r>
            <a:r>
              <a:rPr lang="en-US" altLang="ja-JP" dirty="0"/>
              <a:t>6</a:t>
            </a:r>
            <a:r>
              <a:rPr lang="ja-JP" altLang="en-US" dirty="0"/>
              <a:t>月</a:t>
            </a:r>
            <a:r>
              <a:rPr lang="en-US" altLang="ja-JP" dirty="0"/>
              <a:t>14</a:t>
            </a:r>
            <a:r>
              <a:rPr lang="ja-JP" altLang="en-US" dirty="0"/>
              <a:t>日に閣議決定された「日本再興戦略」や「世界最先端</a:t>
            </a:r>
            <a:r>
              <a:rPr lang="en-US" altLang="ja-JP" dirty="0"/>
              <a:t>IT</a:t>
            </a:r>
            <a:r>
              <a:rPr lang="ja-JP" altLang="en-US" dirty="0"/>
              <a:t>国家創造宣言」においても、オープンデータが重要な政策の１つとして取り上げられている。</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dirty="0"/>
          </a:p>
        </p:txBody>
      </p:sp>
      <p:graphicFrame>
        <p:nvGraphicFramePr>
          <p:cNvPr id="12" name="表 11"/>
          <p:cNvGraphicFramePr>
            <a:graphicFrameLocks noGrp="1"/>
          </p:cNvGraphicFramePr>
          <p:nvPr>
            <p:extLst>
              <p:ext uri="{D42A27DB-BD31-4B8C-83A1-F6EECF244321}">
                <p14:modId xmlns:p14="http://schemas.microsoft.com/office/powerpoint/2010/main" val="2836499723"/>
              </p:ext>
            </p:extLst>
          </p:nvPr>
        </p:nvGraphicFramePr>
        <p:xfrm>
          <a:off x="743842" y="3082795"/>
          <a:ext cx="8601646" cy="3442549"/>
        </p:xfrm>
        <a:graphic>
          <a:graphicData uri="http://schemas.openxmlformats.org/drawingml/2006/table">
            <a:tbl>
              <a:tblPr firstRow="1" bandRow="1">
                <a:tableStyleId>{5C22544A-7EE6-4342-B048-85BDC9FD1C3A}</a:tableStyleId>
              </a:tblPr>
              <a:tblGrid>
                <a:gridCol w="864096"/>
                <a:gridCol w="4184725"/>
                <a:gridCol w="3552825"/>
              </a:tblGrid>
              <a:tr h="186018">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名称</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位置づけ</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64057">
                <a:tc>
                  <a:txBody>
                    <a:bodyPr/>
                    <a:lstStyle/>
                    <a:p>
                      <a:pPr algn="just">
                        <a:spcAft>
                          <a:spcPts val="0"/>
                        </a:spcAft>
                      </a:pPr>
                      <a:r>
                        <a:rPr 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2012.</a:t>
                      </a:r>
                      <a:r>
                        <a:rPr lang="en-US" alt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0</a:t>
                      </a:r>
                      <a:r>
                        <a:rPr lang="en-US"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7.04</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電子行政オープンデータ戦略</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高度情報通信ネットワーク社会推進戦略本部決定</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103343">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2012.07.27</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オープンデータ流通推進コンソーシアムの設立</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オープンデータ流通推進コンソーシアム</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206686">
                <a:tc>
                  <a:txBody>
                    <a:bodyPr/>
                    <a:lstStyle/>
                    <a:p>
                      <a:pPr algn="just">
                        <a:spcAft>
                          <a:spcPts val="0"/>
                        </a:spcAft>
                      </a:pPr>
                      <a:r>
                        <a:rPr lang="en-US" sz="1000" kern="100" dirty="0">
                          <a:effectLst/>
                          <a:latin typeface="メイリオ" panose="020B0604030504040204" pitchFamily="50" charset="-128"/>
                          <a:ea typeface="メイリオ" panose="020B0604030504040204" pitchFamily="50" charset="-128"/>
                          <a:cs typeface="メイリオ" panose="020B0604030504040204" pitchFamily="50" charset="-128"/>
                        </a:rPr>
                        <a:t>2012.09</a:t>
                      </a:r>
                      <a:r>
                        <a:rPr lang="ja-JP" sz="10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オープンデータ実証実験（情報流通連携基盤共通</a:t>
                      </a: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API</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の開発等）</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総務省</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103343">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2013.01.18</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Open DATA METI</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」（β版）公開</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経済産業省</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206686">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2013.03.28</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電子行政オープンデータ実務者会議設置</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高度情報通信ネットワーク社会推進戦略本部決定</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2012.11.30</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2013.03.27</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は企画委員会の下に設置）</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206686">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2013.04.19</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情報通信白書および情報通信統計データベースのオープンデータ化</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総務省</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206686">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2013.06.10</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～順次試行</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統計におけるオープンデータの高度化</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a:t>
                      </a: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API</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機能の提供、統計</a:t>
                      </a: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GIS</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機能の強化など）</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総務省統計局、（財）統計センター</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206686">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2013.06.14</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日本再興戦略</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（公共データの民間開放と革新的電子行政サービスの構築）</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閣議決定</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206686">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2013.06.14</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世界最先端</a:t>
                      </a: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 IT </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国家創造宣言</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（オープンデータ・ビッグデータの活用の推進）</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閣議決定</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103343">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2013.06.18</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オープンデータ憲章</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G8</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サミット（英国ロック・アーン）での合意</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103343">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2013.06.25</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電子行政オープンデータ推進のためのロードマップ</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高度情報通信ネットワーク社会推進戦略本部決定</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206686">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2013.06.25</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二次利用の促進のための府省のデータ公開に関する基本的考え方（ガイドライン）</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各府省情報化統括責任者（ＣＩＯ）連絡会議決定</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103343">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2013.10.29</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日本のオープンデータ憲章アクションプラン</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各府省情報化統括責任者（ＣＩＯ）連絡会議決定</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103343">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2013.12.20</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データカタログサイト試行版「</a:t>
                      </a: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DATA.GO.JP</a:t>
                      </a: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」公開</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内閣官房</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103343">
                <a:tc>
                  <a:txBody>
                    <a:bodyPr/>
                    <a:lstStyle/>
                    <a:p>
                      <a:pPr algn="just">
                        <a:spcAft>
                          <a:spcPts val="0"/>
                        </a:spcAft>
                      </a:pPr>
                      <a:r>
                        <a:rPr lang="en-US" sz="1000" kern="100">
                          <a:effectLst/>
                          <a:latin typeface="メイリオ" panose="020B0604030504040204" pitchFamily="50" charset="-128"/>
                          <a:ea typeface="メイリオ" panose="020B0604030504040204" pitchFamily="50" charset="-128"/>
                          <a:cs typeface="メイリオ" panose="020B0604030504040204" pitchFamily="50" charset="-128"/>
                        </a:rPr>
                        <a:t>2014.04.01</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a:effectLst/>
                          <a:latin typeface="メイリオ" panose="020B0604030504040204" pitchFamily="50" charset="-128"/>
                          <a:ea typeface="メイリオ" panose="020B0604030504040204" pitchFamily="50" charset="-128"/>
                          <a:cs typeface="メイリオ" panose="020B0604030504040204" pitchFamily="50" charset="-128"/>
                        </a:rPr>
                        <a:t>府省等ホームページの標準利用規約</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just">
                        <a:spcAft>
                          <a:spcPts val="0"/>
                        </a:spcAft>
                      </a:pPr>
                      <a:r>
                        <a:rPr lang="ja-JP" sz="1000" kern="100" dirty="0">
                          <a:effectLst/>
                          <a:latin typeface="メイリオ" panose="020B0604030504040204" pitchFamily="50" charset="-128"/>
                          <a:ea typeface="メイリオ" panose="020B0604030504040204" pitchFamily="50" charset="-128"/>
                          <a:cs typeface="メイリオ" panose="020B0604030504040204" pitchFamily="50" charset="-128"/>
                        </a:rPr>
                        <a:t>電子行政オープンデータ実務者会議</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spTree>
    <p:extLst>
      <p:ext uri="{BB962C8B-B14F-4D97-AF65-F5344CB8AC3E}">
        <p14:creationId xmlns:p14="http://schemas.microsoft.com/office/powerpoint/2010/main" val="2972086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2.1</a:t>
            </a:r>
            <a:r>
              <a:rPr lang="ja-JP" altLang="en-US" dirty="0"/>
              <a:t> オープンデータに関する主な動向</a:t>
            </a:r>
            <a:endParaRPr kumimoji="1" lang="ja-JP" altLang="en-US" dirty="0"/>
          </a:p>
        </p:txBody>
      </p:sp>
      <p:sp>
        <p:nvSpPr>
          <p:cNvPr id="3" name="コンテンツ プレースホルダー 2"/>
          <p:cNvSpPr>
            <a:spLocks noGrp="1"/>
          </p:cNvSpPr>
          <p:nvPr>
            <p:ph idx="1"/>
          </p:nvPr>
        </p:nvSpPr>
        <p:spPr>
          <a:xfrm>
            <a:off x="351414" y="1143001"/>
            <a:ext cx="9146415" cy="1637927"/>
          </a:xfrm>
        </p:spPr>
        <p:txBody>
          <a:bodyPr>
            <a:normAutofit fontScale="92500" lnSpcReduction="20000"/>
          </a:bodyPr>
          <a:lstStyle/>
          <a:p>
            <a:pPr marL="457200" indent="-457200">
              <a:buFont typeface="+mj-lt"/>
              <a:buAutoNum type="arabicPeriod" startAt="2"/>
            </a:pPr>
            <a:r>
              <a:rPr kumimoji="1" lang="ja-JP" altLang="en-US" dirty="0" smtClean="0"/>
              <a:t>地方自治体の取り組み</a:t>
            </a:r>
          </a:p>
          <a:p>
            <a:pPr lvl="1"/>
            <a:r>
              <a:rPr lang="en-US" altLang="ja-JP" dirty="0"/>
              <a:t>2012</a:t>
            </a:r>
            <a:r>
              <a:rPr lang="ja-JP" altLang="en-US" dirty="0"/>
              <a:t>年</a:t>
            </a:r>
            <a:r>
              <a:rPr lang="en-US" altLang="ja-JP" dirty="0"/>
              <a:t>7</a:t>
            </a:r>
            <a:r>
              <a:rPr lang="ja-JP" altLang="en-US" dirty="0"/>
              <a:t>月の「電子行政オープンデータ戦略」の決定前から、一部で先行的な取り組みが行われており、同戦略の決定後は、オープンデータの動きが更に加速化している</a:t>
            </a:r>
            <a:r>
              <a:rPr lang="ja-JP" altLang="en-US" dirty="0" smtClean="0"/>
              <a:t>。</a:t>
            </a:r>
          </a:p>
          <a:p>
            <a:pPr lvl="1"/>
            <a:r>
              <a:rPr lang="ja-JP" altLang="en-US" dirty="0" smtClean="0"/>
              <a:t>データポータル</a:t>
            </a:r>
            <a:r>
              <a:rPr lang="ja-JP" altLang="en-US" dirty="0"/>
              <a:t>等によるオープンデータでのデータ公開を行っている例が</a:t>
            </a:r>
            <a:r>
              <a:rPr lang="ja-JP" altLang="en-US" dirty="0" smtClean="0"/>
              <a:t>多い。</a:t>
            </a:r>
          </a:p>
          <a:p>
            <a:pPr lvl="1"/>
            <a:r>
              <a:rPr lang="ja-JP" altLang="en-US" dirty="0"/>
              <a:t>ホームページ全体をオープンデータ化したり（福井市）、県内市町村でデータ形式などを統一したりする取り組み（福井県）を行っている例も</a:t>
            </a:r>
            <a:r>
              <a:rPr lang="ja-JP" altLang="en-US" dirty="0" smtClean="0"/>
              <a:t>ある。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dirty="0"/>
          </a:p>
        </p:txBody>
      </p:sp>
      <p:graphicFrame>
        <p:nvGraphicFramePr>
          <p:cNvPr id="12" name="表 11"/>
          <p:cNvGraphicFramePr>
            <a:graphicFrameLocks noGrp="1"/>
          </p:cNvGraphicFramePr>
          <p:nvPr>
            <p:extLst>
              <p:ext uri="{D42A27DB-BD31-4B8C-83A1-F6EECF244321}">
                <p14:modId xmlns:p14="http://schemas.microsoft.com/office/powerpoint/2010/main" val="202284598"/>
              </p:ext>
            </p:extLst>
          </p:nvPr>
        </p:nvGraphicFramePr>
        <p:xfrm>
          <a:off x="200471" y="2705864"/>
          <a:ext cx="9505056" cy="3819480"/>
        </p:xfrm>
        <a:graphic>
          <a:graphicData uri="http://schemas.openxmlformats.org/drawingml/2006/table">
            <a:tbl>
              <a:tblPr firstRow="1" bandRow="1">
                <a:tableStyleId>{5C22544A-7EE6-4342-B048-85BDC9FD1C3A}</a:tableStyleId>
              </a:tblPr>
              <a:tblGrid>
                <a:gridCol w="720081"/>
                <a:gridCol w="4176464"/>
                <a:gridCol w="4608511"/>
              </a:tblGrid>
              <a:tr h="186018">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自治体名</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取組名称（</a:t>
                      </a:r>
                      <a:r>
                        <a:rPr lang="en-US" sz="1100" kern="100" dirty="0">
                          <a:effectLst/>
                          <a:latin typeface="メイリオ" panose="020B0604030504040204" pitchFamily="50" charset="-128"/>
                          <a:ea typeface="メイリオ" panose="020B0604030504040204" pitchFamily="50" charset="-128"/>
                          <a:cs typeface="メイリオ" panose="020B0604030504040204" pitchFamily="50" charset="-128"/>
                        </a:rPr>
                        <a:t>URL</a:t>
                      </a: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cs typeface="メイリオ" panose="020B0604030504040204" pitchFamily="50" charset="-128"/>
                        </a:rPr>
                        <a:t>概要</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r h="164057">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福井県</a:t>
                      </a: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鯖江</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市</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データシティ鯖江</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http://www.city.sabae.fukui.jp/pageview.html?id=12765</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自治体のオープンデータ化では先駆的な取り組み。地元企業と連携して様々なアプリを開発。</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2013</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年度には、総務省のオープンデータ実証実験に協力して、オープンデータを拡充。</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r h="103343">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千葉県</a:t>
                      </a:r>
                    </a:p>
                    <a:p>
                      <a:pPr algn="just">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流山市</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流山市オープンデータトライアル</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http://www.city.nagareyama.chiba.jp/10763/</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流山市議会オープンデータトライアル</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http://www.nagareyamagikai.jp/opendata/</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ウェブサイトのリニューアルに併せて、市役所と市議会が同時にオープンデータ化に取り組み。議案に対する議員毎の採決結果なども公開。</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r h="206686">
                <a:tc>
                  <a:txBody>
                    <a:bodyPr/>
                    <a:lstStyle/>
                    <a:p>
                      <a:pPr algn="just">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横浜市</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横浜オープンデータポータル</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http://data.yokohamaopendata.jp/</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2012</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年度から、民間団体に対して、図書館情報等の提供を支援。</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2013</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年度には、オープンデータ推進プロジェクトを庁内に設置したほか、総務省のオープンデータ実証実験に協力して、横浜市自身のデータをオープンデータ化。</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r h="103343">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静岡県</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ふじのくにオープンデータカタログ</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http://www.pref.shizuoka.jp/kikaku/ki-330/opendata/</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都道府県で始めてデータポータルを開設。県内自治体も利用可能（裾野市が利用）。</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r h="206686">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静岡県</a:t>
                      </a:r>
                    </a:p>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山梨県</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富岳</a:t>
                      </a: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3776</a:t>
                      </a: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景</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http://fugaku3776.okfn.jp/</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富士山の写真を位置情報付きで誰でも投稿可能。投稿した写真はオープンデータ化される。災害（大雪）の際には災害情報共有ポータルとして活用された。</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r h="206686">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福井県</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オープンデータライブラリ</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http://www.pref.fukui.lg.jp/doc/toukei-jouhou/opendata/</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県内公共データの形式統一</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http://www.fukuishimbun.co.jp/localnews/politics/46384.html</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オープンデータと、オープンデータを活用したアプリを公開。県内市町村のデータ形式の統一に向けた取り組みにも着手。</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r h="206686">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福井市</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市のホームページ利用規約の改訂</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http://www.city.fukui.lg.jp/sisei/kohou/hp/site-p.html</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市のホームページ全体に</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CC-BY-SA</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ライセンスを付与。</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r h="206686">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青森県</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あおもり映像素材ライブラリー</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a:effectLst/>
                          <a:latin typeface="メイリオ" panose="020B0604030504040204" pitchFamily="50" charset="-128"/>
                          <a:ea typeface="メイリオ" panose="020B0604030504040204" pitchFamily="50" charset="-128"/>
                          <a:cs typeface="メイリオ" panose="020B0604030504040204" pitchFamily="50" charset="-128"/>
                        </a:rPr>
                        <a:t>http://amcp-aomori.jp/</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a:effectLst/>
                          <a:latin typeface="メイリオ" panose="020B0604030504040204" pitchFamily="50" charset="-128"/>
                          <a:ea typeface="メイリオ" panose="020B0604030504040204" pitchFamily="50" charset="-128"/>
                          <a:cs typeface="メイリオ" panose="020B0604030504040204" pitchFamily="50" charset="-128"/>
                        </a:rPr>
                        <a:t>県職員が撮影した県内の様々な映像素材をオープンデータ化</a:t>
                      </a:r>
                      <a:endParaRPr lang="ja-JP" sz="105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r h="206686">
                <a:tc>
                  <a:txBody>
                    <a:bodyPr/>
                    <a:lstStyle/>
                    <a:p>
                      <a:pPr algn="just">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福島県</a:t>
                      </a:r>
                    </a:p>
                    <a:p>
                      <a:pPr algn="just">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会津若松市</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オープンデータライセンスによるデータ公開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http://www.city.aizuwakamatsu.fukushima.jp/docs/2009122400048/</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c>
                  <a:txBody>
                    <a:bodyPr/>
                    <a:lstStyle/>
                    <a:p>
                      <a:pPr algn="just">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オープンライセンス（</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CC-BY</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）に加え、オープンドキュメント形式（</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ODF</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）でも公開。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18000" marB="18000" anchor="ctr"/>
                </a:tc>
              </a:tr>
            </a:tbl>
          </a:graphicData>
        </a:graphic>
      </p:graphicFrame>
    </p:spTree>
    <p:extLst>
      <p:ext uri="{BB962C8B-B14F-4D97-AF65-F5344CB8AC3E}">
        <p14:creationId xmlns:p14="http://schemas.microsoft.com/office/powerpoint/2010/main" val="1502061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2.1</a:t>
            </a:r>
            <a:r>
              <a:rPr lang="ja-JP" altLang="en-US" dirty="0"/>
              <a:t> オープンデータに関する主な動向</a:t>
            </a:r>
            <a:endParaRPr kumimoji="1" lang="ja-JP" altLang="en-US" dirty="0"/>
          </a:p>
        </p:txBody>
      </p:sp>
      <p:sp>
        <p:nvSpPr>
          <p:cNvPr id="3" name="コンテンツ プレースホルダー 2"/>
          <p:cNvSpPr>
            <a:spLocks noGrp="1"/>
          </p:cNvSpPr>
          <p:nvPr>
            <p:ph idx="1"/>
          </p:nvPr>
        </p:nvSpPr>
        <p:spPr>
          <a:xfrm>
            <a:off x="351414" y="1143000"/>
            <a:ext cx="9354114" cy="5268127"/>
          </a:xfrm>
        </p:spPr>
        <p:txBody>
          <a:bodyPr/>
          <a:lstStyle/>
          <a:p>
            <a:pPr marL="457200" indent="-457200">
              <a:buFont typeface="+mj-lt"/>
              <a:buAutoNum type="arabicPeriod" startAt="3"/>
            </a:pPr>
            <a:r>
              <a:rPr kumimoji="1" lang="ja-JP" altLang="en-US" dirty="0" smtClean="0"/>
              <a:t>国際的な動向</a:t>
            </a:r>
          </a:p>
          <a:p>
            <a:pPr lvl="1"/>
            <a:r>
              <a:rPr lang="ja-JP" altLang="en-US" dirty="0" smtClean="0"/>
              <a:t>欧州を中心に、</a:t>
            </a:r>
            <a:r>
              <a:rPr lang="en-US" altLang="ja-JP" dirty="0" smtClean="0"/>
              <a:t>2000</a:t>
            </a:r>
            <a:r>
              <a:rPr lang="ja-JP" altLang="en-US" dirty="0" smtClean="0"/>
              <a:t>年代後半からオープンデータに関する取り組みが開始されている。</a:t>
            </a:r>
          </a:p>
          <a:p>
            <a:pPr lvl="1"/>
            <a:r>
              <a:rPr lang="ja-JP" altLang="en-US" dirty="0" smtClean="0"/>
              <a:t>アメリカ合衆国、欧州、</a:t>
            </a:r>
            <a:r>
              <a:rPr lang="en-US" altLang="ja-JP" dirty="0" smtClean="0"/>
              <a:t>G8</a:t>
            </a:r>
            <a:r>
              <a:rPr lang="ja-JP" altLang="en-US" dirty="0" err="1" smtClean="0"/>
              <a:t>での</a:t>
            </a:r>
            <a:r>
              <a:rPr lang="ja-JP" altLang="en-US" dirty="0" smtClean="0"/>
              <a:t>取り組みについて紹介。</a:t>
            </a:r>
          </a:p>
          <a:p>
            <a:pPr lvl="2"/>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266190820"/>
              </p:ext>
            </p:extLst>
          </p:nvPr>
        </p:nvGraphicFramePr>
        <p:xfrm>
          <a:off x="416496" y="2442272"/>
          <a:ext cx="8601646" cy="2354880"/>
        </p:xfrm>
        <a:graphic>
          <a:graphicData uri="http://schemas.openxmlformats.org/drawingml/2006/table">
            <a:tbl>
              <a:tblPr firstRow="1" bandRow="1">
                <a:tableStyleId>{5C22544A-7EE6-4342-B048-85BDC9FD1C3A}</a:tableStyleId>
              </a:tblPr>
              <a:tblGrid>
                <a:gridCol w="1440160"/>
                <a:gridCol w="6048672"/>
                <a:gridCol w="1112814"/>
              </a:tblGrid>
              <a:tr h="186018">
                <a:tc>
                  <a:txBody>
                    <a:bodyPr/>
                    <a:lstStyle/>
                    <a:p>
                      <a:pPr algn="ctr">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時期</a:t>
                      </a:r>
                    </a:p>
                  </a:txBody>
                  <a:tcPr marL="68580" marR="68580" marT="36000" marB="36000"/>
                </a:tc>
                <a:tc>
                  <a:txBody>
                    <a:bodyPr/>
                    <a:lstStyle/>
                    <a:p>
                      <a:pPr algn="ctr">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実施事項</a:t>
                      </a:r>
                    </a:p>
                  </a:txBody>
                  <a:tcPr marL="68580" marR="68580" marT="36000" marB="36000"/>
                </a:tc>
                <a:tc>
                  <a:txBody>
                    <a:bodyPr/>
                    <a:lstStyle/>
                    <a:p>
                      <a:pPr algn="ctr">
                        <a:spcAft>
                          <a:spcPts val="0"/>
                        </a:spcAft>
                      </a:pPr>
                      <a:r>
                        <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rPr>
                        <a:t>国名</a:t>
                      </a:r>
                    </a:p>
                  </a:txBody>
                  <a:tcPr marL="68580" marR="68580" marT="36000" marB="36000"/>
                </a:tc>
              </a:tr>
              <a:tr h="164057">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2009</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68580" marR="68580" marT="36000" marB="36000"/>
                </a:tc>
                <a:tc>
                  <a:txBody>
                    <a:bodyPr/>
                    <a:lstStyle/>
                    <a:p>
                      <a:pPr algn="just">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「透明性とオープンガバメントに関する覚書」</a:t>
                      </a:r>
                    </a:p>
                  </a:txBody>
                  <a:tcPr marL="68580" marR="68580" marT="36000" marB="36000"/>
                </a:tc>
                <a:tc>
                  <a:txBody>
                    <a:bodyPr/>
                    <a:lstStyle/>
                    <a:p>
                      <a:pPr algn="just">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アメリカ</a:t>
                      </a:r>
                    </a:p>
                  </a:txBody>
                  <a:tcPr marL="68580" marR="68580" marT="36000" marB="36000"/>
                </a:tc>
              </a:tr>
              <a:tr h="103343">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2009</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5</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データポータルサイト</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data.gov</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開設</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アメリカ</a:t>
                      </a:r>
                    </a:p>
                  </a:txBody>
                  <a:tcPr marL="68580" marR="68580" marT="36000" marB="36000"/>
                </a:tc>
              </a:tr>
              <a:tr h="206686">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2009</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データポータルサイト</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data.gov.uk</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開設</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イギリス</a:t>
                      </a:r>
                    </a:p>
                  </a:txBody>
                  <a:tcPr marL="68580" marR="68580" marT="36000" marB="36000"/>
                </a:tc>
              </a:tr>
              <a:tr h="103343">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2010</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5</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「透明性アジェンダ」発表</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イギリス</a:t>
                      </a:r>
                    </a:p>
                  </a:txBody>
                  <a:tcPr marL="68580" marR="68580" marT="36000" marB="36000"/>
                </a:tc>
              </a:tr>
              <a:tr h="206686">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2010</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11</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68580" marR="68580" marT="36000" marB="36000"/>
                </a:tc>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Etalab</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の設立に関する閣議決定</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フランス</a:t>
                      </a:r>
                    </a:p>
                  </a:txBody>
                  <a:tcPr marL="68580" marR="68580" marT="36000" marB="36000"/>
                </a:tc>
              </a:tr>
              <a:tr h="206686">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2011</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データポータルサイト</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data.gouv.fr</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開設</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フランス</a:t>
                      </a:r>
                    </a:p>
                  </a:txBody>
                  <a:tcPr marL="68580" marR="68580" marT="36000" marB="36000"/>
                </a:tc>
              </a:tr>
              <a:tr h="206686">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2011</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欧州オープンデータ戦略</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欧州委員会</a:t>
                      </a:r>
                    </a:p>
                  </a:txBody>
                  <a:tcPr marL="68580" marR="68580" marT="36000" marB="36000"/>
                </a:tc>
              </a:tr>
              <a:tr h="206686">
                <a:tc>
                  <a:txBody>
                    <a:bodyPr/>
                    <a:lstStyle/>
                    <a:p>
                      <a:pPr algn="just">
                        <a:spcAft>
                          <a:spcPts val="0"/>
                        </a:spcAft>
                      </a:pP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2013</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100">
                          <a:effectLst/>
                          <a:latin typeface="メイリオ" panose="020B0604030504040204" pitchFamily="50" charset="-128"/>
                          <a:ea typeface="メイリオ" panose="020B0604030504040204" pitchFamily="50" charset="-128"/>
                          <a:cs typeface="メイリオ" panose="020B0604030504040204" pitchFamily="50" charset="-128"/>
                        </a:rPr>
                        <a:t>6</a:t>
                      </a: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月</a:t>
                      </a:r>
                    </a:p>
                  </a:txBody>
                  <a:tcPr marL="68580" marR="68580" marT="36000" marB="36000"/>
                </a:tc>
                <a:tc>
                  <a:txBody>
                    <a:bodyPr/>
                    <a:lstStyle/>
                    <a:p>
                      <a:pPr algn="just">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オープンデータ憲章</a:t>
                      </a:r>
                    </a:p>
                  </a:txBody>
                  <a:tcPr marL="68580" marR="68580" marT="36000" marB="36000"/>
                </a:tc>
                <a:tc>
                  <a:txBody>
                    <a:bodyPr/>
                    <a:lstStyle/>
                    <a:p>
                      <a:pPr algn="just">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G8</a:t>
                      </a:r>
                      <a:endPar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36000" marB="36000"/>
                </a:tc>
              </a:tr>
            </a:tbl>
          </a:graphicData>
        </a:graphic>
      </p:graphicFrame>
    </p:spTree>
    <p:extLst>
      <p:ext uri="{BB962C8B-B14F-4D97-AF65-F5344CB8AC3E}">
        <p14:creationId xmlns:p14="http://schemas.microsoft.com/office/powerpoint/2010/main" val="360533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kumimoji="1" lang="ja-JP" altLang="en-US" dirty="0" smtClean="0"/>
              <a:t>章</a:t>
            </a:r>
            <a:r>
              <a:rPr lang="ja-JP" altLang="en-US" dirty="0"/>
              <a:t>「</a:t>
            </a:r>
            <a:r>
              <a:rPr lang="en-US" altLang="ja-JP" dirty="0"/>
              <a:t>Getting Started: </a:t>
            </a:r>
            <a:r>
              <a:rPr lang="ja-JP" altLang="en-US" dirty="0"/>
              <a:t>オープンデータ化の手順」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オープンデータ化の手順について解説する。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dirty="0"/>
          </a:p>
        </p:txBody>
      </p:sp>
      <p:sp>
        <p:nvSpPr>
          <p:cNvPr id="5" name="角丸四角形 4"/>
          <p:cNvSpPr/>
          <p:nvPr/>
        </p:nvSpPr>
        <p:spPr bwMode="auto">
          <a:xfrm>
            <a:off x="416496" y="2780928"/>
            <a:ext cx="9217024" cy="888444"/>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角丸四角形 5"/>
          <p:cNvSpPr/>
          <p:nvPr/>
        </p:nvSpPr>
        <p:spPr bwMode="auto">
          <a:xfrm>
            <a:off x="206224" y="2564904"/>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現状把握</a:t>
            </a:r>
          </a:p>
        </p:txBody>
      </p:sp>
      <p:sp>
        <p:nvSpPr>
          <p:cNvPr id="10" name="角丸四角形 9"/>
          <p:cNvSpPr/>
          <p:nvPr/>
        </p:nvSpPr>
        <p:spPr bwMode="auto">
          <a:xfrm>
            <a:off x="1208584" y="3068960"/>
            <a:ext cx="1476164"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形式</a:t>
            </a:r>
          </a:p>
        </p:txBody>
      </p:sp>
      <p:sp>
        <p:nvSpPr>
          <p:cNvPr id="11" name="角丸四角形 10"/>
          <p:cNvSpPr/>
          <p:nvPr/>
        </p:nvSpPr>
        <p:spPr bwMode="auto">
          <a:xfrm>
            <a:off x="416496" y="1700810"/>
            <a:ext cx="9217024" cy="749876"/>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オープンデータ化を推進するための横断的組織を設立する。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これ</a:t>
            </a: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以降の活動は、この推進組織が中心となって進める。</a:t>
            </a:r>
          </a:p>
        </p:txBody>
      </p:sp>
      <p:cxnSp>
        <p:nvCxnSpPr>
          <p:cNvPr id="12" name="直線矢印コネクタ 11"/>
          <p:cNvCxnSpPr>
            <a:stCxn id="11" idx="2"/>
            <a:endCxn id="5" idx="0"/>
          </p:cNvCxnSpPr>
          <p:nvPr/>
        </p:nvCxnSpPr>
        <p:spPr bwMode="auto">
          <a:xfrm>
            <a:off x="5025008" y="2450686"/>
            <a:ext cx="0" cy="330242"/>
          </a:xfrm>
          <a:prstGeom prst="straightConnector1">
            <a:avLst/>
          </a:prstGeom>
          <a:solidFill>
            <a:schemeClr val="accent1"/>
          </a:solidFill>
          <a:ln w="19050" cap="sq" cmpd="sng" algn="ctr">
            <a:solidFill>
              <a:schemeClr val="bg1"/>
            </a:solidFill>
            <a:prstDash val="solid"/>
            <a:round/>
            <a:headEnd type="none" w="sm" len="sm"/>
            <a:tailEnd type="arrow"/>
          </a:ln>
          <a:effectLst/>
        </p:spPr>
      </p:cxnSp>
      <p:sp>
        <p:nvSpPr>
          <p:cNvPr id="13" name="角丸四角形 12"/>
          <p:cNvSpPr/>
          <p:nvPr/>
        </p:nvSpPr>
        <p:spPr bwMode="auto">
          <a:xfrm>
            <a:off x="2954778" y="3068960"/>
            <a:ext cx="1476164"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管理者</a:t>
            </a:r>
          </a:p>
        </p:txBody>
      </p:sp>
      <p:sp>
        <p:nvSpPr>
          <p:cNvPr id="14" name="角丸四角形 13"/>
          <p:cNvSpPr/>
          <p:nvPr/>
        </p:nvSpPr>
        <p:spPr bwMode="auto">
          <a:xfrm>
            <a:off x="6389715" y="3068960"/>
            <a:ext cx="1803645"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権利関係</a:t>
            </a:r>
          </a:p>
        </p:txBody>
      </p:sp>
      <p:sp>
        <p:nvSpPr>
          <p:cNvPr id="15" name="角丸四角形 14"/>
          <p:cNvSpPr/>
          <p:nvPr/>
        </p:nvSpPr>
        <p:spPr bwMode="auto">
          <a:xfrm>
            <a:off x="416496" y="4016861"/>
            <a:ext cx="4175204" cy="906305"/>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オープンデータ化の対象・手法を明確にし、マイルストーンと計画を立案する。</a:t>
            </a:r>
          </a:p>
        </p:txBody>
      </p:sp>
      <p:sp>
        <p:nvSpPr>
          <p:cNvPr id="16" name="角丸四角形 15"/>
          <p:cNvSpPr/>
          <p:nvPr/>
        </p:nvSpPr>
        <p:spPr bwMode="auto">
          <a:xfrm>
            <a:off x="200472" y="3861048"/>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計画立案</a:t>
            </a:r>
          </a:p>
        </p:txBody>
      </p:sp>
      <p:sp>
        <p:nvSpPr>
          <p:cNvPr id="17" name="角丸四角形 16"/>
          <p:cNvSpPr/>
          <p:nvPr/>
        </p:nvSpPr>
        <p:spPr bwMode="auto">
          <a:xfrm>
            <a:off x="5314300" y="4005064"/>
            <a:ext cx="4175204" cy="929899"/>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計画に基づき、オープンデータ化の作業を行う。</a:t>
            </a:r>
          </a:p>
        </p:txBody>
      </p:sp>
      <p:sp>
        <p:nvSpPr>
          <p:cNvPr id="18" name="角丸四角形 17"/>
          <p:cNvSpPr/>
          <p:nvPr/>
        </p:nvSpPr>
        <p:spPr bwMode="auto">
          <a:xfrm>
            <a:off x="5098276" y="3861048"/>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公開作業</a:t>
            </a:r>
          </a:p>
        </p:txBody>
      </p:sp>
      <p:sp>
        <p:nvSpPr>
          <p:cNvPr id="19" name="角丸四角形 18"/>
          <p:cNvSpPr/>
          <p:nvPr/>
        </p:nvSpPr>
        <p:spPr bwMode="auto">
          <a:xfrm>
            <a:off x="5313040" y="5373215"/>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マイルストーン</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に基づき、ある程度</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のデータが</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登録された段階で公開し</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、オープンデータの提供を開始する。</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bwMode="auto">
          <a:xfrm>
            <a:off x="5097016" y="5229200"/>
            <a:ext cx="165043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公開・運用</a:t>
            </a:r>
          </a:p>
        </p:txBody>
      </p:sp>
      <p:sp>
        <p:nvSpPr>
          <p:cNvPr id="21" name="角丸四角形 20"/>
          <p:cNvSpPr/>
          <p:nvPr/>
        </p:nvSpPr>
        <p:spPr bwMode="auto">
          <a:xfrm>
            <a:off x="416496" y="5373215"/>
            <a:ext cx="4175204" cy="1080121"/>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一定の期間ごとに、情報利用者から得られたフィードバックや、運用上の問題を整理し、改善点を洗い出す。</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bwMode="auto">
          <a:xfrm>
            <a:off x="128464" y="5229200"/>
            <a:ext cx="2267622"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改善点の洗い出し</a:t>
            </a:r>
          </a:p>
        </p:txBody>
      </p:sp>
      <p:cxnSp>
        <p:nvCxnSpPr>
          <p:cNvPr id="23" name="直線矢印コネクタ 22"/>
          <p:cNvCxnSpPr>
            <a:endCxn id="15" idx="0"/>
          </p:cNvCxnSpPr>
          <p:nvPr/>
        </p:nvCxnSpPr>
        <p:spPr bwMode="auto">
          <a:xfrm>
            <a:off x="2504098" y="3717032"/>
            <a:ext cx="0" cy="299829"/>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24" name="直線矢印コネクタ 23"/>
          <p:cNvCxnSpPr>
            <a:stCxn id="15" idx="3"/>
            <a:endCxn id="17" idx="1"/>
          </p:cNvCxnSpPr>
          <p:nvPr/>
        </p:nvCxnSpPr>
        <p:spPr bwMode="auto">
          <a:xfrm>
            <a:off x="4591700" y="4470014"/>
            <a:ext cx="722600" cy="0"/>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25" name="直線矢印コネクタ 24"/>
          <p:cNvCxnSpPr>
            <a:stCxn id="17" idx="2"/>
            <a:endCxn id="19" idx="0"/>
          </p:cNvCxnSpPr>
          <p:nvPr/>
        </p:nvCxnSpPr>
        <p:spPr bwMode="auto">
          <a:xfrm flipH="1">
            <a:off x="7400642" y="4934963"/>
            <a:ext cx="1260" cy="438252"/>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26" name="直線矢印コネクタ 25"/>
          <p:cNvCxnSpPr>
            <a:stCxn id="19" idx="1"/>
            <a:endCxn id="21" idx="3"/>
          </p:cNvCxnSpPr>
          <p:nvPr/>
        </p:nvCxnSpPr>
        <p:spPr bwMode="auto">
          <a:xfrm flipH="1">
            <a:off x="4591700" y="5913276"/>
            <a:ext cx="721340" cy="0"/>
          </a:xfrm>
          <a:prstGeom prst="straightConnector1">
            <a:avLst/>
          </a:prstGeom>
          <a:solidFill>
            <a:schemeClr val="accent1"/>
          </a:solidFill>
          <a:ln w="19050" cap="sq" cmpd="sng" algn="ctr">
            <a:solidFill>
              <a:schemeClr val="bg1"/>
            </a:solidFill>
            <a:prstDash val="solid"/>
            <a:round/>
            <a:headEnd type="none" w="sm" len="sm"/>
            <a:tailEnd type="arrow"/>
          </a:ln>
          <a:effectLst/>
        </p:spPr>
      </p:cxnSp>
      <p:cxnSp>
        <p:nvCxnSpPr>
          <p:cNvPr id="27" name="直線矢印コネクタ 26"/>
          <p:cNvCxnSpPr>
            <a:stCxn id="21" idx="0"/>
            <a:endCxn id="15" idx="2"/>
          </p:cNvCxnSpPr>
          <p:nvPr/>
        </p:nvCxnSpPr>
        <p:spPr bwMode="auto">
          <a:xfrm flipV="1">
            <a:off x="2504098" y="4923166"/>
            <a:ext cx="0" cy="450049"/>
          </a:xfrm>
          <a:prstGeom prst="straightConnector1">
            <a:avLst/>
          </a:prstGeom>
          <a:solidFill>
            <a:schemeClr val="accent1"/>
          </a:solidFill>
          <a:ln w="19050" cap="sq" cmpd="sng" algn="ctr">
            <a:solidFill>
              <a:schemeClr val="bg1"/>
            </a:solidFill>
            <a:prstDash val="solid"/>
            <a:round/>
            <a:headEnd type="none" w="sm" len="sm"/>
            <a:tailEnd type="arrow"/>
          </a:ln>
          <a:effectLst/>
        </p:spPr>
      </p:cxnSp>
      <p:sp>
        <p:nvSpPr>
          <p:cNvPr id="28" name="角丸四角形 27"/>
          <p:cNvSpPr/>
          <p:nvPr/>
        </p:nvSpPr>
        <p:spPr bwMode="auto">
          <a:xfrm>
            <a:off x="200471" y="1556792"/>
            <a:ext cx="4104457" cy="432048"/>
          </a:xfrm>
          <a:prstGeom prst="roundRect">
            <a:avLst/>
          </a:prstGeom>
          <a:solidFill>
            <a:schemeClr val="accent1"/>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オープンデータ化推進組織の設立</a:t>
            </a:r>
          </a:p>
        </p:txBody>
      </p:sp>
      <p:sp>
        <p:nvSpPr>
          <p:cNvPr id="31" name="角丸四角形 30"/>
          <p:cNvSpPr/>
          <p:nvPr/>
        </p:nvSpPr>
        <p:spPr bwMode="auto">
          <a:xfrm>
            <a:off x="4628964" y="3068960"/>
            <a:ext cx="1476164" cy="360040"/>
          </a:xfrm>
          <a:prstGeom prst="roundRec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更新頻度</a:t>
            </a:r>
          </a:p>
        </p:txBody>
      </p:sp>
    </p:spTree>
    <p:extLst>
      <p:ext uri="{BB962C8B-B14F-4D97-AF65-F5344CB8AC3E}">
        <p14:creationId xmlns:p14="http://schemas.microsoft.com/office/powerpoint/2010/main" val="258459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第</a:t>
            </a:r>
            <a:r>
              <a:rPr kumimoji="1" lang="en-US" altLang="ja-JP" dirty="0" smtClean="0"/>
              <a:t>III</a:t>
            </a:r>
            <a:r>
              <a:rPr kumimoji="1" lang="ja-JP" altLang="en-US" dirty="0" smtClean="0"/>
              <a:t>部 技術編</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dirty="0"/>
          </a:p>
        </p:txBody>
      </p:sp>
    </p:spTree>
    <p:extLst>
      <p:ext uri="{BB962C8B-B14F-4D97-AF65-F5344CB8AC3E}">
        <p14:creationId xmlns:p14="http://schemas.microsoft.com/office/powerpoint/2010/main" val="4081316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t>第</a:t>
            </a:r>
            <a:r>
              <a:rPr lang="en-US" altLang="ja-JP" dirty="0" smtClean="0"/>
              <a:t>9</a:t>
            </a:r>
            <a:r>
              <a:rPr lang="ja-JP" altLang="en-US" dirty="0"/>
              <a:t>章「オープンデータ化の</a:t>
            </a:r>
            <a:r>
              <a:rPr lang="ja-JP" altLang="en-US" dirty="0" smtClean="0"/>
              <a:t>技術レベル」</a:t>
            </a:r>
            <a:endParaRPr kumimoji="1" lang="ja-JP" altLang="en-US" dirty="0"/>
          </a:p>
        </p:txBody>
      </p:sp>
      <p:sp>
        <p:nvSpPr>
          <p:cNvPr id="8" name="コンテンツ プレースホルダー 7"/>
          <p:cNvSpPr>
            <a:spLocks noGrp="1"/>
          </p:cNvSpPr>
          <p:nvPr>
            <p:ph idx="1"/>
          </p:nvPr>
        </p:nvSpPr>
        <p:spPr/>
        <p:txBody>
          <a:bodyPr/>
          <a:lstStyle/>
          <a:p>
            <a:r>
              <a:rPr kumimoji="1" lang="ja-JP" altLang="en-US" dirty="0" smtClean="0"/>
              <a:t>以下の</a:t>
            </a:r>
            <a:r>
              <a:rPr kumimoji="1" lang="en-US" altLang="ja-JP" dirty="0" smtClean="0"/>
              <a:t>5</a:t>
            </a:r>
            <a:r>
              <a:rPr lang="ja-JP" altLang="en-US" dirty="0" smtClean="0"/>
              <a:t>項目について解説する。</a:t>
            </a:r>
          </a:p>
          <a:p>
            <a:pPr marL="698500" lvl="1" indent="-342900">
              <a:buFont typeface="+mj-lt"/>
              <a:buAutoNum type="arabicPeriod"/>
            </a:pPr>
            <a:r>
              <a:rPr lang="ja-JP" altLang="en-US" dirty="0" smtClean="0"/>
              <a:t>機械判読性に関する解説</a:t>
            </a:r>
          </a:p>
          <a:p>
            <a:pPr marL="698500" lvl="1" indent="-342900">
              <a:buFont typeface="+mj-lt"/>
              <a:buAutoNum type="arabicPeriod"/>
            </a:pPr>
            <a:r>
              <a:rPr kumimoji="1" lang="ja-JP" altLang="en-US" dirty="0" smtClean="0"/>
              <a:t>「データ」と「データカタログ」</a:t>
            </a:r>
            <a:endParaRPr kumimoji="1" lang="en-US" altLang="ja-JP" dirty="0" smtClean="0"/>
          </a:p>
          <a:p>
            <a:pPr marL="698500" lvl="1" indent="-342900">
              <a:buFont typeface="+mj-lt"/>
              <a:buAutoNum type="arabicPeriod"/>
            </a:pPr>
            <a:r>
              <a:rPr lang="ja-JP" altLang="en-US" dirty="0" smtClean="0"/>
              <a:t>オープンデータと識別子</a:t>
            </a:r>
          </a:p>
          <a:p>
            <a:pPr marL="698500" lvl="1" indent="-342900">
              <a:buFont typeface="+mj-lt"/>
              <a:buAutoNum type="arabicPeriod"/>
            </a:pPr>
            <a:r>
              <a:rPr lang="ja-JP" altLang="en-US" dirty="0" smtClean="0"/>
              <a:t>オープンデータ化</a:t>
            </a:r>
            <a:r>
              <a:rPr lang="ja-JP" altLang="en-US" dirty="0"/>
              <a:t>の技術</a:t>
            </a:r>
            <a:r>
              <a:rPr lang="ja-JP" altLang="en-US" dirty="0" smtClean="0"/>
              <a:t>レベル</a:t>
            </a:r>
          </a:p>
          <a:p>
            <a:pPr marL="698500" lvl="1" indent="-342900">
              <a:buFont typeface="+mj-lt"/>
              <a:buAutoNum type="arabicPeriod"/>
            </a:pPr>
            <a:r>
              <a:rPr lang="ja-JP" altLang="en-US" dirty="0" smtClean="0"/>
              <a:t>オープンデータ</a:t>
            </a:r>
            <a:r>
              <a:rPr lang="ja-JP" altLang="en-US" dirty="0"/>
              <a:t>の管理ポリシとメタデータの付与</a:t>
            </a:r>
            <a:r>
              <a:rPr lang="ja-JP" altLang="en-US" dirty="0" smtClean="0"/>
              <a:t>方法</a:t>
            </a:r>
            <a:endParaRPr lang="ja-JP" altLang="en-US" dirty="0"/>
          </a:p>
          <a:p>
            <a:r>
              <a:rPr lang="ja-JP" altLang="en-US" dirty="0"/>
              <a:t>詳細はそれぞれ後述する。</a:t>
            </a:r>
          </a:p>
          <a:p>
            <a:pPr marL="698500" lvl="1" indent="-342900">
              <a:buFont typeface="+mj-lt"/>
              <a:buAutoNum type="arabicPeriod"/>
            </a:pPr>
            <a:endParaRPr lang="ja-JP" altLang="en-US" dirty="0" smtClean="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16</a:t>
            </a:fld>
            <a:endParaRPr lang="en-US" altLang="ja-JP" dirty="0"/>
          </a:p>
        </p:txBody>
      </p:sp>
    </p:spTree>
    <p:extLst>
      <p:ext uri="{BB962C8B-B14F-4D97-AF65-F5344CB8AC3E}">
        <p14:creationId xmlns:p14="http://schemas.microsoft.com/office/powerpoint/2010/main" val="342368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9.1 </a:t>
            </a:r>
            <a:r>
              <a:rPr kumimoji="1" lang="ja-JP" altLang="en-US" dirty="0" smtClean="0"/>
              <a:t>機械判読性に関する解説</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5</a:t>
            </a:r>
            <a:r>
              <a:rPr kumimoji="1" lang="ja-JP" altLang="en-US" dirty="0" smtClean="0"/>
              <a:t>★</a:t>
            </a:r>
            <a:r>
              <a:rPr kumimoji="1" lang="en-US" altLang="ja-JP" dirty="0" smtClean="0"/>
              <a:t>Open Data</a:t>
            </a:r>
            <a:r>
              <a:rPr kumimoji="1" lang="ja-JP" altLang="en-US" dirty="0" smtClean="0"/>
              <a:t>を元に機械判読のレベルを解説</a:t>
            </a:r>
          </a:p>
          <a:p>
            <a:pPr marL="355600" lvl="1" indent="0">
              <a:buNone/>
            </a:pPr>
            <a:r>
              <a:rPr kumimoji="1" lang="ja-JP" altLang="en-US" dirty="0" smtClean="0"/>
              <a:t>★</a:t>
            </a:r>
            <a:r>
              <a:rPr kumimoji="1" lang="en-US" altLang="ja-JP" dirty="0" smtClean="0"/>
              <a:t>1:</a:t>
            </a:r>
            <a:r>
              <a:rPr kumimoji="1" lang="ja-JP" altLang="en-US" dirty="0" smtClean="0"/>
              <a:t>この形式のファイルから</a:t>
            </a:r>
            <a:r>
              <a:rPr lang="ja-JP" altLang="en-US" dirty="0" smtClean="0"/>
              <a:t>コンピュータがデータ</a:t>
            </a:r>
            <a:r>
              <a:rPr lang="ja-JP" altLang="en-US" dirty="0"/>
              <a:t>を取り出すためには画像解析等の技術が必要であり、これは容易ではない</a:t>
            </a:r>
            <a:r>
              <a:rPr lang="ja-JP" altLang="en-US" dirty="0" smtClean="0"/>
              <a:t>。</a:t>
            </a:r>
            <a:endParaRPr lang="en-US" altLang="ja-JP" dirty="0" smtClean="0"/>
          </a:p>
          <a:p>
            <a:pPr marL="355600" lvl="1" indent="0">
              <a:buNone/>
            </a:pPr>
            <a:r>
              <a:rPr kumimoji="1" lang="ja-JP" altLang="en-US" dirty="0" smtClean="0"/>
              <a:t>★</a:t>
            </a:r>
            <a:r>
              <a:rPr kumimoji="1" lang="en-US" altLang="ja-JP" dirty="0" smtClean="0"/>
              <a:t>2:</a:t>
            </a:r>
            <a:r>
              <a:rPr kumimoji="1" lang="ja-JP" altLang="en-US" dirty="0" smtClean="0"/>
              <a:t>この形式のファイルは</a:t>
            </a:r>
            <a:r>
              <a:rPr lang="ja-JP" altLang="en-US" dirty="0" smtClean="0"/>
              <a:t>構造化</a:t>
            </a:r>
            <a:r>
              <a:rPr lang="ja-JP" altLang="en-US" dirty="0"/>
              <a:t>されているため、特別なソフトウェアを用意すれば、コンピュータは</a:t>
            </a:r>
            <a:r>
              <a:rPr lang="ja-JP" altLang="en-US" dirty="0" smtClean="0"/>
              <a:t>これから</a:t>
            </a:r>
            <a:r>
              <a:rPr lang="ja-JP" altLang="en-US" dirty="0"/>
              <a:t>データを抽出できる</a:t>
            </a:r>
            <a:r>
              <a:rPr lang="ja-JP" altLang="en-US" dirty="0" smtClean="0"/>
              <a:t>。</a:t>
            </a:r>
          </a:p>
          <a:p>
            <a:pPr lvl="2"/>
            <a:r>
              <a:rPr lang="ja-JP" altLang="en-US" dirty="0" smtClean="0"/>
              <a:t>一般</a:t>
            </a:r>
            <a:r>
              <a:rPr lang="ja-JP" altLang="en-US" dirty="0"/>
              <a:t>に「機械判読性のあるデータ」とは★</a:t>
            </a:r>
            <a:r>
              <a:rPr lang="en-US" altLang="ja-JP" dirty="0"/>
              <a:t>2</a:t>
            </a:r>
            <a:r>
              <a:rPr lang="ja-JP" altLang="en-US" dirty="0"/>
              <a:t>以上のデータをいう</a:t>
            </a:r>
            <a:r>
              <a:rPr lang="ja-JP" altLang="en-US" dirty="0" smtClean="0"/>
              <a:t>。</a:t>
            </a:r>
          </a:p>
          <a:p>
            <a:pPr marL="355600" lvl="1" indent="0">
              <a:buNone/>
            </a:pPr>
            <a:r>
              <a:rPr lang="ja-JP" altLang="en-US" dirty="0" smtClean="0"/>
              <a:t>★</a:t>
            </a:r>
            <a:r>
              <a:rPr lang="en-US" altLang="ja-JP" dirty="0" smtClean="0"/>
              <a:t>3: </a:t>
            </a:r>
            <a:r>
              <a:rPr lang="ja-JP" altLang="en-US" dirty="0" smtClean="0"/>
              <a:t>この</a:t>
            </a:r>
            <a:r>
              <a:rPr lang="ja-JP" altLang="en-US" dirty="0"/>
              <a:t>形式のデータの解析方法</a:t>
            </a:r>
            <a:r>
              <a:rPr lang="ja-JP" altLang="en-US" dirty="0" smtClean="0"/>
              <a:t>は公開</a:t>
            </a:r>
            <a:r>
              <a:rPr lang="ja-JP" altLang="en-US" dirty="0"/>
              <a:t>されて</a:t>
            </a:r>
            <a:r>
              <a:rPr lang="ja-JP" altLang="en-US" dirty="0" smtClean="0"/>
              <a:t>いるため</a:t>
            </a:r>
            <a:r>
              <a:rPr lang="ja-JP" altLang="en-US" dirty="0"/>
              <a:t>、★</a:t>
            </a:r>
            <a:r>
              <a:rPr lang="en-US" altLang="ja-JP" dirty="0"/>
              <a:t>3</a:t>
            </a:r>
            <a:r>
              <a:rPr lang="ja-JP" altLang="en-US" dirty="0"/>
              <a:t>の形式のデータを解析するためのソフトウェアを構築することは、★</a:t>
            </a:r>
            <a:r>
              <a:rPr lang="en-US" altLang="ja-JP" dirty="0"/>
              <a:t>2</a:t>
            </a:r>
            <a:r>
              <a:rPr lang="ja-JP" altLang="en-US" dirty="0"/>
              <a:t>より容易である</a:t>
            </a:r>
            <a:r>
              <a:rPr lang="ja-JP" altLang="en-US" dirty="0" smtClean="0"/>
              <a:t>。</a:t>
            </a:r>
          </a:p>
          <a:p>
            <a:pPr lvl="2"/>
            <a:r>
              <a:rPr lang="ja-JP" altLang="en-US" dirty="0" smtClean="0"/>
              <a:t>この形式</a:t>
            </a:r>
            <a:r>
              <a:rPr lang="ja-JP" altLang="en-US" dirty="0"/>
              <a:t>のデータに対する機械判読性を高めるための技術的指針について</a:t>
            </a:r>
            <a:r>
              <a:rPr lang="ja-JP" altLang="en-US" dirty="0" smtClean="0"/>
              <a:t>、</a:t>
            </a:r>
            <a:br>
              <a:rPr lang="ja-JP" altLang="en-US" dirty="0" smtClean="0"/>
            </a:br>
            <a:r>
              <a:rPr lang="en-US" altLang="ja-JP" dirty="0" smtClean="0"/>
              <a:t>10.4</a:t>
            </a:r>
            <a:r>
              <a:rPr lang="ja-JP" altLang="en-US" dirty="0"/>
              <a:t>節で詳しく述べる</a:t>
            </a:r>
            <a:r>
              <a:rPr lang="ja-JP" altLang="en-US" dirty="0" smtClean="0"/>
              <a:t>。</a:t>
            </a:r>
          </a:p>
          <a:p>
            <a:pPr marL="355600" lvl="1" indent="0">
              <a:buNone/>
            </a:pPr>
            <a:r>
              <a:rPr lang="ja-JP" altLang="en-US" dirty="0" smtClean="0"/>
              <a:t>★</a:t>
            </a:r>
            <a:r>
              <a:rPr lang="en-US" altLang="ja-JP" dirty="0" smtClean="0"/>
              <a:t>4</a:t>
            </a:r>
            <a:r>
              <a:rPr lang="ja-JP" altLang="en-US" dirty="0" smtClean="0"/>
              <a:t>～</a:t>
            </a:r>
            <a:r>
              <a:rPr lang="en-US" altLang="ja-JP" dirty="0" smtClean="0"/>
              <a:t>:</a:t>
            </a:r>
            <a:r>
              <a:rPr lang="ja-JP" altLang="en-US" dirty="0" smtClean="0"/>
              <a:t> この形式のデータは、相互</a:t>
            </a:r>
            <a:r>
              <a:rPr lang="ja-JP" altLang="en-US" dirty="0"/>
              <a:t>に</a:t>
            </a:r>
            <a:r>
              <a:rPr lang="ja-JP" altLang="en-US" dirty="0" smtClean="0"/>
              <a:t>接続でき、</a:t>
            </a:r>
            <a:br>
              <a:rPr lang="ja-JP" altLang="en-US" dirty="0" smtClean="0"/>
            </a:br>
            <a:r>
              <a:rPr lang="ja-JP" altLang="en-US" dirty="0" smtClean="0"/>
              <a:t>コンピュータによるデータ</a:t>
            </a:r>
            <a:r>
              <a:rPr lang="ja-JP" altLang="en-US" dirty="0"/>
              <a:t>のマッシュアップ</a:t>
            </a:r>
            <a:r>
              <a:rPr lang="ja-JP" altLang="en-US" dirty="0" smtClean="0"/>
              <a:t>が</a:t>
            </a:r>
            <a:br>
              <a:rPr lang="ja-JP" altLang="en-US" dirty="0" smtClean="0"/>
            </a:br>
            <a:r>
              <a:rPr lang="ja-JP" altLang="en-US" dirty="0" smtClean="0"/>
              <a:t>容易</a:t>
            </a:r>
            <a:r>
              <a:rPr lang="ja-JP" altLang="en-US" dirty="0"/>
              <a:t>になる。</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dirty="0"/>
          </a:p>
        </p:txBody>
      </p:sp>
      <p:pic>
        <p:nvPicPr>
          <p:cNvPr id="5"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266" y="3368842"/>
            <a:ext cx="4919980" cy="3042285"/>
          </a:xfrm>
          <a:prstGeom prst="rect">
            <a:avLst/>
          </a:prstGeom>
          <a:noFill/>
          <a:ln>
            <a:noFill/>
          </a:ln>
        </p:spPr>
      </p:pic>
      <p:sp>
        <p:nvSpPr>
          <p:cNvPr id="6" name="テキスト ボックス 5"/>
          <p:cNvSpPr txBox="1"/>
          <p:nvPr/>
        </p:nvSpPr>
        <p:spPr>
          <a:xfrm>
            <a:off x="5238881" y="6257238"/>
            <a:ext cx="4207562" cy="307777"/>
          </a:xfrm>
          <a:prstGeom prst="rect">
            <a:avLst/>
          </a:prstGeom>
          <a:noFill/>
        </p:spPr>
        <p:txBody>
          <a:bodyPr wrap="none" rtlCol="0">
            <a:spAutoFit/>
          </a:bodyPr>
          <a:lstStyle/>
          <a:p>
            <a:pPr algn="l"/>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5★Open Data</a:t>
            </a:r>
            <a:r>
              <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指標（</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http://5stardata.info/</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241836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en-US" altLang="ja-JP" dirty="0" smtClean="0"/>
              <a:t>9.2</a:t>
            </a:r>
            <a:r>
              <a:rPr lang="ja-JP" altLang="en-US" dirty="0" smtClean="0"/>
              <a:t> データカタログに関する解説</a:t>
            </a:r>
            <a:endParaRPr kumimoji="1" lang="ja-JP" altLang="en-US" dirty="0"/>
          </a:p>
        </p:txBody>
      </p:sp>
      <p:sp>
        <p:nvSpPr>
          <p:cNvPr id="6" name="コンテンツ プレースホルダー 5"/>
          <p:cNvSpPr>
            <a:spLocks noGrp="1"/>
          </p:cNvSpPr>
          <p:nvPr>
            <p:ph idx="1"/>
          </p:nvPr>
        </p:nvSpPr>
        <p:spPr/>
        <p:txBody>
          <a:bodyPr>
            <a:normAutofit fontScale="92500" lnSpcReduction="10000"/>
          </a:bodyPr>
          <a:lstStyle/>
          <a:p>
            <a:r>
              <a:rPr lang="ja-JP" altLang="en-US" dirty="0" smtClean="0"/>
              <a:t>「データ」と「データカタログ」の</a:t>
            </a:r>
            <a:r>
              <a:rPr lang="ja-JP" altLang="en-US" dirty="0"/>
              <a:t>関係は下図の通り</a:t>
            </a:r>
            <a:r>
              <a:rPr lang="ja-JP" altLang="en-US" dirty="0" smtClean="0"/>
              <a:t>。</a:t>
            </a:r>
          </a:p>
          <a:p>
            <a:endParaRPr kumimoji="1" lang="ja-JP" altLang="en-US" dirty="0"/>
          </a:p>
          <a:p>
            <a:endParaRPr lang="ja-JP" altLang="en-US" dirty="0" smtClean="0"/>
          </a:p>
          <a:p>
            <a:endParaRPr kumimoji="1" lang="ja-JP" altLang="en-US" dirty="0"/>
          </a:p>
          <a:p>
            <a:endParaRPr lang="ja-JP" altLang="en-US" dirty="0" smtClean="0"/>
          </a:p>
          <a:p>
            <a:endParaRPr lang="ja-JP" altLang="en-US" dirty="0" smtClean="0"/>
          </a:p>
          <a:p>
            <a:r>
              <a:rPr lang="ja-JP" altLang="en-US" dirty="0" smtClean="0"/>
              <a:t>データカタログの必要性</a:t>
            </a:r>
          </a:p>
          <a:p>
            <a:pPr lvl="1"/>
            <a:r>
              <a:rPr lang="ja-JP" altLang="en-US" dirty="0"/>
              <a:t>公開するデータが増加するにつれて、それらのデータを整理し、検索、一覧する機能に対する要求が高まる。このような要求に応えるものが、データカタログである</a:t>
            </a:r>
            <a:r>
              <a:rPr lang="ja-JP" altLang="en-US" dirty="0" smtClean="0"/>
              <a:t>。</a:t>
            </a:r>
            <a:endParaRPr lang="ja-JP" altLang="en-US" dirty="0"/>
          </a:p>
          <a:p>
            <a:r>
              <a:rPr lang="ja-JP" altLang="en-US" dirty="0" smtClean="0"/>
              <a:t>データカタログのレベル</a:t>
            </a:r>
          </a:p>
          <a:p>
            <a:pPr lvl="1"/>
            <a:r>
              <a:rPr lang="ja-JP" altLang="en-US" dirty="0"/>
              <a:t>データの名称、取得先等を表形式データとしてまとめたものも、一種のデータカタログである</a:t>
            </a:r>
            <a:r>
              <a:rPr lang="ja-JP" altLang="en-US" dirty="0" smtClean="0"/>
              <a:t>。</a:t>
            </a:r>
          </a:p>
          <a:p>
            <a:pPr lvl="1"/>
            <a:r>
              <a:rPr lang="ja-JP" altLang="en-US" dirty="0" smtClean="0"/>
              <a:t>高機能</a:t>
            </a:r>
            <a:r>
              <a:rPr lang="ja-JP" altLang="en-US" dirty="0"/>
              <a:t>なデータの管理・検索・一覧機能を提供するためには、データカタログシステムを導入する、あるいは</a:t>
            </a:r>
            <a:r>
              <a:rPr lang="en-US" altLang="ja-JP" dirty="0"/>
              <a:t>RDF</a:t>
            </a:r>
            <a:r>
              <a:rPr lang="ja-JP" altLang="en-US" dirty="0"/>
              <a:t>・</a:t>
            </a:r>
            <a:r>
              <a:rPr lang="en-US" altLang="ja-JP" dirty="0"/>
              <a:t>SPARQL</a:t>
            </a:r>
            <a:r>
              <a:rPr lang="ja-JP" altLang="en-US" dirty="0"/>
              <a:t>等の技術を利用したデータ・メタデータ検索機能を提供することが望ましい。</a:t>
            </a:r>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18</a:t>
            </a:fld>
            <a:endParaRPr lang="en-US" altLang="ja-JP" dirty="0"/>
          </a:p>
        </p:txBody>
      </p:sp>
      <p:sp>
        <p:nvSpPr>
          <p:cNvPr id="8" name="フローチャート : 書類 7"/>
          <p:cNvSpPr/>
          <p:nvPr/>
        </p:nvSpPr>
        <p:spPr bwMode="auto">
          <a:xfrm>
            <a:off x="416496" y="1484784"/>
            <a:ext cx="2952328" cy="1656184"/>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12629836"/>
              </p:ext>
            </p:extLst>
          </p:nvPr>
        </p:nvGraphicFramePr>
        <p:xfrm>
          <a:off x="632520" y="1628800"/>
          <a:ext cx="2592288" cy="1127760"/>
        </p:xfrm>
        <a:graphic>
          <a:graphicData uri="http://schemas.openxmlformats.org/drawingml/2006/table">
            <a:tbl>
              <a:tblPr firstRow="1" bandRow="1">
                <a:tableStyleId>{5C22544A-7EE6-4342-B048-85BDC9FD1C3A}</a:tableStyleId>
              </a:tblPr>
              <a:tblGrid>
                <a:gridCol w="792088"/>
                <a:gridCol w="792088"/>
                <a:gridCol w="1008112"/>
              </a:tblGrid>
              <a:tr h="198022">
                <a:tc>
                  <a:txBody>
                    <a:bodyPr/>
                    <a:lstStyle/>
                    <a:p>
                      <a:r>
                        <a:rPr kumimoji="1" lang="ja-JP" altLang="en-US" sz="1200" dirty="0" smtClean="0"/>
                        <a:t>名称</a:t>
                      </a:r>
                      <a:endParaRPr kumimoji="1" lang="ja-JP" altLang="en-US" sz="1200" dirty="0"/>
                    </a:p>
                  </a:txBody>
                  <a:tcPr/>
                </a:tc>
                <a:tc>
                  <a:txBody>
                    <a:bodyPr/>
                    <a:lstStyle/>
                    <a:p>
                      <a:r>
                        <a:rPr kumimoji="1" lang="ja-JP" altLang="en-US" sz="1200" dirty="0" smtClean="0"/>
                        <a:t>作成者</a:t>
                      </a:r>
                      <a:endParaRPr kumimoji="1" lang="ja-JP" altLang="en-US" sz="1200" dirty="0"/>
                    </a:p>
                  </a:txBody>
                  <a:tcPr/>
                </a:tc>
                <a:tc>
                  <a:txBody>
                    <a:bodyPr/>
                    <a:lstStyle/>
                    <a:p>
                      <a:r>
                        <a:rPr kumimoji="1" lang="ja-JP" altLang="en-US" sz="1200" dirty="0" smtClean="0"/>
                        <a:t>取得先</a:t>
                      </a:r>
                      <a:endParaRPr kumimoji="1" lang="ja-JP" altLang="en-US" sz="1200" dirty="0"/>
                    </a:p>
                  </a:txBody>
                  <a:tcPr/>
                </a:tc>
              </a:tr>
              <a:tr h="198022">
                <a:tc>
                  <a:txBody>
                    <a:bodyPr/>
                    <a:lstStyle/>
                    <a:p>
                      <a:r>
                        <a:rPr kumimoji="1" lang="ja-JP" altLang="en-US" sz="1200" dirty="0" smtClean="0"/>
                        <a:t>データ</a:t>
                      </a:r>
                      <a:r>
                        <a:rPr kumimoji="1" lang="en-US" altLang="ja-JP" sz="1200" dirty="0" smtClean="0"/>
                        <a:t>A</a:t>
                      </a:r>
                      <a:endParaRPr kumimoji="1" lang="ja-JP" altLang="en-US" sz="1200" dirty="0"/>
                    </a:p>
                  </a:txBody>
                  <a:tcPr/>
                </a:tc>
                <a:tc>
                  <a:txBody>
                    <a:bodyPr/>
                    <a:lstStyle/>
                    <a:p>
                      <a:r>
                        <a:rPr kumimoji="1" lang="ja-JP" altLang="en-US" sz="1200" dirty="0" smtClean="0"/>
                        <a:t>○○課</a:t>
                      </a:r>
                      <a:endParaRPr kumimoji="1" lang="ja-JP" altLang="en-US" sz="1200" dirty="0"/>
                    </a:p>
                  </a:txBody>
                  <a:tcPr/>
                </a:tc>
                <a:tc>
                  <a:txBody>
                    <a:bodyPr/>
                    <a:lstStyle/>
                    <a:p>
                      <a:r>
                        <a:rPr kumimoji="1" lang="en-US" altLang="ja-JP" sz="1200" dirty="0" smtClean="0"/>
                        <a:t>http://…</a:t>
                      </a:r>
                      <a:endParaRPr kumimoji="1" lang="ja-JP" altLang="en-US" sz="1200" dirty="0"/>
                    </a:p>
                  </a:txBody>
                  <a:tcPr/>
                </a:tc>
              </a:tr>
              <a:tr h="198022">
                <a:tc>
                  <a:txBody>
                    <a:bodyPr/>
                    <a:lstStyle/>
                    <a:p>
                      <a:r>
                        <a:rPr kumimoji="1" lang="ja-JP" altLang="en-US" sz="1200" dirty="0" smtClean="0"/>
                        <a:t>データ</a:t>
                      </a:r>
                      <a:r>
                        <a:rPr kumimoji="1" lang="en-US" altLang="ja-JP" sz="1200" dirty="0" smtClean="0"/>
                        <a:t>B</a:t>
                      </a:r>
                      <a:endParaRPr kumimoji="1" lang="ja-JP" altLang="en-US" sz="1200" dirty="0"/>
                    </a:p>
                  </a:txBody>
                  <a:tcPr/>
                </a:tc>
                <a:tc>
                  <a:txBody>
                    <a:bodyPr/>
                    <a:lstStyle/>
                    <a:p>
                      <a:r>
                        <a:rPr kumimoji="1" lang="ja-JP" altLang="en-US" sz="1200" dirty="0" smtClean="0"/>
                        <a:t>△△課</a:t>
                      </a:r>
                      <a:endParaRPr kumimoji="1" lang="ja-JP" altLang="en-US" sz="1200" dirty="0"/>
                    </a:p>
                  </a:txBody>
                  <a:tcPr/>
                </a:tc>
                <a:tc>
                  <a:txBody>
                    <a:bodyPr/>
                    <a:lstStyle/>
                    <a:p>
                      <a:r>
                        <a:rPr kumimoji="1" lang="en-US" altLang="ja-JP" sz="1200" dirty="0" smtClean="0"/>
                        <a:t>http://…</a:t>
                      </a:r>
                      <a:endParaRPr kumimoji="1" lang="ja-JP" altLang="en-US" sz="1200" dirty="0"/>
                    </a:p>
                  </a:txBody>
                  <a:tcPr/>
                </a:tc>
              </a:tr>
              <a:tr h="198022">
                <a:tc>
                  <a:txBody>
                    <a:bodyPr/>
                    <a:lstStyle/>
                    <a:p>
                      <a:r>
                        <a:rPr kumimoji="1" lang="ja-JP" altLang="en-US" sz="1200" dirty="0" smtClean="0"/>
                        <a:t>データ</a:t>
                      </a:r>
                      <a:r>
                        <a:rPr kumimoji="1" lang="en-US" altLang="ja-JP" sz="1200" dirty="0" smtClean="0"/>
                        <a:t>C</a:t>
                      </a:r>
                      <a:endParaRPr kumimoji="1" lang="ja-JP" altLang="en-US" sz="1200" dirty="0"/>
                    </a:p>
                  </a:txBody>
                  <a:tcPr/>
                </a:tc>
                <a:tc>
                  <a:txBody>
                    <a:bodyPr/>
                    <a:lstStyle/>
                    <a:p>
                      <a:r>
                        <a:rPr kumimoji="1" lang="ja-JP" altLang="en-US" sz="1200" dirty="0" smtClean="0"/>
                        <a:t>□□課</a:t>
                      </a:r>
                      <a:endParaRPr kumimoji="1" lang="ja-JP" altLang="en-US" sz="1200" dirty="0"/>
                    </a:p>
                  </a:txBody>
                  <a:tcPr/>
                </a:tc>
                <a:tc>
                  <a:txBody>
                    <a:bodyPr/>
                    <a:lstStyle/>
                    <a:p>
                      <a:r>
                        <a:rPr kumimoji="1" lang="en-US" altLang="ja-JP" sz="1200" dirty="0" smtClean="0"/>
                        <a:t>http</a:t>
                      </a:r>
                      <a:r>
                        <a:rPr kumimoji="1" lang="en-US" altLang="ja-JP" sz="1400" dirty="0" smtClean="0"/>
                        <a:t>://…</a:t>
                      </a:r>
                      <a:endParaRPr kumimoji="1" lang="ja-JP" altLang="en-US" sz="1200" dirty="0"/>
                    </a:p>
                  </a:txBody>
                  <a:tcPr/>
                </a:tc>
              </a:tr>
            </a:tbl>
          </a:graphicData>
        </a:graphic>
      </p:graphicFrame>
      <p:sp>
        <p:nvSpPr>
          <p:cNvPr id="10" name="テキスト ボックス 9"/>
          <p:cNvSpPr txBox="1"/>
          <p:nvPr/>
        </p:nvSpPr>
        <p:spPr>
          <a:xfrm>
            <a:off x="630776" y="2761183"/>
            <a:ext cx="1441420" cy="307777"/>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a:t>
            </a:r>
          </a:p>
        </p:txBody>
      </p:sp>
      <p:sp>
        <p:nvSpPr>
          <p:cNvPr id="11" name="フローチャート : 書類 10"/>
          <p:cNvSpPr/>
          <p:nvPr/>
        </p:nvSpPr>
        <p:spPr bwMode="auto">
          <a:xfrm>
            <a:off x="4520952" y="1488469"/>
            <a:ext cx="2952328" cy="1508483"/>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本書</a:t>
            </a:r>
            <a:r>
              <a:rPr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X</a:t>
            </a:r>
            <a:r>
              <a:rPr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市に関するオープンデータの経緯を報告するものである。</a:t>
            </a:r>
            <a:r>
              <a:rPr lang="en-US" altLang="ja-JP"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dirty="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endParaRPr kumimoji="0" lang="en-US" altLang="ja-JP" sz="1100" b="0" i="0" u="none" strike="noStrike" cap="none" normalizeH="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フローチャート : 書類 11"/>
          <p:cNvSpPr/>
          <p:nvPr/>
        </p:nvSpPr>
        <p:spPr bwMode="auto">
          <a:xfrm>
            <a:off x="5025008" y="2204864"/>
            <a:ext cx="2952328" cy="1584176"/>
          </a:xfrm>
          <a:prstGeom prst="flowChartDocument">
            <a:avLst/>
          </a:prstGeom>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05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487943484"/>
              </p:ext>
            </p:extLst>
          </p:nvPr>
        </p:nvGraphicFramePr>
        <p:xfrm>
          <a:off x="5205028" y="2276872"/>
          <a:ext cx="2592288" cy="1097280"/>
        </p:xfrm>
        <a:graphic>
          <a:graphicData uri="http://schemas.openxmlformats.org/drawingml/2006/table">
            <a:tbl>
              <a:tblPr firstRow="1" bandRow="1">
                <a:tableStyleId>{5C22544A-7EE6-4342-B048-85BDC9FD1C3A}</a:tableStyleId>
              </a:tblPr>
              <a:tblGrid>
                <a:gridCol w="684076"/>
                <a:gridCol w="900100"/>
                <a:gridCol w="1008112"/>
              </a:tblGrid>
              <a:tr h="162018">
                <a:tc>
                  <a:txBody>
                    <a:bodyPr/>
                    <a:lstStyle/>
                    <a:p>
                      <a:r>
                        <a:rPr kumimoji="1" lang="ja-JP" altLang="en-US" sz="1200" dirty="0" smtClean="0"/>
                        <a:t>地域名</a:t>
                      </a:r>
                      <a:endParaRPr kumimoji="1" lang="ja-JP" altLang="en-US" sz="1200" dirty="0"/>
                    </a:p>
                  </a:txBody>
                  <a:tcPr/>
                </a:tc>
                <a:tc>
                  <a:txBody>
                    <a:bodyPr/>
                    <a:lstStyle/>
                    <a:p>
                      <a:r>
                        <a:rPr kumimoji="1" lang="ja-JP" altLang="en-US" sz="1200" dirty="0" smtClean="0"/>
                        <a:t>人口</a:t>
                      </a:r>
                      <a:r>
                        <a:rPr kumimoji="1" lang="en-US" altLang="ja-JP" sz="1200" dirty="0" smtClean="0"/>
                        <a:t>[</a:t>
                      </a:r>
                      <a:r>
                        <a:rPr kumimoji="1" lang="ja-JP" altLang="en-US" sz="1200" dirty="0" smtClean="0"/>
                        <a:t>人</a:t>
                      </a:r>
                      <a:r>
                        <a:rPr kumimoji="1" lang="en-US" altLang="ja-JP" sz="1200" dirty="0" smtClean="0"/>
                        <a:t>]</a:t>
                      </a:r>
                      <a:endParaRPr kumimoji="1" lang="ja-JP" altLang="en-US" sz="1200" dirty="0"/>
                    </a:p>
                  </a:txBody>
                  <a:tcPr/>
                </a:tc>
                <a:tc>
                  <a:txBody>
                    <a:bodyPr/>
                    <a:lstStyle/>
                    <a:p>
                      <a:r>
                        <a:rPr kumimoji="1" lang="ja-JP" altLang="en-US" sz="1200" dirty="0" smtClean="0"/>
                        <a:t>面積</a:t>
                      </a:r>
                      <a:r>
                        <a:rPr kumimoji="1" lang="en-US" altLang="ja-JP" sz="1200" dirty="0" smtClean="0"/>
                        <a:t>[km</a:t>
                      </a:r>
                      <a:r>
                        <a:rPr kumimoji="1" lang="en-US" altLang="ja-JP" sz="1200" baseline="30000" dirty="0" smtClean="0"/>
                        <a:t>2</a:t>
                      </a:r>
                      <a:r>
                        <a:rPr kumimoji="1" lang="en-US" altLang="ja-JP" sz="1200" dirty="0" smtClean="0"/>
                        <a:t>]</a:t>
                      </a:r>
                      <a:endParaRPr kumimoji="1" lang="ja-JP" altLang="en-US" sz="1200" dirty="0"/>
                    </a:p>
                  </a:txBody>
                  <a:tcPr/>
                </a:tc>
              </a:tr>
              <a:tr h="162018">
                <a:tc>
                  <a:txBody>
                    <a:bodyPr/>
                    <a:lstStyle/>
                    <a:p>
                      <a:r>
                        <a:rPr kumimoji="1" lang="en-US" altLang="ja-JP" sz="1200" dirty="0" smtClean="0"/>
                        <a:t>X</a:t>
                      </a:r>
                      <a:r>
                        <a:rPr kumimoji="1" lang="ja-JP" altLang="en-US" sz="1200" dirty="0" smtClean="0"/>
                        <a:t>市</a:t>
                      </a:r>
                      <a:endParaRPr kumimoji="1" lang="ja-JP" altLang="en-US" sz="1200" dirty="0"/>
                    </a:p>
                  </a:txBody>
                  <a:tcPr/>
                </a:tc>
                <a:tc>
                  <a:txBody>
                    <a:bodyPr/>
                    <a:lstStyle/>
                    <a:p>
                      <a:pPr algn="r"/>
                      <a:r>
                        <a:rPr kumimoji="1" lang="en-US" altLang="ja-JP" sz="1200" dirty="0" smtClean="0"/>
                        <a:t>1,234,000</a:t>
                      </a:r>
                      <a:endParaRPr kumimoji="1" lang="ja-JP" altLang="en-US" sz="1200" dirty="0"/>
                    </a:p>
                  </a:txBody>
                  <a:tcPr/>
                </a:tc>
                <a:tc>
                  <a:txBody>
                    <a:bodyPr/>
                    <a:lstStyle/>
                    <a:p>
                      <a:pPr algn="r"/>
                      <a:r>
                        <a:rPr kumimoji="1" lang="en-US" altLang="ja-JP" sz="1200" dirty="0" smtClean="0"/>
                        <a:t>3,456.00</a:t>
                      </a:r>
                      <a:endParaRPr kumimoji="1" lang="ja-JP" altLang="en-US" sz="1200" dirty="0"/>
                    </a:p>
                  </a:txBody>
                  <a:tcPr/>
                </a:tc>
              </a:tr>
              <a:tr h="162018">
                <a:tc>
                  <a:txBody>
                    <a:bodyPr/>
                    <a:lstStyle/>
                    <a:p>
                      <a:r>
                        <a:rPr kumimoji="1" lang="en-US" altLang="ja-JP" sz="1200" dirty="0" smtClean="0"/>
                        <a:t>Y</a:t>
                      </a:r>
                      <a:r>
                        <a:rPr kumimoji="1" lang="ja-JP" altLang="en-US" sz="1200" dirty="0" smtClean="0"/>
                        <a:t>市</a:t>
                      </a:r>
                      <a:endParaRPr kumimoji="1" lang="ja-JP" altLang="en-US" sz="1200" dirty="0"/>
                    </a:p>
                  </a:txBody>
                  <a:tcPr/>
                </a:tc>
                <a:tc>
                  <a:txBody>
                    <a:bodyPr/>
                    <a:lstStyle/>
                    <a:p>
                      <a:pPr algn="r"/>
                      <a:r>
                        <a:rPr kumimoji="1" lang="en-US" altLang="ja-JP" sz="1200" baseline="0" dirty="0" smtClean="0"/>
                        <a:t>   789,000</a:t>
                      </a:r>
                      <a:endParaRPr kumimoji="1" lang="ja-JP" altLang="en-US" sz="1200" dirty="0"/>
                    </a:p>
                  </a:txBody>
                  <a:tcPr/>
                </a:tc>
                <a:tc>
                  <a:txBody>
                    <a:bodyPr/>
                    <a:lstStyle/>
                    <a:p>
                      <a:pPr algn="r"/>
                      <a:r>
                        <a:rPr kumimoji="1" lang="en-US" altLang="ja-JP" sz="1200" dirty="0" smtClean="0"/>
                        <a:t>1,357.00</a:t>
                      </a:r>
                      <a:endParaRPr kumimoji="1" lang="ja-JP" altLang="en-US" sz="1200" dirty="0"/>
                    </a:p>
                  </a:txBody>
                  <a:tcPr/>
                </a:tc>
              </a:tr>
              <a:tr h="162018">
                <a:tc>
                  <a:txBody>
                    <a:bodyPr/>
                    <a:lstStyle/>
                    <a:p>
                      <a:r>
                        <a:rPr kumimoji="1" lang="en-US" altLang="ja-JP" sz="1200" dirty="0" smtClean="0"/>
                        <a:t>Z</a:t>
                      </a:r>
                      <a:r>
                        <a:rPr kumimoji="1" lang="ja-JP" altLang="en-US" sz="1200" dirty="0" smtClean="0"/>
                        <a:t>市</a:t>
                      </a:r>
                      <a:endParaRPr kumimoji="1" lang="ja-JP" altLang="en-US" sz="1200" dirty="0"/>
                    </a:p>
                  </a:txBody>
                  <a:tcPr/>
                </a:tc>
                <a:tc>
                  <a:txBody>
                    <a:bodyPr/>
                    <a:lstStyle/>
                    <a:p>
                      <a:pPr algn="r"/>
                      <a:r>
                        <a:rPr kumimoji="1" lang="en-US" altLang="ja-JP" sz="1200" dirty="0" smtClean="0"/>
                        <a:t>555,000</a:t>
                      </a:r>
                      <a:endParaRPr kumimoji="1" lang="ja-JP" altLang="en-US" sz="1200" dirty="0"/>
                    </a:p>
                  </a:txBody>
                  <a:tcPr/>
                </a:tc>
                <a:tc>
                  <a:txBody>
                    <a:bodyPr/>
                    <a:lstStyle/>
                    <a:p>
                      <a:pPr algn="r"/>
                      <a:r>
                        <a:rPr kumimoji="1" lang="en-US" altLang="ja-JP" sz="1200" dirty="0" smtClean="0"/>
                        <a:t>2,345.00</a:t>
                      </a:r>
                      <a:endParaRPr kumimoji="1" lang="ja-JP" altLang="en-US" sz="1200" dirty="0"/>
                    </a:p>
                  </a:txBody>
                  <a:tcPr/>
                </a:tc>
              </a:tr>
            </a:tbl>
          </a:graphicData>
        </a:graphic>
      </p:graphicFrame>
      <p:cxnSp>
        <p:nvCxnSpPr>
          <p:cNvPr id="14" name="カギ線コネクタ 13"/>
          <p:cNvCxnSpPr/>
          <p:nvPr/>
        </p:nvCxnSpPr>
        <p:spPr bwMode="auto">
          <a:xfrm flipV="1">
            <a:off x="3224808" y="1772816"/>
            <a:ext cx="1296144" cy="288032"/>
          </a:xfrm>
          <a:prstGeom prst="bentConnector3">
            <a:avLst/>
          </a:prstGeom>
          <a:solidFill>
            <a:schemeClr val="accent1"/>
          </a:solidFill>
          <a:ln w="12700" cap="sq" cmpd="sng" algn="ctr">
            <a:solidFill>
              <a:schemeClr val="bg1"/>
            </a:solidFill>
            <a:prstDash val="solid"/>
            <a:round/>
            <a:headEnd type="none" w="sm" len="sm"/>
            <a:tailEnd type="arrow"/>
          </a:ln>
          <a:effectLst/>
        </p:spPr>
      </p:cxnSp>
      <p:cxnSp>
        <p:nvCxnSpPr>
          <p:cNvPr id="15" name="カギ線コネクタ 14"/>
          <p:cNvCxnSpPr/>
          <p:nvPr/>
        </p:nvCxnSpPr>
        <p:spPr bwMode="auto">
          <a:xfrm>
            <a:off x="3224808" y="2348880"/>
            <a:ext cx="1800200" cy="936104"/>
          </a:xfrm>
          <a:prstGeom prst="bentConnector3">
            <a:avLst/>
          </a:prstGeom>
          <a:solidFill>
            <a:schemeClr val="accent1"/>
          </a:solidFill>
          <a:ln w="12700" cap="sq" cmpd="sng" algn="ctr">
            <a:solidFill>
              <a:schemeClr val="bg1"/>
            </a:solidFill>
            <a:prstDash val="solid"/>
            <a:round/>
            <a:headEnd type="none" w="sm" len="sm"/>
            <a:tailEnd type="arrow"/>
          </a:ln>
          <a:effectLst/>
        </p:spPr>
      </p:cxnSp>
      <p:sp>
        <p:nvSpPr>
          <p:cNvPr id="16" name="テキスト ボックス 15"/>
          <p:cNvSpPr txBox="1"/>
          <p:nvPr/>
        </p:nvSpPr>
        <p:spPr>
          <a:xfrm>
            <a:off x="7466851" y="1507094"/>
            <a:ext cx="1441420"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a:t>
            </a:r>
            <a:b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（文書データ）</a:t>
            </a:r>
          </a:p>
        </p:txBody>
      </p:sp>
      <p:sp>
        <p:nvSpPr>
          <p:cNvPr id="17" name="テキスト ボックス 16"/>
          <p:cNvSpPr txBox="1"/>
          <p:nvPr/>
        </p:nvSpPr>
        <p:spPr>
          <a:xfrm>
            <a:off x="7977336" y="2204864"/>
            <a:ext cx="1620957"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a:t>
            </a:r>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B</a:t>
            </a:r>
            <a:b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（表形式データ）</a:t>
            </a:r>
          </a:p>
        </p:txBody>
      </p:sp>
    </p:spTree>
    <p:extLst>
      <p:ext uri="{BB962C8B-B14F-4D97-AF65-F5344CB8AC3E}">
        <p14:creationId xmlns:p14="http://schemas.microsoft.com/office/powerpoint/2010/main" val="391232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9.3 </a:t>
            </a:r>
            <a:r>
              <a:rPr lang="ja-JP" altLang="en-US" dirty="0" smtClean="0"/>
              <a:t>オープンデータと識別子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識別子の定義は</a:t>
            </a:r>
            <a:r>
              <a:rPr kumimoji="1" lang="en-US" altLang="ja-JP" dirty="0" smtClean="0"/>
              <a:t>1.4</a:t>
            </a:r>
            <a:r>
              <a:rPr kumimoji="1" lang="ja-JP" altLang="en-US" dirty="0" smtClean="0"/>
              <a:t>節「用語定義」にあり。</a:t>
            </a:r>
          </a:p>
          <a:p>
            <a:r>
              <a:rPr kumimoji="1" lang="ja-JP" altLang="en-US" dirty="0" smtClean="0"/>
              <a:t>オープンデータにおいて識別子が必要である理由</a:t>
            </a:r>
          </a:p>
          <a:p>
            <a:pPr lvl="1"/>
            <a:r>
              <a:rPr lang="ja-JP" altLang="en-US" dirty="0"/>
              <a:t>オープンデータは、コンピュータが読み取り解釈するためのデータである</a:t>
            </a:r>
            <a:r>
              <a:rPr lang="ja-JP" altLang="en-US" dirty="0" smtClean="0"/>
              <a:t>。</a:t>
            </a:r>
            <a:br>
              <a:rPr lang="ja-JP" altLang="en-US" dirty="0" smtClean="0"/>
            </a:br>
            <a:r>
              <a:rPr lang="ja-JP" altLang="en-US" dirty="0" smtClean="0"/>
              <a:t>これら</a:t>
            </a:r>
            <a:r>
              <a:rPr lang="ja-JP" altLang="en-US" dirty="0"/>
              <a:t>のデータは、コンピュータが一意に識別できるべきである</a:t>
            </a:r>
            <a:r>
              <a:rPr lang="ja-JP" altLang="en-US" dirty="0" smtClean="0"/>
              <a:t>。</a:t>
            </a:r>
          </a:p>
          <a:p>
            <a:pPr lvl="1"/>
            <a:r>
              <a:rPr lang="ja-JP" altLang="en-US" dirty="0" smtClean="0"/>
              <a:t>オープンデータ</a:t>
            </a:r>
            <a:r>
              <a:rPr lang="ja-JP" altLang="en-US" dirty="0"/>
              <a:t>に含まれる実物や組織、場所等も、一意に識別されることが望ましい。これは、組織や場所が文字列で提供されている場合、以下のような問題が発生する可能性があるためである</a:t>
            </a:r>
            <a:r>
              <a:rPr lang="ja-JP" altLang="en-US" dirty="0" smtClean="0"/>
              <a:t>。</a:t>
            </a:r>
          </a:p>
          <a:p>
            <a:pPr marL="876300" lvl="2" indent="-342900">
              <a:buFont typeface="+mj-lt"/>
              <a:buAutoNum type="arabicPeriod"/>
            </a:pPr>
            <a:r>
              <a:rPr lang="ja-JP" altLang="en-US" dirty="0" smtClean="0"/>
              <a:t>情報</a:t>
            </a:r>
            <a:r>
              <a:rPr lang="ja-JP" altLang="en-US" dirty="0"/>
              <a:t>利用者のコンピュータは、表記の揺らぎにより同一の組織や場所を別物として解釈する可能性がある</a:t>
            </a:r>
            <a:r>
              <a:rPr lang="ja-JP" altLang="en-US" dirty="0" smtClean="0"/>
              <a:t>。</a:t>
            </a:r>
          </a:p>
          <a:p>
            <a:pPr marL="876300" lvl="2" indent="-342900">
              <a:buFont typeface="+mj-lt"/>
              <a:buAutoNum type="arabicPeriod"/>
            </a:pPr>
            <a:r>
              <a:rPr lang="ja-JP" altLang="en-US" dirty="0" smtClean="0"/>
              <a:t>情報</a:t>
            </a:r>
            <a:r>
              <a:rPr lang="ja-JP" altLang="en-US" dirty="0"/>
              <a:t>利用者のコンピュータは、同一名称だが違う意味である組織や場所を、文字列だけでは識別できない。</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19</a:t>
            </a:fld>
            <a:endParaRPr lang="en-US" altLang="ja-JP" dirty="0"/>
          </a:p>
        </p:txBody>
      </p:sp>
    </p:spTree>
    <p:extLst>
      <p:ext uri="{BB962C8B-B14F-4D97-AF65-F5344CB8AC3E}">
        <p14:creationId xmlns:p14="http://schemas.microsoft.com/office/powerpoint/2010/main" val="242134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整備計画</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2014/02</a:t>
            </a:r>
            <a:endParaRPr lang="ja-JP" altLang="en-US" dirty="0" smtClean="0"/>
          </a:p>
          <a:p>
            <a:pPr lvl="1"/>
            <a:r>
              <a:rPr lang="ja-JP" altLang="en-US" dirty="0" smtClean="0"/>
              <a:t>第</a:t>
            </a:r>
            <a:r>
              <a:rPr lang="en-US" altLang="ja-JP" dirty="0" smtClean="0"/>
              <a:t>2</a:t>
            </a:r>
            <a:r>
              <a:rPr lang="ja-JP" altLang="en-US" dirty="0" smtClean="0"/>
              <a:t>回技術委員会にて骨子提示</a:t>
            </a:r>
          </a:p>
          <a:p>
            <a:pPr lvl="1"/>
            <a:r>
              <a:rPr lang="ja-JP" altLang="en-US" dirty="0"/>
              <a:t>第</a:t>
            </a:r>
            <a:r>
              <a:rPr lang="en-US" altLang="ja-JP" dirty="0"/>
              <a:t>3</a:t>
            </a:r>
            <a:r>
              <a:rPr lang="ja-JP" altLang="en-US" dirty="0" smtClean="0"/>
              <a:t>回データガバナンス委員会にて骨子提示</a:t>
            </a:r>
          </a:p>
          <a:p>
            <a:pPr lvl="1"/>
            <a:endParaRPr lang="ja-JP" altLang="en-US" dirty="0" smtClean="0"/>
          </a:p>
          <a:p>
            <a:pPr lvl="1"/>
            <a:endParaRPr lang="ja-JP" altLang="en-US" dirty="0"/>
          </a:p>
          <a:p>
            <a:endParaRPr lang="ja-JP" altLang="en-US" dirty="0" smtClean="0"/>
          </a:p>
          <a:p>
            <a:r>
              <a:rPr lang="en-US" altLang="ja-JP" dirty="0" smtClean="0"/>
              <a:t>2014/04</a:t>
            </a:r>
            <a:endParaRPr lang="ja-JP" altLang="en-US" dirty="0" smtClean="0"/>
          </a:p>
          <a:p>
            <a:pPr lvl="1"/>
            <a:r>
              <a:rPr kumimoji="1" lang="ja-JP" altLang="en-US" dirty="0" smtClean="0"/>
              <a:t>第</a:t>
            </a:r>
            <a:r>
              <a:rPr kumimoji="1" lang="en-US" altLang="ja-JP" dirty="0" smtClean="0"/>
              <a:t>3</a:t>
            </a:r>
            <a:r>
              <a:rPr kumimoji="1" lang="ja-JP" altLang="en-US" dirty="0" smtClean="0"/>
              <a:t>回技術委員会／第</a:t>
            </a:r>
            <a:r>
              <a:rPr kumimoji="1" lang="en-US" altLang="ja-JP" dirty="0" smtClean="0"/>
              <a:t>4</a:t>
            </a:r>
            <a:r>
              <a:rPr kumimoji="1" lang="ja-JP" altLang="en-US" dirty="0" smtClean="0"/>
              <a:t>回データガバナンス委員会にて検討</a:t>
            </a:r>
          </a:p>
          <a:p>
            <a:pPr lvl="1"/>
            <a:endParaRPr lang="ja-JP" altLang="en-US" dirty="0" smtClean="0"/>
          </a:p>
          <a:p>
            <a:pPr lvl="1"/>
            <a:endParaRPr lang="ja-JP" altLang="en-US" dirty="0"/>
          </a:p>
          <a:p>
            <a:r>
              <a:rPr kumimoji="1" lang="en-US" altLang="ja-JP" dirty="0" smtClean="0"/>
              <a:t>2014/05</a:t>
            </a:r>
            <a:r>
              <a:rPr kumimoji="1" lang="ja-JP" altLang="en-US" dirty="0" smtClean="0"/>
              <a:t>～</a:t>
            </a:r>
            <a:r>
              <a:rPr kumimoji="1" lang="en-US" altLang="ja-JP" dirty="0" smtClean="0"/>
              <a:t>2014/06</a:t>
            </a:r>
            <a:endParaRPr kumimoji="1" lang="ja-JP" altLang="en-US" dirty="0" smtClean="0"/>
          </a:p>
          <a:p>
            <a:pPr lvl="1"/>
            <a:r>
              <a:rPr kumimoji="1" lang="ja-JP" altLang="en-US" dirty="0" smtClean="0"/>
              <a:t>オープンデータ流通推進コンソーシアムより</a:t>
            </a:r>
            <a:r>
              <a:rPr kumimoji="1" lang="ja-JP" altLang="en-US" dirty="0" smtClean="0"/>
              <a:t>公開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dirty="0"/>
          </a:p>
        </p:txBody>
      </p:sp>
      <p:sp>
        <p:nvSpPr>
          <p:cNvPr id="5" name="テキスト ボックス 4"/>
          <p:cNvSpPr txBox="1"/>
          <p:nvPr/>
        </p:nvSpPr>
        <p:spPr>
          <a:xfrm>
            <a:off x="5351070" y="683404"/>
            <a:ext cx="4570482" cy="369332"/>
          </a:xfrm>
          <a:prstGeom prst="rect">
            <a:avLst/>
          </a:prstGeom>
          <a:noFill/>
        </p:spPr>
        <p:txBody>
          <a:bodyPr wrap="none" rtlCol="0">
            <a:spAutoFit/>
          </a:bodyPr>
          <a:lstStyle/>
          <a:p>
            <a:pPr algn="l"/>
            <a:r>
              <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本ページは最終的な概要書に含めない。</a:t>
            </a:r>
          </a:p>
        </p:txBody>
      </p:sp>
      <p:sp>
        <p:nvSpPr>
          <p:cNvPr id="6" name="下矢印 5"/>
          <p:cNvSpPr/>
          <p:nvPr/>
        </p:nvSpPr>
        <p:spPr bwMode="auto">
          <a:xfrm>
            <a:off x="920552" y="2276872"/>
            <a:ext cx="504056" cy="1224136"/>
          </a:xfrm>
          <a:prstGeom prst="downArrow">
            <a:avLst/>
          </a:prstGeom>
          <a:solidFill>
            <a:schemeClr val="bg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下矢印 6"/>
          <p:cNvSpPr/>
          <p:nvPr/>
        </p:nvSpPr>
        <p:spPr bwMode="auto">
          <a:xfrm>
            <a:off x="954995" y="4365104"/>
            <a:ext cx="504056" cy="792088"/>
          </a:xfrm>
          <a:prstGeom prst="downArrow">
            <a:avLst/>
          </a:prstGeom>
          <a:solidFill>
            <a:schemeClr val="bg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424608" y="2339624"/>
            <a:ext cx="3185487" cy="923330"/>
          </a:xfrm>
          <a:prstGeom prst="rect">
            <a:avLst/>
          </a:prstGeom>
          <a:noFill/>
        </p:spPr>
        <p:txBody>
          <a:bodyPr wrap="none" rtlCol="0">
            <a:spAutoFit/>
          </a:bodyPr>
          <a:lstStyle/>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頂いた意見を反映</a:t>
            </a:r>
          </a:p>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技術編・利用ルール編を統合</a:t>
            </a:r>
          </a:p>
          <a:p>
            <a:pPr algn="l"/>
            <a:r>
              <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内容精査</a:t>
            </a:r>
            <a:endPar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484729" y="4384976"/>
            <a:ext cx="2031325" cy="646331"/>
          </a:xfrm>
          <a:prstGeom prst="rect">
            <a:avLst/>
          </a:prstGeom>
          <a:noFill/>
        </p:spPr>
        <p:txBody>
          <a:bodyPr wrap="none" rtlCol="0">
            <a:spAutoFit/>
          </a:bodyPr>
          <a:lstStyle/>
          <a:p>
            <a:pPr algn="l"/>
            <a:r>
              <a:rPr kumimoji="1" lang="ja-JP" altLang="en-US"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頂いた意見を反映</a:t>
            </a:r>
          </a:p>
          <a:p>
            <a:pPr algn="l"/>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公開に向けた調整</a:t>
            </a:r>
          </a:p>
        </p:txBody>
      </p:sp>
    </p:spTree>
    <p:extLst>
      <p:ext uri="{BB962C8B-B14F-4D97-AF65-F5344CB8AC3E}">
        <p14:creationId xmlns:p14="http://schemas.microsoft.com/office/powerpoint/2010/main" val="90835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9.4 </a:t>
            </a:r>
            <a:r>
              <a:rPr lang="ja-JP" altLang="en-US" dirty="0" smtClean="0"/>
              <a:t>オープンデータ化</a:t>
            </a:r>
            <a:r>
              <a:rPr lang="ja-JP" altLang="en-US" dirty="0"/>
              <a:t>の技術レベル</a:t>
            </a:r>
            <a:endParaRPr kumimoji="1" lang="ja-JP" altLang="en-US" dirty="0"/>
          </a:p>
        </p:txBody>
      </p:sp>
      <p:sp>
        <p:nvSpPr>
          <p:cNvPr id="6" name="コンテンツ プレースホルダー 5"/>
          <p:cNvSpPr>
            <a:spLocks noGrp="1"/>
          </p:cNvSpPr>
          <p:nvPr>
            <p:ph idx="1"/>
          </p:nvPr>
        </p:nvSpPr>
        <p:spPr>
          <a:xfrm>
            <a:off x="351414" y="1143000"/>
            <a:ext cx="9146415" cy="5238327"/>
          </a:xfrm>
        </p:spPr>
        <p:txBody>
          <a:bodyPr>
            <a:normAutofit/>
          </a:bodyPr>
          <a:lstStyle/>
          <a:p>
            <a:r>
              <a:rPr kumimoji="1" lang="ja-JP" altLang="en-US" dirty="0" smtClean="0"/>
              <a:t>以下のようなレベルを設定する。</a:t>
            </a:r>
          </a:p>
          <a:p>
            <a:r>
              <a:rPr kumimoji="1" lang="ja-JP" altLang="en-US" dirty="0" smtClean="0"/>
              <a:t>それぞれの技術を利用した場合のメリットを解説する。</a:t>
            </a:r>
          </a:p>
          <a:p>
            <a:pPr marL="457200" indent="-457200">
              <a:buFont typeface="+mj-lt"/>
              <a:buAutoNum type="arabicPeriod" startAt="3"/>
            </a:pPr>
            <a:endParaRPr lang="ja-JP" altLang="en-US" dirty="0" smtClean="0"/>
          </a:p>
          <a:p>
            <a:pPr marL="457200" indent="-457200">
              <a:buFont typeface="+mj-lt"/>
              <a:buAutoNum type="arabicPeriod" startAt="3"/>
            </a:pPr>
            <a:endParaRPr lang="ja-JP" altLang="en-US" dirty="0" smtClean="0"/>
          </a:p>
          <a:p>
            <a:pPr marL="457200" indent="-457200">
              <a:buFont typeface="+mj-lt"/>
              <a:buAutoNum type="arabicPeriod" startAt="3"/>
            </a:pPr>
            <a:endParaRPr lang="ja-JP" altLang="en-US" dirty="0"/>
          </a:p>
          <a:p>
            <a:pPr marL="457200" indent="-457200">
              <a:buFont typeface="+mj-lt"/>
              <a:buAutoNum type="arabicPeriod" startAt="3"/>
            </a:pPr>
            <a:endParaRPr lang="ja-JP" altLang="en-US" dirty="0" smtClean="0"/>
          </a:p>
          <a:p>
            <a:endParaRPr lang="ja-JP" altLang="en-US" dirty="0"/>
          </a:p>
          <a:p>
            <a:endParaRPr kumimoji="1" lang="ja-JP" altLang="en-US" dirty="0" smtClean="0"/>
          </a:p>
          <a:p>
            <a:endParaRPr lang="ja-JP" altLang="en-US" dirty="0"/>
          </a:p>
          <a:p>
            <a:endParaRPr kumimoji="1" lang="ja-JP" altLang="en-US" dirty="0" smtClean="0"/>
          </a:p>
          <a:p>
            <a:pPr marL="0" indent="0">
              <a:buNone/>
            </a:pPr>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20</a:t>
            </a:fld>
            <a:endParaRPr lang="en-US" altLang="ja-JP" dirty="0"/>
          </a:p>
        </p:txBody>
      </p:sp>
      <p:graphicFrame>
        <p:nvGraphicFramePr>
          <p:cNvPr id="7" name="コンテンツ プレースホルダー 9"/>
          <p:cNvGraphicFramePr>
            <a:graphicFrameLocks/>
          </p:cNvGraphicFramePr>
          <p:nvPr>
            <p:extLst>
              <p:ext uri="{D42A27DB-BD31-4B8C-83A1-F6EECF244321}">
                <p14:modId xmlns:p14="http://schemas.microsoft.com/office/powerpoint/2010/main" val="367459205"/>
              </p:ext>
            </p:extLst>
          </p:nvPr>
        </p:nvGraphicFramePr>
        <p:xfrm>
          <a:off x="344488" y="2276872"/>
          <a:ext cx="9183690" cy="3447070"/>
        </p:xfrm>
        <a:graphic>
          <a:graphicData uri="http://schemas.openxmlformats.org/drawingml/2006/table">
            <a:tbl>
              <a:tblPr firstRow="1" firstCol="1" bandRow="1">
                <a:tableStyleId>{5C22544A-7EE6-4342-B048-85BDC9FD1C3A}</a:tableStyleId>
              </a:tblPr>
              <a:tblGrid>
                <a:gridCol w="743737"/>
                <a:gridCol w="1436327"/>
                <a:gridCol w="1690567"/>
                <a:gridCol w="1748863"/>
                <a:gridCol w="1748863"/>
                <a:gridCol w="1815333"/>
              </a:tblGrid>
              <a:tr h="307630">
                <a:tc>
                  <a:txBody>
                    <a:bodyPr/>
                    <a:lstStyle/>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Level 4</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24555">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PDF</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や画像ファイルを</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機械可読なデータを作成し、</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で公開する。</a:t>
                      </a:r>
                      <a:b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XLS,</a:t>
                      </a:r>
                      <a:r>
                        <a:rPr kumimoji="1" lang="en-US" altLang="ja-JP" baseline="0" dirty="0" smtClean="0">
                          <a:latin typeface="メイリオ" panose="020B0604030504040204" pitchFamily="50" charset="-128"/>
                          <a:ea typeface="メイリオ" panose="020B0604030504040204" pitchFamily="50" charset="-128"/>
                          <a:cs typeface="メイリオ" panose="020B0604030504040204" pitchFamily="50" charset="-128"/>
                        </a:rPr>
                        <a:t> DOC</a:t>
                      </a:r>
                      <a:r>
                        <a:rPr kumimoji="1" lang="ja-JP" altLang="en-US" baseline="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非独占の（標準化された）形式で公開する。（</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CSV</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等）</a:t>
                      </a:r>
                    </a:p>
                  </a:txBody>
                  <a:tcPr marL="90170" marR="90170" marT="46990" marB="46990"/>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機械判読に適したデータを作成し、公開する。</a:t>
                      </a:r>
                      <a:b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章参照）</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dirty="0" err="1"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XML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等の技術を導入したデータを作成し、公開する。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24555">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データカタログ</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存在しない</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カタログを表形式データ（</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CSV</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など）として作成し、公開する。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Level 1</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と同じ。</a:t>
                      </a:r>
                    </a:p>
                  </a:txBody>
                  <a:tcPr marL="90170" marR="90170" marT="46990" marB="46990"/>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データカタログシステムを導入する。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SPARQL</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を利用したメタデータ検索機能を提供する。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642128">
                <a:tc>
                  <a:txBody>
                    <a:bodyPr/>
                    <a:lstStyle/>
                    <a:p>
                      <a:pPr algn="just">
                        <a:spcAft>
                          <a:spcPts val="0"/>
                        </a:spcAft>
                      </a:pPr>
                      <a:r>
                        <a:rPr lang="ja-JP" sz="1300" b="1" kern="100" dirty="0">
                          <a:solidFill>
                            <a:srgbClr val="FFFFFF"/>
                          </a:solidFill>
                          <a:effectLst/>
                          <a:latin typeface="メイリオ" panose="020B0604030504040204" pitchFamily="50" charset="-128"/>
                          <a:ea typeface="メイリオ" panose="020B0604030504040204" pitchFamily="50" charset="-128"/>
                          <a:cs typeface="Times New Roman" panose="02020603050405020304" pitchFamily="18" charset="0"/>
                        </a:rPr>
                        <a:t>識別子</a:t>
                      </a:r>
                      <a:endPar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何らかの手段で識別されている。</a:t>
                      </a:r>
                    </a:p>
                  </a:txBody>
                  <a:tcPr/>
                </a:tc>
                <a:tc>
                  <a:txBody>
                    <a:bodyPr/>
                    <a:lstStyle/>
                    <a:p>
                      <a:pPr algn="just">
                        <a:spcAft>
                          <a:spcPts val="0"/>
                        </a:spcAft>
                      </a:pPr>
                      <a:r>
                        <a:rPr lang="en-US" sz="1300" kern="100">
                          <a:effectLst/>
                          <a:latin typeface="メイリオ" panose="020B0604030504040204" pitchFamily="50" charset="-128"/>
                          <a:ea typeface="メイリオ" panose="020B0604030504040204" pitchFamily="50" charset="-128"/>
                          <a:cs typeface="Times New Roman" panose="02020603050405020304" pitchFamily="18" charset="0"/>
                        </a:rPr>
                        <a:t>Level 0</a:t>
                      </a: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と同じ。</a:t>
                      </a:r>
                    </a:p>
                  </a:txBody>
                  <a:tcPr/>
                </a:tc>
                <a:tc>
                  <a:txBody>
                    <a:bodyPr/>
                    <a:lstStyle/>
                    <a:p>
                      <a:pPr algn="just">
                        <a:spcAft>
                          <a:spcPts val="0"/>
                        </a:spcAft>
                      </a:pPr>
                      <a:r>
                        <a:rPr lang="en-US" sz="1300" kern="100">
                          <a:effectLst/>
                          <a:latin typeface="メイリオ" panose="020B0604030504040204" pitchFamily="50" charset="-128"/>
                          <a:ea typeface="メイリオ" panose="020B0604030504040204" pitchFamily="50" charset="-128"/>
                          <a:cs typeface="Times New Roman" panose="02020603050405020304" pitchFamily="18" charset="0"/>
                        </a:rPr>
                        <a:t>Level 0</a:t>
                      </a: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と同じ。</a:t>
                      </a:r>
                    </a:p>
                  </a:txBody>
                  <a:tcPr marL="90170" marR="90170" marT="46990" marB="46990"/>
                </a:tc>
                <a:tc>
                  <a:txBody>
                    <a:bodyPr/>
                    <a:lstStyle/>
                    <a:p>
                      <a:pPr algn="just">
                        <a:spcAft>
                          <a:spcPts val="0"/>
                        </a:spcAft>
                      </a:pPr>
                      <a:r>
                        <a:rPr lang="en-US" sz="1300" kern="100">
                          <a:effectLst/>
                          <a:latin typeface="メイリオ" panose="020B0604030504040204" pitchFamily="50" charset="-128"/>
                          <a:ea typeface="メイリオ" panose="020B0604030504040204" pitchFamily="50" charset="-128"/>
                          <a:cs typeface="Times New Roman" panose="02020603050405020304" pitchFamily="18" charset="0"/>
                        </a:rPr>
                        <a:t>URL</a:t>
                      </a: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により識別されている。</a:t>
                      </a:r>
                    </a:p>
                  </a:txBody>
                  <a:tcPr/>
                </a:tc>
                <a:tc>
                  <a:txBody>
                    <a:bodyPr/>
                    <a:lstStyle/>
                    <a:p>
                      <a:pPr algn="just">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グローバルな体系に基づく識別子を利用する。</a:t>
                      </a:r>
                    </a:p>
                  </a:txBody>
                  <a:tcPr/>
                </a:tc>
              </a:tr>
              <a:tr h="307630">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必要なツール</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Web</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サーバ</a:t>
                      </a:r>
                    </a:p>
                  </a:txBody>
                  <a:tcPr marL="90170" marR="90170" marT="46990" marB="46990"/>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CKAN</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CKAN</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＋情報流通連携基盤など</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3912324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9.5 </a:t>
            </a:r>
            <a:r>
              <a:rPr lang="ja-JP" altLang="en-US" dirty="0" smtClean="0"/>
              <a:t>オープンデータ</a:t>
            </a:r>
            <a:r>
              <a:rPr lang="ja-JP" altLang="en-US" dirty="0"/>
              <a:t>の管理ポリシとメタデータの付与方法</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オープンデータの登録ポリシに</a:t>
            </a:r>
            <a:r>
              <a:rPr kumimoji="1" lang="en-US" altLang="ja-JP" dirty="0" smtClean="0"/>
              <a:t>2</a:t>
            </a:r>
            <a:r>
              <a:rPr kumimoji="1" lang="ja-JP" altLang="en-US" dirty="0" smtClean="0"/>
              <a:t>通りある</a:t>
            </a:r>
          </a:p>
          <a:p>
            <a:pPr marL="698500" lvl="1" indent="-342900">
              <a:buFont typeface="+mj-lt"/>
              <a:buAutoNum type="arabicPeriod"/>
            </a:pPr>
            <a:r>
              <a:rPr kumimoji="1" lang="ja-JP" altLang="en-US" dirty="0" smtClean="0"/>
              <a:t>集中登録方式</a:t>
            </a:r>
          </a:p>
          <a:p>
            <a:pPr lvl="2"/>
            <a:r>
              <a:rPr lang="ja-JP" altLang="en-US" dirty="0"/>
              <a:t>システム管理者や、オープンデータ化を行う独立した組織が、</a:t>
            </a:r>
            <a:r>
              <a:rPr lang="ja-JP" altLang="en-US" dirty="0" smtClean="0"/>
              <a:t>各組織・部署から</a:t>
            </a:r>
            <a:r>
              <a:rPr lang="ja-JP" altLang="en-US" dirty="0"/>
              <a:t>データを集めて公開する</a:t>
            </a:r>
            <a:r>
              <a:rPr lang="ja-JP" altLang="en-US" dirty="0" smtClean="0"/>
              <a:t>手法。</a:t>
            </a:r>
          </a:p>
          <a:p>
            <a:pPr lvl="2"/>
            <a:r>
              <a:rPr lang="ja-JP" altLang="en-US" dirty="0" smtClean="0"/>
              <a:t>この方式では、データ</a:t>
            </a:r>
            <a:r>
              <a:rPr lang="ja-JP" altLang="en-US" dirty="0"/>
              <a:t>を集める際に</a:t>
            </a:r>
            <a:r>
              <a:rPr lang="ja-JP" altLang="en-US" dirty="0" smtClean="0"/>
              <a:t>メタデータもまとめて</a:t>
            </a:r>
            <a:r>
              <a:rPr lang="ja-JP" altLang="en-US" dirty="0"/>
              <a:t>収集すること</a:t>
            </a:r>
            <a:r>
              <a:rPr lang="ja-JP" altLang="en-US" dirty="0" smtClean="0"/>
              <a:t>が望ましい。</a:t>
            </a:r>
            <a:endParaRPr kumimoji="1" lang="ja-JP" altLang="en-US" dirty="0" smtClean="0"/>
          </a:p>
          <a:p>
            <a:pPr marL="698500" lvl="1" indent="-342900">
              <a:buFont typeface="+mj-lt"/>
              <a:buAutoNum type="arabicPeriod"/>
            </a:pPr>
            <a:r>
              <a:rPr kumimoji="1" lang="ja-JP" altLang="en-US" dirty="0" smtClean="0"/>
              <a:t>分散登録方式</a:t>
            </a:r>
          </a:p>
          <a:p>
            <a:pPr lvl="2"/>
            <a:r>
              <a:rPr lang="ja-JP" altLang="en-US" dirty="0"/>
              <a:t>各組織・部局が自ら、何らかのシステムを利用して直接オープンデータを登録・管理する</a:t>
            </a:r>
            <a:r>
              <a:rPr lang="ja-JP" altLang="en-US" dirty="0" smtClean="0"/>
              <a:t>手法。</a:t>
            </a:r>
          </a:p>
          <a:p>
            <a:pPr lvl="2"/>
            <a:r>
              <a:rPr lang="ja-JP" altLang="en-US" dirty="0"/>
              <a:t>この方式では、担当組織がオープンデータを作成する際に、メタデータもまとめて作成できることが望ましい</a:t>
            </a:r>
            <a:r>
              <a:rPr lang="ja-JP" altLang="en-US" dirty="0" smtClean="0"/>
              <a:t>。</a:t>
            </a:r>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21</a:t>
            </a:fld>
            <a:endParaRPr lang="en-US" altLang="ja-JP" dirty="0"/>
          </a:p>
        </p:txBody>
      </p:sp>
    </p:spTree>
    <p:extLst>
      <p:ext uri="{BB962C8B-B14F-4D97-AF65-F5344CB8AC3E}">
        <p14:creationId xmlns:p14="http://schemas.microsoft.com/office/powerpoint/2010/main" val="3724723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9.5 </a:t>
            </a:r>
            <a:r>
              <a:rPr lang="ja-JP" altLang="en-US" dirty="0"/>
              <a:t>オープンデータの管理ポリシとメタデータの付与方法</a:t>
            </a:r>
            <a:endParaRPr kumimoji="1" lang="ja-JP" altLang="en-US" dirty="0"/>
          </a:p>
        </p:txBody>
      </p:sp>
      <p:sp>
        <p:nvSpPr>
          <p:cNvPr id="3" name="コンテンツ プレースホルダー 2"/>
          <p:cNvSpPr>
            <a:spLocks noGrp="1"/>
          </p:cNvSpPr>
          <p:nvPr>
            <p:ph idx="1"/>
          </p:nvPr>
        </p:nvSpPr>
        <p:spPr/>
        <p:txBody>
          <a:bodyPr/>
          <a:lstStyle/>
          <a:p>
            <a:r>
              <a:rPr lang="en-US" altLang="ja-JP" dirty="0"/>
              <a:t>Apache </a:t>
            </a:r>
            <a:r>
              <a:rPr lang="en-US" altLang="ja-JP" dirty="0" err="1" smtClean="0"/>
              <a:t>Tika</a:t>
            </a:r>
            <a:r>
              <a:rPr lang="en-US" altLang="ja-JP" baseline="30000" dirty="0" smtClean="0"/>
              <a:t>(*)</a:t>
            </a:r>
            <a:r>
              <a:rPr lang="ja-JP" altLang="en-US" dirty="0" smtClean="0"/>
              <a:t>を</a:t>
            </a:r>
            <a:r>
              <a:rPr lang="ja-JP" altLang="en-US" dirty="0"/>
              <a:t>利用して、ファイルのメタデータを自動収集する例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22</a:t>
            </a:fld>
            <a:endParaRPr lang="en-US" altLang="ja-JP"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499300"/>
            <a:ext cx="328136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568" y="2126199"/>
            <a:ext cx="3800872" cy="210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3481835" y="1541691"/>
            <a:ext cx="1876219" cy="461665"/>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Open Office 4</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Writer</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a:t>
            </a:r>
            <a:endPar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文書プロパティ画面</a:t>
            </a:r>
          </a:p>
        </p:txBody>
      </p:sp>
      <p:sp>
        <p:nvSpPr>
          <p:cNvPr id="8" name="下矢印 7"/>
          <p:cNvSpPr/>
          <p:nvPr/>
        </p:nvSpPr>
        <p:spPr bwMode="auto">
          <a:xfrm>
            <a:off x="3368824" y="4307612"/>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テキスト ボックス 8"/>
          <p:cNvSpPr txBox="1"/>
          <p:nvPr/>
        </p:nvSpPr>
        <p:spPr>
          <a:xfrm>
            <a:off x="1640632" y="4235604"/>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0" name="テキスト ボックス 9"/>
          <p:cNvSpPr txBox="1"/>
          <p:nvPr/>
        </p:nvSpPr>
        <p:spPr>
          <a:xfrm>
            <a:off x="2504728" y="4955684"/>
            <a:ext cx="4257897" cy="1569660"/>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dc:creator</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オープンデータ流通推進コンソーシアム</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dc:title</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オープンデータ技術ガイド</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dcterms:created":"</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 </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dcterms:modified":"</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2014-01-27Txx:xx:xx",</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p>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195" y="1763895"/>
            <a:ext cx="2423245" cy="247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6055420" y="1495817"/>
            <a:ext cx="3290068" cy="276999"/>
          </a:xfrm>
          <a:prstGeom prst="rect">
            <a:avLst/>
          </a:prstGeom>
          <a:noFill/>
        </p:spPr>
        <p:txBody>
          <a:bodyPr wrap="none" rtlCol="0">
            <a:spAutoFit/>
          </a:bodyPr>
          <a:lstStyle/>
          <a:p>
            <a:pPr algn="l"/>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Microsoft Word 2010</a:t>
            </a:r>
            <a:r>
              <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の文書プロパティ画面</a:t>
            </a:r>
          </a:p>
        </p:txBody>
      </p:sp>
      <p:sp>
        <p:nvSpPr>
          <p:cNvPr id="13" name="下矢印 12"/>
          <p:cNvSpPr/>
          <p:nvPr/>
        </p:nvSpPr>
        <p:spPr bwMode="auto">
          <a:xfrm>
            <a:off x="6609184" y="4307612"/>
            <a:ext cx="648072" cy="587097"/>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4" name="テキスト ボックス 13"/>
          <p:cNvSpPr txBox="1"/>
          <p:nvPr/>
        </p:nvSpPr>
        <p:spPr>
          <a:xfrm>
            <a:off x="7149435" y="4235604"/>
            <a:ext cx="1980029" cy="523220"/>
          </a:xfrm>
          <a:prstGeom prst="rect">
            <a:avLst/>
          </a:prstGeom>
          <a:noFill/>
        </p:spPr>
        <p:txBody>
          <a:bodyPr wrap="none" rtlCol="0">
            <a:spAutoFit/>
          </a:bodyPr>
          <a:lstStyle/>
          <a:p>
            <a:pPr algn="l"/>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この文書形式データを</a:t>
            </a:r>
          </a:p>
          <a:p>
            <a:pPr algn="l"/>
            <a:r>
              <a:rPr kumimoji="1"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Apache </a:t>
            </a:r>
            <a:r>
              <a:rPr kumimoji="1" lang="en-US" altLang="ja-JP" sz="1400" dirty="0" err="1"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Tika</a:t>
            </a:r>
            <a:r>
              <a:rPr kumimoji="1" lang="ja-JP" altLang="en-US"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で解析</a:t>
            </a:r>
          </a:p>
        </p:txBody>
      </p:sp>
      <p:sp>
        <p:nvSpPr>
          <p:cNvPr id="15" name="テキスト ボックス 14"/>
          <p:cNvSpPr txBox="1"/>
          <p:nvPr/>
        </p:nvSpPr>
        <p:spPr>
          <a:xfrm>
            <a:off x="1722512" y="5342439"/>
            <a:ext cx="797013"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作成者</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1568624" y="5475422"/>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タイトル</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568624" y="5702479"/>
            <a:ext cx="950901" cy="276999"/>
          </a:xfrm>
          <a:prstGeom prst="rect">
            <a:avLst/>
          </a:prstGeom>
          <a:noFill/>
        </p:spPr>
        <p:txBody>
          <a:bodyPr wrap="none" rtlCol="0">
            <a:spAutoFit/>
          </a:bodyPr>
          <a:lstStyle/>
          <a:p>
            <a:pPr algn="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作成日時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260847" y="5907470"/>
            <a:ext cx="1258678" cy="276999"/>
          </a:xfrm>
          <a:prstGeom prst="rect">
            <a:avLst/>
          </a:prstGeom>
          <a:noFill/>
        </p:spPr>
        <p:txBody>
          <a:bodyPr wrap="none" rtlCol="0">
            <a:spAutoFit/>
          </a:bodyPr>
          <a:lstStyle/>
          <a:p>
            <a:pPr algn="r"/>
            <a:r>
              <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最終更新</a:t>
            </a: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日時</a:t>
            </a:r>
            <a:r>
              <a:rPr kumimoji="1" lang="en-US" altLang="ja-JP"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endPar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7821775" y="6308632"/>
            <a:ext cx="2084225" cy="276999"/>
          </a:xfrm>
          <a:prstGeom prst="rect">
            <a:avLst/>
          </a:prstGeom>
          <a:noFill/>
        </p:spPr>
        <p:txBody>
          <a:bodyPr wrap="none" rtlCol="0">
            <a:spAutoFit/>
          </a:bodyPr>
          <a:lstStyle/>
          <a:p>
            <a:pPr algn="l"/>
            <a:r>
              <a:rPr kumimoji="1" lang="en-US" altLang="ja-JP" sz="1200" baseline="30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http://tika.apache.org</a:t>
            </a:r>
            <a:endParaRPr kumimoji="1"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3272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10</a:t>
            </a:r>
            <a:r>
              <a:rPr lang="ja-JP" altLang="en-US" dirty="0" smtClean="0"/>
              <a:t>章</a:t>
            </a:r>
            <a:r>
              <a:rPr lang="ja-JP" altLang="en-US" dirty="0"/>
              <a:t>「オープンデータ化のための技術的</a:t>
            </a:r>
            <a:r>
              <a:rPr lang="ja-JP" altLang="en-US" dirty="0" smtClean="0"/>
              <a:t>指針」</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以下の</a:t>
            </a:r>
            <a:r>
              <a:rPr kumimoji="1" lang="en-US" altLang="ja-JP" dirty="0" smtClean="0"/>
              <a:t>4</a:t>
            </a:r>
            <a:r>
              <a:rPr kumimoji="1" lang="ja-JP" altLang="en-US" dirty="0" smtClean="0"/>
              <a:t>項目について、技術的指針を提示する。</a:t>
            </a:r>
          </a:p>
          <a:p>
            <a:pPr marL="698500" lvl="1" indent="-342900">
              <a:buFont typeface="+mj-lt"/>
              <a:buAutoNum type="arabicPeriod"/>
            </a:pPr>
            <a:r>
              <a:rPr kumimoji="1" lang="ja-JP" altLang="en-US" dirty="0" smtClean="0"/>
              <a:t>データの公開方式</a:t>
            </a:r>
          </a:p>
          <a:p>
            <a:pPr marL="698500" lvl="1" indent="-342900">
              <a:buFont typeface="+mj-lt"/>
              <a:buAutoNum type="arabicPeriod"/>
            </a:pPr>
            <a:r>
              <a:rPr kumimoji="1" lang="ja-JP" altLang="en-US" dirty="0" smtClean="0"/>
              <a:t>識別子</a:t>
            </a:r>
          </a:p>
          <a:p>
            <a:pPr marL="698500" lvl="1" indent="-342900">
              <a:buFont typeface="+mj-lt"/>
              <a:buAutoNum type="arabicPeriod"/>
            </a:pPr>
            <a:r>
              <a:rPr kumimoji="1" lang="ja-JP" altLang="en-US" dirty="0" smtClean="0"/>
              <a:t>ファイル形式</a:t>
            </a:r>
          </a:p>
          <a:p>
            <a:pPr marL="698500" lvl="1" indent="-342900">
              <a:buFont typeface="+mj-lt"/>
              <a:buAutoNum type="arabicPeriod"/>
            </a:pPr>
            <a:r>
              <a:rPr kumimoji="1" lang="ja-JP" altLang="en-US" dirty="0" smtClean="0"/>
              <a:t>データ</a:t>
            </a:r>
          </a:p>
          <a:p>
            <a:r>
              <a:rPr lang="ja-JP" altLang="en-US" dirty="0" smtClean="0"/>
              <a:t>詳細</a:t>
            </a:r>
            <a:r>
              <a:rPr lang="ja-JP" altLang="en-US" dirty="0"/>
              <a:t>はそれぞれ</a:t>
            </a:r>
            <a:r>
              <a:rPr lang="ja-JP" altLang="en-US" dirty="0" smtClean="0"/>
              <a:t>後述する。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23</a:t>
            </a:fld>
            <a:endParaRPr lang="en-US" altLang="ja-JP" dirty="0"/>
          </a:p>
        </p:txBody>
      </p:sp>
    </p:spTree>
    <p:extLst>
      <p:ext uri="{BB962C8B-B14F-4D97-AF65-F5344CB8AC3E}">
        <p14:creationId xmlns:p14="http://schemas.microsoft.com/office/powerpoint/2010/main" val="129223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10.1 </a:t>
            </a:r>
            <a:r>
              <a:rPr kumimoji="1" lang="ja-JP" altLang="en-US" dirty="0" smtClean="0"/>
              <a:t>データの公開方式</a:t>
            </a:r>
            <a:endParaRPr kumimoji="1" lang="ja-JP" altLang="en-US" dirty="0"/>
          </a:p>
        </p:txBody>
      </p:sp>
      <p:sp>
        <p:nvSpPr>
          <p:cNvPr id="3" name="コンテンツ プレースホルダー 2"/>
          <p:cNvSpPr>
            <a:spLocks noGrp="1"/>
          </p:cNvSpPr>
          <p:nvPr>
            <p:ph idx="1"/>
          </p:nvPr>
        </p:nvSpPr>
        <p:spPr>
          <a:xfrm>
            <a:off x="351414" y="1143000"/>
            <a:ext cx="9354114" cy="5268127"/>
          </a:xfrm>
        </p:spPr>
        <p:txBody>
          <a:bodyPr>
            <a:normAutofit fontScale="92500" lnSpcReduction="10000"/>
          </a:bodyPr>
          <a:lstStyle/>
          <a:p>
            <a:pPr marL="457200" indent="-457200">
              <a:buFont typeface="+mj-lt"/>
              <a:buAutoNum type="arabicPeriod"/>
            </a:pPr>
            <a:r>
              <a:rPr kumimoji="1" lang="ja-JP" altLang="en-US" dirty="0" smtClean="0"/>
              <a:t>公開時に明確にすべき情報</a:t>
            </a:r>
          </a:p>
          <a:p>
            <a:pPr lvl="1"/>
            <a:r>
              <a:rPr lang="ja-JP" altLang="en-US" dirty="0"/>
              <a:t>メタデータ</a:t>
            </a:r>
            <a:r>
              <a:rPr lang="en-US" altLang="ja-JP" dirty="0"/>
              <a:t>: </a:t>
            </a:r>
            <a:r>
              <a:rPr lang="ja-JP" altLang="en-US" dirty="0"/>
              <a:t>どんなデータか？</a:t>
            </a:r>
          </a:p>
          <a:p>
            <a:pPr lvl="2"/>
            <a:r>
              <a:rPr lang="ja-JP" altLang="en-US" dirty="0" smtClean="0"/>
              <a:t>たとえば</a:t>
            </a:r>
            <a:r>
              <a:rPr lang="ja-JP" altLang="en-US" dirty="0"/>
              <a:t>「政府データカタログサイト試行版</a:t>
            </a:r>
            <a:r>
              <a:rPr lang="ja-JP" altLang="en-US" dirty="0" smtClean="0"/>
              <a:t>」で</a:t>
            </a:r>
            <a:r>
              <a:rPr lang="ja-JP" altLang="en-US" dirty="0"/>
              <a:t>は、以下のようなメタデータが掲載されている。</a:t>
            </a:r>
          </a:p>
          <a:p>
            <a:pPr lvl="3"/>
            <a:r>
              <a:rPr lang="ja-JP" altLang="en-US" dirty="0"/>
              <a:t>タイトル／組織名／公表者（部局）／作成者／更新頻度／タグ／リリース日／</a:t>
            </a:r>
            <a:r>
              <a:rPr lang="en-US" altLang="ja-JP" dirty="0"/>
              <a:t>URL</a:t>
            </a:r>
            <a:r>
              <a:rPr lang="ja-JP" altLang="en-US" dirty="0"/>
              <a:t>／ファイルサイズ／最終更新日／使用言語／補足</a:t>
            </a:r>
          </a:p>
          <a:p>
            <a:pPr lvl="1"/>
            <a:r>
              <a:rPr lang="ja-JP" altLang="en-US" dirty="0"/>
              <a:t>アクセス方法</a:t>
            </a:r>
            <a:r>
              <a:rPr lang="en-US" altLang="ja-JP" dirty="0"/>
              <a:t>: </a:t>
            </a:r>
            <a:r>
              <a:rPr lang="ja-JP" altLang="en-US" dirty="0"/>
              <a:t>そのデータはどのようにして取得できるか？</a:t>
            </a:r>
          </a:p>
          <a:p>
            <a:pPr lvl="2"/>
            <a:r>
              <a:rPr lang="en-US" altLang="ja-JP" dirty="0"/>
              <a:t>Web</a:t>
            </a:r>
            <a:r>
              <a:rPr lang="ja-JP" altLang="en-US" dirty="0"/>
              <a:t>上のアドレス（</a:t>
            </a:r>
            <a:r>
              <a:rPr lang="en-US" altLang="ja-JP" dirty="0"/>
              <a:t>URL</a:t>
            </a:r>
            <a:r>
              <a:rPr lang="ja-JP" altLang="en-US" dirty="0"/>
              <a:t>）や</a:t>
            </a:r>
            <a:r>
              <a:rPr lang="en-US" altLang="ja-JP" dirty="0"/>
              <a:t>API</a:t>
            </a:r>
            <a:r>
              <a:rPr lang="ja-JP" altLang="en-US" dirty="0"/>
              <a:t>を明記する。</a:t>
            </a:r>
          </a:p>
          <a:p>
            <a:pPr lvl="2"/>
            <a:r>
              <a:rPr lang="ja-JP" altLang="en-US" dirty="0" smtClean="0"/>
              <a:t>用途</a:t>
            </a:r>
            <a:r>
              <a:rPr lang="ja-JP" altLang="en-US" dirty="0"/>
              <a:t>によって最適なデータ形式が異なる場合は、複数の形式でデータを取得できることが望ましい</a:t>
            </a:r>
            <a:r>
              <a:rPr lang="ja-JP" altLang="en-US" dirty="0" smtClean="0"/>
              <a:t>。</a:t>
            </a:r>
            <a:endParaRPr lang="ja-JP" altLang="en-US" dirty="0"/>
          </a:p>
          <a:p>
            <a:pPr lvl="1"/>
            <a:r>
              <a:rPr lang="ja-JP" altLang="en-US" dirty="0" smtClean="0"/>
              <a:t>利用ルール</a:t>
            </a:r>
            <a:r>
              <a:rPr lang="en-US" altLang="ja-JP" dirty="0" smtClean="0"/>
              <a:t>:</a:t>
            </a:r>
            <a:r>
              <a:rPr lang="ja-JP" altLang="en-US" dirty="0"/>
              <a:t>そのデータはどのような条件で取得・利用できるか？</a:t>
            </a:r>
          </a:p>
          <a:p>
            <a:pPr lvl="2"/>
            <a:r>
              <a:rPr lang="ja-JP" altLang="en-US" dirty="0"/>
              <a:t>二次利用できるか？／商用利用できるか？／利用の際にデータ提供者に通知が必要か？など</a:t>
            </a:r>
          </a:p>
          <a:p>
            <a:pPr marL="457200" indent="-457200">
              <a:buFont typeface="+mj-lt"/>
              <a:buAutoNum type="arabicPeriod"/>
            </a:pPr>
            <a:r>
              <a:rPr lang="ja-JP" altLang="en-US" dirty="0" smtClean="0"/>
              <a:t>機械判読に適した</a:t>
            </a:r>
            <a:r>
              <a:rPr lang="ja-JP" altLang="ja-JP" dirty="0" smtClean="0"/>
              <a:t>データ</a:t>
            </a:r>
            <a:r>
              <a:rPr lang="ja-JP" altLang="ja-JP" dirty="0"/>
              <a:t>の扱いに関する</a:t>
            </a:r>
            <a:r>
              <a:rPr lang="ja-JP" altLang="ja-JP" dirty="0" smtClean="0"/>
              <a:t>留意点</a:t>
            </a:r>
            <a:endParaRPr lang="ja-JP" altLang="en-US" dirty="0" smtClean="0"/>
          </a:p>
          <a:p>
            <a:pPr lvl="1"/>
            <a:r>
              <a:rPr lang="ja-JP" altLang="en-US" dirty="0" smtClean="0"/>
              <a:t>機械判読に適した形式</a:t>
            </a:r>
            <a:r>
              <a:rPr lang="ja-JP" altLang="en-US" dirty="0"/>
              <a:t>のデータは、必ずしも人が読みやすいとは</a:t>
            </a:r>
            <a:r>
              <a:rPr lang="ja-JP" altLang="en-US" dirty="0" smtClean="0"/>
              <a:t>限らない。</a:t>
            </a:r>
          </a:p>
          <a:p>
            <a:pPr lvl="1"/>
            <a:r>
              <a:rPr lang="ja-JP" altLang="en-US" dirty="0"/>
              <a:t>必要であれば</a:t>
            </a:r>
            <a:r>
              <a:rPr lang="ja-JP" altLang="en-US" dirty="0" smtClean="0"/>
              <a:t>、機械判読に適した形式</a:t>
            </a:r>
            <a:r>
              <a:rPr lang="ja-JP" altLang="en-US" dirty="0"/>
              <a:t>と人に読みやすい形式の</a:t>
            </a:r>
            <a:r>
              <a:rPr lang="en-US" altLang="ja-JP" dirty="0"/>
              <a:t>2</a:t>
            </a:r>
            <a:r>
              <a:rPr lang="ja-JP" altLang="en-US" dirty="0"/>
              <a:t>種類のファイルを用意して公開することも考慮す</a:t>
            </a:r>
            <a:r>
              <a:rPr lang="ja-JP" altLang="en-US" dirty="0" smtClean="0"/>
              <a:t>べき。</a:t>
            </a:r>
          </a:p>
          <a:p>
            <a:pPr marL="457200" indent="-457200">
              <a:buFont typeface="+mj-lt"/>
              <a:buAutoNum type="arabicPeriod"/>
            </a:pPr>
            <a:r>
              <a:rPr lang="ja-JP" altLang="en-US" dirty="0" smtClean="0"/>
              <a:t>データ公開時の留意事項</a:t>
            </a:r>
          </a:p>
          <a:p>
            <a:pPr lvl="1"/>
            <a:r>
              <a:rPr lang="ja-JP" altLang="en-US" dirty="0" smtClean="0"/>
              <a:t>公開されたデータへのアクセス数を見積もる必要がある。</a:t>
            </a:r>
          </a:p>
          <a:p>
            <a:pPr lvl="1"/>
            <a:r>
              <a:rPr lang="ja-JP" altLang="en-US" dirty="0"/>
              <a:t>予想外のアクセスが集中し、サーバの処理が追いつかなくなった場合、公開したデータに対するアクセス障害が発生する。</a:t>
            </a:r>
            <a:endParaRPr lang="en-US" altLang="ja-JP" dirty="0" smtClean="0"/>
          </a:p>
          <a:p>
            <a:pPr lvl="1"/>
            <a:endParaRPr lang="ja-JP" altLang="en-US" dirty="0" smtClean="0"/>
          </a:p>
          <a:p>
            <a:pPr lvl="1"/>
            <a:endParaRPr lang="ja-JP" altLang="en-US" dirty="0" smtClean="0"/>
          </a:p>
          <a:p>
            <a:pPr lvl="1"/>
            <a:endParaRPr kumimoji="1" lang="en-US" altLang="ja-JP" dirty="0" smtClean="0"/>
          </a:p>
          <a:p>
            <a:pPr lvl="1"/>
            <a:endParaRPr kumimoji="1"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24</a:t>
            </a:fld>
            <a:endParaRPr lang="en-US" altLang="ja-JP" dirty="0"/>
          </a:p>
        </p:txBody>
      </p:sp>
      <p:sp>
        <p:nvSpPr>
          <p:cNvPr id="5" name="テキスト ボックス 4"/>
          <p:cNvSpPr txBox="1"/>
          <p:nvPr/>
        </p:nvSpPr>
        <p:spPr>
          <a:xfrm>
            <a:off x="6881871" y="580038"/>
            <a:ext cx="3044423" cy="369332"/>
          </a:xfrm>
          <a:prstGeom prst="rect">
            <a:avLst/>
          </a:prstGeom>
          <a:noFill/>
        </p:spPr>
        <p:txBody>
          <a:bodyPr wrap="none" rtlCol="0">
            <a:spAutoFit/>
          </a:bodyPr>
          <a:lstStyle/>
          <a:p>
            <a:pPr algn="l"/>
            <a:r>
              <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コメント</a:t>
            </a:r>
            <a:r>
              <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項を追加。</a:t>
            </a:r>
          </a:p>
        </p:txBody>
      </p:sp>
    </p:spTree>
    <p:extLst>
      <p:ext uri="{BB962C8B-B14F-4D97-AF65-F5344CB8AC3E}">
        <p14:creationId xmlns:p14="http://schemas.microsoft.com/office/powerpoint/2010/main" val="3188359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10.2 </a:t>
            </a:r>
            <a:r>
              <a:rPr kumimoji="1" lang="ja-JP" altLang="en-US" dirty="0" smtClean="0"/>
              <a:t>識別子に関する指針</a:t>
            </a:r>
            <a:endParaRPr kumimoji="1" lang="ja-JP" altLang="en-US" dirty="0"/>
          </a:p>
        </p:txBody>
      </p:sp>
      <p:sp>
        <p:nvSpPr>
          <p:cNvPr id="3" name="コンテンツ プレースホルダー 2"/>
          <p:cNvSpPr>
            <a:spLocks noGrp="1"/>
          </p:cNvSpPr>
          <p:nvPr>
            <p:ph idx="1"/>
          </p:nvPr>
        </p:nvSpPr>
        <p:spPr>
          <a:xfrm>
            <a:off x="351414" y="1143000"/>
            <a:ext cx="9426122" cy="5268127"/>
          </a:xfrm>
        </p:spPr>
        <p:txBody>
          <a:bodyPr>
            <a:normAutofit/>
          </a:bodyPr>
          <a:lstStyle/>
          <a:p>
            <a:r>
              <a:rPr lang="ja-JP" altLang="en-US" dirty="0"/>
              <a:t>オープンデータにとっての</a:t>
            </a:r>
            <a:r>
              <a:rPr lang="ja-JP" altLang="en-US" dirty="0" smtClean="0"/>
              <a:t>識別子が満たすべき性質</a:t>
            </a:r>
            <a:endParaRPr lang="en-US" altLang="ja-JP" dirty="0"/>
          </a:p>
          <a:p>
            <a:pPr marL="698500" lvl="1" indent="-342900">
              <a:buFont typeface="+mj-lt"/>
              <a:buAutoNum type="arabicPeriod"/>
            </a:pPr>
            <a:r>
              <a:rPr lang="ja-JP" altLang="en-US" dirty="0"/>
              <a:t>識別子は、グローバルにユニークであるべきである。</a:t>
            </a:r>
          </a:p>
          <a:p>
            <a:pPr lvl="2"/>
            <a:r>
              <a:rPr lang="ja-JP" altLang="en-US" dirty="0"/>
              <a:t>たとえば社員番号は、その社内ではユニークであるが、社外では唯一性を保証できない。</a:t>
            </a:r>
          </a:p>
          <a:p>
            <a:pPr marL="698500" lvl="1" indent="-342900">
              <a:buFont typeface="+mj-lt"/>
              <a:buAutoNum type="arabicPeriod"/>
            </a:pPr>
            <a:r>
              <a:rPr lang="ja-JP" altLang="en-US" dirty="0"/>
              <a:t>既に確立している、グローバルな識別子体系を利用することが望ましい。</a:t>
            </a:r>
          </a:p>
          <a:p>
            <a:pPr lvl="2"/>
            <a:r>
              <a:rPr lang="en-US" altLang="ja-JP" dirty="0"/>
              <a:t>ucode</a:t>
            </a:r>
            <a:r>
              <a:rPr lang="ja-JP" altLang="en-US" dirty="0"/>
              <a:t>・</a:t>
            </a:r>
            <a:r>
              <a:rPr lang="en-US" altLang="ja-JP" dirty="0" err="1"/>
              <a:t>DoI</a:t>
            </a:r>
            <a:r>
              <a:rPr lang="ja-JP" altLang="en-US" dirty="0"/>
              <a:t>（</a:t>
            </a:r>
            <a:r>
              <a:rPr lang="en-US" altLang="ja-JP" dirty="0"/>
              <a:t>Digital Object Identifiers</a:t>
            </a:r>
            <a:r>
              <a:rPr lang="ja-JP" altLang="en-US" dirty="0"/>
              <a:t>）・企業コード（</a:t>
            </a:r>
            <a:r>
              <a:rPr lang="en-US" altLang="ja-JP" dirty="0"/>
              <a:t>ISO 6523</a:t>
            </a:r>
            <a:r>
              <a:rPr lang="ja-JP" altLang="en-US" dirty="0"/>
              <a:t>）・地方自治体コードなど。</a:t>
            </a:r>
          </a:p>
          <a:p>
            <a:pPr lvl="2"/>
            <a:r>
              <a:rPr lang="ja-JP" altLang="en-US" dirty="0"/>
              <a:t>広く使われている識別子の一覧を付録の</a:t>
            </a:r>
            <a:r>
              <a:rPr lang="en-US" altLang="ja-JP" dirty="0"/>
              <a:t>ii.</a:t>
            </a:r>
            <a:r>
              <a:rPr lang="ja-JP" altLang="en-US" dirty="0"/>
              <a:t>に掲載する。</a:t>
            </a:r>
          </a:p>
          <a:p>
            <a:pPr marL="698500" lvl="1" indent="-342900">
              <a:buFont typeface="+mj-lt"/>
              <a:buAutoNum type="arabicPeriod"/>
            </a:pPr>
            <a:r>
              <a:rPr lang="en-US" altLang="ja-JP" dirty="0"/>
              <a:t>URI</a:t>
            </a:r>
            <a:r>
              <a:rPr lang="ja-JP" altLang="en-US" dirty="0"/>
              <a:t>（</a:t>
            </a:r>
            <a:r>
              <a:rPr lang="en-US" altLang="ja-JP" dirty="0"/>
              <a:t>Uniform Resource Identifier</a:t>
            </a:r>
            <a:r>
              <a:rPr lang="ja-JP" altLang="en-US" dirty="0"/>
              <a:t>）として表現できる体系が望ましい。</a:t>
            </a:r>
          </a:p>
          <a:p>
            <a:pPr lvl="2"/>
            <a:r>
              <a:rPr lang="en-US" altLang="ja-JP" dirty="0"/>
              <a:t>Web</a:t>
            </a:r>
            <a:r>
              <a:rPr lang="ja-JP" altLang="en-US" dirty="0"/>
              <a:t>にアクセスするときに利用する</a:t>
            </a:r>
            <a:r>
              <a:rPr lang="en-US" altLang="ja-JP" dirty="0"/>
              <a:t>URL</a:t>
            </a:r>
            <a:r>
              <a:rPr lang="ja-JP" altLang="en-US" dirty="0"/>
              <a:t>（</a:t>
            </a:r>
            <a:r>
              <a:rPr lang="en-US" altLang="ja-JP" dirty="0"/>
              <a:t>Uniform Resource Locator</a:t>
            </a:r>
            <a:r>
              <a:rPr lang="ja-JP" altLang="en-US" dirty="0"/>
              <a:t>）は、</a:t>
            </a:r>
            <a:r>
              <a:rPr lang="en-US" altLang="ja-JP" dirty="0"/>
              <a:t>URI</a:t>
            </a:r>
            <a:r>
              <a:rPr lang="ja-JP" altLang="en-US" dirty="0"/>
              <a:t>の一部である。</a:t>
            </a:r>
          </a:p>
          <a:p>
            <a:r>
              <a:rPr lang="ja-JP" altLang="en-US" dirty="0" smtClean="0"/>
              <a:t>適切な識別子体系がない場合の対処法</a:t>
            </a:r>
          </a:p>
          <a:p>
            <a:pPr marL="698500" lvl="1" indent="-342900">
              <a:buFont typeface="+mj-lt"/>
              <a:buAutoNum type="arabicPeriod"/>
            </a:pPr>
            <a:r>
              <a:rPr lang="ja-JP" altLang="en-US" dirty="0" smtClean="0"/>
              <a:t>対象</a:t>
            </a:r>
            <a:r>
              <a:rPr lang="ja-JP" altLang="en-US" dirty="0"/>
              <a:t>とする実物や組織・場所に番号が付与されていない</a:t>
            </a:r>
            <a:r>
              <a:rPr lang="ja-JP" altLang="en-US" dirty="0" smtClean="0"/>
              <a:t>場合は、まずそれらに番号</a:t>
            </a:r>
            <a:r>
              <a:rPr lang="ja-JP" altLang="en-US" dirty="0"/>
              <a:t>を付与する。</a:t>
            </a:r>
          </a:p>
          <a:p>
            <a:pPr marL="698500" lvl="1" indent="-342900">
              <a:buFont typeface="+mj-lt"/>
              <a:buAutoNum type="arabicPeriod"/>
            </a:pPr>
            <a:r>
              <a:rPr lang="ja-JP" altLang="en-US" dirty="0"/>
              <a:t>付与した番号をグローバル化する。</a:t>
            </a:r>
          </a:p>
          <a:p>
            <a:pPr lvl="2"/>
            <a:r>
              <a:rPr lang="en-US" altLang="ja-JP" dirty="0"/>
              <a:t>ucode</a:t>
            </a:r>
            <a:r>
              <a:rPr lang="ja-JP" altLang="en-US" dirty="0"/>
              <a:t>や</a:t>
            </a:r>
            <a:r>
              <a:rPr lang="en-US" altLang="ja-JP" dirty="0" err="1"/>
              <a:t>DoI</a:t>
            </a:r>
            <a:r>
              <a:rPr lang="ja-JP" altLang="en-US" dirty="0"/>
              <a:t>など、グローバルな体系に基づく識別子を取得し、その体系に基づき識別子を管理する。</a:t>
            </a:r>
          </a:p>
          <a:p>
            <a:pPr lvl="2"/>
            <a:r>
              <a:rPr lang="ja-JP" altLang="en-US" dirty="0" smtClean="0"/>
              <a:t>付与</a:t>
            </a:r>
            <a:r>
              <a:rPr lang="ja-JP" altLang="en-US" dirty="0"/>
              <a:t>した番号に組織が決める</a:t>
            </a:r>
            <a:r>
              <a:rPr lang="en-US" altLang="ja-JP" dirty="0"/>
              <a:t>URL</a:t>
            </a:r>
            <a:r>
              <a:rPr lang="ja-JP" altLang="en-US" dirty="0"/>
              <a:t>を付与してグローバル化することもできる。</a:t>
            </a:r>
          </a:p>
          <a:p>
            <a:pPr lvl="3"/>
            <a:r>
              <a:rPr lang="ja-JP" altLang="en-US" dirty="0"/>
              <a:t>ただし、組織の統廃合等によりドメイン名が変わると、識別子も変わってしまう。</a:t>
            </a:r>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25</a:t>
            </a:fld>
            <a:endParaRPr lang="en-US" altLang="ja-JP" dirty="0"/>
          </a:p>
        </p:txBody>
      </p:sp>
    </p:spTree>
    <p:extLst>
      <p:ext uri="{BB962C8B-B14F-4D97-AF65-F5344CB8AC3E}">
        <p14:creationId xmlns:p14="http://schemas.microsoft.com/office/powerpoint/2010/main" val="917859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10.3</a:t>
            </a:r>
            <a:r>
              <a:rPr kumimoji="1" lang="en-US" altLang="ja-JP" dirty="0" smtClean="0"/>
              <a:t> </a:t>
            </a:r>
            <a:r>
              <a:rPr kumimoji="1" lang="ja-JP" altLang="en-US" dirty="0" smtClean="0"/>
              <a:t>ファイル形式に関する指針</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26</a:t>
            </a:fld>
            <a:endParaRPr lang="en-US" altLang="ja-JP" dirty="0"/>
          </a:p>
        </p:txBody>
      </p:sp>
      <p:sp>
        <p:nvSpPr>
          <p:cNvPr id="7" name="コンテンツ プレースホルダー 6"/>
          <p:cNvSpPr>
            <a:spLocks noGrp="1"/>
          </p:cNvSpPr>
          <p:nvPr>
            <p:ph sz="half" idx="1"/>
          </p:nvPr>
        </p:nvSpPr>
        <p:spPr>
          <a:xfrm>
            <a:off x="315789" y="1142999"/>
            <a:ext cx="9183247" cy="1838195"/>
          </a:xfrm>
        </p:spPr>
        <p:txBody>
          <a:bodyPr/>
          <a:lstStyle/>
          <a:p>
            <a:r>
              <a:rPr kumimoji="1" lang="ja-JP" altLang="en-US" dirty="0" smtClean="0"/>
              <a:t>基本方針</a:t>
            </a:r>
            <a:endParaRPr kumimoji="1" lang="en-US" altLang="ja-JP" dirty="0" smtClean="0"/>
          </a:p>
          <a:p>
            <a:pPr lvl="1"/>
            <a:r>
              <a:rPr kumimoji="1" lang="ja-JP" altLang="en-US" dirty="0" smtClean="0"/>
              <a:t>機械判読性の高い形式を利用することが望ましい。</a:t>
            </a:r>
            <a:endParaRPr kumimoji="1" lang="en-US" altLang="ja-JP" dirty="0" smtClean="0"/>
          </a:p>
          <a:p>
            <a:pPr lvl="1"/>
            <a:r>
              <a:rPr lang="ja-JP" altLang="en-US" dirty="0" smtClean="0"/>
              <a:t>代表的なファイル形式を、オーブデータ化の技術レベルに基づいてまとめると、下記のようになる。</a:t>
            </a:r>
            <a:endParaRPr kumimoji="1" lang="ja-JP" altLang="en-US" dirty="0" smtClean="0"/>
          </a:p>
          <a:p>
            <a:pPr lvl="1"/>
            <a:endParaRPr kumimoji="1" lang="ja-JP" altLang="en-US" dirty="0"/>
          </a:p>
        </p:txBody>
      </p:sp>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974736400"/>
              </p:ext>
            </p:extLst>
          </p:nvPr>
        </p:nvGraphicFramePr>
        <p:xfrm>
          <a:off x="315913" y="3121222"/>
          <a:ext cx="9182100" cy="3017520"/>
        </p:xfrm>
        <a:graphic>
          <a:graphicData uri="http://schemas.openxmlformats.org/drawingml/2006/table">
            <a:tbl>
              <a:tblPr firstRow="1" firstCol="1" bandRow="1">
                <a:tableStyleId>{5C22544A-7EE6-4342-B048-85BDC9FD1C3A}</a:tableStyleId>
              </a:tblPr>
              <a:tblGrid>
                <a:gridCol w="1900783"/>
                <a:gridCol w="2592288"/>
                <a:gridCol w="2393504"/>
                <a:gridCol w="2295525"/>
              </a:tblGrid>
              <a:tr h="239288">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Level 1</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Level 2/3</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Level 4</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2283">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表形式データ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xls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(Microsoft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Excel</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CSV</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xlsx</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(Office Open XML)</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ods</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JSON</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RDF/XML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RDF/JSON, JSON-LD</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Notation3</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Turtle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等の</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RDF</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形式</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72021">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文書形式データ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PDF (Acrobat </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形式</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doc (Microsoft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Word</a:t>
                      </a:r>
                      <a:r>
                        <a:rPr kumimoji="1" lang="ja-JP" altLang="en-US" sz="1400" baseline="0" dirty="0" smtClean="0">
                          <a:latin typeface="メイリオ" panose="020B0604030504040204" pitchFamily="50" charset="-128"/>
                          <a:ea typeface="メイリオ" panose="020B0604030504040204" pitchFamily="50" charset="-128"/>
                          <a:cs typeface="メイリオ" panose="020B0604030504040204" pitchFamily="50" charset="-128"/>
                        </a:rPr>
                        <a:t>形式</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HTML</a:t>
                      </a: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XML</a:t>
                      </a:r>
                    </a:p>
                    <a:p>
                      <a:r>
                        <a:rPr kumimoji="1" lang="en-US" altLang="ja-JP" sz="1400" dirty="0" err="1" smtClean="0">
                          <a:latin typeface="メイリオ" panose="020B0604030504040204" pitchFamily="50" charset="-128"/>
                          <a:ea typeface="メイリオ" panose="020B0604030504040204" pitchFamily="50" charset="-128"/>
                          <a:cs typeface="メイリオ" panose="020B0604030504040204" pitchFamily="50" charset="-128"/>
                        </a:rPr>
                        <a:t>docx</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(Office</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Open XML)</a:t>
                      </a:r>
                    </a:p>
                    <a:p>
                      <a:r>
                        <a:rPr kumimoji="1" lang="en-US" altLang="ja-JP" sz="1400" baseline="0" dirty="0" err="1" smtClean="0">
                          <a:latin typeface="メイリオ" panose="020B0604030504040204" pitchFamily="50" charset="-128"/>
                          <a:ea typeface="メイリオ" panose="020B0604030504040204" pitchFamily="50" charset="-128"/>
                          <a:cs typeface="メイリオ" panose="020B0604030504040204" pitchFamily="50" charset="-128"/>
                        </a:rPr>
                        <a:t>odt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aseline="0" dirty="0" err="1" smtClean="0">
                          <a:latin typeface="メイリオ" panose="020B0604030504040204" pitchFamily="50" charset="-128"/>
                          <a:ea typeface="メイリオ" panose="020B0604030504040204" pitchFamily="50" charset="-128"/>
                          <a:cs typeface="メイリオ" panose="020B0604030504040204" pitchFamily="50" charset="-128"/>
                        </a:rPr>
                        <a:t>OpenDocument</a:t>
                      </a:r>
                      <a:r>
                        <a:rPr kumimoji="1" lang="en-US" altLang="ja-JP" sz="1400" baseline="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地理空間データ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shape</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KML</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GML</a:t>
                      </a:r>
                      <a:endPar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リアルタイムデータ</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gridSpan="3">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（ファイルの形で交換しない）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r>
            </a:tbl>
          </a:graphicData>
        </a:graphic>
      </p:graphicFrame>
      <p:sp>
        <p:nvSpPr>
          <p:cNvPr id="11" name="正方形/長方形 10"/>
          <p:cNvSpPr/>
          <p:nvPr/>
        </p:nvSpPr>
        <p:spPr bwMode="auto">
          <a:xfrm>
            <a:off x="4808984" y="3121223"/>
            <a:ext cx="4680520" cy="2736304"/>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7275275" y="5518694"/>
            <a:ext cx="2236510" cy="338554"/>
          </a:xfrm>
          <a:prstGeom prst="rect">
            <a:avLst/>
          </a:prstGeom>
          <a:noFill/>
        </p:spPr>
        <p:txBody>
          <a:bodyPr wrap="none" rtlCol="0">
            <a:spAutoFit/>
          </a:bodyPr>
          <a:lstStyle/>
          <a:p>
            <a:pPr algn="l"/>
            <a:r>
              <a:rPr kumimoji="1" lang="ja-JP" altLang="en-US"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推奨するファイル形式</a:t>
            </a:r>
          </a:p>
        </p:txBody>
      </p:sp>
    </p:spTree>
    <p:extLst>
      <p:ext uri="{BB962C8B-B14F-4D97-AF65-F5344CB8AC3E}">
        <p14:creationId xmlns:p14="http://schemas.microsoft.com/office/powerpoint/2010/main" val="3767685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メイリオ" panose="020B0604030504040204" pitchFamily="50" charset="-128"/>
              </a:rPr>
              <a:t>10.4 </a:t>
            </a:r>
            <a:r>
              <a:rPr kumimoji="1" lang="ja-JP" altLang="en-US" dirty="0" smtClean="0">
                <a:latin typeface="メイリオ" panose="020B0604030504040204" pitchFamily="50" charset="-128"/>
              </a:rPr>
              <a:t>データに関する指針</a:t>
            </a:r>
            <a:endParaRPr kumimoji="1" lang="ja-JP" altLang="en-US" dirty="0">
              <a:latin typeface="メイリオ" panose="020B0604030504040204" pitchFamily="50" charset="-128"/>
            </a:endParaRPr>
          </a:p>
        </p:txBody>
      </p:sp>
      <p:sp>
        <p:nvSpPr>
          <p:cNvPr id="3" name="コンテンツ プレースホルダー 2"/>
          <p:cNvSpPr>
            <a:spLocks noGrp="1"/>
          </p:cNvSpPr>
          <p:nvPr>
            <p:ph idx="1"/>
          </p:nvPr>
        </p:nvSpPr>
        <p:spPr>
          <a:xfrm>
            <a:off x="351414" y="1143000"/>
            <a:ext cx="9354114" cy="5268127"/>
          </a:xfrm>
        </p:spPr>
        <p:txBody>
          <a:bodyPr>
            <a:normAutofit fontScale="92500" lnSpcReduction="10000"/>
          </a:bodyPr>
          <a:lstStyle/>
          <a:p>
            <a:r>
              <a:rPr lang="ja-JP" altLang="en-US" dirty="0"/>
              <a:t>指針</a:t>
            </a:r>
            <a:r>
              <a:rPr lang="ja-JP" altLang="en-US" dirty="0" smtClean="0"/>
              <a:t>のグレード</a:t>
            </a:r>
            <a:r>
              <a:rPr lang="en-US" altLang="ja-JP" dirty="0" smtClean="0"/>
              <a:t>: </a:t>
            </a:r>
            <a:r>
              <a:rPr lang="ja-JP" altLang="en-US" dirty="0"/>
              <a:t>満たすべき指針の重要度にあわせて</a:t>
            </a:r>
            <a:r>
              <a:rPr lang="en-US" altLang="ja-JP" dirty="0"/>
              <a:t>2</a:t>
            </a:r>
            <a:r>
              <a:rPr lang="ja-JP" altLang="en-US" dirty="0" err="1" smtClean="0"/>
              <a:t>つの</a:t>
            </a:r>
            <a:r>
              <a:rPr lang="ja-JP" altLang="en-US" dirty="0" smtClean="0"/>
              <a:t>グレードを設ける。</a:t>
            </a:r>
            <a:endParaRPr lang="ja-JP" altLang="en-US" dirty="0"/>
          </a:p>
          <a:p>
            <a:pPr lvl="1"/>
            <a:r>
              <a:rPr lang="ja-JP" altLang="en-US" dirty="0" smtClean="0"/>
              <a:t>グレード</a:t>
            </a:r>
            <a:r>
              <a:rPr lang="en-US" altLang="ja-JP" dirty="0" smtClean="0"/>
              <a:t>1</a:t>
            </a:r>
            <a:endParaRPr lang="ja-JP" altLang="en-US" dirty="0"/>
          </a:p>
          <a:p>
            <a:pPr lvl="2"/>
            <a:r>
              <a:rPr lang="ja-JP" altLang="en-US" dirty="0" smtClean="0"/>
              <a:t>グレード</a:t>
            </a:r>
            <a:r>
              <a:rPr lang="en-US" altLang="ja-JP" dirty="0" smtClean="0"/>
              <a:t>1</a:t>
            </a:r>
            <a:r>
              <a:rPr lang="ja-JP" altLang="en-US" dirty="0"/>
              <a:t>は、オープンデータが満たすことを強く推奨する指針であり、以下を満たすことを目的とする。</a:t>
            </a:r>
          </a:p>
          <a:p>
            <a:pPr lvl="3"/>
            <a:r>
              <a:rPr lang="ja-JP" altLang="en-US" dirty="0"/>
              <a:t>データ形式に関する標準的な規格がある場合は、それに矛盾しないこと。</a:t>
            </a:r>
          </a:p>
          <a:p>
            <a:pPr lvl="3"/>
            <a:r>
              <a:rPr lang="ja-JP" altLang="en-US" dirty="0"/>
              <a:t>データを取得した利用者が、データ本体の中身を修正したり手を加えたりすることなく、そのデータの本質的内容を正しく</a:t>
            </a:r>
            <a:r>
              <a:rPr lang="ja-JP" altLang="en-US" dirty="0" smtClean="0"/>
              <a:t>解釈するためのプログラムを書ける</a:t>
            </a:r>
            <a:r>
              <a:rPr lang="ja-JP" altLang="en-US" dirty="0"/>
              <a:t>こと。</a:t>
            </a:r>
          </a:p>
          <a:p>
            <a:pPr lvl="1"/>
            <a:r>
              <a:rPr lang="ja-JP" altLang="en-US" dirty="0" smtClean="0"/>
              <a:t>グレード</a:t>
            </a:r>
            <a:r>
              <a:rPr lang="en-US" altLang="ja-JP" dirty="0" smtClean="0"/>
              <a:t>2</a:t>
            </a:r>
            <a:endParaRPr lang="en-US" altLang="ja-JP" dirty="0"/>
          </a:p>
          <a:p>
            <a:pPr lvl="2"/>
            <a:r>
              <a:rPr lang="ja-JP" altLang="en-US" dirty="0" smtClean="0"/>
              <a:t>グレード</a:t>
            </a:r>
            <a:r>
              <a:rPr lang="en-US" altLang="ja-JP" dirty="0" smtClean="0"/>
              <a:t>2</a:t>
            </a:r>
            <a:r>
              <a:rPr lang="ja-JP" altLang="en-US" dirty="0"/>
              <a:t>は、オープンデータが満たすことを推奨する指針であり、以下を満たすことを目的とする。</a:t>
            </a:r>
          </a:p>
          <a:p>
            <a:pPr lvl="3"/>
            <a:r>
              <a:rPr lang="ja-JP" altLang="en-US" dirty="0"/>
              <a:t>データを取得</a:t>
            </a:r>
            <a:r>
              <a:rPr lang="ja-JP" altLang="en-US" dirty="0" smtClean="0"/>
              <a:t>したプログラムが、</a:t>
            </a:r>
            <a:r>
              <a:rPr lang="ja-JP" altLang="en-US" dirty="0"/>
              <a:t>そのデータの項目や構造を正しく</a:t>
            </a:r>
            <a:r>
              <a:rPr lang="ja-JP" altLang="en-US" dirty="0" smtClean="0"/>
              <a:t>解釈できること</a:t>
            </a:r>
            <a:r>
              <a:rPr lang="ja-JP" altLang="en-US" dirty="0"/>
              <a:t>。</a:t>
            </a:r>
          </a:p>
          <a:p>
            <a:r>
              <a:rPr kumimoji="1" lang="ja-JP" altLang="en-US" dirty="0" smtClean="0"/>
              <a:t>対象とするデータ</a:t>
            </a:r>
          </a:p>
          <a:p>
            <a:pPr lvl="1"/>
            <a:r>
              <a:rPr kumimoji="1" lang="ja-JP" altLang="en-US" dirty="0" smtClean="0"/>
              <a:t>表形式データ</a:t>
            </a:r>
          </a:p>
          <a:p>
            <a:pPr lvl="1"/>
            <a:r>
              <a:rPr kumimoji="1" lang="ja-JP" altLang="en-US" dirty="0" smtClean="0"/>
              <a:t>文書データ</a:t>
            </a:r>
          </a:p>
          <a:p>
            <a:pPr lvl="1"/>
            <a:r>
              <a:rPr kumimoji="1" lang="ja-JP" altLang="en-US" dirty="0" smtClean="0"/>
              <a:t>地理情報データ</a:t>
            </a:r>
          </a:p>
          <a:p>
            <a:pPr lvl="1"/>
            <a:r>
              <a:rPr kumimoji="1" lang="ja-JP" altLang="en-US" dirty="0" smtClean="0"/>
              <a:t>リアルタイムデータ</a:t>
            </a:r>
          </a:p>
          <a:p>
            <a:r>
              <a:rPr kumimoji="1" lang="ja-JP" altLang="en-US" dirty="0" smtClean="0"/>
              <a:t>各指針に関する記述内容</a:t>
            </a:r>
          </a:p>
          <a:p>
            <a:pPr lvl="1"/>
            <a:r>
              <a:rPr kumimoji="1" lang="ja-JP" altLang="en-US" dirty="0" smtClean="0"/>
              <a:t>表形式データを中心に指針を満たさない例と満たす例を明記し、それに対して解説する。</a:t>
            </a:r>
            <a:endParaRPr kumimoji="1" lang="en-US" altLang="ja-JP" dirty="0" smtClean="0"/>
          </a:p>
          <a:p>
            <a:pPr lvl="1"/>
            <a:r>
              <a:rPr kumimoji="1" lang="ja-JP" altLang="en-US" dirty="0" smtClean="0"/>
              <a:t>以下、各データに関する指針のみを記す。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27</a:t>
            </a:fld>
            <a:endParaRPr lang="en-US" altLang="ja-JP" dirty="0"/>
          </a:p>
        </p:txBody>
      </p:sp>
    </p:spTree>
    <p:extLst>
      <p:ext uri="{BB962C8B-B14F-4D97-AF65-F5344CB8AC3E}">
        <p14:creationId xmlns:p14="http://schemas.microsoft.com/office/powerpoint/2010/main" val="2404520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10.4 </a:t>
            </a:r>
            <a:r>
              <a:rPr kumimoji="1" lang="ja-JP" altLang="en-US" dirty="0" smtClean="0"/>
              <a:t>データに関する指針／表形式データ</a:t>
            </a:r>
            <a:endParaRPr kumimoji="1" lang="ja-JP" altLang="en-US" dirty="0"/>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946750820"/>
              </p:ext>
            </p:extLst>
          </p:nvPr>
        </p:nvGraphicFramePr>
        <p:xfrm>
          <a:off x="315913" y="1196752"/>
          <a:ext cx="9183686" cy="5120640"/>
        </p:xfrm>
        <a:graphic>
          <a:graphicData uri="http://schemas.openxmlformats.org/drawingml/2006/table">
            <a:tbl>
              <a:tblPr firstRow="1" bandRow="1">
                <a:tableStyleId>{5C22544A-7EE6-4342-B048-85BDC9FD1C3A}</a:tableStyleId>
              </a:tblPr>
              <a:tblGrid>
                <a:gridCol w="1036687"/>
                <a:gridCol w="864096"/>
                <a:gridCol w="7282903"/>
              </a:tblGrid>
              <a:tr h="288032">
                <a:tc>
                  <a:txBody>
                    <a:bodyPr/>
                    <a:lstStyle/>
                    <a:p>
                      <a:r>
                        <a:rPr kumimoji="1" lang="ja-JP" altLang="en-US" sz="1600" dirty="0" smtClean="0">
                          <a:latin typeface="メイリオ" panose="020B0604030504040204" pitchFamily="50" charset="-128"/>
                          <a:ea typeface="メイリオ" panose="020B0604030504040204" pitchFamily="50" charset="-128"/>
                        </a:rPr>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rPr>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err="1" smtClean="0">
                          <a:latin typeface="メイリオ" panose="020B0604030504040204" pitchFamily="50" charset="-128"/>
                          <a:ea typeface="メイリオ" panose="020B0604030504040204" pitchFamily="50" charset="-128"/>
                        </a:rPr>
                        <a:t>つの</a:t>
                      </a:r>
                      <a:r>
                        <a:rPr kumimoji="1" lang="ja-JP" altLang="en-US" sz="1600" dirty="0" smtClean="0">
                          <a:latin typeface="メイリオ" panose="020B0604030504040204" pitchFamily="50" charset="-128"/>
                          <a:ea typeface="メイリオ" panose="020B0604030504040204" pitchFamily="50" charset="-128"/>
                        </a:rPr>
                        <a:t>ファイルは、</a:t>
                      </a:r>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rPr>
                        <a:t>種類の表から構成されるべきである。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ヘッダは、</a:t>
                      </a:r>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rPr>
                        <a:t>行から構成されるべきである。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8">
                  <a:txBody>
                    <a:bodyPr/>
                    <a:lstStyle/>
                    <a:p>
                      <a:pPr algn="ct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データでない情報を、レコードに含めないことが望ましい。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全てのフィールドは、他のフィールドと結合されないことが望ましい。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5</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値がない場合を除き、フィールドを空白にしない（省略しない）ことが望ましい。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6</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年の値には、西暦表記を備えることが望ましい。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7</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フィールドの単位が明記されていることが望ましい。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8</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利用している文字コードを明記することが望ましい。また、国際的に広く利用されている文字コードを利用することが望ましい。</a:t>
                      </a:r>
                      <a:endParaRPr kumimoji="1" lang="en-US" altLang="ja-JP" sz="1600" dirty="0" smtClean="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9</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ファイルの属性や説明を表すメタデータが、フォーマルに記述されていることが望ましい。また、そのメタデータからデータセット本体へリンクし、たどれるようにすることが望ましい。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10</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データ本体を、</a:t>
                      </a:r>
                      <a:r>
                        <a:rPr kumimoji="1" lang="en-US" altLang="ja-JP" sz="1600" dirty="0" smtClean="0">
                          <a:latin typeface="メイリオ" panose="020B0604030504040204" pitchFamily="50" charset="-128"/>
                          <a:ea typeface="メイリオ" panose="020B0604030504040204" pitchFamily="50" charset="-128"/>
                        </a:rPr>
                        <a:t>XML</a:t>
                      </a:r>
                      <a:r>
                        <a:rPr kumimoji="1" lang="ja-JP" altLang="en-US" sz="1600" dirty="0" smtClean="0">
                          <a:latin typeface="メイリオ" panose="020B0604030504040204" pitchFamily="50" charset="-128"/>
                          <a:ea typeface="メイリオ" panose="020B0604030504040204" pitchFamily="50" charset="-128"/>
                        </a:rPr>
                        <a:t>や</a:t>
                      </a:r>
                      <a:r>
                        <a:rPr kumimoji="1" lang="en-US" altLang="ja-JP" sz="1600" dirty="0" smtClean="0">
                          <a:latin typeface="メイリオ" panose="020B0604030504040204" pitchFamily="50" charset="-128"/>
                          <a:ea typeface="メイリオ" panose="020B0604030504040204" pitchFamily="50" charset="-128"/>
                        </a:rPr>
                        <a:t>RDF</a:t>
                      </a:r>
                      <a:r>
                        <a:rPr kumimoji="1" lang="ja-JP" altLang="en-US" sz="1600" dirty="0" smtClean="0">
                          <a:latin typeface="メイリオ" panose="020B0604030504040204" pitchFamily="50" charset="-128"/>
                          <a:ea typeface="メイリオ" panose="020B0604030504040204" pitchFamily="50" charset="-128"/>
                        </a:rPr>
                        <a:t>の形式を使ってフォーマルに記述することが望ましい。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28</a:t>
            </a:fld>
            <a:endParaRPr lang="en-US" altLang="ja-JP" dirty="0"/>
          </a:p>
        </p:txBody>
      </p:sp>
    </p:spTree>
    <p:extLst>
      <p:ext uri="{BB962C8B-B14F-4D97-AF65-F5344CB8AC3E}">
        <p14:creationId xmlns:p14="http://schemas.microsoft.com/office/powerpoint/2010/main" val="3176731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latin typeface="メイリオ" panose="020B0604030504040204" pitchFamily="50" charset="-128"/>
              </a:rPr>
              <a:t>10.4 </a:t>
            </a:r>
            <a:r>
              <a:rPr kumimoji="1" lang="ja-JP" altLang="en-US" dirty="0" smtClean="0">
                <a:latin typeface="メイリオ" panose="020B0604030504040204" pitchFamily="50" charset="-128"/>
              </a:rPr>
              <a:t>データに関する指針／文書データ</a:t>
            </a:r>
            <a:endParaRPr kumimoji="1" lang="ja-JP" altLang="en-US" dirty="0">
              <a:latin typeface="メイリオ" panose="020B0604030504040204" pitchFamily="50" charset="-128"/>
            </a:endParaRPr>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29</a:t>
            </a:fld>
            <a:endParaRPr lang="en-US" altLang="ja-JP" dirty="0"/>
          </a:p>
        </p:txBody>
      </p:sp>
      <p:graphicFrame>
        <p:nvGraphicFramePr>
          <p:cNvPr id="8" name="コンテンツ プレースホルダー 4"/>
          <p:cNvGraphicFramePr>
            <a:graphicFrameLocks noGrp="1"/>
          </p:cNvGraphicFramePr>
          <p:nvPr>
            <p:ph idx="1"/>
            <p:extLst>
              <p:ext uri="{D42A27DB-BD31-4B8C-83A1-F6EECF244321}">
                <p14:modId xmlns:p14="http://schemas.microsoft.com/office/powerpoint/2010/main" val="1050457503"/>
              </p:ext>
            </p:extLst>
          </p:nvPr>
        </p:nvGraphicFramePr>
        <p:xfrm>
          <a:off x="350838" y="1143000"/>
          <a:ext cx="9183686" cy="3022600"/>
        </p:xfrm>
        <a:graphic>
          <a:graphicData uri="http://schemas.openxmlformats.org/drawingml/2006/table">
            <a:tbl>
              <a:tblPr firstRow="1" bandRow="1">
                <a:tableStyleId>{5C22544A-7EE6-4342-B048-85BDC9FD1C3A}</a:tableStyleId>
              </a:tblPr>
              <a:tblGrid>
                <a:gridCol w="1001762"/>
                <a:gridCol w="755005"/>
                <a:gridCol w="7426919"/>
              </a:tblGrid>
              <a:tr h="288032">
                <a:tc>
                  <a:txBody>
                    <a:bodyPr/>
                    <a:lstStyle/>
                    <a:p>
                      <a:r>
                        <a:rPr kumimoji="1" lang="ja-JP" altLang="en-US" sz="1600" dirty="0" smtClean="0">
                          <a:latin typeface="メイリオ" panose="020B0604030504040204" pitchFamily="50" charset="-128"/>
                          <a:ea typeface="メイリオ" panose="020B0604030504040204" pitchFamily="50" charset="-128"/>
                        </a:rPr>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rPr>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（なし）</a:t>
                      </a:r>
                      <a:endParaRPr kumimoji="1" lang="en-US" altLang="ja-JP" sz="1600" dirty="0" smtClean="0">
                        <a:latin typeface="メイリオ" panose="020B0604030504040204" pitchFamily="50" charset="-128"/>
                        <a:ea typeface="メイリオ" panose="020B0604030504040204" pitchFamily="50" charset="-128"/>
                      </a:endParaRPr>
                    </a:p>
                  </a:txBody>
                  <a:tcPr marL="91805" marR="91805"/>
                </a:tc>
              </a:tr>
              <a:tr h="370840">
                <a:tc rowSpan="4">
                  <a:txBody>
                    <a:bodyPr/>
                    <a:lstStyle/>
                    <a:p>
                      <a:pPr algn="ct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文章に存在する部・章・節・図表などの構造が、機械判読性の高いフォーマットで記述されていることが望ましい。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文章内に、整形のための符号や文字（空白、改行等）を含めないことが望ましい。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文書形式データが表形式データを含む場合，グレード</a:t>
                      </a:r>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rPr>
                        <a:t>以上の表形式データが添付されていることが望ましい。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4</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文章に対する、情報利用者が理解できるような説明が、メタデータとして記述され、当該文書にリンクされていることが望ましい。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Tree>
    <p:extLst>
      <p:ext uri="{BB962C8B-B14F-4D97-AF65-F5344CB8AC3E}">
        <p14:creationId xmlns:p14="http://schemas.microsoft.com/office/powerpoint/2010/main" val="3078673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前回の骨子からの更新差分</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利用ルール</a:t>
            </a:r>
            <a:r>
              <a:rPr lang="ja-JP" altLang="en-US" dirty="0"/>
              <a:t>編</a:t>
            </a:r>
            <a:r>
              <a:rPr kumimoji="1" lang="ja-JP" altLang="en-US" dirty="0" smtClean="0"/>
              <a:t>（ガバナンス委員会作成）と統合</a:t>
            </a:r>
          </a:p>
          <a:p>
            <a:pPr lvl="1"/>
            <a:r>
              <a:rPr kumimoji="1" lang="ja-JP" altLang="en-US" dirty="0" smtClean="0"/>
              <a:t>共通部（第</a:t>
            </a:r>
            <a:r>
              <a:rPr kumimoji="1" lang="en-US" altLang="ja-JP" dirty="0" smtClean="0"/>
              <a:t>I</a:t>
            </a:r>
            <a:r>
              <a:rPr kumimoji="1" lang="ja-JP" altLang="en-US" dirty="0" smtClean="0"/>
              <a:t>部）／利用ルール編（第</a:t>
            </a:r>
            <a:r>
              <a:rPr kumimoji="1" lang="en-US" altLang="ja-JP" dirty="0" smtClean="0"/>
              <a:t>II</a:t>
            </a:r>
            <a:r>
              <a:rPr kumimoji="1" lang="ja-JP" altLang="en-US" dirty="0" smtClean="0"/>
              <a:t>部）／技術編（第</a:t>
            </a:r>
            <a:r>
              <a:rPr kumimoji="1" lang="en-US" altLang="ja-JP" dirty="0" smtClean="0"/>
              <a:t>III</a:t>
            </a:r>
            <a:r>
              <a:rPr kumimoji="1" lang="ja-JP" altLang="en-US" dirty="0" smtClean="0"/>
              <a:t>部）の構成とした。</a:t>
            </a:r>
          </a:p>
          <a:p>
            <a:r>
              <a:rPr kumimoji="1" lang="ja-JP" altLang="en-US" dirty="0" smtClean="0"/>
              <a:t>頂いたご意見を反映</a:t>
            </a:r>
          </a:p>
          <a:p>
            <a:pPr lvl="1"/>
            <a:r>
              <a:rPr kumimoji="1" lang="ja-JP" altLang="en-US" dirty="0" smtClean="0"/>
              <a:t>はじめからオープンデータを前提として資料やデータを作成するとは限らない。</a:t>
            </a:r>
          </a:p>
          <a:p>
            <a:pPr lvl="2"/>
            <a:r>
              <a:rPr kumimoji="1" lang="ja-JP" altLang="en-US" dirty="0" smtClean="0"/>
              <a:t>冒頭でデータの生成手順を明記した。</a:t>
            </a:r>
            <a:r>
              <a:rPr lang="ja-JP" altLang="en-US" dirty="0" smtClean="0"/>
              <a:t>（</a:t>
            </a:r>
            <a:r>
              <a:rPr lang="en-US" altLang="ja-JP" dirty="0" smtClean="0"/>
              <a:t>1.2</a:t>
            </a:r>
            <a:r>
              <a:rPr lang="ja-JP" altLang="en-US" dirty="0"/>
              <a:t>節</a:t>
            </a:r>
            <a:r>
              <a:rPr lang="ja-JP" altLang="en-US" dirty="0" smtClean="0"/>
              <a:t>）</a:t>
            </a:r>
            <a:endParaRPr kumimoji="1" lang="ja-JP" altLang="en-US" dirty="0" smtClean="0"/>
          </a:p>
          <a:p>
            <a:pPr lvl="2"/>
            <a:r>
              <a:rPr kumimoji="1" lang="ja-JP" altLang="en-US" dirty="0" smtClean="0"/>
              <a:t>機械判読に適したデータが、必ずしも人に見やすいと限らないことを明記した。（</a:t>
            </a:r>
            <a:r>
              <a:rPr kumimoji="1" lang="en-US" altLang="ja-JP" dirty="0" smtClean="0"/>
              <a:t>9.1.2</a:t>
            </a:r>
            <a:r>
              <a:rPr kumimoji="1" lang="ja-JP" altLang="en-US" dirty="0" smtClean="0"/>
              <a:t>節）</a:t>
            </a:r>
          </a:p>
          <a:p>
            <a:pPr lvl="1"/>
            <a:r>
              <a:rPr kumimoji="1" lang="ja-JP" altLang="en-US" dirty="0" smtClean="0"/>
              <a:t>対象読者を特定すべき。</a:t>
            </a:r>
          </a:p>
          <a:p>
            <a:pPr lvl="2"/>
            <a:r>
              <a:rPr kumimoji="1" lang="ja-JP" altLang="en-US" dirty="0" smtClean="0"/>
              <a:t>技術編の対象は、機械判読に適したデータを作成・整形する人とした。（</a:t>
            </a:r>
            <a:r>
              <a:rPr kumimoji="1" lang="en-US" altLang="ja-JP" dirty="0" smtClean="0"/>
              <a:t>1.2</a:t>
            </a:r>
            <a:r>
              <a:rPr kumimoji="1" lang="ja-JP" altLang="en-US" dirty="0" smtClean="0"/>
              <a:t>節）</a:t>
            </a:r>
          </a:p>
          <a:p>
            <a:pPr lvl="1"/>
            <a:r>
              <a:rPr kumimoji="1" lang="ja-JP" altLang="en-US" dirty="0" smtClean="0"/>
              <a:t>公開するサーバの処理能力の問題に言及すべき。</a:t>
            </a:r>
          </a:p>
          <a:p>
            <a:pPr lvl="2"/>
            <a:r>
              <a:rPr kumimoji="1" lang="ja-JP" altLang="en-US" dirty="0" smtClean="0"/>
              <a:t>注意点として明記した。ただし、対象読者を「データを作成・整形する人」としたため、問題提起にとどめている。（</a:t>
            </a:r>
            <a:r>
              <a:rPr kumimoji="1" lang="en-US" altLang="ja-JP" dirty="0" smtClean="0"/>
              <a:t>9.1.3</a:t>
            </a:r>
            <a:r>
              <a:rPr kumimoji="1" lang="ja-JP" altLang="en-US" dirty="0" smtClean="0"/>
              <a:t>節）</a:t>
            </a:r>
          </a:p>
          <a:p>
            <a:pPr lvl="1"/>
            <a:r>
              <a:rPr kumimoji="1" lang="ja-JP" altLang="en-US" dirty="0" smtClean="0"/>
              <a:t>「データに関する指針」で表中の注釈について言及しているが、その注釈をどのように記載するのがよいか明記すべき。</a:t>
            </a:r>
          </a:p>
          <a:p>
            <a:pPr lvl="2"/>
            <a:r>
              <a:rPr kumimoji="1" lang="ja-JP" altLang="en-US" dirty="0" smtClean="0"/>
              <a:t>注釈を含むデータは、人が見やすいデータとして、本書が定める機会可読性の高いデータとは別に提供することが望ましい、とした。（</a:t>
            </a:r>
            <a:r>
              <a:rPr kumimoji="1" lang="en-US" altLang="ja-JP" dirty="0" smtClean="0"/>
              <a:t>9.4.2.3</a:t>
            </a:r>
            <a:r>
              <a:rPr kumimoji="1" lang="ja-JP" altLang="en-US" dirty="0" smtClean="0"/>
              <a:t>節の指針</a:t>
            </a:r>
            <a:r>
              <a:rPr kumimoji="1" lang="en-US" altLang="ja-JP" dirty="0" smtClean="0"/>
              <a:t>7</a:t>
            </a:r>
            <a:r>
              <a:rPr kumimoji="1" lang="ja-JP" altLang="en-US" dirty="0" smtClean="0"/>
              <a:t>）</a:t>
            </a:r>
            <a:endParaRPr kumimoji="1" lang="en-US" altLang="ja-JP" dirty="0" smtClean="0"/>
          </a:p>
          <a:p>
            <a:pPr lvl="1"/>
            <a:r>
              <a:rPr kumimoji="1" lang="ja-JP" altLang="en-US" dirty="0" smtClean="0"/>
              <a:t>その他，ご指摘いただいた誤記を修正し、説明を加筆。</a:t>
            </a:r>
          </a:p>
          <a:p>
            <a:pPr lvl="2"/>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dirty="0"/>
          </a:p>
        </p:txBody>
      </p:sp>
      <p:sp>
        <p:nvSpPr>
          <p:cNvPr id="5" name="テキスト ボックス 4"/>
          <p:cNvSpPr txBox="1"/>
          <p:nvPr/>
        </p:nvSpPr>
        <p:spPr>
          <a:xfrm>
            <a:off x="5351070" y="683404"/>
            <a:ext cx="4570482" cy="369332"/>
          </a:xfrm>
          <a:prstGeom prst="rect">
            <a:avLst/>
          </a:prstGeom>
          <a:noFill/>
        </p:spPr>
        <p:txBody>
          <a:bodyPr wrap="none" rtlCol="0">
            <a:spAutoFit/>
          </a:bodyPr>
          <a:lstStyle/>
          <a:p>
            <a:pPr algn="l"/>
            <a:r>
              <a:rPr kumimoji="1" lang="en-US" altLang="ja-JP"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本ページは最終的な概要書に含めない。</a:t>
            </a:r>
          </a:p>
        </p:txBody>
      </p:sp>
    </p:spTree>
    <p:extLst>
      <p:ext uri="{BB962C8B-B14F-4D97-AF65-F5344CB8AC3E}">
        <p14:creationId xmlns:p14="http://schemas.microsoft.com/office/powerpoint/2010/main" val="959333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10.4 </a:t>
            </a:r>
            <a:r>
              <a:rPr kumimoji="1" lang="ja-JP" altLang="en-US" dirty="0" smtClean="0"/>
              <a:t>データに関する指針／地理情報データ</a:t>
            </a:r>
            <a:endParaRPr kumimoji="1" lang="ja-JP" altLang="en-US" dirty="0"/>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490885293"/>
              </p:ext>
            </p:extLst>
          </p:nvPr>
        </p:nvGraphicFramePr>
        <p:xfrm>
          <a:off x="315913" y="1196752"/>
          <a:ext cx="9183686" cy="2804160"/>
        </p:xfrm>
        <a:graphic>
          <a:graphicData uri="http://schemas.openxmlformats.org/drawingml/2006/table">
            <a:tbl>
              <a:tblPr firstRow="1" bandRow="1">
                <a:tableStyleId>{5C22544A-7EE6-4342-B048-85BDC9FD1C3A}</a:tableStyleId>
              </a:tblPr>
              <a:tblGrid>
                <a:gridCol w="1036687"/>
                <a:gridCol w="720080"/>
                <a:gridCol w="7426919"/>
              </a:tblGrid>
              <a:tr h="288032">
                <a:tc>
                  <a:txBody>
                    <a:bodyPr/>
                    <a:lstStyle/>
                    <a:p>
                      <a:r>
                        <a:rPr kumimoji="1" lang="ja-JP" altLang="en-US" sz="1600" dirty="0" smtClean="0">
                          <a:latin typeface="メイリオ" panose="020B0604030504040204" pitchFamily="50" charset="-128"/>
                          <a:ea typeface="メイリオ" panose="020B0604030504040204" pitchFamily="50" charset="-128"/>
                        </a:rPr>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rPr>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位置情報に関するデータを付与する場合は、緯度・経度等の位置情報に加えて、測地系が明記されるべきである。屋外であれば、世界測地系を利用することが望ましい。屋内であれば、座標系と縮尺を示す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地図データは、ベクタ形式に依るものが望ましい。ベクタ形式のデータの作成にあたっては、最新の </a:t>
                      </a:r>
                      <a:r>
                        <a:rPr kumimoji="1" lang="en-US" altLang="ja-JP" sz="1600" dirty="0" smtClean="0">
                          <a:latin typeface="メイリオ" panose="020B0604030504040204" pitchFamily="50" charset="-128"/>
                          <a:ea typeface="メイリオ" panose="020B0604030504040204" pitchFamily="50" charset="-128"/>
                        </a:rPr>
                        <a:t>ISO </a:t>
                      </a:r>
                      <a:r>
                        <a:rPr kumimoji="1" lang="ja-JP" altLang="en-US" sz="1600" dirty="0" smtClean="0">
                          <a:latin typeface="メイリオ" panose="020B0604030504040204" pitchFamily="50" charset="-128"/>
                          <a:ea typeface="メイリオ" panose="020B0604030504040204" pitchFamily="50" charset="-128"/>
                        </a:rPr>
                        <a:t>規格及び </a:t>
                      </a:r>
                      <a:r>
                        <a:rPr kumimoji="1" lang="en-US" altLang="ja-JP" sz="1600" dirty="0" smtClean="0">
                          <a:latin typeface="メイリオ" panose="020B0604030504040204" pitchFamily="50" charset="-128"/>
                          <a:ea typeface="メイリオ" panose="020B0604030504040204" pitchFamily="50" charset="-128"/>
                        </a:rPr>
                        <a:t>JIS </a:t>
                      </a:r>
                      <a:r>
                        <a:rPr kumimoji="1" lang="ja-JP" altLang="en-US" sz="1600" dirty="0" smtClean="0">
                          <a:latin typeface="メイリオ" panose="020B0604030504040204" pitchFamily="50" charset="-128"/>
                          <a:ea typeface="メイリオ" panose="020B0604030504040204" pitchFamily="50" charset="-128"/>
                        </a:rPr>
                        <a:t>規格に基づいた地理空間情報標準プロファイル（</a:t>
                      </a:r>
                      <a:r>
                        <a:rPr kumimoji="1" lang="en-US" altLang="ja-JP" sz="1600" dirty="0" smtClean="0">
                          <a:latin typeface="メイリオ" panose="020B0604030504040204" pitchFamily="50" charset="-128"/>
                          <a:ea typeface="メイリオ" panose="020B0604030504040204" pitchFamily="50" charset="-128"/>
                        </a:rPr>
                        <a:t>JPGIS</a:t>
                      </a:r>
                      <a:r>
                        <a:rPr kumimoji="1" lang="ja-JP" altLang="en-US" sz="1600" dirty="0" smtClean="0">
                          <a:latin typeface="メイリオ" panose="020B0604030504040204" pitchFamily="50" charset="-128"/>
                          <a:ea typeface="メイリオ" panose="020B0604030504040204" pitchFamily="50" charset="-128"/>
                        </a:rPr>
                        <a:t>）、地理空間情報のメタデータの共通仕様を規定する日本版メタデータプロファイル（</a:t>
                      </a:r>
                      <a:r>
                        <a:rPr kumimoji="1" lang="en-US" altLang="ja-JP" sz="1600" dirty="0" smtClean="0">
                          <a:latin typeface="メイリオ" panose="020B0604030504040204" pitchFamily="50" charset="-128"/>
                          <a:ea typeface="メイリオ" panose="020B0604030504040204" pitchFamily="50" charset="-128"/>
                        </a:rPr>
                        <a:t>JMP</a:t>
                      </a:r>
                      <a:r>
                        <a:rPr kumimoji="1" lang="ja-JP" altLang="en-US" sz="1600" dirty="0" smtClean="0">
                          <a:latin typeface="メイリオ" panose="020B0604030504040204" pitchFamily="50" charset="-128"/>
                          <a:ea typeface="メイリオ" panose="020B0604030504040204" pitchFamily="50" charset="-128"/>
                        </a:rPr>
                        <a:t>）を用いる。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地理情報に対する、情報利用者が理解できるような説明が、メタデータとして記述され、当該文書にリンクされていることが望ましい。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30</a:t>
            </a:fld>
            <a:endParaRPr lang="en-US" altLang="ja-JP" dirty="0"/>
          </a:p>
        </p:txBody>
      </p:sp>
    </p:spTree>
    <p:extLst>
      <p:ext uri="{BB962C8B-B14F-4D97-AF65-F5344CB8AC3E}">
        <p14:creationId xmlns:p14="http://schemas.microsoft.com/office/powerpoint/2010/main" val="3780422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10.4 </a:t>
            </a:r>
            <a:r>
              <a:rPr kumimoji="1" lang="ja-JP" altLang="en-US" dirty="0" smtClean="0"/>
              <a:t>データに関する指針／リアルタイムデータ</a:t>
            </a:r>
            <a:endParaRPr kumimoji="1" lang="ja-JP" altLang="en-US" dirty="0"/>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4138991194"/>
              </p:ext>
            </p:extLst>
          </p:nvPr>
        </p:nvGraphicFramePr>
        <p:xfrm>
          <a:off x="315913" y="1196752"/>
          <a:ext cx="9183686" cy="1864360"/>
        </p:xfrm>
        <a:graphic>
          <a:graphicData uri="http://schemas.openxmlformats.org/drawingml/2006/table">
            <a:tbl>
              <a:tblPr firstRow="1" bandRow="1">
                <a:tableStyleId>{5C22544A-7EE6-4342-B048-85BDC9FD1C3A}</a:tableStyleId>
              </a:tblPr>
              <a:tblGrid>
                <a:gridCol w="1036687"/>
                <a:gridCol w="720080"/>
                <a:gridCol w="7426919"/>
              </a:tblGrid>
              <a:tr h="288032">
                <a:tc>
                  <a:txBody>
                    <a:bodyPr/>
                    <a:lstStyle/>
                    <a:p>
                      <a:r>
                        <a:rPr kumimoji="1" lang="ja-JP" altLang="en-US" sz="1600" dirty="0" smtClean="0">
                          <a:latin typeface="メイリオ" panose="020B0604030504040204" pitchFamily="50" charset="-128"/>
                          <a:ea typeface="メイリオ" panose="020B0604030504040204" pitchFamily="50" charset="-128"/>
                        </a:rPr>
                        <a:t>グレード</a:t>
                      </a:r>
                      <a:endParaRPr kumimoji="1" lang="ja-JP" altLang="en-US" sz="16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600" dirty="0" smtClean="0">
                          <a:latin typeface="メイリオ" panose="020B0604030504040204" pitchFamily="50" charset="-128"/>
                          <a:ea typeface="メイリオ" panose="020B0604030504040204" pitchFamily="50" charset="-128"/>
                        </a:rPr>
                        <a:t>指針</a:t>
                      </a:r>
                      <a:endParaRPr kumimoji="1" lang="ja-JP" altLang="en-US" sz="16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1</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データの取得仕様が明記されているべきである。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表形式データや地理情報データをファイル形式で取得させる場合は、それぞれのグレード</a:t>
                      </a:r>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rPr>
                        <a:t>の指針を満たすべきである。</a:t>
                      </a: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600" dirty="0" smtClean="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600" dirty="0" smtClean="0">
                          <a:latin typeface="メイリオ" panose="020B0604030504040204" pitchFamily="50" charset="-128"/>
                          <a:ea typeface="メイリオ" panose="020B0604030504040204" pitchFamily="50" charset="-128"/>
                        </a:rPr>
                        <a:t>指針</a:t>
                      </a:r>
                      <a:r>
                        <a:rPr kumimoji="1" lang="en-US" altLang="ja-JP" sz="1600" dirty="0" smtClean="0">
                          <a:latin typeface="メイリオ" panose="020B0604030504040204" pitchFamily="50" charset="-128"/>
                          <a:ea typeface="メイリオ" panose="020B0604030504040204" pitchFamily="50" charset="-128"/>
                        </a:rPr>
                        <a:t>3</a:t>
                      </a: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600" dirty="0" smtClean="0">
                          <a:latin typeface="メイリオ" panose="020B0604030504040204" pitchFamily="50" charset="-128"/>
                          <a:ea typeface="メイリオ" panose="020B0604030504040204" pitchFamily="50" charset="-128"/>
                        </a:rPr>
                        <a:t>リアルタイムデータの最新値・差分を取得する手法が提供されていることが望ましい。</a:t>
                      </a:r>
                      <a:endParaRPr kumimoji="1" lang="ja-JP" altLang="en-US" sz="16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31</a:t>
            </a:fld>
            <a:endParaRPr lang="en-US" altLang="ja-JP" dirty="0"/>
          </a:p>
        </p:txBody>
      </p:sp>
    </p:spTree>
    <p:extLst>
      <p:ext uri="{BB962C8B-B14F-4D97-AF65-F5344CB8AC3E}">
        <p14:creationId xmlns:p14="http://schemas.microsoft.com/office/powerpoint/2010/main" val="869280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第</a:t>
            </a:r>
            <a:r>
              <a:rPr kumimoji="1" lang="en-US" altLang="ja-JP" dirty="0" smtClean="0"/>
              <a:t>11</a:t>
            </a:r>
            <a:r>
              <a:rPr lang="ja-JP" altLang="en-US" dirty="0" smtClean="0"/>
              <a:t>章</a:t>
            </a:r>
            <a:r>
              <a:rPr lang="ja-JP" altLang="en-US" dirty="0"/>
              <a:t>（付録）オープンデータに関する規格・ツール</a:t>
            </a:r>
            <a:endParaRPr kumimoji="1" lang="ja-JP" altLang="en-US" dirty="0"/>
          </a:p>
        </p:txBody>
      </p:sp>
      <p:sp>
        <p:nvSpPr>
          <p:cNvPr id="7" name="コンテンツ プレースホルダー 6"/>
          <p:cNvSpPr>
            <a:spLocks noGrp="1"/>
          </p:cNvSpPr>
          <p:nvPr>
            <p:ph idx="1"/>
          </p:nvPr>
        </p:nvSpPr>
        <p:spPr/>
        <p:txBody>
          <a:bodyPr/>
          <a:lstStyle/>
          <a:p>
            <a:r>
              <a:rPr kumimoji="1" lang="ja-JP" altLang="en-US" dirty="0" smtClean="0"/>
              <a:t>以下に関連する規格や有用なツール</a:t>
            </a:r>
            <a:r>
              <a:rPr kumimoji="1" lang="ja-JP" altLang="en-US" smtClean="0"/>
              <a:t>を掲載する。</a:t>
            </a:r>
            <a:endParaRPr kumimoji="1" lang="ja-JP" altLang="en-US" dirty="0" smtClean="0"/>
          </a:p>
          <a:p>
            <a:pPr marL="698500" lvl="1" indent="-342900">
              <a:buFont typeface="+mj-lt"/>
              <a:buAutoNum type="arabicPeriod"/>
            </a:pPr>
            <a:r>
              <a:rPr kumimoji="1" lang="ja-JP" altLang="en-US" dirty="0" smtClean="0"/>
              <a:t>データフォーマットに関する規格</a:t>
            </a:r>
          </a:p>
          <a:p>
            <a:pPr marL="698500" lvl="1" indent="-342900">
              <a:buFont typeface="+mj-lt"/>
              <a:buAutoNum type="arabicPeriod"/>
            </a:pPr>
            <a:r>
              <a:rPr kumimoji="1" lang="ja-JP" altLang="en-US" dirty="0" smtClean="0"/>
              <a:t>識別子に関する規格</a:t>
            </a:r>
          </a:p>
          <a:p>
            <a:pPr marL="698500" lvl="1" indent="-342900">
              <a:buFont typeface="+mj-lt"/>
              <a:buAutoNum type="arabicPeriod"/>
            </a:pPr>
            <a:r>
              <a:rPr kumimoji="1" lang="ja-JP" altLang="en-US" dirty="0" smtClean="0"/>
              <a:t>オープンデータに有用なツール</a:t>
            </a:r>
          </a:p>
          <a:p>
            <a:pPr lvl="2"/>
            <a:r>
              <a:rPr lang="en-US" altLang="ja-JP" dirty="0" smtClean="0"/>
              <a:t>Web</a:t>
            </a:r>
            <a:r>
              <a:rPr lang="ja-JP" altLang="en-US" dirty="0" smtClean="0"/>
              <a:t>サービス</a:t>
            </a:r>
          </a:p>
          <a:p>
            <a:pPr lvl="2"/>
            <a:r>
              <a:rPr kumimoji="1" lang="ja-JP" altLang="en-US" dirty="0" smtClean="0"/>
              <a:t>データカタログサービス</a:t>
            </a:r>
          </a:p>
          <a:p>
            <a:pPr lvl="2"/>
            <a:r>
              <a:rPr lang="en-US" altLang="ja-JP" dirty="0" smtClean="0"/>
              <a:t>GIS</a:t>
            </a:r>
            <a:r>
              <a:rPr lang="ja-JP" altLang="en-US" dirty="0" smtClean="0"/>
              <a:t>システム</a:t>
            </a:r>
          </a:p>
          <a:p>
            <a:pPr lvl="2"/>
            <a:r>
              <a:rPr kumimoji="1" lang="ja-JP" altLang="en-US" dirty="0" smtClean="0"/>
              <a:t>情報流通連携基盤</a:t>
            </a:r>
          </a:p>
          <a:p>
            <a:pPr lvl="2"/>
            <a:r>
              <a:rPr lang="en-US" altLang="ja-JP" dirty="0" smtClean="0"/>
              <a:t>RDF</a:t>
            </a:r>
            <a:r>
              <a:rPr lang="ja-JP" altLang="en-US" dirty="0" smtClean="0"/>
              <a:t>レポジトリ</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32</a:t>
            </a:fld>
            <a:endParaRPr lang="en-US" altLang="ja-JP" dirty="0"/>
          </a:p>
        </p:txBody>
      </p:sp>
    </p:spTree>
    <p:extLst>
      <p:ext uri="{BB962C8B-B14F-4D97-AF65-F5344CB8AC3E}">
        <p14:creationId xmlns:p14="http://schemas.microsoft.com/office/powerpoint/2010/main" val="3895314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12</a:t>
            </a:r>
            <a:r>
              <a:rPr kumimoji="1" lang="ja-JP" altLang="en-US" dirty="0" smtClean="0"/>
              <a:t>章（付録）</a:t>
            </a:r>
            <a:r>
              <a:rPr kumimoji="1" lang="en-US" altLang="ja-JP" dirty="0" smtClean="0"/>
              <a:t>CKAN</a:t>
            </a:r>
            <a:r>
              <a:rPr kumimoji="1" lang="ja-JP" altLang="en-US" dirty="0" smtClean="0"/>
              <a:t>解説</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以下について解説する。</a:t>
            </a:r>
          </a:p>
          <a:p>
            <a:pPr lvl="1"/>
            <a:r>
              <a:rPr lang="en-US" altLang="ja-JP" dirty="0" smtClean="0"/>
              <a:t>CKAN</a:t>
            </a:r>
            <a:r>
              <a:rPr lang="ja-JP" altLang="en-US" dirty="0" smtClean="0"/>
              <a:t>概説</a:t>
            </a:r>
          </a:p>
          <a:p>
            <a:pPr lvl="1"/>
            <a:r>
              <a:rPr kumimoji="1" lang="en-US" altLang="ja-JP" dirty="0" smtClean="0"/>
              <a:t>CKAN</a:t>
            </a:r>
            <a:r>
              <a:rPr kumimoji="1" lang="ja-JP" altLang="en-US" dirty="0" smtClean="0"/>
              <a:t>の利用方法</a:t>
            </a:r>
          </a:p>
          <a:p>
            <a:pPr lvl="2"/>
            <a:r>
              <a:rPr kumimoji="1" lang="ja-JP" altLang="en-US" dirty="0" smtClean="0"/>
              <a:t>アカウント登録</a:t>
            </a:r>
          </a:p>
          <a:p>
            <a:pPr lvl="2"/>
            <a:r>
              <a:rPr kumimoji="1" lang="ja-JP" altLang="en-US" dirty="0" smtClean="0"/>
              <a:t>データセットの作成</a:t>
            </a:r>
          </a:p>
          <a:p>
            <a:pPr lvl="2"/>
            <a:r>
              <a:rPr kumimoji="1" lang="ja-JP" altLang="en-US" dirty="0" smtClean="0"/>
              <a:t>データの登録</a:t>
            </a:r>
          </a:p>
          <a:p>
            <a:pPr lvl="2"/>
            <a:r>
              <a:rPr kumimoji="1" lang="ja-JP" altLang="en-US" dirty="0" smtClean="0"/>
              <a:t>組織の登録</a:t>
            </a:r>
          </a:p>
          <a:p>
            <a:pPr lvl="2"/>
            <a:r>
              <a:rPr kumimoji="1" lang="ja-JP" altLang="en-US" dirty="0" smtClean="0"/>
              <a:t>組織へのメンバ追加</a:t>
            </a:r>
          </a:p>
          <a:p>
            <a:pPr lvl="2"/>
            <a:r>
              <a:rPr lang="en-US" altLang="ja-JP" dirty="0" smtClean="0"/>
              <a:t>CKAN</a:t>
            </a:r>
            <a:r>
              <a:rPr lang="ja-JP" altLang="en-US" dirty="0" smtClean="0"/>
              <a:t>によるアクセス制御</a:t>
            </a:r>
          </a:p>
          <a:p>
            <a:pPr lvl="2"/>
            <a:r>
              <a:rPr kumimoji="1" lang="en-US" altLang="ja-JP" dirty="0" smtClean="0"/>
              <a:t>CKAN</a:t>
            </a:r>
            <a:r>
              <a:rPr kumimoji="1" lang="ja-JP" altLang="en-US" dirty="0" smtClean="0"/>
              <a:t>の管理ページ</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33</a:t>
            </a:fld>
            <a:endParaRPr lang="en-US" altLang="ja-JP" dirty="0"/>
          </a:p>
        </p:txBody>
      </p:sp>
    </p:spTree>
    <p:extLst>
      <p:ext uri="{BB962C8B-B14F-4D97-AF65-F5344CB8AC3E}">
        <p14:creationId xmlns:p14="http://schemas.microsoft.com/office/powerpoint/2010/main" val="2048893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stretch>
            <a:fillRect/>
          </a:stretch>
        </p:blipFill>
        <p:spPr>
          <a:xfrm>
            <a:off x="3810000" y="2743200"/>
            <a:ext cx="2286000" cy="20977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「オープンデータ化ガイド」の全体構成</a:t>
            </a:r>
            <a:endParaRPr kumimoji="1" lang="ja-JP" altLang="en-US" dirty="0"/>
          </a:p>
        </p:txBody>
      </p:sp>
      <p:sp>
        <p:nvSpPr>
          <p:cNvPr id="3" name="コンテンツ プレースホルダー 2"/>
          <p:cNvSpPr>
            <a:spLocks noGrp="1"/>
          </p:cNvSpPr>
          <p:nvPr>
            <p:ph idx="1"/>
          </p:nvPr>
        </p:nvSpPr>
        <p:spPr>
          <a:xfrm>
            <a:off x="351414" y="1143000"/>
            <a:ext cx="9146415" cy="5454352"/>
          </a:xfrm>
        </p:spPr>
        <p:txBody>
          <a:bodyPr>
            <a:normAutofit/>
          </a:bodyPr>
          <a:lstStyle/>
          <a:p>
            <a:r>
              <a:rPr kumimoji="1" lang="ja-JP" altLang="en-US" dirty="0" smtClean="0"/>
              <a:t>第</a:t>
            </a:r>
            <a:r>
              <a:rPr kumimoji="1" lang="en-US" altLang="ja-JP" dirty="0" smtClean="0"/>
              <a:t>I</a:t>
            </a:r>
            <a:r>
              <a:rPr kumimoji="1" lang="ja-JP" altLang="en-US" dirty="0" smtClean="0"/>
              <a:t>部</a:t>
            </a:r>
            <a:r>
              <a:rPr lang="ja-JP" altLang="en-US" dirty="0"/>
              <a:t>（</a:t>
            </a:r>
            <a:r>
              <a:rPr kumimoji="1" lang="en-US" altLang="ja-JP" dirty="0" smtClean="0"/>
              <a:t>Getting Started: </a:t>
            </a:r>
            <a:r>
              <a:rPr kumimoji="1" lang="ja-JP" altLang="en-US" dirty="0" smtClean="0"/>
              <a:t>オープンデータ化をはじめよう）</a:t>
            </a:r>
          </a:p>
          <a:p>
            <a:pPr lvl="1"/>
            <a:r>
              <a:rPr kumimoji="1" lang="ja-JP" altLang="en-US" dirty="0" smtClean="0"/>
              <a:t>第</a:t>
            </a:r>
            <a:r>
              <a:rPr kumimoji="1" lang="en-US" altLang="ja-JP" dirty="0" smtClean="0"/>
              <a:t>1</a:t>
            </a:r>
            <a:r>
              <a:rPr kumimoji="1" lang="ja-JP" altLang="en-US" dirty="0" smtClean="0"/>
              <a:t>章「はじめに」</a:t>
            </a:r>
          </a:p>
          <a:p>
            <a:pPr lvl="2"/>
            <a:r>
              <a:rPr kumimoji="1" lang="ja-JP" altLang="en-US" dirty="0" smtClean="0"/>
              <a:t>本ガイドの目的・対象読者・構成に関する記述であり、前文に相当する。</a:t>
            </a:r>
          </a:p>
          <a:p>
            <a:pPr lvl="1"/>
            <a:r>
              <a:rPr kumimoji="1" lang="ja-JP" altLang="en-US" dirty="0" smtClean="0"/>
              <a:t>第</a:t>
            </a:r>
            <a:r>
              <a:rPr kumimoji="1" lang="en-US" altLang="ja-JP" dirty="0" smtClean="0"/>
              <a:t>2</a:t>
            </a:r>
            <a:r>
              <a:rPr kumimoji="1" lang="ja-JP" altLang="en-US" dirty="0" smtClean="0"/>
              <a:t>章「オープンデータ化の背景と意義」</a:t>
            </a:r>
          </a:p>
          <a:p>
            <a:pPr lvl="2"/>
            <a:r>
              <a:rPr lang="ja-JP" altLang="en-US" dirty="0"/>
              <a:t>オープンデータの背景について理解するため、日本政府、地方公共団体、諸外国におけるオープンデータに関する主な動向を紹介するとともに、オープンデータ化の意義について解説する</a:t>
            </a:r>
            <a:r>
              <a:rPr lang="ja-JP" altLang="en-US" dirty="0" smtClean="0"/>
              <a:t>。</a:t>
            </a:r>
            <a:endParaRPr kumimoji="1" lang="ja-JP" altLang="en-US" dirty="0" smtClean="0"/>
          </a:p>
          <a:p>
            <a:pPr lvl="1"/>
            <a:r>
              <a:rPr lang="ja-JP" altLang="en-US" dirty="0" smtClean="0"/>
              <a:t>第</a:t>
            </a:r>
            <a:r>
              <a:rPr lang="en-US" altLang="ja-JP" dirty="0" smtClean="0"/>
              <a:t>3</a:t>
            </a:r>
            <a:r>
              <a:rPr lang="ja-JP" altLang="en-US" dirty="0" smtClean="0"/>
              <a:t>章「オープンデータ化</a:t>
            </a:r>
            <a:r>
              <a:rPr lang="ja-JP" altLang="en-US" dirty="0"/>
              <a:t>の手順」</a:t>
            </a:r>
          </a:p>
          <a:p>
            <a:pPr lvl="2"/>
            <a:r>
              <a:rPr lang="ja-JP" altLang="en-US" dirty="0" smtClean="0"/>
              <a:t>オープンデータ化の手順</a:t>
            </a:r>
            <a:r>
              <a:rPr lang="ja-JP" altLang="en-US" dirty="0"/>
              <a:t>について解説する</a:t>
            </a:r>
            <a:r>
              <a:rPr lang="ja-JP" altLang="en-US"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dirty="0"/>
          </a:p>
        </p:txBody>
      </p:sp>
    </p:spTree>
    <p:extLst>
      <p:ext uri="{BB962C8B-B14F-4D97-AF65-F5344CB8AC3E}">
        <p14:creationId xmlns:p14="http://schemas.microsoft.com/office/powerpoint/2010/main" val="274933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「オープンデータ化ガイド」の全体構成</a:t>
            </a:r>
            <a:endParaRPr kumimoji="1" lang="ja-JP" altLang="en-US" dirty="0"/>
          </a:p>
        </p:txBody>
      </p:sp>
      <p:sp>
        <p:nvSpPr>
          <p:cNvPr id="3" name="コンテンツ プレースホルダー 2"/>
          <p:cNvSpPr>
            <a:spLocks noGrp="1"/>
          </p:cNvSpPr>
          <p:nvPr>
            <p:ph idx="1"/>
          </p:nvPr>
        </p:nvSpPr>
        <p:spPr>
          <a:xfrm>
            <a:off x="351414" y="1143000"/>
            <a:ext cx="9146415" cy="5454352"/>
          </a:xfrm>
        </p:spPr>
        <p:txBody>
          <a:bodyPr>
            <a:normAutofit/>
          </a:bodyPr>
          <a:lstStyle/>
          <a:p>
            <a:r>
              <a:rPr kumimoji="1" lang="ja-JP" altLang="en-US" dirty="0" smtClean="0"/>
              <a:t>第</a:t>
            </a:r>
            <a:r>
              <a:rPr lang="en-US" altLang="ja-JP" dirty="0" smtClean="0"/>
              <a:t>II</a:t>
            </a:r>
            <a:r>
              <a:rPr lang="ja-JP" altLang="en-US" dirty="0" smtClean="0"/>
              <a:t>部（利用</a:t>
            </a:r>
            <a:r>
              <a:rPr lang="ja-JP" altLang="en-US" dirty="0"/>
              <a:t>ルール編： オープンデータに利用ルールを</a:t>
            </a:r>
            <a:r>
              <a:rPr lang="ja-JP" altLang="en-US" dirty="0" smtClean="0"/>
              <a:t>設定しよう）</a:t>
            </a:r>
            <a:endParaRPr lang="en-US" altLang="ja-JP" dirty="0" smtClean="0"/>
          </a:p>
          <a:p>
            <a:pPr lvl="1"/>
            <a:r>
              <a:rPr kumimoji="1" lang="ja-JP" altLang="en-US" dirty="0" smtClean="0"/>
              <a:t>第</a:t>
            </a:r>
            <a:r>
              <a:rPr kumimoji="1" lang="en-US" altLang="ja-JP" dirty="0" smtClean="0"/>
              <a:t>4</a:t>
            </a:r>
            <a:r>
              <a:rPr kumimoji="1" lang="ja-JP" altLang="en-US" dirty="0" smtClean="0"/>
              <a:t>章「オープンデータが必要となる利用ルール」</a:t>
            </a:r>
          </a:p>
          <a:p>
            <a:pPr lvl="2"/>
            <a:r>
              <a:rPr lang="ja-JP" altLang="en-US" dirty="0"/>
              <a:t>オープンデータにおける利用ルールの重要性について解説するとともに、利用ルールに関する国際的な動向、日本政府における動向について紹介する。</a:t>
            </a:r>
            <a:endParaRPr kumimoji="1" lang="ja-JP" altLang="en-US" dirty="0" smtClean="0"/>
          </a:p>
          <a:p>
            <a:pPr lvl="1"/>
            <a:r>
              <a:rPr lang="ja-JP" altLang="en-US" dirty="0"/>
              <a:t>第</a:t>
            </a:r>
            <a:r>
              <a:rPr lang="en-US" altLang="ja-JP" dirty="0"/>
              <a:t>5</a:t>
            </a:r>
            <a:r>
              <a:rPr lang="ja-JP" altLang="en-US" dirty="0"/>
              <a:t>章「オープンデータ利用ルール</a:t>
            </a:r>
            <a:r>
              <a:rPr lang="ja-JP" altLang="en-US" dirty="0" smtClean="0"/>
              <a:t>の概要」</a:t>
            </a:r>
            <a:endParaRPr lang="ja-JP" altLang="en-US" dirty="0"/>
          </a:p>
          <a:p>
            <a:pPr lvl="2"/>
            <a:r>
              <a:rPr lang="ja-JP" altLang="en-US" dirty="0"/>
              <a:t>オープンデータに適した主な利用ルールとして、</a:t>
            </a:r>
            <a:r>
              <a:rPr lang="en-US" altLang="ja-JP" dirty="0"/>
              <a:t>CC0</a:t>
            </a:r>
            <a:r>
              <a:rPr lang="ja-JP" altLang="en-US" dirty="0" err="1"/>
              <a:t>、</a:t>
            </a:r>
            <a:r>
              <a:rPr lang="en-US" altLang="ja-JP" dirty="0"/>
              <a:t>CC-BY</a:t>
            </a:r>
            <a:r>
              <a:rPr lang="ja-JP" altLang="en-US" dirty="0" err="1"/>
              <a:t>、</a:t>
            </a:r>
            <a:r>
              <a:rPr lang="ja-JP" altLang="en-US" dirty="0"/>
              <a:t>政府標準利用規約（第</a:t>
            </a:r>
            <a:r>
              <a:rPr lang="en-US" altLang="ja-JP" dirty="0"/>
              <a:t>1.0 </a:t>
            </a:r>
            <a:r>
              <a:rPr lang="ja-JP" altLang="en-US" dirty="0"/>
              <a:t>版）ついて解説する。</a:t>
            </a:r>
          </a:p>
          <a:p>
            <a:pPr lvl="1"/>
            <a:r>
              <a:rPr kumimoji="1" lang="ja-JP" altLang="en-US" dirty="0" smtClean="0"/>
              <a:t>第</a:t>
            </a:r>
            <a:r>
              <a:rPr kumimoji="1" lang="en-US" altLang="ja-JP" dirty="0" smtClean="0"/>
              <a:t>6</a:t>
            </a:r>
            <a:r>
              <a:rPr kumimoji="1" lang="ja-JP" altLang="en-US" dirty="0" smtClean="0"/>
              <a:t>章「オープンデータ利用ルールの比較」</a:t>
            </a:r>
          </a:p>
          <a:p>
            <a:pPr lvl="2"/>
            <a:r>
              <a:rPr lang="ja-JP" altLang="en-US" dirty="0"/>
              <a:t>情報提供者が利用ルールの採用を検討する際、各利用ルールの違い等を把握するため、</a:t>
            </a:r>
            <a:r>
              <a:rPr lang="en-US" altLang="ja-JP" dirty="0"/>
              <a:t>CC0</a:t>
            </a:r>
            <a:r>
              <a:rPr lang="ja-JP" altLang="en-US" dirty="0" err="1"/>
              <a:t>、</a:t>
            </a:r>
            <a:r>
              <a:rPr lang="en-US" altLang="ja-JP" dirty="0"/>
              <a:t>CC-BY</a:t>
            </a:r>
            <a:r>
              <a:rPr lang="ja-JP" altLang="en-US" dirty="0" err="1"/>
              <a:t>、</a:t>
            </a:r>
            <a:r>
              <a:rPr lang="ja-JP" altLang="en-US" dirty="0"/>
              <a:t>政府標準利用規約（第</a:t>
            </a:r>
            <a:r>
              <a:rPr lang="en-US" altLang="ja-JP" dirty="0"/>
              <a:t>1.0 </a:t>
            </a:r>
            <a:r>
              <a:rPr lang="ja-JP" altLang="en-US" dirty="0"/>
              <a:t>版）について、情報利用者の視点、情報提供者の視点、データの性質から比較を行う。</a:t>
            </a:r>
            <a:endParaRPr kumimoji="1" lang="ja-JP" altLang="en-US" dirty="0" smtClean="0"/>
          </a:p>
          <a:p>
            <a:pPr lvl="1"/>
            <a:r>
              <a:rPr kumimoji="1" lang="ja-JP" altLang="en-US" dirty="0" smtClean="0"/>
              <a:t>第</a:t>
            </a:r>
            <a:r>
              <a:rPr kumimoji="1" lang="en-US" altLang="ja-JP" dirty="0" smtClean="0"/>
              <a:t>7</a:t>
            </a:r>
            <a:r>
              <a:rPr kumimoji="1" lang="ja-JP" altLang="en-US" dirty="0" smtClean="0"/>
              <a:t>章「利用ルールの適用」</a:t>
            </a:r>
          </a:p>
          <a:p>
            <a:pPr lvl="2"/>
            <a:r>
              <a:rPr lang="ja-JP" altLang="en-US" dirty="0"/>
              <a:t>情報提供者がオープンデータに適した利用ルールを適用する</a:t>
            </a:r>
            <a:r>
              <a:rPr lang="ja-JP" altLang="en-US" dirty="0" smtClean="0"/>
              <a:t>対象</a:t>
            </a:r>
            <a:r>
              <a:rPr lang="ja-JP" altLang="en-US" dirty="0"/>
              <a:t>と、それぞれに対する、</a:t>
            </a:r>
            <a:r>
              <a:rPr lang="en-US" altLang="ja-JP" dirty="0"/>
              <a:t>CC0</a:t>
            </a:r>
            <a:r>
              <a:rPr lang="ja-JP" altLang="en-US" dirty="0" err="1"/>
              <a:t>、</a:t>
            </a:r>
            <a:r>
              <a:rPr lang="en-US" altLang="ja-JP" dirty="0"/>
              <a:t>CC-BY</a:t>
            </a:r>
            <a:r>
              <a:rPr lang="ja-JP" altLang="en-US" dirty="0" err="1"/>
              <a:t>、</a:t>
            </a:r>
            <a:r>
              <a:rPr lang="ja-JP" altLang="en-US" dirty="0"/>
              <a:t>政府標準利用規約（第</a:t>
            </a:r>
            <a:r>
              <a:rPr lang="en-US" altLang="ja-JP" dirty="0"/>
              <a:t>1.0</a:t>
            </a:r>
            <a:r>
              <a:rPr lang="ja-JP" altLang="en-US" dirty="0"/>
              <a:t>版）の適用可否等について解説</a:t>
            </a:r>
            <a:r>
              <a:rPr lang="ja-JP" altLang="en-US" dirty="0" smtClean="0"/>
              <a:t>する。</a:t>
            </a:r>
            <a:endParaRPr lang="en-US" altLang="ja-JP" dirty="0"/>
          </a:p>
          <a:p>
            <a:pPr lvl="1"/>
            <a:r>
              <a:rPr lang="ja-JP" altLang="en-US" dirty="0" smtClean="0"/>
              <a:t>第</a:t>
            </a:r>
            <a:r>
              <a:rPr lang="en-US" altLang="ja-JP" dirty="0" smtClean="0"/>
              <a:t>8</a:t>
            </a:r>
            <a:r>
              <a:rPr lang="ja-JP" altLang="en-US" dirty="0" smtClean="0"/>
              <a:t>章「利用ルールに関する今後</a:t>
            </a:r>
            <a:r>
              <a:rPr lang="ja-JP" altLang="en-US" dirty="0"/>
              <a:t>の</a:t>
            </a:r>
            <a:r>
              <a:rPr lang="ja-JP" altLang="en-US" dirty="0" smtClean="0"/>
              <a:t>検討について」</a:t>
            </a:r>
            <a:endParaRPr lang="ja-JP" altLang="en-US" dirty="0"/>
          </a:p>
          <a:p>
            <a:pPr lvl="2"/>
            <a:r>
              <a:rPr lang="ja-JP" altLang="en-US" dirty="0" smtClean="0"/>
              <a:t>利用ルール整備</a:t>
            </a:r>
            <a:r>
              <a:rPr lang="ja-JP" altLang="en-US" dirty="0"/>
              <a:t>に関する、今後の方向性を</a:t>
            </a:r>
            <a:r>
              <a:rPr lang="ja-JP" altLang="en-US" dirty="0" smtClean="0"/>
              <a:t>まとめる。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dirty="0"/>
          </a:p>
        </p:txBody>
      </p:sp>
    </p:spTree>
    <p:extLst>
      <p:ext uri="{BB962C8B-B14F-4D97-AF65-F5344CB8AC3E}">
        <p14:creationId xmlns:p14="http://schemas.microsoft.com/office/powerpoint/2010/main" val="3962997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「オープンデータ化ガイド」の全体構成</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第</a:t>
            </a:r>
            <a:r>
              <a:rPr kumimoji="1" lang="en-US" altLang="ja-JP" dirty="0" smtClean="0"/>
              <a:t>III</a:t>
            </a:r>
            <a:r>
              <a:rPr kumimoji="1" lang="ja-JP" altLang="en-US" dirty="0" smtClean="0"/>
              <a:t>部（</a:t>
            </a:r>
            <a:r>
              <a:rPr lang="ja-JP" altLang="en-US" dirty="0"/>
              <a:t>技術編： 機械判読に適したオープンデータ</a:t>
            </a:r>
            <a:r>
              <a:rPr lang="ja-JP" altLang="en-US" dirty="0" smtClean="0"/>
              <a:t>にしよう）</a:t>
            </a:r>
            <a:endParaRPr kumimoji="1" lang="ja-JP" altLang="en-US" dirty="0" smtClean="0"/>
          </a:p>
          <a:p>
            <a:pPr lvl="1"/>
            <a:r>
              <a:rPr kumimoji="1" lang="ja-JP" altLang="en-US" dirty="0" smtClean="0"/>
              <a:t>第</a:t>
            </a:r>
            <a:r>
              <a:rPr kumimoji="1" lang="en-US" altLang="ja-JP" dirty="0" smtClean="0"/>
              <a:t>9</a:t>
            </a:r>
            <a:r>
              <a:rPr lang="ja-JP" altLang="en-US" dirty="0" smtClean="0"/>
              <a:t>章「オープンデータ化の技術レベル」</a:t>
            </a:r>
          </a:p>
          <a:p>
            <a:pPr lvl="2"/>
            <a:r>
              <a:rPr lang="ja-JP" altLang="en-US" dirty="0" smtClean="0"/>
              <a:t>第</a:t>
            </a:r>
            <a:r>
              <a:rPr lang="en-US" altLang="ja-JP" dirty="0" smtClean="0"/>
              <a:t>3</a:t>
            </a:r>
            <a:r>
              <a:rPr lang="ja-JP" altLang="en-US" dirty="0" smtClean="0"/>
              <a:t>章</a:t>
            </a:r>
            <a:r>
              <a:rPr lang="ja-JP" altLang="en-US" dirty="0"/>
              <a:t>に記したオープンデータ化の</a:t>
            </a:r>
            <a:r>
              <a:rPr lang="ja-JP" altLang="en-US" dirty="0" smtClean="0"/>
              <a:t>手順のうち、技術的な事項について解説する。</a:t>
            </a:r>
          </a:p>
          <a:p>
            <a:pPr lvl="2"/>
            <a:r>
              <a:rPr lang="ja-JP" altLang="en-US" dirty="0" smtClean="0"/>
              <a:t>オープンデータ化に必要な技術事項をレベル化した「オープンデータ化の技術レベル」を示す。</a:t>
            </a:r>
          </a:p>
          <a:p>
            <a:pPr lvl="1"/>
            <a:r>
              <a:rPr kumimoji="1" lang="ja-JP" altLang="en-US" dirty="0" smtClean="0"/>
              <a:t>第</a:t>
            </a:r>
            <a:r>
              <a:rPr kumimoji="1" lang="en-US" altLang="ja-JP" dirty="0" smtClean="0"/>
              <a:t>10</a:t>
            </a:r>
            <a:r>
              <a:rPr lang="ja-JP" altLang="en-US" dirty="0" smtClean="0"/>
              <a:t>章「オープンデータ化</a:t>
            </a:r>
            <a:r>
              <a:rPr lang="ja-JP" altLang="en-US" dirty="0"/>
              <a:t>のための技術的指針</a:t>
            </a:r>
            <a:r>
              <a:rPr lang="ja-JP" altLang="en-US" dirty="0" smtClean="0"/>
              <a:t>」</a:t>
            </a:r>
          </a:p>
          <a:p>
            <a:pPr lvl="2"/>
            <a:r>
              <a:rPr lang="ja-JP" altLang="en-US" dirty="0" smtClean="0"/>
              <a:t>機械判読に適したオープンデータ</a:t>
            </a:r>
            <a:r>
              <a:rPr lang="ja-JP" altLang="en-US" dirty="0"/>
              <a:t>を作成するための技術的な指針を、データの公開方式、識別子、ファイル形式、およびデータの</a:t>
            </a:r>
            <a:r>
              <a:rPr lang="en-US" altLang="ja-JP" dirty="0"/>
              <a:t>4</a:t>
            </a:r>
            <a:r>
              <a:rPr lang="ja-JP" altLang="en-US" dirty="0"/>
              <a:t>項目に関して</a:t>
            </a:r>
            <a:r>
              <a:rPr lang="ja-JP" altLang="en-US" dirty="0" smtClean="0"/>
              <a:t>示す。</a:t>
            </a:r>
          </a:p>
          <a:p>
            <a:pPr lvl="1"/>
            <a:r>
              <a:rPr kumimoji="1" lang="ja-JP" altLang="en-US" dirty="0" smtClean="0"/>
              <a:t>第</a:t>
            </a:r>
            <a:r>
              <a:rPr kumimoji="1" lang="en-US" altLang="ja-JP" dirty="0" smtClean="0"/>
              <a:t>11</a:t>
            </a:r>
            <a:r>
              <a:rPr lang="ja-JP" altLang="en-US" dirty="0" smtClean="0"/>
              <a:t>章（付録）「</a:t>
            </a:r>
            <a:r>
              <a:rPr lang="ja-JP" altLang="en-US" dirty="0"/>
              <a:t>オープンデータに関する規格・ツール</a:t>
            </a:r>
            <a:r>
              <a:rPr lang="ja-JP" altLang="en-US" dirty="0" smtClean="0"/>
              <a:t>」</a:t>
            </a:r>
          </a:p>
          <a:p>
            <a:pPr lvl="2"/>
            <a:r>
              <a:rPr lang="ja-JP" altLang="en-US" dirty="0" smtClean="0"/>
              <a:t>オープンデータ化に際して参考となる規格やツールを一覧表形式で紹介する。</a:t>
            </a:r>
            <a:endParaRPr kumimoji="1" lang="ja-JP" altLang="en-US" dirty="0" smtClean="0"/>
          </a:p>
          <a:p>
            <a:pPr lvl="2"/>
            <a:r>
              <a:rPr kumimoji="1" lang="ja-JP" altLang="en-US" dirty="0" smtClean="0"/>
              <a:t>本文中で参照するものを含む。</a:t>
            </a:r>
            <a:endParaRPr kumimoji="1" lang="en-US" altLang="ja-JP" dirty="0" smtClean="0"/>
          </a:p>
          <a:p>
            <a:pPr lvl="1"/>
            <a:r>
              <a:rPr kumimoji="1" lang="ja-JP" altLang="en-US" dirty="0" smtClean="0"/>
              <a:t>第</a:t>
            </a:r>
            <a:r>
              <a:rPr kumimoji="1" lang="en-US" altLang="ja-JP" dirty="0" smtClean="0"/>
              <a:t>12</a:t>
            </a:r>
            <a:r>
              <a:rPr lang="ja-JP" altLang="en-US" dirty="0" smtClean="0"/>
              <a:t>章</a:t>
            </a:r>
            <a:r>
              <a:rPr lang="ja-JP" altLang="en-US" dirty="0"/>
              <a:t>（付録）</a:t>
            </a:r>
            <a:r>
              <a:rPr lang="ja-JP" altLang="en-US" dirty="0" smtClean="0"/>
              <a:t>「</a:t>
            </a:r>
            <a:r>
              <a:rPr lang="en-US" altLang="ja-JP" dirty="0" smtClean="0"/>
              <a:t>CKAN</a:t>
            </a:r>
            <a:r>
              <a:rPr lang="ja-JP" altLang="en-US" dirty="0" smtClean="0"/>
              <a:t>解説」</a:t>
            </a:r>
            <a:endParaRPr lang="ja-JP" altLang="en-US" dirty="0"/>
          </a:p>
          <a:p>
            <a:pPr lvl="2"/>
            <a:r>
              <a:rPr lang="ja-JP" altLang="en-US" dirty="0" smtClean="0"/>
              <a:t>データカタログシステムと</a:t>
            </a:r>
            <a:r>
              <a:rPr lang="ja-JP" altLang="en-US" dirty="0"/>
              <a:t>して広く利用されて</a:t>
            </a:r>
            <a:r>
              <a:rPr lang="ja-JP" altLang="en-US" dirty="0" smtClean="0"/>
              <a:t>いる</a:t>
            </a:r>
            <a:r>
              <a:rPr lang="en-US" altLang="ja-JP" dirty="0" smtClean="0"/>
              <a:t>CKAN</a:t>
            </a:r>
            <a:r>
              <a:rPr lang="ja-JP" altLang="en-US" dirty="0" smtClean="0"/>
              <a:t>について解説する。</a:t>
            </a:r>
            <a:endParaRPr lang="ja-JP" altLang="en-US" dirty="0"/>
          </a:p>
          <a:p>
            <a:pPr lvl="1"/>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dirty="0"/>
          </a:p>
        </p:txBody>
      </p:sp>
    </p:spTree>
    <p:extLst>
      <p:ext uri="{BB962C8B-B14F-4D97-AF65-F5344CB8AC3E}">
        <p14:creationId xmlns:p14="http://schemas.microsoft.com/office/powerpoint/2010/main" val="396299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第</a:t>
            </a:r>
            <a:r>
              <a:rPr kumimoji="1" lang="en-US" altLang="ja-JP" dirty="0" smtClean="0"/>
              <a:t>I</a:t>
            </a:r>
            <a:r>
              <a:rPr kumimoji="1" lang="ja-JP" altLang="en-US" dirty="0" smtClean="0"/>
              <a:t>部 共通部</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dirty="0"/>
          </a:p>
        </p:txBody>
      </p:sp>
    </p:spTree>
    <p:extLst>
      <p:ext uri="{BB962C8B-B14F-4D97-AF65-F5344CB8AC3E}">
        <p14:creationId xmlns:p14="http://schemas.microsoft.com/office/powerpoint/2010/main" val="341285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第</a:t>
            </a:r>
            <a:r>
              <a:rPr kumimoji="1" lang="en-US" altLang="ja-JP" dirty="0" smtClean="0"/>
              <a:t>1</a:t>
            </a:r>
            <a:r>
              <a:rPr kumimoji="1" lang="ja-JP" altLang="en-US" dirty="0" smtClean="0"/>
              <a:t>章</a:t>
            </a:r>
            <a:r>
              <a:rPr lang="ja-JP" altLang="en-US" dirty="0" smtClean="0"/>
              <a:t>「はじめに」</a:t>
            </a:r>
            <a:endParaRPr kumimoji="1" lang="ja-JP" altLang="en-US" dirty="0"/>
          </a:p>
        </p:txBody>
      </p:sp>
      <p:sp>
        <p:nvSpPr>
          <p:cNvPr id="6" name="コンテンツ プレースホルダー 5"/>
          <p:cNvSpPr>
            <a:spLocks noGrp="1"/>
          </p:cNvSpPr>
          <p:nvPr>
            <p:ph idx="1"/>
          </p:nvPr>
        </p:nvSpPr>
        <p:spPr/>
        <p:txBody>
          <a:bodyPr>
            <a:normAutofit/>
          </a:bodyPr>
          <a:lstStyle/>
          <a:p>
            <a:pPr marL="457200" indent="-457200">
              <a:buFont typeface="+mj-lt"/>
              <a:buAutoNum type="arabicPeriod"/>
            </a:pPr>
            <a:r>
              <a:rPr kumimoji="1" lang="ja-JP" altLang="en-US" dirty="0" smtClean="0"/>
              <a:t>本書の目的</a:t>
            </a:r>
          </a:p>
          <a:p>
            <a:pPr lvl="1"/>
            <a:r>
              <a:rPr lang="ja-JP" altLang="en-US" dirty="0"/>
              <a:t>これからオープンデータ化に取り組もうとする公的</a:t>
            </a:r>
            <a:r>
              <a:rPr lang="ja-JP" altLang="en-US" dirty="0" smtClean="0"/>
              <a:t>機関や</a:t>
            </a:r>
            <a:r>
              <a:rPr lang="ja-JP" altLang="en-US" dirty="0"/>
              <a:t>民間組織、すでにオープンデータ化に取り組んでいる組織の</a:t>
            </a:r>
            <a:r>
              <a:rPr lang="ja-JP" altLang="en-US" dirty="0" smtClean="0"/>
              <a:t>職員が、</a:t>
            </a:r>
            <a:r>
              <a:rPr lang="ja-JP" altLang="en-US" dirty="0"/>
              <a:t>保持しているデータを</a:t>
            </a:r>
            <a:r>
              <a:rPr lang="ja-JP" altLang="en-US" dirty="0" smtClean="0"/>
              <a:t>オープンデー化する際の留意事項を、「利用ルール」「技術」の</a:t>
            </a:r>
            <a:r>
              <a:rPr lang="en-US" altLang="ja-JP" dirty="0" smtClean="0"/>
              <a:t>2</a:t>
            </a:r>
            <a:r>
              <a:rPr lang="ja-JP" altLang="en-US" dirty="0" err="1" smtClean="0"/>
              <a:t>つの</a:t>
            </a:r>
            <a:r>
              <a:rPr lang="ja-JP" altLang="en-US" dirty="0" smtClean="0"/>
              <a:t>観点からまとめた。</a:t>
            </a:r>
            <a:endParaRPr kumimoji="1" lang="ja-JP" altLang="en-US" dirty="0" smtClean="0"/>
          </a:p>
          <a:p>
            <a:pPr marL="457200" indent="-457200">
              <a:buFont typeface="+mj-lt"/>
              <a:buAutoNum type="arabicPeriod"/>
            </a:pPr>
            <a:r>
              <a:rPr kumimoji="1" lang="ja-JP" altLang="en-US" dirty="0" smtClean="0"/>
              <a:t>対象読者</a:t>
            </a:r>
          </a:p>
          <a:p>
            <a:pPr lvl="1"/>
            <a:r>
              <a:rPr lang="ja-JP" altLang="en-US" dirty="0"/>
              <a:t>保持しているデータや、これから</a:t>
            </a:r>
            <a:r>
              <a:rPr lang="ja-JP" altLang="en-US" dirty="0" smtClean="0"/>
              <a:t>作</a:t>
            </a:r>
            <a:br>
              <a:rPr lang="ja-JP" altLang="en-US" dirty="0" smtClean="0"/>
            </a:br>
            <a:r>
              <a:rPr lang="ja-JP" altLang="en-US" dirty="0" err="1" smtClean="0"/>
              <a:t>成する</a:t>
            </a:r>
            <a:r>
              <a:rPr lang="ja-JP" altLang="en-US" dirty="0"/>
              <a:t>データ</a:t>
            </a:r>
            <a:r>
              <a:rPr lang="ja-JP" altLang="en-US" dirty="0" smtClean="0"/>
              <a:t>をオープンデータ</a:t>
            </a:r>
            <a:r>
              <a:rPr lang="ja-JP" altLang="en-US" dirty="0"/>
              <a:t>と</a:t>
            </a:r>
            <a:r>
              <a:rPr lang="ja-JP" altLang="en-US" dirty="0" smtClean="0"/>
              <a:t>し</a:t>
            </a:r>
            <a:br>
              <a:rPr lang="ja-JP" altLang="en-US" dirty="0" smtClean="0"/>
            </a:br>
            <a:r>
              <a:rPr lang="ja-JP" altLang="en-US" dirty="0" smtClean="0"/>
              <a:t>て</a:t>
            </a:r>
            <a:r>
              <a:rPr lang="ja-JP" altLang="en-US" dirty="0"/>
              <a:t>公開</a:t>
            </a:r>
            <a:r>
              <a:rPr lang="ja-JP" altLang="en-US" dirty="0" smtClean="0"/>
              <a:t>しようとして</a:t>
            </a:r>
            <a:r>
              <a:rPr lang="ja-JP" altLang="en-US" dirty="0"/>
              <a:t>いる</a:t>
            </a:r>
            <a:r>
              <a:rPr lang="ja-JP" altLang="en-US" dirty="0" smtClean="0"/>
              <a:t>人。</a:t>
            </a:r>
          </a:p>
          <a:p>
            <a:pPr lvl="1"/>
            <a:r>
              <a:rPr kumimoji="1" lang="ja-JP" altLang="en-US" dirty="0" smtClean="0"/>
              <a:t>第</a:t>
            </a:r>
            <a:r>
              <a:rPr kumimoji="1" lang="en-US" altLang="ja-JP" dirty="0" smtClean="0"/>
              <a:t>I</a:t>
            </a:r>
            <a:r>
              <a:rPr kumimoji="1" lang="ja-JP" altLang="en-US" dirty="0" smtClean="0"/>
              <a:t>部（共通編）と第</a:t>
            </a:r>
            <a:r>
              <a:rPr kumimoji="1" lang="en-US" altLang="ja-JP" dirty="0" smtClean="0"/>
              <a:t>II</a:t>
            </a:r>
            <a:r>
              <a:rPr kumimoji="1" lang="ja-JP" altLang="en-US" dirty="0" smtClean="0"/>
              <a:t>部（</a:t>
            </a:r>
            <a:r>
              <a:rPr lang="ja-JP" altLang="en-US" dirty="0"/>
              <a:t>利用</a:t>
            </a:r>
            <a:r>
              <a:rPr lang="ja-JP" altLang="en-US" dirty="0" smtClean="0"/>
              <a:t>ルー</a:t>
            </a:r>
            <a:br>
              <a:rPr lang="ja-JP" altLang="en-US" dirty="0" smtClean="0"/>
            </a:br>
            <a:r>
              <a:rPr lang="ja-JP" altLang="en-US" dirty="0" smtClean="0"/>
              <a:t>ル編）の対象は</a:t>
            </a:r>
            <a:r>
              <a:rPr lang="ja-JP" altLang="en-US" dirty="0"/>
              <a:t>、</a:t>
            </a:r>
            <a:r>
              <a:rPr lang="ja-JP" altLang="en-US" dirty="0" smtClean="0"/>
              <a:t>データ</a:t>
            </a:r>
            <a:r>
              <a:rPr lang="ja-JP" altLang="en-US" dirty="0"/>
              <a:t>の作成</a:t>
            </a:r>
            <a:r>
              <a:rPr lang="ja-JP" altLang="en-US" dirty="0" smtClean="0"/>
              <a:t>段階</a:t>
            </a:r>
            <a:br>
              <a:rPr lang="ja-JP" altLang="en-US" dirty="0" smtClean="0"/>
            </a:br>
            <a:r>
              <a:rPr lang="ja-JP" altLang="en-US" dirty="0" smtClean="0"/>
              <a:t>から公開段階</a:t>
            </a:r>
            <a:r>
              <a:rPr lang="ja-JP" altLang="en-US" dirty="0"/>
              <a:t>に至るまでに関与</a:t>
            </a:r>
            <a:r>
              <a:rPr lang="ja-JP" altLang="en-US" dirty="0" smtClean="0"/>
              <a:t>する</a:t>
            </a:r>
            <a:br>
              <a:rPr lang="ja-JP" altLang="en-US" dirty="0" smtClean="0"/>
            </a:br>
            <a:r>
              <a:rPr lang="ja-JP" altLang="en-US" dirty="0" smtClean="0"/>
              <a:t>人。</a:t>
            </a:r>
          </a:p>
          <a:p>
            <a:pPr lvl="1"/>
            <a:r>
              <a:rPr kumimoji="1" lang="ja-JP" altLang="en-US" dirty="0" smtClean="0"/>
              <a:t>第</a:t>
            </a:r>
            <a:r>
              <a:rPr kumimoji="1" lang="en-US" altLang="ja-JP" dirty="0" smtClean="0"/>
              <a:t>III</a:t>
            </a:r>
            <a:r>
              <a:rPr kumimoji="1" lang="ja-JP" altLang="en-US" dirty="0" smtClean="0"/>
              <a:t>部（技術編）の対象は、機械可</a:t>
            </a:r>
            <a:br>
              <a:rPr kumimoji="1" lang="ja-JP" altLang="en-US" dirty="0" smtClean="0"/>
            </a:br>
            <a:r>
              <a:rPr kumimoji="1" lang="ja-JP" altLang="en-US" dirty="0" smtClean="0"/>
              <a:t>読性の高いデータを整形・作成する</a:t>
            </a:r>
            <a:br>
              <a:rPr kumimoji="1" lang="ja-JP" altLang="en-US" dirty="0" smtClean="0"/>
            </a:br>
            <a:r>
              <a:rPr kumimoji="1" lang="ja-JP" altLang="en-US" dirty="0" smtClean="0"/>
              <a:t>人。</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8</a:t>
            </a:fld>
            <a:endParaRPr lang="en-US" altLang="ja-JP" dirty="0"/>
          </a:p>
        </p:txBody>
      </p:sp>
      <p:sp>
        <p:nvSpPr>
          <p:cNvPr id="7" name="正方形/長方形 6"/>
          <p:cNvSpPr/>
          <p:nvPr/>
        </p:nvSpPr>
        <p:spPr bwMode="auto">
          <a:xfrm>
            <a:off x="4869594" y="2497255"/>
            <a:ext cx="4649682" cy="3644531"/>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8" name="テキスト ボックス 7"/>
          <p:cNvSpPr txBox="1"/>
          <p:nvPr/>
        </p:nvSpPr>
        <p:spPr>
          <a:xfrm>
            <a:off x="5829714" y="2685850"/>
            <a:ext cx="982391" cy="254903"/>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文書・データ</a:t>
            </a:r>
          </a:p>
        </p:txBody>
      </p:sp>
      <p:sp>
        <p:nvSpPr>
          <p:cNvPr id="9" name="正方形/長方形 8"/>
          <p:cNvSpPr/>
          <p:nvPr/>
        </p:nvSpPr>
        <p:spPr bwMode="auto">
          <a:xfrm>
            <a:off x="5847752" y="3357769"/>
            <a:ext cx="3514502" cy="658040"/>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pic>
        <p:nvPicPr>
          <p:cNvPr id="10" name="Picture 2" descr="C:\Users\shindo\Pictures\materials\t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51" y="2836399"/>
            <a:ext cx="630576" cy="774463"/>
          </a:xfrm>
          <a:prstGeom prst="rect">
            <a:avLst/>
          </a:prstGeom>
          <a:noFill/>
          <a:extLst>
            <a:ext uri="{909E8E84-426E-40DD-AFC4-6F175D3DCCD1}">
              <a14:hiddenFill xmlns:a14="http://schemas.microsoft.com/office/drawing/2010/main">
                <a:solidFill>
                  <a:srgbClr val="FFFFFF"/>
                </a:solidFill>
              </a14:hiddenFill>
            </a:ext>
          </a:extLst>
        </p:spPr>
      </p:pic>
      <p:sp>
        <p:nvSpPr>
          <p:cNvPr id="11" name="右矢印 10"/>
          <p:cNvSpPr/>
          <p:nvPr/>
        </p:nvSpPr>
        <p:spPr bwMode="auto">
          <a:xfrm rot="2297710">
            <a:off x="6400691" y="3475075"/>
            <a:ext cx="582676" cy="459838"/>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フローチャート : 書類 5"/>
          <p:cNvSpPr/>
          <p:nvPr/>
        </p:nvSpPr>
        <p:spPr bwMode="auto">
          <a:xfrm>
            <a:off x="7039011" y="3863954"/>
            <a:ext cx="546499" cy="506185"/>
          </a:xfrm>
          <a:prstGeom prst="flowChartDocument">
            <a:avLst/>
          </a:prstGeom>
          <a:solidFill>
            <a:schemeClr val="tx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1"/>
              </a:solidFill>
              <a:latin typeface="+mn-lt"/>
            </a:endParaRPr>
          </a:p>
        </p:txBody>
      </p:sp>
      <p:sp>
        <p:nvSpPr>
          <p:cNvPr id="13" name="テキスト ボックス 12"/>
          <p:cNvSpPr txBox="1"/>
          <p:nvPr/>
        </p:nvSpPr>
        <p:spPr>
          <a:xfrm>
            <a:off x="6019741" y="4051619"/>
            <a:ext cx="1114433" cy="254903"/>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p>
        </p:txBody>
      </p:sp>
      <p:sp>
        <p:nvSpPr>
          <p:cNvPr id="14" name="フローチャート : 書類 9"/>
          <p:cNvSpPr/>
          <p:nvPr/>
        </p:nvSpPr>
        <p:spPr bwMode="auto">
          <a:xfrm>
            <a:off x="7084693" y="3914572"/>
            <a:ext cx="546499" cy="506185"/>
          </a:xfrm>
          <a:prstGeom prst="flowChartDocument">
            <a:avLst/>
          </a:prstGeom>
          <a:solidFill>
            <a:schemeClr val="tx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1"/>
              </a:solidFill>
              <a:latin typeface="+mn-lt"/>
            </a:endParaRPr>
          </a:p>
        </p:txBody>
      </p:sp>
      <p:sp>
        <p:nvSpPr>
          <p:cNvPr id="15" name="フローチャート : 書類 10"/>
          <p:cNvSpPr/>
          <p:nvPr/>
        </p:nvSpPr>
        <p:spPr bwMode="auto">
          <a:xfrm>
            <a:off x="7168769" y="3971084"/>
            <a:ext cx="546499" cy="506185"/>
          </a:xfrm>
          <a:prstGeom prst="flowChartDocument">
            <a:avLst/>
          </a:prstGeom>
          <a:solidFill>
            <a:schemeClr val="tx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1"/>
              </a:solidFill>
              <a:latin typeface="+mn-lt"/>
            </a:endParaRP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1948456430"/>
              </p:ext>
            </p:extLst>
          </p:nvPr>
        </p:nvGraphicFramePr>
        <p:xfrm>
          <a:off x="5142127" y="2814304"/>
          <a:ext cx="346618" cy="543464"/>
        </p:xfrm>
        <a:graphic>
          <a:graphicData uri="http://schemas.openxmlformats.org/presentationml/2006/ole">
            <mc:AlternateContent xmlns:mc="http://schemas.openxmlformats.org/markup-compatibility/2006">
              <mc:Choice xmlns:v="urn:schemas-microsoft-com:vml" Requires="v">
                <p:oleObj spid="_x0000_s1218" name="Visio" r:id="rId4" imgW="593750" imgH="773887" progId="Visio.Drawing.11">
                  <p:embed/>
                </p:oleObj>
              </mc:Choice>
              <mc:Fallback>
                <p:oleObj name="Visio" r:id="rId4"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2127" y="2814304"/>
                        <a:ext cx="346618" cy="543464"/>
                      </a:xfrm>
                      <a:prstGeom prst="rect">
                        <a:avLst/>
                      </a:prstGeom>
                      <a:noFill/>
                      <a:ln>
                        <a:noFill/>
                      </a:ln>
                      <a:effectLst/>
                    </p:spPr>
                  </p:pic>
                </p:oleObj>
              </mc:Fallback>
            </mc:AlternateContent>
          </a:graphicData>
        </a:graphic>
      </p:graphicFrame>
      <p:sp>
        <p:nvSpPr>
          <p:cNvPr id="17" name="右矢印 16"/>
          <p:cNvSpPr/>
          <p:nvPr/>
        </p:nvSpPr>
        <p:spPr bwMode="auto">
          <a:xfrm>
            <a:off x="5483590" y="2852209"/>
            <a:ext cx="582676" cy="459838"/>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下矢印 17"/>
          <p:cNvSpPr/>
          <p:nvPr/>
        </p:nvSpPr>
        <p:spPr bwMode="auto">
          <a:xfrm>
            <a:off x="7165126" y="4521994"/>
            <a:ext cx="403008" cy="397396"/>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
        <p:nvSpPr>
          <p:cNvPr id="19" name="テキスト ボックス 18"/>
          <p:cNvSpPr txBox="1"/>
          <p:nvPr/>
        </p:nvSpPr>
        <p:spPr>
          <a:xfrm>
            <a:off x="5525629" y="2800967"/>
            <a:ext cx="467427" cy="26287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作成</a:t>
            </a:r>
          </a:p>
        </p:txBody>
      </p:sp>
      <p:sp>
        <p:nvSpPr>
          <p:cNvPr id="20" name="テキスト ボックス 19"/>
          <p:cNvSpPr txBox="1"/>
          <p:nvPr/>
        </p:nvSpPr>
        <p:spPr>
          <a:xfrm>
            <a:off x="6700557" y="3446698"/>
            <a:ext cx="467427" cy="26287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整形</a:t>
            </a:r>
          </a:p>
        </p:txBody>
      </p:sp>
      <p:sp>
        <p:nvSpPr>
          <p:cNvPr id="21" name="テキスト ボックス 20"/>
          <p:cNvSpPr txBox="1"/>
          <p:nvPr/>
        </p:nvSpPr>
        <p:spPr>
          <a:xfrm>
            <a:off x="7568135" y="4681402"/>
            <a:ext cx="467427" cy="26287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graphicFrame>
        <p:nvGraphicFramePr>
          <p:cNvPr id="22" name="オブジェクト 21"/>
          <p:cNvGraphicFramePr>
            <a:graphicFrameLocks noChangeAspect="1"/>
          </p:cNvGraphicFramePr>
          <p:nvPr>
            <p:extLst>
              <p:ext uri="{D42A27DB-BD31-4B8C-83A1-F6EECF244321}">
                <p14:modId xmlns:p14="http://schemas.microsoft.com/office/powerpoint/2010/main" val="2372182457"/>
              </p:ext>
            </p:extLst>
          </p:nvPr>
        </p:nvGraphicFramePr>
        <p:xfrm>
          <a:off x="7184633" y="2753013"/>
          <a:ext cx="346618" cy="543464"/>
        </p:xfrm>
        <a:graphic>
          <a:graphicData uri="http://schemas.openxmlformats.org/presentationml/2006/ole">
            <mc:AlternateContent xmlns:mc="http://schemas.openxmlformats.org/markup-compatibility/2006">
              <mc:Choice xmlns:v="urn:schemas-microsoft-com:vml" Requires="v">
                <p:oleObj spid="_x0000_s1219" name="Visio" r:id="rId6" imgW="593750" imgH="773887" progId="Visio.Drawing.11">
                  <p:embed/>
                </p:oleObj>
              </mc:Choice>
              <mc:Fallback>
                <p:oleObj name="Visio" r:id="rId6"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633" y="2753013"/>
                        <a:ext cx="346618" cy="5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下矢印 22"/>
          <p:cNvSpPr/>
          <p:nvPr/>
        </p:nvSpPr>
        <p:spPr bwMode="auto">
          <a:xfrm>
            <a:off x="7168769" y="3340729"/>
            <a:ext cx="403008" cy="506185"/>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
        <p:nvSpPr>
          <p:cNvPr id="24" name="テキスト ボックス 23"/>
          <p:cNvSpPr txBox="1"/>
          <p:nvPr/>
        </p:nvSpPr>
        <p:spPr>
          <a:xfrm>
            <a:off x="7523584" y="3394344"/>
            <a:ext cx="467427" cy="26287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作成</a:t>
            </a:r>
          </a:p>
        </p:txBody>
      </p:sp>
      <p:pic>
        <p:nvPicPr>
          <p:cNvPr id="25" name="Picture 2" descr="FieldSerevr2_002a"/>
          <p:cNvPicPr>
            <a:picLocks noChangeAspect="1" noChangeArrowheads="1"/>
          </p:cNvPicPr>
          <p:nvPr/>
        </p:nvPicPr>
        <p:blipFill>
          <a:blip r:embed="rId7" cstate="print"/>
          <a:srcRect/>
          <a:stretch>
            <a:fillRect/>
          </a:stretch>
        </p:blipFill>
        <p:spPr bwMode="auto">
          <a:xfrm>
            <a:off x="8113934" y="2683054"/>
            <a:ext cx="394378" cy="629683"/>
          </a:xfrm>
          <a:prstGeom prst="rect">
            <a:avLst/>
          </a:prstGeom>
          <a:ln>
            <a:noFill/>
          </a:ln>
          <a:effectLst>
            <a:softEdge rad="112500"/>
          </a:effectLst>
        </p:spPr>
      </p:pic>
      <p:pic>
        <p:nvPicPr>
          <p:cNvPr id="26" name="図 4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0355" y="2671180"/>
            <a:ext cx="444857" cy="53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6"/>
          <p:cNvSpPr txBox="1"/>
          <p:nvPr/>
        </p:nvSpPr>
        <p:spPr>
          <a:xfrm>
            <a:off x="8217221" y="2497255"/>
            <a:ext cx="586265" cy="254903"/>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センサ</a:t>
            </a:r>
          </a:p>
        </p:txBody>
      </p:sp>
      <p:sp>
        <p:nvSpPr>
          <p:cNvPr id="28" name="下矢印 27"/>
          <p:cNvSpPr/>
          <p:nvPr/>
        </p:nvSpPr>
        <p:spPr bwMode="auto">
          <a:xfrm rot="3062186">
            <a:off x="7873098" y="3424837"/>
            <a:ext cx="485263" cy="624849"/>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tx1"/>
              </a:solidFill>
              <a:effectLst/>
              <a:latin typeface="ＤＦＧ華康ゴシック体W5" pitchFamily="50" charset="-128"/>
              <a:ea typeface="ＤＦＧ華康ゴシック体W5" pitchFamily="50" charset="-128"/>
            </a:endParaRPr>
          </a:p>
        </p:txBody>
      </p:sp>
      <p:sp>
        <p:nvSpPr>
          <p:cNvPr id="29" name="テキスト ボックス 28"/>
          <p:cNvSpPr txBox="1"/>
          <p:nvPr/>
        </p:nvSpPr>
        <p:spPr>
          <a:xfrm>
            <a:off x="8398645" y="3501474"/>
            <a:ext cx="467427" cy="26287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生成</a:t>
            </a:r>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3619570673"/>
              </p:ext>
            </p:extLst>
          </p:nvPr>
        </p:nvGraphicFramePr>
        <p:xfrm>
          <a:off x="7657162" y="4926942"/>
          <a:ext cx="432809" cy="666219"/>
        </p:xfrm>
        <a:graphic>
          <a:graphicData uri="http://schemas.openxmlformats.org/presentationml/2006/ole">
            <mc:AlternateContent xmlns:mc="http://schemas.openxmlformats.org/markup-compatibility/2006">
              <mc:Choice xmlns:v="urn:schemas-microsoft-com:vml" Requires="v">
                <p:oleObj spid="_x0000_s1220" name="Visio" r:id="rId9" imgW="741578" imgH="947623" progId="Visio.Drawing.11">
                  <p:embed/>
                </p:oleObj>
              </mc:Choice>
              <mc:Fallback>
                <p:oleObj name="Visio" r:id="rId9"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57162" y="4926942"/>
                        <a:ext cx="432809" cy="66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オブジェクト 30"/>
          <p:cNvGraphicFramePr>
            <a:graphicFrameLocks noChangeAspect="1"/>
          </p:cNvGraphicFramePr>
          <p:nvPr>
            <p:extLst>
              <p:ext uri="{D42A27DB-BD31-4B8C-83A1-F6EECF244321}">
                <p14:modId xmlns:p14="http://schemas.microsoft.com/office/powerpoint/2010/main" val="1427243430"/>
              </p:ext>
            </p:extLst>
          </p:nvPr>
        </p:nvGraphicFramePr>
        <p:xfrm>
          <a:off x="6649347" y="4926942"/>
          <a:ext cx="432808" cy="666219"/>
        </p:xfrm>
        <a:graphic>
          <a:graphicData uri="http://schemas.openxmlformats.org/presentationml/2006/ole">
            <mc:AlternateContent xmlns:mc="http://schemas.openxmlformats.org/markup-compatibility/2006">
              <mc:Choice xmlns:v="urn:schemas-microsoft-com:vml" Requires="v">
                <p:oleObj spid="_x0000_s1221" name="Visio" r:id="rId11" imgW="741578" imgH="947623" progId="Visio.Drawing.11">
                  <p:embed/>
                </p:oleObj>
              </mc:Choice>
              <mc:Fallback>
                <p:oleObj name="Visio" r:id="rId11"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9347" y="4926942"/>
                        <a:ext cx="432808" cy="66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オブジェクト 31"/>
          <p:cNvGraphicFramePr>
            <a:graphicFrameLocks noChangeAspect="1"/>
          </p:cNvGraphicFramePr>
          <p:nvPr>
            <p:extLst>
              <p:ext uri="{D42A27DB-BD31-4B8C-83A1-F6EECF244321}">
                <p14:modId xmlns:p14="http://schemas.microsoft.com/office/powerpoint/2010/main" val="4284897461"/>
              </p:ext>
            </p:extLst>
          </p:nvPr>
        </p:nvGraphicFramePr>
        <p:xfrm>
          <a:off x="7187326" y="4926942"/>
          <a:ext cx="432808" cy="666219"/>
        </p:xfrm>
        <a:graphic>
          <a:graphicData uri="http://schemas.openxmlformats.org/presentationml/2006/ole">
            <mc:AlternateContent xmlns:mc="http://schemas.openxmlformats.org/markup-compatibility/2006">
              <mc:Choice xmlns:v="urn:schemas-microsoft-com:vml" Requires="v">
                <p:oleObj spid="_x0000_s1222" name="Visio" r:id="rId12" imgW="741578" imgH="947623" progId="Visio.Drawing.11">
                  <p:embed/>
                </p:oleObj>
              </mc:Choice>
              <mc:Fallback>
                <p:oleObj name="Visio" r:id="rId12"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7326" y="4926942"/>
                        <a:ext cx="432808" cy="66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テキスト ボックス 32"/>
          <p:cNvSpPr txBox="1"/>
          <p:nvPr/>
        </p:nvSpPr>
        <p:spPr>
          <a:xfrm>
            <a:off x="8047116" y="5013176"/>
            <a:ext cx="1082348" cy="400110"/>
          </a:xfrm>
          <a:prstGeom prst="rect">
            <a:avLst/>
          </a:prstGeom>
          <a:noFill/>
        </p:spPr>
        <p:txBody>
          <a:bodyPr wrap="none" rtlCol="0">
            <a:spAutoFit/>
          </a:bodyPr>
          <a:lstStyle/>
          <a:p>
            <a:r>
              <a:rPr kumimoji="1" lang="ja-JP" altLang="en-US" sz="100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a:t>
            </a:r>
            <a:br>
              <a:rPr kumimoji="1" lang="ja-JP" altLang="en-US" sz="100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0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サイト</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など</a:t>
            </a:r>
          </a:p>
        </p:txBody>
      </p:sp>
      <p:graphicFrame>
        <p:nvGraphicFramePr>
          <p:cNvPr id="34" name="オブジェクト 33"/>
          <p:cNvGraphicFramePr>
            <a:graphicFrameLocks noChangeAspect="1"/>
          </p:cNvGraphicFramePr>
          <p:nvPr>
            <p:extLst>
              <p:ext uri="{D42A27DB-BD31-4B8C-83A1-F6EECF244321}">
                <p14:modId xmlns:p14="http://schemas.microsoft.com/office/powerpoint/2010/main" val="1436634195"/>
              </p:ext>
            </p:extLst>
          </p:nvPr>
        </p:nvGraphicFramePr>
        <p:xfrm>
          <a:off x="7165126" y="6053888"/>
          <a:ext cx="346618" cy="543464"/>
        </p:xfrm>
        <a:graphic>
          <a:graphicData uri="http://schemas.openxmlformats.org/presentationml/2006/ole">
            <mc:AlternateContent xmlns:mc="http://schemas.openxmlformats.org/markup-compatibility/2006">
              <mc:Choice xmlns:v="urn:schemas-microsoft-com:vml" Requires="v">
                <p:oleObj spid="_x0000_s1223" name="Visio" r:id="rId13" imgW="593750" imgH="773887" progId="Visio.Drawing.11">
                  <p:embed/>
                </p:oleObj>
              </mc:Choice>
              <mc:Fallback>
                <p:oleObj name="Visio" r:id="rId13"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126" y="6053888"/>
                        <a:ext cx="346618" cy="5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上矢印 34"/>
          <p:cNvSpPr/>
          <p:nvPr/>
        </p:nvSpPr>
        <p:spPr bwMode="auto">
          <a:xfrm>
            <a:off x="7182502" y="5635601"/>
            <a:ext cx="318932" cy="404948"/>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36" name="テキスト ボックス 35"/>
          <p:cNvSpPr txBox="1"/>
          <p:nvPr/>
        </p:nvSpPr>
        <p:spPr>
          <a:xfrm>
            <a:off x="7610043" y="5802560"/>
            <a:ext cx="467427" cy="26287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利用</a:t>
            </a:r>
          </a:p>
        </p:txBody>
      </p:sp>
      <p:sp>
        <p:nvSpPr>
          <p:cNvPr id="37" name="テキスト ボックス 36"/>
          <p:cNvSpPr txBox="1"/>
          <p:nvPr/>
        </p:nvSpPr>
        <p:spPr>
          <a:xfrm>
            <a:off x="8193360" y="3816497"/>
            <a:ext cx="1272882" cy="254903"/>
          </a:xfrm>
          <a:prstGeom prst="rect">
            <a:avLst/>
          </a:prstGeom>
          <a:noFill/>
        </p:spPr>
        <p:txBody>
          <a:bodyPr wrap="none" rtlCol="0">
            <a:spAutoFit/>
          </a:bodyPr>
          <a:lstStyle/>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III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部の対象範囲</a:t>
            </a:r>
          </a:p>
        </p:txBody>
      </p:sp>
      <p:sp>
        <p:nvSpPr>
          <p:cNvPr id="38" name="テキスト ボックス 37"/>
          <p:cNvSpPr txBox="1"/>
          <p:nvPr/>
        </p:nvSpPr>
        <p:spPr>
          <a:xfrm>
            <a:off x="7977336" y="5932370"/>
            <a:ext cx="1669007" cy="254903"/>
          </a:xfrm>
          <a:prstGeom prst="rect">
            <a:avLst/>
          </a:prstGeom>
          <a:noFill/>
        </p:spPr>
        <p:txBody>
          <a:bodyPr wrap="none" rtlCol="0">
            <a:spAutoFit/>
          </a:bodyPr>
          <a:lstStyle/>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部の対象範囲</a:t>
            </a:r>
          </a:p>
        </p:txBody>
      </p:sp>
    </p:spTree>
    <p:extLst>
      <p:ext uri="{BB962C8B-B14F-4D97-AF65-F5344CB8AC3E}">
        <p14:creationId xmlns:p14="http://schemas.microsoft.com/office/powerpoint/2010/main" val="521447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a:t>
            </a:r>
            <a:r>
              <a:rPr lang="ja-JP" altLang="en-US" dirty="0"/>
              <a:t>章</a:t>
            </a:r>
            <a:r>
              <a:rPr lang="ja-JP" altLang="en-US" dirty="0" smtClean="0"/>
              <a:t>「はじめに」</a:t>
            </a:r>
            <a:endParaRPr kumimoji="1" lang="ja-JP" altLang="en-US" dirty="0"/>
          </a:p>
        </p:txBody>
      </p:sp>
      <p:sp>
        <p:nvSpPr>
          <p:cNvPr id="3" name="コンテンツ プレースホルダー 2"/>
          <p:cNvSpPr>
            <a:spLocks noGrp="1"/>
          </p:cNvSpPr>
          <p:nvPr>
            <p:ph idx="1"/>
          </p:nvPr>
        </p:nvSpPr>
        <p:spPr>
          <a:xfrm>
            <a:off x="351414" y="1143000"/>
            <a:ext cx="9146415" cy="5454352"/>
          </a:xfrm>
        </p:spPr>
        <p:txBody>
          <a:bodyPr>
            <a:normAutofit lnSpcReduction="10000"/>
          </a:bodyPr>
          <a:lstStyle/>
          <a:p>
            <a:pPr marL="457200" indent="-457200">
              <a:buFont typeface="+mj-lt"/>
              <a:buAutoNum type="arabicPeriod" startAt="3"/>
            </a:pPr>
            <a:r>
              <a:rPr kumimoji="1" lang="ja-JP" altLang="en-US" dirty="0" smtClean="0"/>
              <a:t>本書の構成</a:t>
            </a:r>
          </a:p>
          <a:p>
            <a:pPr lvl="1"/>
            <a:r>
              <a:rPr lang="ja-JP" altLang="en-US" dirty="0" smtClean="0"/>
              <a:t>全体構成は前述の通り。</a:t>
            </a:r>
          </a:p>
          <a:p>
            <a:pPr lvl="1"/>
            <a:r>
              <a:rPr lang="ja-JP" altLang="en-US" dirty="0" smtClean="0"/>
              <a:t>知りたい内容ごとに参照すべき章を下記に示す。</a:t>
            </a:r>
          </a:p>
          <a:p>
            <a:pPr lvl="1"/>
            <a:endParaRPr lang="ja-JP" altLang="en-US" dirty="0" smtClean="0"/>
          </a:p>
          <a:p>
            <a:pPr lvl="1"/>
            <a:endParaRPr lang="ja-JP" altLang="en-US" dirty="0" smtClean="0"/>
          </a:p>
          <a:p>
            <a:pPr lvl="1"/>
            <a:endParaRPr kumimoji="1" lang="ja-JP" altLang="en-US" dirty="0"/>
          </a:p>
          <a:p>
            <a:pPr lvl="1"/>
            <a:endParaRPr lang="ja-JP" altLang="en-US" dirty="0" smtClean="0"/>
          </a:p>
          <a:p>
            <a:pPr lvl="1"/>
            <a:endParaRPr kumimoji="1" lang="ja-JP" altLang="en-US" dirty="0"/>
          </a:p>
          <a:p>
            <a:pPr lvl="1"/>
            <a:endParaRPr lang="ja-JP" altLang="en-US" dirty="0" smtClean="0"/>
          </a:p>
          <a:p>
            <a:pPr lvl="1"/>
            <a:endParaRPr kumimoji="1" lang="ja-JP" altLang="en-US" dirty="0"/>
          </a:p>
          <a:p>
            <a:pPr lvl="1"/>
            <a:endParaRPr lang="ja-JP" altLang="en-US" dirty="0" smtClean="0"/>
          </a:p>
          <a:p>
            <a:pPr lvl="1"/>
            <a:endParaRPr kumimoji="1" lang="ja-JP" altLang="en-US" dirty="0"/>
          </a:p>
          <a:p>
            <a:pPr lvl="1"/>
            <a:endParaRPr lang="ja-JP" altLang="en-US" dirty="0" smtClean="0"/>
          </a:p>
          <a:p>
            <a:pPr marL="457200" indent="-457200">
              <a:buFont typeface="+mj-lt"/>
              <a:buAutoNum type="arabicPeriod" startAt="4"/>
            </a:pPr>
            <a:r>
              <a:rPr kumimoji="1" lang="ja-JP" altLang="en-US" dirty="0" smtClean="0"/>
              <a:t>用語定義</a:t>
            </a:r>
          </a:p>
          <a:p>
            <a:pPr lvl="1"/>
            <a:r>
              <a:rPr kumimoji="1" lang="ja-JP" altLang="en-US" dirty="0" smtClean="0"/>
              <a:t>本書で利用する主な用語を定義する。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59082132"/>
              </p:ext>
            </p:extLst>
          </p:nvPr>
        </p:nvGraphicFramePr>
        <p:xfrm>
          <a:off x="272480" y="2132856"/>
          <a:ext cx="9217024" cy="3505200"/>
        </p:xfrm>
        <a:graphic>
          <a:graphicData uri="http://schemas.openxmlformats.org/drawingml/2006/table">
            <a:tbl>
              <a:tblPr firstRow="1" bandRow="1">
                <a:tableStyleId>{5C22544A-7EE6-4342-B048-85BDC9FD1C3A}</a:tableStyleId>
              </a:tblPr>
              <a:tblGrid>
                <a:gridCol w="7848872"/>
                <a:gridCol w="1368152"/>
              </a:tblGrid>
              <a:tr h="0">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知りたい内容</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tc>
                <a:tc>
                  <a:txBody>
                    <a:bodyPr/>
                    <a:lstStyle/>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該当する章</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0">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1.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オープンデータの定義や背景・意義が知りたい。</a:t>
                      </a:r>
                    </a:p>
                  </a:txBody>
                  <a:tcPr marL="68580" marR="68580" marT="0" marB="0"/>
                </a:tc>
                <a:tc>
                  <a:txBody>
                    <a:bodyPr/>
                    <a:lstStyle/>
                    <a:p>
                      <a:pPr algn="ctr">
                        <a:spcAft>
                          <a:spcPts val="0"/>
                        </a:spcAft>
                      </a:pP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a:effectLst/>
                          <a:latin typeface="メイリオ" panose="020B0604030504040204" pitchFamily="50" charset="-128"/>
                          <a:ea typeface="メイリオ" panose="020B0604030504040204" pitchFamily="50" charset="-128"/>
                          <a:cs typeface="Times New Roman" panose="02020603050405020304" pitchFamily="18" charset="0"/>
                        </a:rPr>
                        <a:t>2</a:t>
                      </a: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2.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オープンデータに関する国内外の動向を知りたい。</a:t>
                      </a:r>
                    </a:p>
                  </a:txBody>
                  <a:tcPr marL="68580" marR="68580" marT="0" marB="0"/>
                </a:tc>
                <a:tc>
                  <a:txBody>
                    <a:bodyPr/>
                    <a:lstStyle/>
                    <a:p>
                      <a:pPr algn="ctr">
                        <a:spcAft>
                          <a:spcPts val="0"/>
                        </a:spcAft>
                      </a:pP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a:effectLst/>
                          <a:latin typeface="メイリオ" panose="020B0604030504040204" pitchFamily="50" charset="-128"/>
                          <a:ea typeface="メイリオ" panose="020B0604030504040204" pitchFamily="50" charset="-128"/>
                          <a:cs typeface="Times New Roman" panose="02020603050405020304" pitchFamily="18" charset="0"/>
                        </a:rPr>
                        <a:t>2</a:t>
                      </a: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3.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組織体制や準備・計画すべきこと等、データをオープンデータ化するまでの手順を知りたい。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4.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オープンデータ化の際には利用ルールをつけると聞いたが、その背景や考え方について知りたい。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5.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具体的にどのような利用ルールがあり、それはどのような特徴を持っているのか知りたい。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tc>
              </a:tr>
              <a:tr h="0">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6.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どの利用ルールを適用すべきかを検討するための視点や、その視点に基づく各利用ルールの評価について知りたい。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6</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7.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オープンデータにすることが決まったが、データにどのような利用ルールをつけるべきか知りたい。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7</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8.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利用ルールについて、政府における今後の検討の方向性について知りたい。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8</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9.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オープンデータ化のために、どのような技術レベルを目指すべきか知りたい。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9</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a:effectLst/>
                          <a:latin typeface="メイリオ" panose="020B0604030504040204" pitchFamily="50" charset="-128"/>
                          <a:ea typeface="メイリオ" panose="020B0604030504040204" pitchFamily="50" charset="-128"/>
                          <a:cs typeface="Times New Roman" panose="02020603050405020304" pitchFamily="18" charset="0"/>
                        </a:rPr>
                        <a:t>10. </a:t>
                      </a: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表形式データ、文書形式データ、地理空間データ等、様々なデータをオープンデータ化したいが、それらの作成に際して技術的に留意すべき事項を知りたい。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a:effectLst/>
                          <a:latin typeface="メイリオ" panose="020B0604030504040204" pitchFamily="50" charset="-128"/>
                          <a:ea typeface="メイリオ" panose="020B0604030504040204" pitchFamily="50" charset="-128"/>
                          <a:cs typeface="Times New Roman" panose="02020603050405020304" pitchFamily="18" charset="0"/>
                        </a:rPr>
                        <a:t>11. </a:t>
                      </a: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オープンデータ化に際して有用なファイル形式やデータ伝送プロトコル、識別子にどのようなものがあるか知りたい。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11</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0">
                <a:tc>
                  <a:txBody>
                    <a:bodyPr/>
                    <a:lstStyle/>
                    <a:p>
                      <a:pPr marL="200025" indent="-200025" algn="just">
                        <a:spcAft>
                          <a:spcPts val="0"/>
                        </a:spcAft>
                      </a:pPr>
                      <a:r>
                        <a:rPr lang="en-US" sz="1300" kern="100">
                          <a:effectLst/>
                          <a:latin typeface="メイリオ" panose="020B0604030504040204" pitchFamily="50" charset="-128"/>
                          <a:ea typeface="メイリオ" panose="020B0604030504040204" pitchFamily="50" charset="-128"/>
                          <a:cs typeface="Times New Roman" panose="02020603050405020304" pitchFamily="18" charset="0"/>
                        </a:rPr>
                        <a:t>12. Web</a:t>
                      </a: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サービス、</a:t>
                      </a:r>
                      <a:r>
                        <a:rPr lang="en-US" sz="1300" kern="100">
                          <a:effectLst/>
                          <a:latin typeface="メイリオ" panose="020B0604030504040204" pitchFamily="50" charset="-128"/>
                          <a:ea typeface="メイリオ" panose="020B0604030504040204" pitchFamily="50" charset="-128"/>
                          <a:cs typeface="Times New Roman" panose="02020603050405020304" pitchFamily="18" charset="0"/>
                        </a:rPr>
                        <a:t>GIS</a:t>
                      </a:r>
                      <a:r>
                        <a:rPr lang="ja-JP" sz="1300" kern="100">
                          <a:effectLst/>
                          <a:latin typeface="メイリオ" panose="020B0604030504040204" pitchFamily="50" charset="-128"/>
                          <a:ea typeface="メイリオ" panose="020B0604030504040204" pitchFamily="50" charset="-128"/>
                          <a:cs typeface="Times New Roman" panose="02020603050405020304" pitchFamily="18" charset="0"/>
                        </a:rPr>
                        <a:t>ツール等オープンデータ化に有用なツールにどのようなものがあるか知りたい。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11</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r h="119192">
                <a:tc>
                  <a:txBody>
                    <a:bodyPr/>
                    <a:lstStyle/>
                    <a:p>
                      <a:pPr marL="200025" indent="-200025" algn="just">
                        <a:spcAft>
                          <a:spcPts val="0"/>
                        </a:spcAft>
                      </a:pP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13. </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データカタログシステムの</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1</a:t>
                      </a:r>
                      <a:r>
                        <a:rPr lang="ja-JP" sz="1300" kern="100" dirty="0" err="1">
                          <a:effectLst/>
                          <a:latin typeface="メイリオ" panose="020B0604030504040204" pitchFamily="50" charset="-128"/>
                          <a:ea typeface="メイリオ" panose="020B0604030504040204" pitchFamily="50" charset="-128"/>
                          <a:cs typeface="Times New Roman" panose="02020603050405020304" pitchFamily="18" charset="0"/>
                        </a:rPr>
                        <a:t>つで</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ある</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CKAN</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と、その利用方法について知りたい。</a:t>
                      </a:r>
                    </a:p>
                  </a:txBody>
                  <a:tcPr marL="68580" marR="68580" marT="0" marB="0"/>
                </a:tc>
                <a:tc>
                  <a:txBody>
                    <a:bodyPr/>
                    <a:lstStyle/>
                    <a:p>
                      <a:pPr algn="ctr">
                        <a:spcAft>
                          <a:spcPts val="0"/>
                        </a:spcAft>
                      </a:pP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sz="1300" kern="100" dirty="0">
                          <a:effectLst/>
                          <a:latin typeface="メイリオ" panose="020B0604030504040204" pitchFamily="50" charset="-128"/>
                          <a:ea typeface="メイリオ" panose="020B0604030504040204" pitchFamily="50" charset="-128"/>
                          <a:cs typeface="Times New Roman" panose="02020603050405020304" pitchFamily="18" charset="0"/>
                        </a:rPr>
                        <a:t>12</a:t>
                      </a:r>
                      <a:r>
                        <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rPr>
                        <a:t>章</a:t>
                      </a:r>
                    </a:p>
                  </a:txBody>
                  <a:tcPr marL="68580" marR="68580" marT="0" marB="0"/>
                </a:tc>
              </a:tr>
            </a:tbl>
          </a:graphicData>
        </a:graphic>
      </p:graphicFrame>
    </p:spTree>
    <p:extLst>
      <p:ext uri="{BB962C8B-B14F-4D97-AF65-F5344CB8AC3E}">
        <p14:creationId xmlns:p14="http://schemas.microsoft.com/office/powerpoint/2010/main" val="3102981508"/>
      </p:ext>
    </p:extLst>
  </p:cSld>
  <p:clrMapOvr>
    <a:masterClrMapping/>
  </p:clrMapOvr>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2700"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none" rtlCol="0">
        <a:spAutoFit/>
      </a:bodyPr>
      <a:lstStyle>
        <a:defPPr algn="l">
          <a:defRPr kumimoji="1"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4975</Words>
  <Application>Microsoft Office PowerPoint</Application>
  <PresentationFormat>A4 210 x 297 mm</PresentationFormat>
  <Paragraphs>644</Paragraphs>
  <Slides>34</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36" baseType="lpstr">
      <vt:lpstr>SUPERP</vt:lpstr>
      <vt:lpstr>Visio</vt:lpstr>
      <vt:lpstr>オープンデータ流通推進コンソーシアム オープンデータ化ガイド 概要（共通部・技術編）</vt:lpstr>
      <vt:lpstr>整備計画</vt:lpstr>
      <vt:lpstr>前回の骨子からの更新差分</vt:lpstr>
      <vt:lpstr>「オープンデータ化ガイド」の全体構成</vt:lpstr>
      <vt:lpstr>「オープンデータ化ガイド」の全体構成</vt:lpstr>
      <vt:lpstr>「オープンデータ化ガイド」の全体構成</vt:lpstr>
      <vt:lpstr>第I部 共通部</vt:lpstr>
      <vt:lpstr>第1章「はじめに」</vt:lpstr>
      <vt:lpstr>第1章「はじめに」</vt:lpstr>
      <vt:lpstr>第2章「オープンデータ化の背景と意義」</vt:lpstr>
      <vt:lpstr>2.1 オープンデータに関する主な動向</vt:lpstr>
      <vt:lpstr>2.1 オープンデータに関する主な動向</vt:lpstr>
      <vt:lpstr>2.1 オープンデータに関する主な動向</vt:lpstr>
      <vt:lpstr>第3章「Getting Started: オープンデータ化の手順」</vt:lpstr>
      <vt:lpstr>第III部 技術編</vt:lpstr>
      <vt:lpstr>第9章「オープンデータ化の技術レベル」</vt:lpstr>
      <vt:lpstr>9.1 機械判読性に関する解説</vt:lpstr>
      <vt:lpstr>9.2 データカタログに関する解説</vt:lpstr>
      <vt:lpstr>9.3 オープンデータと識別子</vt:lpstr>
      <vt:lpstr>9.4 オープンデータ化の技術レベル</vt:lpstr>
      <vt:lpstr>9.5 オープンデータの管理ポリシとメタデータの付与方法</vt:lpstr>
      <vt:lpstr>9.5 オープンデータの管理ポリシとメタデータの付与方法</vt:lpstr>
      <vt:lpstr>第10章「オープンデータ化のための技術的指針」</vt:lpstr>
      <vt:lpstr>10.1 データの公開方式</vt:lpstr>
      <vt:lpstr>10.2 識別子に関する指針</vt:lpstr>
      <vt:lpstr>10.3 ファイル形式に関する指針</vt:lpstr>
      <vt:lpstr>10.4 データに関する指針</vt:lpstr>
      <vt:lpstr>10.4 データに関する指針／表形式データ</vt:lpstr>
      <vt:lpstr>10.4 データに関する指針／文書データ</vt:lpstr>
      <vt:lpstr>10.4 データに関する指針／地理情報データ</vt:lpstr>
      <vt:lpstr>10.4 データに関する指針／リアルタイムデータ</vt:lpstr>
      <vt:lpstr>第11章（付録）オープンデータに関する規格・ツール</vt:lpstr>
      <vt:lpstr>第12章（付録）CKAN解説</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2013-01-10T00:12:03Z</dcterms:created>
  <dcterms:modified xsi:type="dcterms:W3CDTF">2014-04-14T09:01:45Z</dcterms:modified>
</cp:coreProperties>
</file>