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2"/>
  </p:notesMasterIdLst>
  <p:sldIdLst>
    <p:sldId id="416" r:id="rId2"/>
    <p:sldId id="496" r:id="rId3"/>
    <p:sldId id="491" r:id="rId4"/>
    <p:sldId id="492" r:id="rId5"/>
    <p:sldId id="497" r:id="rId6"/>
    <p:sldId id="493" r:id="rId7"/>
    <p:sldId id="494" r:id="rId8"/>
    <p:sldId id="495" r:id="rId9"/>
    <p:sldId id="489" r:id="rId10"/>
    <p:sldId id="490" r:id="rId11"/>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ユーザー" initials="井上"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9FB"/>
    <a:srgbClr val="FF9933"/>
    <a:srgbClr val="FFFFCC"/>
    <a:srgbClr val="FFFF66"/>
    <a:srgbClr val="FFFF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1" autoAdjust="0"/>
    <p:restoredTop sz="92639" autoAdjust="0"/>
  </p:normalViewPr>
  <p:slideViewPr>
    <p:cSldViewPr snapToGrid="0">
      <p:cViewPr>
        <p:scale>
          <a:sx n="90" d="100"/>
          <a:sy n="90" d="100"/>
        </p:scale>
        <p:origin x="-234" y="-582"/>
      </p:cViewPr>
      <p:guideLst>
        <p:guide orient="horz" pos="2160"/>
        <p:guide pos="30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fontAlgn="auto">
              <a:spcBef>
                <a:spcPts val="0"/>
              </a:spcBef>
              <a:spcAft>
                <a:spcPts val="0"/>
              </a:spcAft>
              <a:defRPr sz="1200">
                <a:latin typeface="+mn-lt"/>
                <a:ea typeface="+mn-ea"/>
              </a:defRPr>
            </a:lvl1pPr>
          </a:lstStyle>
          <a:p>
            <a:pPr>
              <a:defRPr/>
            </a:pPr>
            <a:fld id="{6E374AD1-7524-4A65-A188-6976E3A41289}" type="datetimeFigureOut">
              <a:rPr lang="ja-JP" altLang="en-US"/>
              <a:pPr>
                <a:defRPr/>
              </a:pPr>
              <a:t>2014/3/15</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fontAlgn="auto">
              <a:spcBef>
                <a:spcPts val="0"/>
              </a:spcBef>
              <a:spcAft>
                <a:spcPts val="0"/>
              </a:spcAft>
              <a:defRPr sz="1200">
                <a:latin typeface="+mn-lt"/>
                <a:ea typeface="+mn-ea"/>
              </a:defRPr>
            </a:lvl1pPr>
          </a:lstStyle>
          <a:p>
            <a:pPr>
              <a:defRPr/>
            </a:pPr>
            <a:fld id="{7A0B6AAA-1AEB-4CEA-ACE1-3B89FD51BB75}" type="slidenum">
              <a:rPr lang="ja-JP" altLang="en-US"/>
              <a:pPr>
                <a:defRPr/>
              </a:pPr>
              <a:t>‹#›</a:t>
            </a:fld>
            <a:endParaRPr lang="ja-JP" altLang="en-US"/>
          </a:p>
        </p:txBody>
      </p:sp>
    </p:spTree>
    <p:extLst>
      <p:ext uri="{BB962C8B-B14F-4D97-AF65-F5344CB8AC3E}">
        <p14:creationId xmlns:p14="http://schemas.microsoft.com/office/powerpoint/2010/main" val="339983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正方形/長方形 17"/>
          <p:cNvSpPr/>
          <p:nvPr userDrawn="1"/>
        </p:nvSpPr>
        <p:spPr>
          <a:xfrm>
            <a:off x="904875" y="1919288"/>
            <a:ext cx="7875588"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19"/>
          <p:cNvSpPr/>
          <p:nvPr userDrawn="1"/>
        </p:nvSpPr>
        <p:spPr>
          <a:xfrm>
            <a:off x="904875" y="1919288"/>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6" name="グループ化 23"/>
          <p:cNvGrpSpPr>
            <a:grpSpLocks/>
          </p:cNvGrpSpPr>
          <p:nvPr userDrawn="1"/>
        </p:nvGrpSpPr>
        <p:grpSpPr bwMode="auto">
          <a:xfrm>
            <a:off x="179388" y="6597650"/>
            <a:ext cx="8890000" cy="0"/>
            <a:chOff x="179512" y="6525344"/>
            <a:chExt cx="8890035" cy="0"/>
          </a:xfrm>
        </p:grpSpPr>
        <p:cxnSp>
          <p:nvCxnSpPr>
            <p:cNvPr id="7"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1" name="Picture 15"/>
          <p:cNvPicPr>
            <a:picLocks noChangeAspect="1" noChangeArrowheads="1"/>
          </p:cNvPicPr>
          <p:nvPr userDrawn="1"/>
        </p:nvPicPr>
        <p:blipFill>
          <a:blip r:embed="rId2"/>
          <a:srcRect/>
          <a:stretch>
            <a:fillRect/>
          </a:stretch>
        </p:blipFill>
        <p:spPr bwMode="auto">
          <a:xfrm>
            <a:off x="395288" y="5013325"/>
            <a:ext cx="3240087" cy="1409700"/>
          </a:xfrm>
          <a:prstGeom prst="rect">
            <a:avLst/>
          </a:prstGeom>
          <a:noFill/>
          <a:ln w="9525">
            <a:noFill/>
            <a:miter lim="800000"/>
            <a:headEnd/>
            <a:tailEnd/>
          </a:ln>
        </p:spPr>
      </p:pic>
      <p:sp>
        <p:nvSpPr>
          <p:cNvPr id="15" name="タイトル 7"/>
          <p:cNvSpPr>
            <a:spLocks noGrp="1"/>
          </p:cNvSpPr>
          <p:nvPr>
            <p:ph type="ctrTitle"/>
          </p:nvPr>
        </p:nvSpPr>
        <p:spPr>
          <a:xfrm>
            <a:off x="1219200" y="2157214"/>
            <a:ext cx="6858000" cy="990600"/>
          </a:xfrm>
        </p:spPr>
        <p:txBody>
          <a:bodyPr anchor="t"/>
          <a:lstStyle>
            <a:lvl1pPr algn="r">
              <a:defRPr sz="3200">
                <a:solidFill>
                  <a:schemeClr val="tx1"/>
                </a:solidFill>
              </a:defRPr>
            </a:lvl1pPr>
          </a:lstStyle>
          <a:p>
            <a:r>
              <a:rPr lang="ja-JP" altLang="en-US" dirty="0" smtClean="0"/>
              <a:t>マスター タイトルの書式設定</a:t>
            </a:r>
            <a:endParaRPr lang="en-US" dirty="0"/>
          </a:p>
        </p:txBody>
      </p:sp>
      <p:sp>
        <p:nvSpPr>
          <p:cNvPr id="31" name="テキスト プレースホルダー 2"/>
          <p:cNvSpPr>
            <a:spLocks noGrp="1"/>
          </p:cNvSpPr>
          <p:nvPr>
            <p:ph type="body" idx="1"/>
          </p:nvPr>
        </p:nvSpPr>
        <p:spPr>
          <a:xfrm>
            <a:off x="4644008" y="4267200"/>
            <a:ext cx="3528392"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 テキストの書式設定</a:t>
            </a:r>
          </a:p>
        </p:txBody>
      </p:sp>
      <p:sp>
        <p:nvSpPr>
          <p:cNvPr id="12" name="スライド番号プレースホルダー 28"/>
          <p:cNvSpPr>
            <a:spLocks noGrp="1"/>
          </p:cNvSpPr>
          <p:nvPr>
            <p:ph type="sldNum" sz="quarter" idx="10"/>
          </p:nvPr>
        </p:nvSpPr>
        <p:spPr>
          <a:xfrm>
            <a:off x="4000500" y="6597650"/>
            <a:ext cx="1219200" cy="182563"/>
          </a:xfrm>
        </p:spPr>
        <p:txBody>
          <a:bodyPr/>
          <a:lstStyle>
            <a:lvl1pPr algn="ctr">
              <a:defRPr/>
            </a:lvl1pPr>
          </a:lstStyle>
          <a:p>
            <a:pPr>
              <a:defRPr/>
            </a:pPr>
            <a:fld id="{AEF7767C-FE26-420F-98BF-A3A5CFA0D0A0}"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D32F4C15-C034-4314-9112-D299D62351D6}"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5" name="二等辺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線コネクタ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9CE4FFE-2657-47F4-863B-D1CC317C878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grpSp>
        <p:nvGrpSpPr>
          <p:cNvPr id="4" name="グループ化 6"/>
          <p:cNvGrpSpPr>
            <a:grpSpLocks/>
          </p:cNvGrpSpPr>
          <p:nvPr userDrawn="1"/>
        </p:nvGrpSpPr>
        <p:grpSpPr bwMode="auto">
          <a:xfrm>
            <a:off x="179388" y="6597650"/>
            <a:ext cx="8890000" cy="0"/>
            <a:chOff x="179512" y="6525344"/>
            <a:chExt cx="8890035" cy="0"/>
          </a:xfrm>
        </p:grpSpPr>
        <p:cxnSp>
          <p:nvCxnSpPr>
            <p:cNvPr id="5" name="直線コネクタ 8"/>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直線コネクタ 9"/>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線コネクタ 10"/>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線コネクタ 11"/>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0"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0" y="6309673"/>
            <a:ext cx="1222612" cy="575953"/>
          </a:xfrm>
          <a:prstGeom prst="rect">
            <a:avLst/>
          </a:prstGeom>
          <a:noFill/>
          <a:ln w="9525">
            <a:noFill/>
            <a:miter lim="800000"/>
            <a:headEnd/>
            <a:tailEnd/>
          </a:ln>
        </p:spPr>
      </p:pic>
      <p:cxnSp>
        <p:nvCxnSpPr>
          <p:cNvPr id="16" name="直線コネクタ 19"/>
          <p:cNvCxnSpPr/>
          <p:nvPr userDrawn="1"/>
        </p:nvCxnSpPr>
        <p:spPr>
          <a:xfrm>
            <a:off x="496888" y="680709"/>
            <a:ext cx="8207375" cy="0"/>
          </a:xfrm>
          <a:prstGeom prst="line">
            <a:avLst/>
          </a:prstGeom>
          <a:ln w="539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12877"/>
            <a:ext cx="8229600" cy="654943"/>
          </a:xfrm>
        </p:spPr>
        <p:txBody>
          <a:bodyPr/>
          <a:lstStyle/>
          <a:p>
            <a:r>
              <a:rPr lang="ja-JP" altLang="en-US" dirty="0" smtClean="0"/>
              <a:t>マスター タイトルの書式設定</a:t>
            </a:r>
            <a:endParaRPr lang="en-US" dirty="0"/>
          </a:p>
        </p:txBody>
      </p:sp>
      <p:sp>
        <p:nvSpPr>
          <p:cNvPr id="17" name="スライド番号プレースホルダー 5"/>
          <p:cNvSpPr>
            <a:spLocks noGrp="1"/>
          </p:cNvSpPr>
          <p:nvPr>
            <p:ph type="sldNum" sz="quarter" idx="10"/>
          </p:nvPr>
        </p:nvSpPr>
        <p:spPr>
          <a:xfrm>
            <a:off x="3598863" y="6591300"/>
            <a:ext cx="1981200" cy="366713"/>
          </a:xfrm>
        </p:spPr>
        <p:txBody>
          <a:bodyPr/>
          <a:lstStyle>
            <a:lvl1pPr algn="ctr">
              <a:defRPr/>
            </a:lvl1pPr>
          </a:lstStyle>
          <a:p>
            <a:pPr>
              <a:defRPr/>
            </a:pPr>
            <a:fld id="{5C489480-8482-4FE0-A015-CFEEA03935A6}" type="slidenum">
              <a:rPr lang="ja-JP" altLang="en-US"/>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6" name="日付プレースホルダー 3"/>
          <p:cNvSpPr>
            <a:spLocks noGrp="1"/>
          </p:cNvSpPr>
          <p:nvPr>
            <p:ph type="dt" sz="half" idx="10"/>
          </p:nvPr>
        </p:nvSpPr>
        <p:spPr>
          <a:xfrm>
            <a:off x="6400800" y="6354763"/>
            <a:ext cx="2286000" cy="366712"/>
          </a:xfrm>
        </p:spPr>
        <p:txBody>
          <a:bodyPr/>
          <a:lstStyle>
            <a:lvl1pPr>
              <a:defRPr/>
            </a:lvl1pPr>
          </a:lstStyle>
          <a:p>
            <a:pPr>
              <a:defRPr/>
            </a:pPr>
            <a:endParaRPr lang="ja-JP" altLang="en-US"/>
          </a:p>
        </p:txBody>
      </p:sp>
      <p:sp>
        <p:nvSpPr>
          <p:cNvPr id="7" name="フッター プレースホルダー 4"/>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a:xfrm>
            <a:off x="1069975" y="6354763"/>
            <a:ext cx="1520825" cy="366712"/>
          </a:xfrm>
        </p:spPr>
        <p:txBody>
          <a:bodyPr/>
          <a:lstStyle>
            <a:lvl1pPr>
              <a:defRPr/>
            </a:lvl1pPr>
          </a:lstStyle>
          <a:p>
            <a:pPr>
              <a:defRPr/>
            </a:pPr>
            <a:fld id="{59D614E3-EC9C-401D-B25E-0181BD4EC2F5}"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219200"/>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D6BE04EA-D976-49BB-88BC-11887A034D4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11" name="コンテンツ プレースホルダー 10"/>
          <p:cNvSpPr>
            <a:spLocks noGrp="1"/>
          </p:cNvSpPr>
          <p:nvPr>
            <p:ph sz="quarter" idx="2"/>
          </p:nvPr>
        </p:nvSpPr>
        <p:spPr>
          <a:xfrm>
            <a:off x="457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23FDB0EC-3C6C-499F-B7FC-40D34E018601}"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グループ化 23"/>
          <p:cNvGrpSpPr>
            <a:grpSpLocks/>
          </p:cNvGrpSpPr>
          <p:nvPr userDrawn="1"/>
        </p:nvGrpSpPr>
        <p:grpSpPr bwMode="auto">
          <a:xfrm>
            <a:off x="179388" y="6597650"/>
            <a:ext cx="8890000" cy="0"/>
            <a:chOff x="179512" y="6525344"/>
            <a:chExt cx="8890035" cy="0"/>
          </a:xfrm>
        </p:grpSpPr>
        <p:cxnSp>
          <p:nvCxnSpPr>
            <p:cNvPr id="4"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8"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7812088" y="6237288"/>
            <a:ext cx="1317625" cy="620712"/>
          </a:xfrm>
          <a:prstGeom prst="rect">
            <a:avLst/>
          </a:prstGeom>
          <a:noFill/>
          <a:ln w="9525">
            <a:noFill/>
            <a:miter lim="800000"/>
            <a:headEnd/>
            <a:tailEnd/>
          </a:ln>
        </p:spPr>
      </p:pic>
      <p:grpSp>
        <p:nvGrpSpPr>
          <p:cNvPr id="9" name="グループ化 6"/>
          <p:cNvGrpSpPr>
            <a:grpSpLocks/>
          </p:cNvGrpSpPr>
          <p:nvPr userDrawn="1"/>
        </p:nvGrpSpPr>
        <p:grpSpPr bwMode="auto">
          <a:xfrm>
            <a:off x="519347" y="3429000"/>
            <a:ext cx="8184915" cy="166955"/>
            <a:chOff x="179512" y="6525344"/>
            <a:chExt cx="8890035" cy="0"/>
          </a:xfrm>
        </p:grpSpPr>
        <p:cxnSp>
          <p:nvCxnSpPr>
            <p:cNvPr id="10" name="直線コネクタ 8"/>
            <p:cNvCxnSpPr/>
            <p:nvPr/>
          </p:nvCxnSpPr>
          <p:spPr>
            <a:xfrm>
              <a:off x="179512" y="6525344"/>
              <a:ext cx="820882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a:xfrm>
              <a:off x="8475863" y="6525344"/>
              <a:ext cx="15222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a:xfrm>
              <a:off x="8704203" y="6525344"/>
              <a:ext cx="152227"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a:xfrm>
              <a:off x="8917320" y="6525344"/>
              <a:ext cx="15222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755576" y="2492896"/>
            <a:ext cx="7488832" cy="914400"/>
          </a:xfrm>
        </p:spPr>
        <p:txBody>
          <a:bodyPr/>
          <a:lstStyle/>
          <a:p>
            <a:r>
              <a:rPr lang="ja-JP" altLang="en-US" smtClean="0"/>
              <a:t>マスター タイトルの書式設定</a:t>
            </a:r>
            <a:endParaRPr lang="en-US"/>
          </a:p>
        </p:txBody>
      </p:sp>
      <p:sp>
        <p:nvSpPr>
          <p:cNvPr id="14" name="スライド番号プレースホルダー 4"/>
          <p:cNvSpPr>
            <a:spLocks noGrp="1"/>
          </p:cNvSpPr>
          <p:nvPr>
            <p:ph type="sldNum" sz="quarter" idx="10"/>
          </p:nvPr>
        </p:nvSpPr>
        <p:spPr>
          <a:xfrm>
            <a:off x="4173538" y="6592888"/>
            <a:ext cx="758825" cy="365125"/>
          </a:xfrm>
        </p:spPr>
        <p:txBody>
          <a:bodyPr/>
          <a:lstStyle>
            <a:lvl1pPr algn="ctr">
              <a:defRPr smtClean="0"/>
            </a:lvl1pPr>
          </a:lstStyle>
          <a:p>
            <a:pPr>
              <a:defRPr/>
            </a:pPr>
            <a:fld id="{F52FA9F6-98CE-4D8B-9188-4B04B5C3FA61}"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日付プレースホルダー 1"/>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3"/>
          <p:cNvSpPr>
            <a:spLocks noGrp="1"/>
          </p:cNvSpPr>
          <p:nvPr>
            <p:ph type="sldNum" sz="quarter" idx="12"/>
          </p:nvPr>
        </p:nvSpPr>
        <p:spPr/>
        <p:txBody>
          <a:bodyPr/>
          <a:lstStyle>
            <a:lvl1pPr>
              <a:defRPr/>
            </a:lvl1pPr>
          </a:lstStyle>
          <a:p>
            <a:pPr>
              <a:defRPr/>
            </a:pPr>
            <a:fld id="{777F02BF-A27D-4507-89DC-5BA8A0B91641}"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直線コネクタ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2" name="コンテンツ プレースホルダー 11"/>
          <p:cNvSpPr>
            <a:spLocks noGrp="1"/>
          </p:cNvSpPr>
          <p:nvPr>
            <p:ph sz="quarter" idx="1"/>
          </p:nvPr>
        </p:nvSpPr>
        <p:spPr>
          <a:xfrm>
            <a:off x="304800" y="304800"/>
            <a:ext cx="57150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38266B34-2950-452F-9FB9-AB9EE4D1A11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234B22B5-564E-49AF-94E1-EBCE52A8446D}"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smtClean="0"/>
          </a:p>
        </p:txBody>
      </p:sp>
      <p:sp>
        <p:nvSpPr>
          <p:cNvPr id="1027" name="テキスト プレースホルダー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smtClean="0"/>
          </a:p>
        </p:txBody>
      </p:sp>
      <p:sp>
        <p:nvSpPr>
          <p:cNvPr id="14" name="日付プレースホルダー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3" name="フッター プレースホルダー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ー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fld id="{BB1E81A8-7DC8-4718-AAD2-CE30D12D26F6}" type="slidenum">
              <a:rPr lang="ja-JP" altLang="en-US"/>
              <a:pPr>
                <a:defRPr/>
              </a:pPr>
              <a:t>‹#›</a:t>
            </a:fld>
            <a:endParaRPr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76" r:id="rId7"/>
    <p:sldLayoutId id="2147483677" r:id="rId8"/>
    <p:sldLayoutId id="2147483678" r:id="rId9"/>
    <p:sldLayoutId id="2147483669" r:id="rId10"/>
    <p:sldLayoutId id="214748367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プレースホルダー 3"/>
          <p:cNvSpPr>
            <a:spLocks noGrp="1"/>
          </p:cNvSpPr>
          <p:nvPr>
            <p:ph type="body" idx="1"/>
          </p:nvPr>
        </p:nvSpPr>
        <p:spPr>
          <a:xfrm>
            <a:off x="3004458" y="3851564"/>
            <a:ext cx="5760692" cy="1143000"/>
          </a:xfrm>
        </p:spPr>
        <p:txBody>
          <a:bodyPr/>
          <a:lstStyle/>
          <a:p>
            <a:pPr eaLnBrk="1" hangingPunct="1"/>
            <a:endParaRPr lang="en-US" altLang="ja-JP" dirty="0" smtClean="0">
              <a:solidFill>
                <a:schemeClr val="tx1"/>
              </a:solidFill>
              <a:latin typeface="+mj-ea"/>
              <a:ea typeface="+mj-ea"/>
            </a:endParaRPr>
          </a:p>
          <a:p>
            <a:pPr eaLnBrk="1" hangingPunct="1"/>
            <a:r>
              <a:rPr lang="ja-JP" altLang="en-US" dirty="0" smtClean="0">
                <a:solidFill>
                  <a:schemeClr val="tx1"/>
                </a:solidFill>
                <a:latin typeface="+mj-ea"/>
                <a:ea typeface="+mj-ea"/>
              </a:rPr>
              <a:t>オープンデータ流通推進コンソーシアム</a:t>
            </a:r>
            <a:endParaRPr lang="en-US" altLang="ja-JP" dirty="0" smtClean="0">
              <a:solidFill>
                <a:schemeClr val="tx1"/>
              </a:solidFill>
              <a:latin typeface="+mj-ea"/>
              <a:ea typeface="+mj-ea"/>
            </a:endParaRPr>
          </a:p>
          <a:p>
            <a:pPr eaLnBrk="1" hangingPunct="1"/>
            <a:r>
              <a:rPr lang="ja-JP" altLang="en-US" dirty="0">
                <a:solidFill>
                  <a:schemeClr val="tx1"/>
                </a:solidFill>
                <a:latin typeface="+mj-ea"/>
                <a:ea typeface="+mj-ea"/>
              </a:rPr>
              <a:t>事務局</a:t>
            </a:r>
            <a:endParaRPr lang="en-US" altLang="ja-JP" dirty="0">
              <a:solidFill>
                <a:schemeClr val="tx1"/>
              </a:solidFill>
              <a:latin typeface="+mj-ea"/>
              <a:ea typeface="+mj-ea"/>
            </a:endParaRPr>
          </a:p>
        </p:txBody>
      </p:sp>
      <p:sp>
        <p:nvSpPr>
          <p:cNvPr id="5" name="タイトル 1"/>
          <p:cNvSpPr txBox="1">
            <a:spLocks/>
          </p:cNvSpPr>
          <p:nvPr/>
        </p:nvSpPr>
        <p:spPr bwMode="auto">
          <a:xfrm>
            <a:off x="988828" y="1828800"/>
            <a:ext cx="7751411" cy="1398213"/>
          </a:xfrm>
          <a:prstGeom prst="rect">
            <a:avLst/>
          </a:prstGeom>
          <a:noFill/>
          <a:ln w="9525">
            <a:noFill/>
            <a:miter lim="800000"/>
            <a:headEnd/>
            <a:tailEnd/>
          </a:ln>
        </p:spPr>
        <p:txBody>
          <a:bodyPr anchor="ctr"/>
          <a:lstStyle>
            <a:lvl1pPr algn="r" rtl="0" fontAlgn="base">
              <a:spcBef>
                <a:spcPct val="0"/>
              </a:spcBef>
              <a:spcAft>
                <a:spcPct val="0"/>
              </a:spcAft>
              <a:defRPr kumimoji="1" sz="3200" kern="1200">
                <a:solidFill>
                  <a:schemeClr val="tx1"/>
                </a:solidFill>
                <a:latin typeface="+mj-lt"/>
                <a:ea typeface="+mj-ea"/>
                <a:cs typeface="+mj-cs"/>
              </a:defRPr>
            </a:lvl1pPr>
            <a:lvl2pPr algn="l" rtl="0" fontAlgn="base">
              <a:spcBef>
                <a:spcPct val="0"/>
              </a:spcBef>
              <a:spcAft>
                <a:spcPct val="0"/>
              </a:spcAft>
              <a:defRPr kumimoji="1" sz="3200">
                <a:solidFill>
                  <a:schemeClr val="tx2"/>
                </a:solidFill>
                <a:latin typeface="Bookman Old Style" pitchFamily="18" charset="0"/>
                <a:ea typeface="HG明朝E" pitchFamily="17" charset="-128"/>
              </a:defRPr>
            </a:lvl2pPr>
            <a:lvl3pPr algn="l" rtl="0" fontAlgn="base">
              <a:spcBef>
                <a:spcPct val="0"/>
              </a:spcBef>
              <a:spcAft>
                <a:spcPct val="0"/>
              </a:spcAft>
              <a:defRPr kumimoji="1" sz="3200">
                <a:solidFill>
                  <a:schemeClr val="tx2"/>
                </a:solidFill>
                <a:latin typeface="Bookman Old Style" pitchFamily="18" charset="0"/>
                <a:ea typeface="HG明朝E" pitchFamily="17" charset="-128"/>
              </a:defRPr>
            </a:lvl3pPr>
            <a:lvl4pPr algn="l" rtl="0" fontAlgn="base">
              <a:spcBef>
                <a:spcPct val="0"/>
              </a:spcBef>
              <a:spcAft>
                <a:spcPct val="0"/>
              </a:spcAft>
              <a:defRPr kumimoji="1" sz="3200">
                <a:solidFill>
                  <a:schemeClr val="tx2"/>
                </a:solidFill>
                <a:latin typeface="Bookman Old Style" pitchFamily="18" charset="0"/>
                <a:ea typeface="HG明朝E" pitchFamily="17" charset="-128"/>
              </a:defRPr>
            </a:lvl4pPr>
            <a:lvl5pPr algn="l" rtl="0" fontAlgn="base">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fontAlgn="auto">
              <a:spcAft>
                <a:spcPts val="0"/>
              </a:spcAft>
              <a:defRPr/>
            </a:pPr>
            <a:r>
              <a:rPr lang="ja-JP" altLang="en-US" sz="2800" dirty="0" smtClean="0">
                <a:latin typeface="+mj-ea"/>
              </a:rPr>
              <a:t>オープンデータ・アプリコンテスト表彰者一覧</a:t>
            </a:r>
            <a:endParaRPr lang="en-US" altLang="ja-JP" sz="2800" dirty="0" smtClean="0">
              <a:latin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000" dirty="0">
                <a:latin typeface="+mj-ea"/>
              </a:rPr>
              <a:t>【</a:t>
            </a:r>
            <a:r>
              <a:rPr lang="ja-JP" altLang="en-US" sz="2000" dirty="0">
                <a:latin typeface="+mj-ea"/>
              </a:rPr>
              <a:t>参考</a:t>
            </a:r>
            <a:r>
              <a:rPr lang="en-US" altLang="ja-JP" sz="2000" dirty="0">
                <a:latin typeface="+mj-ea"/>
              </a:rPr>
              <a:t>】</a:t>
            </a:r>
            <a:r>
              <a:rPr kumimoji="1" lang="ja-JP" altLang="en-US" sz="2000" dirty="0" smtClean="0">
                <a:latin typeface="+mj-ea"/>
              </a:rPr>
              <a:t>応募作品一覧（</a:t>
            </a:r>
            <a:r>
              <a:rPr kumimoji="1" lang="en-US" altLang="ja-JP" sz="2000" dirty="0" smtClean="0">
                <a:latin typeface="+mj-ea"/>
              </a:rPr>
              <a:t>2/2</a:t>
            </a:r>
            <a:r>
              <a:rPr kumimoji="1" lang="ja-JP" altLang="en-US" sz="2000" dirty="0" smtClean="0">
                <a:latin typeface="+mj-ea"/>
              </a:rPr>
              <a:t>）</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9</a:t>
            </a:fld>
            <a:endParaRPr lang="ja-JP" altLang="en-US" dirty="0"/>
          </a:p>
        </p:txBody>
      </p:sp>
      <p:sp>
        <p:nvSpPr>
          <p:cNvPr id="7" name="テキスト ボックス 6"/>
          <p:cNvSpPr txBox="1"/>
          <p:nvPr/>
        </p:nvSpPr>
        <p:spPr>
          <a:xfrm>
            <a:off x="818706" y="804162"/>
            <a:ext cx="3646968" cy="5816977"/>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smtClean="0"/>
              <a:t>茶</a:t>
            </a:r>
            <a:r>
              <a:rPr lang="ja-JP" altLang="en-US" sz="1200" dirty="0"/>
              <a:t>線</a:t>
            </a:r>
          </a:p>
          <a:p>
            <a:pPr marL="171450" indent="-171450">
              <a:buFont typeface="Arial" panose="020B0604020202020204" pitchFamily="34" charset="0"/>
              <a:buChar char="•"/>
            </a:pPr>
            <a:r>
              <a:rPr lang="en-US" altLang="ja-JP" sz="1200" dirty="0" err="1"/>
              <a:t>ARNavigator</a:t>
            </a:r>
            <a:r>
              <a:rPr lang="en-US" altLang="ja-JP" sz="1200" dirty="0"/>
              <a:t>(for contest)</a:t>
            </a:r>
          </a:p>
          <a:p>
            <a:pPr marL="171450" indent="-171450">
              <a:buFont typeface="Arial" panose="020B0604020202020204" pitchFamily="34" charset="0"/>
              <a:buChar char="•"/>
            </a:pPr>
            <a:r>
              <a:rPr lang="ja-JP" altLang="en-US" sz="1200" dirty="0"/>
              <a:t>花粉情報</a:t>
            </a:r>
          </a:p>
          <a:p>
            <a:pPr marL="171450" indent="-171450">
              <a:buFont typeface="Arial" panose="020B0604020202020204" pitchFamily="34" charset="0"/>
              <a:buChar char="•"/>
            </a:pPr>
            <a:r>
              <a:rPr lang="en-US" altLang="ja-JP" sz="1200" dirty="0"/>
              <a:t>KYOTO Trip-Radar </a:t>
            </a:r>
            <a:r>
              <a:rPr lang="ja-JP" altLang="en-US" sz="1200" dirty="0"/>
              <a:t>～京都旅レーダー</a:t>
            </a:r>
          </a:p>
          <a:p>
            <a:pPr marL="171450" indent="-171450">
              <a:buFont typeface="Arial" panose="020B0604020202020204" pitchFamily="34" charset="0"/>
              <a:buChar char="•"/>
            </a:pPr>
            <a:r>
              <a:rPr lang="ja-JP" altLang="en-US" sz="1200" dirty="0"/>
              <a:t>フォトロケハンター</a:t>
            </a:r>
            <a:r>
              <a:rPr lang="en-US" altLang="ja-JP" sz="1200" dirty="0"/>
              <a:t>!!</a:t>
            </a:r>
          </a:p>
          <a:p>
            <a:pPr marL="171450" indent="-171450">
              <a:buFont typeface="Arial" panose="020B0604020202020204" pitchFamily="34" charset="0"/>
              <a:buChar char="•"/>
            </a:pPr>
            <a:r>
              <a:rPr lang="ja-JP" altLang="en-US" sz="1200" dirty="0"/>
              <a:t>花粉ヒートマップ</a:t>
            </a:r>
          </a:p>
          <a:p>
            <a:pPr marL="171450" indent="-171450">
              <a:buFont typeface="Arial" panose="020B0604020202020204" pitchFamily="34" charset="0"/>
              <a:buChar char="•"/>
            </a:pPr>
            <a:r>
              <a:rPr lang="ja-JP" altLang="en-US" sz="1200" dirty="0"/>
              <a:t>オープンソース</a:t>
            </a:r>
            <a:r>
              <a:rPr lang="en-US" altLang="ja-JP" sz="1200" dirty="0"/>
              <a:t>BI</a:t>
            </a:r>
            <a:r>
              <a:rPr lang="ja-JP" altLang="en-US" sz="1200" dirty="0"/>
              <a:t>によるオープンデータの利用</a:t>
            </a:r>
          </a:p>
          <a:p>
            <a:pPr marL="171450" indent="-171450">
              <a:buFont typeface="Arial" panose="020B0604020202020204" pitchFamily="34" charset="0"/>
              <a:buChar char="•"/>
            </a:pPr>
            <a:r>
              <a:rPr lang="ja-JP" altLang="en-US" sz="1200" dirty="0" err="1"/>
              <a:t>さばえ</a:t>
            </a:r>
            <a:r>
              <a:rPr lang="ja-JP" altLang="en-US" sz="1200" dirty="0"/>
              <a:t>観光支援アプリ「つつじん」</a:t>
            </a:r>
          </a:p>
          <a:p>
            <a:pPr marL="171450" indent="-171450">
              <a:buFont typeface="Arial" panose="020B0604020202020204" pitchFamily="34" charset="0"/>
              <a:buChar char="•"/>
            </a:pPr>
            <a:r>
              <a:rPr lang="ja-JP" altLang="en-US" sz="1200" dirty="0"/>
              <a:t>津波避難ナビ</a:t>
            </a:r>
          </a:p>
          <a:p>
            <a:pPr marL="171450" indent="-171450">
              <a:buFont typeface="Arial" panose="020B0604020202020204" pitchFamily="34" charset="0"/>
              <a:buChar char="•"/>
            </a:pPr>
            <a:r>
              <a:rPr lang="ja-JP" altLang="en-US" sz="1200" dirty="0"/>
              <a:t>京都市防災マップ</a:t>
            </a:r>
          </a:p>
          <a:p>
            <a:pPr marL="171450" indent="-171450">
              <a:buFont typeface="Arial" panose="020B0604020202020204" pitchFamily="34" charset="0"/>
              <a:buChar char="•"/>
            </a:pPr>
            <a:r>
              <a:rPr lang="ja-JP" altLang="en-US" sz="1200" dirty="0"/>
              <a:t>京都探索 うらの細道</a:t>
            </a:r>
          </a:p>
          <a:p>
            <a:pPr marL="171450" indent="-171450">
              <a:buFont typeface="Arial" panose="020B0604020202020204" pitchFamily="34" charset="0"/>
              <a:buChar char="•"/>
            </a:pPr>
            <a:r>
              <a:rPr lang="en-US" altLang="ja-JP" sz="1200" dirty="0"/>
              <a:t>Discover Kyoto</a:t>
            </a:r>
          </a:p>
          <a:p>
            <a:pPr marL="171450" indent="-171450">
              <a:buFont typeface="Arial" panose="020B0604020202020204" pitchFamily="34" charset="0"/>
              <a:buChar char="•"/>
            </a:pPr>
            <a:r>
              <a:rPr lang="ja-JP" altLang="en-US" sz="1200" dirty="0"/>
              <a:t>視覚障害者サポートアプリ</a:t>
            </a:r>
          </a:p>
          <a:p>
            <a:pPr marL="171450" indent="-171450">
              <a:buFont typeface="Arial" panose="020B0604020202020204" pitchFamily="34" charset="0"/>
              <a:buChar char="•"/>
            </a:pPr>
            <a:r>
              <a:rPr lang="en-US" altLang="ja-JP" sz="1200" dirty="0"/>
              <a:t>OMOTENASHI Channel</a:t>
            </a:r>
          </a:p>
          <a:p>
            <a:pPr marL="171450" indent="-171450">
              <a:buFont typeface="Arial" panose="020B0604020202020204" pitchFamily="34" charset="0"/>
              <a:buChar char="•"/>
            </a:pPr>
            <a:r>
              <a:rPr lang="ja-JP" altLang="en-US" sz="1200" dirty="0"/>
              <a:t>花粉くん（花粉くん</a:t>
            </a:r>
            <a:r>
              <a:rPr lang="en-US" altLang="ja-JP" sz="1200" dirty="0"/>
              <a:t>.com</a:t>
            </a:r>
            <a:r>
              <a:rPr lang="ja-JP" altLang="en-US" sz="1200" dirty="0"/>
              <a:t>）</a:t>
            </a:r>
          </a:p>
          <a:p>
            <a:pPr marL="171450" indent="-171450">
              <a:buFont typeface="Arial" panose="020B0604020202020204" pitchFamily="34" charset="0"/>
              <a:buChar char="•"/>
            </a:pPr>
            <a:r>
              <a:rPr lang="ja-JP" altLang="en-US" sz="1200" dirty="0"/>
              <a:t>つぶやき避難</a:t>
            </a:r>
          </a:p>
          <a:p>
            <a:pPr marL="171450" indent="-171450">
              <a:buFont typeface="Arial" panose="020B0604020202020204" pitchFamily="34" charset="0"/>
              <a:buChar char="•"/>
            </a:pPr>
            <a:r>
              <a:rPr lang="ja-JP" altLang="en-US" sz="1200" dirty="0"/>
              <a:t>インフラ工事の月めくり（新潟市道路工事）</a:t>
            </a:r>
          </a:p>
          <a:p>
            <a:pPr marL="171450" indent="-171450">
              <a:buFont typeface="Arial" panose="020B0604020202020204" pitchFamily="34" charset="0"/>
              <a:buChar char="•"/>
            </a:pPr>
            <a:r>
              <a:rPr lang="ja-JP" altLang="en-US" sz="1200" dirty="0"/>
              <a:t>いま何分咲き？花アプリ</a:t>
            </a:r>
          </a:p>
          <a:p>
            <a:pPr marL="171450" indent="-171450">
              <a:buFont typeface="Arial" panose="020B0604020202020204" pitchFamily="34" charset="0"/>
              <a:buChar char="•"/>
            </a:pPr>
            <a:r>
              <a:rPr lang="ja-JP" altLang="en-US" sz="1200" dirty="0"/>
              <a:t>鯖江市トイレ情報</a:t>
            </a:r>
          </a:p>
          <a:p>
            <a:pPr marL="171450" indent="-171450">
              <a:buFont typeface="Arial" panose="020B0604020202020204" pitchFamily="34" charset="0"/>
              <a:buChar char="•"/>
            </a:pPr>
            <a:r>
              <a:rPr lang="ja-JP" altLang="en-US" sz="1200" dirty="0"/>
              <a:t>セーフティコンパス</a:t>
            </a:r>
            <a:r>
              <a:rPr lang="en-US" altLang="ja-JP" sz="1200" dirty="0"/>
              <a:t>for</a:t>
            </a:r>
            <a:r>
              <a:rPr lang="ja-JP" altLang="en-US" sz="1200" dirty="0"/>
              <a:t>京都市</a:t>
            </a:r>
          </a:p>
          <a:p>
            <a:pPr marL="171450" indent="-171450">
              <a:buFont typeface="Arial" panose="020B0604020202020204" pitchFamily="34" charset="0"/>
              <a:buChar char="•"/>
            </a:pPr>
            <a:r>
              <a:rPr lang="en-US" altLang="ja-JP" sz="1200" dirty="0" err="1"/>
              <a:t>odStatViewer</a:t>
            </a:r>
            <a:endParaRPr lang="en-US" altLang="ja-JP" sz="1200" dirty="0"/>
          </a:p>
          <a:p>
            <a:pPr marL="171450" indent="-171450">
              <a:buFont typeface="Arial" panose="020B0604020202020204" pitchFamily="34" charset="0"/>
              <a:buChar char="•"/>
            </a:pPr>
            <a:r>
              <a:rPr lang="ja-JP" altLang="en-US" sz="1200" dirty="0"/>
              <a:t>ナビワンコ　</a:t>
            </a:r>
            <a:r>
              <a:rPr lang="en-US" altLang="ja-JP" sz="1200" dirty="0"/>
              <a:t>-</a:t>
            </a:r>
            <a:r>
              <a:rPr lang="ja-JP" altLang="en-US" sz="1200" dirty="0"/>
              <a:t>ワンコが最寄りの消火栓</a:t>
            </a:r>
            <a:r>
              <a:rPr lang="ja-JP" altLang="en-US" sz="1200" dirty="0" smtClean="0"/>
              <a:t>や避難所</a:t>
            </a:r>
            <a:r>
              <a:rPr lang="ja-JP" altLang="en-US" sz="1200" dirty="0"/>
              <a:t>までの</a:t>
            </a:r>
            <a:r>
              <a:rPr lang="ja-JP" altLang="en-US" sz="1200" dirty="0" smtClean="0"/>
              <a:t>場所に案内</a:t>
            </a:r>
            <a:r>
              <a:rPr lang="ja-JP" altLang="en-US" sz="1200" dirty="0"/>
              <a:t>してくれる</a:t>
            </a:r>
            <a:r>
              <a:rPr lang="en-US" altLang="ja-JP" sz="1200" dirty="0"/>
              <a:t>AR</a:t>
            </a:r>
            <a:r>
              <a:rPr lang="ja-JP" altLang="en-US" sz="1200" dirty="0"/>
              <a:t>アプリ</a:t>
            </a:r>
            <a:r>
              <a:rPr lang="en-US" altLang="ja-JP" sz="1200" dirty="0"/>
              <a:t>-</a:t>
            </a:r>
          </a:p>
          <a:p>
            <a:pPr marL="171450" indent="-171450">
              <a:buFont typeface="Arial" panose="020B0604020202020204" pitchFamily="34" charset="0"/>
              <a:buChar char="•"/>
            </a:pPr>
            <a:r>
              <a:rPr lang="ja-JP" altLang="en-US" sz="1200" dirty="0"/>
              <a:t>ｷｮｰﾄﾚｰﾀﾞｰ</a:t>
            </a:r>
          </a:p>
          <a:p>
            <a:pPr marL="171450" indent="-171450">
              <a:buFont typeface="Arial" panose="020B0604020202020204" pitchFamily="34" charset="0"/>
              <a:buChar char="•"/>
            </a:pPr>
            <a:r>
              <a:rPr lang="ja-JP" altLang="en-US" sz="1200" dirty="0"/>
              <a:t>びゅーぽ</a:t>
            </a:r>
          </a:p>
          <a:p>
            <a:pPr marL="171450" indent="-171450">
              <a:buFont typeface="Arial" panose="020B0604020202020204" pitchFamily="34" charset="0"/>
              <a:buChar char="•"/>
            </a:pPr>
            <a:r>
              <a:rPr lang="en-US" altLang="ja-JP" sz="1200" dirty="0" err="1"/>
              <a:t>BeaconCast</a:t>
            </a:r>
            <a:endParaRPr lang="en-US" altLang="ja-JP" sz="1200" dirty="0"/>
          </a:p>
          <a:p>
            <a:pPr marL="171450" indent="-171450">
              <a:buFont typeface="Arial" panose="020B0604020202020204" pitchFamily="34" charset="0"/>
              <a:buChar char="•"/>
            </a:pPr>
            <a:r>
              <a:rPr lang="ja-JP" altLang="en-US" sz="1200" dirty="0"/>
              <a:t>コト</a:t>
            </a:r>
            <a:r>
              <a:rPr lang="en-US" altLang="ja-JP" sz="1200" dirty="0"/>
              <a:t>NAVI</a:t>
            </a:r>
          </a:p>
          <a:p>
            <a:pPr marL="171450" indent="-171450">
              <a:buFont typeface="Arial" panose="020B0604020202020204" pitchFamily="34" charset="0"/>
              <a:buChar char="•"/>
            </a:pPr>
            <a:r>
              <a:rPr lang="en-US" altLang="ja-JP" sz="1200" dirty="0" err="1"/>
              <a:t>HazardMapNavigator</a:t>
            </a:r>
            <a:endParaRPr lang="en-US" altLang="ja-JP" sz="1200" dirty="0"/>
          </a:p>
          <a:p>
            <a:pPr marL="171450" indent="-171450">
              <a:buFont typeface="Arial" panose="020B0604020202020204" pitchFamily="34" charset="0"/>
              <a:buChar char="•"/>
            </a:pPr>
            <a:r>
              <a:rPr lang="ja-JP" altLang="en-US" sz="1200" dirty="0"/>
              <a:t>旧東海道</a:t>
            </a:r>
            <a:r>
              <a:rPr lang="en-US" altLang="ja-JP" sz="1200" dirty="0"/>
              <a:t>AR</a:t>
            </a:r>
            <a:r>
              <a:rPr lang="ja-JP" altLang="en-US" sz="1200" dirty="0"/>
              <a:t>ツアー</a:t>
            </a:r>
          </a:p>
          <a:p>
            <a:pPr marL="171450" indent="-171450">
              <a:buFont typeface="Arial" panose="020B0604020202020204" pitchFamily="34" charset="0"/>
              <a:buChar char="•"/>
            </a:pPr>
            <a:r>
              <a:rPr lang="ja-JP" altLang="en-US" sz="1200" dirty="0"/>
              <a:t>保育園探しアプリ　あるある保育園</a:t>
            </a:r>
            <a:r>
              <a:rPr lang="ja-JP" altLang="en-US" sz="1200" dirty="0" smtClean="0"/>
              <a:t>！</a:t>
            </a:r>
            <a:endParaRPr lang="ja-JP" altLang="en-US" sz="1200" dirty="0"/>
          </a:p>
        </p:txBody>
      </p:sp>
      <p:sp>
        <p:nvSpPr>
          <p:cNvPr id="14" name="テキスト ボックス 13"/>
          <p:cNvSpPr txBox="1"/>
          <p:nvPr/>
        </p:nvSpPr>
        <p:spPr>
          <a:xfrm>
            <a:off x="4784650" y="804162"/>
            <a:ext cx="3753294" cy="1200329"/>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smtClean="0"/>
              <a:t>京都</a:t>
            </a:r>
            <a:r>
              <a:rPr lang="ja-JP" altLang="en-US" sz="1200" dirty="0"/>
              <a:t>観光情報可視化サービス</a:t>
            </a:r>
          </a:p>
          <a:p>
            <a:pPr marL="171450" indent="-171450">
              <a:buFont typeface="Arial" panose="020B0604020202020204" pitchFamily="34" charset="0"/>
              <a:buChar char="•"/>
            </a:pPr>
            <a:r>
              <a:rPr lang="en-US" altLang="ja-JP" sz="1200" dirty="0" err="1"/>
              <a:t>TownVoice</a:t>
            </a:r>
            <a:endParaRPr lang="en-US" altLang="ja-JP" sz="1200" dirty="0"/>
          </a:p>
          <a:p>
            <a:pPr marL="171450" indent="-171450">
              <a:buFont typeface="Arial" panose="020B0604020202020204" pitchFamily="34" charset="0"/>
              <a:buChar char="•"/>
            </a:pPr>
            <a:r>
              <a:rPr lang="ja-JP" altLang="en-US" sz="1200" dirty="0"/>
              <a:t>京都観光安心ちゃん</a:t>
            </a:r>
          </a:p>
          <a:p>
            <a:pPr marL="171450" indent="-171450">
              <a:buFont typeface="Arial" panose="020B0604020202020204" pitchFamily="34" charset="0"/>
              <a:buChar char="•"/>
            </a:pPr>
            <a:r>
              <a:rPr lang="ja-JP" altLang="en-US" sz="1200" dirty="0"/>
              <a:t>山手線駅案内</a:t>
            </a:r>
            <a:r>
              <a:rPr lang="ja-JP" altLang="en-US" sz="1200" dirty="0" smtClean="0"/>
              <a:t>アプリ</a:t>
            </a:r>
            <a:endParaRPr lang="en-US" altLang="ja-JP" sz="1200" dirty="0" smtClean="0"/>
          </a:p>
          <a:p>
            <a:endParaRPr lang="en-US" altLang="ja-JP" sz="1200" dirty="0"/>
          </a:p>
          <a:p>
            <a:pPr algn="r"/>
            <a:r>
              <a:rPr lang="ja-JP" altLang="en-US" sz="1200" dirty="0" smtClean="0"/>
              <a:t>以上　</a:t>
            </a:r>
            <a:r>
              <a:rPr lang="en-US" altLang="ja-JP" sz="1200" dirty="0" smtClean="0"/>
              <a:t>92</a:t>
            </a:r>
            <a:r>
              <a:rPr lang="ja-JP" altLang="en-US" sz="1200" dirty="0" smtClean="0"/>
              <a:t>作品</a:t>
            </a:r>
            <a:endParaRPr lang="ja-JP" altLang="en-US" sz="1200" dirty="0"/>
          </a:p>
        </p:txBody>
      </p:sp>
    </p:spTree>
    <p:extLst>
      <p:ext uri="{BB962C8B-B14F-4D97-AF65-F5344CB8AC3E}">
        <p14:creationId xmlns:p14="http://schemas.microsoft.com/office/powerpoint/2010/main" val="182995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latin typeface="+mj-ea"/>
              </a:rPr>
              <a:t>１</a:t>
            </a:r>
            <a:r>
              <a:rPr kumimoji="1" lang="ja-JP" altLang="en-US" sz="2000" dirty="0" smtClean="0">
                <a:latin typeface="+mj-ea"/>
              </a:rPr>
              <a:t>．審査結果</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1</a:t>
            </a:fld>
            <a:endParaRPr lang="ja-JP" altLang="en-US" dirty="0"/>
          </a:p>
        </p:txBody>
      </p:sp>
      <p:sp>
        <p:nvSpPr>
          <p:cNvPr id="6" name="テキスト ボックス 5"/>
          <p:cNvSpPr txBox="1"/>
          <p:nvPr/>
        </p:nvSpPr>
        <p:spPr>
          <a:xfrm>
            <a:off x="510362" y="765546"/>
            <a:ext cx="8176438" cy="307777"/>
          </a:xfrm>
          <a:prstGeom prst="rect">
            <a:avLst/>
          </a:prstGeom>
          <a:noFill/>
        </p:spPr>
        <p:txBody>
          <a:bodyPr wrap="square" rtlCol="0">
            <a:spAutoFit/>
          </a:bodyPr>
          <a:lstStyle/>
          <a:p>
            <a:pPr marL="180975" indent="-180975"/>
            <a:r>
              <a:rPr lang="ja-JP" altLang="en-US" sz="1400" dirty="0" smtClean="0"/>
              <a:t>審査結果は以下のとおり。</a:t>
            </a:r>
            <a:endParaRPr lang="en-US" altLang="ja-JP" sz="1400" dirty="0" smtClean="0"/>
          </a:p>
        </p:txBody>
      </p:sp>
      <p:graphicFrame>
        <p:nvGraphicFramePr>
          <p:cNvPr id="9" name="表 8"/>
          <p:cNvGraphicFramePr>
            <a:graphicFrameLocks noGrp="1"/>
          </p:cNvGraphicFramePr>
          <p:nvPr>
            <p:extLst>
              <p:ext uri="{D42A27DB-BD31-4B8C-83A1-F6EECF244321}">
                <p14:modId xmlns:p14="http://schemas.microsoft.com/office/powerpoint/2010/main" val="2521916344"/>
              </p:ext>
            </p:extLst>
          </p:nvPr>
        </p:nvGraphicFramePr>
        <p:xfrm>
          <a:off x="510362" y="1105224"/>
          <a:ext cx="8144907" cy="4297680"/>
        </p:xfrm>
        <a:graphic>
          <a:graphicData uri="http://schemas.openxmlformats.org/drawingml/2006/table">
            <a:tbl>
              <a:tblPr firstCol="1" bandRow="1">
                <a:tableStyleId>{5940675A-B579-460E-94D1-54222C63F5DA}</a:tableStyleId>
              </a:tblPr>
              <a:tblGrid>
                <a:gridCol w="263361"/>
                <a:gridCol w="2277821"/>
                <a:gridCol w="3179135"/>
                <a:gridCol w="2424590"/>
              </a:tblGrid>
              <a:tr h="214165">
                <a:tc gridSpan="2">
                  <a:txBody>
                    <a:bodyPr/>
                    <a:lstStyle/>
                    <a:p>
                      <a:pPr algn="ctr"/>
                      <a:r>
                        <a:rPr kumimoji="1" lang="ja-JP" altLang="en-US" sz="12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solidFill>
                      <a:schemeClr val="accent1"/>
                    </a:solidFill>
                  </a:tcPr>
                </a:tc>
                <a:tc hMerge="1">
                  <a:txBody>
                    <a:bodyPr/>
                    <a:lstStyle/>
                    <a:p>
                      <a:endParaRPr kumimoji="1" lang="ja-JP" altLang="en-US"/>
                    </a:p>
                  </a:txBody>
                  <a:tcPr/>
                </a:tc>
                <a:tc>
                  <a:txBody>
                    <a:bodyPr/>
                    <a:lstStyle/>
                    <a:p>
                      <a:pPr algn="ctr"/>
                      <a:r>
                        <a:rPr kumimoji="1" lang="ja-JP" altLang="en-US" sz="1200" b="1" baseline="0" dirty="0" smtClean="0">
                          <a:solidFill>
                            <a:schemeClr val="bg1"/>
                          </a:solidFill>
                          <a:latin typeface="Arial" panose="020B0604020202020204" pitchFamily="34" charset="0"/>
                          <a:ea typeface="ＭＳ Ｐゴシック" panose="020B0600070205080204" pitchFamily="50" charset="-128"/>
                        </a:rPr>
                        <a:t>作品名</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solidFill>
                      <a:schemeClr val="accent1"/>
                    </a:solidFill>
                  </a:tcPr>
                </a:tc>
                <a:tc>
                  <a:txBody>
                    <a:bodyPr/>
                    <a:lstStyle/>
                    <a:p>
                      <a:pPr algn="ctr"/>
                      <a:r>
                        <a:rPr kumimoji="1" lang="ja-JP" altLang="en-US" sz="1200" b="1" baseline="0" dirty="0" smtClean="0">
                          <a:solidFill>
                            <a:schemeClr val="bg1"/>
                          </a:solidFill>
                          <a:latin typeface="Arial" panose="020B0604020202020204" pitchFamily="34" charset="0"/>
                          <a:ea typeface="ＭＳ Ｐゴシック" panose="020B0600070205080204" pitchFamily="50" charset="-128"/>
                        </a:rPr>
                        <a:t>応募者</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solidFill>
                      <a:schemeClr val="accent1"/>
                    </a:solidFill>
                  </a:tcPr>
                </a:tc>
              </a:tr>
              <a:tr h="0">
                <a:tc gridSpan="2">
                  <a:txBody>
                    <a:bodyPr/>
                    <a:lstStyle/>
                    <a:p>
                      <a:r>
                        <a:rPr kumimoji="1" lang="ja-JP" altLang="en-US" sz="1200" baseline="0" dirty="0" smtClean="0"/>
                        <a:t>最優秀賞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B w="635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花粉くん（花粉くん</a:t>
                      </a:r>
                      <a:r>
                        <a:rPr kumimoji="1" lang="en-US" altLang="ja-JP" sz="1200" baseline="0" dirty="0" smtClean="0">
                          <a:latin typeface="Arial" panose="020B0604020202020204" pitchFamily="34" charset="0"/>
                          <a:ea typeface="ＭＳ Ｐゴシック" panose="020B0600070205080204" pitchFamily="50" charset="-128"/>
                        </a:rPr>
                        <a:t>.com</a:t>
                      </a:r>
                      <a:r>
                        <a:rPr kumimoji="1" lang="ja-JP" altLang="en-US" sz="1200" baseline="0" dirty="0" smtClean="0">
                          <a:latin typeface="Arial" panose="020B0604020202020204" pitchFamily="34" charset="0"/>
                          <a:ea typeface="ＭＳ Ｐゴシック" panose="020B0600070205080204" pitchFamily="50" charset="-128"/>
                        </a:rPr>
                        <a:t>）</a:t>
                      </a:r>
                    </a:p>
                  </a:txBody>
                  <a:tcPr anchor="ct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博報堂アイ・スタジオ</a:t>
                      </a:r>
                    </a:p>
                  </a:txBody>
                  <a:tcPr anchor="ctr">
                    <a:lnB w="6350" cap="flat" cmpd="sng" algn="ctr">
                      <a:solidFill>
                        <a:schemeClr val="tx1"/>
                      </a:solidFill>
                      <a:prstDash val="solid"/>
                      <a:round/>
                      <a:headEnd type="none" w="med" len="med"/>
                      <a:tailEnd type="none" w="med" len="med"/>
                    </a:lnB>
                    <a:solidFill>
                      <a:schemeClr val="accent6">
                        <a:lumMod val="20000"/>
                        <a:lumOff val="80000"/>
                      </a:schemeClr>
                    </a:solidFill>
                  </a:tcPr>
                </a:tc>
              </a:tr>
              <a:tr h="0">
                <a:tc gridSpan="2">
                  <a:txBody>
                    <a:bodyPr/>
                    <a:lstStyle/>
                    <a:p>
                      <a:r>
                        <a:rPr kumimoji="1" lang="ja-JP" altLang="en-US" sz="1200" baseline="0" dirty="0" smtClean="0"/>
                        <a:t>優秀賞</a:t>
                      </a:r>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9FB"/>
                    </a:solidFill>
                  </a:tcPr>
                </a:tc>
                <a:tc hMerge="1">
                  <a:txBody>
                    <a:bodyPr/>
                    <a:lstStyle/>
                    <a:p>
                      <a:endParaRPr kumimoji="1" lang="ja-JP" altLang="en-US"/>
                    </a:p>
                  </a:txBody>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フォトロケハンター</a:t>
                      </a:r>
                      <a:r>
                        <a:rPr kumimoji="1" lang="en-US" altLang="ja-JP" sz="1200" baseline="0" dirty="0" smtClean="0">
                          <a:latin typeface="Arial" panose="020B0604020202020204" pitchFamily="34" charset="0"/>
                          <a:ea typeface="ＭＳ Ｐゴシック" panose="020B0600070205080204" pitchFamily="50" charset="-128"/>
                        </a:rPr>
                        <a:t>!!</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9FB"/>
                    </a:solidFill>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株式会社</a:t>
                      </a:r>
                      <a:r>
                        <a:rPr kumimoji="1" lang="en-US" altLang="ja-JP" sz="1200" baseline="0" dirty="0" err="1" smtClean="0">
                          <a:latin typeface="Arial" panose="020B0604020202020204" pitchFamily="34" charset="0"/>
                          <a:ea typeface="ＭＳ Ｐゴシック" panose="020B0600070205080204" pitchFamily="50" charset="-128"/>
                        </a:rPr>
                        <a:t>jig.jp</a:t>
                      </a:r>
                      <a:r>
                        <a:rPr kumimoji="1" lang="ja-JP" altLang="en-US" sz="1200" baseline="0" dirty="0" smtClean="0">
                          <a:latin typeface="Arial" panose="020B0604020202020204" pitchFamily="34" charset="0"/>
                          <a:ea typeface="ＭＳ Ｐゴシック" panose="020B0600070205080204" pitchFamily="50" charset="-128"/>
                        </a:rPr>
                        <a:t>　チーム・メガサバ</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9FB"/>
                    </a:solidFill>
                  </a:tcPr>
                </a:tc>
              </a:tr>
              <a:tr h="0">
                <a:tc gridSpan="2">
                  <a:txBody>
                    <a:bodyPr/>
                    <a:lstStyle/>
                    <a:p>
                      <a:r>
                        <a:rPr kumimoji="1" lang="ja-JP" altLang="en-US" sz="1200" b="0" baseline="0" dirty="0" smtClean="0">
                          <a:solidFill>
                            <a:schemeClr val="tx1"/>
                          </a:solidFill>
                          <a:latin typeface="Arial" panose="020B0604020202020204" pitchFamily="34" charset="0"/>
                          <a:ea typeface="ＭＳ Ｐゴシック" panose="020B0600070205080204" pitchFamily="50" charset="-128"/>
                        </a:rPr>
                        <a:t>佳作</a:t>
                      </a:r>
                      <a:endParaRPr kumimoji="1" lang="ja-JP" altLang="en-US" sz="1200" b="0" baseline="0" dirty="0">
                        <a:solidFill>
                          <a:schemeClr val="tx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err="1" smtClean="0">
                          <a:latin typeface="Arial" panose="020B0604020202020204" pitchFamily="34" charset="0"/>
                          <a:ea typeface="ＭＳ Ｐゴシック" panose="020B0600070205080204" pitchFamily="50" charset="-128"/>
                        </a:rPr>
                        <a:t>odStatViewer</a:t>
                      </a:r>
                      <a:endParaRPr kumimoji="1" lang="ja-JP" altLang="en-US" sz="1200" baseline="0" dirty="0" smtClean="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Arial" panose="020B0604020202020204" pitchFamily="34" charset="0"/>
                          <a:ea typeface="ＭＳ Ｐゴシック" panose="020B0600070205080204" pitchFamily="50" charset="-128"/>
                        </a:rPr>
                        <a:t>東京国際大学佐藤研究室</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r>
              <a:tr h="0">
                <a:tc rowSpan="3" gridSpan="2">
                  <a:txBody>
                    <a:bodyPr/>
                    <a:lstStyle/>
                    <a:p>
                      <a:r>
                        <a:rPr kumimoji="1" lang="ja-JP" altLang="en-US" sz="1200" b="0" baseline="0" dirty="0" smtClean="0">
                          <a:solidFill>
                            <a:schemeClr val="tx1"/>
                          </a:solidFill>
                          <a:latin typeface="Arial" panose="020B0604020202020204" pitchFamily="34" charset="0"/>
                          <a:ea typeface="ＭＳ Ｐゴシック" panose="020B0600070205080204" pitchFamily="50" charset="-128"/>
                        </a:rPr>
                        <a:t>技術賞</a:t>
                      </a:r>
                      <a:endParaRPr kumimoji="1" lang="ja-JP" altLang="en-US" sz="1200" b="0" baseline="0" dirty="0">
                        <a:solidFill>
                          <a:schemeClr val="tx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solidFill>
                      <a:srgbClr val="F7F9FB"/>
                    </a:solidFill>
                  </a:tcPr>
                </a:tc>
                <a:tc rowSpan="3" hMerge="1">
                  <a:txBody>
                    <a:bodyPr/>
                    <a:lstStyle/>
                    <a:p>
                      <a:endParaRPr kumimoji="1" lang="ja-JP" altLang="en-US"/>
                    </a:p>
                  </a:txBody>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プラチナ社会を支えるデータクリエータのための基盤アプリケーション</a:t>
                      </a:r>
                      <a:r>
                        <a:rPr kumimoji="1" lang="en-US" altLang="ja-JP" sz="1200" baseline="0" dirty="0" smtClean="0">
                          <a:latin typeface="Arial" panose="020B0604020202020204" pitchFamily="34" charset="0"/>
                          <a:ea typeface="ＭＳ Ｐゴシック" panose="020B0600070205080204" pitchFamily="50" charset="-128"/>
                        </a:rPr>
                        <a:t>LinkData.org</a:t>
                      </a:r>
                    </a:p>
                  </a:txBody>
                  <a:tcPr anchor="ctr">
                    <a:lnT w="6350" cap="flat" cmpd="sng" algn="ctr">
                      <a:solidFill>
                        <a:schemeClr val="tx1"/>
                      </a:solidFill>
                      <a:prstDash val="solid"/>
                      <a:round/>
                      <a:headEnd type="none" w="med" len="med"/>
                      <a:tailEnd type="none" w="med" len="med"/>
                    </a:lnT>
                    <a:solidFill>
                      <a:srgbClr val="F7F9FB"/>
                    </a:solidFill>
                  </a:tcPr>
                </a:tc>
                <a:tc>
                  <a:txBody>
                    <a:bodyPr/>
                    <a:lstStyle/>
                    <a:p>
                      <a:r>
                        <a:rPr kumimoji="1" lang="en-US" altLang="ja-JP" sz="1200" baseline="0" dirty="0" smtClean="0">
                          <a:latin typeface="Arial" panose="020B0604020202020204" pitchFamily="34" charset="0"/>
                          <a:ea typeface="ＭＳ Ｐゴシック" panose="020B0600070205080204" pitchFamily="50" charset="-128"/>
                        </a:rPr>
                        <a:t>Code for </a:t>
                      </a:r>
                      <a:r>
                        <a:rPr kumimoji="1" lang="ja-JP" altLang="en-US" sz="1200" baseline="0" dirty="0" smtClean="0">
                          <a:latin typeface="Arial" panose="020B0604020202020204" pitchFamily="34" charset="0"/>
                          <a:ea typeface="ＭＳ Ｐゴシック" panose="020B0600070205080204" pitchFamily="50" charset="-128"/>
                        </a:rPr>
                        <a:t>プラチナ社会</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solidFill>
                      <a:srgbClr val="F7F9FB"/>
                    </a:solidFill>
                  </a:tcPr>
                </a:tc>
              </a:tr>
              <a:tr h="0">
                <a:tc gridSpan="2" vMerge="1">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noFill/>
                  </a:tcPr>
                </a:tc>
                <a:tc hMerge="1" vMerge="1">
                  <a:txBody>
                    <a:bodyPr/>
                    <a:lstStyle/>
                    <a:p>
                      <a:endParaRPr kumimoji="1" lang="ja-JP" altLang="en-US"/>
                    </a:p>
                  </a:txBody>
                  <a:tcPr/>
                </a:tc>
                <a:tc>
                  <a:txBody>
                    <a:bodyPr/>
                    <a:lstStyle/>
                    <a:p>
                      <a:r>
                        <a:rPr lang="en-US" altLang="ja-JP" sz="1200" baseline="0" dirty="0" err="1" smtClean="0">
                          <a:latin typeface="Arial" panose="020B0604020202020204" pitchFamily="34" charset="0"/>
                          <a:ea typeface="ＭＳ Ｐゴシック" panose="020B0600070205080204" pitchFamily="50" charset="-128"/>
                        </a:rPr>
                        <a:t>BeaconCast</a:t>
                      </a:r>
                      <a:endParaRPr lang="ja-JP" altLang="en-US" sz="1200" baseline="0" dirty="0">
                        <a:latin typeface="Arial" panose="020B0604020202020204" pitchFamily="34" charset="0"/>
                        <a:ea typeface="ＭＳ Ｐゴシック" panose="020B0600070205080204" pitchFamily="50" charset="-128"/>
                      </a:endParaRPr>
                    </a:p>
                  </a:txBody>
                  <a:tcPr marR="36000" anchor="ctr">
                    <a:solidFill>
                      <a:schemeClr val="accent6">
                        <a:lumMod val="20000"/>
                        <a:lumOff val="80000"/>
                      </a:schemeClr>
                    </a:solidFill>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中尾　彰宏</a:t>
                      </a:r>
                      <a:endParaRPr kumimoji="1" lang="ja-JP" altLang="en-US" sz="1200" baseline="0" dirty="0">
                        <a:latin typeface="Arial" panose="020B0604020202020204" pitchFamily="34" charset="0"/>
                        <a:ea typeface="ＭＳ Ｐゴシック" panose="020B0600070205080204" pitchFamily="50" charset="-128"/>
                      </a:endParaRPr>
                    </a:p>
                  </a:txBody>
                  <a:tcPr anchor="ctr">
                    <a:solidFill>
                      <a:schemeClr val="accent6">
                        <a:lumMod val="20000"/>
                        <a:lumOff val="80000"/>
                      </a:schemeClr>
                    </a:solidFill>
                  </a:tcPr>
                </a:tc>
              </a:tr>
              <a:tr h="0">
                <a:tc gridSpan="2" vMerge="1">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noFill/>
                  </a:tcPr>
                </a:tc>
                <a:tc hMerge="1" vMerge="1">
                  <a:txBody>
                    <a:bodyPr/>
                    <a:lstStyle/>
                    <a:p>
                      <a:endParaRPr kumimoji="1" lang="ja-JP" altLang="en-US"/>
                    </a:p>
                  </a:txBody>
                  <a:tcPr/>
                </a:tc>
                <a:tc>
                  <a:txBody>
                    <a:bodyPr/>
                    <a:lstStyle/>
                    <a:p>
                      <a:r>
                        <a:rPr lang="ja-JP" altLang="en-US" sz="1200" baseline="0" dirty="0" smtClean="0">
                          <a:latin typeface="Arial" panose="020B0604020202020204" pitchFamily="34" charset="0"/>
                          <a:ea typeface="ＭＳ Ｐゴシック" panose="020B0600070205080204" pitchFamily="50" charset="-128"/>
                        </a:rPr>
                        <a:t>セーフティコンパス</a:t>
                      </a:r>
                      <a:r>
                        <a:rPr lang="en-US" altLang="ja-JP" sz="1200" baseline="0" dirty="0" smtClean="0">
                          <a:latin typeface="Arial" panose="020B0604020202020204" pitchFamily="34" charset="0"/>
                          <a:ea typeface="ＭＳ Ｐゴシック" panose="020B0600070205080204" pitchFamily="50" charset="-128"/>
                        </a:rPr>
                        <a:t>for</a:t>
                      </a:r>
                      <a:r>
                        <a:rPr lang="ja-JP" altLang="en-US" sz="1200" baseline="0" dirty="0" smtClean="0">
                          <a:latin typeface="Arial" panose="020B0604020202020204" pitchFamily="34" charset="0"/>
                          <a:ea typeface="ＭＳ Ｐゴシック" panose="020B0600070205080204" pitchFamily="50" charset="-128"/>
                        </a:rPr>
                        <a:t>京都市</a:t>
                      </a:r>
                      <a:endParaRPr lang="ja-JP" altLang="en-US" sz="1200" baseline="0" dirty="0">
                        <a:latin typeface="Arial" panose="020B0604020202020204" pitchFamily="34" charset="0"/>
                        <a:ea typeface="ＭＳ Ｐゴシック" panose="020B0600070205080204" pitchFamily="50" charset="-128"/>
                      </a:endParaRPr>
                    </a:p>
                  </a:txBody>
                  <a:tcPr marR="36000" anchor="ctr">
                    <a:solidFill>
                      <a:srgbClr val="F7F9FB"/>
                    </a:solidFill>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徳田　貴司</a:t>
                      </a:r>
                      <a:endParaRPr kumimoji="1" lang="ja-JP" altLang="en-US" sz="1200" baseline="0" dirty="0">
                        <a:latin typeface="Arial" panose="020B0604020202020204" pitchFamily="34" charset="0"/>
                        <a:ea typeface="ＭＳ Ｐゴシック" panose="020B0600070205080204" pitchFamily="50" charset="-128"/>
                      </a:endParaRPr>
                    </a:p>
                  </a:txBody>
                  <a:tcPr anchor="ctr">
                    <a:solidFill>
                      <a:srgbClr val="F7F9FB"/>
                    </a:solidFill>
                  </a:tcPr>
                </a:tc>
              </a:tr>
              <a:tr h="0">
                <a:tc gridSpan="2">
                  <a:txBody>
                    <a:bodyPr/>
                    <a:lstStyle/>
                    <a:p>
                      <a:r>
                        <a:rPr kumimoji="1" lang="ja-JP" altLang="en-US" sz="1200" b="0" baseline="0" dirty="0" smtClean="0">
                          <a:solidFill>
                            <a:schemeClr val="tx1"/>
                          </a:solidFill>
                          <a:latin typeface="Arial" panose="020B0604020202020204" pitchFamily="34" charset="0"/>
                          <a:ea typeface="ＭＳ Ｐゴシック" panose="020B0600070205080204" pitchFamily="50" charset="-128"/>
                        </a:rPr>
                        <a:t>実証実験賞</a:t>
                      </a:r>
                      <a:endParaRPr kumimoji="1" lang="ja-JP" altLang="en-US" sz="1200" b="0" baseline="0" dirty="0">
                        <a:solidFill>
                          <a:schemeClr val="tx1"/>
                        </a:solidFill>
                        <a:latin typeface="Arial" panose="020B0604020202020204" pitchFamily="34" charset="0"/>
                        <a:ea typeface="ＭＳ Ｐゴシック" panose="020B0600070205080204" pitchFamily="50" charset="-128"/>
                      </a:endParaRPr>
                    </a:p>
                  </a:txBody>
                  <a:tcPr anchor="ctr">
                    <a:lnB w="12700" cmpd="sng">
                      <a:noFill/>
                    </a:lnB>
                    <a:solidFill>
                      <a:schemeClr val="accent6">
                        <a:lumMod val="20000"/>
                        <a:lumOff val="80000"/>
                      </a:schemeClr>
                    </a:solidFill>
                  </a:tcPr>
                </a:tc>
                <a:tc hMerge="1">
                  <a:txBody>
                    <a:bodyPr/>
                    <a:lstStyle/>
                    <a:p>
                      <a:endParaRPr kumimoji="1" lang="ja-JP" altLang="en-US" sz="1800" b="1" baseline="0" dirty="0">
                        <a:solidFill>
                          <a:schemeClr val="bg1"/>
                        </a:solidFill>
                        <a:latin typeface="Arial" panose="020B0604020202020204" pitchFamily="34" charset="0"/>
                        <a:ea typeface="ＭＳ Ｐゴシック" panose="020B0600070205080204" pitchFamily="50" charset="-128"/>
                      </a:endParaRPr>
                    </a:p>
                  </a:txBody>
                  <a:tcPr anchor="ctr"/>
                </a:tc>
                <a:tc>
                  <a:txBody>
                    <a:bodyPr/>
                    <a:lstStyle/>
                    <a:p>
                      <a:endParaRPr kumimoji="1" lang="ja-JP" altLang="en-US" sz="1200" baseline="0" dirty="0">
                        <a:latin typeface="Arial" panose="020B0604020202020204" pitchFamily="34" charset="0"/>
                        <a:ea typeface="ＭＳ Ｐゴシック" panose="020B0600070205080204" pitchFamily="50" charset="-128"/>
                      </a:endParaRPr>
                    </a:p>
                  </a:txBody>
                  <a:tcPr anchor="ctr">
                    <a:solidFill>
                      <a:schemeClr val="accent6">
                        <a:lumMod val="20000"/>
                        <a:lumOff val="80000"/>
                      </a:schemeClr>
                    </a:solidFill>
                  </a:tcPr>
                </a:tc>
                <a:tc>
                  <a:txBody>
                    <a:bodyPr/>
                    <a:lstStyle/>
                    <a:p>
                      <a:endParaRPr kumimoji="1" lang="ja-JP" altLang="en-US" sz="1200" baseline="0" dirty="0">
                        <a:latin typeface="Arial" panose="020B0604020202020204" pitchFamily="34" charset="0"/>
                        <a:ea typeface="ＭＳ Ｐゴシック" panose="020B0600070205080204" pitchFamily="50" charset="-128"/>
                      </a:endParaRPr>
                    </a:p>
                  </a:txBody>
                  <a:tcPr anchor="ctr">
                    <a:solidFill>
                      <a:schemeClr val="accent6">
                        <a:lumMod val="20000"/>
                        <a:lumOff val="80000"/>
                      </a:schemeClr>
                    </a:solidFill>
                  </a:tcPr>
                </a:tc>
              </a:tr>
              <a:tr h="0">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solidFill>
                      <a:schemeClr val="accent6">
                        <a:lumMod val="20000"/>
                        <a:lumOff val="80000"/>
                      </a:schemeClr>
                    </a:solidFill>
                  </a:tcPr>
                </a:tc>
                <a:tc>
                  <a:txBody>
                    <a:bodyPr/>
                    <a:lstStyle/>
                    <a:p>
                      <a:r>
                        <a:rPr kumimoji="1" lang="zh-TW" altLang="en-US" sz="1200" b="0" baseline="0" dirty="0" smtClean="0">
                          <a:solidFill>
                            <a:schemeClr val="tx1"/>
                          </a:solidFill>
                          <a:latin typeface="Arial" panose="020B0604020202020204" pitchFamily="34" charset="0"/>
                          <a:ea typeface="ＭＳ Ｐゴシック" panose="020B0600070205080204" pitchFamily="50" charset="-128"/>
                        </a:rPr>
                        <a:t>自治体行政情報実証賞</a:t>
                      </a:r>
                      <a:endParaRPr kumimoji="1" lang="ja-JP" altLang="en-US" sz="1200" b="0" baseline="0" dirty="0">
                        <a:solidFill>
                          <a:schemeClr val="tx1"/>
                        </a:solidFill>
                        <a:latin typeface="Arial" panose="020B0604020202020204" pitchFamily="34" charset="0"/>
                        <a:ea typeface="ＭＳ Ｐゴシック" panose="020B0600070205080204" pitchFamily="50" charset="-128"/>
                      </a:endParaRPr>
                    </a:p>
                  </a:txBody>
                  <a:tcPr anchor="ctr">
                    <a:lnB w="6350" cap="flat" cmpd="sng" algn="ctr">
                      <a:solidFill>
                        <a:schemeClr val="tx1"/>
                      </a:solidFill>
                      <a:prstDash val="solid"/>
                      <a:round/>
                      <a:headEnd type="none" w="med" len="med"/>
                      <a:tailEnd type="none" w="med" len="med"/>
                    </a:lnB>
                    <a:solidFill>
                      <a:srgbClr val="F7F9FB"/>
                    </a:solidFill>
                  </a:tcPr>
                </a:tc>
                <a:tc>
                  <a:txBody>
                    <a:bodyPr/>
                    <a:lstStyle/>
                    <a:p>
                      <a:r>
                        <a:rPr lang="ja-JP" altLang="en-US" sz="1200" b="0" baseline="0" dirty="0" smtClean="0">
                          <a:solidFill>
                            <a:schemeClr val="tx1"/>
                          </a:solidFill>
                          <a:latin typeface="Arial" panose="020B0604020202020204" pitchFamily="34" charset="0"/>
                          <a:ea typeface="ＭＳ Ｐゴシック" panose="020B0600070205080204" pitchFamily="50" charset="-128"/>
                        </a:rPr>
                        <a:t>～情報の防災袋～ </a:t>
                      </a:r>
                      <a:r>
                        <a:rPr lang="en-US" altLang="ja-JP" sz="1200" b="0" baseline="0" dirty="0" err="1" smtClean="0">
                          <a:solidFill>
                            <a:schemeClr val="tx1"/>
                          </a:solidFill>
                          <a:latin typeface="Arial" panose="020B0604020202020204" pitchFamily="34" charset="0"/>
                          <a:ea typeface="ＭＳ Ｐゴシック" panose="020B0600070205080204" pitchFamily="50" charset="-128"/>
                        </a:rPr>
                        <a:t>iSHelper</a:t>
                      </a:r>
                      <a:r>
                        <a:rPr lang="ja-JP" altLang="en-US" sz="1200" b="0" baseline="0" dirty="0" smtClean="0">
                          <a:solidFill>
                            <a:schemeClr val="tx1"/>
                          </a:solidFill>
                          <a:latin typeface="Arial" panose="020B0604020202020204" pitchFamily="34" charset="0"/>
                          <a:ea typeface="ＭＳ Ｐゴシック" panose="020B0600070205080204" pitchFamily="50" charset="-128"/>
                        </a:rPr>
                        <a:t>（アイ・シェルパー）</a:t>
                      </a:r>
                      <a:endParaRPr lang="ja-JP" altLang="en-US" sz="1600" b="0" baseline="0" dirty="0">
                        <a:solidFill>
                          <a:schemeClr val="tx1"/>
                        </a:solidFill>
                        <a:latin typeface="Arial" panose="020B0604020202020204" pitchFamily="34" charset="0"/>
                        <a:ea typeface="ＭＳ Ｐゴシック" panose="020B0600070205080204" pitchFamily="50" charset="-128"/>
                      </a:endParaRPr>
                    </a:p>
                  </a:txBody>
                  <a:tcPr marR="36000" anchor="ctr">
                    <a:lnB w="6350" cap="flat" cmpd="sng" algn="ctr">
                      <a:solidFill>
                        <a:schemeClr val="tx1"/>
                      </a:solidFill>
                      <a:prstDash val="solid"/>
                      <a:round/>
                      <a:headEnd type="none" w="med" len="med"/>
                      <a:tailEnd type="none" w="med" len="med"/>
                    </a:lnB>
                    <a:solidFill>
                      <a:srgbClr val="F7F9FB"/>
                    </a:solidFill>
                  </a:tcPr>
                </a:tc>
                <a:tc>
                  <a:txBody>
                    <a:bodyPr/>
                    <a:lstStyle/>
                    <a:p>
                      <a:r>
                        <a:rPr kumimoji="1" lang="zh-TW" altLang="en-US" sz="1200" baseline="0" dirty="0" smtClean="0">
                          <a:latin typeface="Arial" panose="020B0604020202020204" pitchFamily="34" charset="0"/>
                          <a:ea typeface="ＭＳ Ｐゴシック" panose="020B0600070205080204" pitchFamily="50" charset="-128"/>
                        </a:rPr>
                        <a:t>宮城県工業高等学校　情報研究部</a:t>
                      </a:r>
                      <a:endParaRPr kumimoji="1" lang="ja-JP" altLang="en-US" sz="1200" baseline="0" dirty="0">
                        <a:latin typeface="Arial" panose="020B0604020202020204" pitchFamily="34" charset="0"/>
                        <a:ea typeface="ＭＳ Ｐゴシック" panose="020B0600070205080204" pitchFamily="50" charset="-128"/>
                      </a:endParaRPr>
                    </a:p>
                  </a:txBody>
                  <a:tcPr anchor="ctr">
                    <a:lnB w="6350" cap="flat" cmpd="sng" algn="ctr">
                      <a:solidFill>
                        <a:schemeClr val="tx1"/>
                      </a:solidFill>
                      <a:prstDash val="solid"/>
                      <a:round/>
                      <a:headEnd type="none" w="med" len="med"/>
                      <a:tailEnd type="none" w="med" len="med"/>
                    </a:lnB>
                    <a:solidFill>
                      <a:srgbClr val="F7F9FB"/>
                    </a:solidFill>
                  </a:tcPr>
                </a:tc>
              </a:tr>
              <a:tr h="0">
                <a:tc>
                  <a:txBody>
                    <a:bodyPr/>
                    <a:lstStyle/>
                    <a:p>
                      <a:endParaRPr kumimoji="1" lang="en-US" altLang="ja-JP" sz="1200" b="1" baseline="0" dirty="0" smtClean="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solidFill>
                      <a:schemeClr val="accent6">
                        <a:lumMod val="20000"/>
                        <a:lumOff val="80000"/>
                      </a:schemeClr>
                    </a:solidFill>
                  </a:tcPr>
                </a:tc>
                <a:tc>
                  <a:txBody>
                    <a:bodyPr/>
                    <a:lstStyle/>
                    <a:p>
                      <a:r>
                        <a:rPr kumimoji="1" lang="zh-TW" altLang="en-US" sz="1200" b="0" baseline="0" dirty="0" smtClean="0">
                          <a:solidFill>
                            <a:schemeClr val="tx1"/>
                          </a:solidFill>
                          <a:latin typeface="Arial" panose="020B0604020202020204" pitchFamily="34" charset="0"/>
                          <a:ea typeface="ＭＳ Ｐゴシック" panose="020B0600070205080204" pitchFamily="50" charset="-128"/>
                        </a:rPr>
                        <a:t>社会資本実証賞</a:t>
                      </a:r>
                      <a:endParaRPr kumimoji="1" lang="ja-JP" altLang="en-US" sz="1200" b="0" baseline="0" dirty="0">
                        <a:solidFill>
                          <a:schemeClr val="tx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ja-JP" altLang="en-US" sz="1200" b="0" baseline="0" dirty="0" smtClean="0">
                          <a:solidFill>
                            <a:schemeClr val="tx1"/>
                          </a:solidFill>
                          <a:latin typeface="Arial" panose="020B0604020202020204" pitchFamily="34" charset="0"/>
                          <a:ea typeface="ＭＳ Ｐゴシック" panose="020B0600070205080204" pitchFamily="50" charset="-128"/>
                        </a:rPr>
                        <a:t>視覚障害者サポートアプリ</a:t>
                      </a:r>
                      <a:endParaRPr lang="ja-JP" altLang="en-US" sz="1200" b="0" baseline="0" dirty="0">
                        <a:solidFill>
                          <a:schemeClr val="tx1"/>
                        </a:solidFill>
                        <a:latin typeface="Arial" panose="020B0604020202020204" pitchFamily="34" charset="0"/>
                        <a:ea typeface="ＭＳ Ｐゴシック" panose="020B0600070205080204" pitchFamily="50" charset="-128"/>
                      </a:endParaRPr>
                    </a:p>
                  </a:txBody>
                  <a:tcPr marR="3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latin typeface="Arial" panose="020B0604020202020204" pitchFamily="34" charset="0"/>
                          <a:ea typeface="ＭＳ Ｐゴシック" panose="020B0600070205080204" pitchFamily="50" charset="-128"/>
                        </a:rPr>
                        <a:t>株式会社オリズン</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r>
              <a:tr h="0">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solidFill>
                      <a:schemeClr val="accent6">
                        <a:lumMod val="20000"/>
                        <a:lumOff val="80000"/>
                      </a:schemeClr>
                    </a:solidFill>
                  </a:tcPr>
                </a:tc>
                <a:tc>
                  <a:txBody>
                    <a:bodyPr/>
                    <a:lstStyle/>
                    <a:p>
                      <a:r>
                        <a:rPr kumimoji="1" lang="ja-JP" altLang="en-US" sz="1200" b="0" baseline="0" dirty="0" smtClean="0">
                          <a:solidFill>
                            <a:schemeClr val="tx1"/>
                          </a:solidFill>
                          <a:latin typeface="Arial" panose="020B0604020202020204" pitchFamily="34" charset="0"/>
                          <a:ea typeface="ＭＳ Ｐゴシック" panose="020B0600070205080204" pitchFamily="50" charset="-128"/>
                        </a:rPr>
                        <a:t>観光実証賞</a:t>
                      </a:r>
                      <a:endParaRPr kumimoji="1" lang="ja-JP" altLang="en-US" sz="1200" b="0" baseline="0" dirty="0">
                        <a:solidFill>
                          <a:schemeClr val="tx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9FB"/>
                    </a:solidFill>
                  </a:tcPr>
                </a:tc>
                <a:tc>
                  <a:txBody>
                    <a:bodyPr/>
                    <a:lstStyle/>
                    <a:p>
                      <a:r>
                        <a:rPr lang="ja-JP" altLang="en-US" sz="1200" b="0" baseline="0" dirty="0" smtClean="0">
                          <a:solidFill>
                            <a:schemeClr val="tx1"/>
                          </a:solidFill>
                          <a:latin typeface="Arial" panose="020B0604020202020204" pitchFamily="34" charset="0"/>
                          <a:ea typeface="ＭＳ Ｐゴシック" panose="020B0600070205080204" pitchFamily="50" charset="-128"/>
                        </a:rPr>
                        <a:t>ご当地</a:t>
                      </a:r>
                      <a:r>
                        <a:rPr lang="ja-JP" altLang="en-US" sz="1200" b="0" baseline="0" dirty="0" err="1" smtClean="0">
                          <a:solidFill>
                            <a:schemeClr val="tx1"/>
                          </a:solidFill>
                          <a:latin typeface="Arial" panose="020B0604020202020204" pitchFamily="34" charset="0"/>
                          <a:ea typeface="ＭＳ Ｐゴシック" panose="020B0600070205080204" pitchFamily="50" charset="-128"/>
                        </a:rPr>
                        <a:t>なび</a:t>
                      </a:r>
                      <a:endParaRPr lang="ja-JP" altLang="en-US" sz="1200" b="0" baseline="0" dirty="0">
                        <a:solidFill>
                          <a:schemeClr val="tx1"/>
                        </a:solidFill>
                        <a:latin typeface="Arial" panose="020B0604020202020204" pitchFamily="34" charset="0"/>
                        <a:ea typeface="ＭＳ Ｐゴシック" panose="020B0600070205080204" pitchFamily="50" charset="-128"/>
                      </a:endParaRPr>
                    </a:p>
                  </a:txBody>
                  <a:tcPr marR="3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9FB"/>
                    </a:solidFill>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京都フラワーツーリズム合同会社</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9FB"/>
                    </a:solidFill>
                  </a:tcPr>
                </a:tc>
              </a:tr>
              <a:tr h="0">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solidFill>
                      <a:schemeClr val="accent6">
                        <a:lumMod val="20000"/>
                        <a:lumOff val="80000"/>
                      </a:schemeClr>
                    </a:solidFill>
                  </a:tcPr>
                </a:tc>
                <a:tc>
                  <a:txBody>
                    <a:bodyPr/>
                    <a:lstStyle/>
                    <a:p>
                      <a:r>
                        <a:rPr kumimoji="1" lang="ja-JP" altLang="en-US" sz="1200" b="0" baseline="0" dirty="0" smtClean="0">
                          <a:solidFill>
                            <a:schemeClr val="tx1"/>
                          </a:solidFill>
                          <a:latin typeface="Arial" panose="020B0604020202020204" pitchFamily="34" charset="0"/>
                          <a:ea typeface="ＭＳ Ｐゴシック" panose="020B0600070205080204" pitchFamily="50" charset="-128"/>
                        </a:rPr>
                        <a:t>防災実証賞</a:t>
                      </a:r>
                      <a:endParaRPr kumimoji="1" lang="ja-JP" altLang="en-US" sz="1200" b="0" baseline="0" dirty="0">
                        <a:solidFill>
                          <a:schemeClr val="tx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ja-JP" altLang="en-US" sz="1200" b="0" baseline="0" dirty="0" smtClean="0">
                          <a:solidFill>
                            <a:schemeClr val="tx1"/>
                          </a:solidFill>
                          <a:latin typeface="Arial" panose="020B0604020202020204" pitchFamily="34" charset="0"/>
                          <a:ea typeface="ＭＳ Ｐゴシック" panose="020B0600070205080204" pitchFamily="50" charset="-128"/>
                        </a:rPr>
                        <a:t>津波避難ナビ</a:t>
                      </a:r>
                      <a:endParaRPr lang="ja-JP" altLang="en-US" sz="1200" b="0" baseline="0" dirty="0">
                        <a:solidFill>
                          <a:schemeClr val="tx1"/>
                        </a:solidFill>
                        <a:latin typeface="Arial" panose="020B0604020202020204" pitchFamily="34" charset="0"/>
                        <a:ea typeface="ＭＳ Ｐゴシック" panose="020B0600070205080204" pitchFamily="50" charset="-128"/>
                      </a:endParaRPr>
                    </a:p>
                  </a:txBody>
                  <a:tcPr marR="3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zh-TW" altLang="en-US" sz="1200" baseline="0" dirty="0" smtClean="0">
                          <a:latin typeface="Arial" panose="020B0604020202020204" pitchFamily="34" charset="0"/>
                          <a:ea typeface="ＭＳ Ｐゴシック" panose="020B0600070205080204" pitchFamily="50" charset="-128"/>
                        </a:rPr>
                        <a:t>超次元空間情報技術株式会社</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r>
              <a:tr h="0">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solidFill>
                      <a:schemeClr val="accent6">
                        <a:lumMod val="20000"/>
                        <a:lumOff val="80000"/>
                      </a:schemeClr>
                    </a:solidFill>
                  </a:tcPr>
                </a:tc>
                <a:tc>
                  <a:txBody>
                    <a:bodyPr/>
                    <a:lstStyle/>
                    <a:p>
                      <a:r>
                        <a:rPr kumimoji="1" lang="zh-TW" altLang="en-US" sz="1200" b="0" baseline="0" dirty="0" smtClean="0">
                          <a:solidFill>
                            <a:schemeClr val="tx1"/>
                          </a:solidFill>
                          <a:latin typeface="Arial" panose="020B0604020202020204" pitchFamily="34" charset="0"/>
                          <a:ea typeface="ＭＳ Ｐゴシック" panose="020B0600070205080204" pitchFamily="50" charset="-128"/>
                        </a:rPr>
                        <a:t>公共交通実証賞</a:t>
                      </a:r>
                      <a:endParaRPr kumimoji="1" lang="ja-JP" altLang="en-US" sz="1200" b="0" baseline="0" dirty="0">
                        <a:solidFill>
                          <a:schemeClr val="tx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9FB"/>
                    </a:solidFill>
                  </a:tcPr>
                </a:tc>
                <a:tc>
                  <a:txBody>
                    <a:bodyPr/>
                    <a:lstStyle/>
                    <a:p>
                      <a:r>
                        <a:rPr lang="en-US" altLang="ja-JP" sz="1200" b="0" baseline="0" dirty="0" smtClean="0">
                          <a:solidFill>
                            <a:schemeClr val="tx1"/>
                          </a:solidFill>
                          <a:latin typeface="Arial" panose="020B0604020202020204" pitchFamily="34" charset="0"/>
                          <a:ea typeface="ＭＳ Ｐゴシック" panose="020B0600070205080204" pitchFamily="50" charset="-128"/>
                        </a:rPr>
                        <a:t>3D</a:t>
                      </a:r>
                      <a:r>
                        <a:rPr lang="ja-JP" altLang="en-US" sz="1200" b="0" baseline="0" dirty="0" smtClean="0">
                          <a:solidFill>
                            <a:schemeClr val="tx1"/>
                          </a:solidFill>
                          <a:latin typeface="Arial" panose="020B0604020202020204" pitchFamily="34" charset="0"/>
                          <a:ea typeface="ＭＳ Ｐゴシック" panose="020B0600070205080204" pitchFamily="50" charset="-128"/>
                        </a:rPr>
                        <a:t>山手線時計</a:t>
                      </a:r>
                      <a:endParaRPr lang="ja-JP" altLang="en-US" sz="1200" b="0" baseline="0" dirty="0">
                        <a:solidFill>
                          <a:schemeClr val="tx1"/>
                        </a:solidFill>
                        <a:latin typeface="Arial" panose="020B0604020202020204" pitchFamily="34" charset="0"/>
                        <a:ea typeface="ＭＳ Ｐゴシック" panose="020B0600070205080204" pitchFamily="50" charset="-128"/>
                      </a:endParaRPr>
                    </a:p>
                  </a:txBody>
                  <a:tcPr marR="3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9FB"/>
                    </a:solidFill>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重定　如彦</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7F9FB"/>
                    </a:solidFill>
                  </a:tcPr>
                </a:tc>
              </a:tr>
              <a:tr h="0">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lnB w="12700" cmpd="sng">
                      <a:noFill/>
                    </a:lnB>
                    <a:solidFill>
                      <a:schemeClr val="accent6">
                        <a:lumMod val="20000"/>
                        <a:lumOff val="80000"/>
                      </a:schemeClr>
                    </a:solidFill>
                  </a:tcPr>
                </a:tc>
                <a:tc>
                  <a:txBody>
                    <a:bodyPr/>
                    <a:lstStyle/>
                    <a:p>
                      <a:r>
                        <a:rPr kumimoji="1" lang="ja-JP" altLang="en-US" sz="1200" b="0" baseline="0" dirty="0" smtClean="0">
                          <a:solidFill>
                            <a:schemeClr val="tx1"/>
                          </a:solidFill>
                          <a:latin typeface="Arial" panose="020B0604020202020204" pitchFamily="34" charset="0"/>
                          <a:ea typeface="ＭＳ Ｐゴシック" panose="020B0600070205080204" pitchFamily="50" charset="-128"/>
                        </a:rPr>
                        <a:t>統計情報・データカタログ実証賞</a:t>
                      </a:r>
                      <a:endParaRPr kumimoji="1" lang="ja-JP" altLang="en-US" sz="1200" b="0" baseline="0" dirty="0">
                        <a:solidFill>
                          <a:schemeClr val="tx1"/>
                        </a:solidFill>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altLang="ja-JP" sz="1200" b="0" baseline="0" dirty="0" smtClean="0">
                          <a:solidFill>
                            <a:schemeClr val="tx1"/>
                          </a:solidFill>
                          <a:latin typeface="Arial" panose="020B0604020202020204" pitchFamily="34" charset="0"/>
                          <a:ea typeface="ＭＳ Ｐゴシック" panose="020B0600070205080204" pitchFamily="50" charset="-128"/>
                        </a:rPr>
                        <a:t>Hello Town!</a:t>
                      </a:r>
                      <a:endParaRPr lang="ja-JP" altLang="en-US" sz="1200" b="0" baseline="0" dirty="0">
                        <a:solidFill>
                          <a:schemeClr val="tx1"/>
                        </a:solidFill>
                        <a:latin typeface="Arial" panose="020B0604020202020204" pitchFamily="34" charset="0"/>
                        <a:ea typeface="ＭＳ Ｐゴシック" panose="020B0600070205080204" pitchFamily="50" charset="-128"/>
                      </a:endParaRPr>
                    </a:p>
                  </a:txBody>
                  <a:tcPr marR="3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岡田　彩香</a:t>
                      </a:r>
                      <a:endParaRPr kumimoji="1" lang="ja-JP" altLang="en-US" sz="1200" baseline="0" dirty="0">
                        <a:latin typeface="Arial" panose="020B0604020202020204" pitchFamily="34" charset="0"/>
                        <a:ea typeface="ＭＳ Ｐゴシック" panose="020B060007020508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r>
              <a:tr h="0">
                <a:tc>
                  <a:txBody>
                    <a:bodyPr/>
                    <a:lstStyle/>
                    <a:p>
                      <a:endParaRPr kumimoji="1" lang="ja-JP" altLang="en-US" sz="1200" b="1" baseline="0" dirty="0">
                        <a:solidFill>
                          <a:schemeClr val="bg1"/>
                        </a:solidFill>
                        <a:latin typeface="Arial" panose="020B0604020202020204" pitchFamily="34" charset="0"/>
                        <a:ea typeface="ＭＳ Ｐゴシック" panose="020B0600070205080204" pitchFamily="50" charset="-128"/>
                      </a:endParaRPr>
                    </a:p>
                  </a:txBody>
                  <a:tcPr anchor="ctr">
                    <a:lnT w="12700" cmpd="sng">
                      <a:noFill/>
                    </a:lnT>
                    <a:solidFill>
                      <a:schemeClr val="accent6">
                        <a:lumMod val="20000"/>
                        <a:lumOff val="80000"/>
                      </a:schemeClr>
                    </a:solidFill>
                  </a:tcPr>
                </a:tc>
                <a:tc>
                  <a:txBody>
                    <a:bodyPr/>
                    <a:lstStyle/>
                    <a:p>
                      <a:r>
                        <a:rPr kumimoji="1" lang="zh-TW" altLang="en-US" sz="1200" b="0" baseline="0" dirty="0" smtClean="0">
                          <a:solidFill>
                            <a:schemeClr val="tx1"/>
                          </a:solidFill>
                          <a:latin typeface="Arial" panose="020B0604020202020204" pitchFamily="34" charset="0"/>
                          <a:ea typeface="ＭＳ Ｐゴシック" panose="020B0600070205080204" pitchFamily="50" charset="-128"/>
                        </a:rPr>
                        <a:t>花粉症関連情報実証賞</a:t>
                      </a:r>
                    </a:p>
                  </a:txBody>
                  <a:tcPr anchor="ctr">
                    <a:lnT w="6350" cap="flat" cmpd="sng" algn="ctr">
                      <a:solidFill>
                        <a:schemeClr val="tx1"/>
                      </a:solidFill>
                      <a:prstDash val="solid"/>
                      <a:round/>
                      <a:headEnd type="none" w="med" len="med"/>
                      <a:tailEnd type="none" w="med" len="med"/>
                    </a:lnT>
                    <a:solidFill>
                      <a:srgbClr val="F7F9FB"/>
                    </a:solidFill>
                  </a:tcPr>
                </a:tc>
                <a:tc>
                  <a:txBody>
                    <a:bodyPr/>
                    <a:lstStyle/>
                    <a:p>
                      <a:r>
                        <a:rPr lang="ja-JP" altLang="en-US" sz="1200" b="0" baseline="0" dirty="0" smtClean="0">
                          <a:solidFill>
                            <a:schemeClr val="tx1"/>
                          </a:solidFill>
                          <a:latin typeface="Arial" panose="020B0604020202020204" pitchFamily="34" charset="0"/>
                          <a:ea typeface="ＭＳ Ｐゴシック" panose="020B0600070205080204" pitchFamily="50" charset="-128"/>
                        </a:rPr>
                        <a:t>花粉くん（花粉くん</a:t>
                      </a:r>
                      <a:r>
                        <a:rPr lang="en-US" altLang="ja-JP" sz="1200" b="0" baseline="0" dirty="0" smtClean="0">
                          <a:solidFill>
                            <a:schemeClr val="tx1"/>
                          </a:solidFill>
                          <a:latin typeface="Arial" panose="020B0604020202020204" pitchFamily="34" charset="0"/>
                          <a:ea typeface="ＭＳ Ｐゴシック" panose="020B0600070205080204" pitchFamily="50" charset="-128"/>
                        </a:rPr>
                        <a:t>.com</a:t>
                      </a:r>
                      <a:r>
                        <a:rPr lang="ja-JP" altLang="en-US" sz="1200" b="0" baseline="0" dirty="0" smtClean="0">
                          <a:solidFill>
                            <a:schemeClr val="tx1"/>
                          </a:solidFill>
                          <a:latin typeface="Arial" panose="020B0604020202020204" pitchFamily="34" charset="0"/>
                          <a:ea typeface="ＭＳ Ｐゴシック" panose="020B0600070205080204" pitchFamily="50" charset="-128"/>
                        </a:rPr>
                        <a:t>）</a:t>
                      </a:r>
                    </a:p>
                  </a:txBody>
                  <a:tcPr marR="36000" anchor="ctr">
                    <a:lnT w="6350" cap="flat" cmpd="sng" algn="ctr">
                      <a:solidFill>
                        <a:schemeClr val="tx1"/>
                      </a:solidFill>
                      <a:prstDash val="solid"/>
                      <a:round/>
                      <a:headEnd type="none" w="med" len="med"/>
                      <a:tailEnd type="none" w="med" len="med"/>
                    </a:lnT>
                    <a:solidFill>
                      <a:srgbClr val="F7F9FB"/>
                    </a:solidFill>
                  </a:tcPr>
                </a:tc>
                <a:tc>
                  <a:txBody>
                    <a:bodyPr/>
                    <a:lstStyle/>
                    <a:p>
                      <a:r>
                        <a:rPr kumimoji="1" lang="ja-JP" altLang="en-US" sz="1200" baseline="0" dirty="0" smtClean="0">
                          <a:latin typeface="Arial" panose="020B0604020202020204" pitchFamily="34" charset="0"/>
                          <a:ea typeface="ＭＳ Ｐゴシック" panose="020B0600070205080204" pitchFamily="50" charset="-128"/>
                        </a:rPr>
                        <a:t>博報堂アイ・スタジオ</a:t>
                      </a:r>
                    </a:p>
                  </a:txBody>
                  <a:tcPr anchor="ctr">
                    <a:lnT w="6350" cap="flat" cmpd="sng" algn="ctr">
                      <a:solidFill>
                        <a:schemeClr val="tx1"/>
                      </a:solidFill>
                      <a:prstDash val="solid"/>
                      <a:round/>
                      <a:headEnd type="none" w="med" len="med"/>
                      <a:tailEnd type="none" w="med" len="med"/>
                    </a:lnT>
                    <a:solidFill>
                      <a:srgbClr val="F7F9FB"/>
                    </a:solidFill>
                  </a:tcPr>
                </a:tc>
              </a:tr>
            </a:tbl>
          </a:graphicData>
        </a:graphic>
      </p:graphicFrame>
      <p:sp>
        <p:nvSpPr>
          <p:cNvPr id="3" name="テキスト ボックス 2"/>
          <p:cNvSpPr txBox="1"/>
          <p:nvPr/>
        </p:nvSpPr>
        <p:spPr>
          <a:xfrm>
            <a:off x="7974427" y="834370"/>
            <a:ext cx="800219" cy="276999"/>
          </a:xfrm>
          <a:prstGeom prst="rect">
            <a:avLst/>
          </a:prstGeom>
          <a:noFill/>
        </p:spPr>
        <p:txBody>
          <a:bodyPr wrap="none" rtlCol="0">
            <a:spAutoFit/>
          </a:bodyPr>
          <a:lstStyle/>
          <a:p>
            <a:r>
              <a:rPr kumimoji="1" lang="ja-JP" altLang="en-US" sz="1200" dirty="0" smtClean="0"/>
              <a:t>（敬称略）</a:t>
            </a:r>
            <a:endParaRPr kumimoji="1" lang="ja-JP" altLang="en-US" sz="1200" dirty="0"/>
          </a:p>
        </p:txBody>
      </p:sp>
    </p:spTree>
    <p:extLst>
      <p:ext uri="{BB962C8B-B14F-4D97-AF65-F5344CB8AC3E}">
        <p14:creationId xmlns:p14="http://schemas.microsoft.com/office/powerpoint/2010/main" val="2520470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２．受賞作品の概要①</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2</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462598681"/>
              </p:ext>
            </p:extLst>
          </p:nvPr>
        </p:nvGraphicFramePr>
        <p:xfrm>
          <a:off x="552899" y="812919"/>
          <a:ext cx="8102009" cy="5651677"/>
        </p:xfrm>
        <a:graphic>
          <a:graphicData uri="http://schemas.openxmlformats.org/drawingml/2006/table">
            <a:tbl>
              <a:tblPr firstRow="1" bandRow="1">
                <a:tableStyleId>{5940675A-B579-460E-94D1-54222C63F5DA}</a:tableStyleId>
              </a:tblPr>
              <a:tblGrid>
                <a:gridCol w="680484"/>
                <a:gridCol w="3575704"/>
                <a:gridCol w="3845821"/>
              </a:tblGrid>
              <a:tr h="312466">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最優秀賞／</a:t>
                      </a:r>
                      <a:r>
                        <a:rPr kumimoji="1" lang="zh-TW" altLang="en-US" sz="1100" b="1" baseline="0" dirty="0" smtClean="0">
                          <a:solidFill>
                            <a:schemeClr val="bg1"/>
                          </a:solidFill>
                          <a:latin typeface="Arial" panose="020B0604020202020204" pitchFamily="34" charset="0"/>
                          <a:ea typeface="ＭＳ Ｐゴシック" panose="020B0600070205080204" pitchFamily="50" charset="-128"/>
                        </a:rPr>
                        <a:t>花粉症関連情報実証賞</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優秀賞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3124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花粉くん（花粉くん</a:t>
                      </a: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.com</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フォトロケハンター</a:t>
                      </a: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124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博報堂アイ・スタジオ</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株式会社</a:t>
                      </a: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jig.jp</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　チーム・メガサバ</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726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花粉くんは花粉飛散量と飛散地点周辺や観光スポットで投稿された</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Twitter</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投稿解析から算出した独自の体感ポイント</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KTP</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（カフン・ツライ・ポイント）や総合花粉情報をオリジナルキャラ「花粉くん」が毎日ゆるくお知らせしてくれるアプリです。</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Web</a:t>
                      </a:r>
                      <a:r>
                        <a:rPr lang="ja-JP" altLang="en-US" sz="1000"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スマートフォンアプリ、実物の花粉くんロボがお出かけ前や朝の花粉チェックを楽しい体験に変えてくれます。</a:t>
                      </a:r>
                      <a:endPar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世の中のオープンデータ化が進む中で「位置情報付き写真データ」は今後重要となるコンテンツです。このアプリは、次々と出題されるミッションを「ゲーム感覚」でクリアしていくことで、位置情報付き写真オープンデータを創りあげる、新感覚アプリ（</a:t>
                      </a:r>
                      <a:r>
                        <a:rPr lang="en-US" altLang="ja-JP" sz="1000"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Photo×Location</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フォトロケ）です。レベルアップやランキングで他ユーザと競争、オープンデータ発見時のボーナスポイントなど、やりこみ要素も満載です！</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287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掲載サイト</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http://kahunkun-dev.cloudapp.net/pc/index.html</a:t>
                      </a:r>
                      <a:endParaRPr lang="ja-JP" altLang="en-US"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http://fukitama.info/works/apk/PhotoLocationHunter_app.apk</a:t>
                      </a:r>
                      <a:endParaRPr lang="ja-JP" altLang="en-US"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80483">
                <a:tc>
                  <a:txBody>
                    <a:bodyPr/>
                    <a:lstStyle/>
                    <a:p>
                      <a:r>
                        <a:rPr kumimoji="1" lang="ja-JP" altLang="en-US" sz="1100" b="1" baseline="0" dirty="0" smtClean="0">
                          <a:latin typeface="Arial" panose="020B0604020202020204" pitchFamily="34" charset="0"/>
                          <a:ea typeface="ＭＳ Ｐゴシック" panose="020B0600070205080204" pitchFamily="50" charset="-128"/>
                        </a:rPr>
                        <a:t>講評</a:t>
                      </a:r>
                      <a:endParaRPr kumimoji="1" lang="ja-JP" altLang="en-US" sz="1100" b="1"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baseline="0" dirty="0" smtClean="0">
                          <a:latin typeface="Arial" panose="020B0604020202020204" pitchFamily="34" charset="0"/>
                          <a:ea typeface="ＭＳ Ｐゴシック" panose="020B0600070205080204" pitchFamily="50" charset="-128"/>
                        </a:rPr>
                        <a:t>完成度が素晴らしく高い。花粉くんロボのキャラクターもかわいくて良い。ツイートのネガポジ解析も役にたち、心理的にも楽になりそう。しかも、 </a:t>
                      </a:r>
                      <a:r>
                        <a:rPr kumimoji="1" lang="en-US" altLang="ja-JP" sz="1000" baseline="0" dirty="0" smtClean="0">
                          <a:latin typeface="Arial" panose="020B0604020202020204" pitchFamily="34" charset="0"/>
                          <a:ea typeface="ＭＳ Ｐゴシック" panose="020B0600070205080204" pitchFamily="50" charset="-128"/>
                        </a:rPr>
                        <a:t>Open </a:t>
                      </a:r>
                      <a:r>
                        <a:rPr kumimoji="1" lang="en-US" altLang="ja-JP" sz="1000" baseline="0" dirty="0" err="1" smtClean="0">
                          <a:latin typeface="Arial" panose="020B0604020202020204" pitchFamily="34" charset="0"/>
                          <a:ea typeface="ＭＳ Ｐゴシック" panose="020B0600070205080204" pitchFamily="50" charset="-128"/>
                        </a:rPr>
                        <a:t>Data×Crowd</a:t>
                      </a:r>
                      <a:r>
                        <a:rPr kumimoji="1" lang="en-US" altLang="ja-JP" sz="1000" baseline="0" dirty="0" smtClean="0">
                          <a:latin typeface="Arial" panose="020B0604020202020204" pitchFamily="34" charset="0"/>
                          <a:ea typeface="ＭＳ Ｐゴシック" panose="020B0600070205080204" pitchFamily="50" charset="-128"/>
                        </a:rPr>
                        <a:t> Sourcing×</a:t>
                      </a:r>
                      <a:r>
                        <a:rPr kumimoji="1" lang="ja-JP" altLang="en-US" sz="1000" baseline="0" dirty="0" smtClean="0">
                          <a:latin typeface="Arial" panose="020B0604020202020204" pitchFamily="34" charset="0"/>
                          <a:ea typeface="ＭＳ Ｐゴシック" panose="020B0600070205080204" pitchFamily="50" charset="-128"/>
                        </a:rPr>
                        <a:t>言語解析という３つの要素を兼ね備えた傑作といえる。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baseline="0" dirty="0" smtClean="0">
                          <a:latin typeface="Arial" panose="020B0604020202020204" pitchFamily="34" charset="0"/>
                          <a:ea typeface="ＭＳ Ｐゴシック" panose="020B0600070205080204" pitchFamily="50" charset="-128"/>
                        </a:rPr>
                        <a:t>市民参加型でオープンデータを充実させていくためにゲーム化するというアプローチが独創的で良い。双方向性も期待でき、さまざまな応用が考えられる。</a:t>
                      </a:r>
                      <a:endParaRPr kumimoji="1" lang="ja-JP" altLang="en-US" sz="1000"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pic>
        <p:nvPicPr>
          <p:cNvPr id="10" name="Picture 5" descr="D:\User\Project\2013年度\情報流通連携基盤\コンソーシアム\アイデアソン・ハッカソン\H25実証アプリコンテスト\20140217応募締め切り\74_snp\png\05_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3064" y="2849528"/>
            <a:ext cx="1411473" cy="25092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4" descr="D:\User\Project\2013年度\情報流通連携基盤\コンソーシアム\アイデアソン・ハッカソン\H25実証アプリコンテスト\20140217応募締め切り\74_snp\png\01_kahun_splus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0366" y="2847173"/>
            <a:ext cx="1411473" cy="25092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D:\User\Project\2013年度\情報流通連携基盤\コンソーシアム\アイデアソン・ハッカソン\H25実証アプリコンテスト\20140217応募締め切り\64_snp\home_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1502" y="2849527"/>
            <a:ext cx="1410150" cy="25069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4" descr="D:\User\Project\2013年度\情報流通連携基盤\コンソーシアム\アイデアソン・ハッカソン\H25実証アプリコンテスト\20140217応募締め切り\64_snp\map__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144" y="2849527"/>
            <a:ext cx="1410150" cy="25069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924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２．受賞作品の概要②</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3</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943565729"/>
              </p:ext>
            </p:extLst>
          </p:nvPr>
        </p:nvGraphicFramePr>
        <p:xfrm>
          <a:off x="552899" y="816109"/>
          <a:ext cx="8102009" cy="5871771"/>
        </p:xfrm>
        <a:graphic>
          <a:graphicData uri="http://schemas.openxmlformats.org/drawingml/2006/table">
            <a:tbl>
              <a:tblPr firstRow="1" bandRow="1">
                <a:tableStyleId>{5940675A-B579-460E-94D1-54222C63F5DA}</a:tableStyleId>
              </a:tblPr>
              <a:tblGrid>
                <a:gridCol w="680484"/>
                <a:gridCol w="3575704"/>
                <a:gridCol w="3845821"/>
              </a:tblGrid>
              <a:tr h="296243">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佳作</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技術賞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4045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odStatViewer</a:t>
                      </a:r>
                      <a:endPar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プラチナ社会を支えるデータクリエータのための</a:t>
                      </a: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
                      </a:r>
                      <a:b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基盤アプリケーション </a:t>
                      </a: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LinkData.org</a:t>
                      </a:r>
                      <a:endPar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4045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東京国際大学佐藤研究室</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Code for </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プラチナ社会</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6317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統計情報実証実験で提供された「小地域統計データ」の利用を支援するアプリです。小地域統計</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LOD</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のメタ情報を利用した統計項目選択機能と階層化された地域ブラウズ機能を備えており、利用者は</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SPARQL</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を直接使うことなく、簡単に欲しいデータを検索できます。検索されたデータは、グラフや地図を使って、分かりやすく表示されます。また、複数の異なる統計データを組み合わせて利用することもできま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プラチナ社会ではリタイア後のシニアがそれまでの経験を活かして知的な生産活動を続けられる情報基盤が必要である。今回我々は「サーバを持たない人でも簡単に</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SPARQL</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を使ったアプリ開発とデータ開発ができるツール」を開発し、様々な社会課題やニーズの解決をデータ面から試みる市民（データクリエータ）を支援することで、リタイアした方のセカンドキャリア形成に資する二次加工データの流通マーケットの確立を提唱する。</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244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掲載サイト</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http://satolab.tiu.ac.jp/statld/?p=2085</a:t>
                      </a:r>
                      <a:endParaRPr lang="ja-JP" altLang="en-US"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http://idea.linkdata.org/idea/idea1s221i</a:t>
                      </a:r>
                      <a:endParaRPr lang="ja-JP" altLang="en-US"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836073">
                <a:tc>
                  <a:txBody>
                    <a:bodyPr/>
                    <a:lstStyle/>
                    <a:p>
                      <a:r>
                        <a:rPr kumimoji="1" lang="ja-JP" altLang="en-US" sz="1100" b="1" baseline="0" dirty="0" smtClean="0">
                          <a:latin typeface="Arial" panose="020B0604020202020204" pitchFamily="34" charset="0"/>
                          <a:ea typeface="ＭＳ Ｐゴシック" panose="020B0600070205080204" pitchFamily="50" charset="-128"/>
                        </a:rPr>
                        <a:t>講評</a:t>
                      </a:r>
                      <a:endParaRPr kumimoji="1" lang="ja-JP" altLang="en-US" sz="1100" b="1"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baseline="0" dirty="0" smtClean="0">
                          <a:latin typeface="Arial" panose="020B0604020202020204" pitchFamily="34" charset="0"/>
                          <a:ea typeface="ＭＳ Ｐゴシック" panose="020B0600070205080204" pitchFamily="50" charset="-128"/>
                        </a:rPr>
                        <a:t>オープンデータの動きを受けて公開された「小地域統計データ」の価値を引き出す秀逸な作品である。データサイエンス・データジャーナリズム入門ツールとしても最適で、サイトで利用例を公開しているのもよい。全国自治体の政策企画部門に、紹介したい作品といえる。</a:t>
                      </a:r>
                      <a:endParaRPr kumimoji="1" lang="ja-JP" altLang="en-US" sz="1000"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baseline="0" dirty="0" smtClean="0">
                          <a:latin typeface="Arial" panose="020B0604020202020204" pitchFamily="34" charset="0"/>
                          <a:ea typeface="ＭＳ Ｐゴシック" panose="020B0600070205080204" pitchFamily="50" charset="-128"/>
                        </a:rPr>
                        <a:t>情報流通連携基盤の</a:t>
                      </a:r>
                      <a:r>
                        <a:rPr kumimoji="1" lang="en-US" altLang="ja-JP" sz="1000" baseline="0" dirty="0" smtClean="0">
                          <a:latin typeface="Arial" panose="020B0604020202020204" pitchFamily="34" charset="0"/>
                          <a:ea typeface="ＭＳ Ｐゴシック" panose="020B0600070205080204" pitchFamily="50" charset="-128"/>
                        </a:rPr>
                        <a:t>API</a:t>
                      </a:r>
                      <a:r>
                        <a:rPr kumimoji="1" lang="ja-JP" altLang="en-US" sz="1000" baseline="0" dirty="0" smtClean="0">
                          <a:latin typeface="Arial" panose="020B0604020202020204" pitchFamily="34" charset="0"/>
                          <a:ea typeface="ＭＳ Ｐゴシック" panose="020B0600070205080204" pitchFamily="50" charset="-128"/>
                        </a:rPr>
                        <a:t>の</a:t>
                      </a:r>
                      <a:r>
                        <a:rPr kumimoji="1" lang="en-US" altLang="ja-JP" sz="1000" baseline="0" dirty="0" smtClean="0">
                          <a:latin typeface="Arial" panose="020B0604020202020204" pitchFamily="34" charset="0"/>
                          <a:ea typeface="ＭＳ Ｐゴシック" panose="020B0600070205080204" pitchFamily="50" charset="-128"/>
                        </a:rPr>
                        <a:t>1</a:t>
                      </a:r>
                      <a:r>
                        <a:rPr kumimoji="1" lang="ja-JP" altLang="en-US" sz="1000" baseline="0" dirty="0" smtClean="0">
                          <a:latin typeface="Arial" panose="020B0604020202020204" pitchFamily="34" charset="0"/>
                          <a:ea typeface="ＭＳ Ｐゴシック" panose="020B0600070205080204" pitchFamily="50" charset="-128"/>
                        </a:rPr>
                        <a:t>つである、</a:t>
                      </a:r>
                      <a:r>
                        <a:rPr kumimoji="1" lang="en-US" altLang="ja-JP" sz="1000" baseline="0" dirty="0" err="1" smtClean="0">
                          <a:latin typeface="Arial" panose="020B0604020202020204" pitchFamily="34" charset="0"/>
                          <a:ea typeface="ＭＳ Ｐゴシック" panose="020B0600070205080204" pitchFamily="50" charset="-128"/>
                        </a:rPr>
                        <a:t>SPARQL</a:t>
                      </a:r>
                      <a:r>
                        <a:rPr kumimoji="1" lang="ja-JP" altLang="en-US" sz="1000" baseline="0" dirty="0" smtClean="0">
                          <a:latin typeface="Arial" panose="020B0604020202020204" pitchFamily="34" charset="0"/>
                          <a:ea typeface="ＭＳ Ｐゴシック" panose="020B0600070205080204" pitchFamily="50" charset="-128"/>
                        </a:rPr>
                        <a:t>のクエリ生成を、使いやすい形で提供している。技術のプロモーション・普及、技術支援に着目しており、基盤としても有効であると評価した。</a:t>
                      </a:r>
                      <a:endParaRPr kumimoji="1" lang="ja-JP" altLang="en-US" sz="1000"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pic>
        <p:nvPicPr>
          <p:cNvPr id="10" name="Picture 6" descr="D:\User\Project\2013年度\情報流通連携基盤\コンソーシアム\アイデアソン・ハッカソン\H25実証アプリコンテスト\20140217応募締め切り\odStatViewer_intro\スライド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393" y="3184981"/>
            <a:ext cx="2089625" cy="15671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User\Project\2013年度\情報流通連携基盤\コンソーシアム\アイデアソン・ハッカソン\H25実証アプリコンテスト\20140217応募締め切り\odStatViewer_intro\スライド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158" y="3902157"/>
            <a:ext cx="2094763" cy="1570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1851" y="3206248"/>
            <a:ext cx="2260707" cy="14461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3194" y="3923326"/>
            <a:ext cx="2260707" cy="14461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870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２．受賞作品の概要③</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4</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523706942"/>
              </p:ext>
            </p:extLst>
          </p:nvPr>
        </p:nvGraphicFramePr>
        <p:xfrm>
          <a:off x="552899" y="818237"/>
          <a:ext cx="8102009" cy="5700230"/>
        </p:xfrm>
        <a:graphic>
          <a:graphicData uri="http://schemas.openxmlformats.org/drawingml/2006/table">
            <a:tbl>
              <a:tblPr firstRow="1" bandRow="1">
                <a:tableStyleId>{5940675A-B579-460E-94D1-54222C63F5DA}</a:tableStyleId>
              </a:tblPr>
              <a:tblGrid>
                <a:gridCol w="680484"/>
                <a:gridCol w="3575704"/>
                <a:gridCol w="3845821"/>
              </a:tblGrid>
              <a:tr h="258900">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技術賞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技術賞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258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BeaconCast</a:t>
                      </a:r>
                      <a:endPar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セーフティコンパス</a:t>
                      </a: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for</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京都市</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258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中尾　彰宏</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徳田　貴司</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795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Bluetooth Low Energy(BLE)</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を用いて半径</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50m</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程度の配信エリア内に入っただけで情報の受信ができる機能を実現している。本アプリは、情報の種別、緊急度等、ユーザーが受信する内容をカスタマイズできる。今回は、本アプリを持ったユーザーが最寄り駅を訪れた際に、駅・改札に設置されたサーバーが配信する次発情報を受信し、バイブレーション・音と共にユーザー端末に表示するものである。 </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セーフティコンパス</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for</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京都市は、コンパスと地図で「複数の」防災施設を「素早く」「見やすく」表示するナビゲーションアプリです。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起動後、直ちにコンパスを表示し、オフラインでも</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GPS</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と保存データによるナビゲーションが可能です。京都市の避難所等の防災施設をユーザーに近い順番にわかりやすく表示するとともに、複数の防災施設の位置関係がリアルタイムに判ります。</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202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掲載サイト</a:t>
                      </a:r>
                      <a:endParaRPr kumimoji="1" lang="ja-JP" altLang="ja-JP" sz="1100" b="1" kern="100" baseline="0" dirty="0" smtClean="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https://itunes.apple.com/jp/app/beaconcast/id709299964?mt=8</a:t>
                      </a:r>
                      <a:endPar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https://itunes.apple.com/jp/app/sefutikonpasufor-jing-dou/id823204945?mt=8</a:t>
                      </a:r>
                      <a:endPar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85800">
                <a:tc>
                  <a:txBody>
                    <a:bodyPr/>
                    <a:lstStyle/>
                    <a:p>
                      <a:r>
                        <a:rPr kumimoji="1" lang="ja-JP" altLang="en-US" sz="1100" b="1" baseline="0" dirty="0" smtClean="0">
                          <a:latin typeface="Arial" panose="020B0604020202020204" pitchFamily="34" charset="0"/>
                          <a:ea typeface="ＭＳ Ｐゴシック" panose="020B0600070205080204" pitchFamily="50" charset="-128"/>
                        </a:rPr>
                        <a:t>講評</a:t>
                      </a:r>
                      <a:endParaRPr kumimoji="1" lang="ja-JP" altLang="en-US" sz="1100" b="1"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baseline="0" dirty="0" smtClean="0">
                          <a:latin typeface="Arial" panose="020B0604020202020204" pitchFamily="34" charset="0"/>
                          <a:ea typeface="ＭＳ Ｐゴシック" panose="020B0600070205080204" pitchFamily="50" charset="-128"/>
                        </a:rPr>
                        <a:t>情報流通連携基盤の</a:t>
                      </a:r>
                      <a:r>
                        <a:rPr kumimoji="1" lang="en-US" altLang="ja-JP" sz="1000" baseline="0" dirty="0" smtClean="0">
                          <a:latin typeface="Arial" panose="020B0604020202020204" pitchFamily="34" charset="0"/>
                          <a:ea typeface="ＭＳ Ｐゴシック" panose="020B0600070205080204" pitchFamily="50" charset="-128"/>
                        </a:rPr>
                        <a:t>API</a:t>
                      </a:r>
                      <a:r>
                        <a:rPr kumimoji="1" lang="ja-JP" altLang="en-US" sz="1000" baseline="0" dirty="0" smtClean="0">
                          <a:latin typeface="Arial" panose="020B0604020202020204" pitchFamily="34" charset="0"/>
                          <a:ea typeface="ＭＳ Ｐゴシック" panose="020B0600070205080204" pitchFamily="50" charset="-128"/>
                        </a:rPr>
                        <a:t>を活用していることがわかるのに加えて、多くの人がオープンデータにアクセスするようになった際のアクセス集中というネットワーク上の問題に着目し、トラフィックを減らすためのアプローチを提案している。</a:t>
                      </a:r>
                      <a:endParaRPr kumimoji="1" lang="ja-JP" altLang="en-US" sz="1000"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baseline="0" dirty="0" smtClean="0">
                          <a:latin typeface="Arial" panose="020B0604020202020204" pitchFamily="34" charset="0"/>
                          <a:ea typeface="ＭＳ Ｐゴシック" panose="020B0600070205080204" pitchFamily="50" charset="-128"/>
                        </a:rPr>
                        <a:t>オープンデータを活用して社会的に役に立つ事例として、良く使われそうなユースケースという点で、防災、減災、緊急情報を中心としたコンテクストでのユースケースである点を評価した。</a:t>
                      </a:r>
                      <a:endParaRPr kumimoji="1" lang="ja-JP" altLang="en-US" sz="1000"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pic>
        <p:nvPicPr>
          <p:cNvPr id="13" name="Picture 2" descr="D:\User\Project\2013年度\情報流通連携基盤\コンソーシアム\アイデアソン・ハッカソン\H25実証アプリコンテスト\20140217応募締め切り\84_snp\opendata\app scree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9061" y="2842783"/>
            <a:ext cx="1343358" cy="2384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4" descr="D:\User\Project\2013年度\情報流通連携基盤\コンソーシアム\アイデアソン・ハッカソン\H25実証アプリコンテスト\20140217応募締め切り\84_snp\opendata\app scree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666" y="2846508"/>
            <a:ext cx="1341259" cy="23807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2" descr="D:\User\Project\2013年度\情報流通連携基盤\コンソーシアム\アイデアソン・ハッカソン\H25実証アプリコンテスト\20140217応募締め切り\79_snp\IMG_249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286" y="2826953"/>
            <a:ext cx="1342800" cy="23834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3" descr="D:\User\Project\2013年度\情報流通連携基盤\コンソーシアム\アイデアソン・ハッカソン\H25実証アプリコンテスト\20140217応募締め切り\79_snp\IMG_249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3067" y="2824420"/>
            <a:ext cx="1342800" cy="23834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857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２．受賞作品の概要④</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5</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084401988"/>
              </p:ext>
            </p:extLst>
          </p:nvPr>
        </p:nvGraphicFramePr>
        <p:xfrm>
          <a:off x="552899" y="833476"/>
          <a:ext cx="8102009" cy="5805519"/>
        </p:xfrm>
        <a:graphic>
          <a:graphicData uri="http://schemas.openxmlformats.org/drawingml/2006/table">
            <a:tbl>
              <a:tblPr firstRow="1" bandRow="1">
                <a:tableStyleId>{5940675A-B579-460E-94D1-54222C63F5DA}</a:tableStyleId>
              </a:tblPr>
              <a:tblGrid>
                <a:gridCol w="680484"/>
                <a:gridCol w="3575704"/>
                <a:gridCol w="3845821"/>
              </a:tblGrid>
              <a:tr h="305288">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zh-TW" altLang="en-US" sz="1100" b="1" baseline="0" dirty="0" smtClean="0">
                          <a:solidFill>
                            <a:schemeClr val="bg1"/>
                          </a:solidFill>
                          <a:latin typeface="Arial" panose="020B0604020202020204" pitchFamily="34" charset="0"/>
                          <a:ea typeface="ＭＳ Ｐゴシック" panose="020B0600070205080204" pitchFamily="50" charset="-128"/>
                        </a:rPr>
                        <a:t>自治体行政情報実証</a:t>
                      </a: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zh-TW" altLang="en-US" sz="1100" b="1" baseline="0" dirty="0" smtClean="0">
                          <a:solidFill>
                            <a:schemeClr val="bg1"/>
                          </a:solidFill>
                          <a:latin typeface="Arial" panose="020B0604020202020204" pitchFamily="34" charset="0"/>
                          <a:ea typeface="ＭＳ Ｐゴシック" panose="020B0600070205080204" pitchFamily="50" charset="-128"/>
                        </a:rPr>
                        <a:t>社会資本実証</a:t>
                      </a: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3052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～情報の防災袋～ </a:t>
                      </a:r>
                      <a:r>
                        <a:rPr lang="en-US" altLang="ja-JP" sz="1100" b="1"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iSHelper</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（アイ・シェルパー）</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視覚障害者サポートアプリ</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052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宮城県工業高等学校　情報研究部</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株式会社オリズン</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6861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このアプリは，地震などの有事の際に役立つ機能を搭載した災害時支援アプリです。東日本大震災を経験した私たちだからこそ提案できるものがあると考え，被災者の目線で作り上げました。</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アプリにはバッテリー消費をできる限り抑える機能，近くの避難所を検索して案内する機能，ワンタッチで家族などに今いる場所を知らせる機能，懐中電灯やホイッスル，保険証などの大切な情報を記憶しておく機能の６つを搭載しています。</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視覚障害者が増加傾向にある歩車分離信号を安心して渡るため、バスを安心して利用するためのアプリです。機能は、</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GPS</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を利用し現在地周辺にある信号の種類またはバス停を視覚障害者に通知するアプリです。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4224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掲載サイト</a:t>
                      </a:r>
                      <a:endParaRPr kumimoji="1" lang="ja-JP" altLang="ja-JP" sz="1100" b="1" kern="100" baseline="0" dirty="0" smtClean="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https://play.google.com/store/apps/details?id=mth.irc.ishelper&amp;hl=ja</a:t>
                      </a:r>
                      <a:endPar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http://124.37.9.234/sgs/</a:t>
                      </a:r>
                      <a:endPar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776794">
                <a:tc>
                  <a:txBody>
                    <a:bodyPr/>
                    <a:lstStyle/>
                    <a:p>
                      <a:r>
                        <a:rPr kumimoji="1" lang="ja-JP" altLang="en-US" sz="1100" b="1" baseline="0" dirty="0" smtClean="0">
                          <a:latin typeface="Arial" panose="020B0604020202020204" pitchFamily="34" charset="0"/>
                          <a:ea typeface="ＭＳ Ｐゴシック" panose="020B0600070205080204" pitchFamily="50" charset="-128"/>
                        </a:rPr>
                        <a:t>講評</a:t>
                      </a:r>
                      <a:endParaRPr kumimoji="1" lang="ja-JP" altLang="en-US" sz="1100" b="1"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baseline="0" dirty="0" smtClean="0">
                          <a:latin typeface="Arial" panose="020B0604020202020204" pitchFamily="34" charset="0"/>
                          <a:ea typeface="ＭＳ Ｐゴシック" panose="020B0600070205080204" pitchFamily="50" charset="-128"/>
                        </a:rPr>
                        <a:t>用意されている機能が経験に基づいた内容と考えられ工夫されている。</a:t>
                      </a:r>
                    </a:p>
                    <a:p>
                      <a:r>
                        <a:rPr kumimoji="1" lang="ja-JP" altLang="en-US" sz="1000" baseline="0" dirty="0" smtClean="0">
                          <a:latin typeface="Arial" panose="020B0604020202020204" pitchFamily="34" charset="0"/>
                          <a:ea typeface="ＭＳ Ｐゴシック" panose="020B0600070205080204" pitchFamily="50" charset="-128"/>
                        </a:rPr>
                        <a:t>アプリ全体としての使用目的、データの利用方法などがしっかりしているためすぐにでも利用できるものとして仕上がっている。</a:t>
                      </a:r>
                      <a:endParaRPr kumimoji="1" lang="ja-JP" altLang="en-US" sz="1000"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baseline="0" dirty="0" smtClean="0">
                          <a:latin typeface="Arial" panose="020B0604020202020204" pitchFamily="34" charset="0"/>
                          <a:ea typeface="ＭＳ Ｐゴシック" panose="020B0600070205080204" pitchFamily="50" charset="-128"/>
                        </a:rPr>
                        <a:t>スマートフォンの</a:t>
                      </a:r>
                      <a:r>
                        <a:rPr kumimoji="1" lang="en-US" altLang="ja-JP" sz="1000" baseline="0" dirty="0" smtClean="0">
                          <a:latin typeface="Arial" panose="020B0604020202020204" pitchFamily="34" charset="0"/>
                          <a:ea typeface="ＭＳ Ｐゴシック" panose="020B0600070205080204" pitchFamily="50" charset="-128"/>
                        </a:rPr>
                        <a:t>GPS</a:t>
                      </a:r>
                      <a:r>
                        <a:rPr kumimoji="1" lang="ja-JP" altLang="en-US" sz="1000" baseline="0" dirty="0" smtClean="0">
                          <a:latin typeface="Arial" panose="020B0604020202020204" pitchFamily="34" charset="0"/>
                          <a:ea typeface="ＭＳ Ｐゴシック" panose="020B0600070205080204" pitchFamily="50" charset="-128"/>
                        </a:rPr>
                        <a:t>機能や音声読み上げ機能などを組み</a:t>
                      </a:r>
                      <a:r>
                        <a:rPr kumimoji="1" lang="ja-JP" altLang="en-US" sz="1000" baseline="0" dirty="0" err="1" smtClean="0">
                          <a:latin typeface="Arial" panose="020B0604020202020204" pitchFamily="34" charset="0"/>
                          <a:ea typeface="ＭＳ Ｐゴシック" panose="020B0600070205080204" pitchFamily="50" charset="-128"/>
                        </a:rPr>
                        <a:t>合わて</a:t>
                      </a:r>
                      <a:r>
                        <a:rPr kumimoji="1" lang="ja-JP" altLang="en-US" sz="1000" baseline="0" dirty="0" smtClean="0">
                          <a:latin typeface="Arial" panose="020B0604020202020204" pitchFamily="34" charset="0"/>
                          <a:ea typeface="ＭＳ Ｐゴシック" panose="020B0600070205080204" pitchFamily="50" charset="-128"/>
                        </a:rPr>
                        <a:t>視覚障害者の実際の利用シーンを考慮した仕組みとなっており、その他の応募作品に見られるデータを表示するだけという機能と比較し大変有意義である。</a:t>
                      </a:r>
                      <a:endParaRPr kumimoji="1" lang="ja-JP" altLang="en-US" sz="1000"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75635" y="3006906"/>
            <a:ext cx="2604977" cy="219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D:\User\Project\2013年度\情報流通連携基盤\コンソーシアム\アイデアソン・ハッカソン\H25実証アプリコンテスト\20140217応募締め切り\視覚障害者サポートアプリスナップショット\01_メイン.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9610" y="2465416"/>
            <a:ext cx="1515558" cy="2424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3" descr="D:\User\Project\2013年度\情報流通連携基盤\コンソーシアム\アイデアソン・ハッカソン\H25実証アプリコンテスト\20140217応募締め切り\視覚障害者サポートアプリスナップショット\02_データ取込.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494" y="2639348"/>
            <a:ext cx="1515558" cy="2424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5" descr="D:\User\Project\2013年度\情報流通連携基盤\コンソーシアム\アイデアソン・ハッカソン\H25実証アプリコンテスト\20140217応募締め切り\視覚障害者サポートアプリスナップショット\04_サポート画面.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6595" y="2902860"/>
            <a:ext cx="1515558" cy="2424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046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２．受賞作品の概要⑤</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6</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838048300"/>
              </p:ext>
            </p:extLst>
          </p:nvPr>
        </p:nvGraphicFramePr>
        <p:xfrm>
          <a:off x="552899" y="833475"/>
          <a:ext cx="8102009" cy="5765525"/>
        </p:xfrm>
        <a:graphic>
          <a:graphicData uri="http://schemas.openxmlformats.org/drawingml/2006/table">
            <a:tbl>
              <a:tblPr firstRow="1" bandRow="1">
                <a:tableStyleId>{5940675A-B579-460E-94D1-54222C63F5DA}</a:tableStyleId>
              </a:tblPr>
              <a:tblGrid>
                <a:gridCol w="680484"/>
                <a:gridCol w="3575704"/>
                <a:gridCol w="3845821"/>
              </a:tblGrid>
              <a:tr h="311116">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観光実証賞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防災実証賞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3111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ご当地</a:t>
                      </a:r>
                      <a:r>
                        <a:rPr lang="ja-JP" altLang="en-US" sz="1100" b="1" kern="100" baseline="0" dirty="0" err="1" smtClean="0">
                          <a:effectLst/>
                          <a:latin typeface="Arial" panose="020B0604020202020204" pitchFamily="34" charset="0"/>
                          <a:ea typeface="ＭＳ Ｐゴシック" panose="020B0600070205080204" pitchFamily="50" charset="-128"/>
                          <a:cs typeface="Arial" panose="020B0604020202020204" pitchFamily="34" charset="0"/>
                        </a:rPr>
                        <a:t>なび</a:t>
                      </a:r>
                      <a:endPar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津波避難ナビ</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111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京都フラワーツーリズム合同会社</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超次元空間情報技術株式会社</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254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１）京都エリアの防災情報：　避難所、広域避難場所、避難救助拠点、災害時帰宅支援ステーション</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２）現在地から：　現在地から最寄りの避難所や帰宅ステーションを見つけ、初めての人でもスムーズに目標へ誘導。</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Google</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ストリートビューで目標をビジュアルで分かり易く見せ、より高い安心感を持って移動できる。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３）地図から：　地図をピンチすることで、京都エリアの全ての防災情報の詳細を把握できる。</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3D</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表示した地図上に津波シミュレーションデータを表示した。</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避難経路を検索すると、津波の到達時間までに避難可能か判定するとともに、現在地点を示してナビゲーションを行う。</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5690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掲載サイト</a:t>
                      </a:r>
                      <a:endParaRPr kumimoji="1" lang="ja-JP" altLang="ja-JP" sz="1100" b="1" kern="100" baseline="0" dirty="0" smtClean="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https://itunes.apple.com/jp/app/id398326620?mt=8</a:t>
                      </a:r>
                      <a:r>
                        <a:rPr lang="ja-JP" altLang="en-US"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(iOS)</a:t>
                      </a:r>
                      <a:r>
                        <a:rPr lang="ja-JP" altLang="en-US"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 </a:t>
                      </a:r>
                      <a:endParaRPr lang="en-US" altLang="ja-JP"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https://play.google.com/store/apps/details?id=net.flowertourism.itournavi&amp;hl=ja</a:t>
                      </a:r>
                      <a:r>
                        <a:rPr lang="ja-JP" altLang="en-US"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Android</a:t>
                      </a:r>
                      <a:r>
                        <a:rPr lang="ja-JP" altLang="en-US" sz="105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ウェブ上での公開なし</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1001495">
                <a:tc>
                  <a:txBody>
                    <a:bodyPr/>
                    <a:lstStyle/>
                    <a:p>
                      <a:r>
                        <a:rPr kumimoji="1" lang="ja-JP" altLang="en-US" sz="1100" b="1" baseline="0" dirty="0" smtClean="0">
                          <a:latin typeface="Arial" panose="020B0604020202020204" pitchFamily="34" charset="0"/>
                          <a:ea typeface="ＭＳ Ｐゴシック" panose="020B0600070205080204" pitchFamily="50" charset="-128"/>
                        </a:rPr>
                        <a:t>講評</a:t>
                      </a:r>
                      <a:endParaRPr kumimoji="1" lang="ja-JP" altLang="en-US" sz="1100" b="1"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baseline="0" dirty="0" smtClean="0">
                          <a:latin typeface="Arial" panose="020B0604020202020204" pitchFamily="34" charset="0"/>
                          <a:ea typeface="ＭＳ Ｐゴシック" panose="020B0600070205080204" pitchFamily="50" charset="-128"/>
                        </a:rPr>
                        <a:t>既存のアプリケーションへの拡張であるが、オープンデータとその他の情報のマッシュアップやユーザ・インタフェースがよい。実績があるため完成度が高く、</a:t>
                      </a:r>
                      <a:r>
                        <a:rPr kumimoji="1" lang="en-US" altLang="ja-JP" sz="1000" baseline="0" dirty="0" smtClean="0">
                          <a:latin typeface="Arial" panose="020B0604020202020204" pitchFamily="34" charset="0"/>
                          <a:ea typeface="ＭＳ Ｐゴシック" panose="020B0600070205080204" pitchFamily="50" charset="-128"/>
                        </a:rPr>
                        <a:t>Android</a:t>
                      </a:r>
                      <a:r>
                        <a:rPr kumimoji="1" lang="ja-JP" altLang="en-US" sz="1000" baseline="0" dirty="0" smtClean="0">
                          <a:latin typeface="Arial" panose="020B0604020202020204" pitchFamily="34" charset="0"/>
                          <a:ea typeface="ＭＳ Ｐゴシック" panose="020B0600070205080204" pitchFamily="50" charset="-128"/>
                        </a:rPr>
                        <a:t>アプリと</a:t>
                      </a:r>
                      <a:r>
                        <a:rPr kumimoji="1" lang="en-US" altLang="ja-JP" sz="1000" baseline="0" dirty="0" err="1" smtClean="0">
                          <a:latin typeface="Arial" panose="020B0604020202020204" pitchFamily="34" charset="0"/>
                          <a:ea typeface="ＭＳ Ｐゴシック" panose="020B0600070205080204" pitchFamily="50" charset="-128"/>
                        </a:rPr>
                        <a:t>iOS</a:t>
                      </a:r>
                      <a:r>
                        <a:rPr kumimoji="1" lang="ja-JP" altLang="en-US" sz="1000" baseline="0" dirty="0" smtClean="0">
                          <a:latin typeface="Arial" panose="020B0604020202020204" pitchFamily="34" charset="0"/>
                          <a:ea typeface="ＭＳ Ｐゴシック" panose="020B0600070205080204" pitchFamily="50" charset="-128"/>
                        </a:rPr>
                        <a:t>アプリがそろっており、実用的である。他地域で利用できるアプリであり、タクシードライバーや市民をまきこんでデータの更新をはかるなど、コンテンツの充実に工夫がなされている。</a:t>
                      </a:r>
                      <a:endParaRPr kumimoji="1" lang="ja-JP" altLang="en-US" sz="1000"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r>
                        <a:rPr kumimoji="1" lang="ja-JP" altLang="en-US" sz="1000" baseline="0" dirty="0" smtClean="0">
                          <a:latin typeface="Arial" panose="020B0604020202020204" pitchFamily="34" charset="0"/>
                          <a:ea typeface="ＭＳ Ｐゴシック" panose="020B0600070205080204" pitchFamily="50" charset="-128"/>
                        </a:rPr>
                        <a:t>防災・災害情報を使い、津波災害時等における避難ルートや避難に係る必要時間、津波到達域、道路交通情報を利用者自らがシミュレーションしたり、確認することが可能なアプリケーションとして構築されており、アイデアとして大変優れているとともに、防災対策や災害時に有用であると考えられる。</a:t>
                      </a:r>
                      <a:endParaRPr kumimoji="1" lang="ja-JP" altLang="en-US" sz="1000"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3079" y="3117766"/>
            <a:ext cx="1041806" cy="18466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1096" y="3099142"/>
            <a:ext cx="1041806" cy="18466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D:\User\Project\2013年度\情報流通連携基盤\コンソーシアム\アイデアソン・ハッカソン\H25実証アプリコンテスト\20140217応募締め切り\68_snp\避難路検索.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494512"/>
            <a:ext cx="2381249" cy="14889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D:\User\Project\2013年度\情報流通連携基盤\コンソーシアム\アイデアソン・ハッカソン\H25実証アプリコンテスト\20140217応募締め切り\68_snp\到達時間選択.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07" y="3092888"/>
            <a:ext cx="2381249" cy="14301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6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latin typeface="+mj-ea"/>
              </a:rPr>
              <a:t>２．受賞作品の概要⑥</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7</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514897492"/>
              </p:ext>
            </p:extLst>
          </p:nvPr>
        </p:nvGraphicFramePr>
        <p:xfrm>
          <a:off x="552899" y="781376"/>
          <a:ext cx="8102009" cy="5555941"/>
        </p:xfrm>
        <a:graphic>
          <a:graphicData uri="http://schemas.openxmlformats.org/drawingml/2006/table">
            <a:tbl>
              <a:tblPr firstRow="1" bandRow="1">
                <a:tableStyleId>{5940675A-B579-460E-94D1-54222C63F5DA}</a:tableStyleId>
              </a:tblPr>
              <a:tblGrid>
                <a:gridCol w="680484"/>
                <a:gridCol w="3575704"/>
                <a:gridCol w="3845821"/>
              </a:tblGrid>
              <a:tr h="288455">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zh-TW" altLang="en-US" sz="1100" b="1" baseline="0" dirty="0" smtClean="0">
                          <a:solidFill>
                            <a:schemeClr val="bg1"/>
                          </a:solidFill>
                          <a:latin typeface="Arial" panose="020B0604020202020204" pitchFamily="34" charset="0"/>
                          <a:ea typeface="ＭＳ Ｐゴシック" panose="020B0600070205080204" pitchFamily="50" charset="-128"/>
                        </a:rPr>
                        <a:t>公共交通実証</a:t>
                      </a: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c>
                  <a:txBody>
                    <a:bodyPr/>
                    <a:lstStyle/>
                    <a:p>
                      <a:pPr algn="ctr"/>
                      <a:r>
                        <a:rPr kumimoji="1" lang="ja-JP" altLang="en-US" sz="1100" b="1" baseline="0" dirty="0" smtClean="0">
                          <a:solidFill>
                            <a:schemeClr val="bg1"/>
                          </a:solidFill>
                          <a:latin typeface="Arial" panose="020B0604020202020204" pitchFamily="34" charset="0"/>
                          <a:ea typeface="ＭＳ Ｐゴシック" panose="020B0600070205080204" pitchFamily="50" charset="-128"/>
                        </a:rPr>
                        <a:t>統計情報・データカタログ実証賞</a:t>
                      </a:r>
                      <a:endParaRPr kumimoji="1" lang="ja-JP" altLang="en-US" sz="1100" b="1" baseline="0" dirty="0">
                        <a:solidFill>
                          <a:schemeClr val="bg1"/>
                        </a:solidFill>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solidFill>
                  </a:tcPr>
                </a:tc>
              </a:tr>
              <a:tr h="2884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3D</a:t>
                      </a: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山手線時計</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Hello Town!</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2884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重定　如彦</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岡田　彩香</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r>
              <a:tr h="3669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山手線のリアルタイムな運行情報を</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3D</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を使って時計の機能と合体させました。</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3D</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を使って表現した列車から、列車、線路、駅、駅の看板などを任意の視点から眺めながらリアルタイムな運行状況を見ることができます。また、リアルタイムな運行情報だけでなく、任意の時間の時刻表上の山手線の運行状況を確認したり、遅延情報を考慮に入れた乗換案内検索ページへ誘導する機能など、多彩な機能を持っ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現在地周辺の”一世帯辺りの平均人数と女性の割合”を表示します。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一人暮らしを始めるとき気になることに</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一人暮らしの人が多いところなのか</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女性の多いエリアなのか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があると思います。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このアプリは、今いる場所（現在地が含まれる</a:t>
                      </a:r>
                      <a:r>
                        <a:rPr lang="en-US" altLang="ja-JP"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1km</a:t>
                      </a: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メッシュ）における一世帯辺りの平均人数と女性の割合を表示して、上記二つの不安を解決します。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また、保存機能を使用し、複数のエリアを比較することも可能です。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3083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掲載サイト</a:t>
                      </a:r>
                      <a:endParaRPr kumimoji="1" lang="ja-JP" altLang="ja-JP" sz="1100" b="1" kern="100" baseline="0" dirty="0" smtClean="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ウェブ上での公開なし</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rPr>
                        <a:t>https://play.google.com/store/apps/details?id=com.hatenablog.a01.app.opendata&amp;hl=ja</a:t>
                      </a:r>
                      <a:endParaRPr lang="ja-JP" altLang="en-US" sz="1100" kern="100" baseline="0" dirty="0" smtClean="0">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542260">
                <a:tc>
                  <a:txBody>
                    <a:bodyPr/>
                    <a:lstStyle/>
                    <a:p>
                      <a:r>
                        <a:rPr kumimoji="1" lang="ja-JP" altLang="en-US" sz="1100" b="1" baseline="0" dirty="0" smtClean="0">
                          <a:latin typeface="Arial" panose="020B0604020202020204" pitchFamily="34" charset="0"/>
                          <a:ea typeface="ＭＳ Ｐゴシック" panose="020B0600070205080204" pitchFamily="50" charset="-128"/>
                        </a:rPr>
                        <a:t>講評</a:t>
                      </a:r>
                      <a:endParaRPr kumimoji="1" lang="ja-JP" altLang="en-US" sz="1100" b="1" baseline="0" dirty="0">
                        <a:latin typeface="Arial" panose="020B0604020202020204" pitchFamily="34" charset="0"/>
                        <a:ea typeface="ＭＳ Ｐゴシック" panose="020B0600070205080204" pitchFamily="50" charset="-128"/>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pPr marL="0" algn="l" rtl="0" eaLnBrk="1" latinLnBrk="0" hangingPunct="1"/>
                      <a:r>
                        <a:rPr kumimoji="1" lang="ja-JP" altLang="en-US" sz="1100" baseline="0" dirty="0" smtClean="0">
                          <a:latin typeface="Arial" panose="020B0604020202020204" pitchFamily="34" charset="0"/>
                          <a:ea typeface="ＭＳ Ｐゴシック" panose="020B0600070205080204" pitchFamily="50" charset="-128"/>
                        </a:rPr>
                        <a:t>独特の世界観で山手線在線情報を用いたアプリケーションであり、インパクトがある。</a:t>
                      </a:r>
                      <a:endParaRPr kumimoji="1" lang="en-US" altLang="ja-JP" sz="1100" kern="1200" baseline="0" dirty="0" smtClean="0">
                        <a:solidFill>
                          <a:schemeClr val="tx1"/>
                        </a:solidFill>
                        <a:latin typeface="Arial" panose="020B0604020202020204" pitchFamily="34" charset="0"/>
                        <a:ea typeface="ＭＳ Ｐゴシック" panose="020B0600070205080204" pitchFamily="50" charset="-128"/>
                        <a:cs typeface="+mn-cs"/>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c>
                  <a:txBody>
                    <a:bodyPr/>
                    <a:lstStyle/>
                    <a:p>
                      <a:pPr marL="0" algn="l" rtl="0" eaLnBrk="1" latinLnBrk="0" hangingPunct="1"/>
                      <a:r>
                        <a:rPr kumimoji="1" lang="ja-JP" altLang="en-US" sz="1100" kern="1200" baseline="0" dirty="0" smtClean="0">
                          <a:solidFill>
                            <a:schemeClr val="tx1"/>
                          </a:solidFill>
                          <a:latin typeface="Arial" panose="020B0604020202020204" pitchFamily="34" charset="0"/>
                          <a:ea typeface="ＭＳ Ｐゴシック" panose="020B0600070205080204" pitchFamily="50" charset="-128"/>
                          <a:cs typeface="+mn-cs"/>
                        </a:rPr>
                        <a:t>応募アプリケーションの中でグラフなどのビジュアライズではなく、違う切り口で統計データを用いており、ユニークさが評価された。</a:t>
                      </a:r>
                      <a:endParaRPr kumimoji="1" lang="ja-JP" altLang="en-US" sz="1100" kern="1200" baseline="0" dirty="0">
                        <a:solidFill>
                          <a:schemeClr val="tx1"/>
                        </a:solidFill>
                        <a:latin typeface="Arial" panose="020B0604020202020204" pitchFamily="34" charset="0"/>
                        <a:ea typeface="ＭＳ Ｐゴシック" panose="020B0600070205080204" pitchFamily="50" charset="-128"/>
                        <a:cs typeface="+mn-cs"/>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CC"/>
                    </a:solidFill>
                  </a:tcPr>
                </a:tc>
              </a:tr>
            </a:tbl>
          </a:graphicData>
        </a:graphic>
      </p:graphicFrame>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6868" y="3337839"/>
            <a:ext cx="1671965" cy="16619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3521" y="3331987"/>
            <a:ext cx="1671965" cy="166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Project\2013年度\情報流通連携基盤構築事業\コンソーシアム\ハッカソン・アイデアソン\H25実証アプリコンテスト\20140310受賞者通知\6.統計データカタログ実証差し替え\hellotown\hellotown_screenshot_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8073" y="3224575"/>
            <a:ext cx="1100198" cy="19559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Project\2013年度\情報流通連携基盤構築事業\コンソーシアム\ハッカソン・アイデアソン\H25実証アプリコンテスト\20140310受賞者通知\6.統計データカタログ実証差し替え\hellotown\hellotown_screenshot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5486" y="3224575"/>
            <a:ext cx="1100198" cy="195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390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000" dirty="0" smtClean="0">
                <a:latin typeface="+mj-ea"/>
              </a:rPr>
              <a:t>【</a:t>
            </a:r>
            <a:r>
              <a:rPr kumimoji="1" lang="ja-JP" altLang="en-US" sz="2000" dirty="0" smtClean="0">
                <a:latin typeface="+mj-ea"/>
              </a:rPr>
              <a:t>参考</a:t>
            </a:r>
            <a:r>
              <a:rPr kumimoji="1" lang="en-US" altLang="ja-JP" sz="2000" dirty="0" smtClean="0">
                <a:latin typeface="+mj-ea"/>
              </a:rPr>
              <a:t>】</a:t>
            </a:r>
            <a:r>
              <a:rPr kumimoji="1" lang="ja-JP" altLang="en-US" sz="2000" dirty="0" smtClean="0">
                <a:latin typeface="+mj-ea"/>
              </a:rPr>
              <a:t>応募作品一覧（</a:t>
            </a:r>
            <a:r>
              <a:rPr kumimoji="1" lang="en-US" altLang="ja-JP" sz="2000" dirty="0" smtClean="0">
                <a:latin typeface="+mj-ea"/>
              </a:rPr>
              <a:t>1/2</a:t>
            </a:r>
            <a:r>
              <a:rPr kumimoji="1" lang="ja-JP" altLang="en-US" sz="2000" dirty="0" smtClean="0">
                <a:latin typeface="+mj-ea"/>
              </a:rPr>
              <a:t>）</a:t>
            </a:r>
            <a:endParaRPr kumimoji="1" lang="ja-JP" altLang="en-US" sz="2000" dirty="0">
              <a:latin typeface="+mj-ea"/>
            </a:endParaRPr>
          </a:p>
        </p:txBody>
      </p:sp>
      <p:sp>
        <p:nvSpPr>
          <p:cNvPr id="4" name="スライド番号プレースホルダー 3"/>
          <p:cNvSpPr>
            <a:spLocks noGrp="1"/>
          </p:cNvSpPr>
          <p:nvPr>
            <p:ph type="sldNum" sz="quarter" idx="10"/>
          </p:nvPr>
        </p:nvSpPr>
        <p:spPr>
          <a:xfrm>
            <a:off x="3598863" y="6601933"/>
            <a:ext cx="1981200" cy="366713"/>
          </a:xfrm>
        </p:spPr>
        <p:txBody>
          <a:bodyPr/>
          <a:lstStyle/>
          <a:p>
            <a:pPr>
              <a:defRPr/>
            </a:pPr>
            <a:fld id="{5C489480-8482-4FE0-A015-CFEEA03935A6}" type="slidenum">
              <a:rPr lang="ja-JP" altLang="en-US" smtClean="0"/>
              <a:pPr>
                <a:defRPr/>
              </a:pPr>
              <a:t>8</a:t>
            </a:fld>
            <a:endParaRPr lang="ja-JP" altLang="en-US" dirty="0"/>
          </a:p>
        </p:txBody>
      </p:sp>
      <p:sp>
        <p:nvSpPr>
          <p:cNvPr id="7" name="テキスト ボックス 6"/>
          <p:cNvSpPr txBox="1"/>
          <p:nvPr/>
        </p:nvSpPr>
        <p:spPr>
          <a:xfrm>
            <a:off x="818706" y="804162"/>
            <a:ext cx="3753294" cy="5816977"/>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t>山手線リアルタイム運行状況</a:t>
            </a:r>
          </a:p>
          <a:p>
            <a:pPr marL="171450" indent="-171450">
              <a:buFont typeface="Arial" panose="020B0604020202020204" pitchFamily="34" charset="0"/>
              <a:buChar char="•"/>
            </a:pPr>
            <a:r>
              <a:rPr lang="en-US" altLang="ja-JP" sz="1200" dirty="0"/>
              <a:t>Near Air</a:t>
            </a:r>
          </a:p>
          <a:p>
            <a:pPr marL="171450" indent="-171450">
              <a:buFont typeface="Arial" panose="020B0604020202020204" pitchFamily="34" charset="0"/>
              <a:buChar char="•"/>
            </a:pPr>
            <a:r>
              <a:rPr lang="ja-JP" altLang="en-US" sz="1200" dirty="0"/>
              <a:t>鯖江夕景</a:t>
            </a:r>
          </a:p>
          <a:p>
            <a:pPr marL="171450" indent="-171450">
              <a:buFont typeface="Arial" panose="020B0604020202020204" pitchFamily="34" charset="0"/>
              <a:buChar char="•"/>
            </a:pPr>
            <a:r>
              <a:rPr lang="en-US" altLang="ja-JP" sz="1200" dirty="0" err="1"/>
              <a:t>Zeitplan</a:t>
            </a:r>
            <a:endParaRPr lang="en-US" altLang="ja-JP" sz="1200" dirty="0"/>
          </a:p>
          <a:p>
            <a:pPr marL="171450" indent="-171450">
              <a:buFont typeface="Arial" panose="020B0604020202020204" pitchFamily="34" charset="0"/>
              <a:buChar char="•"/>
            </a:pPr>
            <a:r>
              <a:rPr lang="ja-JP" altLang="en-US" sz="1200" dirty="0"/>
              <a:t>横濱地図</a:t>
            </a:r>
          </a:p>
          <a:p>
            <a:pPr marL="171450" indent="-171450">
              <a:buFont typeface="Arial" panose="020B0604020202020204" pitchFamily="34" charset="0"/>
              <a:buChar char="•"/>
            </a:pPr>
            <a:r>
              <a:rPr lang="ja-JP" altLang="en-US" sz="1200" dirty="0"/>
              <a:t>花粉エスケープ</a:t>
            </a:r>
          </a:p>
          <a:p>
            <a:pPr marL="171450" indent="-171450">
              <a:buFont typeface="Arial" panose="020B0604020202020204" pitchFamily="34" charset="0"/>
              <a:buChar char="•"/>
            </a:pPr>
            <a:r>
              <a:rPr lang="ja-JP" altLang="en-US" sz="1200" dirty="0"/>
              <a:t>花粉症ゼロ</a:t>
            </a:r>
          </a:p>
          <a:p>
            <a:pPr marL="171450" indent="-171450">
              <a:buFont typeface="Arial" panose="020B0604020202020204" pitchFamily="34" charset="0"/>
              <a:buChar char="•"/>
            </a:pPr>
            <a:r>
              <a:rPr lang="ja-JP" altLang="en-US" sz="1200" dirty="0"/>
              <a:t>小学校安全マップ</a:t>
            </a:r>
          </a:p>
          <a:p>
            <a:pPr marL="171450" indent="-171450">
              <a:buFont typeface="Arial" panose="020B0604020202020204" pitchFamily="34" charset="0"/>
              <a:buChar char="•"/>
            </a:pPr>
            <a:r>
              <a:rPr lang="ja-JP" altLang="en-US" sz="1200" dirty="0"/>
              <a:t>はんなり散歩</a:t>
            </a:r>
            <a:r>
              <a:rPr lang="en-US" altLang="ja-JP" sz="1200" dirty="0"/>
              <a:t>-</a:t>
            </a:r>
            <a:r>
              <a:rPr lang="ja-JP" altLang="en-US" sz="1200" dirty="0"/>
              <a:t>ガイドマップに乗ってない名所</a:t>
            </a:r>
            <a:r>
              <a:rPr lang="en-US" altLang="ja-JP" sz="1200" dirty="0"/>
              <a:t>-</a:t>
            </a:r>
          </a:p>
          <a:p>
            <a:pPr marL="171450" indent="-171450">
              <a:buFont typeface="Arial" panose="020B0604020202020204" pitchFamily="34" charset="0"/>
              <a:buChar char="•"/>
            </a:pPr>
            <a:r>
              <a:rPr lang="ja-JP" altLang="en-US" sz="1200" dirty="0"/>
              <a:t>なんなのそれ？</a:t>
            </a:r>
          </a:p>
          <a:p>
            <a:pPr marL="171450" indent="-171450">
              <a:buFont typeface="Arial" panose="020B0604020202020204" pitchFamily="34" charset="0"/>
              <a:buChar char="•"/>
            </a:pPr>
            <a:r>
              <a:rPr lang="ja-JP" altLang="en-US" sz="1200" dirty="0"/>
              <a:t>京都観光 ～行</a:t>
            </a:r>
            <a:r>
              <a:rPr lang="ja-JP" altLang="en-US" sz="1200" dirty="0" err="1"/>
              <a:t>こ</a:t>
            </a:r>
            <a:r>
              <a:rPr lang="ja-JP" altLang="en-US" sz="1200" dirty="0"/>
              <a:t>ナビ </a:t>
            </a:r>
            <a:r>
              <a:rPr lang="en-US" altLang="ja-JP" sz="1200" dirty="0"/>
              <a:t>OPEN DATA</a:t>
            </a:r>
            <a:r>
              <a:rPr lang="ja-JP" altLang="en-US" sz="1200" dirty="0"/>
              <a:t>～</a:t>
            </a:r>
          </a:p>
          <a:p>
            <a:pPr marL="171450" indent="-171450">
              <a:buFont typeface="Arial" panose="020B0604020202020204" pitchFamily="34" charset="0"/>
              <a:buChar char="•"/>
            </a:pPr>
            <a:r>
              <a:rPr lang="en-US" altLang="ja-JP" sz="1200" dirty="0"/>
              <a:t>start</a:t>
            </a:r>
            <a:r>
              <a:rPr lang="ja-JP" altLang="en-US" sz="1200" dirty="0"/>
              <a:t>　</a:t>
            </a:r>
            <a:r>
              <a:rPr lang="en-US" altLang="ja-JP" sz="1200" dirty="0"/>
              <a:t>-</a:t>
            </a:r>
            <a:r>
              <a:rPr lang="ja-JP" altLang="en-US" sz="1200" dirty="0"/>
              <a:t>市民になったら最初に使うアプリ</a:t>
            </a:r>
            <a:r>
              <a:rPr lang="en-US" altLang="ja-JP" sz="1200" dirty="0"/>
              <a:t>-</a:t>
            </a:r>
          </a:p>
          <a:p>
            <a:pPr marL="171450" indent="-171450">
              <a:buFont typeface="Arial" panose="020B0604020202020204" pitchFamily="34" charset="0"/>
              <a:buChar char="•"/>
            </a:pPr>
            <a:r>
              <a:rPr lang="ja-JP" altLang="en-US" sz="1200" dirty="0"/>
              <a:t>東海道中ぶらり旅</a:t>
            </a:r>
          </a:p>
          <a:p>
            <a:pPr marL="171450" indent="-171450">
              <a:buFont typeface="Arial" panose="020B0604020202020204" pitchFamily="34" charset="0"/>
              <a:buChar char="•"/>
            </a:pPr>
            <a:r>
              <a:rPr lang="ja-JP" altLang="en-US" sz="1200" dirty="0"/>
              <a:t>ご当地</a:t>
            </a:r>
            <a:r>
              <a:rPr lang="ja-JP" altLang="en-US" sz="1200" dirty="0" err="1"/>
              <a:t>なび</a:t>
            </a:r>
            <a:endParaRPr lang="ja-JP" altLang="en-US" sz="1200" dirty="0"/>
          </a:p>
          <a:p>
            <a:pPr marL="171450" indent="-171450">
              <a:buFont typeface="Arial" panose="020B0604020202020204" pitchFamily="34" charset="0"/>
              <a:buChar char="•"/>
            </a:pPr>
            <a:r>
              <a:rPr lang="ja-JP" altLang="en-US" sz="1200" dirty="0"/>
              <a:t>バスでお帰り</a:t>
            </a:r>
            <a:r>
              <a:rPr lang="en-US" altLang="ja-JP" sz="1200" dirty="0" err="1"/>
              <a:t>Navi</a:t>
            </a:r>
            <a:endParaRPr lang="en-US" altLang="ja-JP" sz="1200" dirty="0"/>
          </a:p>
          <a:p>
            <a:pPr marL="171450" indent="-171450">
              <a:buFont typeface="Arial" panose="020B0604020202020204" pitchFamily="34" charset="0"/>
              <a:buChar char="•"/>
            </a:pPr>
            <a:r>
              <a:rPr lang="en-US" altLang="ja-JP" sz="1200" dirty="0"/>
              <a:t>AED</a:t>
            </a:r>
            <a:r>
              <a:rPr lang="ja-JP" altLang="en-US" sz="1200" dirty="0"/>
              <a:t>検索</a:t>
            </a:r>
          </a:p>
          <a:p>
            <a:pPr marL="171450" indent="-171450">
              <a:buFont typeface="Arial" panose="020B0604020202020204" pitchFamily="34" charset="0"/>
              <a:buChar char="•"/>
            </a:pPr>
            <a:r>
              <a:rPr lang="ja-JP" altLang="en-US" sz="1200" dirty="0"/>
              <a:t>佐賀県橋梁メンテナンスビューア</a:t>
            </a:r>
          </a:p>
          <a:p>
            <a:pPr marL="171450" indent="-171450">
              <a:buFont typeface="Arial" panose="020B0604020202020204" pitchFamily="34" charset="0"/>
              <a:buChar char="•"/>
            </a:pPr>
            <a:r>
              <a:rPr lang="ja-JP" altLang="en-US" sz="1200" dirty="0"/>
              <a:t>よこはま！</a:t>
            </a:r>
          </a:p>
          <a:p>
            <a:pPr marL="171450" indent="-171450">
              <a:buFont typeface="Arial" panose="020B0604020202020204" pitchFamily="34" charset="0"/>
              <a:buChar char="•"/>
            </a:pPr>
            <a:r>
              <a:rPr lang="ja-JP" altLang="en-US" sz="1200" dirty="0"/>
              <a:t>京都はんなりガイド</a:t>
            </a:r>
          </a:p>
          <a:p>
            <a:pPr marL="171450" indent="-171450">
              <a:buFont typeface="Arial" panose="020B0604020202020204" pitchFamily="34" charset="0"/>
              <a:buChar char="•"/>
            </a:pPr>
            <a:r>
              <a:rPr lang="en-US" altLang="ja-JP" sz="1200" dirty="0"/>
              <a:t>Yokohama Historical Buildings</a:t>
            </a:r>
          </a:p>
          <a:p>
            <a:pPr marL="171450" indent="-171450">
              <a:buFont typeface="Arial" panose="020B0604020202020204" pitchFamily="34" charset="0"/>
              <a:buChar char="•"/>
            </a:pPr>
            <a:r>
              <a:rPr lang="ja-JP" altLang="en-US" sz="1200" dirty="0"/>
              <a:t>人口カタログ</a:t>
            </a:r>
          </a:p>
          <a:p>
            <a:pPr marL="171450" indent="-171450">
              <a:buFont typeface="Arial" panose="020B0604020202020204" pitchFamily="34" charset="0"/>
              <a:buChar char="•"/>
            </a:pPr>
            <a:r>
              <a:rPr lang="en-US" altLang="ja-JP" sz="1200" dirty="0"/>
              <a:t>Hello Town!</a:t>
            </a:r>
          </a:p>
          <a:p>
            <a:pPr marL="171450" indent="-171450">
              <a:buFont typeface="Arial" panose="020B0604020202020204" pitchFamily="34" charset="0"/>
              <a:buChar char="•"/>
            </a:pPr>
            <a:r>
              <a:rPr lang="ja-JP" altLang="en-US" sz="1200" dirty="0"/>
              <a:t>～情報の防災袋～ </a:t>
            </a:r>
            <a:r>
              <a:rPr lang="en-US" altLang="ja-JP" sz="1200" dirty="0" err="1"/>
              <a:t>iSHelper</a:t>
            </a:r>
            <a:r>
              <a:rPr lang="ja-JP" altLang="en-US" sz="1200" dirty="0"/>
              <a:t>（アイ・シェルパー）</a:t>
            </a:r>
          </a:p>
          <a:p>
            <a:pPr marL="171450" indent="-171450">
              <a:buFont typeface="Arial" panose="020B0604020202020204" pitchFamily="34" charset="0"/>
              <a:buChar char="•"/>
            </a:pPr>
            <a:r>
              <a:rPr lang="ja-JP" altLang="en-US" sz="1200" dirty="0"/>
              <a:t>帰宅支援マップ横浜版</a:t>
            </a:r>
          </a:p>
          <a:p>
            <a:pPr marL="171450" indent="-171450">
              <a:buFont typeface="Arial" panose="020B0604020202020204" pitchFamily="34" charset="0"/>
              <a:buChar char="•"/>
            </a:pPr>
            <a:r>
              <a:rPr lang="ja-JP" altLang="en-US" sz="1200" dirty="0"/>
              <a:t>佐賀クラウド</a:t>
            </a:r>
          </a:p>
          <a:p>
            <a:pPr marL="171450" indent="-171450">
              <a:buFont typeface="Arial" panose="020B0604020202020204" pitchFamily="34" charset="0"/>
              <a:buChar char="•"/>
            </a:pPr>
            <a:r>
              <a:rPr lang="en-US" altLang="ja-JP" sz="1200" dirty="0" err="1"/>
              <a:t>yutrip</a:t>
            </a:r>
            <a:endParaRPr lang="en-US" altLang="ja-JP" sz="1200" dirty="0"/>
          </a:p>
          <a:p>
            <a:pPr marL="171450" indent="-171450">
              <a:buFont typeface="Arial" panose="020B0604020202020204" pitchFamily="34" charset="0"/>
              <a:buChar char="•"/>
            </a:pPr>
            <a:r>
              <a:rPr lang="ja-JP" altLang="en-US" sz="1200" dirty="0"/>
              <a:t>なびほ</a:t>
            </a:r>
          </a:p>
          <a:p>
            <a:pPr marL="171450" indent="-171450">
              <a:buFont typeface="Arial" panose="020B0604020202020204" pitchFamily="34" charset="0"/>
              <a:buChar char="•"/>
            </a:pPr>
            <a:r>
              <a:rPr lang="en-US" altLang="ja-JP" sz="1200" dirty="0" err="1"/>
              <a:t>Yamate</a:t>
            </a:r>
            <a:endParaRPr lang="en-US" altLang="ja-JP" sz="1200" dirty="0"/>
          </a:p>
          <a:p>
            <a:pPr marL="171450" indent="-171450">
              <a:buFont typeface="Arial" panose="020B0604020202020204" pitchFamily="34" charset="0"/>
              <a:buChar char="•"/>
            </a:pPr>
            <a:r>
              <a:rPr lang="ja-JP" altLang="en-US" sz="1200" dirty="0"/>
              <a:t>データカタログサイト非公式広報</a:t>
            </a:r>
            <a:r>
              <a:rPr lang="en-US" altLang="ja-JP" sz="1200" dirty="0"/>
              <a:t>bot</a:t>
            </a:r>
          </a:p>
          <a:p>
            <a:pPr marL="171450" indent="-171450">
              <a:buFont typeface="Arial" panose="020B0604020202020204" pitchFamily="34" charset="0"/>
              <a:buChar char="•"/>
            </a:pPr>
            <a:r>
              <a:rPr lang="ja-JP" altLang="en-US" sz="1200" dirty="0"/>
              <a:t>京都観光</a:t>
            </a:r>
            <a:r>
              <a:rPr lang="en-US" altLang="ja-JP" sz="1200" dirty="0"/>
              <a:t>MAP</a:t>
            </a:r>
          </a:p>
          <a:p>
            <a:endParaRPr kumimoji="1" lang="ja-JP" altLang="en-US" sz="1200" dirty="0"/>
          </a:p>
        </p:txBody>
      </p:sp>
      <p:sp>
        <p:nvSpPr>
          <p:cNvPr id="14" name="テキスト ボックス 13"/>
          <p:cNvSpPr txBox="1"/>
          <p:nvPr/>
        </p:nvSpPr>
        <p:spPr>
          <a:xfrm>
            <a:off x="4784650" y="804162"/>
            <a:ext cx="3689499" cy="5816977"/>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err="1"/>
              <a:t>さばえ</a:t>
            </a:r>
            <a:r>
              <a:rPr lang="ja-JP" altLang="en-US" sz="1200" dirty="0"/>
              <a:t>クイズ（市文化財編）</a:t>
            </a:r>
          </a:p>
          <a:p>
            <a:pPr marL="171450" indent="-171450">
              <a:buFont typeface="Arial" panose="020B0604020202020204" pitchFamily="34" charset="0"/>
              <a:buChar char="•"/>
            </a:pPr>
            <a:r>
              <a:rPr lang="en-US" altLang="ja-JP" sz="1200" dirty="0"/>
              <a:t>TSU-PHONE(</a:t>
            </a:r>
            <a:r>
              <a:rPr lang="ja-JP" altLang="en-US" sz="1200" dirty="0"/>
              <a:t>通フォン</a:t>
            </a:r>
            <a:r>
              <a:rPr lang="en-US" altLang="ja-JP" sz="1200" dirty="0"/>
              <a:t>)</a:t>
            </a:r>
          </a:p>
          <a:p>
            <a:pPr marL="171450" indent="-171450">
              <a:buFont typeface="Arial" panose="020B0604020202020204" pitchFamily="34" charset="0"/>
              <a:buChar char="•"/>
            </a:pPr>
            <a:r>
              <a:rPr lang="ja-JP" altLang="en-US" sz="1200" dirty="0"/>
              <a:t>かなざわ</a:t>
            </a:r>
            <a:r>
              <a:rPr lang="ja-JP" altLang="en-US" sz="1200" dirty="0" err="1"/>
              <a:t>育なび</a:t>
            </a:r>
            <a:r>
              <a:rPr lang="en-US" altLang="ja-JP" sz="1200" dirty="0" err="1"/>
              <a:t>.net</a:t>
            </a:r>
            <a:endParaRPr lang="en-US" altLang="ja-JP" sz="1200" dirty="0"/>
          </a:p>
          <a:p>
            <a:pPr marL="171450" indent="-171450">
              <a:buFont typeface="Arial" panose="020B0604020202020204" pitchFamily="34" charset="0"/>
              <a:buChar char="•"/>
            </a:pPr>
            <a:r>
              <a:rPr lang="en-US" altLang="ja-JP" sz="1200" dirty="0" err="1"/>
              <a:t>Transee</a:t>
            </a:r>
            <a:r>
              <a:rPr lang="ja-JP" altLang="en-US" sz="1200" dirty="0"/>
              <a:t>　～楽しくわかる運行情報可視化サイト～</a:t>
            </a:r>
          </a:p>
          <a:p>
            <a:pPr marL="171450" indent="-171450">
              <a:buFont typeface="Arial" panose="020B0604020202020204" pitchFamily="34" charset="0"/>
              <a:buChar char="•"/>
            </a:pPr>
            <a:r>
              <a:rPr lang="ja-JP" altLang="en-US" sz="1200" dirty="0" smtClean="0"/>
              <a:t>バス</a:t>
            </a:r>
            <a:r>
              <a:rPr lang="ja-JP" altLang="en-US" sz="1200" dirty="0"/>
              <a:t>停・バス路線検索</a:t>
            </a:r>
          </a:p>
          <a:p>
            <a:pPr marL="171450" indent="-171450">
              <a:buFont typeface="Arial" panose="020B0604020202020204" pitchFamily="34" charset="0"/>
              <a:buChar char="•"/>
            </a:pPr>
            <a:r>
              <a:rPr lang="ja-JP" altLang="en-US" sz="1200" dirty="0"/>
              <a:t>たすけて！ナイチンゲール</a:t>
            </a:r>
          </a:p>
          <a:p>
            <a:pPr marL="171450" indent="-171450">
              <a:buFont typeface="Arial" panose="020B0604020202020204" pitchFamily="34" charset="0"/>
              <a:buChar char="•"/>
            </a:pPr>
            <a:r>
              <a:rPr lang="ja-JP" altLang="en-US" sz="1200" dirty="0"/>
              <a:t>通学路安全情報</a:t>
            </a:r>
          </a:p>
          <a:p>
            <a:pPr marL="171450" indent="-171450">
              <a:buFont typeface="Arial" panose="020B0604020202020204" pitchFamily="34" charset="0"/>
              <a:buChar char="•"/>
            </a:pPr>
            <a:r>
              <a:rPr lang="ja-JP" altLang="en-US" sz="1200" dirty="0"/>
              <a:t>防災</a:t>
            </a:r>
            <a:r>
              <a:rPr lang="en-US" altLang="ja-JP" sz="1200" dirty="0"/>
              <a:t>LOD</a:t>
            </a:r>
          </a:p>
          <a:p>
            <a:pPr marL="171450" indent="-171450">
              <a:buFont typeface="Arial" panose="020B0604020202020204" pitchFamily="34" charset="0"/>
              <a:buChar char="•"/>
            </a:pPr>
            <a:r>
              <a:rPr lang="ja-JP" altLang="en-US" sz="1200" dirty="0"/>
              <a:t>自治体最悪展望 </a:t>
            </a:r>
            <a:r>
              <a:rPr lang="en-US" altLang="ja-JP" sz="1200" dirty="0"/>
              <a:t>Open Data Edition</a:t>
            </a:r>
          </a:p>
          <a:p>
            <a:pPr marL="171450" indent="-171450">
              <a:buFont typeface="Arial" panose="020B0604020202020204" pitchFamily="34" charset="0"/>
              <a:buChar char="•"/>
            </a:pPr>
            <a:r>
              <a:rPr lang="en-US" altLang="ja-JP" sz="1200" dirty="0" err="1"/>
              <a:t>FatalHeyFever</a:t>
            </a:r>
            <a:endParaRPr lang="en-US" altLang="ja-JP" sz="1200" dirty="0"/>
          </a:p>
          <a:p>
            <a:pPr marL="171450" indent="-171450">
              <a:buFont typeface="Arial" panose="020B0604020202020204" pitchFamily="34" charset="0"/>
              <a:buChar char="•"/>
            </a:pPr>
            <a:r>
              <a:rPr lang="ja-JP" altLang="en-US" sz="1200" dirty="0"/>
              <a:t>東海道すごろく</a:t>
            </a:r>
          </a:p>
          <a:p>
            <a:pPr marL="171450" indent="-171450">
              <a:buFont typeface="Arial" panose="020B0604020202020204" pitchFamily="34" charset="0"/>
              <a:buChar char="•"/>
            </a:pPr>
            <a:r>
              <a:rPr lang="ja-JP" altLang="en-US" sz="1200" dirty="0"/>
              <a:t>電車運行身守り君</a:t>
            </a:r>
          </a:p>
          <a:p>
            <a:pPr marL="171450" indent="-171450">
              <a:buFont typeface="Arial" panose="020B0604020202020204" pitchFamily="34" charset="0"/>
              <a:buChar char="•"/>
            </a:pPr>
            <a:r>
              <a:rPr lang="ja-JP" altLang="en-US" sz="1200" dirty="0"/>
              <a:t>政策サーチ</a:t>
            </a:r>
          </a:p>
          <a:p>
            <a:pPr marL="171450" indent="-171450">
              <a:buFont typeface="Arial" panose="020B0604020202020204" pitchFamily="34" charset="0"/>
              <a:buChar char="•"/>
            </a:pPr>
            <a:r>
              <a:rPr lang="en-US" altLang="ja-JP" sz="1200" dirty="0"/>
              <a:t>AED SOS</a:t>
            </a:r>
          </a:p>
          <a:p>
            <a:pPr marL="171450" indent="-171450">
              <a:buFont typeface="Arial" panose="020B0604020202020204" pitchFamily="34" charset="0"/>
              <a:buChar char="•"/>
            </a:pPr>
            <a:r>
              <a:rPr lang="ja-JP" altLang="en-US" sz="1200" dirty="0"/>
              <a:t>花粉症情報の可視化</a:t>
            </a:r>
          </a:p>
          <a:p>
            <a:pPr marL="171450" indent="-171450">
              <a:buFont typeface="Arial" panose="020B0604020202020204" pitchFamily="34" charset="0"/>
              <a:buChar char="•"/>
            </a:pPr>
            <a:r>
              <a:rPr lang="ja-JP" altLang="en-US" sz="1200" dirty="0"/>
              <a:t>よこはま予防接種</a:t>
            </a:r>
            <a:r>
              <a:rPr lang="en-US" altLang="ja-JP" sz="1200" dirty="0"/>
              <a:t>Map</a:t>
            </a:r>
          </a:p>
          <a:p>
            <a:pPr marL="171450" indent="-171450">
              <a:buFont typeface="Arial" panose="020B0604020202020204" pitchFamily="34" charset="0"/>
              <a:buChar char="•"/>
            </a:pPr>
            <a:r>
              <a:rPr lang="ja-JP" altLang="en-US" sz="1200" dirty="0"/>
              <a:t>京都</a:t>
            </a:r>
            <a:r>
              <a:rPr lang="en-US" altLang="ja-JP" sz="1200" dirty="0" err="1"/>
              <a:t>LifeMap</a:t>
            </a:r>
            <a:endParaRPr lang="en-US" altLang="ja-JP" sz="1200" dirty="0"/>
          </a:p>
          <a:p>
            <a:pPr marL="171450" indent="-171450">
              <a:buFont typeface="Arial" panose="020B0604020202020204" pitchFamily="34" charset="0"/>
              <a:buChar char="•"/>
            </a:pPr>
            <a:r>
              <a:rPr lang="ja-JP" altLang="en-US" sz="1200" dirty="0"/>
              <a:t>列車を捕まえろ！～山手線～</a:t>
            </a:r>
          </a:p>
          <a:p>
            <a:pPr marL="171450" indent="-171450">
              <a:buFont typeface="Arial" panose="020B0604020202020204" pitchFamily="34" charset="0"/>
              <a:buChar char="•"/>
            </a:pPr>
            <a:r>
              <a:rPr lang="ja-JP" altLang="en-US" sz="1200" dirty="0"/>
              <a:t>山手線くるくる</a:t>
            </a:r>
          </a:p>
          <a:p>
            <a:pPr marL="171450" indent="-171450">
              <a:buFont typeface="Arial" panose="020B0604020202020204" pitchFamily="34" charset="0"/>
              <a:buChar char="•"/>
            </a:pPr>
            <a:r>
              <a:rPr lang="en-US" altLang="ja-JP" sz="1200" dirty="0" err="1"/>
              <a:t>PopVizz</a:t>
            </a:r>
            <a:endParaRPr lang="en-US" altLang="ja-JP" sz="1200" dirty="0"/>
          </a:p>
          <a:p>
            <a:pPr marL="171450" indent="-171450">
              <a:buFont typeface="Arial" panose="020B0604020202020204" pitchFamily="34" charset="0"/>
              <a:buChar char="•"/>
            </a:pPr>
            <a:r>
              <a:rPr lang="en-US" altLang="ja-JP" sz="1200" dirty="0"/>
              <a:t>Kyoto Parking Map</a:t>
            </a:r>
          </a:p>
          <a:p>
            <a:pPr marL="171450" indent="-171450">
              <a:buFont typeface="Arial" panose="020B0604020202020204" pitchFamily="34" charset="0"/>
              <a:buChar char="•"/>
            </a:pPr>
            <a:r>
              <a:rPr lang="ja-JP" altLang="en-US" sz="1200" dirty="0"/>
              <a:t>今日旅　</a:t>
            </a:r>
          </a:p>
          <a:p>
            <a:pPr marL="171450" indent="-171450">
              <a:buFont typeface="Arial" panose="020B0604020202020204" pitchFamily="34" charset="0"/>
              <a:buChar char="•"/>
            </a:pPr>
            <a:r>
              <a:rPr lang="ja-JP" altLang="en-US" sz="1200" dirty="0"/>
              <a:t>横浜市回覧板</a:t>
            </a:r>
          </a:p>
          <a:p>
            <a:pPr marL="171450" indent="-171450">
              <a:buFont typeface="Arial" panose="020B0604020202020204" pitchFamily="34" charset="0"/>
              <a:buChar char="•"/>
            </a:pPr>
            <a:r>
              <a:rPr lang="ja-JP" altLang="en-US" sz="1200" dirty="0"/>
              <a:t>ハコモノを探せ！</a:t>
            </a:r>
          </a:p>
          <a:p>
            <a:pPr marL="171450" indent="-171450">
              <a:buFont typeface="Arial" panose="020B0604020202020204" pitchFamily="34" charset="0"/>
              <a:buChar char="•"/>
            </a:pPr>
            <a:r>
              <a:rPr lang="ja-JP" altLang="en-US" sz="1200" dirty="0"/>
              <a:t>プラチナ社会を支えるデータクリエータのため</a:t>
            </a:r>
            <a:r>
              <a:rPr lang="ja-JP" altLang="en-US" sz="1200" dirty="0" smtClean="0"/>
              <a:t>の基盤</a:t>
            </a:r>
            <a:r>
              <a:rPr lang="ja-JP" altLang="en-US" sz="1200" dirty="0"/>
              <a:t>アプリケーション </a:t>
            </a:r>
            <a:r>
              <a:rPr lang="en-US" altLang="ja-JP" sz="1200" dirty="0"/>
              <a:t>LinkData.org</a:t>
            </a:r>
          </a:p>
          <a:p>
            <a:pPr marL="171450" indent="-171450">
              <a:buFont typeface="Arial" panose="020B0604020202020204" pitchFamily="34" charset="0"/>
              <a:buChar char="•"/>
            </a:pPr>
            <a:r>
              <a:rPr lang="ja-JP" altLang="en-US" sz="1200" dirty="0"/>
              <a:t>瞬刊！イマココ新聞</a:t>
            </a:r>
          </a:p>
          <a:p>
            <a:pPr marL="171450" indent="-171450">
              <a:buFont typeface="Arial" panose="020B0604020202020204" pitchFamily="34" charset="0"/>
              <a:buChar char="•"/>
            </a:pPr>
            <a:r>
              <a:rPr lang="en-US" altLang="ja-JP" sz="1200" dirty="0"/>
              <a:t>3D</a:t>
            </a:r>
            <a:r>
              <a:rPr lang="ja-JP" altLang="en-US" sz="1200" dirty="0"/>
              <a:t>山手線時計</a:t>
            </a:r>
          </a:p>
          <a:p>
            <a:pPr marL="171450" indent="-171450">
              <a:buFont typeface="Arial" panose="020B0604020202020204" pitchFamily="34" charset="0"/>
              <a:buChar char="•"/>
            </a:pPr>
            <a:r>
              <a:rPr lang="ja-JP" altLang="en-US" sz="1200" dirty="0"/>
              <a:t>ひと目で観光 </a:t>
            </a:r>
            <a:r>
              <a:rPr lang="en-US" altLang="ja-JP" sz="1200" dirty="0"/>
              <a:t>in </a:t>
            </a:r>
            <a:r>
              <a:rPr lang="ja-JP" altLang="en-US" sz="1200" dirty="0" smtClean="0"/>
              <a:t>横浜</a:t>
            </a:r>
            <a:endParaRPr lang="en-US" altLang="ja-JP" sz="1200" dirty="0" smtClean="0"/>
          </a:p>
          <a:p>
            <a:pPr marL="171450" indent="-171450">
              <a:buFont typeface="Arial" panose="020B0604020202020204" pitchFamily="34" charset="0"/>
              <a:buChar char="•"/>
            </a:pPr>
            <a:r>
              <a:rPr lang="ja-JP" altLang="en-US" sz="1200" dirty="0"/>
              <a:t>チーバくん花粉</a:t>
            </a:r>
            <a:r>
              <a:rPr lang="ja-JP" altLang="en-US" sz="1200" dirty="0" smtClean="0"/>
              <a:t>情報</a:t>
            </a:r>
            <a:endParaRPr lang="ja-JP" altLang="en-US" sz="1200" dirty="0"/>
          </a:p>
        </p:txBody>
      </p:sp>
    </p:spTree>
    <p:extLst>
      <p:ext uri="{BB962C8B-B14F-4D97-AF65-F5344CB8AC3E}">
        <p14:creationId xmlns:p14="http://schemas.microsoft.com/office/powerpoint/2010/main" val="8000495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17959</TotalTime>
  <Words>2122</Words>
  <Application>Microsoft Office PowerPoint</Application>
  <PresentationFormat>画面に合わせる (4:3)</PresentationFormat>
  <Paragraphs>280</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アース</vt:lpstr>
      <vt:lpstr>PowerPoint プレゼンテーション</vt:lpstr>
      <vt:lpstr>１．審査結果</vt:lpstr>
      <vt:lpstr>２．受賞作品の概要①</vt:lpstr>
      <vt:lpstr>２．受賞作品の概要②</vt:lpstr>
      <vt:lpstr>２．受賞作品の概要③</vt:lpstr>
      <vt:lpstr>２．受賞作品の概要④</vt:lpstr>
      <vt:lpstr>２．受賞作品の概要⑤</vt:lpstr>
      <vt:lpstr>２．受賞作品の概要⑥</vt:lpstr>
      <vt:lpstr>【参考】応募作品一覧（1/2）</vt:lpstr>
      <vt:lpstr>【参考】応募作品一覧（2/2）</vt:lpstr>
    </vt:vector>
  </TitlesOfParts>
  <Company>SPU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データガバナンス</dc:title>
  <dc:creator>OpenData</dc:creator>
  <cp:lastModifiedBy>MRI</cp:lastModifiedBy>
  <cp:revision>674</cp:revision>
  <cp:lastPrinted>2014-03-12T12:17:43Z</cp:lastPrinted>
  <dcterms:created xsi:type="dcterms:W3CDTF">2012-11-30T13:43:40Z</dcterms:created>
  <dcterms:modified xsi:type="dcterms:W3CDTF">2014-03-15T05:39:16Z</dcterms:modified>
</cp:coreProperties>
</file>