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5408" r:id="rId1"/>
    <p:sldMasterId id="2147485420" r:id="rId2"/>
  </p:sldMasterIdLst>
  <p:notesMasterIdLst>
    <p:notesMasterId r:id="rId5"/>
  </p:notesMasterIdLst>
  <p:sldIdLst>
    <p:sldId id="633" r:id="rId3"/>
    <p:sldId id="631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00"/>
    <a:srgbClr val="FC9A18"/>
    <a:srgbClr val="C9C9FF"/>
    <a:srgbClr val="9999FF"/>
    <a:srgbClr val="FF0000"/>
    <a:srgbClr val="C2C2C2"/>
    <a:srgbClr val="FF0066"/>
    <a:srgbClr val="4B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5" autoAdjust="0"/>
    <p:restoredTop sz="94660" autoAdjust="0"/>
  </p:normalViewPr>
  <p:slideViewPr>
    <p:cSldViewPr>
      <p:cViewPr>
        <p:scale>
          <a:sx n="66" d="100"/>
          <a:sy n="66" d="100"/>
        </p:scale>
        <p:origin x="-31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1225"/>
            <a:ext cx="544480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fld id="{FDD0D5E6-BA8C-4662-AD00-F99159DAD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340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1pPr>
            <a:lvl2pPr marL="749414" indent="-288236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2pPr>
            <a:lvl3pPr marL="1152944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3pPr>
            <a:lvl4pPr marL="1614122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4pPr>
            <a:lvl5pPr marL="2075299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5pPr>
            <a:lvl6pPr marL="2536477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6pPr>
            <a:lvl7pPr marL="2997655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7pPr>
            <a:lvl8pPr marL="3458832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8pPr>
            <a:lvl9pPr marL="3920010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D1BEE3A8-9BFB-43B9-B3F7-9F3428E14527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336"/>
            <a:ext cx="69342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58FA-56BE-4AC6-9CE6-37BEA1026589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FBBE-26C2-4A30-9E41-AD2BDA62A6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97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BE21-F47C-4E60-AD4E-1B53D06D9E7A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D018-7AEF-43F9-A46F-0433B7AE84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901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778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83" y="274778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B212-3F9A-43B7-8E38-1B4C96D857E2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1AF9-7778-4458-B63C-9FA6473E19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589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FBF1-DABD-4BC3-8D4F-339D37D437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1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8EF9-72E4-4E00-9D8C-D0AF0023E57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23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04DB-5FC9-4EE3-BFF7-B5C2D0AC62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58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8B544-C069-4EB1-B0FB-68CABDBA71E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89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4838-944D-464D-AB9B-E7B8C3D0D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94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08879-93BB-4855-8FEA-7353A2D108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31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3F2C-3A14-44BE-B0AE-B91194EB3F0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11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39C51-E730-4DDC-BE2A-A4FBCCBF8BE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0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4553D-6E86-466E-BF71-2E9498BC3551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C7BCF-C615-46AA-8DF0-692E76D7F4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7640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AD436-EE23-4563-B18E-9234C4CA8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07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2B595-C16B-4492-A845-A711673A03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57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B3BB-D185-4DF7-81BF-F33B1BB47CF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4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E7F0-4DE6-4C28-B53D-598BB425C4B0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0F8E-2E93-424E-B44C-5C047D5285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91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80" y="160021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13" y="160021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23DC-851B-4553-88D0-24E399F1397C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3BA4-F190-4340-9357-B24A3BB868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575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774"/>
            <a:ext cx="89154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22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83"/>
            <a:ext cx="4376870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22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83"/>
            <a:ext cx="4378590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C5FE-26BA-4ED3-BF0B-C5BBDEABF69E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DEF6-EBCC-493F-AC7B-B45772E53A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860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35EC-F6DF-4538-97C1-2790B567F15D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4739-A4E4-4643-A487-85547DC1F9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5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E154-A9FA-4D56-A943-A9110F1382F9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657A4-C2F8-4854-AA1A-37FF77762F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549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85" y="2731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1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7C37-204B-4975-94A2-CAB32007A8FC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893F-5076-43C8-8D9F-6620196575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87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9DF1-890D-43FA-AD5E-861B0869BA19}" type="datetime1">
              <a:rPr lang="ja-JP" altLang="en-US" smtClean="0"/>
              <a:t>2013/12/2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0A8C-CC36-4363-B56C-B158A90A3F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797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1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48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CBBD4D3-3D64-4322-AAA3-C8B8662EAD2E}" type="datetime1">
              <a:rPr lang="ja-JP" altLang="en-US" smtClean="0">
                <a:latin typeface="Arial" charset="0"/>
                <a:ea typeface="ＭＳ Ｐゴシック" charset="-128"/>
              </a:rPr>
              <a:t>2013/12/2</a:t>
            </a:fld>
            <a:endParaRPr lang="en-US" altLang="ja-JP">
              <a:latin typeface="Arial" charset="0"/>
              <a:ea typeface="ＭＳ Ｐゴシック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8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altLang="ja-JP">
              <a:latin typeface="Arial" charset="0"/>
              <a:ea typeface="ＭＳ Ｐゴシック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48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CDC6AD9-2A5C-4A0F-B982-AED4315A647A}" type="slidenum">
              <a:rPr lang="en-US" altLang="ja-JP">
                <a:latin typeface="Arial" charset="0"/>
                <a:ea typeface="ＭＳ Ｐゴシック" charset="-128"/>
              </a:rPr>
              <a:pPr>
                <a:defRPr/>
              </a:pPr>
              <a:t>‹#›</a:t>
            </a:fld>
            <a:endParaRPr lang="en-US" altLang="ja-JP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31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9" r:id="rId1"/>
    <p:sldLayoutId id="2147485410" r:id="rId2"/>
    <p:sldLayoutId id="2147485411" r:id="rId3"/>
    <p:sldLayoutId id="2147485412" r:id="rId4"/>
    <p:sldLayoutId id="2147485413" r:id="rId5"/>
    <p:sldLayoutId id="2147485414" r:id="rId6"/>
    <p:sldLayoutId id="2147485415" r:id="rId7"/>
    <p:sldLayoutId id="2147485416" r:id="rId8"/>
    <p:sldLayoutId id="2147485417" r:id="rId9"/>
    <p:sldLayoutId id="2147485418" r:id="rId10"/>
    <p:sldLayoutId id="21474854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5550" y="6642100"/>
            <a:ext cx="10604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43F7E9-E500-4B5F-83A2-8889F85E1334}" type="slidenum">
              <a:rPr lang="en-US" altLang="ja-JP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71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1" r:id="rId1"/>
    <p:sldLayoutId id="2147485422" r:id="rId2"/>
    <p:sldLayoutId id="2147485423" r:id="rId3"/>
    <p:sldLayoutId id="2147485424" r:id="rId4"/>
    <p:sldLayoutId id="2147485425" r:id="rId5"/>
    <p:sldLayoutId id="2147485426" r:id="rId6"/>
    <p:sldLayoutId id="2147485427" r:id="rId7"/>
    <p:sldLayoutId id="2147485428" r:id="rId8"/>
    <p:sldLayoutId id="2147485429" r:id="rId9"/>
    <p:sldLayoutId id="2147485430" r:id="rId10"/>
    <p:sldLayoutId id="21474854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2480" y="908720"/>
            <a:ext cx="9433048" cy="2592287"/>
          </a:xfrm>
        </p:spPr>
        <p:txBody>
          <a:bodyPr/>
          <a:lstStyle/>
          <a:p>
            <a:r>
              <a:rPr lang="ja-JP" altLang="en-US" dirty="0" smtClean="0"/>
              <a:t>日本のオープンデータ憲章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アクションプランの概要について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102224"/>
            <a:ext cx="6934200" cy="1847056"/>
          </a:xfrm>
        </p:spPr>
        <p:txBody>
          <a:bodyPr/>
          <a:lstStyle/>
          <a:p>
            <a:r>
              <a:rPr lang="ja-JP" altLang="en-US" dirty="0" smtClean="0"/>
              <a:t>平成２５年１２月３日</a:t>
            </a:r>
          </a:p>
          <a:p>
            <a:r>
              <a:rPr lang="ja-JP" altLang="en-US" dirty="0" smtClean="0"/>
              <a:t>内閣官房　情報</a:t>
            </a:r>
            <a:r>
              <a:rPr lang="ja-JP" altLang="en-US" dirty="0"/>
              <a:t>通信技術総合</a:t>
            </a:r>
            <a:r>
              <a:rPr lang="ja-JP" altLang="en-US" dirty="0" smtClean="0"/>
              <a:t>戦略室</a:t>
            </a:r>
            <a:endParaRPr lang="en-US" altLang="ja-JP" dirty="0" smtClean="0"/>
          </a:p>
        </p:txBody>
      </p:sp>
      <p:sp>
        <p:nvSpPr>
          <p:cNvPr id="4" name="テキスト ボックス 17"/>
          <p:cNvSpPr txBox="1">
            <a:spLocks noChangeArrowheads="1"/>
          </p:cNvSpPr>
          <p:nvPr/>
        </p:nvSpPr>
        <p:spPr bwMode="auto">
          <a:xfrm>
            <a:off x="8446070" y="282550"/>
            <a:ext cx="1187450" cy="338138"/>
          </a:xfrm>
          <a:prstGeom prst="rect">
            <a:avLst/>
          </a:prstGeom>
          <a:solidFill>
            <a:schemeClr val="bg1"/>
          </a:solidFill>
          <a:ln w="25400">
            <a:solidFill>
              <a:sysClr val="windowText" lastClr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kern="0" smtClean="0">
                <a:solidFill>
                  <a:sysClr val="windowText" lastClr="000000"/>
                </a:solidFill>
              </a:rPr>
              <a:t>資料３</a:t>
            </a:r>
            <a:endParaRPr lang="ja-JP" altLang="en-US" sz="16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262515" y="1558643"/>
            <a:ext cx="9484518" cy="1376270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50000">
                <a:srgbClr val="FFFF99"/>
              </a:gs>
              <a:gs pos="100000">
                <a:srgbClr val="FFFFCC"/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72000" bIns="10800">
            <a:spAutoFit/>
          </a:bodyPr>
          <a:lstStyle/>
          <a:p>
            <a:pPr marL="88900"/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　</a:t>
            </a:r>
            <a:r>
              <a:rPr lang="ja-JP" altLang="en-US" sz="1400" u="sng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日本のオープンデータの取組の背景・概況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につき、以下を記載。</a:t>
            </a:r>
          </a:p>
          <a:p>
            <a:pPr marL="88900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：ＩＴ政策担当大臣、ＩＴ総合戦略本部、政府ＣＩＯ、電子行政オープンデータ実務者会議。</a:t>
            </a:r>
          </a:p>
          <a:p>
            <a:pPr marL="269875" indent="-180975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オープンデータの推進に関する方針・決定</a:t>
            </a:r>
            <a:endParaRPr lang="en-US" altLang="ja-JP" sz="1400" b="1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433513" indent="-1344613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：「電子行政オープンデータ戦略」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IT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戦略本部決定）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」、「世界最先端ＩＴ国家創造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宣言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月閣議決定） 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、「電子行政オープンデータ推進のための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ロードマップ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IT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総合戦略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本部決定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 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、「二次利用の促進のための府省のデータ公開に関する基本的考え方（ガイドライン）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月各府省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CIO</a:t>
            </a:r>
            <a:r>
              <a:rPr lang="ja-JP" altLang="en-US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連絡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会議決定） 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272906" y="3361458"/>
            <a:ext cx="9484518" cy="248426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18000" bIns="10800">
            <a:spAutoFit/>
          </a:bodyPr>
          <a:lstStyle/>
          <a:p>
            <a:pPr marL="623888" indent="-534988"/>
            <a:r>
              <a:rPr lang="ja-JP" altLang="en-US" sz="1600" b="1" dirty="0" smtClean="0">
                <a:solidFill>
                  <a:srgbClr val="3333CC">
                    <a:lumMod val="75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lang="ja-JP" altLang="en-US" sz="1600" b="1" dirty="0">
                <a:solidFill>
                  <a:srgbClr val="3333CC">
                    <a:lumMod val="75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キー・データセット及びハイバリュー・データセットの公開に関する取組</a:t>
            </a:r>
            <a:endParaRPr lang="en-US" altLang="ja-JP" sz="1600" b="1" dirty="0">
              <a:solidFill>
                <a:srgbClr val="3333CC">
                  <a:lumMod val="75000"/>
                </a:srgb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9875" indent="-180975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今後の取組予定として</a:t>
            </a:r>
            <a:r>
              <a:rPr lang="ja-JP" altLang="en-US" sz="1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、「オープンライセンスの下、オープンフォーマットで機械判読可能なデータを利用可能とする」取組を、</a:t>
            </a:r>
            <a:r>
              <a:rPr lang="en-US" altLang="ja-JP" sz="1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年秋ないし</a:t>
            </a:r>
            <a:r>
              <a:rPr lang="en-US" altLang="ja-JP" sz="1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</a:t>
            </a:r>
            <a:r>
              <a:rPr lang="ja-JP" altLang="en-US" sz="1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年度から順次拡大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すること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をコミット。 </a:t>
            </a:r>
            <a:endParaRPr lang="en-US" altLang="ja-JP" sz="14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9875" indent="-180975"/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ja-JP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キー</a:t>
            </a:r>
            <a:r>
              <a:rPr lang="ja-JP" altLang="ja-JP" sz="105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ja-JP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データセット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国の統計、地図、選挙、予算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11213" indent="-93663"/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ja-JP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ハイバリュー</a:t>
            </a:r>
            <a:r>
              <a:rPr lang="ja-JP" altLang="ja-JP" sz="105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ja-JP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データセット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企業、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犯罪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と司法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、地球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観測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、教育、エネルギー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と環境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、財政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と契約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、地理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空間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、国際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開発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、政府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の説明責任と民主主義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、健康、</a:t>
            </a:r>
            <a:endParaRPr lang="ja-JP" altLang="en-US" sz="105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11213" indent="-93663"/>
            <a:r>
              <a:rPr lang="ja-JP" altLang="ja-JP" sz="105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科学と研究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、統計、社会的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流動性と福祉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、交通</a:t>
            </a:r>
            <a:r>
              <a:rPr lang="ja-JP" altLang="ja-JP" sz="105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とインフラ</a:t>
            </a:r>
            <a:r>
              <a:rPr lang="ja-JP" altLang="ja-JP" sz="105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ja-JP" altLang="en-US" sz="105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623888" indent="-534988">
              <a:spcBef>
                <a:spcPts val="600"/>
              </a:spcBef>
            </a:pPr>
            <a:r>
              <a:rPr lang="ja-JP" altLang="en-US" sz="1600" b="1" dirty="0" smtClean="0">
                <a:solidFill>
                  <a:srgbClr val="3333CC">
                    <a:lumMod val="75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600" b="1" dirty="0">
                <a:solidFill>
                  <a:srgbClr val="3333CC">
                    <a:lumMod val="75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1600" b="1" dirty="0" smtClean="0">
                <a:solidFill>
                  <a:srgbClr val="3333CC">
                    <a:lumMod val="75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）その他の取組</a:t>
            </a:r>
          </a:p>
          <a:p>
            <a:pPr marL="623888" indent="-534988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年秋に国のオープンデータのポータルサイトの試行版を開設し、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年度中に本格稼働を開始。</a:t>
            </a:r>
          </a:p>
          <a:p>
            <a:pPr marL="623888" indent="-534988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 ポータルサイトにおいて国民の意見を受け付ける等の方法により、国民の参加を得てオープンデータを推進。</a:t>
            </a:r>
          </a:p>
          <a:p>
            <a:pPr marL="623888" indent="-534988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 オープンデータを利用して開発されたアプリケーション等の活用事例を、ポータルサイトにおいて紹介し、イノベーターを支援。</a:t>
            </a:r>
          </a:p>
          <a:p>
            <a:pPr marL="623888" indent="-534988"/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 電子行政オープンデータ実務者会議において、オープンデータ取組状況についてフォローアップを行い、その内容を公表。</a:t>
            </a:r>
            <a:endParaRPr lang="en-US" altLang="ja-JP" sz="14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43740" y="3031116"/>
            <a:ext cx="3285259" cy="35083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600" dirty="0" smtClean="0">
                <a:solidFill>
                  <a:srgbClr val="FFFFFF"/>
                </a:solidFill>
              </a:rPr>
              <a:t>２．取組内容</a:t>
            </a:r>
            <a:r>
              <a:rPr lang="ja-JP" altLang="en-US" sz="1400" dirty="0" smtClean="0">
                <a:solidFill>
                  <a:srgbClr val="FFFFFF"/>
                </a:solidFill>
              </a:rPr>
              <a:t>（具体的コミットメント）</a:t>
            </a:r>
            <a:endParaRPr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62515" y="6291476"/>
            <a:ext cx="9485095" cy="48371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72000" bIns="10800">
            <a:spAutoFit/>
          </a:bodyPr>
          <a:lstStyle/>
          <a:p>
            <a:pPr marL="88900"/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以下の項目について、データごとに、現状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と取組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予定を一覧表に整理。</a:t>
            </a:r>
            <a:endParaRPr lang="en-US" altLang="ja-JP" sz="14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/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・公開データのＵＲＬ、・機械判読可能性、・オープンフォーマット性、・無料</a:t>
            </a:r>
            <a:r>
              <a:rPr lang="en-US" altLang="ja-JP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有料、・オープンライセンス　等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33350" y="5942601"/>
            <a:ext cx="8543059" cy="3524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sz="1600" dirty="0" smtClean="0">
                <a:solidFill>
                  <a:srgbClr val="FFFFFF"/>
                </a:solidFill>
              </a:rPr>
              <a:t>３．別添 「データセット別の公開の現状と今後の取組予定」（具体的データの公開状況・予定）</a:t>
            </a:r>
            <a:endParaRPr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0393"/>
            <a:ext cx="9906000" cy="400110"/>
          </a:xfrm>
          <a:prstGeom prst="rect">
            <a:avLst/>
          </a:prstGeom>
          <a:pattFill prst="ltHorz">
            <a:fgClr>
              <a:schemeClr val="hlink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2200" b="1" dirty="0" smtClean="0">
                <a:solidFill>
                  <a:srgbClr val="3333CC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日本のオープンデータ憲章アクションプランの概要</a:t>
            </a:r>
            <a:endParaRPr lang="ja-JP" altLang="en-US" sz="2200" b="1" dirty="0">
              <a:solidFill>
                <a:srgbClr val="3333CC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3349" y="1226134"/>
            <a:ext cx="3295651" cy="35574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sz="1600" dirty="0" smtClean="0">
                <a:solidFill>
                  <a:srgbClr val="FFFFFF"/>
                </a:solidFill>
              </a:rPr>
              <a:t>１．総論</a:t>
            </a:r>
            <a:r>
              <a:rPr lang="ja-JP" altLang="en-US" sz="1400" dirty="0" smtClean="0">
                <a:solidFill>
                  <a:srgbClr val="FFFFFF"/>
                </a:solidFill>
              </a:rPr>
              <a:t>（オープンデータの経緯）</a:t>
            </a:r>
            <a:endParaRPr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4043" y="340059"/>
            <a:ext cx="94633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（背景）</a:t>
            </a:r>
          </a:p>
          <a:p>
            <a:r>
              <a:rPr lang="ja-JP" altLang="en-US" sz="14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2013</a:t>
            </a:r>
            <a:r>
              <a:rPr lang="ja-JP" altLang="en-US" sz="1200" u="sng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200" u="sng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1200" u="sng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月に英国で開催された</a:t>
            </a:r>
            <a:r>
              <a:rPr lang="en-US" altLang="ja-JP" sz="1200" u="sng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G8</a:t>
            </a:r>
            <a:r>
              <a:rPr lang="ja-JP" altLang="en-US" sz="1200" u="sng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サミット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で、</a:t>
            </a:r>
            <a:r>
              <a:rPr lang="ja-JP" altLang="en-US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オープンデータ憲章が合意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憲章別添の「共同アクション」において、価値が高いデータのカテゴリとして「キー・データセット」と「ハイバリュー・データセット」が示され、</a:t>
            </a:r>
            <a:r>
              <a:rPr lang="en-US" altLang="ja-JP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2013</a:t>
            </a:r>
            <a:r>
              <a:rPr lang="ja-JP" altLang="en-US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u="sng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月に、各国のアクションプランを作成し、Ｇ８で公表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することが合意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en-US" sz="1400" dirty="0">
              <a:solidFill>
                <a:srgbClr val="33339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11535" y="343690"/>
            <a:ext cx="3307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（平成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25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10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29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日　各府省</a:t>
            </a:r>
            <a:r>
              <a:rPr lang="en-US" altLang="ja-JP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CIO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連絡会議決定）</a:t>
            </a:r>
            <a:endParaRPr lang="ja-JP" altLang="en-US" sz="1200" b="1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295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ln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A4 210 x 297 mm</PresentationFormat>
  <Paragraphs>29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1_Office ​​テーマ</vt:lpstr>
      <vt:lpstr>5_標準デザイン</vt:lpstr>
      <vt:lpstr>日本のオープンデータ憲章 アクションプランの概要について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2013-07-22T01:20:47Z</dcterms:created>
  <dcterms:modified xsi:type="dcterms:W3CDTF">2013-12-02T02:40:08Z</dcterms:modified>
</cp:coreProperties>
</file>