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729" r:id="rId2"/>
  </p:sldMasterIdLst>
  <p:notesMasterIdLst>
    <p:notesMasterId r:id="rId8"/>
  </p:notesMasterIdLst>
  <p:sldIdLst>
    <p:sldId id="330" r:id="rId3"/>
    <p:sldId id="348" r:id="rId4"/>
    <p:sldId id="389" r:id="rId5"/>
    <p:sldId id="350" r:id="rId6"/>
    <p:sldId id="352" r:id="rId7"/>
  </p:sldIdLst>
  <p:sldSz cx="9906000" cy="6858000" type="A4"/>
  <p:notesSz cx="6735763" cy="9866313"/>
  <p:defaultTextStyle>
    <a:defPPr>
      <a:defRPr lang="ja-JP"/>
    </a:defPPr>
    <a:lvl1pPr marL="0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79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99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18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38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58" algn="l" defTabSz="91424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50" autoAdjust="0"/>
    <p:restoredTop sz="94660" autoAdjust="0"/>
  </p:normalViewPr>
  <p:slideViewPr>
    <p:cSldViewPr>
      <p:cViewPr>
        <p:scale>
          <a:sx n="90" d="100"/>
          <a:sy n="90" d="100"/>
        </p:scale>
        <p:origin x="48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B3D218B-78CF-41CF-A349-8ABBF8DD2DCB}" type="datetimeFigureOut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0F8B4FE4-45AC-488A-BED1-1EFB321FAF4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71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79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99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18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38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58" algn="l" defTabSz="91424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4FE4-45AC-488A-BED1-1EFB321FAF4E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3F84-B44D-480D-9E4A-E91FC72551E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FD9F82-83FC-4D71-AFEE-7F6C5E6A6B6A}" type="datetime1">
              <a:rPr kumimoji="1" lang="ja-JP" altLang="en-US" smtClean="0"/>
              <a:t>2012/10/31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0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739775"/>
            <a:ext cx="5345113" cy="3700463"/>
          </a:xfrm>
          <a:ln/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30" indent="-28570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816" indent="-2285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9942" indent="-2285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069" indent="-2285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194" indent="-228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321" indent="-228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447" indent="-228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574" indent="-228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1C61423-DD2F-441F-9F1D-85D5894F862A}" type="slidenum">
              <a:rPr lang="en-US" altLang="ja-JP" smtClean="0"/>
              <a:pPr eaLnBrk="1" hangingPunct="1"/>
              <a:t>4</a:t>
            </a:fld>
            <a:endParaRPr lang="en-US" altLang="ja-JP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697035-F59B-4F62-A19C-8EE36A2E8DC1}" type="datetime1">
              <a:rPr kumimoji="1" lang="ja-JP" altLang="en-US" smtClean="0"/>
              <a:t>2012/10/31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8CBC-B6E8-4A75-AF1A-2BF38F5BC2B6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DA39-0F21-4259-866A-0D84529E9376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1" y="274644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D2FD-00C4-41CD-B58F-EEF4DDB42BDE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20" indent="0" algn="ctr">
              <a:buNone/>
              <a:defRPr/>
            </a:lvl2pPr>
            <a:lvl3pPr marL="914240" indent="0" algn="ctr">
              <a:buNone/>
              <a:defRPr/>
            </a:lvl3pPr>
            <a:lvl4pPr marL="1371359" indent="0" algn="ctr">
              <a:buNone/>
              <a:defRPr/>
            </a:lvl4pPr>
            <a:lvl5pPr marL="1828479" indent="0" algn="ctr">
              <a:buNone/>
              <a:defRPr/>
            </a:lvl5pPr>
            <a:lvl6pPr marL="2285599" indent="0" algn="ctr">
              <a:buNone/>
              <a:defRPr/>
            </a:lvl6pPr>
            <a:lvl7pPr marL="2742718" indent="0" algn="ctr">
              <a:buNone/>
              <a:defRPr/>
            </a:lvl7pPr>
            <a:lvl8pPr marL="3199838" indent="0" algn="ctr">
              <a:buNone/>
              <a:defRPr/>
            </a:lvl8pPr>
            <a:lvl9pPr marL="3656958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EA10-A892-4E8C-81A6-E233BBC34C5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10B7-3DF8-4D77-89C4-EFC65A31C4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0" indent="0">
              <a:buNone/>
              <a:defRPr sz="1800"/>
            </a:lvl2pPr>
            <a:lvl3pPr marL="914240" indent="0">
              <a:buNone/>
              <a:defRPr sz="1600"/>
            </a:lvl3pPr>
            <a:lvl4pPr marL="1371359" indent="0">
              <a:buNone/>
              <a:defRPr sz="1400"/>
            </a:lvl4pPr>
            <a:lvl5pPr marL="1828479" indent="0">
              <a:buNone/>
              <a:defRPr sz="1400"/>
            </a:lvl5pPr>
            <a:lvl6pPr marL="2285599" indent="0">
              <a:buNone/>
              <a:defRPr sz="1400"/>
            </a:lvl6pPr>
            <a:lvl7pPr marL="2742718" indent="0">
              <a:buNone/>
              <a:defRPr sz="1400"/>
            </a:lvl7pPr>
            <a:lvl8pPr marL="3199838" indent="0">
              <a:buNone/>
              <a:defRPr sz="1400"/>
            </a:lvl8pPr>
            <a:lvl9pPr marL="3656958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4EDA-219B-44A1-A150-5712B826D98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4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897-177D-49A5-B928-14E386536E7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9" indent="0">
              <a:buNone/>
              <a:defRPr sz="1600" b="1"/>
            </a:lvl6pPr>
            <a:lvl7pPr marL="2742718" indent="0">
              <a:buNone/>
              <a:defRPr sz="1600" b="1"/>
            </a:lvl7pPr>
            <a:lvl8pPr marL="3199838" indent="0">
              <a:buNone/>
              <a:defRPr sz="1600" b="1"/>
            </a:lvl8pPr>
            <a:lvl9pPr marL="365695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9" indent="0">
              <a:buNone/>
              <a:defRPr sz="1600" b="1"/>
            </a:lvl6pPr>
            <a:lvl7pPr marL="2742718" indent="0">
              <a:buNone/>
              <a:defRPr sz="1600" b="1"/>
            </a:lvl7pPr>
            <a:lvl8pPr marL="3199838" indent="0">
              <a:buNone/>
              <a:defRPr sz="1600" b="1"/>
            </a:lvl8pPr>
            <a:lvl9pPr marL="365695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A3B9-87B4-4D59-B144-DCD96132E8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8BED-4EDF-410B-9D9F-5B83CC2EB71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28A0-1591-4EED-8F04-320ACF1984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4" y="1435105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40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9" indent="0">
              <a:buNone/>
              <a:defRPr sz="900"/>
            </a:lvl6pPr>
            <a:lvl7pPr marL="2742718" indent="0">
              <a:buNone/>
              <a:defRPr sz="900"/>
            </a:lvl7pPr>
            <a:lvl8pPr marL="3199838" indent="0">
              <a:buNone/>
              <a:defRPr sz="900"/>
            </a:lvl8pPr>
            <a:lvl9pPr marL="3656958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84B0-B3C0-43F0-9F43-6DCE7E101CF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8AD1-F8B7-4250-B8EC-3414A3CEC1C2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40" indent="0">
              <a:buNone/>
              <a:defRPr sz="2400"/>
            </a:lvl3pPr>
            <a:lvl4pPr marL="1371359" indent="0">
              <a:buNone/>
              <a:defRPr sz="2000"/>
            </a:lvl4pPr>
            <a:lvl5pPr marL="1828479" indent="0">
              <a:buNone/>
              <a:defRPr sz="2000"/>
            </a:lvl5pPr>
            <a:lvl6pPr marL="2285599" indent="0">
              <a:buNone/>
              <a:defRPr sz="2000"/>
            </a:lvl6pPr>
            <a:lvl7pPr marL="2742718" indent="0">
              <a:buNone/>
              <a:defRPr sz="2000"/>
            </a:lvl7pPr>
            <a:lvl8pPr marL="3199838" indent="0">
              <a:buNone/>
              <a:defRPr sz="2000"/>
            </a:lvl8pPr>
            <a:lvl9pPr marL="3656958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40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9" indent="0">
              <a:buNone/>
              <a:defRPr sz="900"/>
            </a:lvl6pPr>
            <a:lvl7pPr marL="2742718" indent="0">
              <a:buNone/>
              <a:defRPr sz="900"/>
            </a:lvl7pPr>
            <a:lvl8pPr marL="3199838" indent="0">
              <a:buNone/>
              <a:defRPr sz="900"/>
            </a:lvl8pPr>
            <a:lvl9pPr marL="3656958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DFE0-B9B8-40B8-B30C-AAC6F9DF520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0B2E-A111-4E73-9784-30452331293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1" y="274644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6" y="274644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89BD2-4417-4DA7-9B8F-CB2F977DE7F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463971"/>
            <a:ext cx="990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/>
          <p:cNvSpPr txBox="1">
            <a:spLocks/>
          </p:cNvSpPr>
          <p:nvPr userDrawn="1"/>
        </p:nvSpPr>
        <p:spPr>
          <a:xfrm>
            <a:off x="742950" y="25400"/>
            <a:ext cx="8420100" cy="469900"/>
          </a:xfrm>
          <a:prstGeom prst="rect">
            <a:avLst/>
          </a:prstGeom>
        </p:spPr>
        <p:txBody>
          <a:bodyPr lIns="91424" tIns="45712" rIns="91424" bIns="45712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endParaRPr lang="ja-JP" altLang="en-US" sz="280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 2"/>
          <p:cNvSpPr txBox="1">
            <a:spLocks/>
          </p:cNvSpPr>
          <p:nvPr userDrawn="1"/>
        </p:nvSpPr>
        <p:spPr bwMode="auto">
          <a:xfrm>
            <a:off x="9345356" y="67097"/>
            <a:ext cx="472943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459E37D-CF45-41E2-9465-424C08A21E89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95E7-6A0C-490B-9432-3A6EC20B81CE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33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895-B817-4219-AB2C-0BB83AAF269A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9" indent="0">
              <a:buNone/>
              <a:defRPr sz="1600" b="1"/>
            </a:lvl6pPr>
            <a:lvl7pPr marL="2742718" indent="0">
              <a:buNone/>
              <a:defRPr sz="1600" b="1"/>
            </a:lvl7pPr>
            <a:lvl8pPr marL="3199838" indent="0">
              <a:buNone/>
              <a:defRPr sz="1600" b="1"/>
            </a:lvl8pPr>
            <a:lvl9pPr marL="365695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9" indent="0">
              <a:buNone/>
              <a:defRPr sz="1600" b="1"/>
            </a:lvl6pPr>
            <a:lvl7pPr marL="2742718" indent="0">
              <a:buNone/>
              <a:defRPr sz="1600" b="1"/>
            </a:lvl7pPr>
            <a:lvl8pPr marL="3199838" indent="0">
              <a:buNone/>
              <a:defRPr sz="1600" b="1"/>
            </a:lvl8pPr>
            <a:lvl9pPr marL="365695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8625-44A6-45FC-8F68-211FABDFA996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C38-99FB-44E2-B66A-81711C160D61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A996-D618-4826-9FF8-E6967A86EBD2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4" y="27305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40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9" indent="0">
              <a:buNone/>
              <a:defRPr sz="900"/>
            </a:lvl6pPr>
            <a:lvl7pPr marL="2742718" indent="0">
              <a:buNone/>
              <a:defRPr sz="900"/>
            </a:lvl7pPr>
            <a:lvl8pPr marL="3199838" indent="0">
              <a:buNone/>
              <a:defRPr sz="900"/>
            </a:lvl8pPr>
            <a:lvl9pPr marL="365695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AD55-3B28-4FD7-B9D6-053A57083F56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40" indent="0">
              <a:buNone/>
              <a:defRPr sz="2400"/>
            </a:lvl3pPr>
            <a:lvl4pPr marL="1371359" indent="0">
              <a:buNone/>
              <a:defRPr sz="2000"/>
            </a:lvl4pPr>
            <a:lvl5pPr marL="1828479" indent="0">
              <a:buNone/>
              <a:defRPr sz="2000"/>
            </a:lvl5pPr>
            <a:lvl6pPr marL="2285599" indent="0">
              <a:buNone/>
              <a:defRPr sz="2000"/>
            </a:lvl6pPr>
            <a:lvl7pPr marL="2742718" indent="0">
              <a:buNone/>
              <a:defRPr sz="2000"/>
            </a:lvl7pPr>
            <a:lvl8pPr marL="3199838" indent="0">
              <a:buNone/>
              <a:defRPr sz="2000"/>
            </a:lvl8pPr>
            <a:lvl9pPr marL="365695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40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9" indent="0">
              <a:buNone/>
              <a:defRPr sz="900"/>
            </a:lvl6pPr>
            <a:lvl7pPr marL="2742718" indent="0">
              <a:buNone/>
              <a:defRPr sz="900"/>
            </a:lvl7pPr>
            <a:lvl8pPr marL="3199838" indent="0">
              <a:buNone/>
              <a:defRPr sz="900"/>
            </a:lvl8pPr>
            <a:lvl9pPr marL="365695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6B66-BB12-4C4D-9E49-E565521D1D32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C1E9-C48D-4A79-A3FF-5FE04DF97A21}" type="datetime1">
              <a:rPr kumimoji="1" lang="ja-JP" altLang="en-US" smtClean="0"/>
              <a:pPr/>
              <a:t>2012/10/31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4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91424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defTabSz="91424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8" indent="-228560" algn="l" defTabSz="91424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8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8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8" indent="-228560" algn="l" defTabSz="91424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9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9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8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8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8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6825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63B20-348C-414B-81BA-DD2FC51C32FB}" type="slidenum">
              <a:rPr lang="en-US" altLang="ja-JP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4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12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24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35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47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40" indent="-34284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00" indent="-22856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20" indent="-22856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038" indent="-22856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160" indent="-22856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78" indent="-22856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98" indent="-22856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518" indent="-22856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9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9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8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8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8" algn="l" defTabSz="91424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wmf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628802"/>
            <a:ext cx="9906000" cy="2262113"/>
          </a:xfrm>
          <a:noFill/>
        </p:spPr>
        <p:txBody>
          <a:bodyPr>
            <a:normAutofit/>
          </a:bodyPr>
          <a:lstStyle/>
          <a:p>
            <a:r>
              <a:rPr lang="ja-JP" altLang="en-US" dirty="0" smtClean="0"/>
              <a:t>オープンデータ</a:t>
            </a:r>
            <a:r>
              <a:rPr lang="ja-JP" altLang="en-US" dirty="0"/>
              <a:t>戦略に係る総務省の</a:t>
            </a:r>
            <a:r>
              <a:rPr lang="ja-JP" altLang="en-US" dirty="0" smtClean="0"/>
              <a:t>取組</a:t>
            </a:r>
            <a:endParaRPr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50456" y="4365104"/>
            <a:ext cx="4005088" cy="1778540"/>
          </a:xfrm>
        </p:spPr>
        <p:txBody>
          <a:bodyPr>
            <a:noAutofit/>
          </a:bodyPr>
          <a:lstStyle/>
          <a:p>
            <a:pPr algn="dist"/>
            <a:r>
              <a:rPr lang="ja-JP" altLang="en-US" sz="2800" dirty="0">
                <a:solidFill>
                  <a:schemeClr val="tx1"/>
                </a:solidFill>
              </a:rPr>
              <a:t>平成２４年</a:t>
            </a:r>
            <a:r>
              <a:rPr lang="ja-JP" altLang="en-US" sz="2800" dirty="0" smtClean="0">
                <a:solidFill>
                  <a:schemeClr val="tx1"/>
                </a:solidFill>
              </a:rPr>
              <a:t>１０月２４日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dist"/>
            <a:r>
              <a:rPr lang="ja-JP" altLang="en-US" sz="2800" dirty="0">
                <a:solidFill>
                  <a:schemeClr val="tx1"/>
                </a:solidFill>
              </a:rPr>
              <a:t>総務省　情報流通行政局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dist"/>
            <a:r>
              <a:rPr lang="ja-JP" altLang="en-US" sz="2800" dirty="0">
                <a:solidFill>
                  <a:schemeClr val="tx1"/>
                </a:solidFill>
              </a:rPr>
              <a:t>情報流通振興課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5"/>
          <p:cNvSpPr txBox="1"/>
          <p:nvPr/>
        </p:nvSpPr>
        <p:spPr>
          <a:xfrm>
            <a:off x="8409384" y="332655"/>
            <a:ext cx="12618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ＤＦＧ華康ゴシック体W5" pitchFamily="50" charset="-128"/>
                <a:ea typeface="ＤＦＧ華康ゴシック体W5" pitchFamily="50" charset="-128"/>
                <a:cs typeface="+mn-cs"/>
              </a:defRPr>
            </a:lvl9pPr>
          </a:lstStyle>
          <a:p>
            <a:pPr algn="r"/>
            <a:r>
              <a:rPr kumimoji="1" lang="ja-JP" altLang="en-US" dirty="0" smtClean="0">
                <a:latin typeface="ＤＦ華康ゴシック体W5" pitchFamily="49" charset="-128"/>
                <a:ea typeface="ＤＦ華康ゴシック体W5" pitchFamily="49" charset="-128"/>
                <a:cs typeface="ヒラギノ角ゴ ProN W6"/>
              </a:rPr>
              <a:t>資料</a:t>
            </a:r>
            <a:r>
              <a:rPr kumimoji="1" lang="en-US" altLang="ja-JP" smtClean="0">
                <a:latin typeface="ＤＦ華康ゴシック体W5" pitchFamily="49" charset="-128"/>
                <a:ea typeface="ＤＦ華康ゴシック体W5" pitchFamily="49" charset="-128"/>
                <a:cs typeface="ヒラギノ角ゴ ProN W6"/>
              </a:rPr>
              <a:t>1-5</a:t>
            </a:r>
            <a:endParaRPr kumimoji="1" lang="ja-JP" altLang="en-US" dirty="0" smtClean="0">
              <a:latin typeface="ＤＦ華康ゴシック体W5" pitchFamily="49" charset="-128"/>
              <a:ea typeface="ＤＦ華康ゴシック体W5" pitchFamily="49" charset="-128"/>
              <a:cs typeface="ヒラギノ角ゴ ProN W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28464" y="1484784"/>
            <a:ext cx="9583832" cy="738064"/>
          </a:xfrm>
          <a:prstGeom prst="roundRect">
            <a:avLst>
              <a:gd name="adj" fmla="val 56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1988" tIns="45712" rIns="91424" bIns="45712" rtlCol="0" anchor="t"/>
          <a:lstStyle/>
          <a:p>
            <a:r>
              <a:rPr lang="ja-JP" altLang="en-US" sz="1400" b="1" dirty="0"/>
              <a:t>①　透明性・信頼性向上</a:t>
            </a:r>
            <a:r>
              <a:rPr lang="ja-JP" altLang="en-US" sz="1200" dirty="0"/>
              <a:t>　　　　  →　</a:t>
            </a:r>
            <a:r>
              <a:rPr lang="ja-JP" altLang="en-US" sz="1100" dirty="0"/>
              <a:t>行政の透明性の向上、行政への国民からの信頼性の向上</a:t>
            </a:r>
            <a:endParaRPr lang="en-US" altLang="ja-JP" sz="1100" dirty="0"/>
          </a:p>
          <a:p>
            <a:r>
              <a:rPr lang="ja-JP" altLang="en-US" sz="1400" b="1" dirty="0"/>
              <a:t>②　国民参加・官民協働推進</a:t>
            </a:r>
            <a:r>
              <a:rPr lang="ja-JP" altLang="en-US" sz="1400" dirty="0"/>
              <a:t>　</a:t>
            </a:r>
            <a:r>
              <a:rPr lang="ja-JP" altLang="en-US" sz="1200" dirty="0"/>
              <a:t>→　</a:t>
            </a:r>
            <a:r>
              <a:rPr lang="ja-JP" altLang="en-US" sz="1100" dirty="0"/>
              <a:t>創意工夫を活かした公共サービスの迅速かつ効率的な提供、ニーズや価値観の多様化等への対応</a:t>
            </a:r>
            <a:endParaRPr lang="en-US" altLang="ja-JP" sz="1100" dirty="0"/>
          </a:p>
          <a:p>
            <a:r>
              <a:rPr lang="ja-JP" altLang="en-US" sz="1400" b="1" dirty="0"/>
              <a:t>③　経済活性化・行政効率化</a:t>
            </a:r>
            <a:r>
              <a:rPr lang="ja-JP" altLang="en-US" sz="1200" dirty="0"/>
              <a:t>　</a:t>
            </a:r>
            <a:r>
              <a:rPr lang="ja-JP" altLang="en-US" sz="600" dirty="0"/>
              <a:t> </a:t>
            </a:r>
            <a:r>
              <a:rPr lang="ja-JP" altLang="en-US" sz="1200" dirty="0"/>
              <a:t>→　</a:t>
            </a:r>
            <a:r>
              <a:rPr lang="ja-JP" altLang="en-US" sz="1100" dirty="0"/>
              <a:t>我が国全体の経済活性化、国・地方公共団体の業務効率化、高度化</a:t>
            </a:r>
            <a:endParaRPr lang="ja-JP" altLang="en-US" sz="1200" dirty="0"/>
          </a:p>
          <a:p>
            <a:endParaRPr lang="ja-JP" altLang="en-US" sz="1200" dirty="0"/>
          </a:p>
        </p:txBody>
      </p:sp>
      <p:sp>
        <p:nvSpPr>
          <p:cNvPr id="13" name="角丸四角形 12"/>
          <p:cNvSpPr/>
          <p:nvPr/>
        </p:nvSpPr>
        <p:spPr>
          <a:xfrm>
            <a:off x="128464" y="2582888"/>
            <a:ext cx="9583832" cy="792088"/>
          </a:xfrm>
          <a:prstGeom prst="roundRect">
            <a:avLst>
              <a:gd name="adj" fmla="val 47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1988" tIns="45712" rIns="91424" bIns="45712" rtlCol="0" anchor="t"/>
          <a:lstStyle/>
          <a:p>
            <a:pPr lvl="0"/>
            <a:r>
              <a:rPr lang="en-US" altLang="ja-JP" sz="1200" b="1" dirty="0"/>
              <a:t>【</a:t>
            </a:r>
            <a:r>
              <a:rPr lang="ja-JP" altLang="en-US" sz="1200" b="1" dirty="0"/>
              <a:t>基本原則</a:t>
            </a:r>
            <a:r>
              <a:rPr lang="en-US" altLang="ja-JP" sz="1200" b="1" dirty="0"/>
              <a:t>】 </a:t>
            </a:r>
            <a:r>
              <a:rPr lang="en-US" altLang="ja-JP" sz="600" b="1" dirty="0"/>
              <a:t> </a:t>
            </a:r>
            <a:r>
              <a:rPr lang="ja-JP" altLang="en-US" sz="1200" b="1" dirty="0"/>
              <a:t>①　</a:t>
            </a:r>
            <a:r>
              <a:rPr lang="ja-JP" altLang="ja-JP" sz="1200" b="1" dirty="0"/>
              <a:t>政府自ら積極的に公共データを公開すること</a:t>
            </a:r>
          </a:p>
          <a:p>
            <a:pPr lvl="0"/>
            <a:r>
              <a:rPr lang="ja-JP" altLang="en-US" sz="1200" b="1" dirty="0"/>
              <a:t>  　　　   　　    ②　</a:t>
            </a:r>
            <a:r>
              <a:rPr lang="ja-JP" altLang="ja-JP" sz="1200" b="1" dirty="0"/>
              <a:t>機械判読可能な形式で公開すること</a:t>
            </a:r>
          </a:p>
          <a:p>
            <a:pPr lvl="0"/>
            <a:r>
              <a:rPr lang="ja-JP" altLang="en-US" sz="1200" b="1" dirty="0"/>
              <a:t>　   　　　　　   ③　</a:t>
            </a:r>
            <a:r>
              <a:rPr lang="ja-JP" altLang="ja-JP" sz="1200" b="1" dirty="0"/>
              <a:t>営利目的、非営利目的を問わず活用を促進すること</a:t>
            </a:r>
          </a:p>
          <a:p>
            <a:pPr lvl="0"/>
            <a:r>
              <a:rPr lang="ja-JP" altLang="en-US" sz="1200" b="1" dirty="0"/>
              <a:t>　　　　　　　   ④　</a:t>
            </a:r>
            <a:r>
              <a:rPr lang="ja-JP" altLang="ja-JP" sz="1200" b="1" dirty="0"/>
              <a:t>取組可能な公共データから速やかに公開等の具体的な取組に着手し、成果を確実に蓄積していくこと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17928" y="3717034"/>
            <a:ext cx="9643883" cy="1683307"/>
          </a:xfrm>
          <a:prstGeom prst="roundRect">
            <a:avLst>
              <a:gd name="adj" fmla="val 22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88" tIns="45712" rIns="91424" bIns="45712" rtlCol="0" anchor="t"/>
          <a:lstStyle/>
          <a:p>
            <a:r>
              <a:rPr lang="ja-JP" altLang="en-US" sz="1400" dirty="0"/>
              <a:t>　</a:t>
            </a:r>
            <a:endParaRPr lang="en-US" altLang="ja-JP" sz="700" dirty="0"/>
          </a:p>
        </p:txBody>
      </p:sp>
      <p:sp>
        <p:nvSpPr>
          <p:cNvPr id="16" name="角丸四角形 15"/>
          <p:cNvSpPr/>
          <p:nvPr/>
        </p:nvSpPr>
        <p:spPr>
          <a:xfrm>
            <a:off x="117929" y="5760640"/>
            <a:ext cx="9594369" cy="1052736"/>
          </a:xfrm>
          <a:prstGeom prst="roundRect">
            <a:avLst>
              <a:gd name="adj" fmla="val 49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88" tIns="45712" rIns="71988" bIns="45712" rtlCol="0" anchor="t"/>
          <a:lstStyle/>
          <a:p>
            <a:pPr lvl="0"/>
            <a:r>
              <a:rPr lang="en-US" altLang="ja-JP" sz="1300" b="1" dirty="0"/>
              <a:t>【</a:t>
            </a:r>
            <a:r>
              <a:rPr lang="ja-JP" altLang="en-US" sz="1300" b="1" dirty="0"/>
              <a:t>推進体制・制度整備</a:t>
            </a:r>
            <a:r>
              <a:rPr lang="en-US" altLang="ja-JP" sz="1300" b="1" dirty="0"/>
              <a:t>】</a:t>
            </a:r>
            <a:r>
              <a:rPr lang="ja-JP" altLang="ja-JP" sz="1200" b="1" dirty="0"/>
              <a:t>オープンデータを推進するための体制として、</a:t>
            </a:r>
            <a:r>
              <a:rPr lang="ja-JP" altLang="en-US" sz="1200" b="1" dirty="0"/>
              <a:t>速やかに、</a:t>
            </a:r>
            <a:r>
              <a:rPr lang="ja-JP" altLang="ja-JP" sz="1200" b="1" dirty="0"/>
              <a:t>官民による実務者会議を設置</a:t>
            </a:r>
          </a:p>
          <a:p>
            <a:pPr lvl="0"/>
            <a:r>
              <a:rPr lang="ja-JP" altLang="en-US" sz="1400" dirty="0"/>
              <a:t>　①</a:t>
            </a:r>
            <a:r>
              <a:rPr lang="ja-JP" altLang="ja-JP" sz="1400" dirty="0"/>
              <a:t>公共データ活用のための環境整備等基本的な事項の検討</a:t>
            </a:r>
            <a:endParaRPr lang="en-US" altLang="ja-JP" sz="1400" dirty="0"/>
          </a:p>
          <a:p>
            <a:pPr lvl="0"/>
            <a:r>
              <a:rPr lang="ja-JP" altLang="en-US" sz="1400" dirty="0"/>
              <a:t>　②</a:t>
            </a:r>
            <a:r>
              <a:rPr lang="ja-JP" altLang="ja-JP" sz="1400" dirty="0"/>
              <a:t>今後実施すべき施策の検討及びロードマップの策定</a:t>
            </a:r>
            <a:r>
              <a:rPr lang="ja-JP" altLang="en-US" sz="1400" dirty="0"/>
              <a:t>　③</a:t>
            </a:r>
            <a:r>
              <a:rPr lang="ja-JP" altLang="ja-JP" sz="1400" dirty="0"/>
              <a:t>各種施策のレビュー</a:t>
            </a:r>
            <a:r>
              <a:rPr lang="ja-JP" altLang="en-US" sz="1400" dirty="0"/>
              <a:t>及び</a:t>
            </a:r>
            <a:r>
              <a:rPr lang="ja-JP" altLang="ja-JP" sz="1400" dirty="0"/>
              <a:t>フォローアップ</a:t>
            </a:r>
            <a:endParaRPr lang="en-US" altLang="ja-JP" sz="1300" dirty="0"/>
          </a:p>
          <a:p>
            <a:r>
              <a:rPr lang="en-US" altLang="ja-JP" sz="1300" b="1" dirty="0"/>
              <a:t>【</a:t>
            </a:r>
            <a:r>
              <a:rPr lang="ja-JP" altLang="en-US" sz="1300" b="1" dirty="0"/>
              <a:t>電子的提供指針</a:t>
            </a:r>
            <a:r>
              <a:rPr lang="en-US" altLang="ja-JP" sz="1300" b="1" dirty="0"/>
              <a:t>】</a:t>
            </a:r>
            <a:r>
              <a:rPr lang="ja-JP" altLang="en-US" sz="1200" b="1" spc="-150" dirty="0"/>
              <a:t>フォローアップの仕組みを導入し、「具体的な施策」の成果やユーザーの要望等を踏まえ、提供する情報の範囲や内容、提供方法を見直し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7929" y="1196752"/>
            <a:ext cx="2530817" cy="324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r>
              <a:rPr lang="ja-JP" altLang="en-US" sz="1600" b="1" dirty="0"/>
              <a:t>◆　戦略の意義・目的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17929" y="2294856"/>
            <a:ext cx="2530817" cy="324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r>
              <a:rPr lang="ja-JP" altLang="en-US" sz="1600" b="1" dirty="0"/>
              <a:t>◆　基本的な方向性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17929" y="5481264"/>
            <a:ext cx="2530817" cy="324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r>
              <a:rPr lang="ja-JP" altLang="en-US" sz="1600" b="1" dirty="0"/>
              <a:t>◆　推進体制等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00474" y="3789040"/>
            <a:ext cx="9489503" cy="1584176"/>
          </a:xfrm>
          <a:prstGeom prst="roundRect">
            <a:avLst>
              <a:gd name="adj" fmla="val 50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lvl="0"/>
            <a:r>
              <a:rPr lang="en-US" altLang="ja-JP" sz="1400" b="1" u="sng" dirty="0">
                <a:solidFill>
                  <a:prstClr val="black"/>
                </a:solidFill>
              </a:rPr>
              <a:t>【2012</a:t>
            </a:r>
            <a:r>
              <a:rPr lang="ja-JP" altLang="en-US" sz="1400" b="1" u="sng" dirty="0">
                <a:solidFill>
                  <a:prstClr val="black"/>
                </a:solidFill>
              </a:rPr>
              <a:t>年度</a:t>
            </a:r>
            <a:r>
              <a:rPr lang="en-US" altLang="ja-JP" sz="1400" b="1" u="sng" dirty="0">
                <a:solidFill>
                  <a:prstClr val="black"/>
                </a:solidFill>
              </a:rPr>
              <a:t>】</a:t>
            </a:r>
            <a:r>
              <a:rPr lang="ja-JP" altLang="en-US" sz="1400" b="1" u="sng" dirty="0">
                <a:solidFill>
                  <a:prstClr val="black"/>
                </a:solidFill>
              </a:rPr>
              <a:t>以下の施策を速やかに着手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lvl="0"/>
            <a:r>
              <a:rPr lang="ja-JP" altLang="en-US" sz="1400" dirty="0">
                <a:solidFill>
                  <a:prstClr val="black"/>
                </a:solidFill>
              </a:rPr>
              <a:t>　</a:t>
            </a:r>
            <a:r>
              <a:rPr lang="ja-JP" altLang="en-US" sz="1400" b="1" u="sng" dirty="0">
                <a:solidFill>
                  <a:prstClr val="black"/>
                </a:solidFill>
              </a:rPr>
              <a:t>１　公共データ活用の推進</a:t>
            </a:r>
            <a:r>
              <a:rPr lang="ja-JP" altLang="en-US" sz="1400" b="1" dirty="0">
                <a:solidFill>
                  <a:prstClr val="black"/>
                </a:solidFill>
              </a:rPr>
              <a:t>　</a:t>
            </a:r>
            <a:r>
              <a:rPr lang="ja-JP" altLang="en-US" sz="1200" b="1" dirty="0">
                <a:solidFill>
                  <a:prstClr val="black"/>
                </a:solidFill>
              </a:rPr>
              <a:t>（公共データの活用について、</a:t>
            </a:r>
            <a:r>
              <a:rPr lang="ja-JP" altLang="en-US" sz="1200" b="1" u="heavy" dirty="0">
                <a:solidFill>
                  <a:srgbClr val="FF0000"/>
                </a:solidFill>
              </a:rPr>
              <a:t>民間と連携し、実証事業等を実施</a:t>
            </a:r>
            <a:r>
              <a:rPr lang="ja-JP" altLang="en-US" sz="1200" b="1" dirty="0">
                <a:solidFill>
                  <a:prstClr val="black"/>
                </a:solidFill>
              </a:rPr>
              <a:t>）　</a:t>
            </a:r>
            <a:r>
              <a:rPr lang="en-US" altLang="ja-JP" sz="1200" b="1" dirty="0">
                <a:solidFill>
                  <a:prstClr val="black"/>
                </a:solidFill>
              </a:rPr>
              <a:t>《</a:t>
            </a:r>
            <a:r>
              <a:rPr lang="ja-JP" altLang="en-US" sz="1200" b="1" dirty="0">
                <a:solidFill>
                  <a:prstClr val="black"/>
                </a:solidFill>
              </a:rPr>
              <a:t>内閣官房、</a:t>
            </a:r>
            <a:r>
              <a:rPr lang="ja-JP" altLang="en-US" sz="1200" b="1" u="heavy" dirty="0">
                <a:solidFill>
                  <a:srgbClr val="FF0000"/>
                </a:solidFill>
              </a:rPr>
              <a:t>総務省</a:t>
            </a:r>
            <a:r>
              <a:rPr lang="ja-JP" altLang="en-US" sz="1200" b="1" dirty="0">
                <a:solidFill>
                  <a:prstClr val="black"/>
                </a:solidFill>
              </a:rPr>
              <a:t>、経済産業省</a:t>
            </a:r>
            <a:r>
              <a:rPr lang="en-US" altLang="ja-JP" sz="1200" b="1" dirty="0">
                <a:solidFill>
                  <a:prstClr val="black"/>
                </a:solidFill>
              </a:rPr>
              <a:t>》</a:t>
            </a:r>
          </a:p>
          <a:p>
            <a:pPr lvl="0"/>
            <a:r>
              <a:rPr lang="ja-JP" altLang="en-US" sz="1400" dirty="0">
                <a:solidFill>
                  <a:prstClr val="black"/>
                </a:solidFill>
              </a:rPr>
              <a:t>　　　①公共データ活用ニーズの</a:t>
            </a:r>
            <a:r>
              <a:rPr lang="ja-JP" altLang="en-US" sz="1400" dirty="0">
                <a:solidFill>
                  <a:schemeClr val="tx1"/>
                </a:solidFill>
              </a:rPr>
              <a:t>把握　②データ提供方法等の整理　③民間サービスの開発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r>
              <a:rPr lang="ja-JP" altLang="en-US" sz="1400" b="1" u="sng" dirty="0">
                <a:solidFill>
                  <a:schemeClr val="tx1"/>
                </a:solidFill>
              </a:rPr>
              <a:t>２　公共データ活用のための環境整備　</a:t>
            </a:r>
            <a:r>
              <a:rPr lang="ja-JP" altLang="en-US" sz="1200" b="1" dirty="0">
                <a:solidFill>
                  <a:schemeClr val="tx1"/>
                </a:solidFill>
              </a:rPr>
              <a:t>（実証事業等の成果を踏まえつつ、公共データ活用のための環境整備）　</a:t>
            </a:r>
            <a:r>
              <a:rPr lang="en-US" altLang="ja-JP" sz="1200" b="1" dirty="0">
                <a:solidFill>
                  <a:prstClr val="black"/>
                </a:solidFill>
              </a:rPr>
              <a:t>《</a:t>
            </a:r>
            <a:r>
              <a:rPr lang="ja-JP" altLang="en-US" sz="1200" b="1" dirty="0">
                <a:solidFill>
                  <a:prstClr val="black"/>
                </a:solidFill>
              </a:rPr>
              <a:t>内閣官房、関係府省</a:t>
            </a:r>
            <a:r>
              <a:rPr lang="en-US" altLang="ja-JP" sz="1200" b="1" dirty="0">
                <a:solidFill>
                  <a:prstClr val="black"/>
                </a:solidFill>
              </a:rPr>
              <a:t>》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marL="361887" indent="-361887"/>
            <a:r>
              <a:rPr lang="ja-JP" altLang="en-US" sz="1300" dirty="0">
                <a:solidFill>
                  <a:schemeClr val="tx1"/>
                </a:solidFill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</a:rPr>
              <a:t>　　</a:t>
            </a:r>
            <a:r>
              <a:rPr lang="ja-JP" altLang="en-US" sz="1400" spc="-40" dirty="0">
                <a:solidFill>
                  <a:schemeClr val="tx1"/>
                </a:solidFill>
              </a:rPr>
              <a:t>①必要なルール等の整備（著作権の取扱いルール等）　②データカタログの整備　③データ形式・構造等の標準化の推進等</a:t>
            </a:r>
            <a:endParaRPr lang="en-US" altLang="ja-JP" sz="1400" spc="-40" dirty="0">
              <a:solidFill>
                <a:schemeClr val="tx1"/>
              </a:solidFill>
            </a:endParaRPr>
          </a:p>
          <a:p>
            <a:pPr marL="361887" indent="-361887"/>
            <a:r>
              <a:rPr lang="ja-JP" altLang="en-US" sz="1400" spc="-40" dirty="0">
                <a:solidFill>
                  <a:schemeClr val="tx1"/>
                </a:solidFill>
              </a:rPr>
              <a:t>　　　④提供機関支援等についての検討</a:t>
            </a:r>
            <a:endParaRPr lang="en-US" altLang="ja-JP" sz="1400" spc="-40" dirty="0">
              <a:solidFill>
                <a:schemeClr val="tx1"/>
              </a:solidFill>
            </a:endParaRPr>
          </a:p>
          <a:p>
            <a:pPr marL="361887" indent="-361887"/>
            <a:r>
              <a:rPr lang="en-US" altLang="ja-JP" sz="1400" b="1" u="sng" dirty="0">
                <a:latin typeface="+mj-ea"/>
                <a:ea typeface="+mj-ea"/>
              </a:rPr>
              <a:t>【2013</a:t>
            </a:r>
            <a:r>
              <a:rPr lang="ja-JP" altLang="ja-JP" sz="1400" b="1" u="sng" dirty="0">
                <a:latin typeface="+mj-ea"/>
                <a:ea typeface="+mj-ea"/>
              </a:rPr>
              <a:t>年度以降</a:t>
            </a:r>
            <a:r>
              <a:rPr lang="en-US" altLang="ja-JP" sz="1400" b="1" u="sng" dirty="0">
                <a:latin typeface="+mj-ea"/>
                <a:ea typeface="+mj-ea"/>
              </a:rPr>
              <a:t>】</a:t>
            </a:r>
            <a:r>
              <a:rPr lang="ja-JP" altLang="ja-JP" sz="1400" b="1" u="sng" dirty="0"/>
              <a:t>ロードマップに基づき、各種施策の継続、展開</a:t>
            </a:r>
            <a:r>
              <a:rPr lang="ja-JP" altLang="en-US" sz="1400" b="1" u="sng" dirty="0"/>
              <a:t>　</a:t>
            </a:r>
            <a:r>
              <a:rPr lang="en-US" altLang="ja-JP" sz="1200" b="1" dirty="0">
                <a:solidFill>
                  <a:prstClr val="black"/>
                </a:solidFill>
              </a:rPr>
              <a:t>《</a:t>
            </a:r>
            <a:r>
              <a:rPr lang="ja-JP" altLang="en-US" sz="1200" b="1" dirty="0">
                <a:solidFill>
                  <a:prstClr val="black"/>
                </a:solidFill>
              </a:rPr>
              <a:t>内閣官房、関係府省</a:t>
            </a:r>
            <a:r>
              <a:rPr lang="en-US" altLang="ja-JP" sz="1200" b="1" dirty="0">
                <a:solidFill>
                  <a:prstClr val="black"/>
                </a:solidFill>
              </a:rPr>
              <a:t>》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2828764" y="3429000"/>
            <a:ext cx="424847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7929" y="3501008"/>
            <a:ext cx="2530817" cy="324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r>
              <a:rPr lang="ja-JP" altLang="en-US" sz="1600" b="1" dirty="0"/>
              <a:t>◆　具体的な施策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93361" y="6597353"/>
            <a:ext cx="1518332" cy="27698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ja-JP" sz="1200" b="1" dirty="0">
                <a:solidFill>
                  <a:prstClr val="black"/>
                </a:solidFill>
              </a:rPr>
              <a:t>《</a:t>
            </a:r>
            <a:r>
              <a:rPr lang="ja-JP" altLang="en-US" sz="1200" b="1" dirty="0">
                <a:solidFill>
                  <a:prstClr val="black"/>
                </a:solidFill>
              </a:rPr>
              <a:t>内閣官房、総務省</a:t>
            </a:r>
            <a:r>
              <a:rPr lang="en-US" altLang="ja-JP" sz="1200" b="1" dirty="0">
                <a:solidFill>
                  <a:prstClr val="black"/>
                </a:solidFill>
              </a:rPr>
              <a:t>》</a:t>
            </a:r>
            <a:endParaRPr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81434" y="5996152"/>
            <a:ext cx="3108511" cy="27698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ja-JP" sz="1200" b="1" dirty="0">
                <a:solidFill>
                  <a:prstClr val="black"/>
                </a:solidFill>
              </a:rPr>
              <a:t>《</a:t>
            </a:r>
            <a:r>
              <a:rPr lang="ja-JP" altLang="en-US" sz="1200" b="1" dirty="0">
                <a:solidFill>
                  <a:prstClr val="black"/>
                </a:solidFill>
              </a:rPr>
              <a:t>内閣官房、総務省、経済産業省、関係府省</a:t>
            </a:r>
            <a:r>
              <a:rPr lang="en-US" altLang="ja-JP" sz="1200" b="1" dirty="0">
                <a:solidFill>
                  <a:prstClr val="black"/>
                </a:solidFill>
              </a:rPr>
              <a:t>》</a:t>
            </a:r>
            <a:endParaRPr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28228" y="4554"/>
            <a:ext cx="9905999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altLang="ja-JP" b="1" dirty="0" smtClean="0">
                <a:latin typeface="+mn-ea"/>
                <a:ea typeface="+mn-ea"/>
              </a:rPr>
              <a:t>Ⅰ</a:t>
            </a:r>
            <a:r>
              <a:rPr lang="ja-JP" altLang="en-US" b="1" dirty="0" smtClean="0">
                <a:latin typeface="+mn-ea"/>
                <a:ea typeface="+mn-ea"/>
              </a:rPr>
              <a:t>　政府全体の取組方針</a:t>
            </a:r>
            <a:r>
              <a:rPr lang="ja-JP" altLang="en-US" b="1" dirty="0">
                <a:latin typeface="+mn-ea"/>
                <a:ea typeface="+mn-ea"/>
              </a:rPr>
              <a:t>　</a:t>
            </a:r>
            <a:r>
              <a:rPr lang="ja-JP" altLang="en-US" b="1" dirty="0" smtClean="0">
                <a:latin typeface="+mn-ea"/>
                <a:ea typeface="+mn-ea"/>
              </a:rPr>
              <a:t>　</a:t>
            </a:r>
            <a:r>
              <a:rPr kumimoji="1" lang="ja-JP" altLang="en-US" b="1" dirty="0" smtClean="0">
                <a:latin typeface="+mn-ea"/>
                <a:ea typeface="+mn-ea"/>
              </a:rPr>
              <a:t>電子行政オープンデータ戦略（概要）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8466" y="572454"/>
            <a:ext cx="9561511" cy="4802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ＩＴ戦略本部は、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2012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7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4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日に、公共データの活用促進に集中的に取り組むための戦略として、「電子行政オープンデータ戦略」を策定。</a:t>
            </a:r>
          </a:p>
        </p:txBody>
      </p:sp>
      <p:cxnSp>
        <p:nvCxnSpPr>
          <p:cNvPr id="26" name="直線コネクタ 25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5" name="スライド番号プレースホルダ 2"/>
          <p:cNvSpPr txBox="1">
            <a:spLocks/>
          </p:cNvSpPr>
          <p:nvPr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>
                <a:defRPr/>
              </a:pPr>
              <a:t>1</a:t>
            </a:fld>
            <a:endParaRPr kumimoji="0" lang="en-US" altLang="ja-JP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83" name="正方形/長方形 82"/>
          <p:cNvSpPr/>
          <p:nvPr/>
        </p:nvSpPr>
        <p:spPr>
          <a:xfrm>
            <a:off x="56457" y="764704"/>
            <a:ext cx="9874569" cy="1938976"/>
          </a:xfrm>
          <a:prstGeom prst="rect">
            <a:avLst/>
          </a:prstGeom>
          <a:ln w="6350">
            <a:noFill/>
          </a:ln>
        </p:spPr>
        <p:txBody>
          <a:bodyPr wrap="square" lIns="91424" tIns="45712" rIns="91424" bIns="45712">
            <a:spAutoFit/>
          </a:bodyPr>
          <a:lstStyle/>
          <a:p>
            <a:pPr marL="174594" indent="-17459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■　従前、ＩＣＴの利活用は、個別分野ごとの「縦軸」の情報化の促進が中心だったが、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東日本大震災では情報の横の連携の重要性が顕在化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。</a:t>
            </a:r>
            <a:endParaRPr lang="en-US" altLang="ja-JP" sz="1400" b="1" dirty="0">
              <a:solidFill>
                <a:prstClr val="black"/>
              </a:solidFill>
              <a:latin typeface="ＭＳ Ｐゴシック"/>
            </a:endParaRPr>
          </a:p>
          <a:p>
            <a:pPr marL="174594" indent="-17459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■　このためには、急速に進展してきたブロードバンド環境を活かし、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組織や業界内で利用されているデータを社会でオープンに利用できる環境（オープンデータ流通環境）の整備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が必要。</a:t>
            </a:r>
            <a:endParaRPr lang="en-US" altLang="ja-JP" sz="1400" b="1" dirty="0">
              <a:solidFill>
                <a:prstClr val="black"/>
              </a:solidFill>
              <a:latin typeface="ＭＳ Ｐゴシック"/>
            </a:endParaRPr>
          </a:p>
          <a:p>
            <a:pPr marL="174594" indent="-17459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■　これにより、①様々な主体が自由にデータを加工したり組み合わせたりすることによる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新事業・サービスの創出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、②国民、産業界にとって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有益な情報の入手の容易化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、等が図られる。</a:t>
            </a:r>
            <a:endParaRPr lang="en-US" altLang="ja-JP" sz="1400" b="1" dirty="0">
              <a:solidFill>
                <a:prstClr val="black"/>
              </a:solidFill>
              <a:latin typeface="ＭＳ Ｐゴシック"/>
            </a:endParaRPr>
          </a:p>
          <a:p>
            <a:pPr marL="174594" indent="-174594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■　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電子行政オープンデータ戦略（平成</a:t>
            </a:r>
            <a:r>
              <a:rPr lang="en-US" altLang="ja-JP" sz="1400" b="1" u="heavy" dirty="0">
                <a:solidFill>
                  <a:prstClr val="black"/>
                </a:solidFill>
                <a:latin typeface="ＭＳ Ｐゴシック"/>
              </a:rPr>
              <a:t>24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年</a:t>
            </a:r>
            <a:r>
              <a:rPr lang="en-US" altLang="ja-JP" sz="1400" b="1" u="heavy" dirty="0">
                <a:solidFill>
                  <a:prstClr val="black"/>
                </a:solidFill>
                <a:latin typeface="ＭＳ Ｐゴシック"/>
              </a:rPr>
              <a:t>7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月</a:t>
            </a:r>
            <a:r>
              <a:rPr lang="en-US" altLang="ja-JP" sz="1400" b="1" u="heavy" dirty="0">
                <a:solidFill>
                  <a:prstClr val="black"/>
                </a:solidFill>
                <a:latin typeface="ＭＳ Ｐゴシック"/>
              </a:rPr>
              <a:t>4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日ＩＴ戦略本部決定）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においては、</a:t>
            </a:r>
            <a:r>
              <a:rPr lang="ja-JP" altLang="en-US" sz="1400" b="1" u="heavy" dirty="0">
                <a:solidFill>
                  <a:prstClr val="black"/>
                </a:solidFill>
                <a:latin typeface="ＭＳ Ｐゴシック"/>
              </a:rPr>
              <a:t>「公共データの活用を促進するための取組に速やかに着手」することが重要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/>
              </a:rPr>
              <a:t>とされている。</a:t>
            </a:r>
            <a:endParaRPr lang="en-US" altLang="ja-JP" sz="1400" b="1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20" name="スライド番号プレースホルダ 2"/>
          <p:cNvSpPr txBox="1">
            <a:spLocks/>
          </p:cNvSpPr>
          <p:nvPr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0" lang="en-US" altLang="ja-JP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120640" y="3580050"/>
            <a:ext cx="4040272" cy="1775995"/>
          </a:xfrm>
          <a:prstGeom prst="roundRect">
            <a:avLst>
              <a:gd name="adj" fmla="val 6149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1259205" y="3649338"/>
            <a:ext cx="1770004" cy="338538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ＩＣＴ利活用の推進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137082" y="5932108"/>
            <a:ext cx="4011679" cy="329262"/>
          </a:xfrm>
          <a:prstGeom prst="roundRect">
            <a:avLst>
              <a:gd name="adj" fmla="val 14109"/>
            </a:avLst>
          </a:prstGeom>
          <a:gradFill>
            <a:gsLst>
              <a:gs pos="0">
                <a:srgbClr val="FFFFCC"/>
              </a:gs>
              <a:gs pos="100000">
                <a:srgbClr val="FFFFCC"/>
              </a:gs>
            </a:gsLst>
          </a:gradFill>
          <a:ln w="50800">
            <a:solidFill>
              <a:srgbClr val="FFFF9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236993" y="5922817"/>
            <a:ext cx="3877344" cy="33855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ＩＣＴ基盤（インフラ）の構築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444797" y="4100435"/>
            <a:ext cx="404009" cy="1031965"/>
          </a:xfrm>
          <a:prstGeom prst="roundRect">
            <a:avLst>
              <a:gd name="adj" fmla="val 17914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06383" y="4329403"/>
            <a:ext cx="369300" cy="593000"/>
          </a:xfrm>
          <a:prstGeom prst="rect">
            <a:avLst/>
          </a:prstGeom>
          <a:noFill/>
        </p:spPr>
        <p:txBody>
          <a:bodyPr vert="eaVert"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行政</a:t>
            </a:r>
          </a:p>
        </p:txBody>
      </p:sp>
      <p:sp>
        <p:nvSpPr>
          <p:cNvPr id="108" name="角丸四角形 107"/>
          <p:cNvSpPr/>
          <p:nvPr/>
        </p:nvSpPr>
        <p:spPr>
          <a:xfrm>
            <a:off x="1119241" y="4100435"/>
            <a:ext cx="404009" cy="1031965"/>
          </a:xfrm>
          <a:prstGeom prst="roundRect">
            <a:avLst>
              <a:gd name="adj" fmla="val 17914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180830" y="4338699"/>
            <a:ext cx="369300" cy="593000"/>
          </a:xfrm>
          <a:prstGeom prst="rect">
            <a:avLst/>
          </a:prstGeom>
          <a:noFill/>
        </p:spPr>
        <p:txBody>
          <a:bodyPr vert="eaVert"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医療</a:t>
            </a:r>
          </a:p>
        </p:txBody>
      </p:sp>
      <p:sp>
        <p:nvSpPr>
          <p:cNvPr id="110" name="角丸四角形 109"/>
          <p:cNvSpPr/>
          <p:nvPr/>
        </p:nvSpPr>
        <p:spPr>
          <a:xfrm>
            <a:off x="1824062" y="4100435"/>
            <a:ext cx="404009" cy="1031965"/>
          </a:xfrm>
          <a:prstGeom prst="roundRect">
            <a:avLst>
              <a:gd name="adj" fmla="val 17914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885648" y="4335737"/>
            <a:ext cx="369300" cy="593000"/>
          </a:xfrm>
          <a:prstGeom prst="rect">
            <a:avLst/>
          </a:prstGeom>
          <a:noFill/>
        </p:spPr>
        <p:txBody>
          <a:bodyPr vert="eaVert"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教育</a:t>
            </a:r>
          </a:p>
        </p:txBody>
      </p:sp>
      <p:sp>
        <p:nvSpPr>
          <p:cNvPr id="112" name="角丸四角形 111"/>
          <p:cNvSpPr/>
          <p:nvPr/>
        </p:nvSpPr>
        <p:spPr>
          <a:xfrm>
            <a:off x="3489284" y="4100435"/>
            <a:ext cx="404009" cy="1031966"/>
          </a:xfrm>
          <a:prstGeom prst="roundRect">
            <a:avLst>
              <a:gd name="adj" fmla="val 17914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525096" y="4046734"/>
            <a:ext cx="369300" cy="1016726"/>
          </a:xfrm>
          <a:prstGeom prst="rect">
            <a:avLst/>
          </a:prstGeom>
          <a:noFill/>
        </p:spPr>
        <p:txBody>
          <a:bodyPr vert="eaVert"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（個別分野）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973205" y="4340337"/>
            <a:ext cx="1089482" cy="3077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・・・</a:t>
            </a:r>
          </a:p>
        </p:txBody>
      </p:sp>
      <p:sp>
        <p:nvSpPr>
          <p:cNvPr id="115" name="角丸四角形 114"/>
          <p:cNvSpPr/>
          <p:nvPr/>
        </p:nvSpPr>
        <p:spPr>
          <a:xfrm>
            <a:off x="128466" y="5587985"/>
            <a:ext cx="4011679" cy="310065"/>
          </a:xfrm>
          <a:prstGeom prst="roundRect">
            <a:avLst>
              <a:gd name="adj" fmla="val 14109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508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185056" y="5572068"/>
            <a:ext cx="3877344" cy="33855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ＩＣＴ利用環境の整備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4309024" y="3555844"/>
            <a:ext cx="499960" cy="2784676"/>
          </a:xfrm>
          <a:prstGeom prst="roundRect">
            <a:avLst>
              <a:gd name="adj" fmla="val 14109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 w="50800" cmpd="thickThin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378129" y="3973853"/>
            <a:ext cx="430855" cy="1917741"/>
          </a:xfrm>
          <a:prstGeom prst="rect">
            <a:avLst/>
          </a:prstGeom>
          <a:noFill/>
        </p:spPr>
        <p:txBody>
          <a:bodyPr vert="eaVert"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研究開発等の推進</a:t>
            </a:r>
          </a:p>
        </p:txBody>
      </p:sp>
      <p:sp>
        <p:nvSpPr>
          <p:cNvPr id="138" name="角丸四角形 137"/>
          <p:cNvSpPr/>
          <p:nvPr/>
        </p:nvSpPr>
        <p:spPr>
          <a:xfrm>
            <a:off x="2544151" y="4100437"/>
            <a:ext cx="404009" cy="1039585"/>
          </a:xfrm>
          <a:prstGeom prst="roundRect">
            <a:avLst>
              <a:gd name="adj" fmla="val 17914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2605740" y="4343357"/>
            <a:ext cx="369300" cy="593000"/>
          </a:xfrm>
          <a:prstGeom prst="rect">
            <a:avLst/>
          </a:prstGeom>
          <a:noFill/>
        </p:spPr>
        <p:txBody>
          <a:bodyPr vert="eaVert" wrap="square" lIns="91424" tIns="45712" rIns="91424" bIns="4571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農業</a:t>
            </a:r>
          </a:p>
        </p:txBody>
      </p:sp>
      <p:sp>
        <p:nvSpPr>
          <p:cNvPr id="158" name="角丸四角形 157"/>
          <p:cNvSpPr/>
          <p:nvPr/>
        </p:nvSpPr>
        <p:spPr>
          <a:xfrm>
            <a:off x="123053" y="4778509"/>
            <a:ext cx="4037859" cy="721553"/>
          </a:xfrm>
          <a:prstGeom prst="roundRect">
            <a:avLst>
              <a:gd name="adj" fmla="val 14109"/>
            </a:avLst>
          </a:prstGeom>
          <a:gradFill>
            <a:gsLst>
              <a:gs pos="5000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 w="50800"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384006" y="4779980"/>
            <a:ext cx="3500597" cy="33855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8064A2">
                    <a:lumMod val="50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rPr>
              <a:t>情報流通連携基盤の構築</a:t>
            </a:r>
            <a:endParaRPr lang="ja-JP" altLang="en-US" sz="1600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351255" y="5038396"/>
            <a:ext cx="3533346" cy="43087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srgbClr val="8064A2">
                    <a:lumMod val="50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rPr>
              <a:t>データ様式やＡＰＩの共通化等を通じた</a:t>
            </a:r>
            <a:endParaRPr lang="en-US" altLang="ja-JP" sz="1100" dirty="0">
              <a:solidFill>
                <a:srgbClr val="8064A2">
                  <a:lumMod val="50000"/>
                </a:srgb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srgbClr val="8064A2">
                    <a:lumMod val="50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1100" dirty="0" smtClean="0">
                <a:solidFill>
                  <a:srgbClr val="8064A2">
                    <a:lumMod val="50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rPr>
              <a:t>オープンデータ流通環境</a:t>
            </a:r>
            <a:r>
              <a:rPr lang="ja-JP" altLang="en-US" sz="1100" dirty="0">
                <a:solidFill>
                  <a:srgbClr val="8064A2">
                    <a:lumMod val="50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rPr>
              <a:t>」の整備等</a:t>
            </a:r>
            <a:endParaRPr lang="en-US" altLang="ja-JP" sz="1100" dirty="0">
              <a:solidFill>
                <a:srgbClr val="8064A2">
                  <a:lumMod val="50000"/>
                </a:srgb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18601" y="3507472"/>
            <a:ext cx="1049126" cy="52550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「横軸」の</a:t>
            </a:r>
            <a:endParaRPr lang="en-US" altLang="ja-JP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取組強化</a:t>
            </a:r>
          </a:p>
        </p:txBody>
      </p:sp>
      <p:sp>
        <p:nvSpPr>
          <p:cNvPr id="162" name="正方形/長方形 161"/>
          <p:cNvSpPr/>
          <p:nvPr/>
        </p:nvSpPr>
        <p:spPr>
          <a:xfrm>
            <a:off x="128466" y="3195804"/>
            <a:ext cx="4137467" cy="3600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今後のＩＣＴ総合戦略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3068960"/>
            <a:ext cx="5030800" cy="351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2" y="-2353"/>
            <a:ext cx="9905999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altLang="ja-JP" b="1" dirty="0">
                <a:latin typeface="+mj-ea"/>
              </a:rPr>
              <a:t>Ⅱ</a:t>
            </a:r>
            <a:r>
              <a:rPr lang="ja-JP" altLang="en-US" b="1" dirty="0">
                <a:latin typeface="+mj-ea"/>
              </a:rPr>
              <a:t>　</a:t>
            </a:r>
            <a:r>
              <a:rPr lang="ja-JP" altLang="en-US" b="1" dirty="0">
                <a:latin typeface="+mn-ea"/>
              </a:rPr>
              <a:t>オープンデータ戦略に係る総務省の取組</a:t>
            </a:r>
            <a:r>
              <a:rPr lang="ja-JP" altLang="en-US" b="1" dirty="0">
                <a:latin typeface="+mj-ea"/>
              </a:rPr>
              <a:t>（情報流通連携基盤の構築）　①背景</a:t>
            </a:r>
            <a:endParaRPr lang="ja-JP" altLang="en-US" b="1" dirty="0">
              <a:solidFill>
                <a:srgbClr val="FF0000"/>
              </a:solidFill>
              <a:latin typeface="HGP創英角ｺﾞｼｯｸUB" pitchFamily="50" charset="-128"/>
              <a:ea typeface="ＤＨＰ特太ゴシック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8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テキスト ボックス 113"/>
          <p:cNvSpPr txBox="1"/>
          <p:nvPr/>
        </p:nvSpPr>
        <p:spPr>
          <a:xfrm>
            <a:off x="-28228" y="-27385"/>
            <a:ext cx="9905999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altLang="ja-JP" b="1" dirty="0">
                <a:latin typeface="+mn-ea"/>
                <a:ea typeface="+mn-ea"/>
              </a:rPr>
              <a:t>Ⅱ</a:t>
            </a:r>
            <a:r>
              <a:rPr lang="ja-JP" altLang="en-US" b="1" dirty="0" smtClean="0">
                <a:latin typeface="+mn-ea"/>
                <a:ea typeface="+mn-ea"/>
              </a:rPr>
              <a:t>　オープンデータ戦略に係る総務省の取組（情報流通連携基盤の構築）　②具体的施策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cxnSp>
        <p:nvCxnSpPr>
          <p:cNvPr id="107" name="直線コネクタ 106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115" name="スライド番号プレースホルダ 2"/>
          <p:cNvSpPr txBox="1">
            <a:spLocks/>
          </p:cNvSpPr>
          <p:nvPr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>
                <a:defRPr/>
              </a:pPr>
              <a:t>3</a:t>
            </a:fld>
            <a:endParaRPr kumimoji="0" lang="en-US" altLang="ja-JP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691743" y="1035608"/>
            <a:ext cx="7058155" cy="2462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1000" dirty="0"/>
              <a:t>※</a:t>
            </a:r>
            <a:r>
              <a:rPr lang="ja-JP" altLang="en-US" sz="1000" dirty="0"/>
              <a:t>共通ＡＰＩ（</a:t>
            </a:r>
            <a:r>
              <a:rPr lang="en-US" altLang="ja-JP" sz="1000" dirty="0"/>
              <a:t>Application Programming Interface</a:t>
            </a:r>
            <a:r>
              <a:rPr lang="ja-JP" altLang="en-US" sz="1000" dirty="0"/>
              <a:t>）：情報・データの相互運用性を確保するための共通のデータ形式や通信規約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64541" y="476673"/>
            <a:ext cx="9751987" cy="6309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174594" indent="-174594">
              <a:lnSpc>
                <a:spcPts val="1400"/>
              </a:lnSpc>
            </a:pPr>
            <a:r>
              <a:rPr lang="ja-JP" altLang="en-US" sz="1400" b="1" dirty="0">
                <a:solidFill>
                  <a:schemeClr val="accent6">
                    <a:lumMod val="7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■　</a:t>
            </a:r>
            <a:r>
              <a:rPr lang="ja-JP" altLang="en-US" sz="1400" b="1" dirty="0">
                <a:latin typeface="ＭＳ Ｐゴシック" pitchFamily="50" charset="-128"/>
                <a:ea typeface="ＭＳ Ｐゴシック" pitchFamily="50" charset="-128"/>
              </a:rPr>
              <a:t>分野を超えたデータの流通・連携・利活用を効果的に行うために必要となる、①情報流通連携基盤共通ＡＰＩ</a:t>
            </a:r>
            <a:r>
              <a:rPr lang="en-US" altLang="ja-JP" sz="1400" b="1" dirty="0">
                <a:latin typeface="ＭＳ Ｐゴシック" pitchFamily="50" charset="-128"/>
                <a:ea typeface="ＭＳ Ｐゴシック" pitchFamily="50" charset="-128"/>
              </a:rPr>
              <a:t>※</a:t>
            </a:r>
            <a:r>
              <a:rPr lang="ja-JP" altLang="en-US" sz="1400" b="1" dirty="0">
                <a:latin typeface="ＭＳ Ｐゴシック" pitchFamily="50" charset="-128"/>
                <a:ea typeface="ＭＳ Ｐゴシック" pitchFamily="50" charset="-128"/>
              </a:rPr>
              <a:t>（データモデル・データフォーマット、共通ボキャブラリ等）の確立・国際標準化、②データの２次利用に関するルール（データガバナンス方式）の策定、③オープンデータ化のメリットの可視化等のための実証実験を推進。</a:t>
            </a:r>
          </a:p>
        </p:txBody>
      </p:sp>
      <p:sp>
        <p:nvSpPr>
          <p:cNvPr id="120" name="角丸四角形 119"/>
          <p:cNvSpPr/>
          <p:nvPr/>
        </p:nvSpPr>
        <p:spPr>
          <a:xfrm>
            <a:off x="5025009" y="3950457"/>
            <a:ext cx="4811394" cy="2588566"/>
          </a:xfrm>
          <a:prstGeom prst="roundRect">
            <a:avLst>
              <a:gd name="adj" fmla="val 108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22" name="角丸四角形 121"/>
          <p:cNvSpPr/>
          <p:nvPr/>
        </p:nvSpPr>
        <p:spPr>
          <a:xfrm>
            <a:off x="128464" y="3972216"/>
            <a:ext cx="4758940" cy="2556176"/>
          </a:xfrm>
          <a:prstGeom prst="roundRect">
            <a:avLst>
              <a:gd name="adj" fmla="val 108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4" name="角丸四角形 133"/>
          <p:cNvSpPr/>
          <p:nvPr/>
        </p:nvSpPr>
        <p:spPr>
          <a:xfrm>
            <a:off x="67451" y="1419159"/>
            <a:ext cx="4806608" cy="2296704"/>
          </a:xfrm>
          <a:prstGeom prst="roundRect">
            <a:avLst>
              <a:gd name="adj" fmla="val 108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8" name="角丸四角形 137"/>
          <p:cNvSpPr/>
          <p:nvPr/>
        </p:nvSpPr>
        <p:spPr>
          <a:xfrm>
            <a:off x="5025009" y="1419159"/>
            <a:ext cx="4806609" cy="2296704"/>
          </a:xfrm>
          <a:prstGeom prst="roundRect">
            <a:avLst>
              <a:gd name="adj" fmla="val 108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15962" tIns="71988" rIns="215962" bIns="71988" anchor="ctr"/>
          <a:lstStyle/>
          <a:p>
            <a:pPr algn="ctr">
              <a:defRPr/>
            </a:pPr>
            <a:endParaRPr lang="ja-JP" alt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itchFamily="50" charset="-128"/>
              <a:ea typeface="HGSｺﾞｼｯｸE" pitchFamily="50" charset="-128"/>
            </a:endParaRPr>
          </a:p>
        </p:txBody>
      </p:sp>
      <p:grpSp>
        <p:nvGrpSpPr>
          <p:cNvPr id="139" name="グループ化 138"/>
          <p:cNvGrpSpPr/>
          <p:nvPr/>
        </p:nvGrpSpPr>
        <p:grpSpPr>
          <a:xfrm>
            <a:off x="5263743" y="1970249"/>
            <a:ext cx="4479980" cy="1600381"/>
            <a:chOff x="432627" y="2476500"/>
            <a:chExt cx="11163778" cy="3774185"/>
          </a:xfrm>
        </p:grpSpPr>
        <p:sp>
          <p:nvSpPr>
            <p:cNvPr id="140" name="円柱 139"/>
            <p:cNvSpPr/>
            <p:nvPr/>
          </p:nvSpPr>
          <p:spPr bwMode="auto">
            <a:xfrm>
              <a:off x="609601" y="4800601"/>
              <a:ext cx="304800" cy="128379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41" name="円柱 140"/>
            <p:cNvSpPr/>
            <p:nvPr/>
          </p:nvSpPr>
          <p:spPr bwMode="auto">
            <a:xfrm>
              <a:off x="1033973" y="4354684"/>
              <a:ext cx="296305" cy="98768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42" name="円柱 141"/>
            <p:cNvSpPr/>
            <p:nvPr/>
          </p:nvSpPr>
          <p:spPr bwMode="auto">
            <a:xfrm>
              <a:off x="1371599" y="4495803"/>
              <a:ext cx="337384" cy="1588591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43" name="円柱 142"/>
            <p:cNvSpPr/>
            <p:nvPr/>
          </p:nvSpPr>
          <p:spPr bwMode="auto">
            <a:xfrm>
              <a:off x="1752599" y="4800601"/>
              <a:ext cx="152399" cy="114142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44" name="円柱 143"/>
            <p:cNvSpPr/>
            <p:nvPr/>
          </p:nvSpPr>
          <p:spPr bwMode="auto">
            <a:xfrm>
              <a:off x="2133600" y="4658233"/>
              <a:ext cx="304800" cy="128379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pic>
          <p:nvPicPr>
            <p:cNvPr id="145" name="図 1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160" y="4190999"/>
              <a:ext cx="2465235" cy="16875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46" name="図 1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2160" y="2476500"/>
              <a:ext cx="2259932" cy="16002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cxnSp>
          <p:nvCxnSpPr>
            <p:cNvPr id="147" name="直線矢印コネクタ 146"/>
            <p:cNvCxnSpPr/>
            <p:nvPr/>
          </p:nvCxnSpPr>
          <p:spPr bwMode="auto">
            <a:xfrm rot="5400000">
              <a:off x="5105400" y="45720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8" name="直線矢印コネクタ 147"/>
            <p:cNvCxnSpPr/>
            <p:nvPr/>
          </p:nvCxnSpPr>
          <p:spPr bwMode="auto">
            <a:xfrm rot="5400000">
              <a:off x="6249194" y="4571206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9" name="直線矢印コネクタ 148"/>
            <p:cNvCxnSpPr/>
            <p:nvPr/>
          </p:nvCxnSpPr>
          <p:spPr bwMode="auto">
            <a:xfrm rot="5400000">
              <a:off x="5410994" y="4723606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50" name="円柱 149"/>
            <p:cNvSpPr/>
            <p:nvPr/>
          </p:nvSpPr>
          <p:spPr bwMode="auto">
            <a:xfrm>
              <a:off x="5486400" y="5029200"/>
              <a:ext cx="188686" cy="381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51" name="円柱 150"/>
            <p:cNvSpPr/>
            <p:nvPr/>
          </p:nvSpPr>
          <p:spPr bwMode="auto">
            <a:xfrm>
              <a:off x="5791200" y="5181600"/>
              <a:ext cx="188686" cy="381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52" name="円柱 151"/>
            <p:cNvSpPr/>
            <p:nvPr/>
          </p:nvSpPr>
          <p:spPr bwMode="auto">
            <a:xfrm>
              <a:off x="6400800" y="4572000"/>
              <a:ext cx="188686" cy="381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53" name="円柱 152"/>
            <p:cNvSpPr/>
            <p:nvPr/>
          </p:nvSpPr>
          <p:spPr bwMode="auto">
            <a:xfrm>
              <a:off x="7239000" y="4572000"/>
              <a:ext cx="188686" cy="381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54" name="円柱 153"/>
            <p:cNvSpPr/>
            <p:nvPr/>
          </p:nvSpPr>
          <p:spPr bwMode="auto">
            <a:xfrm>
              <a:off x="6705600" y="5029200"/>
              <a:ext cx="188686" cy="381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55" name="円柱 154"/>
            <p:cNvSpPr/>
            <p:nvPr/>
          </p:nvSpPr>
          <p:spPr bwMode="auto">
            <a:xfrm>
              <a:off x="6096000" y="4495800"/>
              <a:ext cx="188686" cy="381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7972537" y="4726440"/>
              <a:ext cx="3623868" cy="1524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・精密ハザードマップ</a:t>
              </a:r>
              <a:endParaRPr lang="en-US" altLang="ja-JP" sz="900" dirty="0">
                <a:latin typeface="ＭＳ Ｐ明朝" pitchFamily="18" charset="-128"/>
                <a:ea typeface="ＭＳ Ｐ明朝" pitchFamily="18" charset="-128"/>
                <a:cs typeface="ヒラギノ角ゴ ProN W6"/>
              </a:endParaRPr>
            </a:p>
            <a:p>
              <a:r>
                <a:rPr lang="ja-JP" altLang="en-US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・３</a:t>
              </a:r>
              <a:r>
                <a:rPr lang="en-US" altLang="ja-JP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D</a:t>
              </a:r>
              <a:r>
                <a:rPr lang="ja-JP" altLang="en-US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地下構造図</a:t>
              </a:r>
              <a:endParaRPr lang="en-US" altLang="ja-JP" sz="900" dirty="0">
                <a:latin typeface="ＭＳ Ｐ明朝" pitchFamily="18" charset="-128"/>
                <a:ea typeface="ＭＳ Ｐ明朝" pitchFamily="18" charset="-128"/>
                <a:cs typeface="ヒラギノ角ゴ ProN W6"/>
              </a:endParaRPr>
            </a:p>
            <a:p>
              <a:r>
                <a:rPr lang="ja-JP" altLang="en-US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・災害予測シミュレーション</a:t>
              </a:r>
              <a:endParaRPr lang="en-US" altLang="ja-JP" sz="900" dirty="0">
                <a:latin typeface="ＭＳ Ｐ明朝" pitchFamily="18" charset="-128"/>
                <a:ea typeface="ＭＳ Ｐ明朝" pitchFamily="18" charset="-128"/>
                <a:cs typeface="ヒラギノ角ゴ ProN W6"/>
              </a:endParaRPr>
            </a:p>
            <a:p>
              <a:r>
                <a:rPr lang="ja-JP" altLang="en-US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等の新サービス</a:t>
              </a: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432627" y="2569252"/>
              <a:ext cx="3052647" cy="544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>
                  <a:latin typeface="ＭＳ Ｐ明朝" pitchFamily="18" charset="-128"/>
                  <a:ea typeface="ＭＳ Ｐ明朝" pitchFamily="18" charset="-128"/>
                  <a:cs typeface="ヒラギノ角ゴ ProN W6"/>
                </a:rPr>
                <a:t>国のボーリングデータ</a:t>
              </a:r>
              <a:endParaRPr lang="en-US" altLang="ja-JP" sz="900" dirty="0">
                <a:latin typeface="ＭＳ Ｐ明朝" pitchFamily="18" charset="-128"/>
                <a:ea typeface="ＭＳ Ｐ明朝" pitchFamily="18" charset="-128"/>
                <a:cs typeface="ヒラギノ角ゴ ProN W6"/>
              </a:endParaRPr>
            </a:p>
          </p:txBody>
        </p:sp>
        <p:sp>
          <p:nvSpPr>
            <p:cNvPr id="158" name="円柱 157"/>
            <p:cNvSpPr/>
            <p:nvPr/>
          </p:nvSpPr>
          <p:spPr bwMode="auto">
            <a:xfrm>
              <a:off x="2514600" y="4800601"/>
              <a:ext cx="304800" cy="128379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srgbClr val="0E2C3E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5564513" y="1725017"/>
            <a:ext cx="885960" cy="24621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10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【</a:t>
            </a:r>
            <a:r>
              <a:rPr lang="ja-JP" altLang="en-US" sz="10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現状</a:t>
            </a:r>
            <a:r>
              <a:rPr lang="en-US" altLang="ja-JP" sz="10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】</a:t>
            </a:r>
            <a:endParaRPr lang="ja-JP" altLang="en-US" sz="1000" dirty="0">
              <a:latin typeface="ＭＳ Ｐ明朝" pitchFamily="18" charset="-128"/>
              <a:ea typeface="ＭＳ Ｐ明朝" pitchFamily="18" charset="-128"/>
              <a:cs typeface="ヒラギノ角ゴ ProN W6"/>
            </a:endParaRPr>
          </a:p>
        </p:txBody>
      </p:sp>
      <p:pic>
        <p:nvPicPr>
          <p:cNvPr id="160" name="Picture 12" descr="Image03のコピ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0" y="1941262"/>
            <a:ext cx="1104063" cy="84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テキスト ボックス 160"/>
          <p:cNvSpPr txBox="1"/>
          <p:nvPr/>
        </p:nvSpPr>
        <p:spPr>
          <a:xfrm>
            <a:off x="7122959" y="1702610"/>
            <a:ext cx="1680283" cy="24621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10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【</a:t>
            </a:r>
            <a:r>
              <a:rPr lang="ja-JP" altLang="en-US" sz="10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オープンデータ化</a:t>
            </a:r>
            <a:r>
              <a:rPr lang="en-US" altLang="ja-JP" sz="10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】</a:t>
            </a:r>
            <a:endParaRPr lang="ja-JP" altLang="en-US" sz="1000" dirty="0">
              <a:latin typeface="ＭＳ Ｐ明朝" pitchFamily="18" charset="-128"/>
              <a:ea typeface="ＭＳ Ｐ明朝" pitchFamily="18" charset="-128"/>
              <a:cs typeface="ヒラギノ角ゴ ProN W6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2931254" y="1620846"/>
            <a:ext cx="1861736" cy="21542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l"/>
            <a:r>
              <a:rPr lang="en-US" altLang="ja-JP" sz="800" dirty="0">
                <a:latin typeface="ＭＳ Ｐ明朝" pitchFamily="18" charset="-128"/>
                <a:ea typeface="ＭＳ Ｐ明朝" pitchFamily="18" charset="-128"/>
                <a:cs typeface="Arial Bold"/>
              </a:rPr>
              <a:t>Smart Train/Smart Bus</a:t>
            </a:r>
            <a:r>
              <a:rPr lang="ja-JP" altLang="en-US" sz="800" dirty="0">
                <a:latin typeface="ＭＳ Ｐ明朝" pitchFamily="18" charset="-128"/>
                <a:ea typeface="ＭＳ Ｐ明朝" pitchFamily="18" charset="-128"/>
                <a:cs typeface="Arial Bold"/>
              </a:rPr>
              <a:t>（スマホアプリ）</a:t>
            </a:r>
          </a:p>
        </p:txBody>
      </p:sp>
      <p:pic>
        <p:nvPicPr>
          <p:cNvPr id="163" name="Picture 6" descr="Image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63" y="2890710"/>
            <a:ext cx="384448" cy="453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6" descr="Image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6" y="2177125"/>
            <a:ext cx="406984" cy="479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5" descr="Image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>
            <a:fillRect/>
          </a:stretch>
        </p:blipFill>
        <p:spPr bwMode="auto">
          <a:xfrm>
            <a:off x="8908189" y="1641576"/>
            <a:ext cx="575970" cy="63944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テキスト ボックス 165"/>
          <p:cNvSpPr txBox="1"/>
          <p:nvPr/>
        </p:nvSpPr>
        <p:spPr>
          <a:xfrm>
            <a:off x="5190351" y="2628314"/>
            <a:ext cx="1455815" cy="2308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9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自治体のボーリングデータ</a:t>
            </a:r>
            <a:endParaRPr lang="en-US" altLang="ja-JP" sz="900" dirty="0">
              <a:latin typeface="ＭＳ Ｐ明朝" pitchFamily="18" charset="-128"/>
              <a:ea typeface="ＭＳ Ｐ明朝" pitchFamily="18" charset="-128"/>
              <a:cs typeface="ヒラギノ角ゴ ProN W6"/>
            </a:endParaRPr>
          </a:p>
        </p:txBody>
      </p:sp>
      <p:sp>
        <p:nvSpPr>
          <p:cNvPr id="167" name="円柱 166"/>
          <p:cNvSpPr/>
          <p:nvPr/>
        </p:nvSpPr>
        <p:spPr bwMode="auto">
          <a:xfrm>
            <a:off x="5392203" y="2243341"/>
            <a:ext cx="122315" cy="405446"/>
          </a:xfrm>
          <a:prstGeom prst="can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68" name="円柱 167"/>
          <p:cNvSpPr/>
          <p:nvPr/>
        </p:nvSpPr>
        <p:spPr bwMode="auto">
          <a:xfrm>
            <a:off x="5562810" y="2233834"/>
            <a:ext cx="122315" cy="405446"/>
          </a:xfrm>
          <a:prstGeom prst="can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69" name="円柱 168"/>
          <p:cNvSpPr/>
          <p:nvPr/>
        </p:nvSpPr>
        <p:spPr bwMode="auto">
          <a:xfrm flipH="1">
            <a:off x="5834225" y="2249991"/>
            <a:ext cx="125135" cy="447263"/>
          </a:xfrm>
          <a:prstGeom prst="can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70" name="円柱 169"/>
          <p:cNvSpPr/>
          <p:nvPr/>
        </p:nvSpPr>
        <p:spPr bwMode="auto">
          <a:xfrm>
            <a:off x="5717464" y="2281024"/>
            <a:ext cx="122315" cy="405446"/>
          </a:xfrm>
          <a:prstGeom prst="can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171" name="直線矢印コネクタ 170"/>
          <p:cNvCxnSpPr/>
          <p:nvPr/>
        </p:nvCxnSpPr>
        <p:spPr>
          <a:xfrm>
            <a:off x="6479562" y="2281025"/>
            <a:ext cx="671560" cy="28768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直線矢印コネクタ 171"/>
          <p:cNvCxnSpPr/>
          <p:nvPr/>
        </p:nvCxnSpPr>
        <p:spPr>
          <a:xfrm flipV="1">
            <a:off x="6502921" y="2743732"/>
            <a:ext cx="648203" cy="40588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円柱 172"/>
          <p:cNvSpPr/>
          <p:nvPr/>
        </p:nvSpPr>
        <p:spPr bwMode="auto">
          <a:xfrm>
            <a:off x="7641010" y="2898596"/>
            <a:ext cx="78464" cy="200345"/>
          </a:xfrm>
          <a:prstGeom prst="can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74" name="円柱 173"/>
          <p:cNvSpPr/>
          <p:nvPr/>
        </p:nvSpPr>
        <p:spPr bwMode="auto">
          <a:xfrm>
            <a:off x="7854544" y="2762325"/>
            <a:ext cx="78464" cy="200345"/>
          </a:xfrm>
          <a:prstGeom prst="can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175" name="直線矢印コネクタ 174"/>
          <p:cNvCxnSpPr/>
          <p:nvPr/>
        </p:nvCxnSpPr>
        <p:spPr bwMode="auto">
          <a:xfrm>
            <a:off x="7680241" y="2452713"/>
            <a:ext cx="0" cy="4549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6" name="円柱 175"/>
          <p:cNvSpPr/>
          <p:nvPr/>
        </p:nvSpPr>
        <p:spPr bwMode="auto">
          <a:xfrm>
            <a:off x="6281937" y="2862497"/>
            <a:ext cx="122315" cy="54437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0E2C3E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2" y="3023581"/>
            <a:ext cx="694564" cy="52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" name="テキスト ボックス 177"/>
          <p:cNvSpPr txBox="1"/>
          <p:nvPr/>
        </p:nvSpPr>
        <p:spPr>
          <a:xfrm>
            <a:off x="1613217" y="3210555"/>
            <a:ext cx="764000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8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車両や駅の混雑データ</a:t>
            </a:r>
          </a:p>
        </p:txBody>
      </p:sp>
      <p:pic>
        <p:nvPicPr>
          <p:cNvPr id="17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6" y="2961964"/>
            <a:ext cx="730930" cy="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0" y="2165808"/>
            <a:ext cx="790197" cy="5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5845" y="1817540"/>
            <a:ext cx="1588787" cy="893692"/>
          </a:xfrm>
          <a:prstGeom prst="rect">
            <a:avLst/>
          </a:prstGeom>
        </p:spPr>
      </p:pic>
      <p:pic>
        <p:nvPicPr>
          <p:cNvPr id="183" name="Picture 2" descr="http://www.weather.co.jp/catalog_html/WTX5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6" y="2531477"/>
            <a:ext cx="377320" cy="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テキスト ボックス 184"/>
          <p:cNvSpPr txBox="1"/>
          <p:nvPr/>
        </p:nvSpPr>
        <p:spPr>
          <a:xfrm>
            <a:off x="350014" y="2596749"/>
            <a:ext cx="1179394" cy="3385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8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気象データ</a:t>
            </a:r>
            <a:endParaRPr lang="en-US" altLang="ja-JP" sz="800" dirty="0">
              <a:latin typeface="ＭＳ Ｐ明朝" pitchFamily="18" charset="-128"/>
              <a:ea typeface="ＭＳ Ｐ明朝" pitchFamily="18" charset="-128"/>
              <a:cs typeface="ヒラギノ角ゴ ProN W6"/>
            </a:endParaRPr>
          </a:p>
          <a:p>
            <a:r>
              <a:rPr lang="ja-JP" altLang="en-US" sz="8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（雨、温度等）</a:t>
            </a: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2571619" y="2568707"/>
            <a:ext cx="2346205" cy="104642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endParaRPr lang="ja-JP" altLang="en-US" sz="800" dirty="0">
              <a:latin typeface="ＭＳ Ｐ明朝" pitchFamily="18" charset="-128"/>
              <a:ea typeface="ＭＳ Ｐ明朝" pitchFamily="18" charset="-128"/>
              <a:cs typeface="ヒラギノ角ゴ ProN W6"/>
            </a:endParaRPr>
          </a:p>
          <a:p>
            <a:r>
              <a:rPr lang="ja-JP" altLang="en-US" sz="9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・複数の公共交通機関の運行情報をリアルタイムに提供（→遅延情報等も勘案した最適ルート、終電乗り継ぎ案内等）</a:t>
            </a:r>
          </a:p>
          <a:p>
            <a:pPr algn="l"/>
            <a:endParaRPr lang="en-US" altLang="ja-JP" sz="900" dirty="0">
              <a:latin typeface="ＭＳ Ｐ明朝" pitchFamily="18" charset="-128"/>
              <a:ea typeface="ＭＳ Ｐ明朝" pitchFamily="18" charset="-128"/>
              <a:cs typeface="ヒラギノ角ゴ ProN W6"/>
            </a:endParaRPr>
          </a:p>
          <a:p>
            <a:pPr algn="l"/>
            <a:r>
              <a:rPr lang="ja-JP" altLang="en-US" sz="9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・各車両毎の温度や混雑状況、バリアフリー状況等を一覧的に提供</a:t>
            </a:r>
          </a:p>
        </p:txBody>
      </p:sp>
      <p:cxnSp>
        <p:nvCxnSpPr>
          <p:cNvPr id="187" name="直線矢印コネクタ 186"/>
          <p:cNvCxnSpPr/>
          <p:nvPr/>
        </p:nvCxnSpPr>
        <p:spPr>
          <a:xfrm flipV="1">
            <a:off x="1683928" y="2711234"/>
            <a:ext cx="892935" cy="49932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線矢印コネクタ 187"/>
          <p:cNvCxnSpPr/>
          <p:nvPr/>
        </p:nvCxnSpPr>
        <p:spPr>
          <a:xfrm flipV="1">
            <a:off x="1506955" y="2541957"/>
            <a:ext cx="1145625" cy="16927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1444679" y="1843372"/>
            <a:ext cx="1085586" cy="39194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/>
          <p:nvPr/>
        </p:nvCxnSpPr>
        <p:spPr>
          <a:xfrm>
            <a:off x="1170239" y="2225390"/>
            <a:ext cx="1444483" cy="1513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1" name="Picture 6" descr="Image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42" y="3015701"/>
            <a:ext cx="331839" cy="391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テキスト ボックス 191"/>
          <p:cNvSpPr txBox="1"/>
          <p:nvPr/>
        </p:nvSpPr>
        <p:spPr>
          <a:xfrm>
            <a:off x="961791" y="2027914"/>
            <a:ext cx="1179394" cy="21542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800" dirty="0">
                <a:latin typeface="ＭＳ Ｐ明朝" pitchFamily="18" charset="-128"/>
                <a:ea typeface="ＭＳ Ｐ明朝" pitchFamily="18" charset="-128"/>
                <a:cs typeface="ヒラギノ角ゴ ProN W6"/>
              </a:rPr>
              <a:t>運行情報</a:t>
            </a:r>
          </a:p>
        </p:txBody>
      </p:sp>
      <p:sp>
        <p:nvSpPr>
          <p:cNvPr id="193" name="右矢印 192"/>
          <p:cNvSpPr/>
          <p:nvPr/>
        </p:nvSpPr>
        <p:spPr>
          <a:xfrm>
            <a:off x="461878" y="6552011"/>
            <a:ext cx="235860" cy="28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749910" y="6525345"/>
            <a:ext cx="8451562" cy="3077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平成</a:t>
            </a:r>
            <a:r>
              <a:rPr lang="en-US" altLang="ja-JP" sz="1400" dirty="0">
                <a:latin typeface="HGP創英角ｺﾞｼｯｸUB" pitchFamily="50" charset="-128"/>
                <a:ea typeface="HGP創英角ｺﾞｼｯｸUB" pitchFamily="50" charset="-128"/>
              </a:rPr>
              <a:t>24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年度は、公共交通、地盤、災害、青果物、水産物の各分野のデータについて、実証実験を行う。</a:t>
            </a:r>
          </a:p>
        </p:txBody>
      </p:sp>
      <p:sp>
        <p:nvSpPr>
          <p:cNvPr id="195" name="Text Box 131"/>
          <p:cNvSpPr txBox="1">
            <a:spLocks noChangeArrowheads="1"/>
          </p:cNvSpPr>
          <p:nvPr/>
        </p:nvSpPr>
        <p:spPr bwMode="auto">
          <a:xfrm>
            <a:off x="369089" y="4396389"/>
            <a:ext cx="369300" cy="5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24" tIns="45712" rIns="91424" bIns="45712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200" dirty="0">
                <a:latin typeface="Calibri" pitchFamily="34" charset="0"/>
                <a:ea typeface="HGS創英角ﾎﾟｯﾌﾟ体" pitchFamily="50" charset="-128"/>
              </a:rPr>
              <a:t>気象庁</a:t>
            </a:r>
          </a:p>
        </p:txBody>
      </p:sp>
      <p:sp>
        <p:nvSpPr>
          <p:cNvPr id="196" name="Text Box 131"/>
          <p:cNvSpPr txBox="1">
            <a:spLocks noChangeArrowheads="1"/>
          </p:cNvSpPr>
          <p:nvPr/>
        </p:nvSpPr>
        <p:spPr bwMode="auto">
          <a:xfrm>
            <a:off x="365753" y="5595965"/>
            <a:ext cx="369300" cy="55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24" tIns="45712" rIns="91424" bIns="45712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200" dirty="0">
                <a:latin typeface="Calibri" pitchFamily="34" charset="0"/>
                <a:ea typeface="HGS創英角ﾎﾟｯﾌﾟ体" pitchFamily="50" charset="-128"/>
              </a:rPr>
              <a:t>自治体</a:t>
            </a:r>
            <a:endParaRPr lang="en-US" altLang="ja-JP" sz="1200" dirty="0">
              <a:latin typeface="Calibri" pitchFamily="34" charset="0"/>
              <a:ea typeface="HGS創英角ﾎﾟｯﾌﾟ体" pitchFamily="50" charset="-128"/>
            </a:endParaRPr>
          </a:p>
        </p:txBody>
      </p:sp>
      <p:sp>
        <p:nvSpPr>
          <p:cNvPr id="197" name="正方形/長方形 163"/>
          <p:cNvSpPr>
            <a:spLocks noChangeArrowheads="1"/>
          </p:cNvSpPr>
          <p:nvPr/>
        </p:nvSpPr>
        <p:spPr bwMode="auto">
          <a:xfrm>
            <a:off x="813794" y="5958484"/>
            <a:ext cx="1121959" cy="494853"/>
          </a:xfrm>
          <a:prstGeom prst="rect">
            <a:avLst/>
          </a:prstGeom>
          <a:solidFill>
            <a:srgbClr val="FFFF66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0" tIns="45712" rIns="91424" bIns="45712"/>
          <a:lstStyle/>
          <a:p>
            <a:pPr algn="l"/>
            <a:r>
              <a:rPr lang="ja-JP" altLang="en-US" sz="800" dirty="0"/>
              <a:t>　</a:t>
            </a:r>
            <a:r>
              <a:rPr lang="ja-JP" altLang="en-US" sz="800" u="sng" dirty="0"/>
              <a:t>除雪関連データ</a:t>
            </a:r>
          </a:p>
          <a:p>
            <a:pPr algn="l"/>
            <a:r>
              <a:rPr lang="ja-JP" altLang="en-US" sz="800" dirty="0"/>
              <a:t>　除雪計画道路</a:t>
            </a:r>
          </a:p>
          <a:p>
            <a:pPr algn="l"/>
            <a:r>
              <a:rPr lang="ja-JP" altLang="en-US" sz="800" dirty="0"/>
              <a:t>　除雪済経路</a:t>
            </a:r>
          </a:p>
        </p:txBody>
      </p:sp>
      <p:sp>
        <p:nvSpPr>
          <p:cNvPr id="199" name="正方形/長方形 815"/>
          <p:cNvSpPr>
            <a:spLocks noChangeArrowheads="1"/>
          </p:cNvSpPr>
          <p:nvPr/>
        </p:nvSpPr>
        <p:spPr bwMode="auto">
          <a:xfrm>
            <a:off x="2841167" y="5323515"/>
            <a:ext cx="1463762" cy="2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ja-JP" altLang="en-US" sz="900" dirty="0">
                <a:latin typeface="Calibri" pitchFamily="34" charset="0"/>
              </a:rPr>
              <a:t>＜雪害時の行動判断＞</a:t>
            </a:r>
          </a:p>
        </p:txBody>
      </p: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86" y="5518823"/>
            <a:ext cx="1272635" cy="916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" name="直線矢印コネクタ 209"/>
          <p:cNvCxnSpPr>
            <a:stCxn id="291" idx="3"/>
          </p:cNvCxnSpPr>
          <p:nvPr/>
        </p:nvCxnSpPr>
        <p:spPr>
          <a:xfrm flipV="1">
            <a:off x="1935751" y="4697462"/>
            <a:ext cx="811588" cy="2664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直線矢印コネクタ 210"/>
          <p:cNvCxnSpPr>
            <a:stCxn id="292" idx="3"/>
          </p:cNvCxnSpPr>
          <p:nvPr/>
        </p:nvCxnSpPr>
        <p:spPr>
          <a:xfrm flipV="1">
            <a:off x="1928664" y="4826810"/>
            <a:ext cx="864096" cy="72253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stCxn id="197" idx="3"/>
          </p:cNvCxnSpPr>
          <p:nvPr/>
        </p:nvCxnSpPr>
        <p:spPr>
          <a:xfrm>
            <a:off x="1935751" y="6205910"/>
            <a:ext cx="811588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角丸四角形 212"/>
          <p:cNvSpPr/>
          <p:nvPr/>
        </p:nvSpPr>
        <p:spPr>
          <a:xfrm>
            <a:off x="7453726" y="5709634"/>
            <a:ext cx="2232248" cy="72067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テキスト ボックス 213"/>
          <p:cNvSpPr txBox="1"/>
          <p:nvPr/>
        </p:nvSpPr>
        <p:spPr bwMode="auto">
          <a:xfrm>
            <a:off x="7453725" y="5673433"/>
            <a:ext cx="2382676" cy="25282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square" lIns="79420" tIns="48981" rIns="79420" bIns="48981" rtlCol="0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 ProN W6"/>
                <a:ea typeface="ヒラギノ角ゴ ProN W6"/>
                <a:cs typeface="ヒラギノ角ゴ ProN W6"/>
              </a:rPr>
              <a:t>トレーサビリティサービス</a:t>
            </a:r>
          </a:p>
        </p:txBody>
      </p:sp>
      <p:sp>
        <p:nvSpPr>
          <p:cNvPr id="215" name="テキスト ボックス 214"/>
          <p:cNvSpPr txBox="1"/>
          <p:nvPr/>
        </p:nvSpPr>
        <p:spPr bwMode="auto">
          <a:xfrm>
            <a:off x="5023056" y="4212389"/>
            <a:ext cx="537441" cy="22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420" tIns="48981" rIns="79420" bIns="48981" rtlCol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</a:rPr>
              <a:t>農場</a:t>
            </a:r>
          </a:p>
        </p:txBody>
      </p:sp>
      <p:sp>
        <p:nvSpPr>
          <p:cNvPr id="216" name="テキスト ボックス 215"/>
          <p:cNvSpPr txBox="1"/>
          <p:nvPr/>
        </p:nvSpPr>
        <p:spPr bwMode="auto">
          <a:xfrm>
            <a:off x="5018192" y="4858879"/>
            <a:ext cx="804589" cy="22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420" tIns="48981" rIns="79420" bIns="48981" rtlCol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</a:rPr>
              <a:t>流通業者</a:t>
            </a:r>
          </a:p>
        </p:txBody>
      </p:sp>
      <p:pic>
        <p:nvPicPr>
          <p:cNvPr id="217" name="Picture 3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35065" y="5926256"/>
            <a:ext cx="453997" cy="42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7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11320" y="5926256"/>
            <a:ext cx="447398" cy="44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3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54397" y="5854248"/>
            <a:ext cx="366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AutoShape 49"/>
          <p:cNvSpPr>
            <a:spLocks noChangeArrowheads="1"/>
          </p:cNvSpPr>
          <p:nvPr/>
        </p:nvSpPr>
        <p:spPr bwMode="auto">
          <a:xfrm>
            <a:off x="8572555" y="5926258"/>
            <a:ext cx="92571" cy="38908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82" tIns="8889" rIns="74282" bIns="8889"/>
          <a:lstStyle/>
          <a:p>
            <a:endParaRPr lang="ja-JP" altLang="en-US"/>
          </a:p>
        </p:txBody>
      </p:sp>
      <p:pic>
        <p:nvPicPr>
          <p:cNvPr id="221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54272" y="5998264"/>
            <a:ext cx="3429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" name="フローチャート : 磁気ディスク 221"/>
          <p:cNvSpPr/>
          <p:nvPr/>
        </p:nvSpPr>
        <p:spPr>
          <a:xfrm>
            <a:off x="6057233" y="4460617"/>
            <a:ext cx="444689" cy="36764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/>
          <p:cNvSpPr txBox="1"/>
          <p:nvPr/>
        </p:nvSpPr>
        <p:spPr bwMode="auto">
          <a:xfrm>
            <a:off x="5018190" y="5500943"/>
            <a:ext cx="648072" cy="22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420" tIns="48981" rIns="79420" bIns="48981" rtlCol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</a:rPr>
              <a:t>消費者</a:t>
            </a:r>
          </a:p>
        </p:txBody>
      </p:sp>
      <p:sp>
        <p:nvSpPr>
          <p:cNvPr id="224" name="フローチャート : 磁気ディスク 223"/>
          <p:cNvSpPr/>
          <p:nvPr/>
        </p:nvSpPr>
        <p:spPr>
          <a:xfrm>
            <a:off x="6058232" y="5108689"/>
            <a:ext cx="444689" cy="36764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上矢印 224"/>
          <p:cNvSpPr/>
          <p:nvPr/>
        </p:nvSpPr>
        <p:spPr>
          <a:xfrm rot="5400000">
            <a:off x="5760511" y="4501942"/>
            <a:ext cx="192059" cy="2690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42" tIns="33621" rIns="67242" bIns="33621" rtlCol="0" anchor="ctr"/>
          <a:lstStyle/>
          <a:p>
            <a:pPr algn="l"/>
            <a:endParaRPr kumimoji="1" lang="ja-JP" altLang="en-US" dirty="0" err="1" smtClean="0"/>
          </a:p>
        </p:txBody>
      </p:sp>
      <p:sp>
        <p:nvSpPr>
          <p:cNvPr id="226" name="Text Box 11"/>
          <p:cNvSpPr txBox="1">
            <a:spLocks noChangeArrowheads="1"/>
          </p:cNvSpPr>
          <p:nvPr/>
        </p:nvSpPr>
        <p:spPr bwMode="auto">
          <a:xfrm>
            <a:off x="6280575" y="4965671"/>
            <a:ext cx="648072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just">
              <a:spcBef>
                <a:spcPts val="300"/>
              </a:spcBef>
              <a:defRPr/>
            </a:pPr>
            <a:r>
              <a:rPr lang="ja-JP" altLang="en-US" sz="900" dirty="0">
                <a:latin typeface="ＭＳ Ｐゴシック" charset="-128"/>
              </a:rPr>
              <a:t>流通情報</a:t>
            </a:r>
            <a:endParaRPr lang="en-US" altLang="ja-JP" sz="900" dirty="0">
              <a:latin typeface="ＭＳ Ｐゴシック" charset="-128"/>
            </a:endParaRPr>
          </a:p>
          <a:p>
            <a:pPr algn="just">
              <a:spcBef>
                <a:spcPts val="300"/>
              </a:spcBef>
              <a:defRPr/>
            </a:pPr>
            <a:r>
              <a:rPr lang="ja-JP" altLang="en-US" sz="900" dirty="0">
                <a:latin typeface="ＭＳ Ｐゴシック" charset="-128"/>
              </a:rPr>
              <a:t>　　</a:t>
            </a:r>
          </a:p>
          <a:p>
            <a:pPr algn="just">
              <a:defRPr/>
            </a:pPr>
            <a:r>
              <a:rPr lang="ja-JP" altLang="en-US" sz="900" dirty="0">
                <a:latin typeface="ＭＳ Ｐゴシック" charset="-128"/>
              </a:rPr>
              <a:t>　　　　　　</a:t>
            </a:r>
          </a:p>
          <a:p>
            <a:pPr algn="just">
              <a:defRPr/>
            </a:pPr>
            <a:r>
              <a:rPr lang="ja-JP" altLang="en-US" sz="900" dirty="0">
                <a:latin typeface="ＭＳ Ｐゴシック" charset="-128"/>
              </a:rPr>
              <a:t>　　　</a:t>
            </a:r>
            <a:endParaRPr lang="ja-JP" altLang="en-US" dirty="0"/>
          </a:p>
        </p:txBody>
      </p:sp>
      <p:sp>
        <p:nvSpPr>
          <p:cNvPr id="227" name="Text Box 11"/>
          <p:cNvSpPr txBox="1">
            <a:spLocks noChangeArrowheads="1"/>
          </p:cNvSpPr>
          <p:nvPr/>
        </p:nvSpPr>
        <p:spPr bwMode="auto">
          <a:xfrm>
            <a:off x="6242326" y="4245550"/>
            <a:ext cx="720188" cy="21985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>
              <a:spcBef>
                <a:spcPts val="300"/>
              </a:spcBef>
              <a:defRPr/>
            </a:pPr>
            <a:r>
              <a:rPr lang="ja-JP" altLang="en-US" sz="900" dirty="0">
                <a:latin typeface="ＭＳ Ｐゴシック" charset="-128"/>
              </a:rPr>
              <a:t>栽培情報　　</a:t>
            </a:r>
          </a:p>
          <a:p>
            <a:pPr algn="ctr">
              <a:defRPr/>
            </a:pPr>
            <a:r>
              <a:rPr lang="ja-JP" altLang="en-US" sz="900" dirty="0">
                <a:latin typeface="ＭＳ Ｐゴシック" charset="-128"/>
              </a:rPr>
              <a:t>　　　　　　</a:t>
            </a:r>
          </a:p>
          <a:p>
            <a:pPr algn="ctr">
              <a:defRPr/>
            </a:pPr>
            <a:r>
              <a:rPr lang="ja-JP" altLang="en-US" sz="900" dirty="0">
                <a:latin typeface="ＭＳ Ｐゴシック" charset="-128"/>
              </a:rPr>
              <a:t>　　　</a:t>
            </a:r>
            <a:endParaRPr lang="ja-JP" altLang="en-US" dirty="0"/>
          </a:p>
        </p:txBody>
      </p:sp>
      <p:sp>
        <p:nvSpPr>
          <p:cNvPr id="228" name="Text Box 11"/>
          <p:cNvSpPr txBox="1">
            <a:spLocks noChangeArrowheads="1"/>
          </p:cNvSpPr>
          <p:nvPr/>
        </p:nvSpPr>
        <p:spPr bwMode="auto">
          <a:xfrm>
            <a:off x="6242326" y="4533582"/>
            <a:ext cx="711696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>
              <a:spcBef>
                <a:spcPts val="300"/>
              </a:spcBef>
              <a:defRPr/>
            </a:pPr>
            <a:r>
              <a:rPr lang="ja-JP" altLang="en-US" sz="900" dirty="0">
                <a:latin typeface="ＭＳ Ｐゴシック" charset="-128"/>
              </a:rPr>
              <a:t>品質情報　　</a:t>
            </a:r>
          </a:p>
          <a:p>
            <a:pPr algn="ctr">
              <a:defRPr/>
            </a:pPr>
            <a:r>
              <a:rPr lang="ja-JP" altLang="en-US" sz="900" dirty="0">
                <a:latin typeface="ＭＳ Ｐゴシック" charset="-128"/>
              </a:rPr>
              <a:t>　　　　　　</a:t>
            </a:r>
          </a:p>
          <a:p>
            <a:pPr algn="ctr">
              <a:defRPr/>
            </a:pPr>
            <a:r>
              <a:rPr lang="ja-JP" altLang="en-US" sz="900" dirty="0">
                <a:latin typeface="ＭＳ Ｐゴシック" charset="-128"/>
              </a:rPr>
              <a:t>　　</a:t>
            </a:r>
            <a:endParaRPr lang="ja-JP" altLang="en-US" dirty="0"/>
          </a:p>
        </p:txBody>
      </p:sp>
      <p:pic>
        <p:nvPicPr>
          <p:cNvPr id="229" name="Picture 3" descr="C:\Users\009663\AppData\Local\Microsoft\Windows\Temporary Internet Files\Content.IE5\20501SAZ\MC900233773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86" y="4783456"/>
            <a:ext cx="374956" cy="4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線吹き出し 1 (枠付き) 229"/>
          <p:cNvSpPr/>
          <p:nvPr/>
        </p:nvSpPr>
        <p:spPr>
          <a:xfrm>
            <a:off x="8813326" y="4101748"/>
            <a:ext cx="684000" cy="144000"/>
          </a:xfrm>
          <a:prstGeom prst="borderCallout1">
            <a:avLst>
              <a:gd name="adj1" fmla="val 53501"/>
              <a:gd name="adj2" fmla="val -1412"/>
              <a:gd name="adj3" fmla="val 561099"/>
              <a:gd name="adj4" fmla="val -21839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生産者</a:t>
            </a:r>
          </a:p>
        </p:txBody>
      </p:sp>
      <p:sp>
        <p:nvSpPr>
          <p:cNvPr id="231" name="線吹き出し 1 (枠付き) 230"/>
          <p:cNvSpPr/>
          <p:nvPr/>
        </p:nvSpPr>
        <p:spPr>
          <a:xfrm>
            <a:off x="8813603" y="4279057"/>
            <a:ext cx="684000" cy="144000"/>
          </a:xfrm>
          <a:prstGeom prst="borderCallout1">
            <a:avLst>
              <a:gd name="adj1" fmla="val 53501"/>
              <a:gd name="adj2" fmla="val -1412"/>
              <a:gd name="adj3" fmla="val 471336"/>
              <a:gd name="adj4" fmla="val -2695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生産地</a:t>
            </a:r>
          </a:p>
        </p:txBody>
      </p:sp>
      <p:sp>
        <p:nvSpPr>
          <p:cNvPr id="232" name="線吹き出し 1 (枠付き) 231"/>
          <p:cNvSpPr/>
          <p:nvPr/>
        </p:nvSpPr>
        <p:spPr>
          <a:xfrm>
            <a:off x="8813603" y="4450497"/>
            <a:ext cx="684000" cy="144000"/>
          </a:xfrm>
          <a:prstGeom prst="borderCallout1">
            <a:avLst>
              <a:gd name="adj1" fmla="val 53501"/>
              <a:gd name="adj2" fmla="val -1412"/>
              <a:gd name="adj3" fmla="val 350553"/>
              <a:gd name="adj4" fmla="val -25077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品目</a:t>
            </a:r>
          </a:p>
        </p:txBody>
      </p:sp>
      <p:sp>
        <p:nvSpPr>
          <p:cNvPr id="233" name="線吹き出し 1 (枠付き) 232"/>
          <p:cNvSpPr/>
          <p:nvPr/>
        </p:nvSpPr>
        <p:spPr>
          <a:xfrm>
            <a:off x="8811902" y="4625460"/>
            <a:ext cx="684000" cy="144000"/>
          </a:xfrm>
          <a:prstGeom prst="borderCallout1">
            <a:avLst>
              <a:gd name="adj1" fmla="val 49618"/>
              <a:gd name="adj2" fmla="val -1835"/>
              <a:gd name="adj3" fmla="val 213924"/>
              <a:gd name="adj4" fmla="val -23479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取引時刻</a:t>
            </a:r>
          </a:p>
        </p:txBody>
      </p:sp>
      <p:sp>
        <p:nvSpPr>
          <p:cNvPr id="234" name="線吹き出し 1 (枠付き) 233"/>
          <p:cNvSpPr/>
          <p:nvPr/>
        </p:nvSpPr>
        <p:spPr>
          <a:xfrm>
            <a:off x="8811902" y="4802778"/>
            <a:ext cx="684000" cy="144000"/>
          </a:xfrm>
          <a:prstGeom prst="borderCallout1">
            <a:avLst>
              <a:gd name="adj1" fmla="val 49618"/>
              <a:gd name="adj2" fmla="val -1835"/>
              <a:gd name="adj3" fmla="val 99271"/>
              <a:gd name="adj4" fmla="val -25336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流通場所</a:t>
            </a:r>
          </a:p>
        </p:txBody>
      </p:sp>
      <p:sp>
        <p:nvSpPr>
          <p:cNvPr id="235" name="線吹き出し 1 (枠付き) 234"/>
          <p:cNvSpPr/>
          <p:nvPr/>
        </p:nvSpPr>
        <p:spPr>
          <a:xfrm>
            <a:off x="8807252" y="4981782"/>
            <a:ext cx="684000" cy="144000"/>
          </a:xfrm>
          <a:prstGeom prst="borderCallout1">
            <a:avLst>
              <a:gd name="adj1" fmla="val 40799"/>
              <a:gd name="adj2" fmla="val -2763"/>
              <a:gd name="adj3" fmla="val -24201"/>
              <a:gd name="adj4" fmla="val -2348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業者名</a:t>
            </a:r>
          </a:p>
        </p:txBody>
      </p:sp>
      <p:sp>
        <p:nvSpPr>
          <p:cNvPr id="236" name="線吹き出し 1 (枠付き) 235"/>
          <p:cNvSpPr/>
          <p:nvPr/>
        </p:nvSpPr>
        <p:spPr>
          <a:xfrm>
            <a:off x="8807252" y="5159435"/>
            <a:ext cx="684000" cy="144000"/>
          </a:xfrm>
          <a:prstGeom prst="borderCallout1">
            <a:avLst>
              <a:gd name="adj1" fmla="val 36389"/>
              <a:gd name="adj2" fmla="val -3691"/>
              <a:gd name="adj3" fmla="val -147674"/>
              <a:gd name="adj4" fmla="val -23479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購入場所</a:t>
            </a:r>
          </a:p>
        </p:txBody>
      </p:sp>
      <p:sp>
        <p:nvSpPr>
          <p:cNvPr id="237" name="線吹き出し 1 (枠付き) 236"/>
          <p:cNvSpPr/>
          <p:nvPr/>
        </p:nvSpPr>
        <p:spPr>
          <a:xfrm>
            <a:off x="8811902" y="5332331"/>
            <a:ext cx="684000" cy="144000"/>
          </a:xfrm>
          <a:prstGeom prst="borderCallout1">
            <a:avLst>
              <a:gd name="adj1" fmla="val 49618"/>
              <a:gd name="adj2" fmla="val 22"/>
              <a:gd name="adj3" fmla="val -275556"/>
              <a:gd name="adj4" fmla="val -24407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900" dirty="0">
                <a:solidFill>
                  <a:schemeClr val="tx2"/>
                </a:solidFill>
              </a:rPr>
              <a:t>購入日時</a:t>
            </a:r>
          </a:p>
        </p:txBody>
      </p:sp>
      <p:sp>
        <p:nvSpPr>
          <p:cNvPr id="238" name="線吹き出し 1 (枠付き) 237"/>
          <p:cNvSpPr/>
          <p:nvPr/>
        </p:nvSpPr>
        <p:spPr>
          <a:xfrm>
            <a:off x="8078246" y="4878387"/>
            <a:ext cx="612000" cy="144000"/>
          </a:xfrm>
          <a:prstGeom prst="borderCallout1">
            <a:avLst>
              <a:gd name="adj1" fmla="val 51844"/>
              <a:gd name="adj2" fmla="val -3398"/>
              <a:gd name="adj3" fmla="val 52926"/>
              <a:gd name="adj4" fmla="val -2127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altLang="ja-JP" sz="1000" dirty="0">
                <a:solidFill>
                  <a:schemeClr val="tx2"/>
                </a:solidFill>
              </a:rPr>
              <a:t>code</a:t>
            </a:r>
            <a:endParaRPr lang="ja-JP" altLang="en-US" sz="1000" dirty="0">
              <a:solidFill>
                <a:schemeClr val="tx2"/>
              </a:solidFill>
            </a:endParaRPr>
          </a:p>
        </p:txBody>
      </p:sp>
      <p:pic>
        <p:nvPicPr>
          <p:cNvPr id="239" name="Picture 3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3798" y="5124935"/>
            <a:ext cx="346699" cy="3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7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22484" y="5715825"/>
            <a:ext cx="281172" cy="3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62206" y="4444672"/>
            <a:ext cx="468230" cy="3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2" name="グループ化 241"/>
          <p:cNvGrpSpPr/>
          <p:nvPr/>
        </p:nvGrpSpPr>
        <p:grpSpPr>
          <a:xfrm>
            <a:off x="7968960" y="5152340"/>
            <a:ext cx="580845" cy="244656"/>
            <a:chOff x="2153360" y="4608705"/>
            <a:chExt cx="580845" cy="244656"/>
          </a:xfrm>
        </p:grpSpPr>
        <p:grpSp>
          <p:nvGrpSpPr>
            <p:cNvPr id="243" name="グループ化 242"/>
            <p:cNvGrpSpPr/>
            <p:nvPr/>
          </p:nvGrpSpPr>
          <p:grpSpPr>
            <a:xfrm>
              <a:off x="2153360" y="4608705"/>
              <a:ext cx="182538" cy="187999"/>
              <a:chOff x="3990208" y="1422153"/>
              <a:chExt cx="758952" cy="701177"/>
            </a:xfrm>
          </p:grpSpPr>
          <p:sp>
            <p:nvSpPr>
              <p:cNvPr id="245" name="正方形/長方形 244"/>
              <p:cNvSpPr/>
              <p:nvPr/>
            </p:nvSpPr>
            <p:spPr>
              <a:xfrm>
                <a:off x="3990640" y="1422347"/>
                <a:ext cx="758520" cy="69622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正方形/長方形 245"/>
              <p:cNvSpPr/>
              <p:nvPr/>
            </p:nvSpPr>
            <p:spPr>
              <a:xfrm>
                <a:off x="3990208" y="1422153"/>
                <a:ext cx="216024" cy="23197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正方形/長方形 246"/>
              <p:cNvSpPr/>
              <p:nvPr/>
            </p:nvSpPr>
            <p:spPr>
              <a:xfrm>
                <a:off x="4044214" y="1480146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4530478" y="1891357"/>
                <a:ext cx="216024" cy="23197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正方形/長方形 248"/>
              <p:cNvSpPr/>
              <p:nvPr/>
            </p:nvSpPr>
            <p:spPr>
              <a:xfrm>
                <a:off x="4584484" y="1949350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正方形/長方形 249"/>
              <p:cNvSpPr/>
              <p:nvPr/>
            </p:nvSpPr>
            <p:spPr>
              <a:xfrm>
                <a:off x="4530478" y="1427753"/>
                <a:ext cx="216024" cy="23197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正方形/長方形 250"/>
              <p:cNvSpPr/>
              <p:nvPr/>
            </p:nvSpPr>
            <p:spPr>
              <a:xfrm>
                <a:off x="4584484" y="1485746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正方形/長方形 251"/>
              <p:cNvSpPr/>
              <p:nvPr/>
            </p:nvSpPr>
            <p:spPr>
              <a:xfrm>
                <a:off x="4320661" y="1778438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正方形/長方形 252"/>
              <p:cNvSpPr/>
              <p:nvPr/>
            </p:nvSpPr>
            <p:spPr>
              <a:xfrm>
                <a:off x="4201469" y="1654126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正方形/長方形 253"/>
              <p:cNvSpPr/>
              <p:nvPr/>
            </p:nvSpPr>
            <p:spPr>
              <a:xfrm>
                <a:off x="4320661" y="1523850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正方形/長方形 254"/>
              <p:cNvSpPr/>
              <p:nvPr/>
            </p:nvSpPr>
            <p:spPr>
              <a:xfrm>
                <a:off x="4201469" y="1900558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正方形/長方形 255"/>
              <p:cNvSpPr/>
              <p:nvPr/>
            </p:nvSpPr>
            <p:spPr>
              <a:xfrm>
                <a:off x="3990643" y="2002582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正方形/長方形 256"/>
              <p:cNvSpPr/>
              <p:nvPr/>
            </p:nvSpPr>
            <p:spPr>
              <a:xfrm>
                <a:off x="4080552" y="1780134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正方形/長方形 257"/>
              <p:cNvSpPr/>
              <p:nvPr/>
            </p:nvSpPr>
            <p:spPr>
              <a:xfrm>
                <a:off x="4530478" y="1773477"/>
                <a:ext cx="108012" cy="115986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4" name="正方形/長方形 243"/>
            <p:cNvSpPr/>
            <p:nvPr/>
          </p:nvSpPr>
          <p:spPr>
            <a:xfrm>
              <a:off x="2230149" y="4709361"/>
              <a:ext cx="504056" cy="14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600" dirty="0">
                  <a:solidFill>
                    <a:schemeClr val="tx1"/>
                  </a:solidFill>
                </a:rPr>
                <a:t>code</a:t>
              </a:r>
              <a:endParaRPr lang="ja-JP" altLang="en-US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9" name="上矢印 258"/>
          <p:cNvSpPr/>
          <p:nvPr/>
        </p:nvSpPr>
        <p:spPr>
          <a:xfrm rot="5400000">
            <a:off x="5738269" y="5125630"/>
            <a:ext cx="192059" cy="2690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42" tIns="33621" rIns="67242" bIns="33621" rtlCol="0" anchor="ctr"/>
          <a:lstStyle/>
          <a:p>
            <a:pPr algn="l"/>
            <a:endParaRPr kumimoji="1" lang="ja-JP" altLang="en-US" dirty="0" err="1" smtClean="0"/>
          </a:p>
        </p:txBody>
      </p:sp>
      <p:sp>
        <p:nvSpPr>
          <p:cNvPr id="260" name="上矢印 259"/>
          <p:cNvSpPr/>
          <p:nvPr/>
        </p:nvSpPr>
        <p:spPr>
          <a:xfrm rot="5400000">
            <a:off x="5702403" y="5716479"/>
            <a:ext cx="192059" cy="2690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42" tIns="33621" rIns="67242" bIns="33621" rtlCol="0" anchor="ctr"/>
          <a:lstStyle/>
          <a:p>
            <a:pPr algn="l"/>
            <a:endParaRPr kumimoji="1" lang="ja-JP" altLang="en-US" dirty="0" err="1" smtClean="0"/>
          </a:p>
        </p:txBody>
      </p:sp>
      <p:sp>
        <p:nvSpPr>
          <p:cNvPr id="261" name="フローチャート : 磁気ディスク 260"/>
          <p:cNvSpPr/>
          <p:nvPr/>
        </p:nvSpPr>
        <p:spPr>
          <a:xfrm>
            <a:off x="6034875" y="5650504"/>
            <a:ext cx="444689" cy="37037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Text Box 11"/>
          <p:cNvSpPr txBox="1">
            <a:spLocks noChangeArrowheads="1"/>
          </p:cNvSpPr>
          <p:nvPr/>
        </p:nvSpPr>
        <p:spPr bwMode="auto">
          <a:xfrm>
            <a:off x="6284447" y="5626593"/>
            <a:ext cx="697421" cy="2248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>
              <a:spcBef>
                <a:spcPts val="300"/>
              </a:spcBef>
              <a:defRPr/>
            </a:pPr>
            <a:r>
              <a:rPr lang="ja-JP" altLang="en-US" sz="900" dirty="0">
                <a:latin typeface="ＭＳ Ｐゴシック" charset="-128"/>
              </a:rPr>
              <a:t>評価情報</a:t>
            </a:r>
            <a:endParaRPr lang="en-US" altLang="ja-JP" sz="900" dirty="0">
              <a:latin typeface="ＭＳ Ｐゴシック" charset="-128"/>
            </a:endParaRPr>
          </a:p>
          <a:p>
            <a:pPr algn="just">
              <a:spcBef>
                <a:spcPts val="300"/>
              </a:spcBef>
              <a:defRPr/>
            </a:pPr>
            <a:r>
              <a:rPr lang="ja-JP" altLang="en-US" sz="900" dirty="0">
                <a:latin typeface="ＭＳ Ｐゴシック" charset="-128"/>
              </a:rPr>
              <a:t>　　</a:t>
            </a:r>
          </a:p>
          <a:p>
            <a:pPr algn="just">
              <a:defRPr/>
            </a:pPr>
            <a:r>
              <a:rPr lang="ja-JP" altLang="en-US" sz="900" dirty="0">
                <a:latin typeface="ＭＳ Ｐゴシック" charset="-128"/>
              </a:rPr>
              <a:t>　　　　　　</a:t>
            </a:r>
          </a:p>
          <a:p>
            <a:pPr algn="just">
              <a:defRPr/>
            </a:pPr>
            <a:r>
              <a:rPr lang="ja-JP" altLang="en-US" sz="900" dirty="0">
                <a:latin typeface="ＭＳ Ｐゴシック" charset="-128"/>
              </a:rPr>
              <a:t>　　　</a:t>
            </a:r>
            <a:endParaRPr lang="ja-JP" altLang="en-US" dirty="0"/>
          </a:p>
        </p:txBody>
      </p:sp>
      <p:cxnSp>
        <p:nvCxnSpPr>
          <p:cNvPr id="263" name="直線矢印コネクタ 262"/>
          <p:cNvCxnSpPr/>
          <p:nvPr/>
        </p:nvCxnSpPr>
        <p:spPr>
          <a:xfrm>
            <a:off x="7032671" y="4554978"/>
            <a:ext cx="647571" cy="391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直線矢印コネクタ 263"/>
          <p:cNvCxnSpPr/>
          <p:nvPr/>
        </p:nvCxnSpPr>
        <p:spPr>
          <a:xfrm>
            <a:off x="7002357" y="5165300"/>
            <a:ext cx="717116" cy="409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直線矢印コネクタ 264"/>
          <p:cNvCxnSpPr/>
          <p:nvPr/>
        </p:nvCxnSpPr>
        <p:spPr>
          <a:xfrm flipV="1">
            <a:off x="7071508" y="5326172"/>
            <a:ext cx="647966" cy="4715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" name="Rectangle 140" descr="右上がり対角線 (反転)"/>
          <p:cNvSpPr>
            <a:spLocks noChangeArrowheads="1"/>
          </p:cNvSpPr>
          <p:nvPr/>
        </p:nvSpPr>
        <p:spPr bwMode="auto">
          <a:xfrm>
            <a:off x="1995217" y="1841174"/>
            <a:ext cx="314524" cy="132213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wordArtVertRtl" wrap="none" lIns="91424" tIns="45712" rIns="91424" bIns="45712"/>
          <a:lstStyle/>
          <a:p>
            <a:pPr algn="ctr"/>
            <a:r>
              <a:rPr lang="ja-JP" altLang="en-US" sz="1000" dirty="0">
                <a:latin typeface="ＭＳ Ｐゴシック" charset="-128"/>
              </a:rPr>
              <a:t>共通</a:t>
            </a:r>
            <a:r>
              <a:rPr lang="en-US" altLang="ja-JP" sz="1000" dirty="0">
                <a:latin typeface="ＭＳ Ｐゴシック" charset="-128"/>
              </a:rPr>
              <a:t>API</a:t>
            </a:r>
          </a:p>
        </p:txBody>
      </p:sp>
      <p:cxnSp>
        <p:nvCxnSpPr>
          <p:cNvPr id="267" name="直線矢印コネクタ 266"/>
          <p:cNvCxnSpPr>
            <a:stCxn id="291" idx="3"/>
          </p:cNvCxnSpPr>
          <p:nvPr/>
        </p:nvCxnSpPr>
        <p:spPr>
          <a:xfrm>
            <a:off x="1935752" y="4724107"/>
            <a:ext cx="857009" cy="113014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Rectangle 140" descr="右上がり対角線 (反転)"/>
          <p:cNvSpPr>
            <a:spLocks noChangeArrowheads="1"/>
          </p:cNvSpPr>
          <p:nvPr/>
        </p:nvSpPr>
        <p:spPr bwMode="auto">
          <a:xfrm>
            <a:off x="2233201" y="4395664"/>
            <a:ext cx="314524" cy="197799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wordArtVertRtl" wrap="none" lIns="91424" tIns="45712" rIns="91424" bIns="45712"/>
          <a:lstStyle/>
          <a:p>
            <a:pPr algn="ctr"/>
            <a:r>
              <a:rPr lang="ja-JP" altLang="en-US" sz="1000" dirty="0">
                <a:latin typeface="ＭＳ Ｐゴシック" charset="-128"/>
              </a:rPr>
              <a:t>共通</a:t>
            </a:r>
            <a:r>
              <a:rPr lang="en-US" altLang="ja-JP" sz="1000" dirty="0">
                <a:latin typeface="ＭＳ Ｐゴシック" charset="-128"/>
              </a:rPr>
              <a:t>API</a:t>
            </a:r>
          </a:p>
        </p:txBody>
      </p:sp>
      <p:sp>
        <p:nvSpPr>
          <p:cNvPr id="269" name="Rectangle 140" descr="右上がり対角線 (反転)"/>
          <p:cNvSpPr>
            <a:spLocks noChangeArrowheads="1"/>
          </p:cNvSpPr>
          <p:nvPr/>
        </p:nvSpPr>
        <p:spPr bwMode="auto">
          <a:xfrm>
            <a:off x="6667343" y="2059671"/>
            <a:ext cx="314524" cy="1168259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wordArtVertRtl" wrap="none" lIns="91424" tIns="45712" rIns="91424" bIns="45712"/>
          <a:lstStyle/>
          <a:p>
            <a:pPr algn="ctr"/>
            <a:r>
              <a:rPr lang="ja-JP" altLang="en-US" sz="1000" dirty="0">
                <a:latin typeface="ＭＳ Ｐゴシック" charset="-128"/>
              </a:rPr>
              <a:t>共通</a:t>
            </a:r>
            <a:r>
              <a:rPr lang="en-US" altLang="ja-JP" sz="1000" dirty="0">
                <a:latin typeface="ＭＳ Ｐゴシック" charset="-128"/>
              </a:rPr>
              <a:t>API</a:t>
            </a:r>
          </a:p>
        </p:txBody>
      </p:sp>
      <p:sp>
        <p:nvSpPr>
          <p:cNvPr id="270" name="Rectangle 140" descr="右上がり対角線 (反転)"/>
          <p:cNvSpPr>
            <a:spLocks noChangeArrowheads="1"/>
          </p:cNvSpPr>
          <p:nvPr/>
        </p:nvSpPr>
        <p:spPr bwMode="auto">
          <a:xfrm>
            <a:off x="7210259" y="4471413"/>
            <a:ext cx="314524" cy="132213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wordArtVertRtl" wrap="none" lIns="91424" tIns="45712" rIns="91424" bIns="45712"/>
          <a:lstStyle/>
          <a:p>
            <a:pPr algn="ctr"/>
            <a:r>
              <a:rPr lang="ja-JP" altLang="en-US" sz="1000" dirty="0">
                <a:latin typeface="ＭＳ Ｐゴシック" charset="-128"/>
              </a:rPr>
              <a:t>共通</a:t>
            </a:r>
            <a:r>
              <a:rPr lang="en-US" altLang="ja-JP" sz="1000" dirty="0">
                <a:latin typeface="ＭＳ Ｐゴシック" charset="-128"/>
              </a:rPr>
              <a:t>API</a:t>
            </a:r>
          </a:p>
        </p:txBody>
      </p:sp>
      <p:sp>
        <p:nvSpPr>
          <p:cNvPr id="271" name="正方形/長方形 270"/>
          <p:cNvSpPr/>
          <p:nvPr/>
        </p:nvSpPr>
        <p:spPr>
          <a:xfrm>
            <a:off x="1777105" y="1268762"/>
            <a:ext cx="1414074" cy="303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公共交通関連情報　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2" name="正方形/長方形 271"/>
          <p:cNvSpPr/>
          <p:nvPr/>
        </p:nvSpPr>
        <p:spPr>
          <a:xfrm>
            <a:off x="6547963" y="1271234"/>
            <a:ext cx="1836282" cy="303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ボーリング（地盤）データ</a:t>
            </a:r>
          </a:p>
        </p:txBody>
      </p:sp>
      <p:sp>
        <p:nvSpPr>
          <p:cNvPr id="273" name="正方形/長方形 272"/>
          <p:cNvSpPr/>
          <p:nvPr/>
        </p:nvSpPr>
        <p:spPr>
          <a:xfrm>
            <a:off x="1772048" y="3820691"/>
            <a:ext cx="1414074" cy="303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災害関連情報　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4" name="正方形/長方形 273"/>
          <p:cNvSpPr/>
          <p:nvPr/>
        </p:nvSpPr>
        <p:spPr>
          <a:xfrm>
            <a:off x="6404252" y="3820692"/>
            <a:ext cx="2322583" cy="303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青果物・水産物の安全安心情報</a:t>
            </a: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5455818" y="4114428"/>
            <a:ext cx="8984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900" dirty="0"/>
              <a:t>農薬、肥料、放射線量等</a:t>
            </a:r>
          </a:p>
        </p:txBody>
      </p:sp>
      <p:pic>
        <p:nvPicPr>
          <p:cNvPr id="276" name="Picture 6" descr="イメージ18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0" y="4315518"/>
            <a:ext cx="1325790" cy="98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Rectangle 14"/>
          <p:cNvSpPr>
            <a:spLocks noChangeArrowheads="1"/>
          </p:cNvSpPr>
          <p:nvPr/>
        </p:nvSpPr>
        <p:spPr bwMode="auto">
          <a:xfrm>
            <a:off x="2981828" y="4840642"/>
            <a:ext cx="335285" cy="291839"/>
          </a:xfrm>
          <a:prstGeom prst="rect">
            <a:avLst/>
          </a:prstGeom>
          <a:solidFill>
            <a:srgbClr val="FF0000">
              <a:alpha val="50000"/>
            </a:srgbClr>
          </a:solidFill>
          <a:ln w="222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ja-JP" altLang="en-US"/>
          </a:p>
        </p:txBody>
      </p:sp>
      <p:pic>
        <p:nvPicPr>
          <p:cNvPr id="278" name="Picture 30" descr="ANd9GcShqQBl-A4cWhfmoaeSDIG91P-uLaLjm6QFwz6L4zq7D8ZMp_5I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2" y="4885497"/>
            <a:ext cx="203897" cy="1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図 278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2" y="4826809"/>
            <a:ext cx="341189" cy="341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カギ線コネクタ 279"/>
          <p:cNvCxnSpPr>
            <a:endCxn id="279" idx="1"/>
          </p:cNvCxnSpPr>
          <p:nvPr/>
        </p:nvCxnSpPr>
        <p:spPr>
          <a:xfrm flipV="1">
            <a:off x="3368824" y="4997406"/>
            <a:ext cx="504056" cy="5638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正方形/長方形 280"/>
          <p:cNvSpPr/>
          <p:nvPr/>
        </p:nvSpPr>
        <p:spPr>
          <a:xfrm>
            <a:off x="2960285" y="5161710"/>
            <a:ext cx="413854" cy="102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600" dirty="0">
                <a:solidFill>
                  <a:srgbClr val="FF0000"/>
                </a:solidFill>
              </a:rPr>
              <a:t>現在地</a:t>
            </a:r>
          </a:p>
        </p:txBody>
      </p:sp>
      <p:sp>
        <p:nvSpPr>
          <p:cNvPr id="282" name="正方形/長方形 281"/>
          <p:cNvSpPr/>
          <p:nvPr/>
        </p:nvSpPr>
        <p:spPr>
          <a:xfrm>
            <a:off x="3329545" y="4838937"/>
            <a:ext cx="489399" cy="83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600" dirty="0">
                <a:solidFill>
                  <a:srgbClr val="FF0000"/>
                </a:solidFill>
              </a:rPr>
              <a:t>避難経路</a:t>
            </a:r>
          </a:p>
        </p:txBody>
      </p:sp>
      <p:sp>
        <p:nvSpPr>
          <p:cNvPr id="283" name="正方形/長方形 282"/>
          <p:cNvSpPr/>
          <p:nvPr/>
        </p:nvSpPr>
        <p:spPr>
          <a:xfrm>
            <a:off x="3805207" y="5109646"/>
            <a:ext cx="427715" cy="119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600" dirty="0">
                <a:solidFill>
                  <a:srgbClr val="FF0000"/>
                </a:solidFill>
              </a:rPr>
              <a:t>避難所</a:t>
            </a:r>
          </a:p>
        </p:txBody>
      </p:sp>
      <p:sp>
        <p:nvSpPr>
          <p:cNvPr id="285" name="正方形/長方形 284"/>
          <p:cNvSpPr/>
          <p:nvPr/>
        </p:nvSpPr>
        <p:spPr>
          <a:xfrm>
            <a:off x="3253283" y="4382623"/>
            <a:ext cx="493952" cy="15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ja-JP" altLang="en-US" sz="600" dirty="0">
                <a:solidFill>
                  <a:srgbClr val="FF0000"/>
                </a:solidFill>
                <a:latin typeface="+mn-ea"/>
              </a:rPr>
              <a:t>家屋被害　</a:t>
            </a:r>
            <a:r>
              <a:rPr lang="en-US" altLang="ja-JP" sz="600" dirty="0">
                <a:solidFill>
                  <a:srgbClr val="FF0000"/>
                </a:solidFill>
                <a:latin typeface="+mn-ea"/>
              </a:rPr>
              <a:t>12</a:t>
            </a:r>
            <a:r>
              <a:rPr lang="ja-JP" altLang="en-US" sz="600" dirty="0">
                <a:solidFill>
                  <a:srgbClr val="FF0000"/>
                </a:solidFill>
                <a:latin typeface="+mn-ea"/>
              </a:rPr>
              <a:t>件</a:t>
            </a:r>
          </a:p>
        </p:txBody>
      </p:sp>
      <p:sp>
        <p:nvSpPr>
          <p:cNvPr id="291" name="正方形/長方形 290"/>
          <p:cNvSpPr>
            <a:spLocks noChangeArrowheads="1"/>
          </p:cNvSpPr>
          <p:nvPr/>
        </p:nvSpPr>
        <p:spPr bwMode="auto">
          <a:xfrm>
            <a:off x="801349" y="4284089"/>
            <a:ext cx="1134402" cy="880035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0" tIns="45712" rIns="17996" bIns="45712"/>
          <a:lstStyle/>
          <a:p>
            <a:pPr>
              <a:lnSpc>
                <a:spcPts val="900"/>
              </a:lnSpc>
            </a:pPr>
            <a:r>
              <a:rPr lang="ja-JP" altLang="en-US" sz="800" dirty="0"/>
              <a:t>　</a:t>
            </a:r>
            <a:r>
              <a:rPr lang="ja-JP" altLang="en-US" sz="800" u="sng" dirty="0"/>
              <a:t>気象情報</a:t>
            </a:r>
            <a:endParaRPr lang="en-US" altLang="ja-JP" sz="800" u="sng" dirty="0"/>
          </a:p>
          <a:p>
            <a:pPr>
              <a:lnSpc>
                <a:spcPts val="900"/>
              </a:lnSpc>
            </a:pPr>
            <a:r>
              <a:rPr lang="ja-JP" altLang="en-US" sz="800" dirty="0"/>
              <a:t>　震度・震源情報</a:t>
            </a:r>
            <a:endParaRPr lang="en-US" altLang="ja-JP" sz="800" dirty="0"/>
          </a:p>
          <a:p>
            <a:pPr>
              <a:lnSpc>
                <a:spcPts val="900"/>
              </a:lnSpc>
            </a:pPr>
            <a:r>
              <a:rPr lang="ja-JP" altLang="en-US" sz="800" dirty="0"/>
              <a:t>　津波警報・注意報</a:t>
            </a:r>
            <a:endParaRPr lang="en-US" altLang="ja-JP" sz="800" dirty="0"/>
          </a:p>
          <a:p>
            <a:pPr>
              <a:lnSpc>
                <a:spcPts val="900"/>
              </a:lnSpc>
            </a:pPr>
            <a:r>
              <a:rPr lang="ja-JP" altLang="en-US" sz="800" dirty="0"/>
              <a:t>　大雨警報・注意報</a:t>
            </a:r>
          </a:p>
          <a:p>
            <a:pPr>
              <a:lnSpc>
                <a:spcPts val="900"/>
              </a:lnSpc>
            </a:pPr>
            <a:r>
              <a:rPr lang="ja-JP" altLang="en-US" sz="800" dirty="0"/>
              <a:t>　指定河川洪水予報</a:t>
            </a:r>
          </a:p>
          <a:p>
            <a:pPr>
              <a:lnSpc>
                <a:spcPts val="900"/>
              </a:lnSpc>
            </a:pPr>
            <a:r>
              <a:rPr lang="ja-JP" altLang="en-US" sz="800" dirty="0"/>
              <a:t>　土砂災害警戒情報</a:t>
            </a:r>
            <a:endParaRPr lang="en-US" altLang="ja-JP" sz="800" dirty="0"/>
          </a:p>
          <a:p>
            <a:pPr>
              <a:lnSpc>
                <a:spcPts val="900"/>
              </a:lnSpc>
            </a:pPr>
            <a:r>
              <a:rPr lang="ja-JP" altLang="en-US" sz="800" dirty="0"/>
              <a:t>　大雪警報・注意報　等</a:t>
            </a:r>
          </a:p>
        </p:txBody>
      </p:sp>
      <p:sp>
        <p:nvSpPr>
          <p:cNvPr id="292" name="正方形/長方形 163"/>
          <p:cNvSpPr>
            <a:spLocks noChangeArrowheads="1"/>
          </p:cNvSpPr>
          <p:nvPr/>
        </p:nvSpPr>
        <p:spPr bwMode="auto">
          <a:xfrm>
            <a:off x="802117" y="5221425"/>
            <a:ext cx="1126549" cy="655849"/>
          </a:xfrm>
          <a:prstGeom prst="rect">
            <a:avLst/>
          </a:prstGeom>
          <a:solidFill>
            <a:srgbClr val="FFFF66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0" tIns="45712" rIns="17996" bIns="45712"/>
          <a:lstStyle/>
          <a:p>
            <a:pPr>
              <a:lnSpc>
                <a:spcPts val="900"/>
              </a:lnSpc>
            </a:pPr>
            <a:r>
              <a:rPr lang="ja-JP" altLang="en-US" sz="800" dirty="0"/>
              <a:t>　</a:t>
            </a:r>
            <a:r>
              <a:rPr lang="ja-JP" altLang="en-US" sz="800" u="sng" dirty="0"/>
              <a:t>ハザードマップ</a:t>
            </a:r>
            <a:endParaRPr lang="en-US" altLang="ja-JP" sz="800" u="sng" dirty="0"/>
          </a:p>
          <a:p>
            <a:pPr>
              <a:lnSpc>
                <a:spcPts val="900"/>
              </a:lnSpc>
            </a:pPr>
            <a:r>
              <a:rPr lang="ja-JP" altLang="en-US" sz="800" dirty="0"/>
              <a:t>　浸水エリア</a:t>
            </a:r>
          </a:p>
          <a:p>
            <a:pPr>
              <a:lnSpc>
                <a:spcPts val="900"/>
              </a:lnSpc>
            </a:pPr>
            <a:r>
              <a:rPr lang="ja-JP" altLang="en-US" sz="800" dirty="0"/>
              <a:t>　氾濫危険箇所</a:t>
            </a:r>
          </a:p>
          <a:p>
            <a:pPr>
              <a:lnSpc>
                <a:spcPts val="900"/>
              </a:lnSpc>
            </a:pPr>
            <a:r>
              <a:rPr lang="ja-JP" altLang="en-US" sz="800" dirty="0"/>
              <a:t>　地すべり危険個所</a:t>
            </a:r>
            <a:endParaRPr lang="en-US" altLang="ja-JP" sz="800" dirty="0"/>
          </a:p>
          <a:p>
            <a:pPr>
              <a:lnSpc>
                <a:spcPts val="900"/>
              </a:lnSpc>
            </a:pPr>
            <a:r>
              <a:rPr lang="ja-JP" altLang="en-US" sz="800" dirty="0"/>
              <a:t>　避難所情報　等</a:t>
            </a:r>
          </a:p>
        </p:txBody>
      </p:sp>
      <p:sp>
        <p:nvSpPr>
          <p:cNvPr id="293" name="正方形/長方形 815"/>
          <p:cNvSpPr>
            <a:spLocks noChangeArrowheads="1"/>
          </p:cNvSpPr>
          <p:nvPr/>
        </p:nvSpPr>
        <p:spPr bwMode="auto">
          <a:xfrm>
            <a:off x="2655562" y="4134272"/>
            <a:ext cx="2225430" cy="2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r>
              <a:rPr lang="ja-JP" altLang="en-US" sz="900" dirty="0">
                <a:latin typeface="Calibri" pitchFamily="34" charset="0"/>
              </a:rPr>
              <a:t>＜避難準備の促進、避難勧告の判断＞</a:t>
            </a:r>
          </a:p>
        </p:txBody>
      </p:sp>
      <p:pic>
        <p:nvPicPr>
          <p:cNvPr id="294" name="図 293"/>
          <p:cNvPicPr>
            <a:picLocks noChangeAspect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359" y="4271517"/>
            <a:ext cx="486442" cy="453627"/>
          </a:xfrm>
          <a:prstGeom prst="rect">
            <a:avLst/>
          </a:prstGeom>
        </p:spPr>
      </p:pic>
      <p:pic>
        <p:nvPicPr>
          <p:cNvPr id="284" name="図 283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4296389"/>
            <a:ext cx="345096" cy="345096"/>
          </a:xfrm>
          <a:prstGeom prst="rect">
            <a:avLst/>
          </a:prstGeom>
        </p:spPr>
      </p:pic>
      <p:pic>
        <p:nvPicPr>
          <p:cNvPr id="295" name="図 294"/>
          <p:cNvPicPr>
            <a:picLocks noChangeAspect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848" y="5497714"/>
            <a:ext cx="486442" cy="453627"/>
          </a:xfrm>
          <a:prstGeom prst="rect">
            <a:avLst/>
          </a:prstGeom>
        </p:spPr>
      </p:pic>
      <p:pic>
        <p:nvPicPr>
          <p:cNvPr id="296" name="図 295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31" y="5704737"/>
            <a:ext cx="345071" cy="345071"/>
          </a:xfrm>
          <a:prstGeom prst="rect">
            <a:avLst/>
          </a:prstGeom>
        </p:spPr>
      </p:pic>
      <p:sp>
        <p:nvSpPr>
          <p:cNvPr id="299" name="円形吹き出し 298"/>
          <p:cNvSpPr/>
          <p:nvPr/>
        </p:nvSpPr>
        <p:spPr>
          <a:xfrm>
            <a:off x="3573047" y="5559161"/>
            <a:ext cx="784416" cy="264707"/>
          </a:xfrm>
          <a:prstGeom prst="wedgeEllipseCallout">
            <a:avLst>
              <a:gd name="adj1" fmla="val -44147"/>
              <a:gd name="adj2" fmla="val 65504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endParaRPr lang="en-US" altLang="ja-JP" sz="7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0" name="正方形/長方形 299"/>
          <p:cNvSpPr/>
          <p:nvPr/>
        </p:nvSpPr>
        <p:spPr>
          <a:xfrm>
            <a:off x="3637130" y="5537624"/>
            <a:ext cx="786325" cy="30777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ja-JP" altLang="en-US" sz="700" dirty="0">
                <a:latin typeface="ＭＳ Ｐ明朝" pitchFamily="18" charset="-128"/>
                <a:ea typeface="ＭＳ Ｐ明朝" pitchFamily="18" charset="-128"/>
              </a:rPr>
              <a:t>到着予定時刻</a:t>
            </a:r>
            <a:endParaRPr lang="en-US" altLang="ja-JP" sz="700" dirty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700" dirty="0">
                <a:latin typeface="ＭＳ Ｐ明朝" pitchFamily="18" charset="-128"/>
                <a:ea typeface="ＭＳ Ｐ明朝" pitchFamily="18" charset="-128"/>
              </a:rPr>
              <a:t>○時△分頃</a:t>
            </a:r>
            <a:endParaRPr lang="en-US" altLang="ja-JP" sz="700" dirty="0">
              <a:latin typeface="ＭＳ Ｐ明朝" pitchFamily="18" charset="-128"/>
              <a:ea typeface="ＭＳ Ｐ明朝" pitchFamily="18" charset="-128"/>
            </a:endParaRPr>
          </a:p>
        </p:txBody>
      </p:sp>
      <p:cxnSp>
        <p:nvCxnSpPr>
          <p:cNvPr id="301" name="直線コネクタ 300"/>
          <p:cNvCxnSpPr>
            <a:endCxn id="201" idx="2"/>
          </p:cNvCxnSpPr>
          <p:nvPr/>
        </p:nvCxnSpPr>
        <p:spPr>
          <a:xfrm>
            <a:off x="3094330" y="5983302"/>
            <a:ext cx="535089" cy="2338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円形吹き出し 301"/>
          <p:cNvSpPr/>
          <p:nvPr/>
        </p:nvSpPr>
        <p:spPr>
          <a:xfrm>
            <a:off x="3186856" y="6267377"/>
            <a:ext cx="680553" cy="224335"/>
          </a:xfrm>
          <a:prstGeom prst="wedgeEllipseCallout">
            <a:avLst>
              <a:gd name="adj1" fmla="val -26951"/>
              <a:gd name="adj2" fmla="val -116069"/>
            </a:avLst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endParaRPr lang="en-US" altLang="ja-JP" sz="11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3" name="正方形/長方形 302"/>
          <p:cNvSpPr/>
          <p:nvPr/>
        </p:nvSpPr>
        <p:spPr>
          <a:xfrm>
            <a:off x="3167214" y="6291657"/>
            <a:ext cx="723243" cy="20003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ja-JP" altLang="en-US" sz="700" dirty="0">
                <a:latin typeface="ＭＳ Ｐ明朝" pitchFamily="18" charset="-128"/>
                <a:ea typeface="ＭＳ Ｐ明朝" pitchFamily="18" charset="-128"/>
              </a:rPr>
              <a:t>除雪済み道路</a:t>
            </a:r>
          </a:p>
        </p:txBody>
      </p:sp>
      <p:pic>
        <p:nvPicPr>
          <p:cNvPr id="201" name="Picture 2" descr="\\Bdpnas004\work\t.kusumoto\画面キャプチャ\スクリーンショット保存フォルダ\クイックスタート\イメージ167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43" y="6028214"/>
            <a:ext cx="2349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図 19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7" y="2039190"/>
            <a:ext cx="794947" cy="469356"/>
          </a:xfrm>
          <a:prstGeom prst="rect">
            <a:avLst/>
          </a:prstGeom>
        </p:spPr>
      </p:pic>
      <p:pic>
        <p:nvPicPr>
          <p:cNvPr id="202" name="図 20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5" y="1360252"/>
            <a:ext cx="609997" cy="6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4"/>
          <p:cNvSpPr>
            <a:spLocks noChangeShapeType="1"/>
          </p:cNvSpPr>
          <p:nvPr/>
        </p:nvSpPr>
        <p:spPr bwMode="auto">
          <a:xfrm flipH="1">
            <a:off x="2004392" y="5122706"/>
            <a:ext cx="0" cy="160116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endParaRPr lang="ja-JP" altLang="en-US" sz="12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3835457" y="5085185"/>
            <a:ext cx="0" cy="163869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endParaRPr lang="ja-JP" altLang="en-US" sz="12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 flipH="1">
            <a:off x="5835187" y="5137304"/>
            <a:ext cx="0" cy="1586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endParaRPr lang="ja-JP" altLang="en-US" sz="12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H="1">
            <a:off x="7761312" y="5137304"/>
            <a:ext cx="0" cy="1586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endParaRPr lang="ja-JP" altLang="en-US" sz="12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>
            <a:off x="9561512" y="5137304"/>
            <a:ext cx="0" cy="1586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endParaRPr lang="ja-JP" altLang="en-US" sz="12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" y="-2353"/>
            <a:ext cx="9905999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altLang="ja-JP" b="1" dirty="0" smtClean="0">
                <a:latin typeface="+mn-ea"/>
              </a:rPr>
              <a:t>Ⅱ</a:t>
            </a:r>
            <a:r>
              <a:rPr lang="ja-JP" altLang="en-US" b="1" dirty="0" smtClean="0">
                <a:latin typeface="+mn-ea"/>
              </a:rPr>
              <a:t>　オープンデータ</a:t>
            </a:r>
            <a:r>
              <a:rPr lang="ja-JP" altLang="en-US" b="1" dirty="0">
                <a:latin typeface="+mn-ea"/>
              </a:rPr>
              <a:t>戦略に係る総務省の取組</a:t>
            </a:r>
            <a:r>
              <a:rPr lang="ja-JP" altLang="en-US" b="1" dirty="0" smtClean="0">
                <a:latin typeface="+mn-ea"/>
              </a:rPr>
              <a:t>　</a:t>
            </a:r>
            <a:r>
              <a:rPr lang="ja-JP" altLang="en-US" b="1" dirty="0">
                <a:latin typeface="+mj-ea"/>
              </a:rPr>
              <a:t>③</a:t>
            </a:r>
            <a:r>
              <a:rPr lang="ja-JP" altLang="en-US" b="1" dirty="0" smtClean="0">
                <a:latin typeface="+mj-ea"/>
                <a:ea typeface="+mj-ea"/>
              </a:rPr>
              <a:t>推進体制、展開方策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62195" y="510163"/>
            <a:ext cx="9688627" cy="97462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182531" indent="-182531"/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■　「電子行政オープンデータ戦略」を推進している政府の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IT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戦略本部や「オープンデータ流通推進コンソーシアム」等と連携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して、オープンデータ流通環境の普及・展開を目指す。</a:t>
            </a:r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■　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ITU-T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（注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）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や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W3C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（注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）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へ標準化提案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を行い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、平成</a:t>
            </a:r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27</a:t>
            </a:r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年度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までに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国際標準化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を目指す。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（注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）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International Telecommunication Union Telecommunication Standardization Sector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の略。国際電気通信連合において、通信分野の標準策定を担当する部門。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　　　　　　　　　　　　　　　　　　　　　（注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2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）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World Wide Web Consortium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の略。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World Wide Web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で使用される各種技術の標準化を推進する非営利団体。</a:t>
            </a:r>
          </a:p>
        </p:txBody>
      </p:sp>
      <p:sp>
        <p:nvSpPr>
          <p:cNvPr id="102" name="ホームベース 101"/>
          <p:cNvSpPr/>
          <p:nvPr/>
        </p:nvSpPr>
        <p:spPr bwMode="auto">
          <a:xfrm>
            <a:off x="1202305" y="5445224"/>
            <a:ext cx="4328849" cy="401032"/>
          </a:xfrm>
          <a:prstGeom prst="homePlate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ProN W6"/>
              </a:rPr>
              <a:t>共通</a:t>
            </a:r>
            <a:r>
              <a:rPr lang="en-US" altLang="ja-JP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ProN W6"/>
              </a:rPr>
              <a:t>API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ProN W6"/>
              </a:rPr>
              <a:t>の策定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88758" y="5096097"/>
            <a:ext cx="889955" cy="26159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lang="en-US" altLang="ja-JP" sz="1100" dirty="0" smtClean="0">
                <a:latin typeface="ヒラギノ角ゴ ProN W6"/>
                <a:ea typeface="ヒラギノ角ゴ ProN W6"/>
                <a:cs typeface="ヒラギノ角ゴ ProN W6"/>
              </a:rPr>
              <a:t>24</a:t>
            </a:r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年度</a:t>
            </a:r>
            <a:endParaRPr lang="ja-JP" altLang="en-US" sz="11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684531" y="5104632"/>
            <a:ext cx="889955" cy="26159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lang="en-US" altLang="ja-JP" sz="1100" dirty="0" smtClean="0">
                <a:latin typeface="ヒラギノ角ゴ ProN W6"/>
                <a:ea typeface="ヒラギノ角ゴ ProN W6"/>
                <a:cs typeface="ヒラギノ角ゴ ProN W6"/>
              </a:rPr>
              <a:t>25</a:t>
            </a:r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年度</a:t>
            </a:r>
            <a:endParaRPr lang="ja-JP" altLang="en-US" sz="11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592960" y="5096097"/>
            <a:ext cx="889955" cy="26159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lang="en-US" altLang="ja-JP" sz="1100" dirty="0" smtClean="0">
                <a:latin typeface="ヒラギノ角ゴ ProN W6"/>
                <a:ea typeface="ヒラギノ角ゴ ProN W6"/>
                <a:cs typeface="ヒラギノ角ゴ ProN W6"/>
              </a:rPr>
              <a:t>26</a:t>
            </a:r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年度</a:t>
            </a:r>
            <a:endParaRPr lang="ja-JP" altLang="en-US" sz="11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537176" y="5096097"/>
            <a:ext cx="889955" cy="26159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lang="en-US" altLang="ja-JP" sz="1100" dirty="0" smtClean="0">
                <a:latin typeface="ヒラギノ角ゴ ProN W6"/>
                <a:ea typeface="ヒラギノ角ゴ ProN W6"/>
                <a:cs typeface="ヒラギノ角ゴ ProN W6"/>
              </a:rPr>
              <a:t>27</a:t>
            </a:r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年度</a:t>
            </a:r>
            <a:endParaRPr lang="ja-JP" altLang="en-US" sz="11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8409385" y="5096097"/>
            <a:ext cx="889955" cy="26159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lang="en-US" altLang="ja-JP" sz="1100" dirty="0" smtClean="0">
                <a:latin typeface="ヒラギノ角ゴ ProN W6"/>
                <a:ea typeface="ヒラギノ角ゴ ProN W6"/>
                <a:cs typeface="ヒラギノ角ゴ ProN W6"/>
              </a:rPr>
              <a:t>28</a:t>
            </a:r>
            <a:r>
              <a:rPr lang="ja-JP" altLang="en-US" sz="1100" dirty="0" smtClean="0">
                <a:latin typeface="ヒラギノ角ゴ ProN W6"/>
                <a:ea typeface="ヒラギノ角ゴ ProN W6"/>
                <a:cs typeface="ヒラギノ角ゴ ProN W6"/>
              </a:rPr>
              <a:t>年度</a:t>
            </a:r>
            <a:endParaRPr lang="ja-JP" altLang="en-US" sz="11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856657" y="4798854"/>
            <a:ext cx="2664295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1200" dirty="0">
                <a:latin typeface="+mn-ea"/>
                <a:cs typeface="ヒラギノ角ゴ ProN W6"/>
              </a:rPr>
              <a:t>実証プロジェクト実施期間（３ヵ年計画）</a:t>
            </a:r>
          </a:p>
        </p:txBody>
      </p:sp>
      <p:sp>
        <p:nvSpPr>
          <p:cNvPr id="111" name="ホームベース 110"/>
          <p:cNvSpPr/>
          <p:nvPr/>
        </p:nvSpPr>
        <p:spPr bwMode="auto">
          <a:xfrm>
            <a:off x="1655397" y="5919417"/>
            <a:ext cx="1641421" cy="749943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ProN W6"/>
              </a:rPr>
              <a:t>国際規格の</a:t>
            </a:r>
            <a:endParaRPr lang="en-US" altLang="ja-JP" sz="14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ヒラギノ角ゴ ProN W6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ProN W6"/>
              </a:rPr>
              <a:t>ドラフト作成</a:t>
            </a:r>
            <a:endParaRPr lang="en-US" altLang="ja-JP" sz="14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ヒラギノ角ゴ ProN W6"/>
            </a:endParaRPr>
          </a:p>
        </p:txBody>
      </p:sp>
      <p:sp>
        <p:nvSpPr>
          <p:cNvPr id="113" name="ホームベース 112"/>
          <p:cNvSpPr/>
          <p:nvPr/>
        </p:nvSpPr>
        <p:spPr bwMode="auto">
          <a:xfrm>
            <a:off x="3296816" y="5884391"/>
            <a:ext cx="4468675" cy="761962"/>
          </a:xfrm>
          <a:prstGeom prst="homePlate">
            <a:avLst>
              <a:gd name="adj" fmla="val 3596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ProN W6"/>
              </a:rPr>
              <a:t>国際規格の提案、議論、承認</a:t>
            </a:r>
            <a:endParaRPr lang="en-US" altLang="ja-JP" sz="12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  <a:cs typeface="ヒラギノ角ゴ ProN W6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6907051" y="4808187"/>
            <a:ext cx="1697868" cy="276983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ja-JP" altLang="en-US" sz="1200" dirty="0">
                <a:latin typeface="+mn-ea"/>
                <a:cs typeface="ヒラギノ角ゴ ProN W6"/>
              </a:rPr>
              <a:t>実証プロジェクト終了後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2432720" y="2029588"/>
            <a:ext cx="4566630" cy="709647"/>
          </a:xfrm>
          <a:prstGeom prst="roundRect">
            <a:avLst/>
          </a:prstGeom>
          <a:solidFill>
            <a:srgbClr val="FFFFCC"/>
          </a:solidFill>
          <a:ln w="1905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en-US" altLang="ja-JP" sz="11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85709" indent="-85709" algn="ctr"/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「電子行政オープンデータ戦略」</a:t>
            </a:r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（平成</a:t>
            </a:r>
            <a:r>
              <a:rPr lang="en-US" altLang="ja-JP" sz="1400" dirty="0" smtClean="0">
                <a:solidFill>
                  <a:schemeClr val="tx1"/>
                </a:solidFill>
                <a:latin typeface="+mj-ea"/>
                <a:ea typeface="+mj-ea"/>
              </a:rPr>
              <a:t>24</a:t>
            </a:r>
            <a:r>
              <a:rPr lang="ja-JP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年７月</a:t>
            </a:r>
            <a:r>
              <a:rPr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日決定）</a:t>
            </a:r>
            <a:endParaRPr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　⇒　</a:t>
            </a: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「官民による実務者会議」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の設置</a:t>
            </a:r>
            <a:endParaRPr lang="en-US" altLang="ja-JP" sz="14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6" name="AutoShape 18"/>
          <p:cNvSpPr>
            <a:spLocks noChangeArrowheads="1"/>
          </p:cNvSpPr>
          <p:nvPr/>
        </p:nvSpPr>
        <p:spPr bwMode="auto">
          <a:xfrm>
            <a:off x="3919102" y="1772817"/>
            <a:ext cx="1512168" cy="49005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FFC000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4" tIns="45712" rIns="91424" bIns="45712"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IT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戦略本部</a:t>
            </a:r>
            <a:endParaRPr lang="en-US" altLang="ja-JP" sz="16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8023558" y="3356994"/>
            <a:ext cx="1609962" cy="52212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defRPr/>
            </a:pPr>
            <a:r>
              <a:rPr lang="ja-JP" altLang="en-US" sz="1200" dirty="0">
                <a:latin typeface="+mj-ea"/>
                <a:ea typeface="+mj-ea"/>
              </a:rPr>
              <a:t>オープンデータ流通推進</a:t>
            </a:r>
            <a:endParaRPr lang="en-US" altLang="ja-JP" sz="12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200" dirty="0">
                <a:latin typeface="+mj-ea"/>
                <a:ea typeface="+mj-ea"/>
              </a:rPr>
              <a:t>コンソーシアム</a:t>
            </a:r>
            <a:endParaRPr lang="en-US" altLang="ja-JP" sz="1200" dirty="0">
              <a:latin typeface="+mj-ea"/>
              <a:ea typeface="+mj-ea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4055678" y="3403272"/>
            <a:ext cx="1303584" cy="49713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ts val="2100"/>
              </a:lnSpc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総務省</a:t>
            </a:r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30722" y="5096932"/>
            <a:ext cx="550446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889104" y="5111548"/>
            <a:ext cx="367240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079343" y="3465344"/>
            <a:ext cx="836658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67" name="AutoShape 17"/>
          <p:cNvSpPr>
            <a:spLocks noChangeArrowheads="1"/>
          </p:cNvSpPr>
          <p:nvPr/>
        </p:nvSpPr>
        <p:spPr bwMode="auto">
          <a:xfrm>
            <a:off x="1974886" y="3284986"/>
            <a:ext cx="5400600" cy="7542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ts val="2100"/>
              </a:lnSpc>
              <a:defRPr/>
            </a:pPr>
            <a:endParaRPr lang="en-US" altLang="ja-JP" dirty="0">
              <a:latin typeface="+mn-ea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46368" y="1645470"/>
            <a:ext cx="1872208" cy="32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ja-JP" altLang="en-US" sz="1400" b="1" dirty="0"/>
              <a:t>１．国内の推進体制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246367" y="4256616"/>
            <a:ext cx="3589090" cy="32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ja-JP" altLang="en-US" sz="1400" b="1" dirty="0"/>
              <a:t>２．国際標準化に向けたスケジュール（想定）</a:t>
            </a:r>
          </a:p>
        </p:txBody>
      </p:sp>
      <p:sp>
        <p:nvSpPr>
          <p:cNvPr id="48" name="左右矢印 47"/>
          <p:cNvSpPr/>
          <p:nvPr/>
        </p:nvSpPr>
        <p:spPr>
          <a:xfrm>
            <a:off x="7464147" y="3433410"/>
            <a:ext cx="494867" cy="427638"/>
          </a:xfrm>
          <a:prstGeom prst="leftRightArrow">
            <a:avLst>
              <a:gd name="adj1" fmla="val 50000"/>
              <a:gd name="adj2" fmla="val 3490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上矢印 52"/>
          <p:cNvSpPr/>
          <p:nvPr/>
        </p:nvSpPr>
        <p:spPr>
          <a:xfrm>
            <a:off x="3991110" y="2845130"/>
            <a:ext cx="1368152" cy="264154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コネクタ 87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89" name="Line 14"/>
          <p:cNvSpPr>
            <a:spLocks noChangeShapeType="1"/>
          </p:cNvSpPr>
          <p:nvPr/>
        </p:nvSpPr>
        <p:spPr bwMode="auto">
          <a:xfrm flipH="1">
            <a:off x="330720" y="5137304"/>
            <a:ext cx="0" cy="1586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endParaRPr lang="ja-JP" altLang="en-US" sz="12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338094" y="2851315"/>
            <a:ext cx="661128" cy="30776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協力</a:t>
            </a:r>
          </a:p>
        </p:txBody>
      </p:sp>
      <p:sp>
        <p:nvSpPr>
          <p:cNvPr id="50" name="タイトル 10"/>
          <p:cNvSpPr txBox="1">
            <a:spLocks/>
          </p:cNvSpPr>
          <p:nvPr/>
        </p:nvSpPr>
        <p:spPr>
          <a:xfrm>
            <a:off x="7345839" y="3501008"/>
            <a:ext cx="698243" cy="255415"/>
          </a:xfrm>
          <a:prstGeom prst="rect">
            <a:avLst/>
          </a:prstGeom>
        </p:spPr>
        <p:txBody>
          <a:bodyPr lIns="91424" tIns="45712" rIns="91424" bIns="4571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</a:rPr>
              <a:t>連携</a:t>
            </a:r>
          </a:p>
        </p:txBody>
      </p:sp>
      <p:sp>
        <p:nvSpPr>
          <p:cNvPr id="40" name="スライド番号プレースホルダ 2"/>
          <p:cNvSpPr txBox="1">
            <a:spLocks/>
          </p:cNvSpPr>
          <p:nvPr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 anchorCtr="1"/>
          <a:lstStyle/>
          <a:p>
            <a:pPr algn="ctr"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 algn="ctr">
                <a:defRPr/>
              </a:pPr>
              <a:t>4</a:t>
            </a:fld>
            <a:endParaRPr kumimoji="0" lang="en-US" altLang="ja-JP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45088" y="3761572"/>
            <a:ext cx="132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</a:rPr>
              <a:t>（</a:t>
            </a:r>
            <a:r>
              <a:rPr lang="ja-JP" altLang="en-US" sz="1400" dirty="0" smtClean="0">
                <a:solidFill>
                  <a:prstClr val="black"/>
                </a:solidFill>
              </a:rPr>
              <a:t>関係府省）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6165" y="1988840"/>
            <a:ext cx="2135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prstClr val="black"/>
                </a:solidFill>
              </a:rPr>
              <a:t>（公共データ活用のための</a:t>
            </a:r>
            <a:endParaRPr lang="en-US" altLang="ja-JP" sz="11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</a:rPr>
              <a:t>環境整備への貢献）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27975" y="2845130"/>
            <a:ext cx="467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データ形式や必要なルール等についての成果をインプット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 cap="rnd"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A4 210 x 297 mm</PresentationFormat>
  <Paragraphs>178</Paragraphs>
  <Slides>5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Office テーマ</vt:lpstr>
      <vt:lpstr>標準デザイン</vt:lpstr>
      <vt:lpstr>オープンデータ戦略に係る総務省の取組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2012-10-31T03:23:46Z</dcterms:modified>
</cp:coreProperties>
</file>