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9"/>
  </p:notesMasterIdLst>
  <p:handoutMasterIdLst>
    <p:handoutMasterId r:id="rId10"/>
  </p:handoutMasterIdLst>
  <p:sldIdLst>
    <p:sldId id="256" r:id="rId2"/>
    <p:sldId id="261" r:id="rId3"/>
    <p:sldId id="262" r:id="rId4"/>
    <p:sldId id="257" r:id="rId5"/>
    <p:sldId id="260" r:id="rId6"/>
    <p:sldId id="258" r:id="rId7"/>
    <p:sldId id="259" r:id="rId8"/>
  </p:sldIdLst>
  <p:sldSz cx="13022263" cy="9769475"/>
  <p:notesSz cx="6735763" cy="9799638"/>
  <p:defaultTextStyle>
    <a:defPPr>
      <a:defRPr lang="ko-KR"/>
    </a:defPPr>
    <a:lvl1pPr algn="ctr" rtl="0" fontAlgn="base" latinLnBrk="1">
      <a:spcBef>
        <a:spcPct val="0"/>
      </a:spcBef>
      <a:spcAft>
        <a:spcPct val="0"/>
      </a:spcAft>
      <a:defRPr sz="2400" kern="1200">
        <a:solidFill>
          <a:schemeClr val="tx1"/>
        </a:solidFill>
        <a:latin typeface="ＤＦＧ華康ゴシック体W5" pitchFamily="50" charset="-128"/>
        <a:ea typeface="ＤＦＧ華康ゴシック体W5" pitchFamily="50" charset="-128"/>
        <a:cs typeface="+mn-cs"/>
      </a:defRPr>
    </a:lvl1pPr>
    <a:lvl2pPr marL="457200" algn="ctr" rtl="0" fontAlgn="base" latinLnBrk="1">
      <a:spcBef>
        <a:spcPct val="0"/>
      </a:spcBef>
      <a:spcAft>
        <a:spcPct val="0"/>
      </a:spcAft>
      <a:defRPr sz="2400" kern="1200">
        <a:solidFill>
          <a:schemeClr val="tx1"/>
        </a:solidFill>
        <a:latin typeface="ＤＦＧ華康ゴシック体W5" pitchFamily="50" charset="-128"/>
        <a:ea typeface="ＤＦＧ華康ゴシック体W5" pitchFamily="50" charset="-128"/>
        <a:cs typeface="+mn-cs"/>
      </a:defRPr>
    </a:lvl2pPr>
    <a:lvl3pPr marL="914400" algn="ctr" rtl="0" fontAlgn="base" latinLnBrk="1">
      <a:spcBef>
        <a:spcPct val="0"/>
      </a:spcBef>
      <a:spcAft>
        <a:spcPct val="0"/>
      </a:spcAft>
      <a:defRPr sz="2400" kern="1200">
        <a:solidFill>
          <a:schemeClr val="tx1"/>
        </a:solidFill>
        <a:latin typeface="ＤＦＧ華康ゴシック体W5" pitchFamily="50" charset="-128"/>
        <a:ea typeface="ＤＦＧ華康ゴシック体W5" pitchFamily="50" charset="-128"/>
        <a:cs typeface="+mn-cs"/>
      </a:defRPr>
    </a:lvl3pPr>
    <a:lvl4pPr marL="1371600" algn="ctr" rtl="0" fontAlgn="base" latinLnBrk="1">
      <a:spcBef>
        <a:spcPct val="0"/>
      </a:spcBef>
      <a:spcAft>
        <a:spcPct val="0"/>
      </a:spcAft>
      <a:defRPr sz="2400" kern="1200">
        <a:solidFill>
          <a:schemeClr val="tx1"/>
        </a:solidFill>
        <a:latin typeface="ＤＦＧ華康ゴシック体W5" pitchFamily="50" charset="-128"/>
        <a:ea typeface="ＤＦＧ華康ゴシック体W5" pitchFamily="50" charset="-128"/>
        <a:cs typeface="+mn-cs"/>
      </a:defRPr>
    </a:lvl4pPr>
    <a:lvl5pPr marL="1828800" algn="ctr" rtl="0" fontAlgn="base" latinLnBrk="1">
      <a:spcBef>
        <a:spcPct val="0"/>
      </a:spcBef>
      <a:spcAft>
        <a:spcPct val="0"/>
      </a:spcAft>
      <a:defRPr sz="2400" kern="1200">
        <a:solidFill>
          <a:schemeClr val="tx1"/>
        </a:solidFill>
        <a:latin typeface="ＤＦＧ華康ゴシック体W5" pitchFamily="50" charset="-128"/>
        <a:ea typeface="ＤＦＧ華康ゴシック体W5" pitchFamily="50" charset="-128"/>
        <a:cs typeface="+mn-cs"/>
      </a:defRPr>
    </a:lvl5pPr>
    <a:lvl6pPr marL="2286000" algn="l" defTabSz="914400" rtl="0" eaLnBrk="1" latinLnBrk="0" hangingPunct="1">
      <a:defRPr sz="2400" kern="1200">
        <a:solidFill>
          <a:schemeClr val="tx1"/>
        </a:solidFill>
        <a:latin typeface="ＤＦＧ華康ゴシック体W5" pitchFamily="50" charset="-128"/>
        <a:ea typeface="ＤＦＧ華康ゴシック体W5" pitchFamily="50" charset="-128"/>
        <a:cs typeface="+mn-cs"/>
      </a:defRPr>
    </a:lvl6pPr>
    <a:lvl7pPr marL="2743200" algn="l" defTabSz="914400" rtl="0" eaLnBrk="1" latinLnBrk="0" hangingPunct="1">
      <a:defRPr sz="2400" kern="1200">
        <a:solidFill>
          <a:schemeClr val="tx1"/>
        </a:solidFill>
        <a:latin typeface="ＤＦＧ華康ゴシック体W5" pitchFamily="50" charset="-128"/>
        <a:ea typeface="ＤＦＧ華康ゴシック体W5" pitchFamily="50" charset="-128"/>
        <a:cs typeface="+mn-cs"/>
      </a:defRPr>
    </a:lvl7pPr>
    <a:lvl8pPr marL="3200400" algn="l" defTabSz="914400" rtl="0" eaLnBrk="1" latinLnBrk="0" hangingPunct="1">
      <a:defRPr sz="2400" kern="1200">
        <a:solidFill>
          <a:schemeClr val="tx1"/>
        </a:solidFill>
        <a:latin typeface="ＤＦＧ華康ゴシック体W5" pitchFamily="50" charset="-128"/>
        <a:ea typeface="ＤＦＧ華康ゴシック体W5" pitchFamily="50" charset="-128"/>
        <a:cs typeface="+mn-cs"/>
      </a:defRPr>
    </a:lvl8pPr>
    <a:lvl9pPr marL="3657600" algn="l" defTabSz="914400" rtl="0" eaLnBrk="1" latinLnBrk="0" hangingPunct="1">
      <a:defRPr sz="2400" kern="1200">
        <a:solidFill>
          <a:schemeClr val="tx1"/>
        </a:solidFill>
        <a:latin typeface="ＤＦＧ華康ゴシック体W5" pitchFamily="50" charset="-128"/>
        <a:ea typeface="ＤＦＧ華康ゴシック体W5"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6699"/>
    <a:srgbClr val="E2D9B6"/>
    <a:srgbClr val="EAEAEA"/>
    <a:srgbClr val="FFFFFF"/>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4" autoAdjust="0"/>
    <p:restoredTop sz="99528" autoAdjust="0"/>
  </p:normalViewPr>
  <p:slideViewPr>
    <p:cSldViewPr>
      <p:cViewPr varScale="1">
        <p:scale>
          <a:sx n="54" d="100"/>
          <a:sy n="54" d="100"/>
        </p:scale>
        <p:origin x="-732" y="-84"/>
      </p:cViewPr>
      <p:guideLst>
        <p:guide orient="horz" pos="1491"/>
        <p:guide pos="3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2772" y="-102"/>
      </p:cViewPr>
      <p:guideLst>
        <p:guide orient="horz" pos="308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19747" y="9312699"/>
            <a:ext cx="2916019" cy="486939"/>
          </a:xfrm>
          <a:prstGeom prst="rect">
            <a:avLst/>
          </a:prstGeom>
          <a:noFill/>
          <a:ln w="9525">
            <a:noFill/>
            <a:miter lim="800000"/>
            <a:headEnd/>
            <a:tailEnd/>
          </a:ln>
          <a:effectLst/>
        </p:spPr>
        <p:txBody>
          <a:bodyPr vert="horz" wrap="square" lIns="94341" tIns="47174" rIns="94341" bIns="47174" numCol="1" anchor="b" anchorCtr="0" compatLnSpc="1">
            <a:prstTxWarp prst="textNoShape">
              <a:avLst/>
            </a:prstTxWarp>
          </a:bodyPr>
          <a:lstStyle>
            <a:lvl1pPr algn="r" defTabSz="943961">
              <a:defRPr kumimoji="1" sz="12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pic>
        <p:nvPicPr>
          <p:cNvPr id="171013" name="Picture 8"/>
          <p:cNvPicPr>
            <a:picLocks noChangeAspect="1" noChangeArrowheads="1"/>
          </p:cNvPicPr>
          <p:nvPr/>
        </p:nvPicPr>
        <p:blipFill>
          <a:blip r:embed="rId2" cstate="print"/>
          <a:srcRect/>
          <a:stretch>
            <a:fillRect/>
          </a:stretch>
        </p:blipFill>
        <p:spPr bwMode="auto">
          <a:xfrm>
            <a:off x="2" y="3"/>
            <a:ext cx="6735763" cy="524981"/>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1472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1"/>
            <a:ext cx="2916019" cy="486939"/>
          </a:xfrm>
          <a:prstGeom prst="rect">
            <a:avLst/>
          </a:prstGeom>
          <a:noFill/>
          <a:ln w="12700" cap="sq">
            <a:noFill/>
            <a:miter lim="800000"/>
            <a:headEnd type="none" w="sm" len="sm"/>
            <a:tailEnd type="none" w="sm" len="sm"/>
          </a:ln>
          <a:effectLst/>
        </p:spPr>
        <p:txBody>
          <a:bodyPr vert="horz" wrap="none" lIns="94341" tIns="47174" rIns="94341" bIns="47174" numCol="1" anchor="ctr" anchorCtr="0" compatLnSpc="1">
            <a:prstTxWarp prst="textNoShape">
              <a:avLst/>
            </a:prstTxWarp>
          </a:bodyPr>
          <a:lstStyle>
            <a:lvl1pPr algn="l" defTabSz="943961">
              <a:defRPr kumimoji="1" sz="12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19747" y="1"/>
            <a:ext cx="2916019" cy="486939"/>
          </a:xfrm>
          <a:prstGeom prst="rect">
            <a:avLst/>
          </a:prstGeom>
          <a:noFill/>
          <a:ln w="12700" cap="sq">
            <a:noFill/>
            <a:miter lim="800000"/>
            <a:headEnd type="none" w="sm" len="sm"/>
            <a:tailEnd type="none" w="sm" len="sm"/>
          </a:ln>
          <a:effectLst/>
        </p:spPr>
        <p:txBody>
          <a:bodyPr vert="horz" wrap="none" lIns="94341" tIns="47174" rIns="94341" bIns="47174" numCol="1" anchor="ctr" anchorCtr="0" compatLnSpc="1">
            <a:prstTxWarp prst="textNoShape">
              <a:avLst/>
            </a:prstTxWarp>
          </a:bodyPr>
          <a:lstStyle>
            <a:lvl1pPr algn="r" defTabSz="943961">
              <a:defRPr kumimoji="1" sz="12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915988" y="733425"/>
            <a:ext cx="4903787" cy="367982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899208" y="4654832"/>
            <a:ext cx="4937350" cy="4411358"/>
          </a:xfrm>
          <a:prstGeom prst="rect">
            <a:avLst/>
          </a:prstGeom>
          <a:noFill/>
          <a:ln w="12700" cap="sq">
            <a:noFill/>
            <a:miter lim="800000"/>
            <a:headEnd type="none" w="sm" len="sm"/>
            <a:tailEnd type="none" w="sm" len="sm"/>
          </a:ln>
          <a:effectLst/>
        </p:spPr>
        <p:txBody>
          <a:bodyPr vert="horz" wrap="none" lIns="94341" tIns="47174" rIns="94341" bIns="47174"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312699"/>
            <a:ext cx="2916019" cy="486939"/>
          </a:xfrm>
          <a:prstGeom prst="rect">
            <a:avLst/>
          </a:prstGeom>
          <a:noFill/>
          <a:ln w="12700" cap="sq">
            <a:noFill/>
            <a:miter lim="800000"/>
            <a:headEnd type="none" w="sm" len="sm"/>
            <a:tailEnd type="none" w="sm" len="sm"/>
          </a:ln>
          <a:effectLst/>
        </p:spPr>
        <p:txBody>
          <a:bodyPr vert="horz" wrap="none" lIns="94341" tIns="47174" rIns="94341" bIns="47174" numCol="1" anchor="b" anchorCtr="0" compatLnSpc="1">
            <a:prstTxWarp prst="textNoShape">
              <a:avLst/>
            </a:prstTxWarp>
          </a:bodyPr>
          <a:lstStyle>
            <a:lvl1pPr algn="l" defTabSz="943961">
              <a:defRPr kumimoji="1" sz="12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19747" y="9312699"/>
            <a:ext cx="2916019" cy="486939"/>
          </a:xfrm>
          <a:prstGeom prst="rect">
            <a:avLst/>
          </a:prstGeom>
          <a:noFill/>
          <a:ln w="12700" cap="sq">
            <a:noFill/>
            <a:miter lim="800000"/>
            <a:headEnd type="none" w="sm" len="sm"/>
            <a:tailEnd type="none" w="sm" len="sm"/>
          </a:ln>
          <a:effectLst/>
        </p:spPr>
        <p:txBody>
          <a:bodyPr vert="horz" wrap="none" lIns="94341" tIns="47174" rIns="94341" bIns="47174" numCol="1" anchor="b" anchorCtr="0" compatLnSpc="1">
            <a:prstTxWarp prst="textNoShape">
              <a:avLst/>
            </a:prstTxWarp>
          </a:bodyPr>
          <a:lstStyle>
            <a:lvl1pPr algn="r" defTabSz="943961">
              <a:defRPr kumimoji="1" sz="12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2639553690"/>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ＭＳ Ｐ明朝" pitchFamily="18" charset="-128"/>
        <a:ea typeface="ＭＳ Ｐ明朝" pitchFamily="18" charset="-128"/>
        <a:cs typeface="+mn-cs"/>
      </a:defRPr>
    </a:lvl1pPr>
    <a:lvl2pPr marL="457200" algn="l" rtl="0" eaLnBrk="0" fontAlgn="base" latinLnBrk="1" hangingPunct="0">
      <a:spcBef>
        <a:spcPct val="30000"/>
      </a:spcBef>
      <a:spcAft>
        <a:spcPct val="0"/>
      </a:spcAft>
      <a:defRPr kumimoji="1" sz="1200" kern="1200">
        <a:solidFill>
          <a:schemeClr val="tx1"/>
        </a:solidFill>
        <a:latin typeface="ＭＳ Ｐ明朝" pitchFamily="18" charset="-128"/>
        <a:ea typeface="ＭＳ Ｐ明朝" pitchFamily="18" charset="-128"/>
        <a:cs typeface="+mn-cs"/>
      </a:defRPr>
    </a:lvl2pPr>
    <a:lvl3pPr marL="914400" algn="l" rtl="0" eaLnBrk="0" fontAlgn="base" latinLnBrk="1" hangingPunct="0">
      <a:spcBef>
        <a:spcPct val="30000"/>
      </a:spcBef>
      <a:spcAft>
        <a:spcPct val="0"/>
      </a:spcAft>
      <a:defRPr kumimoji="1" sz="1200" kern="1200">
        <a:solidFill>
          <a:schemeClr val="tx1"/>
        </a:solidFill>
        <a:latin typeface="ＭＳ Ｐ明朝" pitchFamily="18" charset="-128"/>
        <a:ea typeface="ＭＳ Ｐ明朝" pitchFamily="18" charset="-128"/>
        <a:cs typeface="+mn-cs"/>
      </a:defRPr>
    </a:lvl3pPr>
    <a:lvl4pPr marL="1371600" algn="l" rtl="0" eaLnBrk="0" fontAlgn="base" latinLnBrk="1" hangingPunct="0">
      <a:spcBef>
        <a:spcPct val="30000"/>
      </a:spcBef>
      <a:spcAft>
        <a:spcPct val="0"/>
      </a:spcAft>
      <a:defRPr kumimoji="1" sz="1200" kern="1200">
        <a:solidFill>
          <a:schemeClr val="tx1"/>
        </a:solidFill>
        <a:latin typeface="ＭＳ Ｐ明朝" pitchFamily="18" charset="-128"/>
        <a:ea typeface="ＭＳ Ｐ明朝" pitchFamily="18" charset="-128"/>
        <a:cs typeface="+mn-cs"/>
      </a:defRPr>
    </a:lvl4pPr>
    <a:lvl5pPr marL="1828800" algn="l" rtl="0" eaLnBrk="0" fontAlgn="base" latinLnBrk="1" hangingPunct="0">
      <a:spcBef>
        <a:spcPct val="30000"/>
      </a:spcBef>
      <a:spcAft>
        <a:spcPct val="0"/>
      </a:spcAft>
      <a:defRPr kumimoji="1" sz="1200" kern="1200">
        <a:solidFill>
          <a:schemeClr val="tx1"/>
        </a:solidFill>
        <a:latin typeface="ＭＳ Ｐ明朝" pitchFamily="18"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1405732" y="846137"/>
            <a:ext cx="11616532" cy="5714999"/>
          </a:xfrm>
          <a:prstGeom prst="rect">
            <a:avLst/>
          </a:prstGeom>
          <a:solidFill>
            <a:srgbClr val="376092"/>
          </a:solidFill>
          <a:ln>
            <a:solidFill>
              <a:srgbClr val="376092"/>
            </a:solidFill>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ja-JP" altLang="en-US">
              <a:latin typeface="ＤＦＧ平成ゴシック体W7" pitchFamily="50" charset="-128"/>
              <a:ea typeface="ＤＦＧ平成ゴシック体W7" pitchFamily="50" charset="-128"/>
            </a:endParaRPr>
          </a:p>
        </p:txBody>
      </p:sp>
      <p:sp>
        <p:nvSpPr>
          <p:cNvPr id="1914886" name="Rectangle 6"/>
          <p:cNvSpPr>
            <a:spLocks noGrp="1" noChangeArrowheads="1"/>
          </p:cNvSpPr>
          <p:nvPr>
            <p:ph type="subTitle" sz="quarter" idx="1"/>
          </p:nvPr>
        </p:nvSpPr>
        <p:spPr>
          <a:xfrm>
            <a:off x="1867662" y="7313629"/>
            <a:ext cx="10501385" cy="854075"/>
          </a:xfrm>
          <a:ln w="12700" cap="sq">
            <a:headEnd type="none" w="sm" len="sm"/>
            <a:tailEnd type="none" w="sm" len="sm"/>
          </a:ln>
        </p:spPr>
        <p:txBody>
          <a:bodyPr lIns="91427" rIns="91427" anchorCtr="0">
            <a:spAutoFit/>
          </a:bodyPr>
          <a:lstStyle>
            <a:lvl1pPr marL="0" indent="0" algn="l">
              <a:lnSpc>
                <a:spcPts val="6000"/>
              </a:lnSpc>
              <a:spcBef>
                <a:spcPct val="0"/>
              </a:spcBef>
              <a:buFont typeface="平成明朝" pitchFamily="17" charset="-128"/>
              <a:buNone/>
              <a:defRPr sz="3600">
                <a:solidFill>
                  <a:schemeClr val="bg2">
                    <a:lumMod val="50000"/>
                    <a:lumOff val="50000"/>
                  </a:schemeClr>
                </a:solidFill>
                <a:latin typeface="ヒラギノ角ゴ Pro W6"/>
                <a:ea typeface="ヒラギノ角ゴ Pro W6"/>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1862931" y="4198937"/>
            <a:ext cx="10403714" cy="923316"/>
          </a:xfrm>
          <a:ln w="12700" cap="sq">
            <a:headEnd type="none" w="sm" len="sm"/>
            <a:tailEnd type="none" w="sm" len="sm"/>
          </a:ln>
        </p:spPr>
        <p:txBody>
          <a:bodyPr wrap="square" lIns="91427" tIns="45713" rIns="91427" bIns="45713" anchor="b">
            <a:spAutoFit/>
          </a:bodyPr>
          <a:lstStyle>
            <a:lvl1pPr algn="l">
              <a:defRPr sz="5400">
                <a:solidFill>
                  <a:schemeClr val="tx1"/>
                </a:solidFill>
              </a:defRPr>
            </a:lvl1pPr>
          </a:lstStyle>
          <a:p>
            <a:r>
              <a:rPr lang="ja-JP" altLang="en-US" smtClean="0"/>
              <a:t>マスター タイトルの書式設定</a:t>
            </a:r>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84663" cy="1655762"/>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5091113" y="388938"/>
            <a:ext cx="7280275" cy="8337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50875" y="2044700"/>
            <a:ext cx="4284663" cy="66817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sz="quarter" idx="10"/>
          </p:nvPr>
        </p:nvSpPr>
        <p:spPr>
          <a:ln/>
        </p:spPr>
        <p:txBody>
          <a:bodyPr/>
          <a:lstStyle>
            <a:lvl1pPr>
              <a:defRPr/>
            </a:lvl1pPr>
          </a:lstStyle>
          <a:p>
            <a:fld id="{3AC3B0EB-CC07-4D2A-A514-4A23001C9862}" type="slidenum">
              <a:rPr lang="ja-JP" altLang="en-US"/>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52700" y="6838950"/>
            <a:ext cx="7813675"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2552700" y="873125"/>
            <a:ext cx="7813675"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2552700" y="7645400"/>
            <a:ext cx="7813675" cy="114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sz="quarter" idx="10"/>
          </p:nvPr>
        </p:nvSpPr>
        <p:spPr>
          <a:ln/>
        </p:spPr>
        <p:txBody>
          <a:bodyPr/>
          <a:lstStyle>
            <a:lvl1pPr>
              <a:defRPr/>
            </a:lvl1pPr>
          </a:lstStyle>
          <a:p>
            <a:fld id="{68896A8A-9163-4D5C-89D5-DB2120D800D1}" type="slidenum">
              <a:rPr lang="ja-JP" altLang="en-US"/>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sz="quarter" idx="10"/>
          </p:nvPr>
        </p:nvSpPr>
        <p:spPr>
          <a:ln/>
        </p:spPr>
        <p:txBody>
          <a:bodyPr/>
          <a:lstStyle>
            <a:lvl1pPr>
              <a:defRPr/>
            </a:lvl1pPr>
          </a:lstStyle>
          <a:p>
            <a:fld id="{9A5F4583-C493-42E0-AED9-EF90BF3BF17E}" type="slidenum">
              <a:rPr lang="ja-JP" altLang="en-US"/>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82138" y="847725"/>
            <a:ext cx="3005137" cy="8285163"/>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61963" y="847725"/>
            <a:ext cx="8867775" cy="82851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sz="quarter" idx="10"/>
          </p:nvPr>
        </p:nvSpPr>
        <p:spPr>
          <a:ln/>
        </p:spPr>
        <p:txBody>
          <a:bodyPr/>
          <a:lstStyle>
            <a:lvl1pPr>
              <a:defRPr/>
            </a:lvl1pPr>
          </a:lstStyle>
          <a:p>
            <a:fld id="{6141F35B-F3AC-4DC5-9237-CFD923810D6B}" type="slidenum">
              <a:rPr lang="ja-JP" altLang="en-US"/>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9425" y="847725"/>
            <a:ext cx="12007850" cy="1228725"/>
          </a:xfrm>
        </p:spPr>
        <p:txBody>
          <a:bodyPr/>
          <a:lstStyle/>
          <a:p>
            <a:r>
              <a:rPr lang="ja-JP" altLang="en-US" smtClean="0"/>
              <a:t>マスター タイトルの書式設定</a:t>
            </a:r>
            <a:endParaRPr lang="ja-JP" altLang="en-US"/>
          </a:p>
        </p:txBody>
      </p:sp>
      <p:sp>
        <p:nvSpPr>
          <p:cNvPr id="3" name="テキスト プレースホルダ 2"/>
          <p:cNvSpPr>
            <a:spLocks noGrp="1"/>
          </p:cNvSpPr>
          <p:nvPr>
            <p:ph type="body" sz="half" idx="1"/>
          </p:nvPr>
        </p:nvSpPr>
        <p:spPr>
          <a:xfrm>
            <a:off x="461963" y="2363788"/>
            <a:ext cx="5935662" cy="6769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550025" y="2363788"/>
            <a:ext cx="5935663" cy="6769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83923B2D-8C88-4CCF-A48C-52D3C51254B3}" type="slidenum">
              <a:rPr lang="ja-JP" altLang="en-US"/>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79425" y="241267"/>
            <a:ext cx="12007850" cy="987458"/>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quarter" idx="1"/>
          </p:nvPr>
        </p:nvSpPr>
        <p:spPr>
          <a:xfrm>
            <a:off x="461963" y="1955779"/>
            <a:ext cx="5935662" cy="342902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550025" y="1955779"/>
            <a:ext cx="5935663" cy="342902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1963" y="5670555"/>
            <a:ext cx="5935662" cy="34623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コンテンツ プレースホルダ 5"/>
          <p:cNvSpPr>
            <a:spLocks noGrp="1"/>
          </p:cNvSpPr>
          <p:nvPr>
            <p:ph sz="quarter" idx="4"/>
          </p:nvPr>
        </p:nvSpPr>
        <p:spPr>
          <a:xfrm>
            <a:off x="6550025" y="5670555"/>
            <a:ext cx="5935663" cy="34623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sz="quarter" idx="10"/>
          </p:nvPr>
        </p:nvSpPr>
        <p:spPr>
          <a:ln/>
        </p:spPr>
        <p:txBody>
          <a:bodyPr/>
          <a:lstStyle>
            <a:lvl1pPr>
              <a:defRPr/>
            </a:lvl1pPr>
          </a:lstStyle>
          <a:p>
            <a:fld id="{E2E75448-D916-4233-AD6D-8D21E29A807D}" type="slidenum">
              <a:rPr lang="ja-JP" altLang="en-US"/>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9425" y="241268"/>
            <a:ext cx="12007850" cy="833469"/>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61963" y="1812903"/>
            <a:ext cx="5935662" cy="731998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550025" y="1812903"/>
            <a:ext cx="5935663" cy="3500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550025" y="5599117"/>
            <a:ext cx="5935663" cy="35337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9425" y="241267"/>
            <a:ext cx="12007850" cy="987458"/>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61963" y="1741465"/>
            <a:ext cx="5935662" cy="7391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550025" y="1741465"/>
            <a:ext cx="5935663" cy="7391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95AFAA00-EAE5-4AD2-8D68-7D3F20B76CFF}" type="slidenum">
              <a:rPr lang="ja-JP" altLang="en-US"/>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9425" y="241267"/>
            <a:ext cx="12007850" cy="987458"/>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quarter" idx="1"/>
          </p:nvPr>
        </p:nvSpPr>
        <p:spPr>
          <a:xfrm>
            <a:off x="461963" y="1741465"/>
            <a:ext cx="5935662" cy="3500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1963" y="5384803"/>
            <a:ext cx="5935662" cy="374808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6550025" y="1741465"/>
            <a:ext cx="5935663" cy="7391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7D91FD87-FBC7-485D-9263-86E63800E26F}" type="slidenum">
              <a:rPr lang="ja-JP" altLang="en-US"/>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13022263" cy="976947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BD5752F1-F4BA-4060-B5A3-0FCFC9BE97BE}"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Franklin Gothic Dem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800"/>
            </a:lvl1pPr>
            <a:lvl2pPr>
              <a:defRPr sz="2400"/>
            </a:lvl2pPr>
            <a:lvl3pPr>
              <a:defRPr sz="2000"/>
            </a:lvl3pPr>
            <a:lvl4pPr>
              <a:defRPr sz="18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Franklin Gothic Demi" pitchFamily="34" charset="0"/>
              </a:defRPr>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nchor="ctr" anchorCtr="1"/>
          <a:lstStyle>
            <a:lvl1pPr>
              <a:defRPr sz="3600"/>
            </a:lvl1pPr>
            <a:lvl2pPr>
              <a:defRPr sz="3200"/>
            </a:lvl2pPr>
            <a:lvl3pPr>
              <a:defRPr sz="2800"/>
            </a:lvl3pPr>
            <a:lvl4pPr>
              <a:defRPr sz="2400"/>
            </a:lvl4pPr>
            <a:lvl5pPr>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777330" y="3170225"/>
            <a:ext cx="9321007" cy="2725743"/>
          </a:xfrm>
        </p:spPr>
        <p:txBody>
          <a:bodyPr/>
          <a:lstStyle>
            <a:lvl1pPr algn="l">
              <a:defRPr sz="6000" b="0" cap="none">
                <a:solidFill>
                  <a:schemeClr val="bg2">
                    <a:lumMod val="75000"/>
                    <a:lumOff val="25000"/>
                  </a:schemeClr>
                </a:solidFill>
                <a:latin typeface="Franklin Gothic Demi" pitchFamily="34" charset="0"/>
                <a:ea typeface="ヒラギノ角ゴ ProN W6"/>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777330" y="6313497"/>
            <a:ext cx="9321007" cy="2138363"/>
          </a:xfrm>
        </p:spPr>
        <p:txBody>
          <a:bodyPr/>
          <a:lstStyle>
            <a:lvl1pPr marL="0" indent="0" algn="l">
              <a:buNone/>
              <a:defRPr sz="3600">
                <a:solidFill>
                  <a:schemeClr val="bg2">
                    <a:lumMod val="75000"/>
                    <a:lumOff val="25000"/>
                  </a:schemeClr>
                </a:solidFill>
                <a:latin typeface="Franklin Gothic Demi" pitchFamily="34" charset="0"/>
                <a:ea typeface="ヒラギノ角ゴ Pro W6"/>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13022263" cy="1608137"/>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634331" y="3132137"/>
            <a:ext cx="872331" cy="2819400"/>
          </a:xfrm>
          <a:prstGeom prst="rect">
            <a:avLst/>
          </a:prstGeom>
          <a:solidFill>
            <a:srgbClr val="376092"/>
          </a:solidFill>
          <a:ln w="38100" cap="sq" cmpd="sng" algn="ctr">
            <a:solidFill>
              <a:srgbClr val="37609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61963" y="1884341"/>
            <a:ext cx="5935662" cy="7248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550025" y="1884341"/>
            <a:ext cx="5935663" cy="7248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15131" y="1884342"/>
            <a:ext cx="12072144" cy="3381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15131" y="5646737"/>
            <a:ext cx="12070557" cy="34861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20513" cy="1628775"/>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50875" y="2187575"/>
            <a:ext cx="5754688" cy="911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650875" y="3098800"/>
            <a:ext cx="5754688" cy="562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615113" y="2187575"/>
            <a:ext cx="5756275" cy="911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6615113" y="3098800"/>
            <a:ext cx="5756275" cy="562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sz="quarter" idx="10"/>
          </p:nvPr>
        </p:nvSpPr>
        <p:spPr>
          <a:ln/>
        </p:spPr>
        <p:txBody>
          <a:bodyPr/>
          <a:lstStyle>
            <a:lvl1pPr>
              <a:defRPr/>
            </a:lvl1pPr>
          </a:lstStyle>
          <a:p>
            <a:fld id="{21B0DF60-4766-4F31-9A56-71152BDF3F36}"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0"/>
            <a:ext cx="13022263" cy="1227137"/>
          </a:xfrm>
          <a:prstGeom prst="rect">
            <a:avLst/>
          </a:prstGeom>
          <a:solidFill>
            <a:schemeClr val="accent1">
              <a:lumMod val="75000"/>
            </a:schemeClr>
          </a:solidFill>
          <a:ln>
            <a:solidFill>
              <a:schemeClr val="accent1">
                <a:lumMod val="75000"/>
              </a:schemeClr>
            </a:solidFill>
            <a:headEnd type="none" w="sm" len="sm"/>
            <a:tailEnd type="none" w="sm" len="sm"/>
          </a:ln>
          <a:effectLst/>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US" altLang="ja-JP" dirty="0">
              <a:latin typeface="Helvetica Neue Condensed Black"/>
              <a:ea typeface="ヒラギノ角ゴ Std W8"/>
            </a:endParaRPr>
          </a:p>
        </p:txBody>
      </p:sp>
      <p:sp>
        <p:nvSpPr>
          <p:cNvPr id="1913859" name="Line 3"/>
          <p:cNvSpPr>
            <a:spLocks noChangeShapeType="1"/>
          </p:cNvSpPr>
          <p:nvPr/>
        </p:nvSpPr>
        <p:spPr bwMode="auto">
          <a:xfrm>
            <a:off x="0" y="9448800"/>
            <a:ext cx="13022263" cy="0"/>
          </a:xfrm>
          <a:prstGeom prst="line">
            <a:avLst/>
          </a:prstGeom>
          <a:noFill/>
          <a:ln w="25400" cap="sq">
            <a:solidFill>
              <a:srgbClr val="376092"/>
            </a:solidFill>
            <a:round/>
            <a:headEnd type="none" w="sm" len="sm"/>
            <a:tailEnd type="none" w="sm" len="sm"/>
          </a:ln>
          <a:effectLst/>
        </p:spPr>
        <p:txBody>
          <a:bodyPr wrap="none" anchor="ctr"/>
          <a:lstStyle/>
          <a:p>
            <a:pPr>
              <a:defRPr/>
            </a:pPr>
            <a:endParaRPr lang="ja-JP" altLang="en-US"/>
          </a:p>
        </p:txBody>
      </p:sp>
      <p:sp>
        <p:nvSpPr>
          <p:cNvPr id="1028" name="Rectangle 4"/>
          <p:cNvSpPr>
            <a:spLocks noGrp="1" noChangeArrowheads="1"/>
          </p:cNvSpPr>
          <p:nvPr>
            <p:ph type="body" idx="1"/>
          </p:nvPr>
        </p:nvSpPr>
        <p:spPr bwMode="auto">
          <a:xfrm>
            <a:off x="461963" y="1455737"/>
            <a:ext cx="12023725" cy="7677151"/>
          </a:xfrm>
          <a:prstGeom prst="rect">
            <a:avLst/>
          </a:prstGeom>
          <a:noFill/>
          <a:ln w="9525">
            <a:noFill/>
            <a:miter lim="800000"/>
            <a:headEnd/>
            <a:tailEnd/>
          </a:ln>
        </p:spPr>
        <p:txBody>
          <a:bodyPr vert="horz" wrap="square" lIns="0" tIns="45713" rIns="0" bIns="45713"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12487275" y="9405938"/>
            <a:ext cx="534988" cy="363537"/>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kumimoji="1" sz="1000">
                <a:solidFill>
                  <a:srgbClr val="336699"/>
                </a:solidFill>
                <a:latin typeface="Arial" charset="0"/>
                <a:ea typeface="굴림" pitchFamily="34" charset="-127"/>
              </a:defRPr>
            </a:lvl1pPr>
          </a:lstStyle>
          <a:p>
            <a:fld id="{4AB2DD74-10E0-4AB2-B6D0-27B412D7252C}" type="slidenum">
              <a:rPr lang="ja-JP" altLang="en-US"/>
              <a:pPr/>
              <a:t>‹#›</a:t>
            </a:fld>
            <a:endParaRPr lang="en-US" altLang="ja-JP"/>
          </a:p>
        </p:txBody>
      </p:sp>
      <p:sp>
        <p:nvSpPr>
          <p:cNvPr id="1030" name="Rectangle 6"/>
          <p:cNvSpPr>
            <a:spLocks noGrp="1" noChangeArrowheads="1"/>
          </p:cNvSpPr>
          <p:nvPr>
            <p:ph type="title"/>
          </p:nvPr>
        </p:nvSpPr>
        <p:spPr bwMode="auto">
          <a:xfrm>
            <a:off x="509588" y="169863"/>
            <a:ext cx="12007850" cy="82867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smtClean="0"/>
              <a:t>マスタ タイトルの書式設定</a:t>
            </a:r>
          </a:p>
        </p:txBody>
      </p:sp>
      <p:sp>
        <p:nvSpPr>
          <p:cNvPr id="2" name="フッター プレースホルダー 1"/>
          <p:cNvSpPr>
            <a:spLocks noGrp="1"/>
          </p:cNvSpPr>
          <p:nvPr>
            <p:ph type="ftr" sz="quarter" idx="3"/>
          </p:nvPr>
        </p:nvSpPr>
        <p:spPr>
          <a:xfrm>
            <a:off x="0" y="9448800"/>
            <a:ext cx="4206875" cy="320675"/>
          </a:xfrm>
          <a:prstGeom prst="rect">
            <a:avLst/>
          </a:prstGeom>
        </p:spPr>
        <p:txBody>
          <a:bodyPr vert="horz" lIns="91440" tIns="45720" rIns="91440" bIns="45720" rtlCol="0" anchor="ctr"/>
          <a:lstStyle>
            <a:lvl1pPr algn="ctr">
              <a:defRPr sz="1200">
                <a:solidFill>
                  <a:schemeClr val="bg1"/>
                </a:solidFill>
              </a:defRPr>
            </a:lvl1pPr>
          </a:lstStyle>
          <a:p>
            <a:r>
              <a:rPr kumimoji="1" lang="en-US" altLang="ja-JP" dirty="0" smtClean="0"/>
              <a:t>Copyright(C) 2012 YRP Ubiquitous Networking Laboratory</a:t>
            </a:r>
            <a:endParaRPr kumimoji="1" lang="ja-JP" altLang="en-US" dirty="0"/>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90" r:id="rId3"/>
    <p:sldLayoutId id="2147483673" r:id="rId4"/>
    <p:sldLayoutId id="2147483674" r:id="rId5"/>
    <p:sldLayoutId id="2147483689"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iming>
    <p:tnLst>
      <p:par>
        <p:cTn id="1" dur="indefinite" restart="never" nodeType="tmRoot"/>
      </p:par>
    </p:tnLst>
  </p:timing>
  <p:hf hdr="0" dt="0"/>
  <p:txStyles>
    <p:titleStyle>
      <a:lvl1pPr algn="ctr" defTabSz="1322388" rtl="0" eaLnBrk="1" fontAlgn="base" hangingPunct="1">
        <a:spcBef>
          <a:spcPct val="0"/>
        </a:spcBef>
        <a:spcAft>
          <a:spcPct val="0"/>
        </a:spcAft>
        <a:defRPr kumimoji="1" sz="3600">
          <a:solidFill>
            <a:schemeClr val="tx1"/>
          </a:solidFill>
          <a:effectLst>
            <a:glow rad="101600">
              <a:schemeClr val="bg2">
                <a:lumMod val="75000"/>
                <a:lumOff val="25000"/>
                <a:alpha val="75000"/>
              </a:schemeClr>
            </a:glow>
          </a:effectLst>
          <a:latin typeface="Franklin Gothic Demi" pitchFamily="34" charset="0"/>
          <a:ea typeface="ヒラギノ角ゴ Std W8"/>
          <a:cs typeface="+mj-cs"/>
        </a:defRPr>
      </a:lvl1pPr>
      <a:lvl2pPr algn="l" defTabSz="1322388" rtl="0" eaLnBrk="1" fontAlgn="base" hangingPunct="1">
        <a:spcBef>
          <a:spcPct val="0"/>
        </a:spcBef>
        <a:spcAft>
          <a:spcPct val="0"/>
        </a:spcAft>
        <a:defRPr kumimoji="1" sz="4800">
          <a:solidFill>
            <a:schemeClr val="tx1"/>
          </a:solidFill>
          <a:latin typeface="Franklin Gothic Demi" pitchFamily="34" charset="0"/>
          <a:ea typeface="ＤＦＧ平成ゴシック体W7" pitchFamily="50" charset="-128"/>
        </a:defRPr>
      </a:lvl2pPr>
      <a:lvl3pPr algn="l" defTabSz="1322388" rtl="0" eaLnBrk="1" fontAlgn="base" hangingPunct="1">
        <a:spcBef>
          <a:spcPct val="0"/>
        </a:spcBef>
        <a:spcAft>
          <a:spcPct val="0"/>
        </a:spcAft>
        <a:defRPr kumimoji="1" sz="4800">
          <a:solidFill>
            <a:schemeClr val="tx1"/>
          </a:solidFill>
          <a:latin typeface="Franklin Gothic Demi" pitchFamily="34" charset="0"/>
          <a:ea typeface="ＤＦＧ平成ゴシック体W7" pitchFamily="50" charset="-128"/>
        </a:defRPr>
      </a:lvl3pPr>
      <a:lvl4pPr algn="l" defTabSz="1322388" rtl="0" eaLnBrk="1" fontAlgn="base" hangingPunct="1">
        <a:spcBef>
          <a:spcPct val="0"/>
        </a:spcBef>
        <a:spcAft>
          <a:spcPct val="0"/>
        </a:spcAft>
        <a:defRPr kumimoji="1" sz="4800">
          <a:solidFill>
            <a:schemeClr val="tx1"/>
          </a:solidFill>
          <a:latin typeface="Franklin Gothic Demi" pitchFamily="34" charset="0"/>
          <a:ea typeface="ＤＦＧ平成ゴシック体W7" pitchFamily="50" charset="-128"/>
        </a:defRPr>
      </a:lvl4pPr>
      <a:lvl5pPr algn="l" defTabSz="1322388" rtl="0" eaLnBrk="1" fontAlgn="base" hangingPunct="1">
        <a:spcBef>
          <a:spcPct val="0"/>
        </a:spcBef>
        <a:spcAft>
          <a:spcPct val="0"/>
        </a:spcAft>
        <a:defRPr kumimoji="1" sz="4800">
          <a:solidFill>
            <a:schemeClr val="tx1"/>
          </a:solidFill>
          <a:latin typeface="Franklin Gothic Demi" pitchFamily="34" charset="0"/>
          <a:ea typeface="ＤＦＧ平成ゴシック体W7" pitchFamily="50" charset="-128"/>
        </a:defRPr>
      </a:lvl5pPr>
      <a:lvl6pPr marL="457200" algn="l" defTabSz="1322388" rtl="0" eaLnBrk="1" fontAlgn="base" hangingPunct="1">
        <a:spcBef>
          <a:spcPct val="0"/>
        </a:spcBef>
        <a:spcAft>
          <a:spcPct val="0"/>
        </a:spcAft>
        <a:defRPr kumimoji="1" sz="4800">
          <a:solidFill>
            <a:schemeClr val="tx1"/>
          </a:solidFill>
          <a:latin typeface="ＤＦＧ平成ゴシック体W7" pitchFamily="50" charset="-128"/>
          <a:ea typeface="ＤＦＧ平成ゴシック体W7" pitchFamily="50" charset="-128"/>
        </a:defRPr>
      </a:lvl6pPr>
      <a:lvl7pPr marL="914400" algn="l" defTabSz="1322388" rtl="0" eaLnBrk="1" fontAlgn="base" hangingPunct="1">
        <a:spcBef>
          <a:spcPct val="0"/>
        </a:spcBef>
        <a:spcAft>
          <a:spcPct val="0"/>
        </a:spcAft>
        <a:defRPr kumimoji="1" sz="4800">
          <a:solidFill>
            <a:schemeClr val="tx1"/>
          </a:solidFill>
          <a:latin typeface="ＤＦＧ平成ゴシック体W7" pitchFamily="50" charset="-128"/>
          <a:ea typeface="ＤＦＧ平成ゴシック体W7" pitchFamily="50" charset="-128"/>
        </a:defRPr>
      </a:lvl7pPr>
      <a:lvl8pPr marL="1371600" algn="l" defTabSz="1322388" rtl="0" eaLnBrk="1" fontAlgn="base" hangingPunct="1">
        <a:spcBef>
          <a:spcPct val="0"/>
        </a:spcBef>
        <a:spcAft>
          <a:spcPct val="0"/>
        </a:spcAft>
        <a:defRPr kumimoji="1" sz="4800">
          <a:solidFill>
            <a:schemeClr val="tx1"/>
          </a:solidFill>
          <a:latin typeface="ＤＦＧ平成ゴシック体W7" pitchFamily="50" charset="-128"/>
          <a:ea typeface="ＤＦＧ平成ゴシック体W7" pitchFamily="50" charset="-128"/>
        </a:defRPr>
      </a:lvl8pPr>
      <a:lvl9pPr marL="1828800" algn="l" defTabSz="1322388" rtl="0" eaLnBrk="1" fontAlgn="base" hangingPunct="1">
        <a:spcBef>
          <a:spcPct val="0"/>
        </a:spcBef>
        <a:spcAft>
          <a:spcPct val="0"/>
        </a:spcAft>
        <a:defRPr kumimoji="1" sz="4800">
          <a:solidFill>
            <a:schemeClr val="tx1"/>
          </a:solidFill>
          <a:latin typeface="ＤＦＧ平成ゴシック体W7" pitchFamily="50" charset="-128"/>
          <a:ea typeface="ＤＦＧ平成ゴシック体W7" pitchFamily="50" charset="-128"/>
        </a:defRPr>
      </a:lvl9pPr>
    </p:titleStyle>
    <p:bodyStyle>
      <a:lvl1pPr marL="444500" indent="-444500" algn="l" defTabSz="1322388" rtl="0" eaLnBrk="1" fontAlgn="base" hangingPunct="1">
        <a:spcBef>
          <a:spcPct val="50000"/>
        </a:spcBef>
        <a:spcAft>
          <a:spcPct val="0"/>
        </a:spcAft>
        <a:buClr>
          <a:schemeClr val="accent2"/>
        </a:buClr>
        <a:buFont typeface="平成明朝" pitchFamily="17" charset="-128"/>
        <a:buChar char="■"/>
        <a:tabLst>
          <a:tab pos="1054100" algn="l"/>
        </a:tabLst>
        <a:defRPr kumimoji="1" sz="2400" b="0" i="0">
          <a:solidFill>
            <a:srgbClr val="464646"/>
          </a:solidFill>
          <a:latin typeface="ヒラギノ角ゴ Pro W6"/>
          <a:ea typeface="ヒラギノ角ゴ Pro W6"/>
          <a:cs typeface="ヒラギノ角ゴ Pro W6"/>
        </a:defRPr>
      </a:lvl1pPr>
      <a:lvl2pPr marL="901700" indent="-368300" algn="l" defTabSz="1322388" rtl="0" eaLnBrk="1" fontAlgn="base" hangingPunct="1">
        <a:spcBef>
          <a:spcPct val="35000"/>
        </a:spcBef>
        <a:spcAft>
          <a:spcPct val="0"/>
        </a:spcAft>
        <a:buClr>
          <a:schemeClr val="bg1"/>
        </a:buClr>
        <a:buSzPct val="75000"/>
        <a:buFont typeface="ヒラギノ角ゴ ProN W3"/>
        <a:buChar char="▶"/>
        <a:tabLst>
          <a:tab pos="901700" algn="l"/>
        </a:tabLst>
        <a:defRPr kumimoji="1" sz="2000">
          <a:solidFill>
            <a:srgbClr val="464646"/>
          </a:solidFill>
          <a:latin typeface="+mn-lt"/>
          <a:ea typeface="ヒラギノ角ゴ Pro W3"/>
        </a:defRPr>
      </a:lvl2pPr>
      <a:lvl3pPr marL="1079500" indent="-177800" algn="l" defTabSz="1322388" rtl="0" eaLnBrk="1" fontAlgn="base" hangingPunct="1">
        <a:spcBef>
          <a:spcPct val="20000"/>
        </a:spcBef>
        <a:spcAft>
          <a:spcPct val="0"/>
        </a:spcAft>
        <a:buClr>
          <a:schemeClr val="bg2"/>
        </a:buClr>
        <a:buFont typeface="Wingdings" charset="2"/>
        <a:buChar char=""/>
        <a:tabLst>
          <a:tab pos="1054100" algn="l"/>
        </a:tabLst>
        <a:defRPr kumimoji="1" sz="1800">
          <a:solidFill>
            <a:srgbClr val="464646"/>
          </a:solidFill>
          <a:latin typeface="+mn-lt"/>
          <a:ea typeface="ヒラギノ角ゴ Pro W3"/>
        </a:defRPr>
      </a:lvl3pPr>
      <a:lvl4pPr marL="1257300" indent="-177800" algn="l" defTabSz="1322388" rtl="0" eaLnBrk="1" fontAlgn="base" hangingPunct="1">
        <a:spcBef>
          <a:spcPct val="20000"/>
        </a:spcBef>
        <a:spcAft>
          <a:spcPct val="0"/>
        </a:spcAft>
        <a:buClr>
          <a:schemeClr val="accent3"/>
        </a:buClr>
        <a:buFont typeface="Wingdings" charset="2"/>
        <a:buChar char="u"/>
        <a:tabLst>
          <a:tab pos="1257300" algn="l"/>
        </a:tabLst>
        <a:defRPr kumimoji="1" sz="1400">
          <a:solidFill>
            <a:srgbClr val="464646"/>
          </a:solidFill>
          <a:latin typeface="+mn-lt"/>
          <a:ea typeface="ヒラギノ角ゴ Pro W3"/>
        </a:defRPr>
      </a:lvl4pPr>
      <a:lvl5pPr marL="1346200" indent="0" algn="l" defTabSz="1322388" rtl="0" eaLnBrk="1" fontAlgn="base" hangingPunct="1">
        <a:spcBef>
          <a:spcPct val="20000"/>
        </a:spcBef>
        <a:spcAft>
          <a:spcPct val="0"/>
        </a:spcAft>
        <a:buClr>
          <a:schemeClr val="tx1"/>
        </a:buClr>
        <a:tabLst>
          <a:tab pos="1346200" algn="l"/>
        </a:tabLst>
        <a:defRPr kumimoji="1" sz="1200">
          <a:solidFill>
            <a:srgbClr val="464646"/>
          </a:solidFill>
          <a:latin typeface="+mn-lt"/>
          <a:ea typeface="ヒラギノ角ゴ Pro W3"/>
        </a:defRPr>
      </a:lvl5pPr>
      <a:lvl6pPr marL="3157538" indent="-330200" algn="l" defTabSz="1322388" rtl="0" eaLnBrk="1" fontAlgn="base" hangingPunct="1">
        <a:spcBef>
          <a:spcPct val="20000"/>
        </a:spcBef>
        <a:spcAft>
          <a:spcPct val="0"/>
        </a:spcAft>
        <a:buClr>
          <a:schemeClr val="tx1"/>
        </a:buClr>
        <a:tabLst>
          <a:tab pos="1054100" algn="l"/>
        </a:tabLst>
        <a:defRPr kumimoji="1">
          <a:solidFill>
            <a:srgbClr val="336699"/>
          </a:solidFill>
          <a:latin typeface="+mn-lt"/>
          <a:ea typeface="ＤＦＧ平成ゴシック体W3" pitchFamily="50" charset="-128"/>
        </a:defRPr>
      </a:lvl6pPr>
      <a:lvl7pPr marL="3614738" indent="-330200" algn="l" defTabSz="1322388" rtl="0" eaLnBrk="1" fontAlgn="base" hangingPunct="1">
        <a:spcBef>
          <a:spcPct val="20000"/>
        </a:spcBef>
        <a:spcAft>
          <a:spcPct val="0"/>
        </a:spcAft>
        <a:buClr>
          <a:schemeClr val="tx1"/>
        </a:buClr>
        <a:tabLst>
          <a:tab pos="1054100" algn="l"/>
        </a:tabLst>
        <a:defRPr kumimoji="1">
          <a:solidFill>
            <a:srgbClr val="336699"/>
          </a:solidFill>
          <a:latin typeface="+mn-lt"/>
          <a:ea typeface="ＤＦＧ平成ゴシック体W3" pitchFamily="50" charset="-128"/>
        </a:defRPr>
      </a:lvl7pPr>
      <a:lvl8pPr marL="4071938" indent="-330200" algn="l" defTabSz="1322388" rtl="0" eaLnBrk="1" fontAlgn="base" hangingPunct="1">
        <a:spcBef>
          <a:spcPct val="20000"/>
        </a:spcBef>
        <a:spcAft>
          <a:spcPct val="0"/>
        </a:spcAft>
        <a:buClr>
          <a:schemeClr val="tx1"/>
        </a:buClr>
        <a:tabLst>
          <a:tab pos="1054100" algn="l"/>
        </a:tabLst>
        <a:defRPr kumimoji="1">
          <a:solidFill>
            <a:srgbClr val="336699"/>
          </a:solidFill>
          <a:latin typeface="+mn-lt"/>
          <a:ea typeface="ＤＦＧ平成ゴシック体W3" pitchFamily="50" charset="-128"/>
        </a:defRPr>
      </a:lvl8pPr>
      <a:lvl9pPr marL="4529138" indent="-330200" algn="l" defTabSz="1322388" rtl="0" eaLnBrk="1" fontAlgn="base" hangingPunct="1">
        <a:spcBef>
          <a:spcPct val="20000"/>
        </a:spcBef>
        <a:spcAft>
          <a:spcPct val="0"/>
        </a:spcAft>
        <a:buClr>
          <a:schemeClr val="tx1"/>
        </a:buClr>
        <a:tabLst>
          <a:tab pos="1054100" algn="l"/>
        </a:tabLst>
        <a:defRPr kumimoji="1">
          <a:solidFill>
            <a:srgbClr val="336699"/>
          </a:solidFill>
          <a:latin typeface="+mn-lt"/>
          <a:ea typeface="ＤＦＧ平成ゴシック体W3"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1867662" y="7313629"/>
            <a:ext cx="10501385" cy="747306"/>
          </a:xfrm>
        </p:spPr>
        <p:txBody>
          <a:bodyPr/>
          <a:lstStyle/>
          <a:p>
            <a:pPr algn="r"/>
            <a:r>
              <a:rPr kumimoji="1" lang="en-US" altLang="ja-JP" dirty="0" smtClean="0"/>
              <a:t>2012.10.24.</a:t>
            </a:r>
            <a:endParaRPr kumimoji="1" lang="ja-JP" altLang="en-US" dirty="0" smtClean="0"/>
          </a:p>
        </p:txBody>
      </p:sp>
      <p:sp>
        <p:nvSpPr>
          <p:cNvPr id="3" name="タイトル 2"/>
          <p:cNvSpPr>
            <a:spLocks noGrp="1"/>
          </p:cNvSpPr>
          <p:nvPr>
            <p:ph type="ctrTitle" sz="quarter"/>
          </p:nvPr>
        </p:nvSpPr>
        <p:spPr>
          <a:xfrm>
            <a:off x="1862931" y="3552607"/>
            <a:ext cx="10403714" cy="1569646"/>
          </a:xfrm>
        </p:spPr>
        <p:txBody>
          <a:bodyPr/>
          <a:lstStyle/>
          <a:p>
            <a:r>
              <a:rPr kumimoji="1" lang="ja-JP" altLang="en-US" sz="4800" dirty="0" smtClean="0"/>
              <a:t>オープンデータ流通推進コンソーシアム</a:t>
            </a:r>
            <a:br>
              <a:rPr kumimoji="1" lang="ja-JP" altLang="en-US" sz="4800" dirty="0" smtClean="0"/>
            </a:br>
            <a:r>
              <a:rPr kumimoji="1" lang="ja-JP" altLang="en-US" sz="4800" dirty="0" smtClean="0"/>
              <a:t>技術委員会のミッションと検討内容</a:t>
            </a:r>
            <a:endParaRPr kumimoji="1" lang="ja-JP" altLang="en-US" sz="4800" dirty="0"/>
          </a:p>
        </p:txBody>
      </p:sp>
      <p:sp>
        <p:nvSpPr>
          <p:cNvPr id="4" name="テキスト ボックス 3"/>
          <p:cNvSpPr txBox="1"/>
          <p:nvPr/>
        </p:nvSpPr>
        <p:spPr>
          <a:xfrm>
            <a:off x="11623699" y="228371"/>
            <a:ext cx="1261884" cy="461665"/>
          </a:xfrm>
          <a:prstGeom prst="rect">
            <a:avLst/>
          </a:prstGeom>
          <a:noFill/>
          <a:ln>
            <a:solidFill>
              <a:schemeClr val="bg2"/>
            </a:solidFill>
          </a:ln>
        </p:spPr>
        <p:txBody>
          <a:bodyPr wrap="none" rtlCol="0">
            <a:spAutoFit/>
          </a:bodyPr>
          <a:lstStyle/>
          <a:p>
            <a:pPr algn="l"/>
            <a:r>
              <a:rPr kumimoji="1" lang="ja-JP" altLang="en-US" dirty="0" smtClean="0">
                <a:solidFill>
                  <a:schemeClr val="bg2"/>
                </a:solidFill>
                <a:latin typeface="ＤＦ華康ゴシック体W5" pitchFamily="49" charset="-128"/>
                <a:ea typeface="ＤＦ華康ゴシック体W5" pitchFamily="49" charset="-128"/>
                <a:cs typeface="ヒラギノ角ゴ ProN W6"/>
              </a:rPr>
              <a:t>資料</a:t>
            </a:r>
            <a:r>
              <a:rPr kumimoji="1" lang="en-US" altLang="ja-JP" dirty="0" smtClean="0">
                <a:solidFill>
                  <a:schemeClr val="bg2"/>
                </a:solidFill>
                <a:latin typeface="ＤＦ華康ゴシック体W5" pitchFamily="49" charset="-128"/>
                <a:ea typeface="ＤＦ華康ゴシック体W5" pitchFamily="49" charset="-128"/>
                <a:cs typeface="ヒラギノ角ゴ ProN W6"/>
              </a:rPr>
              <a:t>1-4</a:t>
            </a:r>
            <a:endParaRPr kumimoji="1" lang="ja-JP" altLang="en-US" dirty="0" smtClean="0">
              <a:solidFill>
                <a:schemeClr val="bg2"/>
              </a:solidFill>
              <a:latin typeface="ＤＦ華康ゴシック体W5" pitchFamily="49" charset="-128"/>
              <a:ea typeface="ＤＦ華康ゴシック体W5" pitchFamily="49" charset="-128"/>
              <a:cs typeface="ヒラギノ角ゴ ProN W6"/>
            </a:endParaRPr>
          </a:p>
        </p:txBody>
      </p:sp>
    </p:spTree>
    <p:extLst>
      <p:ext uri="{BB962C8B-B14F-4D97-AF65-F5344CB8AC3E}">
        <p14:creationId xmlns:p14="http://schemas.microsoft.com/office/powerpoint/2010/main" val="11682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sz="quarter"/>
          </p:nvPr>
        </p:nvSpPr>
        <p:spPr/>
        <p:txBody>
          <a:bodyPr/>
          <a:lstStyle/>
          <a:p>
            <a:r>
              <a:rPr lang="ja-JP" altLang="en-US" dirty="0"/>
              <a:t>技術委員</a:t>
            </a:r>
            <a:r>
              <a:rPr lang="ja-JP" altLang="en-US" dirty="0" smtClean="0"/>
              <a:t>会の設立</a:t>
            </a:r>
            <a:r>
              <a:rPr kumimoji="1" lang="ja-JP" altLang="en-US" dirty="0" smtClean="0"/>
              <a:t>背景</a:t>
            </a:r>
            <a:endParaRPr kumimoji="1" lang="ja-JP" altLang="en-US" dirty="0"/>
          </a:p>
        </p:txBody>
      </p:sp>
      <p:sp>
        <p:nvSpPr>
          <p:cNvPr id="3" name="コンテンツ プレースホルダー 2"/>
          <p:cNvSpPr>
            <a:spLocks noGrp="1"/>
          </p:cNvSpPr>
          <p:nvPr>
            <p:ph sz="quarter" idx="1"/>
          </p:nvPr>
        </p:nvSpPr>
        <p:spPr>
          <a:xfrm>
            <a:off x="461963" y="1955779"/>
            <a:ext cx="7273304" cy="4585142"/>
          </a:xfrm>
        </p:spPr>
        <p:txBody>
          <a:bodyPr>
            <a:normAutofit fontScale="92500" lnSpcReduction="20000"/>
          </a:bodyPr>
          <a:lstStyle/>
          <a:p>
            <a:r>
              <a:rPr kumimoji="1" lang="ja-JP" altLang="en-US" dirty="0" smtClean="0"/>
              <a:t>オープンデータの利活用に関する関心・気運の高まり</a:t>
            </a:r>
          </a:p>
          <a:p>
            <a:pPr lvl="1"/>
            <a:r>
              <a:rPr lang="ja-JP" altLang="en-US" dirty="0" smtClean="0"/>
              <a:t>米国</a:t>
            </a:r>
            <a:r>
              <a:rPr lang="en-US" altLang="ja-JP" dirty="0" smtClean="0"/>
              <a:t>: BUILDING A 21ST CENTURY DIGITAL GOVERNMENT (2012.05)</a:t>
            </a:r>
          </a:p>
          <a:p>
            <a:pPr lvl="2"/>
            <a:r>
              <a:rPr lang="ja-JP" altLang="en-US" dirty="0" smtClean="0"/>
              <a:t>オバマ政権が打ち出した覚え書き。オープンデータの積極的推進をうたっている。</a:t>
            </a:r>
            <a:endParaRPr lang="en-US" altLang="ja-JP" dirty="0" smtClean="0"/>
          </a:p>
          <a:p>
            <a:pPr lvl="1"/>
            <a:r>
              <a:rPr lang="en-US" altLang="ja-JP" dirty="0" smtClean="0"/>
              <a:t>EU: </a:t>
            </a:r>
            <a:r>
              <a:rPr lang="ja-JP" altLang="en-US" dirty="0" smtClean="0"/>
              <a:t>欧州オープンデータ戦略 </a:t>
            </a:r>
            <a:r>
              <a:rPr lang="en-US" altLang="ja-JP" dirty="0" smtClean="0"/>
              <a:t>(2011</a:t>
            </a:r>
            <a:r>
              <a:rPr lang="ja-JP" altLang="en-US" dirty="0" smtClean="0"/>
              <a:t>末</a:t>
            </a:r>
            <a:r>
              <a:rPr lang="en-US" altLang="ja-JP" dirty="0" smtClean="0"/>
              <a:t>)</a:t>
            </a:r>
            <a:endParaRPr lang="ja-JP" altLang="en-US" dirty="0" smtClean="0"/>
          </a:p>
          <a:p>
            <a:pPr lvl="2"/>
            <a:r>
              <a:rPr lang="en-US" altLang="ja-JP" dirty="0" smtClean="0"/>
              <a:t>EU</a:t>
            </a:r>
            <a:r>
              <a:rPr lang="ja-JP" altLang="en-US" dirty="0" smtClean="0"/>
              <a:t>域内でのデータ処理技術の研究開発のための支援を行う方針を打ち出す。</a:t>
            </a:r>
            <a:br>
              <a:rPr lang="ja-JP" altLang="en-US" dirty="0" smtClean="0"/>
            </a:br>
            <a:r>
              <a:rPr lang="ja-JP" altLang="en-US" dirty="0" smtClean="0"/>
              <a:t> </a:t>
            </a:r>
            <a:r>
              <a:rPr lang="en-US" altLang="ja-JP" dirty="0" smtClean="0">
                <a:sym typeface="Wingdings" pitchFamily="2" charset="2"/>
              </a:rPr>
              <a:t> </a:t>
            </a:r>
            <a:r>
              <a:rPr lang="ja-JP" altLang="en-US" dirty="0" smtClean="0">
                <a:sym typeface="Wingdings" pitchFamily="2" charset="2"/>
              </a:rPr>
              <a:t>英国・フランスが公共データのオープン化・積極活用を</a:t>
            </a:r>
            <a:r>
              <a:rPr lang="ja-JP" altLang="en-US" dirty="0">
                <a:sym typeface="Wingdings" pitchFamily="2" charset="2"/>
              </a:rPr>
              <a:t>進めて</a:t>
            </a:r>
            <a:r>
              <a:rPr lang="ja-JP" altLang="en-US" dirty="0" smtClean="0">
                <a:sym typeface="Wingdings" pitchFamily="2" charset="2"/>
              </a:rPr>
              <a:t>いる。</a:t>
            </a:r>
          </a:p>
          <a:p>
            <a:pPr lvl="1"/>
            <a:r>
              <a:rPr lang="ja-JP" altLang="en-US" dirty="0" smtClean="0"/>
              <a:t>オーストラリア</a:t>
            </a:r>
            <a:r>
              <a:rPr lang="en-US" altLang="ja-JP" dirty="0" smtClean="0"/>
              <a:t>: </a:t>
            </a:r>
            <a:r>
              <a:rPr lang="ja-JP" altLang="en-US" dirty="0" smtClean="0"/>
              <a:t>オープンガバメント宣言 </a:t>
            </a:r>
            <a:r>
              <a:rPr lang="en-US" altLang="ja-JP" dirty="0" smtClean="0"/>
              <a:t>(2010)</a:t>
            </a:r>
          </a:p>
          <a:p>
            <a:pPr lvl="2"/>
            <a:r>
              <a:rPr lang="ja-JP" altLang="en-US" dirty="0"/>
              <a:t>公共が保有する情報は重要な</a:t>
            </a:r>
            <a:r>
              <a:rPr lang="ja-JP" altLang="en-US" dirty="0" smtClean="0"/>
              <a:t>資産で</a:t>
            </a:r>
            <a:r>
              <a:rPr lang="ja-JP" altLang="en-US" dirty="0"/>
              <a:t>あり、これを開放することで新たなサービスが生まれ、新しい公共の</a:t>
            </a:r>
            <a:r>
              <a:rPr lang="ja-JP" altLang="en-US" dirty="0" smtClean="0"/>
              <a:t>価値</a:t>
            </a:r>
            <a:r>
              <a:rPr lang="ja-JP" altLang="en-US" dirty="0"/>
              <a:t>が創出</a:t>
            </a:r>
            <a:r>
              <a:rPr lang="ja-JP" altLang="en-US" dirty="0" smtClean="0"/>
              <a:t>されるとうたっている。</a:t>
            </a:r>
            <a:endParaRPr lang="en-US" altLang="ja-JP" dirty="0" smtClean="0"/>
          </a:p>
          <a:p>
            <a:pPr lvl="1"/>
            <a:r>
              <a:rPr lang="ja-JP" altLang="en-US" dirty="0" smtClean="0"/>
              <a:t>日本</a:t>
            </a:r>
            <a:r>
              <a:rPr lang="en-US" altLang="ja-JP" dirty="0" smtClean="0"/>
              <a:t>: </a:t>
            </a:r>
            <a:r>
              <a:rPr lang="ja-JP" altLang="en-US" dirty="0" smtClean="0"/>
              <a:t>電子行政オープンデータ戦略</a:t>
            </a:r>
            <a:r>
              <a:rPr lang="en-US" altLang="ja-JP" dirty="0"/>
              <a:t> </a:t>
            </a:r>
            <a:r>
              <a:rPr lang="en-US" altLang="ja-JP" dirty="0" smtClean="0"/>
              <a:t>(2012.07)</a:t>
            </a:r>
            <a:endParaRPr lang="ja-JP" altLang="en-US" dirty="0" smtClean="0"/>
          </a:p>
          <a:p>
            <a:pPr lvl="2"/>
            <a:r>
              <a:rPr lang="ja-JP" altLang="en-US" dirty="0"/>
              <a:t>公共</a:t>
            </a:r>
            <a:r>
              <a:rPr lang="ja-JP" altLang="en-US" dirty="0" smtClean="0"/>
              <a:t>データを</a:t>
            </a:r>
            <a:r>
              <a:rPr lang="en-US" altLang="ja-JP" dirty="0" smtClean="0"/>
              <a:t>2</a:t>
            </a:r>
            <a:r>
              <a:rPr lang="ja-JP" altLang="en-US" dirty="0" smtClean="0"/>
              <a:t>次利用可能な形で提供することにより、さまざまな新ビジネスの創出や企業活動の効率化を促すことを目指している。</a:t>
            </a:r>
          </a:p>
          <a:p>
            <a:endParaRPr lang="ja-JP" altLang="en-US" dirty="0" smtClean="0"/>
          </a:p>
          <a:p>
            <a:endParaRPr lang="ja-JP" altLang="en-US" dirty="0"/>
          </a:p>
          <a:p>
            <a:pPr lvl="2"/>
            <a:endParaRPr kumimoji="1" lang="ja-JP" altLang="en-US" dirty="0"/>
          </a:p>
        </p:txBody>
      </p:sp>
      <p:sp>
        <p:nvSpPr>
          <p:cNvPr id="6" name="コンテンツ プレースホルダー 5"/>
          <p:cNvSpPr>
            <a:spLocks noGrp="1"/>
          </p:cNvSpPr>
          <p:nvPr>
            <p:ph sz="quarter" idx="2"/>
          </p:nvPr>
        </p:nvSpPr>
        <p:spPr>
          <a:xfrm>
            <a:off x="7519243" y="1955779"/>
            <a:ext cx="5112568" cy="4297110"/>
          </a:xfrm>
        </p:spPr>
        <p:txBody>
          <a:bodyPr>
            <a:normAutofit/>
          </a:bodyPr>
          <a:lstStyle/>
          <a:p>
            <a:r>
              <a:rPr kumimoji="1" lang="ja-JP" altLang="en-US" dirty="0" smtClean="0"/>
              <a:t>新たなオープンデータの出現</a:t>
            </a:r>
          </a:p>
          <a:p>
            <a:pPr marL="990600" lvl="1" indent="-457200">
              <a:buFont typeface="+mj-lt"/>
              <a:buAutoNum type="arabicPeriod"/>
            </a:pPr>
            <a:r>
              <a:rPr kumimoji="1" lang="en-US" altLang="ja-JP" dirty="0" err="1" smtClean="0"/>
              <a:t>IoT</a:t>
            </a:r>
            <a:r>
              <a:rPr lang="ja-JP" altLang="en-US" dirty="0" smtClean="0"/>
              <a:t> </a:t>
            </a:r>
            <a:r>
              <a:rPr lang="en-US" altLang="ja-JP" dirty="0" smtClean="0"/>
              <a:t>(Internet of Things)</a:t>
            </a:r>
            <a:r>
              <a:rPr lang="ja-JP" altLang="en-US" dirty="0" smtClean="0"/>
              <a:t> 技術の進展により</a:t>
            </a:r>
            <a:r>
              <a:rPr lang="ja-JP" altLang="en-US" dirty="0"/>
              <a:t>、</a:t>
            </a:r>
            <a:r>
              <a:rPr lang="ja-JP" altLang="en-US" dirty="0" smtClean="0"/>
              <a:t>センサ情報などのリアルタイム情報を公開・共有する</a:t>
            </a:r>
            <a:r>
              <a:rPr lang="ja-JP" altLang="en-US" dirty="0" smtClean="0"/>
              <a:t>動き</a:t>
            </a:r>
            <a:endParaRPr lang="ja-JP" altLang="en-US" dirty="0" smtClean="0"/>
          </a:p>
          <a:p>
            <a:pPr lvl="2"/>
            <a:r>
              <a:rPr kumimoji="1" lang="en-US" altLang="ja-JP" dirty="0" err="1" smtClean="0"/>
              <a:t>cosm</a:t>
            </a:r>
            <a:r>
              <a:rPr kumimoji="1" lang="en-US" altLang="ja-JP" dirty="0" smtClean="0"/>
              <a:t> (</a:t>
            </a:r>
            <a:r>
              <a:rPr kumimoji="1" lang="ja-JP" altLang="en-US" dirty="0" smtClean="0"/>
              <a:t>旧</a:t>
            </a:r>
            <a:r>
              <a:rPr kumimoji="1" lang="en-US" altLang="ja-JP" dirty="0" err="1" smtClean="0"/>
              <a:t>Pachube</a:t>
            </a:r>
            <a:r>
              <a:rPr kumimoji="1" lang="en-US" altLang="ja-JP" dirty="0" smtClean="0"/>
              <a:t>)</a:t>
            </a:r>
          </a:p>
          <a:p>
            <a:pPr lvl="2"/>
            <a:r>
              <a:rPr lang="en-US" altLang="ja-JP" dirty="0" err="1" smtClean="0"/>
              <a:t>ThingSpeak</a:t>
            </a:r>
            <a:r>
              <a:rPr lang="en-US" altLang="ja-JP" dirty="0" smtClean="0"/>
              <a:t>	         </a:t>
            </a:r>
          </a:p>
          <a:p>
            <a:pPr lvl="2"/>
            <a:r>
              <a:rPr lang="en-US" altLang="ja-JP" dirty="0" err="1" smtClean="0"/>
              <a:t>OpenSense</a:t>
            </a:r>
            <a:r>
              <a:rPr lang="en-US" altLang="ja-JP" dirty="0" smtClean="0"/>
              <a:t> </a:t>
            </a:r>
            <a:r>
              <a:rPr lang="ja-JP" altLang="en-US" dirty="0" smtClean="0"/>
              <a:t>		など</a:t>
            </a:r>
          </a:p>
          <a:p>
            <a:pPr marL="990600" lvl="1" indent="-457200">
              <a:buFont typeface="+mj-lt"/>
              <a:buAutoNum type="arabicPeriod"/>
            </a:pPr>
            <a:r>
              <a:rPr kumimoji="1" lang="en-US" altLang="ja-JP" dirty="0" smtClean="0"/>
              <a:t>SNS (Social Network Service) </a:t>
            </a:r>
            <a:r>
              <a:rPr kumimoji="1" lang="ja-JP" altLang="en-US" dirty="0" smtClean="0"/>
              <a:t>の</a:t>
            </a:r>
            <a:r>
              <a:rPr kumimoji="1" lang="ja-JP" altLang="en-US" dirty="0" smtClean="0"/>
              <a:t>情報</a:t>
            </a:r>
            <a:endParaRPr kumimoji="1" lang="ja-JP" altLang="en-US" dirty="0" smtClean="0"/>
          </a:p>
          <a:p>
            <a:pPr lvl="2"/>
            <a:r>
              <a:rPr kumimoji="1" lang="en-US" altLang="ja-JP" dirty="0" smtClean="0"/>
              <a:t>Twitter</a:t>
            </a:r>
          </a:p>
          <a:p>
            <a:pPr lvl="2"/>
            <a:r>
              <a:rPr lang="en-US" altLang="ja-JP" dirty="0" smtClean="0"/>
              <a:t>Facebook</a:t>
            </a:r>
            <a:endParaRPr lang="ja-JP" altLang="en-US" dirty="0" smtClean="0"/>
          </a:p>
          <a:p>
            <a:pPr lvl="2"/>
            <a:r>
              <a:rPr lang="en-US" altLang="ja-JP" dirty="0" err="1" smtClean="0"/>
              <a:t>mixi</a:t>
            </a:r>
            <a:r>
              <a:rPr lang="en-US" altLang="ja-JP" dirty="0" smtClean="0"/>
              <a:t>		</a:t>
            </a:r>
            <a:r>
              <a:rPr lang="ja-JP" altLang="en-US" dirty="0" smtClean="0"/>
              <a:t>など</a:t>
            </a:r>
            <a:endParaRPr kumimoji="1" lang="ja-JP" altLang="en-US" dirty="0" smtClean="0"/>
          </a:p>
          <a:p>
            <a:endParaRPr kumimoji="1" lang="ja-JP" altLang="en-US" dirty="0"/>
          </a:p>
        </p:txBody>
      </p:sp>
      <p:sp>
        <p:nvSpPr>
          <p:cNvPr id="7" name="コンテンツ プレースホルダー 6"/>
          <p:cNvSpPr>
            <a:spLocks noGrp="1"/>
          </p:cNvSpPr>
          <p:nvPr>
            <p:ph sz="quarter" idx="3"/>
          </p:nvPr>
        </p:nvSpPr>
        <p:spPr>
          <a:xfrm>
            <a:off x="461963" y="6396905"/>
            <a:ext cx="12025832" cy="2735983"/>
          </a:xfrm>
        </p:spPr>
        <p:txBody>
          <a:bodyPr>
            <a:normAutofit fontScale="92500" lnSpcReduction="20000"/>
          </a:bodyPr>
          <a:lstStyle/>
          <a:p>
            <a:r>
              <a:rPr lang="ja-JP" altLang="en-US" dirty="0"/>
              <a:t>オープンデータの利活用を進めるための要求</a:t>
            </a:r>
          </a:p>
          <a:p>
            <a:pPr lvl="1"/>
            <a:r>
              <a:rPr lang="ja-JP" altLang="en-US" dirty="0"/>
              <a:t>政府や地方公共団体等が自らデータを公開すること</a:t>
            </a:r>
          </a:p>
          <a:p>
            <a:pPr lvl="1"/>
            <a:r>
              <a:rPr lang="ja-JP" altLang="en-US" dirty="0"/>
              <a:t>公開されたデータのフォーマットが統一できること</a:t>
            </a:r>
          </a:p>
          <a:p>
            <a:pPr lvl="2"/>
            <a:r>
              <a:rPr lang="en-US" altLang="ja-JP" dirty="0"/>
              <a:t>PDF</a:t>
            </a:r>
            <a:r>
              <a:rPr lang="ja-JP" altLang="en-US" dirty="0"/>
              <a:t>や</a:t>
            </a:r>
            <a:r>
              <a:rPr lang="en-US" altLang="ja-JP" dirty="0"/>
              <a:t>JPEG</a:t>
            </a:r>
            <a:r>
              <a:rPr lang="ja-JP" altLang="en-US" dirty="0"/>
              <a:t>など</a:t>
            </a:r>
            <a:r>
              <a:rPr lang="en-US" altLang="ja-JP" dirty="0"/>
              <a:t>2</a:t>
            </a:r>
            <a:r>
              <a:rPr lang="ja-JP" altLang="en-US" dirty="0"/>
              <a:t>次利用できない形式で公開されている</a:t>
            </a:r>
            <a:r>
              <a:rPr lang="ja-JP" altLang="en-US" dirty="0" smtClean="0"/>
              <a:t>、行政機関・組織ごとに</a:t>
            </a:r>
            <a:r>
              <a:rPr lang="ja-JP" altLang="en-US" dirty="0"/>
              <a:t>フォーマットが異なるため収集・整理に多くの時間が必要となる、という問題が指摘されている。</a:t>
            </a:r>
          </a:p>
          <a:p>
            <a:endParaRPr lang="ja-JP" altLang="en-US" dirty="0" smtClean="0"/>
          </a:p>
          <a:p>
            <a:r>
              <a:rPr lang="ja-JP" altLang="en-US" dirty="0" smtClean="0"/>
              <a:t>公共</a:t>
            </a:r>
            <a:r>
              <a:rPr lang="ja-JP" altLang="en-US" dirty="0"/>
              <a:t>機関や民間の保持</a:t>
            </a:r>
            <a:r>
              <a:rPr lang="ja-JP" altLang="en-US" dirty="0" smtClean="0"/>
              <a:t>する、さまざまな種類のオープンデータ</a:t>
            </a:r>
            <a:r>
              <a:rPr lang="ja-JP" altLang="en-US" dirty="0"/>
              <a:t>を流通させる環境を実現するための、標準的な技術規格の検討が必要</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
        <p:nvSpPr>
          <p:cNvPr id="5" name="下矢印 4"/>
          <p:cNvSpPr/>
          <p:nvPr/>
        </p:nvSpPr>
        <p:spPr bwMode="auto">
          <a:xfrm>
            <a:off x="5935067" y="7765057"/>
            <a:ext cx="1008112" cy="648072"/>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59175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p:cNvCxnSpPr/>
          <p:nvPr/>
        </p:nvCxnSpPr>
        <p:spPr>
          <a:xfrm rot="16200000" flipV="1">
            <a:off x="8442745" y="7972519"/>
            <a:ext cx="609600" cy="2286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flipH="1" flipV="1">
            <a:off x="7837252" y="7782018"/>
            <a:ext cx="228600" cy="481267"/>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flipV="1">
            <a:off x="6615522" y="7828871"/>
            <a:ext cx="0" cy="664752"/>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flipV="1">
            <a:off x="4111641" y="7868205"/>
            <a:ext cx="428361" cy="3048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a:stCxn id="15" idx="0"/>
          </p:cNvCxnSpPr>
          <p:nvPr/>
        </p:nvCxnSpPr>
        <p:spPr>
          <a:xfrm flipV="1">
            <a:off x="2223824" y="7802431"/>
            <a:ext cx="342220" cy="20718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a:stCxn id="21" idx="0"/>
          </p:cNvCxnSpPr>
          <p:nvPr/>
        </p:nvCxnSpPr>
        <p:spPr>
          <a:xfrm flipH="1" flipV="1">
            <a:off x="9585745" y="7782019"/>
            <a:ext cx="561958" cy="718722"/>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a:stCxn id="22" idx="0"/>
          </p:cNvCxnSpPr>
          <p:nvPr/>
        </p:nvCxnSpPr>
        <p:spPr>
          <a:xfrm flipH="1" flipV="1">
            <a:off x="10147703" y="7737773"/>
            <a:ext cx="500399" cy="762968"/>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a:stCxn id="16" idx="0"/>
          </p:cNvCxnSpPr>
          <p:nvPr/>
        </p:nvCxnSpPr>
        <p:spPr>
          <a:xfrm flipH="1" flipV="1">
            <a:off x="11186649" y="7604273"/>
            <a:ext cx="429199" cy="558746"/>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smtClean="0"/>
              <a:t>検討対象とするオープンデータ</a:t>
            </a:r>
            <a:endParaRPr kumimoji="1" lang="ja-JP" altLang="en-US" dirty="0"/>
          </a:p>
        </p:txBody>
      </p:sp>
      <p:sp>
        <p:nvSpPr>
          <p:cNvPr id="3" name="コンテンツ プレースホルダー 2"/>
          <p:cNvSpPr>
            <a:spLocks noGrp="1"/>
          </p:cNvSpPr>
          <p:nvPr>
            <p:ph sz="half" idx="1"/>
          </p:nvPr>
        </p:nvSpPr>
        <p:spPr>
          <a:xfrm>
            <a:off x="461963" y="1884341"/>
            <a:ext cx="5935662" cy="3951744"/>
          </a:xfrm>
        </p:spPr>
        <p:txBody>
          <a:bodyPr>
            <a:normAutofit fontScale="85000" lnSpcReduction="10000"/>
          </a:bodyPr>
          <a:lstStyle/>
          <a:p>
            <a:r>
              <a:rPr lang="ja-JP" altLang="en-US" sz="2400" dirty="0" smtClean="0"/>
              <a:t>統計情報</a:t>
            </a:r>
          </a:p>
          <a:p>
            <a:r>
              <a:rPr lang="ja-JP" altLang="en-US" sz="2400" dirty="0"/>
              <a:t>地理</a:t>
            </a:r>
            <a:r>
              <a:rPr lang="ja-JP" altLang="en-US" sz="2400" dirty="0" smtClean="0"/>
              <a:t>情報</a:t>
            </a:r>
          </a:p>
          <a:p>
            <a:pPr lvl="1"/>
            <a:r>
              <a:rPr lang="ja-JP" altLang="en-US" sz="2000" dirty="0"/>
              <a:t>公物</a:t>
            </a:r>
            <a:r>
              <a:rPr lang="ja-JP" altLang="en-US" sz="2000" dirty="0" smtClean="0"/>
              <a:t>の設置・管理場所など</a:t>
            </a:r>
          </a:p>
          <a:p>
            <a:r>
              <a:rPr kumimoji="1" lang="ja-JP" altLang="en-US" sz="2400" dirty="0" smtClean="0"/>
              <a:t>センサデータ（リアルタイムデータ）</a:t>
            </a:r>
          </a:p>
          <a:p>
            <a:pPr lvl="1"/>
            <a:r>
              <a:rPr lang="ja-JP" altLang="en-US" sz="2000" dirty="0"/>
              <a:t>環境</a:t>
            </a:r>
            <a:r>
              <a:rPr lang="ja-JP" altLang="en-US" sz="2000" dirty="0" smtClean="0"/>
              <a:t>情報（温度・湿度等）・エネルギー情報・生体情報・公共交通機関の位置／障害情報など</a:t>
            </a:r>
            <a:endParaRPr lang="en-US" altLang="ja-JP" sz="2000" dirty="0" smtClean="0"/>
          </a:p>
          <a:p>
            <a:r>
              <a:rPr kumimoji="1" lang="ja-JP" altLang="en-US" sz="2400" dirty="0" smtClean="0"/>
              <a:t>物流・トレーサビリティ情報</a:t>
            </a:r>
          </a:p>
          <a:p>
            <a:pPr lvl="1"/>
            <a:r>
              <a:rPr kumimoji="1" lang="en-US" altLang="ja-JP" sz="2000" dirty="0" smtClean="0"/>
              <a:t>RFID</a:t>
            </a:r>
            <a:r>
              <a:rPr kumimoji="1" lang="ja-JP" altLang="en-US" sz="2000" dirty="0" smtClean="0"/>
              <a:t>等を利用した商品の通過・検品履歴</a:t>
            </a:r>
          </a:p>
          <a:p>
            <a:pPr lvl="1"/>
            <a:r>
              <a:rPr lang="ja-JP" altLang="en-US" sz="2000" dirty="0"/>
              <a:t>複数の事業者に</a:t>
            </a:r>
            <a:r>
              <a:rPr lang="ja-JP" altLang="en-US" sz="2000" dirty="0" smtClean="0"/>
              <a:t>またがる商品の入出荷履歴情報  など</a:t>
            </a:r>
          </a:p>
          <a:p>
            <a:r>
              <a:rPr lang="ja-JP" altLang="en-US" sz="2400" dirty="0" smtClean="0"/>
              <a:t>防災関連情報</a:t>
            </a:r>
          </a:p>
          <a:p>
            <a:pPr lvl="1"/>
            <a:r>
              <a:rPr lang="ja-JP" altLang="en-US" sz="2000" dirty="0" smtClean="0"/>
              <a:t>気象情報・河川や公物の監視状況など</a:t>
            </a:r>
          </a:p>
        </p:txBody>
      </p:sp>
      <p:sp>
        <p:nvSpPr>
          <p:cNvPr id="67" name="コンテンツ プレースホルダー 66"/>
          <p:cNvSpPr>
            <a:spLocks noGrp="1"/>
          </p:cNvSpPr>
          <p:nvPr>
            <p:ph sz="half" idx="2"/>
          </p:nvPr>
        </p:nvSpPr>
        <p:spPr>
          <a:xfrm>
            <a:off x="6550025" y="1884341"/>
            <a:ext cx="5935663" cy="4002664"/>
          </a:xfrm>
        </p:spPr>
        <p:txBody>
          <a:bodyPr>
            <a:normAutofit fontScale="85000" lnSpcReduction="10000"/>
          </a:bodyPr>
          <a:lstStyle/>
          <a:p>
            <a:r>
              <a:rPr kumimoji="1" lang="ja-JP" altLang="en-US" dirty="0" smtClean="0"/>
              <a:t>これらのデータの特徴</a:t>
            </a:r>
          </a:p>
          <a:p>
            <a:pPr lvl="1"/>
            <a:r>
              <a:rPr lang="ja-JP" altLang="en-US" dirty="0" smtClean="0"/>
              <a:t>リアルタイム性のある情報である</a:t>
            </a:r>
          </a:p>
          <a:p>
            <a:pPr lvl="1"/>
            <a:r>
              <a:rPr lang="ja-JP" altLang="en-US" dirty="0"/>
              <a:t>データサイズ</a:t>
            </a:r>
            <a:r>
              <a:rPr lang="ja-JP" altLang="en-US" dirty="0" smtClean="0"/>
              <a:t>が膨大（</a:t>
            </a:r>
            <a:r>
              <a:rPr lang="en-US" altLang="ja-JP" dirty="0" err="1" smtClean="0"/>
              <a:t>Gbytes</a:t>
            </a:r>
            <a:r>
              <a:rPr lang="ja-JP" altLang="en-US" dirty="0" smtClean="0"/>
              <a:t>～</a:t>
            </a:r>
            <a:r>
              <a:rPr lang="en-US" altLang="ja-JP" dirty="0" err="1" smtClean="0"/>
              <a:t>Tbytes</a:t>
            </a:r>
            <a:r>
              <a:rPr lang="ja-JP" altLang="en-US" dirty="0" smtClean="0"/>
              <a:t>）である</a:t>
            </a:r>
            <a:endParaRPr lang="en-US" altLang="ja-JP" dirty="0" smtClean="0"/>
          </a:p>
          <a:p>
            <a:pPr lvl="2"/>
            <a:r>
              <a:rPr lang="ja-JP" altLang="en-US" dirty="0" smtClean="0"/>
              <a:t>例</a:t>
            </a:r>
            <a:r>
              <a:rPr lang="en-US" altLang="ja-JP" dirty="0" smtClean="0"/>
              <a:t>: 100</a:t>
            </a:r>
            <a:r>
              <a:rPr lang="ja-JP" altLang="en-US" dirty="0" smtClean="0"/>
              <a:t>戸のガス・水道・電気の使用料を</a:t>
            </a:r>
            <a:r>
              <a:rPr lang="en-US" altLang="ja-JP" dirty="0" smtClean="0"/>
              <a:t>5</a:t>
            </a:r>
            <a:r>
              <a:rPr lang="ja-JP" altLang="en-US" dirty="0" smtClean="0"/>
              <a:t>分おきにモニタすると、</a:t>
            </a:r>
            <a:r>
              <a:rPr lang="en-US" altLang="ja-JP" dirty="0" smtClean="0"/>
              <a:t>1</a:t>
            </a:r>
            <a:r>
              <a:rPr lang="ja-JP" altLang="en-US" dirty="0" smtClean="0"/>
              <a:t>ヶ月で</a:t>
            </a:r>
            <a:r>
              <a:rPr lang="en-US" altLang="ja-JP" dirty="0" smtClean="0"/>
              <a:t>100GB</a:t>
            </a:r>
            <a:r>
              <a:rPr lang="ja-JP" altLang="en-US" dirty="0" smtClean="0"/>
              <a:t>程度のデータが蓄積される。</a:t>
            </a:r>
          </a:p>
          <a:p>
            <a:pPr lvl="1"/>
            <a:r>
              <a:rPr lang="ja-JP" altLang="en-US" dirty="0" smtClean="0"/>
              <a:t>状況に応じて公開できる情報が変わる</a:t>
            </a:r>
          </a:p>
          <a:p>
            <a:pPr lvl="2"/>
            <a:r>
              <a:rPr lang="ja-JP" altLang="en-US" dirty="0" smtClean="0"/>
              <a:t>例</a:t>
            </a:r>
            <a:r>
              <a:rPr lang="en-US" altLang="ja-JP" dirty="0" smtClean="0"/>
              <a:t>: </a:t>
            </a:r>
            <a:r>
              <a:rPr lang="ja-JP" altLang="en-US" dirty="0" smtClean="0"/>
              <a:t>トレーサビリティデータに含まれる取引情報（入出荷履歴情報）は、本来社外秘情報である。</a:t>
            </a:r>
            <a:br>
              <a:rPr lang="ja-JP" altLang="en-US" dirty="0" smtClean="0"/>
            </a:br>
            <a:r>
              <a:rPr lang="ja-JP" altLang="en-US" dirty="0" smtClean="0"/>
              <a:t>食品や製品に問題があったときに限り、その情報が開示される。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
        <p:nvSpPr>
          <p:cNvPr id="5" name="テキスト ボックス 4"/>
          <p:cNvSpPr txBox="1"/>
          <p:nvPr/>
        </p:nvSpPr>
        <p:spPr bwMode="auto">
          <a:xfrm>
            <a:off x="1610682" y="8779855"/>
            <a:ext cx="1345021" cy="425362"/>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latinLnBrk="0">
              <a:lnSpc>
                <a:spcPct val="90000"/>
              </a:lnSpc>
              <a:spcBef>
                <a:spcPct val="50000"/>
              </a:spcBef>
            </a:pPr>
            <a:r>
              <a:rPr kumimoji="1" lang="ja-JP" altLang="en-US" sz="1050" dirty="0" smtClean="0">
                <a:solidFill>
                  <a:schemeClr val="bg2"/>
                </a:solidFill>
                <a:latin typeface="ヒラギノ角ゴ Pro W6"/>
                <a:ea typeface="ヒラギノ角ゴ Pro W6"/>
                <a:cs typeface="ヒラギノ角ゴ Pro W6"/>
              </a:rPr>
              <a:t>農園・圃場センサー</a:t>
            </a:r>
            <a:r>
              <a:rPr kumimoji="1" lang="en-US" altLang="ja-JP" sz="1050" dirty="0" smtClean="0">
                <a:solidFill>
                  <a:schemeClr val="bg2"/>
                </a:solidFill>
                <a:latin typeface="ヒラギノ角ゴ Pro W6"/>
                <a:ea typeface="ヒラギノ角ゴ Pro W6"/>
                <a:cs typeface="ヒラギノ角ゴ Pro W6"/>
              </a:rPr>
              <a:t/>
            </a:r>
            <a:br>
              <a:rPr kumimoji="1" lang="en-US" altLang="ja-JP" sz="1050" dirty="0" smtClean="0">
                <a:solidFill>
                  <a:schemeClr val="bg2"/>
                </a:solidFill>
                <a:latin typeface="ヒラギノ角ゴ Pro W6"/>
                <a:ea typeface="ヒラギノ角ゴ Pro W6"/>
                <a:cs typeface="ヒラギノ角ゴ Pro W6"/>
              </a:rPr>
            </a:br>
            <a:r>
              <a:rPr kumimoji="1" lang="en-US" altLang="ja-JP" sz="1050" dirty="0" smtClean="0">
                <a:solidFill>
                  <a:schemeClr val="bg2"/>
                </a:solidFill>
                <a:latin typeface="ヒラギノ角ゴ Pro W6"/>
                <a:ea typeface="ヒラギノ角ゴ Pro W6"/>
                <a:cs typeface="ヒラギノ角ゴ Pro W6"/>
              </a:rPr>
              <a:t>(</a:t>
            </a:r>
            <a:r>
              <a:rPr kumimoji="1" lang="ja-JP" altLang="en-US" sz="1050" dirty="0" smtClean="0">
                <a:solidFill>
                  <a:schemeClr val="bg2"/>
                </a:solidFill>
                <a:latin typeface="ヒラギノ角ゴ Pro W6"/>
                <a:ea typeface="ヒラギノ角ゴ Pro W6"/>
                <a:cs typeface="ヒラギノ角ゴ Pro W6"/>
              </a:rPr>
              <a:t>環境情報センサー</a:t>
            </a:r>
            <a:r>
              <a:rPr kumimoji="1" lang="en-US" altLang="ja-JP" sz="1050" dirty="0" smtClean="0">
                <a:solidFill>
                  <a:schemeClr val="bg2"/>
                </a:solidFill>
                <a:latin typeface="ヒラギノ角ゴ Pro W6"/>
                <a:ea typeface="ヒラギノ角ゴ Pro W6"/>
                <a:cs typeface="ヒラギノ角ゴ Pro W6"/>
              </a:rPr>
              <a:t>)</a:t>
            </a:r>
            <a:endParaRPr kumimoji="1" lang="ja-JP" altLang="en-US" sz="1050" dirty="0" smtClean="0">
              <a:solidFill>
                <a:schemeClr val="bg2"/>
              </a:solidFill>
              <a:latin typeface="ヒラギノ角ゴ Pro W6"/>
              <a:ea typeface="ヒラギノ角ゴ Pro W6"/>
              <a:cs typeface="ヒラギノ角ゴ Pro W6"/>
            </a:endParaRPr>
          </a:p>
        </p:txBody>
      </p:sp>
      <p:sp>
        <p:nvSpPr>
          <p:cNvPr id="6" name="テキスト ボックス 5"/>
          <p:cNvSpPr txBox="1"/>
          <p:nvPr/>
        </p:nvSpPr>
        <p:spPr bwMode="auto">
          <a:xfrm>
            <a:off x="7636495" y="8808459"/>
            <a:ext cx="1316167" cy="425362"/>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latinLnBrk="0">
              <a:lnSpc>
                <a:spcPct val="90000"/>
              </a:lnSpc>
              <a:spcBef>
                <a:spcPct val="50000"/>
              </a:spcBef>
            </a:pPr>
            <a:r>
              <a:rPr kumimoji="1" lang="ja-JP" altLang="en-US" sz="1050" dirty="0" smtClean="0">
                <a:solidFill>
                  <a:schemeClr val="bg2"/>
                </a:solidFill>
                <a:latin typeface="ヒラギノ角ゴ Pro W6"/>
                <a:ea typeface="ヒラギノ角ゴ Pro W6"/>
                <a:cs typeface="ヒラギノ角ゴ Pro W6"/>
              </a:rPr>
              <a:t>スマートメーター</a:t>
            </a:r>
            <a:r>
              <a:rPr kumimoji="1" lang="en-US" altLang="ja-JP" sz="1050" dirty="0" smtClean="0">
                <a:solidFill>
                  <a:schemeClr val="bg2"/>
                </a:solidFill>
                <a:latin typeface="ヒラギノ角ゴ Pro W6"/>
                <a:ea typeface="ヒラギノ角ゴ Pro W6"/>
                <a:cs typeface="ヒラギノ角ゴ Pro W6"/>
              </a:rPr>
              <a:t/>
            </a:r>
            <a:br>
              <a:rPr kumimoji="1" lang="en-US" altLang="ja-JP" sz="1050" dirty="0" smtClean="0">
                <a:solidFill>
                  <a:schemeClr val="bg2"/>
                </a:solidFill>
                <a:latin typeface="ヒラギノ角ゴ Pro W6"/>
                <a:ea typeface="ヒラギノ角ゴ Pro W6"/>
                <a:cs typeface="ヒラギノ角ゴ Pro W6"/>
              </a:rPr>
            </a:br>
            <a:r>
              <a:rPr kumimoji="1" lang="ja-JP" altLang="en-US" sz="1050" dirty="0" smtClean="0">
                <a:solidFill>
                  <a:schemeClr val="bg2"/>
                </a:solidFill>
                <a:latin typeface="ヒラギノ角ゴ Pro W6"/>
                <a:ea typeface="ヒラギノ角ゴ Pro W6"/>
                <a:cs typeface="ヒラギノ角ゴ Pro W6"/>
              </a:rPr>
              <a:t>（電気、ガス、水道）</a:t>
            </a:r>
          </a:p>
        </p:txBody>
      </p:sp>
      <p:sp>
        <p:nvSpPr>
          <p:cNvPr id="7" name="テキスト ボックス 6"/>
          <p:cNvSpPr txBox="1"/>
          <p:nvPr/>
        </p:nvSpPr>
        <p:spPr bwMode="auto">
          <a:xfrm>
            <a:off x="11186649" y="8808459"/>
            <a:ext cx="1075716" cy="425362"/>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latinLnBrk="0">
              <a:lnSpc>
                <a:spcPct val="90000"/>
              </a:lnSpc>
              <a:spcBef>
                <a:spcPct val="50000"/>
              </a:spcBef>
            </a:pPr>
            <a:r>
              <a:rPr kumimoji="1" lang="en-US" altLang="ja-JP" sz="1050" dirty="0" smtClean="0">
                <a:solidFill>
                  <a:schemeClr val="bg2"/>
                </a:solidFill>
                <a:latin typeface="ヒラギノ角ゴ Pro W6"/>
                <a:ea typeface="ヒラギノ角ゴ Pro W6"/>
                <a:cs typeface="ヒラギノ角ゴ Pro W6"/>
              </a:rPr>
              <a:t>SNS</a:t>
            </a:r>
            <a:br>
              <a:rPr kumimoji="1" lang="en-US" altLang="ja-JP" sz="1050" dirty="0" smtClean="0">
                <a:solidFill>
                  <a:schemeClr val="bg2"/>
                </a:solidFill>
                <a:latin typeface="ヒラギノ角ゴ Pro W6"/>
                <a:ea typeface="ヒラギノ角ゴ Pro W6"/>
                <a:cs typeface="ヒラギノ角ゴ Pro W6"/>
              </a:rPr>
            </a:br>
            <a:r>
              <a:rPr kumimoji="1" lang="en-US" altLang="ja-JP" sz="1050" dirty="0" smtClean="0">
                <a:solidFill>
                  <a:schemeClr val="bg2"/>
                </a:solidFill>
                <a:latin typeface="ヒラギノ角ゴ Pro W6"/>
                <a:ea typeface="ヒラギノ角ゴ Pro W6"/>
                <a:cs typeface="ヒラギノ角ゴ Pro W6"/>
              </a:rPr>
              <a:t>(</a:t>
            </a:r>
            <a:r>
              <a:rPr kumimoji="1" lang="ja-JP" altLang="en-US" sz="1050" dirty="0" smtClean="0">
                <a:solidFill>
                  <a:schemeClr val="bg2"/>
                </a:solidFill>
                <a:latin typeface="ヒラギノ角ゴ Pro W6"/>
                <a:ea typeface="ヒラギノ角ゴ Pro W6"/>
                <a:cs typeface="ヒラギノ角ゴ Pro W6"/>
              </a:rPr>
              <a:t>人間センサー</a:t>
            </a:r>
            <a:r>
              <a:rPr kumimoji="1" lang="en-US" altLang="ja-JP" sz="1050" dirty="0" smtClean="0">
                <a:solidFill>
                  <a:schemeClr val="bg2"/>
                </a:solidFill>
                <a:latin typeface="ヒラギノ角ゴ Pro W6"/>
                <a:ea typeface="ヒラギノ角ゴ Pro W6"/>
                <a:cs typeface="ヒラギノ角ゴ Pro W6"/>
              </a:rPr>
              <a:t>)</a:t>
            </a:r>
          </a:p>
        </p:txBody>
      </p:sp>
      <p:sp>
        <p:nvSpPr>
          <p:cNvPr id="8" name="テキスト ボックス 7"/>
          <p:cNvSpPr txBox="1"/>
          <p:nvPr/>
        </p:nvSpPr>
        <p:spPr bwMode="auto">
          <a:xfrm>
            <a:off x="9885561" y="8773169"/>
            <a:ext cx="1088325" cy="279937"/>
          </a:xfrm>
          <a:prstGeom prst="rect">
            <a:avLst/>
          </a:prstGeom>
          <a:noFill/>
          <a:ln w="9525">
            <a:noFill/>
            <a:miter lim="800000"/>
            <a:headEnd/>
            <a:tailEnd/>
          </a:ln>
          <a:effectLst/>
        </p:spPr>
        <p:txBody>
          <a:bodyPr wrap="square" lIns="108000" tIns="66606" rIns="108000" bIns="66606" rtlCol="0">
            <a:prstTxWarp prst="textNoShape">
              <a:avLst/>
            </a:prstTxWarp>
            <a:spAutoFit/>
          </a:bodyPr>
          <a:lstStyle/>
          <a:p>
            <a:pPr latinLnBrk="0">
              <a:lnSpc>
                <a:spcPct val="90000"/>
              </a:lnSpc>
              <a:spcBef>
                <a:spcPct val="50000"/>
              </a:spcBef>
            </a:pPr>
            <a:r>
              <a:rPr kumimoji="1" lang="en-US" altLang="ja-JP" sz="1050" dirty="0" smtClean="0">
                <a:solidFill>
                  <a:schemeClr val="bg2"/>
                </a:solidFill>
                <a:latin typeface="ヒラギノ角ゴ Pro W6"/>
                <a:ea typeface="ヒラギノ角ゴ Pro W6"/>
                <a:cs typeface="ヒラギノ角ゴ Pro W6"/>
              </a:rPr>
              <a:t>RFID R/W</a:t>
            </a:r>
            <a:endParaRPr kumimoji="1" lang="ja-JP" altLang="en-US" sz="1050" dirty="0" smtClean="0">
              <a:solidFill>
                <a:schemeClr val="bg2"/>
              </a:solidFill>
              <a:latin typeface="ヒラギノ角ゴ Pro W6"/>
              <a:ea typeface="ヒラギノ角ゴ Pro W6"/>
              <a:cs typeface="ヒラギノ角ゴ Pro W6"/>
            </a:endParaRPr>
          </a:p>
        </p:txBody>
      </p:sp>
      <p:sp>
        <p:nvSpPr>
          <p:cNvPr id="9" name="テキスト ボックス 8"/>
          <p:cNvSpPr txBox="1"/>
          <p:nvPr/>
        </p:nvSpPr>
        <p:spPr bwMode="auto">
          <a:xfrm>
            <a:off x="2566044" y="9189459"/>
            <a:ext cx="833663" cy="303790"/>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algn="l" latinLnBrk="0">
              <a:lnSpc>
                <a:spcPct val="90000"/>
              </a:lnSpc>
              <a:spcBef>
                <a:spcPct val="50000"/>
              </a:spcBef>
            </a:pPr>
            <a:r>
              <a:rPr kumimoji="1" lang="ja-JP" altLang="en-US" sz="1200" dirty="0" smtClean="0">
                <a:solidFill>
                  <a:schemeClr val="bg2"/>
                </a:solidFill>
                <a:latin typeface="Calibri"/>
                <a:ea typeface="ＤＦＰ平成ゴシック体W7" charset="-128"/>
                <a:cs typeface="Calibri"/>
              </a:rPr>
              <a:t>環境情報</a:t>
            </a:r>
          </a:p>
        </p:txBody>
      </p:sp>
      <p:sp>
        <p:nvSpPr>
          <p:cNvPr id="10" name="テキスト ボックス 9"/>
          <p:cNvSpPr txBox="1"/>
          <p:nvPr/>
        </p:nvSpPr>
        <p:spPr bwMode="auto">
          <a:xfrm>
            <a:off x="4844803" y="9189459"/>
            <a:ext cx="1603104" cy="303790"/>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algn="l" latinLnBrk="0">
              <a:lnSpc>
                <a:spcPct val="90000"/>
              </a:lnSpc>
              <a:spcBef>
                <a:spcPct val="50000"/>
              </a:spcBef>
            </a:pPr>
            <a:r>
              <a:rPr kumimoji="1" lang="ja-JP" altLang="en-US" sz="1200" dirty="0" smtClean="0">
                <a:solidFill>
                  <a:schemeClr val="bg2"/>
                </a:solidFill>
                <a:latin typeface="Calibri"/>
                <a:ea typeface="ＤＦＰ平成ゴシック体W7" charset="-128"/>
                <a:cs typeface="Calibri"/>
              </a:rPr>
              <a:t>病院／医療施設情報</a:t>
            </a:r>
          </a:p>
        </p:txBody>
      </p:sp>
      <p:sp>
        <p:nvSpPr>
          <p:cNvPr id="11" name="テキスト ボックス 10"/>
          <p:cNvSpPr txBox="1"/>
          <p:nvPr/>
        </p:nvSpPr>
        <p:spPr bwMode="auto">
          <a:xfrm>
            <a:off x="7727827" y="9189459"/>
            <a:ext cx="1295327" cy="303790"/>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algn="l" latinLnBrk="0">
              <a:lnSpc>
                <a:spcPct val="90000"/>
              </a:lnSpc>
              <a:spcBef>
                <a:spcPct val="50000"/>
              </a:spcBef>
            </a:pPr>
            <a:r>
              <a:rPr kumimoji="1" lang="ja-JP" altLang="en-US" sz="1200" dirty="0" smtClean="0">
                <a:solidFill>
                  <a:schemeClr val="bg2"/>
                </a:solidFill>
                <a:latin typeface="Calibri"/>
                <a:ea typeface="ＤＦＰ平成ゴシック体W7" charset="-128"/>
                <a:cs typeface="Calibri"/>
              </a:rPr>
              <a:t>エネルギー情報</a:t>
            </a:r>
          </a:p>
        </p:txBody>
      </p:sp>
      <p:sp>
        <p:nvSpPr>
          <p:cNvPr id="12" name="テキスト ボックス 11"/>
          <p:cNvSpPr txBox="1"/>
          <p:nvPr/>
        </p:nvSpPr>
        <p:spPr bwMode="auto">
          <a:xfrm>
            <a:off x="9737228" y="9061201"/>
            <a:ext cx="1295327" cy="469989"/>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latinLnBrk="0">
              <a:lnSpc>
                <a:spcPct val="90000"/>
              </a:lnSpc>
              <a:spcBef>
                <a:spcPct val="50000"/>
              </a:spcBef>
            </a:pPr>
            <a:r>
              <a:rPr kumimoji="1" lang="ja-JP" altLang="en-US" sz="1200" dirty="0" smtClean="0">
                <a:solidFill>
                  <a:schemeClr val="bg2"/>
                </a:solidFill>
                <a:latin typeface="Calibri"/>
                <a:ea typeface="ＤＦＰ平成ゴシック体W7" charset="-128"/>
                <a:cs typeface="Calibri"/>
              </a:rPr>
              <a:t>物流、トレーサ</a:t>
            </a:r>
            <a:r>
              <a:rPr kumimoji="1" lang="en-US" altLang="ja-JP" sz="1200" dirty="0" smtClean="0">
                <a:solidFill>
                  <a:schemeClr val="bg2"/>
                </a:solidFill>
                <a:latin typeface="Calibri"/>
                <a:ea typeface="ＤＦＰ平成ゴシック体W7" charset="-128"/>
                <a:cs typeface="Calibri"/>
              </a:rPr>
              <a:t/>
            </a:r>
            <a:br>
              <a:rPr kumimoji="1" lang="en-US" altLang="ja-JP" sz="1200" dirty="0" smtClean="0">
                <a:solidFill>
                  <a:schemeClr val="bg2"/>
                </a:solidFill>
                <a:latin typeface="Calibri"/>
                <a:ea typeface="ＤＦＰ平成ゴシック体W7" charset="-128"/>
                <a:cs typeface="Calibri"/>
              </a:rPr>
            </a:br>
            <a:r>
              <a:rPr kumimoji="1" lang="ja-JP" altLang="en-US" sz="1200" dirty="0" smtClean="0">
                <a:solidFill>
                  <a:schemeClr val="bg2"/>
                </a:solidFill>
                <a:latin typeface="Calibri"/>
                <a:ea typeface="ＤＦＰ平成ゴシック体W7" charset="-128"/>
                <a:cs typeface="Calibri"/>
              </a:rPr>
              <a:t>ビリティ情報</a:t>
            </a:r>
          </a:p>
        </p:txBody>
      </p:sp>
      <p:sp>
        <p:nvSpPr>
          <p:cNvPr id="13" name="テキスト ボックス 12"/>
          <p:cNvSpPr txBox="1"/>
          <p:nvPr/>
        </p:nvSpPr>
        <p:spPr bwMode="auto">
          <a:xfrm>
            <a:off x="11309227" y="9189459"/>
            <a:ext cx="833663" cy="303790"/>
          </a:xfrm>
          <a:prstGeom prst="rect">
            <a:avLst/>
          </a:prstGeom>
          <a:noFill/>
          <a:ln w="9525">
            <a:noFill/>
            <a:miter lim="800000"/>
            <a:headEnd/>
            <a:tailEnd/>
          </a:ln>
          <a:effectLst/>
        </p:spPr>
        <p:txBody>
          <a:bodyPr wrap="none" lIns="108000" tIns="66606" rIns="108000" bIns="66606" rtlCol="0">
            <a:prstTxWarp prst="textNoShape">
              <a:avLst/>
            </a:prstTxWarp>
            <a:spAutoFit/>
          </a:bodyPr>
          <a:lstStyle/>
          <a:p>
            <a:pPr algn="l" latinLnBrk="0">
              <a:lnSpc>
                <a:spcPct val="90000"/>
              </a:lnSpc>
              <a:spcBef>
                <a:spcPct val="50000"/>
              </a:spcBef>
            </a:pPr>
            <a:r>
              <a:rPr kumimoji="1" lang="ja-JP" altLang="en-US" sz="1200" dirty="0" smtClean="0">
                <a:solidFill>
                  <a:schemeClr val="bg2"/>
                </a:solidFill>
                <a:latin typeface="Calibri"/>
                <a:ea typeface="ＤＦＰ平成ゴシック体W7" charset="-128"/>
                <a:cs typeface="Calibri"/>
              </a:rPr>
              <a:t>社会情報</a:t>
            </a:r>
          </a:p>
        </p:txBody>
      </p:sp>
      <p:pic>
        <p:nvPicPr>
          <p:cNvPr id="15" name="Picture 2" descr="FieldSerevr2_002a"/>
          <p:cNvPicPr>
            <a:picLocks noChangeAspect="1" noChangeArrowheads="1"/>
          </p:cNvPicPr>
          <p:nvPr/>
        </p:nvPicPr>
        <p:blipFill>
          <a:blip r:embed="rId2"/>
          <a:srcRect/>
          <a:stretch>
            <a:fillRect/>
          </a:stretch>
        </p:blipFill>
        <p:spPr bwMode="auto">
          <a:xfrm>
            <a:off x="1881604" y="8009611"/>
            <a:ext cx="684440" cy="907574"/>
          </a:xfrm>
          <a:prstGeom prst="rect">
            <a:avLst/>
          </a:prstGeom>
          <a:ln>
            <a:noFill/>
          </a:ln>
          <a:effectLst>
            <a:softEdge rad="112500"/>
          </a:effectLst>
        </p:spPr>
      </p:pic>
      <p:pic>
        <p:nvPicPr>
          <p:cNvPr id="16" name="図 15"/>
          <p:cNvPicPr>
            <a:picLocks noChangeAspect="1"/>
          </p:cNvPicPr>
          <p:nvPr/>
        </p:nvPicPr>
        <p:blipFill>
          <a:blip r:embed="rId3"/>
          <a:stretch>
            <a:fillRect/>
          </a:stretch>
        </p:blipFill>
        <p:spPr>
          <a:xfrm>
            <a:off x="11389069" y="8163019"/>
            <a:ext cx="453558" cy="453558"/>
          </a:xfrm>
          <a:prstGeom prst="rect">
            <a:avLst/>
          </a:prstGeom>
        </p:spPr>
      </p:pic>
      <p:pic>
        <p:nvPicPr>
          <p:cNvPr id="17" name="図 16"/>
          <p:cNvPicPr>
            <a:picLocks noChangeAspect="1"/>
          </p:cNvPicPr>
          <p:nvPr/>
        </p:nvPicPr>
        <p:blipFill>
          <a:blip r:embed="rId4"/>
          <a:stretch>
            <a:fillRect/>
          </a:stretch>
        </p:blipFill>
        <p:spPr>
          <a:xfrm>
            <a:off x="11846269" y="8391619"/>
            <a:ext cx="453558" cy="453558"/>
          </a:xfrm>
          <a:prstGeom prst="rect">
            <a:avLst/>
          </a:prstGeom>
        </p:spPr>
      </p:pic>
      <p:pic>
        <p:nvPicPr>
          <p:cNvPr id="18" name="図 17"/>
          <p:cNvPicPr>
            <a:picLocks noChangeAspect="1"/>
          </p:cNvPicPr>
          <p:nvPr/>
        </p:nvPicPr>
        <p:blipFill>
          <a:blip r:embed="rId5"/>
          <a:stretch>
            <a:fillRect/>
          </a:stretch>
        </p:blipFill>
        <p:spPr>
          <a:xfrm>
            <a:off x="7797105" y="8164233"/>
            <a:ext cx="432926" cy="604744"/>
          </a:xfrm>
          <a:prstGeom prst="rect">
            <a:avLst/>
          </a:prstGeom>
        </p:spPr>
      </p:pic>
      <p:pic>
        <p:nvPicPr>
          <p:cNvPr id="19" name="図 18"/>
          <p:cNvPicPr>
            <a:picLocks noChangeAspect="1"/>
          </p:cNvPicPr>
          <p:nvPr/>
        </p:nvPicPr>
        <p:blipFill>
          <a:blip r:embed="rId6"/>
          <a:stretch>
            <a:fillRect/>
          </a:stretch>
        </p:blipFill>
        <p:spPr>
          <a:xfrm>
            <a:off x="8671673" y="8188823"/>
            <a:ext cx="503954" cy="503954"/>
          </a:xfrm>
          <a:prstGeom prst="rect">
            <a:avLst/>
          </a:prstGeom>
        </p:spPr>
      </p:pic>
      <p:grpSp>
        <p:nvGrpSpPr>
          <p:cNvPr id="20" name="図形グループ 78"/>
          <p:cNvGrpSpPr/>
          <p:nvPr/>
        </p:nvGrpSpPr>
        <p:grpSpPr>
          <a:xfrm>
            <a:off x="9885561" y="8190036"/>
            <a:ext cx="1024683" cy="863069"/>
            <a:chOff x="3844131" y="4960937"/>
            <a:chExt cx="2028483" cy="1270000"/>
          </a:xfrm>
        </p:grpSpPr>
        <p:pic>
          <p:nvPicPr>
            <p:cNvPr id="21" name="図 20"/>
            <p:cNvPicPr>
              <a:picLocks noChangeAspect="1"/>
            </p:cNvPicPr>
            <p:nvPr/>
          </p:nvPicPr>
          <p:blipFill>
            <a:blip r:embed="rId7"/>
            <a:stretch>
              <a:fillRect/>
            </a:stretch>
          </p:blipFill>
          <p:spPr>
            <a:xfrm>
              <a:off x="3844131" y="5418137"/>
              <a:ext cx="1037883" cy="812800"/>
            </a:xfrm>
            <a:prstGeom prst="rect">
              <a:avLst/>
            </a:prstGeom>
          </p:spPr>
        </p:pic>
        <p:pic>
          <p:nvPicPr>
            <p:cNvPr id="22" name="図 21"/>
            <p:cNvPicPr>
              <a:picLocks noChangeAspect="1"/>
            </p:cNvPicPr>
            <p:nvPr/>
          </p:nvPicPr>
          <p:blipFill>
            <a:blip r:embed="rId7"/>
            <a:stretch>
              <a:fillRect/>
            </a:stretch>
          </p:blipFill>
          <p:spPr>
            <a:xfrm>
              <a:off x="4834731" y="5418137"/>
              <a:ext cx="1037883" cy="812800"/>
            </a:xfrm>
            <a:prstGeom prst="rect">
              <a:avLst/>
            </a:prstGeom>
          </p:spPr>
        </p:pic>
        <p:pic>
          <p:nvPicPr>
            <p:cNvPr id="23" name="図 22"/>
            <p:cNvPicPr>
              <a:picLocks noChangeAspect="1"/>
            </p:cNvPicPr>
            <p:nvPr/>
          </p:nvPicPr>
          <p:blipFill>
            <a:blip r:embed="rId8"/>
            <a:stretch>
              <a:fillRect/>
            </a:stretch>
          </p:blipFill>
          <p:spPr>
            <a:xfrm>
              <a:off x="3844131" y="4960937"/>
              <a:ext cx="406400" cy="365468"/>
            </a:xfrm>
            <a:prstGeom prst="rect">
              <a:avLst/>
            </a:prstGeom>
          </p:spPr>
        </p:pic>
        <p:pic>
          <p:nvPicPr>
            <p:cNvPr id="24" name="図 23"/>
            <p:cNvPicPr>
              <a:picLocks noChangeAspect="1"/>
            </p:cNvPicPr>
            <p:nvPr/>
          </p:nvPicPr>
          <p:blipFill>
            <a:blip r:embed="rId8"/>
            <a:stretch>
              <a:fillRect/>
            </a:stretch>
          </p:blipFill>
          <p:spPr>
            <a:xfrm>
              <a:off x="4910931" y="4960937"/>
              <a:ext cx="406400" cy="365468"/>
            </a:xfrm>
            <a:prstGeom prst="rect">
              <a:avLst/>
            </a:prstGeom>
          </p:spPr>
        </p:pic>
      </p:grpSp>
      <p:pic>
        <p:nvPicPr>
          <p:cNvPr id="25" name="図 24"/>
          <p:cNvPicPr>
            <a:picLocks noChangeAspect="1"/>
          </p:cNvPicPr>
          <p:nvPr/>
        </p:nvPicPr>
        <p:blipFill>
          <a:blip r:embed="rId9" cstate="print"/>
          <a:stretch>
            <a:fillRect/>
          </a:stretch>
        </p:blipFill>
        <p:spPr>
          <a:xfrm>
            <a:off x="3683281" y="8183585"/>
            <a:ext cx="856721" cy="642541"/>
          </a:xfrm>
          <a:prstGeom prst="rect">
            <a:avLst/>
          </a:prstGeom>
        </p:spPr>
      </p:pic>
      <p:grpSp>
        <p:nvGrpSpPr>
          <p:cNvPr id="26" name="図形グループ 91"/>
          <p:cNvGrpSpPr/>
          <p:nvPr/>
        </p:nvGrpSpPr>
        <p:grpSpPr>
          <a:xfrm>
            <a:off x="5810747" y="8233961"/>
            <a:ext cx="1472456" cy="971256"/>
            <a:chOff x="643731" y="3608943"/>
            <a:chExt cx="2590800" cy="1468582"/>
          </a:xfrm>
        </p:grpSpPr>
        <p:pic>
          <p:nvPicPr>
            <p:cNvPr id="27" name="図 26"/>
            <p:cNvPicPr>
              <a:picLocks noChangeAspect="1"/>
            </p:cNvPicPr>
            <p:nvPr/>
          </p:nvPicPr>
          <p:blipFill>
            <a:blip r:embed="rId10" cstate="print"/>
            <a:stretch>
              <a:fillRect/>
            </a:stretch>
          </p:blipFill>
          <p:spPr>
            <a:xfrm>
              <a:off x="643731" y="3608943"/>
              <a:ext cx="1958109" cy="1468582"/>
            </a:xfrm>
            <a:prstGeom prst="rect">
              <a:avLst/>
            </a:prstGeom>
          </p:spPr>
        </p:pic>
        <p:pic>
          <p:nvPicPr>
            <p:cNvPr id="28" name="図 27"/>
            <p:cNvPicPr>
              <a:picLocks noChangeAspect="1"/>
            </p:cNvPicPr>
            <p:nvPr/>
          </p:nvPicPr>
          <p:blipFill>
            <a:blip r:embed="rId11" cstate="print"/>
            <a:stretch>
              <a:fillRect/>
            </a:stretch>
          </p:blipFill>
          <p:spPr>
            <a:xfrm>
              <a:off x="2531907" y="4080987"/>
              <a:ext cx="418797" cy="367145"/>
            </a:xfrm>
            <a:prstGeom prst="rect">
              <a:avLst/>
            </a:prstGeom>
          </p:spPr>
        </p:pic>
        <p:sp>
          <p:nvSpPr>
            <p:cNvPr id="29" name="稲妻 28"/>
            <p:cNvSpPr/>
            <p:nvPr/>
          </p:nvSpPr>
          <p:spPr>
            <a:xfrm flipH="1">
              <a:off x="2929731" y="3665537"/>
              <a:ext cx="304800" cy="457200"/>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bg2"/>
                </a:solidFill>
              </a:endParaRPr>
            </a:p>
          </p:txBody>
        </p:sp>
      </p:grpSp>
      <p:pic>
        <p:nvPicPr>
          <p:cNvPr id="30" name="図 29"/>
          <p:cNvPicPr>
            <a:picLocks noChangeAspect="1"/>
          </p:cNvPicPr>
          <p:nvPr/>
        </p:nvPicPr>
        <p:blipFill>
          <a:blip r:embed="rId12"/>
          <a:stretch>
            <a:fillRect/>
          </a:stretch>
        </p:blipFill>
        <p:spPr>
          <a:xfrm>
            <a:off x="2613445" y="6268005"/>
            <a:ext cx="1023684" cy="1244600"/>
          </a:xfrm>
          <a:prstGeom prst="rect">
            <a:avLst/>
          </a:prstGeom>
        </p:spPr>
      </p:pic>
      <p:pic>
        <p:nvPicPr>
          <p:cNvPr id="31" name="図 30"/>
          <p:cNvPicPr>
            <a:picLocks noChangeAspect="1"/>
          </p:cNvPicPr>
          <p:nvPr/>
        </p:nvPicPr>
        <p:blipFill>
          <a:blip r:embed="rId12"/>
          <a:stretch>
            <a:fillRect/>
          </a:stretch>
        </p:blipFill>
        <p:spPr>
          <a:xfrm>
            <a:off x="4747045" y="6268005"/>
            <a:ext cx="1023684" cy="1244600"/>
          </a:xfrm>
          <a:prstGeom prst="rect">
            <a:avLst/>
          </a:prstGeom>
        </p:spPr>
      </p:pic>
      <p:pic>
        <p:nvPicPr>
          <p:cNvPr id="32" name="図 31"/>
          <p:cNvPicPr>
            <a:picLocks noChangeAspect="1"/>
          </p:cNvPicPr>
          <p:nvPr/>
        </p:nvPicPr>
        <p:blipFill>
          <a:blip r:embed="rId12"/>
          <a:stretch>
            <a:fillRect/>
          </a:stretch>
        </p:blipFill>
        <p:spPr>
          <a:xfrm>
            <a:off x="6880645" y="6268005"/>
            <a:ext cx="1023684" cy="1244600"/>
          </a:xfrm>
          <a:prstGeom prst="rect">
            <a:avLst/>
          </a:prstGeom>
        </p:spPr>
      </p:pic>
      <p:pic>
        <p:nvPicPr>
          <p:cNvPr id="33" name="図 32"/>
          <p:cNvPicPr>
            <a:picLocks noChangeAspect="1"/>
          </p:cNvPicPr>
          <p:nvPr/>
        </p:nvPicPr>
        <p:blipFill>
          <a:blip r:embed="rId12"/>
          <a:stretch>
            <a:fillRect/>
          </a:stretch>
        </p:blipFill>
        <p:spPr>
          <a:xfrm>
            <a:off x="8709445" y="6268005"/>
            <a:ext cx="1023684" cy="1244600"/>
          </a:xfrm>
          <a:prstGeom prst="rect">
            <a:avLst/>
          </a:prstGeom>
        </p:spPr>
      </p:pic>
      <p:pic>
        <p:nvPicPr>
          <p:cNvPr id="34" name="図 33"/>
          <p:cNvPicPr>
            <a:picLocks noChangeAspect="1"/>
          </p:cNvPicPr>
          <p:nvPr/>
        </p:nvPicPr>
        <p:blipFill>
          <a:blip r:embed="rId12"/>
          <a:stretch>
            <a:fillRect/>
          </a:stretch>
        </p:blipFill>
        <p:spPr>
          <a:xfrm>
            <a:off x="10462045" y="6268005"/>
            <a:ext cx="1023684" cy="1244600"/>
          </a:xfrm>
          <a:prstGeom prst="rect">
            <a:avLst/>
          </a:prstGeom>
        </p:spPr>
      </p:pic>
      <p:cxnSp>
        <p:nvCxnSpPr>
          <p:cNvPr id="35" name="直線コネクタ 34"/>
          <p:cNvCxnSpPr/>
          <p:nvPr/>
        </p:nvCxnSpPr>
        <p:spPr>
          <a:xfrm rot="16200000" flipV="1">
            <a:off x="4975645" y="7182405"/>
            <a:ext cx="609600" cy="1524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rot="16200000" flipV="1">
            <a:off x="7185445" y="7182405"/>
            <a:ext cx="533400" cy="762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rot="5400000" flipH="1" flipV="1">
            <a:off x="8938045" y="7182405"/>
            <a:ext cx="533400" cy="762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rot="5400000" flipH="1" flipV="1">
            <a:off x="10423945" y="7144305"/>
            <a:ext cx="609600" cy="2286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6728245" y="5562897"/>
            <a:ext cx="19050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kumimoji="1" lang="ja-JP" altLang="en-US" sz="1100" dirty="0" smtClean="0">
                <a:solidFill>
                  <a:schemeClr val="bg2"/>
                </a:solidFill>
                <a:latin typeface="ヒラギノ角ゴ Pro W6"/>
                <a:ea typeface="ヒラギノ角ゴ Pro W6"/>
                <a:cs typeface="ヒラギノ角ゴ Pro W6"/>
              </a:rPr>
              <a:t>健康情報</a:t>
            </a:r>
            <a:endParaRPr kumimoji="1" lang="en-US" altLang="ja-JP" sz="1100" dirty="0" smtClean="0">
              <a:solidFill>
                <a:schemeClr val="bg2"/>
              </a:solidFill>
              <a:latin typeface="ヒラギノ角ゴ Pro W6"/>
              <a:ea typeface="ヒラギノ角ゴ Pro W6"/>
              <a:cs typeface="ヒラギノ角ゴ Pro W6"/>
            </a:endParaRPr>
          </a:p>
          <a:p>
            <a:pPr algn="l"/>
            <a:r>
              <a:rPr kumimoji="1" lang="ja-JP" altLang="en-US" sz="1100" dirty="0" smtClean="0">
                <a:solidFill>
                  <a:schemeClr val="bg2"/>
                </a:solidFill>
                <a:latin typeface="ヒラギノ丸ゴ ProN W4"/>
                <a:ea typeface="ヒラギノ丸ゴ ProN W4"/>
                <a:cs typeface="ヒラギノ丸ゴ ProN W4"/>
              </a:rPr>
              <a:t>・身体測定情報</a:t>
            </a:r>
            <a:endParaRPr kumimoji="1" lang="en-US" altLang="ja-JP" sz="1100" dirty="0" smtClean="0">
              <a:solidFill>
                <a:schemeClr val="bg2"/>
              </a:solidFill>
              <a:latin typeface="ヒラギノ丸ゴ ProN W4"/>
              <a:ea typeface="ヒラギノ丸ゴ ProN W4"/>
              <a:cs typeface="ヒラギノ丸ゴ ProN W4"/>
            </a:endParaRPr>
          </a:p>
          <a:p>
            <a:pPr algn="l"/>
            <a:r>
              <a:rPr kumimoji="1" lang="ja-JP" altLang="en-US" sz="1100" dirty="0" smtClean="0">
                <a:solidFill>
                  <a:schemeClr val="bg2"/>
                </a:solidFill>
                <a:latin typeface="ヒラギノ丸ゴ ProN W4"/>
                <a:ea typeface="ヒラギノ丸ゴ ProN W4"/>
                <a:cs typeface="ヒラギノ丸ゴ ProN W4"/>
              </a:rPr>
              <a:t>・運動履歴情報</a:t>
            </a:r>
            <a:endParaRPr kumimoji="1" lang="en-US" altLang="ja-JP" sz="1100" dirty="0" smtClean="0">
              <a:solidFill>
                <a:schemeClr val="bg2"/>
              </a:solidFill>
              <a:latin typeface="ヒラギノ丸ゴ ProN W4"/>
              <a:ea typeface="ヒラギノ丸ゴ ProN W4"/>
              <a:cs typeface="ヒラギノ丸ゴ ProN W4"/>
            </a:endParaRPr>
          </a:p>
          <a:p>
            <a:pPr algn="l"/>
            <a:r>
              <a:rPr kumimoji="1" lang="ja-JP" altLang="en-US" sz="1100" dirty="0" smtClean="0">
                <a:solidFill>
                  <a:schemeClr val="bg2"/>
                </a:solidFill>
                <a:latin typeface="ヒラギノ丸ゴ ProN W4"/>
                <a:ea typeface="ヒラギノ丸ゴ ProN W4"/>
                <a:cs typeface="ヒラギノ丸ゴ ProN W4"/>
              </a:rPr>
              <a:t>・服薬履歴情報　　など</a:t>
            </a:r>
            <a:endParaRPr kumimoji="1" lang="en-US" altLang="ja-JP" sz="1100" dirty="0" smtClean="0">
              <a:solidFill>
                <a:schemeClr val="bg2"/>
              </a:solidFill>
              <a:latin typeface="ヒラギノ角ゴ Pro W6"/>
              <a:ea typeface="ヒラギノ角ゴ Pro W6"/>
              <a:cs typeface="ヒラギノ角ゴ Pro W6"/>
            </a:endParaRPr>
          </a:p>
          <a:p>
            <a:pPr algn="l"/>
            <a:endParaRPr kumimoji="1" lang="ja-JP" altLang="en-US" sz="1100" dirty="0" smtClean="0">
              <a:solidFill>
                <a:schemeClr val="bg2"/>
              </a:solidFill>
              <a:latin typeface="ヒラギノ角ゴ Pro W6"/>
              <a:ea typeface="ヒラギノ角ゴ Pro W6"/>
              <a:cs typeface="ヒラギノ角ゴ Pro W6"/>
            </a:endParaRPr>
          </a:p>
        </p:txBody>
      </p:sp>
      <p:sp>
        <p:nvSpPr>
          <p:cNvPr id="40" name="正方形/長方形 39"/>
          <p:cNvSpPr/>
          <p:nvPr/>
        </p:nvSpPr>
        <p:spPr>
          <a:xfrm>
            <a:off x="2384845" y="5715297"/>
            <a:ext cx="1905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kumimoji="1" lang="ja-JP" altLang="en-US" sz="1100" dirty="0" smtClean="0">
                <a:solidFill>
                  <a:schemeClr val="bg2"/>
                </a:solidFill>
                <a:latin typeface="ヒラギノ角ゴ Pro W6"/>
                <a:ea typeface="ヒラギノ角ゴ Pro W6"/>
                <a:cs typeface="ヒラギノ角ゴ Pro W6"/>
              </a:rPr>
              <a:t>環境情報</a:t>
            </a:r>
            <a:endParaRPr kumimoji="1" lang="en-US" altLang="ja-JP" sz="1100" dirty="0" smtClean="0">
              <a:solidFill>
                <a:schemeClr val="bg2"/>
              </a:solidFill>
              <a:latin typeface="ヒラギノ角ゴ Pro W6"/>
              <a:ea typeface="ヒラギノ角ゴ Pro W6"/>
              <a:cs typeface="ヒラギノ角ゴ Pro W6"/>
            </a:endParaRPr>
          </a:p>
          <a:p>
            <a:pPr algn="l"/>
            <a:r>
              <a:rPr kumimoji="1" lang="ja-JP" altLang="en-US" sz="1100" dirty="0" smtClean="0">
                <a:solidFill>
                  <a:schemeClr val="bg2"/>
                </a:solidFill>
                <a:latin typeface="ヒラギノ丸ゴ ProN W4"/>
                <a:ea typeface="ヒラギノ丸ゴ ProN W4"/>
                <a:cs typeface="ヒラギノ丸ゴ ProN W4"/>
              </a:rPr>
              <a:t>・各センサー情報など</a:t>
            </a:r>
          </a:p>
        </p:txBody>
      </p:sp>
      <p:sp>
        <p:nvSpPr>
          <p:cNvPr id="41" name="正方形/長方形 40"/>
          <p:cNvSpPr/>
          <p:nvPr/>
        </p:nvSpPr>
        <p:spPr>
          <a:xfrm>
            <a:off x="8440267" y="5630713"/>
            <a:ext cx="1905000"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kumimoji="1" lang="ja-JP" altLang="en-US" sz="1100" dirty="0" smtClean="0">
                <a:solidFill>
                  <a:schemeClr val="bg2"/>
                </a:solidFill>
                <a:latin typeface="ヒラギノ角ゴ Pro W6"/>
                <a:ea typeface="ヒラギノ角ゴ Pro W6"/>
                <a:cs typeface="ヒラギノ角ゴ Pro W6"/>
              </a:rPr>
              <a:t>エネルギー情報</a:t>
            </a:r>
            <a:endParaRPr kumimoji="1" lang="en-US" altLang="ja-JP" sz="1100" dirty="0" smtClean="0">
              <a:solidFill>
                <a:schemeClr val="bg2"/>
              </a:solidFill>
              <a:latin typeface="ヒラギノ角ゴ Pro W6"/>
              <a:ea typeface="ヒラギノ角ゴ Pro W6"/>
              <a:cs typeface="ヒラギノ角ゴ Pro W6"/>
            </a:endParaRPr>
          </a:p>
          <a:p>
            <a:pPr algn="l"/>
            <a:r>
              <a:rPr kumimoji="1" lang="ja-JP" altLang="en-US" sz="1100" dirty="0" smtClean="0">
                <a:solidFill>
                  <a:schemeClr val="bg2"/>
                </a:solidFill>
                <a:latin typeface="ヒラギノ丸ゴ ProN W4"/>
                <a:ea typeface="ヒラギノ丸ゴ ProN W4"/>
                <a:cs typeface="ヒラギノ丸ゴ ProN W4"/>
              </a:rPr>
              <a:t>・スマートメータ情報など</a:t>
            </a:r>
            <a:endParaRPr kumimoji="1" lang="ja-JP" altLang="en-US" sz="1100" dirty="0" smtClean="0">
              <a:solidFill>
                <a:schemeClr val="bg2"/>
              </a:solidFill>
              <a:latin typeface="ヒラギノ角ゴ Pro W6"/>
              <a:ea typeface="ヒラギノ角ゴ Pro W6"/>
              <a:cs typeface="ヒラギノ角ゴ Pro W6"/>
            </a:endParaRPr>
          </a:p>
        </p:txBody>
      </p:sp>
      <p:sp>
        <p:nvSpPr>
          <p:cNvPr id="42" name="正方形/長方形 41"/>
          <p:cNvSpPr/>
          <p:nvPr/>
        </p:nvSpPr>
        <p:spPr>
          <a:xfrm>
            <a:off x="4670845" y="5748833"/>
            <a:ext cx="1905000" cy="609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kumimoji="1" lang="ja-JP" altLang="en-US" sz="1100" dirty="0" smtClean="0">
                <a:solidFill>
                  <a:schemeClr val="bg2"/>
                </a:solidFill>
                <a:latin typeface="ヒラギノ角ゴ Pro W6"/>
                <a:ea typeface="ヒラギノ角ゴ Pro W6"/>
                <a:cs typeface="ヒラギノ角ゴ Pro W6"/>
              </a:rPr>
              <a:t>トレーサビリティ関連情報</a:t>
            </a:r>
            <a:endParaRPr kumimoji="1" lang="en-US" altLang="ja-JP" sz="1100" dirty="0" smtClean="0">
              <a:solidFill>
                <a:schemeClr val="bg2"/>
              </a:solidFill>
              <a:latin typeface="ヒラギノ角ゴ Pro W6"/>
              <a:ea typeface="ヒラギノ角ゴ Pro W6"/>
              <a:cs typeface="ヒラギノ角ゴ Pro W6"/>
            </a:endParaRPr>
          </a:p>
          <a:p>
            <a:pPr algn="l"/>
            <a:r>
              <a:rPr kumimoji="1" lang="ja-JP" altLang="en-US" sz="1100" dirty="0" smtClean="0">
                <a:solidFill>
                  <a:schemeClr val="bg2"/>
                </a:solidFill>
                <a:latin typeface="ヒラギノ丸ゴ ProN W4"/>
                <a:ea typeface="ヒラギノ丸ゴ ProN W4"/>
                <a:cs typeface="ヒラギノ丸ゴ ProN W4"/>
              </a:rPr>
              <a:t>・食品履歴情報など</a:t>
            </a:r>
          </a:p>
        </p:txBody>
      </p:sp>
      <p:sp>
        <p:nvSpPr>
          <p:cNvPr id="43" name="正方形/長方形 42"/>
          <p:cNvSpPr/>
          <p:nvPr/>
        </p:nvSpPr>
        <p:spPr>
          <a:xfrm>
            <a:off x="10462045" y="5506005"/>
            <a:ext cx="19050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kumimoji="1" lang="ja-JP" altLang="en-US" sz="1100" dirty="0" smtClean="0">
                <a:solidFill>
                  <a:schemeClr val="bg2"/>
                </a:solidFill>
                <a:latin typeface="ヒラギノ角ゴ Pro W6"/>
                <a:ea typeface="ヒラギノ角ゴ Pro W6"/>
                <a:cs typeface="ヒラギノ角ゴ Pro W6"/>
              </a:rPr>
              <a:t>災害情報</a:t>
            </a:r>
            <a:endParaRPr kumimoji="1" lang="en-US" altLang="ja-JP" sz="1100" dirty="0" smtClean="0">
              <a:solidFill>
                <a:schemeClr val="bg2"/>
              </a:solidFill>
              <a:latin typeface="ヒラギノ角ゴ Pro W6"/>
              <a:ea typeface="ヒラギノ角ゴ Pro W6"/>
              <a:cs typeface="ヒラギノ角ゴ Pro W6"/>
            </a:endParaRPr>
          </a:p>
          <a:p>
            <a:pPr algn="l"/>
            <a:r>
              <a:rPr kumimoji="1" lang="ja-JP" altLang="en-US" sz="1100" dirty="0" smtClean="0">
                <a:solidFill>
                  <a:schemeClr val="bg2"/>
                </a:solidFill>
                <a:latin typeface="ヒラギノ丸ゴ ProN W4"/>
                <a:ea typeface="ヒラギノ丸ゴ ProN W4"/>
                <a:cs typeface="ヒラギノ丸ゴ ProN W4"/>
              </a:rPr>
              <a:t>・地震データ</a:t>
            </a:r>
            <a:endParaRPr kumimoji="1" lang="en-US" altLang="ja-JP" sz="1100" dirty="0" smtClean="0">
              <a:solidFill>
                <a:schemeClr val="bg2"/>
              </a:solidFill>
              <a:latin typeface="ヒラギノ丸ゴ ProN W4"/>
              <a:ea typeface="ヒラギノ丸ゴ ProN W4"/>
              <a:cs typeface="ヒラギノ丸ゴ ProN W4"/>
            </a:endParaRPr>
          </a:p>
          <a:p>
            <a:pPr algn="l"/>
            <a:r>
              <a:rPr kumimoji="1" lang="ja-JP" altLang="en-US" sz="1100" dirty="0" smtClean="0">
                <a:solidFill>
                  <a:schemeClr val="bg2"/>
                </a:solidFill>
                <a:latin typeface="ヒラギノ丸ゴ ProN W4"/>
                <a:ea typeface="ヒラギノ丸ゴ ProN W4"/>
                <a:cs typeface="ヒラギノ丸ゴ ProN W4"/>
              </a:rPr>
              <a:t>・放射線量データ</a:t>
            </a:r>
            <a:r>
              <a:rPr kumimoji="1" lang="ja-JP" altLang="en-US" sz="1100" dirty="0">
                <a:solidFill>
                  <a:schemeClr val="bg2"/>
                </a:solidFill>
                <a:latin typeface="ヒラギノ丸ゴ ProN W4"/>
                <a:ea typeface="ヒラギノ丸ゴ ProN W4"/>
                <a:cs typeface="ヒラギノ丸ゴ ProN W4"/>
              </a:rPr>
              <a:t>　</a:t>
            </a:r>
            <a:r>
              <a:rPr kumimoji="1" lang="ja-JP" altLang="en-US" sz="1100" dirty="0" smtClean="0">
                <a:solidFill>
                  <a:schemeClr val="bg2"/>
                </a:solidFill>
                <a:latin typeface="ヒラギノ丸ゴ ProN W4"/>
                <a:ea typeface="ヒラギノ丸ゴ ProN W4"/>
                <a:cs typeface="ヒラギノ丸ゴ ProN W4"/>
              </a:rPr>
              <a:t>など</a:t>
            </a:r>
          </a:p>
        </p:txBody>
      </p:sp>
      <p:sp>
        <p:nvSpPr>
          <p:cNvPr id="68" name="正方形/長方形 67"/>
          <p:cNvSpPr/>
          <p:nvPr/>
        </p:nvSpPr>
        <p:spPr bwMode="auto">
          <a:xfrm>
            <a:off x="174427" y="3012529"/>
            <a:ext cx="6336704" cy="2736304"/>
          </a:xfrm>
          <a:prstGeom prst="rect">
            <a:avLst/>
          </a:prstGeom>
          <a:noFill/>
          <a:ln w="12700" cap="sq" cmpd="sng" algn="ctr">
            <a:solidFill>
              <a:schemeClr val="accent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cxnSp>
        <p:nvCxnSpPr>
          <p:cNvPr id="70" name="直線矢印コネクタ 69"/>
          <p:cNvCxnSpPr/>
          <p:nvPr/>
        </p:nvCxnSpPr>
        <p:spPr bwMode="auto">
          <a:xfrm flipV="1">
            <a:off x="5623345" y="2220441"/>
            <a:ext cx="887786" cy="792088"/>
          </a:xfrm>
          <a:prstGeom prst="straightConnector1">
            <a:avLst/>
          </a:prstGeom>
          <a:solidFill>
            <a:schemeClr val="accent1"/>
          </a:solidFill>
          <a:ln w="12700" cap="sq" cmpd="sng" algn="ctr">
            <a:solidFill>
              <a:schemeClr val="accent2"/>
            </a:solidFill>
            <a:prstDash val="solid"/>
            <a:round/>
            <a:headEnd type="none" w="sm" len="sm"/>
            <a:tailEnd type="arrow"/>
          </a:ln>
          <a:effectLst/>
        </p:spPr>
      </p:cxnSp>
      <p:cxnSp>
        <p:nvCxnSpPr>
          <p:cNvPr id="72" name="直線コネクタ 71"/>
          <p:cNvCxnSpPr/>
          <p:nvPr/>
        </p:nvCxnSpPr>
        <p:spPr>
          <a:xfrm rot="16200000" flipV="1">
            <a:off x="2944319" y="7189977"/>
            <a:ext cx="609600" cy="152400"/>
          </a:xfrm>
          <a:prstGeom prst="line">
            <a:avLst/>
          </a:prstGeom>
          <a:ln w="57150" cap="flat" cmpd="sng" algn="ctr">
            <a:solidFill>
              <a:srgbClr val="A6A6A6"/>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nvGrpSpPr>
          <p:cNvPr id="45" name="図形グループ 83"/>
          <p:cNvGrpSpPr/>
          <p:nvPr/>
        </p:nvGrpSpPr>
        <p:grpSpPr>
          <a:xfrm>
            <a:off x="462459" y="7299473"/>
            <a:ext cx="11506200" cy="609600"/>
            <a:chOff x="719931" y="6484937"/>
            <a:chExt cx="11506200" cy="685800"/>
          </a:xfrm>
          <a:solidFill>
            <a:schemeClr val="tx1">
              <a:lumMod val="65000"/>
            </a:schemeClr>
          </a:solidFill>
        </p:grpSpPr>
        <p:sp>
          <p:nvSpPr>
            <p:cNvPr id="46" name="雲 45"/>
            <p:cNvSpPr/>
            <p:nvPr/>
          </p:nvSpPr>
          <p:spPr>
            <a:xfrm>
              <a:off x="719931" y="6484937"/>
              <a:ext cx="11506200" cy="685800"/>
            </a:xfrm>
            <a:prstGeom prst="cloud">
              <a:avLst/>
            </a:prstGeom>
            <a:grpFill/>
            <a:ln>
              <a:solidFill>
                <a:schemeClr val="tx1">
                  <a:lumMod val="65000"/>
                </a:schemeClr>
              </a:solidFill>
            </a:ln>
          </p:spPr>
          <p:style>
            <a:lnRef idx="0">
              <a:schemeClr val="accent6"/>
            </a:lnRef>
            <a:fillRef idx="3">
              <a:schemeClr val="accent6"/>
            </a:fillRef>
            <a:effectRef idx="3">
              <a:schemeClr val="accent6"/>
            </a:effectRef>
            <a:fontRef idx="minor">
              <a:schemeClr val="lt1"/>
            </a:fontRef>
          </p:style>
          <p:txBody>
            <a:bodyPr rtlCol="0" anchor="ctr"/>
            <a:lstStyle/>
            <a:p>
              <a:endParaRPr kumimoji="1" lang="ja-JP" altLang="en-US" b="1" dirty="0" err="1" smtClean="0">
                <a:latin typeface="Century Gothic"/>
                <a:cs typeface="Century Gothic"/>
              </a:endParaRPr>
            </a:p>
          </p:txBody>
        </p:sp>
        <p:sp>
          <p:nvSpPr>
            <p:cNvPr id="47" name="正方形/長方形 46"/>
            <p:cNvSpPr/>
            <p:nvPr/>
          </p:nvSpPr>
          <p:spPr>
            <a:xfrm>
              <a:off x="3697867" y="6561137"/>
              <a:ext cx="5876929" cy="519373"/>
            </a:xfrm>
            <a:prstGeom prst="rect">
              <a:avLst/>
            </a:prstGeom>
            <a:grpFill/>
            <a:ln>
              <a:solidFill>
                <a:schemeClr val="tx1">
                  <a:lumMod val="65000"/>
                </a:schemeClr>
              </a:solidFill>
            </a:ln>
          </p:spPr>
          <p:txBody>
            <a:bodyPr wrap="none">
              <a:spAutoFit/>
            </a:bodyPr>
            <a:lstStyle/>
            <a:p>
              <a:r>
                <a:rPr kumimoji="1" lang="en-US" altLang="ja-JP" b="1" dirty="0" smtClean="0">
                  <a:latin typeface="Century Gothic"/>
                  <a:cs typeface="Century Gothic"/>
                </a:rPr>
                <a:t>Internet</a:t>
              </a:r>
              <a:r>
                <a:rPr kumimoji="1" lang="ja-JP" altLang="en-US" b="1" dirty="0" smtClean="0">
                  <a:latin typeface="Century Gothic"/>
                  <a:cs typeface="Century Gothic"/>
                </a:rPr>
                <a:t>・携帯電話網・災害情報通信網など</a:t>
              </a:r>
            </a:p>
          </p:txBody>
        </p:sp>
      </p:grpSp>
    </p:spTree>
    <p:extLst>
      <p:ext uri="{BB962C8B-B14F-4D97-AF65-F5344CB8AC3E}">
        <p14:creationId xmlns:p14="http://schemas.microsoft.com/office/powerpoint/2010/main" val="51521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技術委員会のミッションと実施内容</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ミッション</a:t>
            </a:r>
            <a:endParaRPr lang="en-US" altLang="ja-JP" dirty="0"/>
          </a:p>
          <a:p>
            <a:pPr marL="990600" lvl="1" indent="-457200">
              <a:buFont typeface="+mj-lt"/>
              <a:buAutoNum type="arabicPeriod"/>
            </a:pPr>
            <a:r>
              <a:rPr lang="ja-JP" altLang="en-US" dirty="0" smtClean="0"/>
              <a:t>前頁のようなオープンデータ</a:t>
            </a:r>
            <a:r>
              <a:rPr lang="ja-JP" altLang="en-US" dirty="0"/>
              <a:t>を流通させるため</a:t>
            </a:r>
            <a:r>
              <a:rPr lang="ja-JP" altLang="en-US" dirty="0" smtClean="0"/>
              <a:t>の標準技術仕様（</a:t>
            </a:r>
            <a:r>
              <a:rPr lang="ja-JP" altLang="en-US" dirty="0"/>
              <a:t>以下「標準仕様」）</a:t>
            </a:r>
            <a:r>
              <a:rPr lang="ja-JP" altLang="en-US" dirty="0" smtClean="0"/>
              <a:t>のあり方を検討</a:t>
            </a:r>
            <a:endParaRPr lang="en-US" altLang="ja-JP" dirty="0"/>
          </a:p>
          <a:p>
            <a:pPr lvl="2"/>
            <a:r>
              <a:rPr lang="ja-JP" altLang="en-US" dirty="0"/>
              <a:t>標準</a:t>
            </a:r>
            <a:r>
              <a:rPr lang="ja-JP" altLang="en-US" dirty="0" smtClean="0"/>
              <a:t>データ規格</a:t>
            </a:r>
            <a:endParaRPr lang="en-US" altLang="ja-JP" dirty="0"/>
          </a:p>
          <a:p>
            <a:pPr lvl="3"/>
            <a:r>
              <a:rPr lang="ja-JP" altLang="en-US" dirty="0" smtClean="0"/>
              <a:t>オープンデータ</a:t>
            </a:r>
            <a:r>
              <a:rPr lang="ja-JP" altLang="en-US" dirty="0"/>
              <a:t>の表現モデル（オープンデータはメタデータとして表現される。それを表現するモデル）</a:t>
            </a:r>
          </a:p>
          <a:p>
            <a:pPr lvl="3"/>
            <a:r>
              <a:rPr lang="ja-JP" altLang="en-US" dirty="0"/>
              <a:t>オープンデータを表現するためのボキャブラリ（メタデータを理解するための標準的な辞書）</a:t>
            </a:r>
            <a:endParaRPr lang="en-US" altLang="ja-JP" dirty="0"/>
          </a:p>
          <a:p>
            <a:pPr lvl="2"/>
            <a:r>
              <a:rPr lang="ja-JP" altLang="en-US" dirty="0" smtClean="0"/>
              <a:t>標準</a:t>
            </a:r>
            <a:r>
              <a:rPr lang="en-US" altLang="ja-JP" dirty="0" smtClean="0"/>
              <a:t>API</a:t>
            </a:r>
          </a:p>
          <a:p>
            <a:pPr lvl="3"/>
            <a:r>
              <a:rPr lang="ja-JP" altLang="en-US" dirty="0" smtClean="0"/>
              <a:t>オープンデータを取得・交換</a:t>
            </a:r>
            <a:r>
              <a:rPr lang="ja-JP" altLang="en-US" dirty="0"/>
              <a:t>するための標準的</a:t>
            </a:r>
            <a:r>
              <a:rPr lang="ja-JP" altLang="en-US" dirty="0" smtClean="0"/>
              <a:t>な</a:t>
            </a:r>
            <a:r>
              <a:rPr lang="ja-JP" altLang="en-US" dirty="0" smtClean="0"/>
              <a:t>手法に関する規定</a:t>
            </a:r>
            <a:endParaRPr lang="en-US" altLang="ja-JP" dirty="0"/>
          </a:p>
          <a:p>
            <a:pPr marL="990600" lvl="1" indent="-457200">
              <a:buFont typeface="+mj-lt"/>
              <a:buAutoNum type="arabicPeriod"/>
            </a:pPr>
            <a:r>
              <a:rPr lang="ja-JP" altLang="en-US" dirty="0"/>
              <a:t>国際標準化のための作業検討</a:t>
            </a:r>
            <a:endParaRPr lang="en-US" altLang="ja-JP" dirty="0"/>
          </a:p>
          <a:p>
            <a:pPr lvl="2"/>
            <a:r>
              <a:rPr lang="en-US" altLang="ja-JP" dirty="0"/>
              <a:t>ITU-T, W3C, …</a:t>
            </a:r>
          </a:p>
          <a:p>
            <a:r>
              <a:rPr lang="ja-JP" altLang="en-US" dirty="0"/>
              <a:t>実施内容</a:t>
            </a:r>
          </a:p>
          <a:p>
            <a:pPr marL="971550" lvl="1" indent="-514350">
              <a:buFont typeface="+mj-lt"/>
              <a:buAutoNum type="arabicPeriod"/>
            </a:pPr>
            <a:r>
              <a:rPr lang="ja-JP" altLang="en-US" dirty="0"/>
              <a:t>標準仕様のあり方に関する議論</a:t>
            </a:r>
          </a:p>
          <a:p>
            <a:pPr marL="1149350" lvl="2" indent="-514350"/>
            <a:r>
              <a:rPr lang="ja-JP" altLang="en-US" dirty="0"/>
              <a:t>標準仕様素案に関する意見交換</a:t>
            </a:r>
          </a:p>
          <a:p>
            <a:pPr marL="1149350" lvl="2" indent="-514350"/>
            <a:r>
              <a:rPr lang="ja-JP" altLang="en-US" dirty="0"/>
              <a:t>類似する</a:t>
            </a:r>
            <a:r>
              <a:rPr lang="ja-JP" altLang="en-US" dirty="0" smtClean="0"/>
              <a:t>既存規格・取組の</a:t>
            </a:r>
            <a:r>
              <a:rPr lang="ja-JP" altLang="en-US" dirty="0"/>
              <a:t>整理と整合性検討</a:t>
            </a:r>
          </a:p>
          <a:p>
            <a:pPr marL="1327150" lvl="3" indent="-514350"/>
            <a:r>
              <a:rPr lang="ja-JP" altLang="en-US" dirty="0" smtClean="0"/>
              <a:t>米国</a:t>
            </a:r>
            <a:r>
              <a:rPr lang="en-US" altLang="ja-JP" dirty="0" smtClean="0"/>
              <a:t>NIEM</a:t>
            </a:r>
            <a:r>
              <a:rPr lang="ja-JP" altLang="en-US" dirty="0"/>
              <a:t>／欧州</a:t>
            </a:r>
            <a:r>
              <a:rPr lang="en-US" altLang="ja-JP" dirty="0" smtClean="0"/>
              <a:t>ISA</a:t>
            </a:r>
            <a:r>
              <a:rPr lang="ja-JP" altLang="en-US" dirty="0" smtClean="0"/>
              <a:t>／</a:t>
            </a:r>
            <a:r>
              <a:rPr lang="ja-JP" altLang="en-US" dirty="0"/>
              <a:t>気象メタデータ（気象庁</a:t>
            </a:r>
            <a:r>
              <a:rPr lang="ja-JP" altLang="en-US" dirty="0" smtClean="0"/>
              <a:t>）</a:t>
            </a:r>
          </a:p>
          <a:p>
            <a:pPr marL="1327150" lvl="3" indent="-514350"/>
            <a:r>
              <a:rPr lang="en-US" altLang="ja-JP" dirty="0" smtClean="0"/>
              <a:t>CKAN/LOV (Linked Open Vocabulary)		</a:t>
            </a:r>
            <a:r>
              <a:rPr lang="ja-JP" altLang="en-US" dirty="0" smtClean="0"/>
              <a:t> </a:t>
            </a:r>
            <a:r>
              <a:rPr lang="ja-JP" altLang="en-US" dirty="0"/>
              <a:t>など</a:t>
            </a:r>
          </a:p>
          <a:p>
            <a:pPr marL="1149350" lvl="2" indent="-514350"/>
            <a:r>
              <a:rPr lang="ja-JP" altLang="en-US" dirty="0" smtClean="0"/>
              <a:t>利</a:t>
            </a:r>
            <a:r>
              <a:rPr lang="ja-JP" altLang="en-US" dirty="0"/>
              <a:t>活用・普及</a:t>
            </a:r>
            <a:r>
              <a:rPr lang="ja-JP" altLang="en-US" dirty="0" smtClean="0"/>
              <a:t>委員会などへの技術</a:t>
            </a:r>
            <a:r>
              <a:rPr lang="ja-JP" altLang="en-US" dirty="0"/>
              <a:t>要件ヒアリング</a:t>
            </a:r>
            <a:r>
              <a:rPr lang="ja-JP" altLang="en-US" dirty="0" smtClean="0"/>
              <a:t>とその</a:t>
            </a:r>
            <a:r>
              <a:rPr lang="ja-JP" altLang="en-US" dirty="0"/>
              <a:t>要件に対する標準仕様へのフィードバック検討</a:t>
            </a:r>
          </a:p>
          <a:p>
            <a:pPr marL="1149350" lvl="2" indent="-514350"/>
            <a:r>
              <a:rPr lang="ja-JP" altLang="en-US" dirty="0"/>
              <a:t>データガバナンスのライセンス表現や、それに基づくデータ処理に関する技術的な検討（</a:t>
            </a:r>
            <a:r>
              <a:rPr lang="en-US" altLang="ja-JP" dirty="0"/>
              <a:t>2</a:t>
            </a:r>
            <a:r>
              <a:rPr lang="ja-JP" altLang="en-US" dirty="0"/>
              <a:t>年目以降）</a:t>
            </a:r>
          </a:p>
          <a:p>
            <a:pPr marL="971550" lvl="1" indent="-514350">
              <a:buFont typeface="+mj-lt"/>
              <a:buAutoNum type="arabicPeriod"/>
            </a:pPr>
            <a:r>
              <a:rPr lang="ja-JP" altLang="en-US" dirty="0"/>
              <a:t>国際標準化活動に関する意見交換</a:t>
            </a:r>
          </a:p>
          <a:p>
            <a:pPr marL="1149350" lvl="2" indent="-514350"/>
            <a:r>
              <a:rPr lang="en-US" altLang="ja-JP" dirty="0"/>
              <a:t>1</a:t>
            </a:r>
            <a:r>
              <a:rPr lang="ja-JP" altLang="en-US" dirty="0"/>
              <a:t>年目は、標準化の動向調査</a:t>
            </a:r>
            <a:r>
              <a:rPr lang="ja-JP" altLang="en-US" dirty="0" smtClean="0"/>
              <a:t>と体制</a:t>
            </a:r>
            <a:r>
              <a:rPr lang="ja-JP" altLang="en-US" dirty="0"/>
              <a:t>に関するヒアリング、意見交換</a:t>
            </a:r>
          </a:p>
          <a:p>
            <a:pPr marL="514350" indent="-514350"/>
            <a:r>
              <a:rPr lang="ja-JP" altLang="en-US" dirty="0"/>
              <a:t>想定アウトプット</a:t>
            </a:r>
          </a:p>
          <a:p>
            <a:pPr marL="971550" lvl="1" indent="-514350"/>
            <a:r>
              <a:rPr lang="ja-JP" altLang="en-US" dirty="0"/>
              <a:t>活動報告書</a:t>
            </a:r>
            <a:r>
              <a:rPr lang="ja-JP" altLang="en-US" dirty="0" smtClean="0"/>
              <a:t>（標準仕様を含む）</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Tree>
    <p:extLst>
      <p:ext uri="{BB962C8B-B14F-4D97-AF65-F5344CB8AC3E}">
        <p14:creationId xmlns:p14="http://schemas.microsoft.com/office/powerpoint/2010/main" val="18038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技術委員会の位置づけと構成</a:t>
            </a:r>
            <a:endParaRPr kumimoji="1" lang="ja-JP" altLang="en-US" dirty="0"/>
          </a:p>
        </p:txBody>
      </p:sp>
      <p:sp>
        <p:nvSpPr>
          <p:cNvPr id="6" name="角丸四角形 5"/>
          <p:cNvSpPr/>
          <p:nvPr/>
        </p:nvSpPr>
        <p:spPr bwMode="auto">
          <a:xfrm>
            <a:off x="271448" y="3516585"/>
            <a:ext cx="2711291" cy="1440160"/>
          </a:xfrm>
          <a:prstGeom prst="roundRect">
            <a:avLst/>
          </a:prstGeom>
          <a:solidFill>
            <a:schemeClr val="accent2">
              <a:lumMod val="60000"/>
              <a:lumOff val="40000"/>
            </a:schemeClr>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利活用・普及委員会</a:t>
            </a:r>
          </a:p>
        </p:txBody>
      </p:sp>
      <p:sp>
        <p:nvSpPr>
          <p:cNvPr id="7" name="角丸四角形 6"/>
          <p:cNvSpPr/>
          <p:nvPr/>
        </p:nvSpPr>
        <p:spPr bwMode="auto">
          <a:xfrm>
            <a:off x="246435" y="5388793"/>
            <a:ext cx="2711291" cy="1440160"/>
          </a:xfrm>
          <a:prstGeom prst="roundRect">
            <a:avLst/>
          </a:prstGeom>
          <a:solidFill>
            <a:schemeClr val="accent2">
              <a:lumMod val="60000"/>
              <a:lumOff val="40000"/>
            </a:schemeClr>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データガバナンス</a:t>
            </a:r>
            <a:b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委員会</a:t>
            </a:r>
          </a:p>
        </p:txBody>
      </p:sp>
      <p:sp>
        <p:nvSpPr>
          <p:cNvPr id="8" name="角丸四角形 7"/>
          <p:cNvSpPr/>
          <p:nvPr/>
        </p:nvSpPr>
        <p:spPr bwMode="auto">
          <a:xfrm>
            <a:off x="4447912" y="2652489"/>
            <a:ext cx="7776864" cy="4968552"/>
          </a:xfrm>
          <a:prstGeom prst="roundRect">
            <a:avLst/>
          </a:prstGeom>
          <a:solidFill>
            <a:schemeClr val="accent6">
              <a:lumMod val="20000"/>
              <a:lumOff val="80000"/>
            </a:schemeClr>
          </a:solidFill>
          <a:ln w="12700" cap="sq" cmpd="sng" algn="ctr">
            <a:solidFill>
              <a:schemeClr val="accent6"/>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10" name="角丸四角形 9"/>
          <p:cNvSpPr/>
          <p:nvPr/>
        </p:nvSpPr>
        <p:spPr bwMode="auto">
          <a:xfrm>
            <a:off x="5503019" y="3228553"/>
            <a:ext cx="3528392" cy="1440160"/>
          </a:xfrm>
          <a:prstGeom prst="roundRect">
            <a:avLst/>
          </a:prstGeom>
          <a:solidFill>
            <a:schemeClr val="accent3"/>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委員</a:t>
            </a:r>
            <a:endParaRPr kumimoji="0" lang="en-US" altLang="ja-JP"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越塚主査・武田副主査・深見委員・</a:t>
            </a:r>
            <a:br>
              <a:rPr kumimoji="0" lang="ja-JP" altLang="en-US" sz="18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kumimoji="0" lang="ja-JP" altLang="en-US" sz="18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中尾委員・平本委員</a:t>
            </a:r>
          </a:p>
        </p:txBody>
      </p:sp>
      <p:sp>
        <p:nvSpPr>
          <p:cNvPr id="23" name="角丸四角形 22"/>
          <p:cNvSpPr/>
          <p:nvPr/>
        </p:nvSpPr>
        <p:spPr bwMode="auto">
          <a:xfrm>
            <a:off x="4998963" y="5280781"/>
            <a:ext cx="6770135" cy="1332148"/>
          </a:xfrm>
          <a:prstGeom prst="roundRect">
            <a:avLst/>
          </a:prstGeom>
          <a:solidFill>
            <a:srgbClr val="FFC000"/>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bodyPr>
          <a:lstStyle/>
          <a:p>
            <a:pPr algn="l"/>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オブザーバー</a:t>
            </a:r>
            <a:b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br>
            <a:r>
              <a:rPr lang="zh-TW" altLang="en-US" sz="1800" dirty="0" smtClean="0">
                <a:solidFill>
                  <a:schemeClr val="bg2"/>
                </a:solidFill>
              </a:rPr>
              <a:t>総務省</a:t>
            </a:r>
            <a:r>
              <a:rPr lang="ja-JP" altLang="en-US" sz="1800" dirty="0" smtClean="0">
                <a:solidFill>
                  <a:schemeClr val="bg2"/>
                </a:solidFill>
              </a:rPr>
              <a:t>・</a:t>
            </a:r>
            <a:r>
              <a:rPr lang="zh-TW" altLang="en-US" sz="1800" dirty="0" smtClean="0">
                <a:solidFill>
                  <a:schemeClr val="bg2"/>
                </a:solidFill>
              </a:rPr>
              <a:t>内閣</a:t>
            </a:r>
            <a:r>
              <a:rPr lang="zh-TW" altLang="en-US" sz="1800" dirty="0">
                <a:solidFill>
                  <a:schemeClr val="bg2"/>
                </a:solidFill>
              </a:rPr>
              <a:t>官房</a:t>
            </a:r>
            <a:r>
              <a:rPr lang="en-US" altLang="zh-TW" sz="1800" dirty="0" smtClean="0">
                <a:solidFill>
                  <a:schemeClr val="bg2"/>
                </a:solidFill>
              </a:rPr>
              <a:t>IT</a:t>
            </a:r>
            <a:r>
              <a:rPr lang="zh-TW" altLang="en-US" sz="1800" dirty="0" smtClean="0">
                <a:solidFill>
                  <a:schemeClr val="bg2"/>
                </a:solidFill>
              </a:rPr>
              <a:t>室</a:t>
            </a:r>
            <a:r>
              <a:rPr lang="ja-JP" altLang="en-US" sz="1800" dirty="0">
                <a:solidFill>
                  <a:schemeClr val="bg2"/>
                </a:solidFill>
              </a:rPr>
              <a:t>・経済産業省・国土</a:t>
            </a:r>
            <a:r>
              <a:rPr lang="ja-JP" altLang="en-US" sz="1800" dirty="0" smtClean="0">
                <a:solidFill>
                  <a:schemeClr val="bg2"/>
                </a:solidFill>
              </a:rPr>
              <a:t>地理院・内閣府（防災担当）</a:t>
            </a:r>
            <a:endParaRPr kumimoji="0" lang="en-US" altLang="ja-JP"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招待者</a:t>
            </a:r>
          </a:p>
        </p:txBody>
      </p:sp>
      <p:sp>
        <p:nvSpPr>
          <p:cNvPr id="24" name="テキスト ボックス 23"/>
          <p:cNvSpPr txBox="1"/>
          <p:nvPr/>
        </p:nvSpPr>
        <p:spPr>
          <a:xfrm>
            <a:off x="5304375" y="6583455"/>
            <a:ext cx="6239209" cy="461665"/>
          </a:xfrm>
          <a:prstGeom prst="rect">
            <a:avLst/>
          </a:prstGeom>
          <a:noFill/>
        </p:spPr>
        <p:txBody>
          <a:bodyPr wrap="none" rtlCol="0">
            <a:spAutoFit/>
          </a:bodyPr>
          <a:lstStyle/>
          <a:p>
            <a:pPr algn="l"/>
            <a:r>
              <a:rPr kumimoji="1" lang="ja-JP" altLang="en-US" dirty="0" smtClean="0">
                <a:solidFill>
                  <a:schemeClr val="bg2"/>
                </a:solidFill>
                <a:latin typeface="ヒラギノ角ゴ ProN W6"/>
                <a:ea typeface="ヒラギノ角ゴ ProN W6"/>
                <a:cs typeface="ヒラギノ角ゴ ProN W6"/>
              </a:rPr>
              <a:t>標準仕様へのフィードバック（技術要求の提示）</a:t>
            </a:r>
          </a:p>
        </p:txBody>
      </p:sp>
      <p:cxnSp>
        <p:nvCxnSpPr>
          <p:cNvPr id="26" name="直線コネクタ 25"/>
          <p:cNvCxnSpPr/>
          <p:nvPr/>
        </p:nvCxnSpPr>
        <p:spPr bwMode="auto">
          <a:xfrm>
            <a:off x="6151091" y="4668713"/>
            <a:ext cx="0" cy="612068"/>
          </a:xfrm>
          <a:prstGeom prst="line">
            <a:avLst/>
          </a:prstGeom>
          <a:solidFill>
            <a:schemeClr val="accent1"/>
          </a:solidFill>
          <a:ln w="12700" cap="sq" cmpd="sng" algn="ctr">
            <a:solidFill>
              <a:schemeClr val="bg2"/>
            </a:solidFill>
            <a:prstDash val="dash"/>
            <a:round/>
            <a:headEnd type="none" w="sm" len="sm"/>
            <a:tailEnd type="none" w="sm" len="sm"/>
          </a:ln>
          <a:effectLst/>
        </p:spPr>
      </p:cxnSp>
      <p:cxnSp>
        <p:nvCxnSpPr>
          <p:cNvPr id="29" name="直線矢印コネクタ 28"/>
          <p:cNvCxnSpPr/>
          <p:nvPr/>
        </p:nvCxnSpPr>
        <p:spPr bwMode="auto">
          <a:xfrm flipH="1">
            <a:off x="2957726" y="3932083"/>
            <a:ext cx="1490188" cy="0"/>
          </a:xfrm>
          <a:prstGeom prst="straightConnector1">
            <a:avLst/>
          </a:prstGeom>
          <a:solidFill>
            <a:schemeClr val="accent1"/>
          </a:solidFill>
          <a:ln w="38100" cap="sq" cmpd="sng" algn="ctr">
            <a:solidFill>
              <a:schemeClr val="bg1"/>
            </a:solidFill>
            <a:prstDash val="solid"/>
            <a:round/>
            <a:headEnd type="none" w="sm" len="sm"/>
            <a:tailEnd type="arrow"/>
          </a:ln>
          <a:effectLst/>
        </p:spPr>
      </p:cxnSp>
      <p:sp>
        <p:nvSpPr>
          <p:cNvPr id="30" name="テキスト ボックス 29"/>
          <p:cNvSpPr txBox="1"/>
          <p:nvPr/>
        </p:nvSpPr>
        <p:spPr>
          <a:xfrm>
            <a:off x="2982739" y="3516585"/>
            <a:ext cx="1569660" cy="369332"/>
          </a:xfrm>
          <a:prstGeom prst="rect">
            <a:avLst/>
          </a:prstGeom>
          <a:noFill/>
        </p:spPr>
        <p:txBody>
          <a:bodyPr wrap="none" rtlCol="0">
            <a:spAutoFit/>
          </a:bodyPr>
          <a:lstStyle/>
          <a:p>
            <a:pPr algn="l"/>
            <a:r>
              <a:rPr kumimoji="1" lang="ja-JP" altLang="en-US" sz="1800" dirty="0" smtClean="0">
                <a:solidFill>
                  <a:schemeClr val="bg2"/>
                </a:solidFill>
                <a:latin typeface="ヒラギノ角ゴ ProN W6"/>
                <a:ea typeface="ヒラギノ角ゴ ProN W6"/>
                <a:cs typeface="ヒラギノ角ゴ ProN W6"/>
              </a:rPr>
              <a:t>検討経過報告</a:t>
            </a:r>
          </a:p>
        </p:txBody>
      </p:sp>
      <p:cxnSp>
        <p:nvCxnSpPr>
          <p:cNvPr id="34" name="直線矢印コネクタ 33"/>
          <p:cNvCxnSpPr/>
          <p:nvPr/>
        </p:nvCxnSpPr>
        <p:spPr bwMode="auto">
          <a:xfrm flipH="1">
            <a:off x="2982739" y="5892849"/>
            <a:ext cx="1490188" cy="0"/>
          </a:xfrm>
          <a:prstGeom prst="straightConnector1">
            <a:avLst/>
          </a:prstGeom>
          <a:solidFill>
            <a:schemeClr val="accent1"/>
          </a:solidFill>
          <a:ln w="38100" cap="sq" cmpd="sng" algn="ctr">
            <a:solidFill>
              <a:schemeClr val="bg1"/>
            </a:solidFill>
            <a:prstDash val="solid"/>
            <a:round/>
            <a:headEnd type="none" w="sm" len="sm"/>
            <a:tailEnd type="arrow"/>
          </a:ln>
          <a:effectLst/>
        </p:spPr>
      </p:cxnSp>
      <p:cxnSp>
        <p:nvCxnSpPr>
          <p:cNvPr id="35" name="直線矢印コネクタ 34"/>
          <p:cNvCxnSpPr/>
          <p:nvPr/>
        </p:nvCxnSpPr>
        <p:spPr bwMode="auto">
          <a:xfrm>
            <a:off x="3069263" y="4502612"/>
            <a:ext cx="1403664" cy="0"/>
          </a:xfrm>
          <a:prstGeom prst="straightConnector1">
            <a:avLst/>
          </a:prstGeom>
          <a:solidFill>
            <a:schemeClr val="accent1"/>
          </a:solidFill>
          <a:ln w="38100" cap="sq" cmpd="sng" algn="ctr">
            <a:solidFill>
              <a:schemeClr val="bg1"/>
            </a:solidFill>
            <a:prstDash val="solid"/>
            <a:round/>
            <a:headEnd type="none" w="sm" len="sm"/>
            <a:tailEnd type="arrow"/>
          </a:ln>
          <a:effectLst/>
        </p:spPr>
      </p:cxnSp>
      <p:sp>
        <p:nvSpPr>
          <p:cNvPr id="38" name="テキスト ボックス 37"/>
          <p:cNvSpPr txBox="1"/>
          <p:nvPr/>
        </p:nvSpPr>
        <p:spPr>
          <a:xfrm>
            <a:off x="3054454" y="4524697"/>
            <a:ext cx="1569660" cy="646331"/>
          </a:xfrm>
          <a:prstGeom prst="rect">
            <a:avLst/>
          </a:prstGeom>
          <a:noFill/>
        </p:spPr>
        <p:txBody>
          <a:bodyPr wrap="none" rtlCol="0">
            <a:spAutoFit/>
          </a:bodyPr>
          <a:lstStyle/>
          <a:p>
            <a:pPr algn="l"/>
            <a:r>
              <a:rPr kumimoji="1" lang="ja-JP" altLang="en-US" sz="1800" dirty="0">
                <a:solidFill>
                  <a:schemeClr val="bg2"/>
                </a:solidFill>
                <a:latin typeface="ヒラギノ角ゴ ProN W6"/>
                <a:ea typeface="ヒラギノ角ゴ ProN W6"/>
                <a:cs typeface="ヒラギノ角ゴ ProN W6"/>
              </a:rPr>
              <a:t>標準</a:t>
            </a:r>
            <a:r>
              <a:rPr kumimoji="1" lang="ja-JP" altLang="en-US" sz="1800" dirty="0" smtClean="0">
                <a:solidFill>
                  <a:schemeClr val="bg2"/>
                </a:solidFill>
                <a:latin typeface="ヒラギノ角ゴ ProN W6"/>
                <a:ea typeface="ヒラギノ角ゴ ProN W6"/>
                <a:cs typeface="ヒラギノ角ゴ ProN W6"/>
              </a:rPr>
              <a:t>仕様への</a:t>
            </a:r>
            <a:br>
              <a:rPr kumimoji="1" lang="ja-JP" altLang="en-US" sz="1800" dirty="0" smtClean="0">
                <a:solidFill>
                  <a:schemeClr val="bg2"/>
                </a:solidFill>
                <a:latin typeface="ヒラギノ角ゴ ProN W6"/>
                <a:ea typeface="ヒラギノ角ゴ ProN W6"/>
                <a:cs typeface="ヒラギノ角ゴ ProN W6"/>
              </a:rPr>
            </a:br>
            <a:r>
              <a:rPr kumimoji="1" lang="ja-JP" altLang="en-US" sz="1800" dirty="0" smtClean="0">
                <a:solidFill>
                  <a:schemeClr val="bg2"/>
                </a:solidFill>
                <a:latin typeface="ヒラギノ角ゴ ProN W6"/>
                <a:ea typeface="ヒラギノ角ゴ ProN W6"/>
                <a:cs typeface="ヒラギノ角ゴ ProN W6"/>
              </a:rPr>
              <a:t>フィードバック</a:t>
            </a:r>
          </a:p>
        </p:txBody>
      </p:sp>
      <p:sp>
        <p:nvSpPr>
          <p:cNvPr id="39" name="テキスト ボックス 38"/>
          <p:cNvSpPr txBox="1"/>
          <p:nvPr/>
        </p:nvSpPr>
        <p:spPr>
          <a:xfrm>
            <a:off x="2905794" y="5456155"/>
            <a:ext cx="1569660" cy="369332"/>
          </a:xfrm>
          <a:prstGeom prst="rect">
            <a:avLst/>
          </a:prstGeom>
          <a:noFill/>
        </p:spPr>
        <p:txBody>
          <a:bodyPr wrap="none" rtlCol="0">
            <a:spAutoFit/>
          </a:bodyPr>
          <a:lstStyle/>
          <a:p>
            <a:pPr algn="l"/>
            <a:r>
              <a:rPr kumimoji="1" lang="ja-JP" altLang="en-US" sz="1800" dirty="0" smtClean="0">
                <a:solidFill>
                  <a:schemeClr val="bg2"/>
                </a:solidFill>
                <a:latin typeface="ヒラギノ角ゴ ProN W6"/>
                <a:ea typeface="ヒラギノ角ゴ ProN W6"/>
                <a:cs typeface="ヒラギノ角ゴ ProN W6"/>
              </a:rPr>
              <a:t>検討経過報告</a:t>
            </a:r>
          </a:p>
        </p:txBody>
      </p:sp>
      <p:cxnSp>
        <p:nvCxnSpPr>
          <p:cNvPr id="40" name="直線矢印コネクタ 39"/>
          <p:cNvCxnSpPr/>
          <p:nvPr/>
        </p:nvCxnSpPr>
        <p:spPr bwMode="auto">
          <a:xfrm>
            <a:off x="2997548" y="6304553"/>
            <a:ext cx="1403664" cy="0"/>
          </a:xfrm>
          <a:prstGeom prst="straightConnector1">
            <a:avLst/>
          </a:prstGeom>
          <a:solidFill>
            <a:schemeClr val="accent1"/>
          </a:solidFill>
          <a:ln w="38100" cap="sq" cmpd="sng" algn="ctr">
            <a:solidFill>
              <a:schemeClr val="bg1"/>
            </a:solidFill>
            <a:prstDash val="solid"/>
            <a:round/>
            <a:headEnd type="none" w="sm" len="sm"/>
            <a:tailEnd type="arrow"/>
          </a:ln>
          <a:effectLst/>
        </p:spPr>
      </p:cxnSp>
      <p:sp>
        <p:nvSpPr>
          <p:cNvPr id="41" name="テキスト ボックス 40"/>
          <p:cNvSpPr txBox="1"/>
          <p:nvPr/>
        </p:nvSpPr>
        <p:spPr>
          <a:xfrm>
            <a:off x="2982739" y="6326638"/>
            <a:ext cx="1872629" cy="923330"/>
          </a:xfrm>
          <a:prstGeom prst="rect">
            <a:avLst/>
          </a:prstGeom>
          <a:noFill/>
        </p:spPr>
        <p:txBody>
          <a:bodyPr wrap="none" rtlCol="0">
            <a:spAutoFit/>
          </a:bodyPr>
          <a:lstStyle/>
          <a:p>
            <a:pPr algn="l"/>
            <a:r>
              <a:rPr kumimoji="1" lang="ja-JP" altLang="en-US" sz="1800" dirty="0" smtClean="0">
                <a:solidFill>
                  <a:schemeClr val="bg2"/>
                </a:solidFill>
                <a:latin typeface="ヒラギノ角ゴ ProN W6"/>
                <a:ea typeface="ヒラギノ角ゴ ProN W6"/>
                <a:cs typeface="ヒラギノ角ゴ ProN W6"/>
              </a:rPr>
              <a:t>データガバナンス</a:t>
            </a:r>
          </a:p>
          <a:p>
            <a:pPr algn="l"/>
            <a:r>
              <a:rPr kumimoji="1" lang="ja-JP" altLang="en-US" sz="1800" dirty="0" smtClean="0">
                <a:solidFill>
                  <a:schemeClr val="bg2"/>
                </a:solidFill>
                <a:latin typeface="ヒラギノ角ゴ ProN W6"/>
                <a:ea typeface="ヒラギノ角ゴ ProN W6"/>
                <a:cs typeface="ヒラギノ角ゴ ProN W6"/>
              </a:rPr>
              <a:t>ルールの表現に</a:t>
            </a:r>
          </a:p>
          <a:p>
            <a:pPr algn="l"/>
            <a:r>
              <a:rPr kumimoji="1" lang="ja-JP" altLang="en-US" sz="1800" dirty="0" smtClean="0">
                <a:solidFill>
                  <a:schemeClr val="bg2"/>
                </a:solidFill>
                <a:latin typeface="ヒラギノ角ゴ ProN W6"/>
                <a:ea typeface="ヒラギノ角ゴ ProN W6"/>
                <a:cs typeface="ヒラギノ角ゴ ProN W6"/>
              </a:rPr>
              <a:t>関する要求</a:t>
            </a:r>
          </a:p>
        </p:txBody>
      </p:sp>
      <p:sp>
        <p:nvSpPr>
          <p:cNvPr id="27" name="テキスト ボックス 26"/>
          <p:cNvSpPr txBox="1"/>
          <p:nvPr/>
        </p:nvSpPr>
        <p:spPr>
          <a:xfrm>
            <a:off x="9859136" y="9017266"/>
            <a:ext cx="3204723" cy="369332"/>
          </a:xfrm>
          <a:prstGeom prst="rect">
            <a:avLst/>
          </a:prstGeom>
          <a:noFill/>
        </p:spPr>
        <p:txBody>
          <a:bodyPr wrap="none" rtlCol="0">
            <a:spAutoFit/>
          </a:bodyPr>
          <a:lstStyle/>
          <a:p>
            <a:pPr algn="l"/>
            <a:r>
              <a:rPr kumimoji="1" lang="en-US" altLang="ja-JP" sz="1800" dirty="0">
                <a:solidFill>
                  <a:schemeClr val="bg2"/>
                </a:solidFill>
                <a:latin typeface="+mn-lt"/>
                <a:ea typeface="ヒラギノ角ゴ ProN W6"/>
                <a:cs typeface="ヒラギノ角ゴ ProN W6"/>
              </a:rPr>
              <a:t>(*) </a:t>
            </a:r>
            <a:r>
              <a:rPr kumimoji="1" lang="ja-JP" altLang="en-US" sz="1800" dirty="0" smtClean="0">
                <a:solidFill>
                  <a:schemeClr val="bg2"/>
                </a:solidFill>
                <a:latin typeface="+mn-lt"/>
                <a:ea typeface="ヒラギノ角ゴ ProN W6"/>
                <a:cs typeface="ヒラギノ角ゴ ProN W6"/>
              </a:rPr>
              <a:t>「標準仕様」については後述</a:t>
            </a:r>
          </a:p>
        </p:txBody>
      </p:sp>
      <p:sp>
        <p:nvSpPr>
          <p:cNvPr id="25" name="テキスト ボックス 24"/>
          <p:cNvSpPr txBox="1"/>
          <p:nvPr/>
        </p:nvSpPr>
        <p:spPr>
          <a:xfrm>
            <a:off x="9432279" y="2421656"/>
            <a:ext cx="2236510" cy="584775"/>
          </a:xfrm>
          <a:prstGeom prst="rect">
            <a:avLst/>
          </a:prstGeom>
          <a:solidFill>
            <a:schemeClr val="accent6">
              <a:lumMod val="40000"/>
              <a:lumOff val="60000"/>
            </a:schemeClr>
          </a:solidFill>
          <a:ln>
            <a:solidFill>
              <a:schemeClr val="accent6"/>
            </a:solidFill>
          </a:ln>
        </p:spPr>
        <p:txBody>
          <a:bodyPr wrap="none" rtlCol="0">
            <a:spAutoFit/>
          </a:bodyPr>
          <a:lstStyle/>
          <a:p>
            <a:pPr algn="l"/>
            <a:r>
              <a:rPr kumimoji="1" lang="ja-JP" altLang="en-US" sz="3200" dirty="0" smtClean="0">
                <a:solidFill>
                  <a:schemeClr val="bg2"/>
                </a:solidFill>
                <a:cs typeface="ヒラギノ角ゴ ProN W6"/>
              </a:rPr>
              <a:t>技術委員会</a:t>
            </a:r>
          </a:p>
        </p:txBody>
      </p:sp>
      <p:sp>
        <p:nvSpPr>
          <p:cNvPr id="42" name="角丸四角形 41"/>
          <p:cNvSpPr/>
          <p:nvPr/>
        </p:nvSpPr>
        <p:spPr bwMode="auto">
          <a:xfrm>
            <a:off x="9698352" y="3494500"/>
            <a:ext cx="1459535" cy="908266"/>
          </a:xfrm>
          <a:prstGeom prst="roundRect">
            <a:avLst/>
          </a:prstGeom>
          <a:solidFill>
            <a:schemeClr val="bg1">
              <a:lumMod val="40000"/>
              <a:lumOff val="60000"/>
            </a:schemeClr>
          </a:solidFill>
          <a:ln w="12700" cap="sq"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rPr>
              <a:t>事務局</a:t>
            </a:r>
          </a:p>
        </p:txBody>
      </p:sp>
      <p:sp>
        <p:nvSpPr>
          <p:cNvPr id="43" name="テキスト ボックス 42"/>
          <p:cNvSpPr txBox="1"/>
          <p:nvPr/>
        </p:nvSpPr>
        <p:spPr>
          <a:xfrm>
            <a:off x="6511131" y="4639096"/>
            <a:ext cx="4326826" cy="461665"/>
          </a:xfrm>
          <a:prstGeom prst="rect">
            <a:avLst/>
          </a:prstGeom>
          <a:noFill/>
        </p:spPr>
        <p:txBody>
          <a:bodyPr wrap="none" rtlCol="0">
            <a:spAutoFit/>
          </a:bodyPr>
          <a:lstStyle/>
          <a:p>
            <a:pPr algn="l"/>
            <a:r>
              <a:rPr kumimoji="1" lang="ja-JP" altLang="en-US" dirty="0" smtClean="0">
                <a:solidFill>
                  <a:schemeClr val="bg2"/>
                </a:solidFill>
                <a:latin typeface="ヒラギノ角ゴ ProN W6"/>
                <a:ea typeface="ヒラギノ角ゴ ProN W6"/>
                <a:cs typeface="ヒラギノ角ゴ ProN W6"/>
              </a:rPr>
              <a:t>標準仕様のあり方に関する議論</a:t>
            </a:r>
          </a:p>
        </p:txBody>
      </p:sp>
      <p:sp>
        <p:nvSpPr>
          <p:cNvPr id="22" name="スライド番号プレースホルダー 3"/>
          <p:cNvSpPr>
            <a:spLocks noGrp="1"/>
          </p:cNvSpPr>
          <p:nvPr>
            <p:ph type="sldNum" sz="quarter" idx="10"/>
          </p:nvPr>
        </p:nvSpPr>
        <p:spPr>
          <a:xfrm>
            <a:off x="12487275" y="9405938"/>
            <a:ext cx="534988" cy="363537"/>
          </a:xfrm>
        </p:spPr>
        <p:txBody>
          <a:bodyPr/>
          <a:lstStyle/>
          <a:p>
            <a:fld id="{19168A96-8FC6-49A7-AAFF-8891F4FD4FE2}" type="slidenum">
              <a:rPr lang="ja-JP" altLang="en-US" smtClean="0"/>
              <a:pPr/>
              <a:t>5</a:t>
            </a:fld>
            <a:endParaRPr lang="en-US" altLang="ja-JP"/>
          </a:p>
        </p:txBody>
      </p:sp>
    </p:spTree>
    <p:extLst>
      <p:ext uri="{BB962C8B-B14F-4D97-AF65-F5344CB8AC3E}">
        <p14:creationId xmlns:p14="http://schemas.microsoft.com/office/powerpoint/2010/main" val="100674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技術委員会での検討内容案（</a:t>
            </a:r>
            <a:r>
              <a:rPr lang="en-US" altLang="ja-JP" dirty="0" smtClean="0"/>
              <a:t>3</a:t>
            </a:r>
            <a:r>
              <a:rPr lang="ja-JP" altLang="en-US" dirty="0" smtClean="0"/>
              <a:t>年間）</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44054861"/>
              </p:ext>
            </p:extLst>
          </p:nvPr>
        </p:nvGraphicFramePr>
        <p:xfrm>
          <a:off x="461963" y="1455738"/>
          <a:ext cx="12023724" cy="5699760"/>
        </p:xfrm>
        <a:graphic>
          <a:graphicData uri="http://schemas.openxmlformats.org/drawingml/2006/table">
            <a:tbl>
              <a:tblPr firstRow="1" bandRow="1">
                <a:tableStyleId>{5C22544A-7EE6-4342-B048-85BDC9FD1C3A}</a:tableStyleId>
              </a:tblPr>
              <a:tblGrid>
                <a:gridCol w="1656680"/>
                <a:gridCol w="3384376"/>
                <a:gridCol w="3528392"/>
                <a:gridCol w="3454276"/>
              </a:tblGrid>
              <a:tr h="370840">
                <a:tc>
                  <a:txBody>
                    <a:bodyPr/>
                    <a:lstStyle/>
                    <a:p>
                      <a:endParaRPr kumimoji="1" lang="ja-JP" altLang="en-US" sz="2800" dirty="0"/>
                    </a:p>
                  </a:txBody>
                  <a:tcPr/>
                </a:tc>
                <a:tc>
                  <a:txBody>
                    <a:bodyPr/>
                    <a:lstStyle/>
                    <a:p>
                      <a:pPr algn="ctr"/>
                      <a:r>
                        <a:rPr kumimoji="1" lang="en-US" altLang="ja-JP" sz="2800" dirty="0" smtClean="0"/>
                        <a:t>1</a:t>
                      </a:r>
                      <a:r>
                        <a:rPr kumimoji="1" lang="ja-JP" altLang="en-US" sz="2800" dirty="0" smtClean="0"/>
                        <a:t>年目</a:t>
                      </a:r>
                      <a:endParaRPr kumimoji="1" lang="ja-JP" altLang="en-US" sz="2800" dirty="0"/>
                    </a:p>
                  </a:txBody>
                  <a:tcPr/>
                </a:tc>
                <a:tc>
                  <a:txBody>
                    <a:bodyPr/>
                    <a:lstStyle/>
                    <a:p>
                      <a:pPr algn="ctr"/>
                      <a:r>
                        <a:rPr kumimoji="1" lang="en-US" altLang="ja-JP" sz="2800" dirty="0" smtClean="0"/>
                        <a:t>2</a:t>
                      </a:r>
                      <a:r>
                        <a:rPr kumimoji="1" lang="ja-JP" altLang="en-US" sz="2800" dirty="0" smtClean="0"/>
                        <a:t>年目</a:t>
                      </a:r>
                      <a:endParaRPr kumimoji="1" lang="ja-JP" altLang="en-US" sz="2800" dirty="0"/>
                    </a:p>
                  </a:txBody>
                  <a:tcPr/>
                </a:tc>
                <a:tc>
                  <a:txBody>
                    <a:bodyPr/>
                    <a:lstStyle/>
                    <a:p>
                      <a:pPr algn="ctr"/>
                      <a:r>
                        <a:rPr kumimoji="1" lang="en-US" altLang="ja-JP" sz="2800" dirty="0" smtClean="0"/>
                        <a:t>3</a:t>
                      </a:r>
                      <a:r>
                        <a:rPr kumimoji="1" lang="ja-JP" altLang="en-US" sz="2800" dirty="0" smtClean="0"/>
                        <a:t>年目</a:t>
                      </a:r>
                      <a:endParaRPr kumimoji="1" lang="ja-JP" altLang="en-US" sz="2800" dirty="0"/>
                    </a:p>
                  </a:txBody>
                  <a:tcPr/>
                </a:tc>
              </a:tr>
              <a:tr h="370840">
                <a:tc>
                  <a:txBody>
                    <a:bodyPr/>
                    <a:lstStyle/>
                    <a:p>
                      <a:r>
                        <a:rPr kumimoji="1" lang="ja-JP" altLang="en-US" sz="2400" dirty="0" smtClean="0"/>
                        <a:t>検討の</a:t>
                      </a:r>
                      <a:r>
                        <a:rPr kumimoji="1" lang="en-US" altLang="ja-JP" sz="2400" dirty="0" smtClean="0"/>
                        <a:t/>
                      </a:r>
                      <a:br>
                        <a:rPr kumimoji="1" lang="en-US" altLang="ja-JP" sz="2400" dirty="0" smtClean="0"/>
                      </a:br>
                      <a:r>
                        <a:rPr kumimoji="1" lang="ja-JP" altLang="en-US" sz="2400" dirty="0" smtClean="0"/>
                        <a:t>基本方針</a:t>
                      </a:r>
                      <a:endParaRPr kumimoji="1" lang="ja-JP" altLang="en-US" sz="2400" dirty="0"/>
                    </a:p>
                  </a:txBody>
                  <a:tcPr/>
                </a:tc>
                <a:tc>
                  <a:txBody>
                    <a:bodyPr/>
                    <a:lstStyle/>
                    <a:p>
                      <a:r>
                        <a:rPr kumimoji="1" lang="ja-JP" altLang="en-US" sz="2400" dirty="0" smtClean="0"/>
                        <a:t>標準仕様の検討</a:t>
                      </a:r>
                      <a:br>
                        <a:rPr kumimoji="1" lang="ja-JP" altLang="en-US" sz="2400" dirty="0" smtClean="0"/>
                      </a:br>
                      <a:r>
                        <a:rPr kumimoji="1" lang="ja-JP" altLang="en-US" sz="2400" dirty="0" smtClean="0"/>
                        <a:t>標準化活動の動向調査</a:t>
                      </a:r>
                      <a:endParaRPr kumimoji="1" lang="ja-JP" altLang="en-US" sz="2400" dirty="0"/>
                    </a:p>
                  </a:txBody>
                  <a:tcPr/>
                </a:tc>
                <a:tc>
                  <a:txBody>
                    <a:bodyPr/>
                    <a:lstStyle/>
                    <a:p>
                      <a:r>
                        <a:rPr kumimoji="1" lang="ja-JP" altLang="en-US" sz="2400" dirty="0" smtClean="0"/>
                        <a:t>標準仕様の精査</a:t>
                      </a:r>
                    </a:p>
                    <a:p>
                      <a:r>
                        <a:rPr kumimoji="1" lang="ja-JP" altLang="en-US" sz="2400" dirty="0" smtClean="0"/>
                        <a:t>標準化への地ならし</a:t>
                      </a:r>
                      <a:endParaRPr kumimoji="1" lang="ja-JP" altLang="en-US" sz="2400" dirty="0"/>
                    </a:p>
                  </a:txBody>
                  <a:tcPr/>
                </a:tc>
                <a:tc>
                  <a:txBody>
                    <a:bodyPr/>
                    <a:lstStyle/>
                    <a:p>
                      <a:r>
                        <a:rPr kumimoji="1" lang="ja-JP" altLang="en-US" sz="2400" dirty="0" smtClean="0"/>
                        <a:t>標準仕様の精査</a:t>
                      </a:r>
                    </a:p>
                    <a:p>
                      <a:r>
                        <a:rPr kumimoji="1" lang="ja-JP" altLang="en-US" sz="2400" dirty="0" smtClean="0"/>
                        <a:t>標準化提案</a:t>
                      </a:r>
                      <a:endParaRPr kumimoji="1" lang="ja-JP" altLang="en-US" sz="2400" dirty="0"/>
                    </a:p>
                  </a:txBody>
                  <a:tcPr/>
                </a:tc>
              </a:tr>
              <a:tr h="370840">
                <a:tc>
                  <a:txBody>
                    <a:bodyPr/>
                    <a:lstStyle/>
                    <a:p>
                      <a:r>
                        <a:rPr kumimoji="1" lang="ja-JP" altLang="en-US" sz="2400" dirty="0" smtClean="0"/>
                        <a:t>主な</a:t>
                      </a:r>
                      <a:r>
                        <a:rPr kumimoji="1" lang="en-US" altLang="ja-JP" sz="2400" dirty="0" smtClean="0"/>
                        <a:t/>
                      </a:r>
                      <a:br>
                        <a:rPr kumimoji="1" lang="en-US" altLang="ja-JP" sz="2400" dirty="0" smtClean="0"/>
                      </a:br>
                      <a:r>
                        <a:rPr kumimoji="1" lang="ja-JP" altLang="en-US" sz="2400" dirty="0" smtClean="0"/>
                        <a:t>検討事項</a:t>
                      </a:r>
                      <a:endParaRPr kumimoji="1" lang="ja-JP" altLang="en-US" sz="2400" dirty="0"/>
                    </a:p>
                  </a:txBody>
                  <a:tcPr/>
                </a:tc>
                <a:tc>
                  <a:txBody>
                    <a:bodyPr/>
                    <a:lstStyle/>
                    <a:p>
                      <a:pPr marL="342900" indent="-342900">
                        <a:buAutoNum type="arabicParenBoth"/>
                      </a:pPr>
                      <a:r>
                        <a:rPr kumimoji="1" lang="ja-JP" altLang="en-US" sz="2000" dirty="0" smtClean="0"/>
                        <a:t>素案をベースとした標準仕様の検討</a:t>
                      </a:r>
                      <a:br>
                        <a:rPr kumimoji="1" lang="ja-JP" altLang="en-US" sz="2000" dirty="0" smtClean="0"/>
                      </a:br>
                      <a:r>
                        <a:rPr kumimoji="1" lang="ja-JP" altLang="en-US" sz="1800" dirty="0" smtClean="0"/>
                        <a:t>（標準化すべき項目の整理）</a:t>
                      </a:r>
                      <a:endParaRPr kumimoji="1" lang="ja-JP" altLang="en-US" sz="2000" dirty="0" smtClean="0"/>
                    </a:p>
                    <a:p>
                      <a:pPr marL="342900" indent="-342900">
                        <a:buAutoNum type="arabicParenBoth"/>
                      </a:pPr>
                      <a:r>
                        <a:rPr kumimoji="1" lang="ja-JP" altLang="en-US" sz="2000" dirty="0" smtClean="0"/>
                        <a:t>標準化の動向調査</a:t>
                      </a:r>
                    </a:p>
                    <a:p>
                      <a:pPr marL="342900" indent="-342900">
                        <a:buAutoNum type="arabicParenBoth"/>
                      </a:pPr>
                      <a:r>
                        <a:rPr kumimoji="1" lang="ja-JP" altLang="en-US" sz="2000" dirty="0" smtClean="0"/>
                        <a:t>標準化活動の体制検討</a:t>
                      </a:r>
                      <a:br>
                        <a:rPr kumimoji="1" lang="ja-JP" altLang="en-US" sz="2000" dirty="0" smtClean="0"/>
                      </a:br>
                      <a:r>
                        <a:rPr kumimoji="1" lang="ja-JP" altLang="en-US" sz="1800" dirty="0" smtClean="0"/>
                        <a:t>（仲間を集める）</a:t>
                      </a:r>
                      <a:endParaRPr kumimoji="1" lang="ja-JP" altLang="en-US" sz="1800" dirty="0"/>
                    </a:p>
                  </a:txBody>
                  <a:tcPr/>
                </a:tc>
                <a:tc>
                  <a:txBody>
                    <a:bodyPr/>
                    <a:lstStyle/>
                    <a:p>
                      <a:pPr marL="457200" indent="-457200">
                        <a:buAutoNum type="arabicParenBoth"/>
                      </a:pPr>
                      <a:r>
                        <a:rPr kumimoji="1" lang="ja-JP" altLang="en-US" sz="2000" dirty="0" smtClean="0"/>
                        <a:t>標準仕様の精査</a:t>
                      </a:r>
                    </a:p>
                    <a:p>
                      <a:pPr marL="914400" lvl="1" indent="-457200">
                        <a:buFont typeface="Arial" pitchFamily="34" charset="0"/>
                        <a:buChar char="•"/>
                      </a:pPr>
                      <a:r>
                        <a:rPr kumimoji="1" lang="ja-JP" altLang="en-US" sz="2000" dirty="0" smtClean="0"/>
                        <a:t>データガバナンス委員会や利活用・普及委員会からの技術要求に対応</a:t>
                      </a:r>
                    </a:p>
                    <a:p>
                      <a:pPr marL="914400" lvl="1" indent="-457200">
                        <a:buFont typeface="Arial" pitchFamily="34" charset="0"/>
                        <a:buChar char="•"/>
                      </a:pPr>
                      <a:r>
                        <a:rPr kumimoji="1" lang="ja-JP" altLang="en-US" sz="2000" dirty="0" smtClean="0"/>
                        <a:t>具体的なオープンデータを素材として仕様をブラッシュアップ</a:t>
                      </a:r>
                    </a:p>
                    <a:p>
                      <a:pPr marL="457200" indent="-457200">
                        <a:buAutoNum type="arabicParenBoth"/>
                      </a:pPr>
                      <a:r>
                        <a:rPr kumimoji="1" lang="ja-JP" altLang="en-US" sz="2000" dirty="0" smtClean="0"/>
                        <a:t>標準仕様に付随する技術資料やツールに関する検討（利用ガイド・運用体制など）</a:t>
                      </a:r>
                    </a:p>
                    <a:p>
                      <a:pPr marL="457200" indent="-457200">
                        <a:buAutoNum type="arabicParenBoth"/>
                      </a:pPr>
                      <a:r>
                        <a:rPr kumimoji="1" lang="ja-JP" altLang="en-US" sz="2000" dirty="0" smtClean="0"/>
                        <a:t>海外を含めた標準化活動の体制検討（仲間の拡大）</a:t>
                      </a:r>
                      <a:endParaRPr kumimoji="1" lang="ja-JP" altLang="en-US" sz="2000" dirty="0"/>
                    </a:p>
                  </a:txBody>
                  <a:tcPr/>
                </a:tc>
                <a:tc>
                  <a:txBody>
                    <a:bodyPr/>
                    <a:lstStyle/>
                    <a:p>
                      <a:pPr marL="457200" indent="-457200">
                        <a:buAutoNum type="arabicParenBoth"/>
                      </a:pPr>
                      <a:r>
                        <a:rPr kumimoji="1" lang="en-US" altLang="ja-JP" sz="2000" dirty="0" smtClean="0"/>
                        <a:t>2</a:t>
                      </a:r>
                      <a:r>
                        <a:rPr kumimoji="1" lang="ja-JP" altLang="en-US" sz="2000" dirty="0" smtClean="0"/>
                        <a:t>年目に引き続き、標準仕様のブラッシュアップ</a:t>
                      </a:r>
                    </a:p>
                    <a:p>
                      <a:pPr marL="457200" indent="-457200">
                        <a:buAutoNum type="arabicParenBoth"/>
                      </a:pPr>
                      <a:r>
                        <a:rPr kumimoji="1" lang="ja-JP" altLang="en-US" sz="2000" dirty="0" smtClean="0"/>
                        <a:t>標準仕様に付随する技術資料やツールの精査（検討事項に基づく運用を含む）</a:t>
                      </a:r>
                    </a:p>
                    <a:p>
                      <a:pPr marL="457200" marR="0" indent="-4572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2000" dirty="0" smtClean="0"/>
                        <a:t>標準化活動に関する進展報告と意見交換</a:t>
                      </a:r>
                      <a:endParaRPr kumimoji="1" lang="ja-JP" altLang="en-US" sz="2000" dirty="0"/>
                    </a:p>
                  </a:txBody>
                  <a:tcPr/>
                </a:tc>
              </a:tr>
            </a:tbl>
          </a:graphicData>
        </a:graphic>
      </p:graphicFrame>
      <p:sp>
        <p:nvSpPr>
          <p:cNvPr id="5" name="スライド番号プレースホルダー 3"/>
          <p:cNvSpPr>
            <a:spLocks noGrp="1"/>
          </p:cNvSpPr>
          <p:nvPr>
            <p:ph type="sldNum" sz="quarter" idx="10"/>
          </p:nvPr>
        </p:nvSpPr>
        <p:spPr>
          <a:xfrm>
            <a:off x="12487275" y="9405938"/>
            <a:ext cx="534988" cy="363537"/>
          </a:xfrm>
        </p:spPr>
        <p:txBody>
          <a:bodyPr/>
          <a:lstStyle/>
          <a:p>
            <a:fld id="{19168A96-8FC6-49A7-AAFF-8891F4FD4FE2}" type="slidenum">
              <a:rPr lang="ja-JP" altLang="en-US" smtClean="0"/>
              <a:pPr/>
              <a:t>6</a:t>
            </a:fld>
            <a:endParaRPr lang="en-US" altLang="ja-JP"/>
          </a:p>
        </p:txBody>
      </p:sp>
      <p:sp>
        <p:nvSpPr>
          <p:cNvPr id="3" name="下矢印 2"/>
          <p:cNvSpPr/>
          <p:nvPr/>
        </p:nvSpPr>
        <p:spPr bwMode="auto">
          <a:xfrm flipV="1">
            <a:off x="5155455" y="7261001"/>
            <a:ext cx="648072" cy="648072"/>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下矢印 6"/>
          <p:cNvSpPr/>
          <p:nvPr/>
        </p:nvSpPr>
        <p:spPr bwMode="auto">
          <a:xfrm flipV="1">
            <a:off x="8743379" y="7261001"/>
            <a:ext cx="648072" cy="648072"/>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3254276" y="7909073"/>
            <a:ext cx="7361311" cy="707886"/>
          </a:xfrm>
          <a:prstGeom prst="rect">
            <a:avLst/>
          </a:prstGeom>
          <a:noFill/>
          <a:ln>
            <a:solidFill>
              <a:schemeClr val="bg1"/>
            </a:solidFill>
          </a:ln>
        </p:spPr>
        <p:txBody>
          <a:bodyPr wrap="none" rtlCol="0">
            <a:spAutoFit/>
          </a:bodyPr>
          <a:lstStyle/>
          <a:p>
            <a:pPr marL="342900" indent="-342900" algn="l">
              <a:buFont typeface="Arial" pitchFamily="34" charset="0"/>
              <a:buChar char="•"/>
            </a:pPr>
            <a:r>
              <a:rPr kumimoji="1" lang="ja-JP" altLang="en-US" sz="2000" dirty="0" smtClean="0">
                <a:solidFill>
                  <a:schemeClr val="bg2"/>
                </a:solidFill>
                <a:latin typeface="ヒラギノ角ゴ ProN W6"/>
                <a:ea typeface="ヒラギノ角ゴ ProN W6"/>
                <a:cs typeface="ヒラギノ角ゴ ProN W6"/>
              </a:rPr>
              <a:t>データガバナンス委員会／利活用・普及委員会からの技術要求</a:t>
            </a:r>
          </a:p>
          <a:p>
            <a:pPr marL="342900" indent="-342900" algn="l">
              <a:buFont typeface="Arial" pitchFamily="34" charset="0"/>
              <a:buChar char="•"/>
            </a:pPr>
            <a:r>
              <a:rPr kumimoji="1" lang="ja-JP" altLang="en-US" sz="2000" dirty="0" smtClean="0">
                <a:solidFill>
                  <a:schemeClr val="bg2"/>
                </a:solidFill>
                <a:latin typeface="ヒラギノ角ゴ ProN W6"/>
                <a:ea typeface="ヒラギノ角ゴ ProN W6"/>
                <a:cs typeface="ヒラギノ角ゴ ProN W6"/>
              </a:rPr>
              <a:t>検討対象となる具体的なオープンデータの入手</a:t>
            </a:r>
          </a:p>
        </p:txBody>
      </p:sp>
    </p:spTree>
    <p:extLst>
      <p:ext uri="{BB962C8B-B14F-4D97-AF65-F5344CB8AC3E}">
        <p14:creationId xmlns:p14="http://schemas.microsoft.com/office/powerpoint/2010/main" val="102345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技術委員会での検討内容案（</a:t>
            </a:r>
            <a:r>
              <a:rPr kumimoji="1" lang="en-US" altLang="ja-JP" dirty="0" smtClean="0"/>
              <a:t>1</a:t>
            </a:r>
            <a:r>
              <a:rPr kumimoji="1" lang="ja-JP" altLang="en-US" dirty="0" smtClean="0"/>
              <a:t>年目）</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09557003"/>
              </p:ext>
            </p:extLst>
          </p:nvPr>
        </p:nvGraphicFramePr>
        <p:xfrm>
          <a:off x="461963" y="1500361"/>
          <a:ext cx="12023726" cy="7206088"/>
        </p:xfrm>
        <a:graphic>
          <a:graphicData uri="http://schemas.openxmlformats.org/drawingml/2006/table">
            <a:tbl>
              <a:tblPr firstRow="1" bandRow="1">
                <a:tableStyleId>{5C22544A-7EE6-4342-B048-85BDC9FD1C3A}</a:tableStyleId>
              </a:tblPr>
              <a:tblGrid>
                <a:gridCol w="2520776"/>
                <a:gridCol w="9502950"/>
              </a:tblGrid>
              <a:tr h="1321462">
                <a:tc>
                  <a:txBody>
                    <a:bodyPr/>
                    <a:lstStyle/>
                    <a:p>
                      <a:pPr algn="ctr"/>
                      <a:r>
                        <a:rPr kumimoji="1" lang="ja-JP" altLang="en-US" sz="2800" dirty="0" smtClean="0">
                          <a:latin typeface="ＤＦＧ華康ゴシック体W5" pitchFamily="50" charset="-128"/>
                          <a:ea typeface="ＤＦＧ華康ゴシック体W5" pitchFamily="50" charset="-128"/>
                        </a:rPr>
                        <a:t>開催回</a:t>
                      </a:r>
                      <a:endParaRPr kumimoji="1" lang="en-US" altLang="ja-JP" sz="2800" dirty="0" smtClean="0">
                        <a:latin typeface="ＤＦＧ華康ゴシック体W5" pitchFamily="50" charset="-128"/>
                        <a:ea typeface="ＤＦＧ華康ゴシック体W5" pitchFamily="50" charset="-128"/>
                      </a:endParaRPr>
                    </a:p>
                    <a:p>
                      <a:pPr algn="ctr"/>
                      <a:r>
                        <a:rPr kumimoji="1" lang="ja-JP" altLang="en-US" sz="2800" dirty="0" smtClean="0">
                          <a:latin typeface="ＤＦＧ華康ゴシック体W5" pitchFamily="50" charset="-128"/>
                          <a:ea typeface="ＤＦＧ華康ゴシック体W5" pitchFamily="50" charset="-128"/>
                        </a:rPr>
                        <a:t>（概ねの時期）</a:t>
                      </a:r>
                      <a:endParaRPr kumimoji="1" lang="ja-JP" altLang="en-US" sz="2800" dirty="0">
                        <a:latin typeface="ＤＦＧ華康ゴシック体W5" pitchFamily="50" charset="-128"/>
                        <a:ea typeface="ＤＦＧ華康ゴシック体W5" pitchFamily="50" charset="-128"/>
                      </a:endParaRPr>
                    </a:p>
                  </a:txBody>
                  <a:tcPr/>
                </a:tc>
                <a:tc>
                  <a:txBody>
                    <a:bodyPr/>
                    <a:lstStyle/>
                    <a:p>
                      <a:pPr algn="ctr"/>
                      <a:r>
                        <a:rPr kumimoji="1" lang="ja-JP" altLang="en-US" sz="2800" dirty="0" smtClean="0">
                          <a:latin typeface="ＤＦＧ華康ゴシック体W5" pitchFamily="50" charset="-128"/>
                          <a:ea typeface="ＤＦＧ華康ゴシック体W5" pitchFamily="50" charset="-128"/>
                        </a:rPr>
                        <a:t>議題</a:t>
                      </a:r>
                      <a:endParaRPr kumimoji="1" lang="ja-JP" altLang="en-US" sz="2800" dirty="0">
                        <a:latin typeface="ＤＦＧ華康ゴシック体W5" pitchFamily="50" charset="-128"/>
                        <a:ea typeface="ＤＦＧ華康ゴシック体W5" pitchFamily="50" charset="-128"/>
                      </a:endParaRPr>
                    </a:p>
                  </a:txBody>
                  <a:tcPr/>
                </a:tc>
              </a:tr>
              <a:tr h="1321462">
                <a:tc>
                  <a:txBody>
                    <a:bodyPr/>
                    <a:lstStyle/>
                    <a:p>
                      <a:pPr algn="ctr"/>
                      <a:r>
                        <a:rPr kumimoji="1" lang="ja-JP" altLang="en-US" sz="2400" dirty="0" smtClean="0">
                          <a:latin typeface="ＤＦＧ華康ゴシック体W5" pitchFamily="50" charset="-128"/>
                          <a:ea typeface="ＤＦＧ華康ゴシック体W5" pitchFamily="50" charset="-128"/>
                        </a:rPr>
                        <a:t>第</a:t>
                      </a:r>
                      <a:r>
                        <a:rPr kumimoji="1" lang="en-US" altLang="ja-JP" sz="2400" dirty="0" smtClean="0">
                          <a:latin typeface="ＤＦＧ華康ゴシック体W5" pitchFamily="50" charset="-128"/>
                          <a:ea typeface="ＤＦＧ華康ゴシック体W5" pitchFamily="50" charset="-128"/>
                        </a:rPr>
                        <a:t>1</a:t>
                      </a:r>
                      <a:r>
                        <a:rPr kumimoji="1" lang="ja-JP" altLang="en-US" sz="2400" dirty="0" smtClean="0">
                          <a:latin typeface="ＤＦＧ華康ゴシック体W5" pitchFamily="50" charset="-128"/>
                          <a:ea typeface="ＤＦＧ華康ゴシック体W5" pitchFamily="50" charset="-128"/>
                        </a:rPr>
                        <a:t>回</a:t>
                      </a:r>
                    </a:p>
                    <a:p>
                      <a:pPr algn="ctr"/>
                      <a:r>
                        <a:rPr kumimoji="1" lang="ja-JP" altLang="en-US" sz="2400" dirty="0" smtClean="0">
                          <a:latin typeface="ＤＦＧ華康ゴシック体W5" pitchFamily="50" charset="-128"/>
                          <a:ea typeface="ＤＦＧ華康ゴシック体W5" pitchFamily="50" charset="-128"/>
                        </a:rPr>
                        <a:t>（本日）</a:t>
                      </a:r>
                      <a:endParaRPr kumimoji="1" lang="ja-JP" altLang="en-US" sz="2400" dirty="0">
                        <a:latin typeface="ＤＦＧ華康ゴシック体W5" pitchFamily="50" charset="-128"/>
                        <a:ea typeface="ＤＦＧ華康ゴシック体W5" pitchFamily="50" charset="-128"/>
                      </a:endParaRPr>
                    </a:p>
                  </a:txBody>
                  <a:tcPr anchor="ctr" anchorCtr="1"/>
                </a:tc>
                <a:tc>
                  <a:txBody>
                    <a:bodyPr/>
                    <a:lstStyle/>
                    <a:p>
                      <a:pPr marL="457200" indent="-457200">
                        <a:buAutoNum type="arabicParenBoth"/>
                      </a:pPr>
                      <a:r>
                        <a:rPr kumimoji="1" lang="ja-JP" altLang="en-US" sz="2400" baseline="0" dirty="0" smtClean="0">
                          <a:latin typeface="ＤＦＧ華康ゴシック体W5" pitchFamily="50" charset="-128"/>
                          <a:ea typeface="ＤＦＧ華康ゴシック体W5" pitchFamily="50" charset="-128"/>
                        </a:rPr>
                        <a:t>参加者紹介および委員会の進め方について</a:t>
                      </a:r>
                      <a:endParaRPr kumimoji="1" lang="en-US" altLang="ja-JP" sz="2400" baseline="0" dirty="0" smtClean="0">
                        <a:latin typeface="ＤＦＧ華康ゴシック体W5" pitchFamily="50" charset="-128"/>
                        <a:ea typeface="ＤＦＧ華康ゴシック体W5" pitchFamily="50" charset="-128"/>
                      </a:endParaRPr>
                    </a:p>
                    <a:p>
                      <a:pPr marL="457200" indent="-457200">
                        <a:buAutoNum type="arabicParenBoth"/>
                      </a:pPr>
                      <a:r>
                        <a:rPr kumimoji="1" lang="ja-JP" altLang="en-US" sz="2400" baseline="0" dirty="0" smtClean="0">
                          <a:latin typeface="ＤＦＧ華康ゴシック体W5" pitchFamily="50" charset="-128"/>
                          <a:ea typeface="ＤＦＧ華康ゴシック体W5" pitchFamily="50" charset="-128"/>
                        </a:rPr>
                        <a:t>オープンデータ流通に関する技術的な意識合わせ</a:t>
                      </a:r>
                    </a:p>
                    <a:p>
                      <a:pPr marL="457200" indent="-457200">
                        <a:buAutoNum type="arabicParenBoth"/>
                      </a:pPr>
                      <a:r>
                        <a:rPr kumimoji="1" lang="ja-JP" altLang="en-US" sz="2400" baseline="0" dirty="0" smtClean="0">
                          <a:latin typeface="ＤＦＧ華康ゴシック体W5" pitchFamily="50" charset="-128"/>
                          <a:ea typeface="ＤＦＧ華康ゴシック体W5" pitchFamily="50" charset="-128"/>
                        </a:rPr>
                        <a:t>標準仕様の素案紹介</a:t>
                      </a:r>
                      <a:endParaRPr kumimoji="1" lang="ja-JP" altLang="en-US" sz="2400" dirty="0">
                        <a:latin typeface="ＤＦＧ華康ゴシック体W5" pitchFamily="50" charset="-128"/>
                        <a:ea typeface="ＤＦＧ華康ゴシック体W5" pitchFamily="50" charset="-128"/>
                      </a:endParaRPr>
                    </a:p>
                  </a:txBody>
                  <a:tcPr anchor="ctr"/>
                </a:tc>
              </a:tr>
              <a:tr h="1321462">
                <a:tc>
                  <a:txBody>
                    <a:bodyPr/>
                    <a:lstStyle/>
                    <a:p>
                      <a:pPr algn="ctr"/>
                      <a:r>
                        <a:rPr kumimoji="1" lang="ja-JP" altLang="en-US" sz="2400" dirty="0" smtClean="0">
                          <a:latin typeface="ＤＦＧ華康ゴシック体W5" pitchFamily="50" charset="-128"/>
                          <a:ea typeface="ＤＦＧ華康ゴシック体W5" pitchFamily="50" charset="-128"/>
                        </a:rPr>
                        <a:t>第</a:t>
                      </a:r>
                      <a:r>
                        <a:rPr kumimoji="1" lang="en-US" altLang="ja-JP" sz="2400" dirty="0" smtClean="0">
                          <a:latin typeface="ＤＦＧ華康ゴシック体W5" pitchFamily="50" charset="-128"/>
                          <a:ea typeface="ＤＦＧ華康ゴシック体W5" pitchFamily="50" charset="-128"/>
                        </a:rPr>
                        <a:t>2</a:t>
                      </a:r>
                      <a:r>
                        <a:rPr kumimoji="1" lang="ja-JP" altLang="en-US" sz="2400" dirty="0" smtClean="0">
                          <a:latin typeface="ＤＦＧ華康ゴシック体W5" pitchFamily="50" charset="-128"/>
                          <a:ea typeface="ＤＦＧ華康ゴシック体W5" pitchFamily="50" charset="-128"/>
                        </a:rPr>
                        <a:t>回</a:t>
                      </a:r>
                      <a:r>
                        <a:rPr kumimoji="1" lang="en-US" altLang="ja-JP" sz="2400" dirty="0" smtClean="0">
                          <a:latin typeface="ＤＦＧ華康ゴシック体W5" pitchFamily="50" charset="-128"/>
                          <a:ea typeface="ＤＦＧ華康ゴシック体W5" pitchFamily="50" charset="-128"/>
                        </a:rPr>
                        <a:t/>
                      </a:r>
                      <a:br>
                        <a:rPr kumimoji="1" lang="en-US" altLang="ja-JP" sz="2400" dirty="0" smtClean="0">
                          <a:latin typeface="ＤＦＧ華康ゴシック体W5" pitchFamily="50" charset="-128"/>
                          <a:ea typeface="ＤＦＧ華康ゴシック体W5" pitchFamily="50" charset="-128"/>
                        </a:rPr>
                      </a:br>
                      <a:r>
                        <a:rPr kumimoji="1" lang="ja-JP" altLang="en-US" sz="2400" dirty="0" smtClean="0">
                          <a:latin typeface="ＤＦＧ華康ゴシック体W5" pitchFamily="50" charset="-128"/>
                          <a:ea typeface="ＤＦＧ華康ゴシック体W5" pitchFamily="50" charset="-128"/>
                        </a:rPr>
                        <a:t>（</a:t>
                      </a:r>
                      <a:r>
                        <a:rPr kumimoji="1" lang="en-US" altLang="ja-JP" sz="2400" dirty="0" smtClean="0">
                          <a:latin typeface="ＤＦＧ華康ゴシック体W5" pitchFamily="50" charset="-128"/>
                          <a:ea typeface="ＤＦＧ華康ゴシック体W5" pitchFamily="50" charset="-128"/>
                        </a:rPr>
                        <a:t>11</a:t>
                      </a:r>
                      <a:r>
                        <a:rPr kumimoji="1" lang="ja-JP" altLang="en-US" sz="2400" dirty="0" smtClean="0">
                          <a:latin typeface="ＤＦＧ華康ゴシック体W5" pitchFamily="50" charset="-128"/>
                          <a:ea typeface="ＤＦＧ華康ゴシック体W5" pitchFamily="50" charset="-128"/>
                        </a:rPr>
                        <a:t>月～</a:t>
                      </a:r>
                      <a:r>
                        <a:rPr kumimoji="1" lang="en-US" altLang="ja-JP" sz="2400" dirty="0" smtClean="0">
                          <a:latin typeface="ＤＦＧ華康ゴシック体W5" pitchFamily="50" charset="-128"/>
                          <a:ea typeface="ＤＦＧ華康ゴシック体W5" pitchFamily="50" charset="-128"/>
                        </a:rPr>
                        <a:t>12</a:t>
                      </a:r>
                      <a:r>
                        <a:rPr kumimoji="1" lang="ja-JP" altLang="en-US" sz="2400" dirty="0" smtClean="0">
                          <a:latin typeface="ＤＦＧ華康ゴシック体W5" pitchFamily="50" charset="-128"/>
                          <a:ea typeface="ＤＦＧ華康ゴシック体W5" pitchFamily="50" charset="-128"/>
                        </a:rPr>
                        <a:t>月頃）</a:t>
                      </a:r>
                      <a:endParaRPr kumimoji="1" lang="ja-JP" altLang="en-US" sz="2400" dirty="0">
                        <a:latin typeface="ＤＦＧ華康ゴシック体W5" pitchFamily="50" charset="-128"/>
                        <a:ea typeface="ＤＦＧ華康ゴシック体W5" pitchFamily="50" charset="-128"/>
                      </a:endParaRPr>
                    </a:p>
                  </a:txBody>
                  <a:tcPr anchor="ctr" anchorCtr="1"/>
                </a:tc>
                <a:tc>
                  <a:txBody>
                    <a:bodyPr/>
                    <a:lstStyle/>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標準仕様素案に関する議論</a:t>
                      </a:r>
                    </a:p>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類似する体系や仕様に関する調査結果報告</a:t>
                      </a:r>
                      <a:endParaRPr kumimoji="1" lang="ja-JP" altLang="en-US" sz="2400" dirty="0">
                        <a:latin typeface="ＤＦＧ華康ゴシック体W5" pitchFamily="50" charset="-128"/>
                        <a:ea typeface="ＤＦＧ華康ゴシック体W5" pitchFamily="50" charset="-128"/>
                      </a:endParaRPr>
                    </a:p>
                  </a:txBody>
                  <a:tcPr anchor="ctr"/>
                </a:tc>
              </a:tr>
              <a:tr h="1321462">
                <a:tc>
                  <a:txBody>
                    <a:bodyPr/>
                    <a:lstStyle/>
                    <a:p>
                      <a:pPr algn="ctr"/>
                      <a:r>
                        <a:rPr kumimoji="1" lang="ja-JP" altLang="en-US" sz="2400" dirty="0" smtClean="0">
                          <a:latin typeface="ＤＦＧ華康ゴシック体W5" pitchFamily="50" charset="-128"/>
                          <a:ea typeface="ＤＦＧ華康ゴシック体W5" pitchFamily="50" charset="-128"/>
                        </a:rPr>
                        <a:t>第</a:t>
                      </a:r>
                      <a:r>
                        <a:rPr kumimoji="1" lang="en-US" altLang="ja-JP" sz="2400" dirty="0" smtClean="0">
                          <a:latin typeface="ＤＦＧ華康ゴシック体W5" pitchFamily="50" charset="-128"/>
                          <a:ea typeface="ＤＦＧ華康ゴシック体W5" pitchFamily="50" charset="-128"/>
                        </a:rPr>
                        <a:t>3</a:t>
                      </a:r>
                      <a:r>
                        <a:rPr kumimoji="1" lang="ja-JP" altLang="en-US" sz="2400" dirty="0" smtClean="0">
                          <a:latin typeface="ＤＦＧ華康ゴシック体W5" pitchFamily="50" charset="-128"/>
                          <a:ea typeface="ＤＦＧ華康ゴシック体W5" pitchFamily="50" charset="-128"/>
                        </a:rPr>
                        <a:t>回</a:t>
                      </a:r>
                      <a:br>
                        <a:rPr kumimoji="1" lang="ja-JP" altLang="en-US" sz="2400" dirty="0" smtClean="0">
                          <a:latin typeface="ＤＦＧ華康ゴシック体W5" pitchFamily="50" charset="-128"/>
                          <a:ea typeface="ＤＦＧ華康ゴシック体W5" pitchFamily="50" charset="-128"/>
                        </a:rPr>
                      </a:br>
                      <a:r>
                        <a:rPr kumimoji="1" lang="ja-JP" altLang="en-US" sz="2400" dirty="0" smtClean="0">
                          <a:latin typeface="ＤＦＧ華康ゴシック体W5" pitchFamily="50" charset="-128"/>
                          <a:ea typeface="ＤＦＧ華康ゴシック体W5" pitchFamily="50" charset="-128"/>
                        </a:rPr>
                        <a:t>（</a:t>
                      </a:r>
                      <a:r>
                        <a:rPr kumimoji="1" lang="en-US" altLang="ja-JP" sz="2400" dirty="0" smtClean="0">
                          <a:latin typeface="ＤＦＧ華康ゴシック体W5" pitchFamily="50" charset="-128"/>
                          <a:ea typeface="ＤＦＧ華康ゴシック体W5" pitchFamily="50" charset="-128"/>
                        </a:rPr>
                        <a:t>1</a:t>
                      </a:r>
                      <a:r>
                        <a:rPr kumimoji="1" lang="ja-JP" altLang="en-US" sz="2400" dirty="0" smtClean="0">
                          <a:latin typeface="ＤＦＧ華康ゴシック体W5" pitchFamily="50" charset="-128"/>
                          <a:ea typeface="ＤＦＧ華康ゴシック体W5" pitchFamily="50" charset="-128"/>
                        </a:rPr>
                        <a:t>月頃）</a:t>
                      </a:r>
                      <a:endParaRPr kumimoji="1" lang="ja-JP" altLang="en-US" sz="2400" dirty="0">
                        <a:latin typeface="ＤＦＧ華康ゴシック体W5" pitchFamily="50" charset="-128"/>
                        <a:ea typeface="ＤＦＧ華康ゴシック体W5" pitchFamily="50" charset="-128"/>
                      </a:endParaRPr>
                    </a:p>
                  </a:txBody>
                  <a:tcPr anchor="ctr" anchorCtr="1"/>
                </a:tc>
                <a:tc>
                  <a:txBody>
                    <a:bodyPr/>
                    <a:lstStyle/>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標準仕様素案に関する議論</a:t>
                      </a:r>
                    </a:p>
                    <a:p>
                      <a:pPr marL="457200" marR="0" indent="-4572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2400" dirty="0" smtClean="0">
                          <a:latin typeface="ＤＦＧ華康ゴシック体W5" pitchFamily="50" charset="-128"/>
                          <a:ea typeface="ＤＦＧ華康ゴシック体W5" pitchFamily="50" charset="-128"/>
                        </a:rPr>
                        <a:t>国際標準化動向に関する意見交換</a:t>
                      </a:r>
                    </a:p>
                  </a:txBody>
                  <a:tcPr anchor="ctr"/>
                </a:tc>
              </a:tr>
              <a:tr h="1637222">
                <a:tc>
                  <a:txBody>
                    <a:bodyPr/>
                    <a:lstStyle/>
                    <a:p>
                      <a:pPr algn="ctr"/>
                      <a:r>
                        <a:rPr kumimoji="1" lang="ja-JP" altLang="en-US" sz="2400" dirty="0" smtClean="0">
                          <a:latin typeface="ＤＦＧ華康ゴシック体W5" pitchFamily="50" charset="-128"/>
                          <a:ea typeface="ＤＦＧ華康ゴシック体W5" pitchFamily="50" charset="-128"/>
                        </a:rPr>
                        <a:t>第</a:t>
                      </a:r>
                      <a:r>
                        <a:rPr kumimoji="1" lang="en-US" altLang="ja-JP" sz="2400" dirty="0" smtClean="0">
                          <a:latin typeface="ＤＦＧ華康ゴシック体W5" pitchFamily="50" charset="-128"/>
                          <a:ea typeface="ＤＦＧ華康ゴシック体W5" pitchFamily="50" charset="-128"/>
                        </a:rPr>
                        <a:t>4</a:t>
                      </a:r>
                      <a:r>
                        <a:rPr kumimoji="1" lang="ja-JP" altLang="en-US" sz="2400" dirty="0" smtClean="0">
                          <a:latin typeface="ＤＦＧ華康ゴシック体W5" pitchFamily="50" charset="-128"/>
                          <a:ea typeface="ＤＦＧ華康ゴシック体W5" pitchFamily="50" charset="-128"/>
                        </a:rPr>
                        <a:t>回</a:t>
                      </a:r>
                    </a:p>
                    <a:p>
                      <a:pPr algn="ctr"/>
                      <a:r>
                        <a:rPr kumimoji="1" lang="ja-JP" altLang="en-US" sz="2400" dirty="0" smtClean="0">
                          <a:latin typeface="ＤＦＧ華康ゴシック体W5" pitchFamily="50" charset="-128"/>
                          <a:ea typeface="ＤＦＧ華康ゴシック体W5" pitchFamily="50" charset="-128"/>
                        </a:rPr>
                        <a:t>（</a:t>
                      </a:r>
                      <a:r>
                        <a:rPr kumimoji="1" lang="en-US" altLang="ja-JP" sz="2400" dirty="0" smtClean="0">
                          <a:latin typeface="ＤＦＧ華康ゴシック体W5" pitchFamily="50" charset="-128"/>
                          <a:ea typeface="ＤＦＧ華康ゴシック体W5" pitchFamily="50" charset="-128"/>
                        </a:rPr>
                        <a:t>2</a:t>
                      </a:r>
                      <a:r>
                        <a:rPr kumimoji="1" lang="ja-JP" altLang="en-US" sz="2400" dirty="0" smtClean="0">
                          <a:latin typeface="ＤＦＧ華康ゴシック体W5" pitchFamily="50" charset="-128"/>
                          <a:ea typeface="ＤＦＧ華康ゴシック体W5" pitchFamily="50" charset="-128"/>
                        </a:rPr>
                        <a:t>月頃）</a:t>
                      </a:r>
                      <a:endParaRPr kumimoji="1" lang="ja-JP" altLang="en-US" sz="2400" dirty="0">
                        <a:latin typeface="ＤＦＧ華康ゴシック体W5" pitchFamily="50" charset="-128"/>
                        <a:ea typeface="ＤＦＧ華康ゴシック体W5" pitchFamily="50" charset="-128"/>
                      </a:endParaRPr>
                    </a:p>
                  </a:txBody>
                  <a:tcPr anchor="ctr" anchorCtr="1"/>
                </a:tc>
                <a:tc>
                  <a:txBody>
                    <a:bodyPr/>
                    <a:lstStyle/>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標準仕様素案に関する議論</a:t>
                      </a:r>
                    </a:p>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利活用・普及委員会からの技術要件に関する課題検討</a:t>
                      </a:r>
                    </a:p>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国際標準化のための体制や標準化対象に関する意見交換</a:t>
                      </a:r>
                    </a:p>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今年度活動報告について</a:t>
                      </a:r>
                    </a:p>
                    <a:p>
                      <a:pPr marL="457200" indent="-457200">
                        <a:buAutoNum type="arabicParenBoth"/>
                      </a:pPr>
                      <a:r>
                        <a:rPr kumimoji="1" lang="ja-JP" altLang="en-US" sz="2400" dirty="0" smtClean="0">
                          <a:latin typeface="ＤＦＧ華康ゴシック体W5" pitchFamily="50" charset="-128"/>
                          <a:ea typeface="ＤＦＧ華康ゴシック体W5" pitchFamily="50" charset="-128"/>
                        </a:rPr>
                        <a:t>次年度活動計画について</a:t>
                      </a:r>
                      <a:endParaRPr kumimoji="1" lang="ja-JP" altLang="en-US" sz="2400" dirty="0">
                        <a:latin typeface="ＤＦＧ華康ゴシック体W5" pitchFamily="50" charset="-128"/>
                        <a:ea typeface="ＤＦＧ華康ゴシック体W5" pitchFamily="50" charset="-128"/>
                      </a:endParaRPr>
                    </a:p>
                  </a:txBody>
                  <a:tcPr anchor="ctr"/>
                </a:tc>
              </a:tr>
            </a:tbl>
          </a:graphicData>
        </a:graphic>
      </p:graphicFrame>
      <p:sp>
        <p:nvSpPr>
          <p:cNvPr id="5" name="スライド番号プレースホルダー 3"/>
          <p:cNvSpPr>
            <a:spLocks noGrp="1"/>
          </p:cNvSpPr>
          <p:nvPr>
            <p:ph type="sldNum" sz="quarter" idx="10"/>
          </p:nvPr>
        </p:nvSpPr>
        <p:spPr>
          <a:xfrm>
            <a:off x="12487275" y="9405938"/>
            <a:ext cx="534988" cy="363537"/>
          </a:xfrm>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3517985764"/>
      </p:ext>
    </p:extLst>
  </p:cSld>
  <p:clrMapOvr>
    <a:masterClrMapping/>
  </p:clrMapOvr>
</p:sld>
</file>

<file path=ppt/theme/theme1.xml><?xml version="1.0" encoding="utf-8"?>
<a:theme xmlns:a="http://schemas.openxmlformats.org/drawingml/2006/main" name="open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opendata</Template>
  <TotalTime>0</TotalTime>
  <Words>974</Words>
  <Application>Microsoft Office PowerPoint</Application>
  <PresentationFormat>ユーザー設定</PresentationFormat>
  <Paragraphs>161</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opendata</vt:lpstr>
      <vt:lpstr>オープンデータ流通推進コンソーシアム 技術委員会のミッションと検討内容</vt:lpstr>
      <vt:lpstr>技術委員会の設立背景</vt:lpstr>
      <vt:lpstr>検討対象とするオープンデータ</vt:lpstr>
      <vt:lpstr>技術委員会のミッションと実施内容</vt:lpstr>
      <vt:lpstr>技術委員会の位置づけと構成</vt:lpstr>
      <vt:lpstr>技術委員会での検討内容案（3年間）</vt:lpstr>
      <vt:lpstr>技術委員会での検討内容案（1年目）</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2012-10-25T00:58:30Z</dcterms:created>
  <dcterms:modified xsi:type="dcterms:W3CDTF">2012-10-29T02:55:35Z</dcterms:modified>
</cp:coreProperties>
</file>