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17"/>
  </p:notesMasterIdLst>
  <p:sldIdLst>
    <p:sldId id="416" r:id="rId2"/>
    <p:sldId id="519" r:id="rId3"/>
    <p:sldId id="518" r:id="rId4"/>
    <p:sldId id="538" r:id="rId5"/>
    <p:sldId id="531" r:id="rId6"/>
    <p:sldId id="532" r:id="rId7"/>
    <p:sldId id="529" r:id="rId8"/>
    <p:sldId id="526" r:id="rId9"/>
    <p:sldId id="525" r:id="rId10"/>
    <p:sldId id="536" r:id="rId11"/>
    <p:sldId id="537" r:id="rId12"/>
    <p:sldId id="534" r:id="rId13"/>
    <p:sldId id="535" r:id="rId14"/>
    <p:sldId id="530" r:id="rId15"/>
    <p:sldId id="533" r:id="rId16"/>
  </p:sldIdLst>
  <p:sldSz cx="9144000" cy="6858000" type="screen4x3"/>
  <p:notesSz cx="6858000" cy="994568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35" autoAdjust="0"/>
    <p:restoredTop sz="92639" autoAdjust="0"/>
  </p:normalViewPr>
  <p:slideViewPr>
    <p:cSldViewPr snapToGrid="0">
      <p:cViewPr varScale="1">
        <p:scale>
          <a:sx n="104" d="100"/>
          <a:sy n="104" d="100"/>
        </p:scale>
        <p:origin x="-22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73187" cy="497205"/>
          </a:xfrm>
          <a:prstGeom prst="rect">
            <a:avLst/>
          </a:prstGeom>
        </p:spPr>
        <p:txBody>
          <a:bodyPr vert="horz" lIns="91735" tIns="45866" rIns="91735" bIns="45866"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84815" y="1"/>
            <a:ext cx="2971587" cy="497205"/>
          </a:xfrm>
          <a:prstGeom prst="rect">
            <a:avLst/>
          </a:prstGeom>
        </p:spPr>
        <p:txBody>
          <a:bodyPr vert="horz" lIns="91735" tIns="45866" rIns="91735" bIns="45866" rtlCol="0"/>
          <a:lstStyle>
            <a:lvl1pPr algn="r" fontAlgn="auto">
              <a:spcBef>
                <a:spcPts val="0"/>
              </a:spcBef>
              <a:spcAft>
                <a:spcPts val="0"/>
              </a:spcAft>
              <a:defRPr sz="1200">
                <a:latin typeface="+mn-lt"/>
                <a:ea typeface="+mn-ea"/>
              </a:defRPr>
            </a:lvl1pPr>
          </a:lstStyle>
          <a:p>
            <a:pPr>
              <a:defRPr/>
            </a:pPr>
            <a:fld id="{6C9B4B5A-7D15-4D2E-BC82-B92816281EDE}" type="datetimeFigureOut">
              <a:rPr lang="ja-JP" altLang="en-US"/>
              <a:pPr>
                <a:defRPr/>
              </a:pPr>
              <a:t>2014/3/10</a:t>
            </a:fld>
            <a:endParaRPr lang="ja-JP" altLang="en-US"/>
          </a:p>
        </p:txBody>
      </p:sp>
      <p:sp>
        <p:nvSpPr>
          <p:cNvPr id="4" name="スライド イメージ プレースホルダー 3"/>
          <p:cNvSpPr>
            <a:spLocks noGrp="1" noRot="1" noChangeAspect="1"/>
          </p:cNvSpPr>
          <p:nvPr>
            <p:ph type="sldImg" idx="2"/>
          </p:nvPr>
        </p:nvSpPr>
        <p:spPr>
          <a:xfrm>
            <a:off x="944563" y="747713"/>
            <a:ext cx="4968875" cy="3725862"/>
          </a:xfrm>
          <a:prstGeom prst="rect">
            <a:avLst/>
          </a:prstGeom>
          <a:noFill/>
          <a:ln w="12700">
            <a:solidFill>
              <a:prstClr val="black"/>
            </a:solidFill>
          </a:ln>
        </p:spPr>
        <p:txBody>
          <a:bodyPr vert="horz" lIns="91735" tIns="45866" rIns="91735" bIns="45866" rtlCol="0" anchor="ctr"/>
          <a:lstStyle/>
          <a:p>
            <a:pPr lvl="0"/>
            <a:endParaRPr lang="ja-JP" altLang="en-US" noProof="0"/>
          </a:p>
        </p:txBody>
      </p:sp>
      <p:sp>
        <p:nvSpPr>
          <p:cNvPr id="5" name="ノート プレースホルダー 4"/>
          <p:cNvSpPr>
            <a:spLocks noGrp="1"/>
          </p:cNvSpPr>
          <p:nvPr>
            <p:ph type="body" sz="quarter" idx="3"/>
          </p:nvPr>
        </p:nvSpPr>
        <p:spPr>
          <a:xfrm>
            <a:off x="684521" y="4724241"/>
            <a:ext cx="5488959" cy="4474845"/>
          </a:xfrm>
          <a:prstGeom prst="rect">
            <a:avLst/>
          </a:prstGeom>
        </p:spPr>
        <p:txBody>
          <a:bodyPr vert="horz" lIns="91735" tIns="45866" rIns="91735" bIns="45866"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1" y="9446895"/>
            <a:ext cx="2973187" cy="497204"/>
          </a:xfrm>
          <a:prstGeom prst="rect">
            <a:avLst/>
          </a:prstGeom>
        </p:spPr>
        <p:txBody>
          <a:bodyPr vert="horz" lIns="91735" tIns="45866" rIns="91735" bIns="45866"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84815" y="9446895"/>
            <a:ext cx="2971587" cy="497204"/>
          </a:xfrm>
          <a:prstGeom prst="rect">
            <a:avLst/>
          </a:prstGeom>
        </p:spPr>
        <p:txBody>
          <a:bodyPr vert="horz" lIns="91735" tIns="45866" rIns="91735" bIns="45866" rtlCol="0" anchor="b"/>
          <a:lstStyle>
            <a:lvl1pPr algn="r" fontAlgn="auto">
              <a:spcBef>
                <a:spcPts val="0"/>
              </a:spcBef>
              <a:spcAft>
                <a:spcPts val="0"/>
              </a:spcAft>
              <a:defRPr sz="1200">
                <a:latin typeface="+mn-lt"/>
                <a:ea typeface="+mn-ea"/>
              </a:defRPr>
            </a:lvl1pPr>
          </a:lstStyle>
          <a:p>
            <a:pPr>
              <a:defRPr/>
            </a:pPr>
            <a:fld id="{57CA5275-4B8C-43A4-9675-2239914723DB}" type="slidenum">
              <a:rPr lang="ja-JP" altLang="en-US"/>
              <a:pPr>
                <a:defRPr/>
              </a:pPr>
              <a:t>‹#›</a:t>
            </a:fld>
            <a:endParaRPr lang="ja-JP" altLang="en-US"/>
          </a:p>
        </p:txBody>
      </p:sp>
    </p:spTree>
    <p:extLst>
      <p:ext uri="{BB962C8B-B14F-4D97-AF65-F5344CB8AC3E}">
        <p14:creationId xmlns:p14="http://schemas.microsoft.com/office/powerpoint/2010/main" val="4077687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正方形/長方形 17"/>
          <p:cNvSpPr/>
          <p:nvPr userDrawn="1"/>
        </p:nvSpPr>
        <p:spPr>
          <a:xfrm>
            <a:off x="904875" y="1919288"/>
            <a:ext cx="7875588"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19"/>
          <p:cNvSpPr/>
          <p:nvPr userDrawn="1"/>
        </p:nvSpPr>
        <p:spPr>
          <a:xfrm>
            <a:off x="904875" y="1919288"/>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grpSp>
        <p:nvGrpSpPr>
          <p:cNvPr id="6" name="グループ化 23"/>
          <p:cNvGrpSpPr>
            <a:grpSpLocks/>
          </p:cNvGrpSpPr>
          <p:nvPr userDrawn="1"/>
        </p:nvGrpSpPr>
        <p:grpSpPr bwMode="auto">
          <a:xfrm>
            <a:off x="179388" y="6597650"/>
            <a:ext cx="8890000" cy="0"/>
            <a:chOff x="179512" y="6525344"/>
            <a:chExt cx="8890035" cy="0"/>
          </a:xfrm>
        </p:grpSpPr>
        <p:cxnSp>
          <p:nvCxnSpPr>
            <p:cNvPr id="7"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0"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1" name="Picture 1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288" y="5013325"/>
            <a:ext cx="3240087"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タイトル 7"/>
          <p:cNvSpPr>
            <a:spLocks noGrp="1"/>
          </p:cNvSpPr>
          <p:nvPr>
            <p:ph type="ctrTitle"/>
          </p:nvPr>
        </p:nvSpPr>
        <p:spPr>
          <a:xfrm>
            <a:off x="1219200" y="2157214"/>
            <a:ext cx="6858000" cy="990600"/>
          </a:xfrm>
        </p:spPr>
        <p:txBody>
          <a:bodyPr anchor="t"/>
          <a:lstStyle>
            <a:lvl1pPr algn="r">
              <a:defRPr sz="3200">
                <a:solidFill>
                  <a:schemeClr val="tx1"/>
                </a:solidFill>
                <a:latin typeface="HGS明朝E" pitchFamily="18" charset="-128"/>
                <a:ea typeface="HGS明朝E" pitchFamily="18" charset="-128"/>
              </a:defRPr>
            </a:lvl1pPr>
          </a:lstStyle>
          <a:p>
            <a:r>
              <a:rPr lang="ja-JP" altLang="en-US" dirty="0" smtClean="0"/>
              <a:t>マスター タイトルの書式設定</a:t>
            </a:r>
            <a:endParaRPr lang="en-US" dirty="0"/>
          </a:p>
        </p:txBody>
      </p:sp>
      <p:sp>
        <p:nvSpPr>
          <p:cNvPr id="31" name="テキスト プレースホルダー 2"/>
          <p:cNvSpPr>
            <a:spLocks noGrp="1"/>
          </p:cNvSpPr>
          <p:nvPr>
            <p:ph type="body" idx="1"/>
          </p:nvPr>
        </p:nvSpPr>
        <p:spPr>
          <a:xfrm>
            <a:off x="4644008" y="4267200"/>
            <a:ext cx="3528392"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dirty="0" smtClean="0"/>
              <a:t>マスタ テキストの書式設定</a:t>
            </a:r>
          </a:p>
        </p:txBody>
      </p:sp>
      <p:sp>
        <p:nvSpPr>
          <p:cNvPr id="12" name="スライド番号プレースホルダー 28"/>
          <p:cNvSpPr>
            <a:spLocks noGrp="1"/>
          </p:cNvSpPr>
          <p:nvPr>
            <p:ph type="sldNum" sz="quarter" idx="10"/>
          </p:nvPr>
        </p:nvSpPr>
        <p:spPr>
          <a:xfrm>
            <a:off x="4000500" y="6597650"/>
            <a:ext cx="1219200" cy="182563"/>
          </a:xfrm>
        </p:spPr>
        <p:txBody>
          <a:bodyPr/>
          <a:lstStyle>
            <a:lvl1pPr algn="ctr">
              <a:defRPr/>
            </a:lvl1pPr>
          </a:lstStyle>
          <a:p>
            <a:pPr>
              <a:defRPr/>
            </a:pPr>
            <a:fld id="{9B641E19-3F38-4667-930A-C65CED4EF2F0}" type="slidenum">
              <a:rPr lang="ja-JP" altLang="en-US"/>
              <a:pPr>
                <a:defRPr/>
              </a:pPr>
              <a:t>‹#›</a:t>
            </a:fld>
            <a:endParaRPr lang="ja-JP" altLang="en-US"/>
          </a:p>
        </p:txBody>
      </p:sp>
    </p:spTree>
    <p:extLst>
      <p:ext uri="{BB962C8B-B14F-4D97-AF65-F5344CB8AC3E}">
        <p14:creationId xmlns:p14="http://schemas.microsoft.com/office/powerpoint/2010/main" val="1664462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grpSp>
        <p:nvGrpSpPr>
          <p:cNvPr id="4" name="グループ化 6"/>
          <p:cNvGrpSpPr>
            <a:grpSpLocks/>
          </p:cNvGrpSpPr>
          <p:nvPr userDrawn="1"/>
        </p:nvGrpSpPr>
        <p:grpSpPr bwMode="auto">
          <a:xfrm>
            <a:off x="179388" y="6597650"/>
            <a:ext cx="8890000" cy="0"/>
            <a:chOff x="179512" y="6525344"/>
            <a:chExt cx="8890035" cy="0"/>
          </a:xfrm>
        </p:grpSpPr>
        <p:cxnSp>
          <p:nvCxnSpPr>
            <p:cNvPr id="5" name="直線コネクタ 8"/>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直線コネクタ 9"/>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 name="直線コネクタ 10"/>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9" name="直線コネクタ 11"/>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0" name="Picture 3" descr="\\spb-fs\プロジェクト\9210359 津國剛PL\オープンデータコンソーシアム\ロゴ\OPEN DATA\OPEN DATA\OP YOKE.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59650" y="0"/>
            <a:ext cx="1784350"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直線コネクタ 19"/>
          <p:cNvCxnSpPr/>
          <p:nvPr userDrawn="1"/>
        </p:nvCxnSpPr>
        <p:spPr>
          <a:xfrm>
            <a:off x="468313" y="757238"/>
            <a:ext cx="8207375" cy="0"/>
          </a:xfrm>
          <a:prstGeom prst="line">
            <a:avLst/>
          </a:prstGeom>
          <a:ln w="539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446567" y="12877"/>
            <a:ext cx="8229600" cy="738011"/>
          </a:xfrm>
        </p:spPr>
        <p:txBody>
          <a:bodyPr/>
          <a:lstStyle>
            <a:lvl1pPr>
              <a:defRPr>
                <a:latin typeface="HGS明朝E" pitchFamily="18" charset="-128"/>
                <a:ea typeface="HGS明朝E" pitchFamily="18" charset="-128"/>
              </a:defRPr>
            </a:lvl1pPr>
          </a:lstStyle>
          <a:p>
            <a:r>
              <a:rPr lang="ja-JP" altLang="en-US" dirty="0" smtClean="0"/>
              <a:t>マスター タイトルの書式設定</a:t>
            </a:r>
            <a:endParaRPr lang="en-US" dirty="0"/>
          </a:p>
        </p:txBody>
      </p:sp>
      <p:sp>
        <p:nvSpPr>
          <p:cNvPr id="8" name="コンテンツ プレースホルダー 7"/>
          <p:cNvSpPr>
            <a:spLocks noGrp="1"/>
          </p:cNvSpPr>
          <p:nvPr>
            <p:ph sz="quarter" idx="1"/>
          </p:nvPr>
        </p:nvSpPr>
        <p:spPr>
          <a:xfrm>
            <a:off x="457200" y="893135"/>
            <a:ext cx="8229600" cy="5263825"/>
          </a:xfrm>
        </p:spPr>
        <p:txBody>
          <a:bodyPr/>
          <a:lstStyle>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12" name="スライド番号プレースホルダー 5"/>
          <p:cNvSpPr>
            <a:spLocks noGrp="1"/>
          </p:cNvSpPr>
          <p:nvPr>
            <p:ph type="sldNum" sz="quarter" idx="10"/>
          </p:nvPr>
        </p:nvSpPr>
        <p:spPr>
          <a:xfrm>
            <a:off x="3598863" y="6591300"/>
            <a:ext cx="1981200" cy="366713"/>
          </a:xfrm>
        </p:spPr>
        <p:txBody>
          <a:bodyPr/>
          <a:lstStyle>
            <a:lvl1pPr algn="ctr">
              <a:defRPr/>
            </a:lvl1pPr>
          </a:lstStyle>
          <a:p>
            <a:pPr>
              <a:defRPr/>
            </a:pPr>
            <a:fld id="{F12564E5-EFA7-4DA2-B24A-EB721B441B38}" type="slidenum">
              <a:rPr lang="ja-JP" altLang="en-US"/>
              <a:pPr>
                <a:defRPr/>
              </a:pPr>
              <a:t>‹#›</a:t>
            </a:fld>
            <a:endParaRPr lang="ja-JP" altLang="en-US" dirty="0"/>
          </a:p>
        </p:txBody>
      </p:sp>
    </p:spTree>
    <p:extLst>
      <p:ext uri="{BB962C8B-B14F-4D97-AF65-F5344CB8AC3E}">
        <p14:creationId xmlns:p14="http://schemas.microsoft.com/office/powerpoint/2010/main" val="2212383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grpSp>
        <p:nvGrpSpPr>
          <p:cNvPr id="3" name="グループ化 6"/>
          <p:cNvGrpSpPr>
            <a:grpSpLocks/>
          </p:cNvGrpSpPr>
          <p:nvPr userDrawn="1"/>
        </p:nvGrpSpPr>
        <p:grpSpPr bwMode="auto">
          <a:xfrm>
            <a:off x="179388" y="6597650"/>
            <a:ext cx="8890000" cy="0"/>
            <a:chOff x="179512" y="6525344"/>
            <a:chExt cx="8890035" cy="0"/>
          </a:xfrm>
        </p:grpSpPr>
        <p:cxnSp>
          <p:nvCxnSpPr>
            <p:cNvPr id="4" name="直線コネクタ 8"/>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 name="直線コネクタ 9"/>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 name="直線コネクタ 10"/>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7" name="直線コネクタ 11"/>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8" name="Picture 3" descr="\\spb-fs\プロジェクト\9210359 津國剛PL\オープンデータコンソーシアム\ロゴ\OPEN DATA\OPEN DATA\OP YOKE.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48563" y="0"/>
            <a:ext cx="1595437"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直線コネクタ 19"/>
          <p:cNvCxnSpPr/>
          <p:nvPr userDrawn="1"/>
        </p:nvCxnSpPr>
        <p:spPr>
          <a:xfrm>
            <a:off x="468313" y="958850"/>
            <a:ext cx="8207375" cy="0"/>
          </a:xfrm>
          <a:prstGeom prst="line">
            <a:avLst/>
          </a:prstGeom>
          <a:ln w="539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6" name="タイトル 1"/>
          <p:cNvSpPr>
            <a:spLocks noGrp="1"/>
          </p:cNvSpPr>
          <p:nvPr>
            <p:ph type="title"/>
          </p:nvPr>
        </p:nvSpPr>
        <p:spPr>
          <a:xfrm>
            <a:off x="457200" y="2244"/>
            <a:ext cx="8229600" cy="962695"/>
          </a:xfrm>
        </p:spPr>
        <p:txBody>
          <a:bodyPr/>
          <a:lstStyle/>
          <a:p>
            <a:r>
              <a:rPr lang="ja-JP" altLang="en-US" dirty="0" smtClean="0"/>
              <a:t>マスター タイトルの書式設定</a:t>
            </a:r>
            <a:endParaRPr lang="en-US" dirty="0"/>
          </a:p>
        </p:txBody>
      </p:sp>
      <p:sp>
        <p:nvSpPr>
          <p:cNvPr id="10" name="スライド番号プレースホルダー 5"/>
          <p:cNvSpPr>
            <a:spLocks noGrp="1"/>
          </p:cNvSpPr>
          <p:nvPr>
            <p:ph type="sldNum" sz="quarter" idx="10"/>
          </p:nvPr>
        </p:nvSpPr>
        <p:spPr>
          <a:xfrm>
            <a:off x="3598863" y="6591300"/>
            <a:ext cx="1981200" cy="366713"/>
          </a:xfrm>
        </p:spPr>
        <p:txBody>
          <a:bodyPr/>
          <a:lstStyle>
            <a:lvl1pPr algn="ctr">
              <a:defRPr/>
            </a:lvl1pPr>
          </a:lstStyle>
          <a:p>
            <a:pPr>
              <a:defRPr/>
            </a:pPr>
            <a:fld id="{914939B5-BC0B-4022-A157-047F5B5F8BBC}" type="slidenum">
              <a:rPr lang="ja-JP" altLang="en-US"/>
              <a:pPr>
                <a:defRPr/>
              </a:pPr>
              <a:t>‹#›</a:t>
            </a:fld>
            <a:endParaRPr lang="ja-JP" altLang="en-US" dirty="0"/>
          </a:p>
        </p:txBody>
      </p:sp>
    </p:spTree>
    <p:extLst>
      <p:ext uri="{BB962C8B-B14F-4D97-AF65-F5344CB8AC3E}">
        <p14:creationId xmlns:p14="http://schemas.microsoft.com/office/powerpoint/2010/main" val="3143393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grpSp>
        <p:nvGrpSpPr>
          <p:cNvPr id="3" name="グループ化 23"/>
          <p:cNvGrpSpPr>
            <a:grpSpLocks/>
          </p:cNvGrpSpPr>
          <p:nvPr userDrawn="1"/>
        </p:nvGrpSpPr>
        <p:grpSpPr bwMode="auto">
          <a:xfrm>
            <a:off x="179388" y="6597650"/>
            <a:ext cx="8890000" cy="0"/>
            <a:chOff x="179512" y="6525344"/>
            <a:chExt cx="8890035" cy="0"/>
          </a:xfrm>
        </p:grpSpPr>
        <p:cxnSp>
          <p:nvCxnSpPr>
            <p:cNvPr id="4"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7"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8" name="Picture 3" descr="\\spb-fs\プロジェクト\9210359 津國剛PL\オープンデータコンソーシアム\ロゴ\OPEN DATA\OPEN DATA\OP YOKE.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12088" y="6237288"/>
            <a:ext cx="1317625"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グループ化 6"/>
          <p:cNvGrpSpPr>
            <a:grpSpLocks/>
          </p:cNvGrpSpPr>
          <p:nvPr userDrawn="1"/>
        </p:nvGrpSpPr>
        <p:grpSpPr bwMode="auto">
          <a:xfrm>
            <a:off x="519113" y="3429000"/>
            <a:ext cx="8185150" cy="166688"/>
            <a:chOff x="179512" y="6525344"/>
            <a:chExt cx="8890035" cy="0"/>
          </a:xfrm>
        </p:grpSpPr>
        <p:cxnSp>
          <p:nvCxnSpPr>
            <p:cNvPr id="10" name="直線コネクタ 8"/>
            <p:cNvCxnSpPr/>
            <p:nvPr/>
          </p:nvCxnSpPr>
          <p:spPr>
            <a:xfrm>
              <a:off x="179512" y="6525344"/>
              <a:ext cx="820897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直線コネクタ 9"/>
            <p:cNvCxnSpPr/>
            <p:nvPr/>
          </p:nvCxnSpPr>
          <p:spPr>
            <a:xfrm>
              <a:off x="8476418" y="6525344"/>
              <a:ext cx="15173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直線コネクタ 10"/>
            <p:cNvCxnSpPr/>
            <p:nvPr/>
          </p:nvCxnSpPr>
          <p:spPr>
            <a:xfrm>
              <a:off x="8704014" y="6525344"/>
              <a:ext cx="15173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3" name="直線コネクタ 11"/>
            <p:cNvCxnSpPr/>
            <p:nvPr/>
          </p:nvCxnSpPr>
          <p:spPr>
            <a:xfrm>
              <a:off x="8917816" y="6525344"/>
              <a:ext cx="15173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 name="タイトル 1"/>
          <p:cNvSpPr>
            <a:spLocks noGrp="1"/>
          </p:cNvSpPr>
          <p:nvPr>
            <p:ph type="title"/>
          </p:nvPr>
        </p:nvSpPr>
        <p:spPr>
          <a:xfrm>
            <a:off x="755576" y="2492896"/>
            <a:ext cx="7488832" cy="914400"/>
          </a:xfrm>
        </p:spPr>
        <p:txBody>
          <a:bodyPr/>
          <a:lstStyle/>
          <a:p>
            <a:r>
              <a:rPr lang="ja-JP" altLang="en-US" smtClean="0"/>
              <a:t>マスター タイトルの書式設定</a:t>
            </a:r>
            <a:endParaRPr lang="en-US"/>
          </a:p>
        </p:txBody>
      </p:sp>
      <p:sp>
        <p:nvSpPr>
          <p:cNvPr id="14" name="スライド番号プレースホルダー 4"/>
          <p:cNvSpPr>
            <a:spLocks noGrp="1"/>
          </p:cNvSpPr>
          <p:nvPr>
            <p:ph type="sldNum" sz="quarter" idx="10"/>
          </p:nvPr>
        </p:nvSpPr>
        <p:spPr>
          <a:xfrm>
            <a:off x="4173538" y="6592888"/>
            <a:ext cx="758825" cy="365125"/>
          </a:xfrm>
        </p:spPr>
        <p:txBody>
          <a:bodyPr/>
          <a:lstStyle>
            <a:lvl1pPr algn="ctr">
              <a:defRPr/>
            </a:lvl1pPr>
          </a:lstStyle>
          <a:p>
            <a:pPr>
              <a:defRPr/>
            </a:pPr>
            <a:fld id="{65551104-6A64-4A52-91D1-4C861541B978}" type="slidenum">
              <a:rPr lang="ja-JP" altLang="en-US"/>
              <a:pPr>
                <a:defRPr/>
              </a:pPr>
              <a:t>‹#›</a:t>
            </a:fld>
            <a:endParaRPr lang="ja-JP" altLang="en-US"/>
          </a:p>
        </p:txBody>
      </p:sp>
    </p:spTree>
    <p:extLst>
      <p:ext uri="{BB962C8B-B14F-4D97-AF65-F5344CB8AC3E}">
        <p14:creationId xmlns:p14="http://schemas.microsoft.com/office/powerpoint/2010/main" val="19758043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21"/>
          <p:cNvSpPr>
            <a:spLocks noGrp="1"/>
          </p:cNvSpPr>
          <p:nvPr>
            <p:ph type="title"/>
          </p:nvPr>
        </p:nvSpPr>
        <p:spPr bwMode="auto">
          <a:xfrm>
            <a:off x="457200" y="1524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ja-JP" altLang="en-US" smtClean="0"/>
              <a:t>マスター タイトルの書式設定</a:t>
            </a:r>
            <a:endParaRPr lang="en-US" altLang="ja-JP" smtClean="0"/>
          </a:p>
        </p:txBody>
      </p:sp>
      <p:sp>
        <p:nvSpPr>
          <p:cNvPr id="1027" name="テキスト プレースホルダー 12"/>
          <p:cNvSpPr>
            <a:spLocks noGrp="1"/>
          </p:cNvSpPr>
          <p:nvPr>
            <p:ph type="body" idx="1"/>
          </p:nvPr>
        </p:nvSpPr>
        <p:spPr bwMode="auto">
          <a:xfrm>
            <a:off x="457200" y="1219200"/>
            <a:ext cx="8229600" cy="491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4" name="日付プレースホルダー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3" name="フッター プレースホルダー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23" name="スライド番号プレースホルダー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fld id="{DC256D5A-3385-4412-A5B3-81904B936503}"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200" kern="1200">
          <a:solidFill>
            <a:schemeClr val="tx2"/>
          </a:solidFill>
          <a:latin typeface="HGS明朝E" pitchFamily="18" charset="-128"/>
          <a:ea typeface="HGS明朝E" pitchFamily="18" charset="-128"/>
          <a:cs typeface="+mj-cs"/>
        </a:defRPr>
      </a:lvl1pPr>
      <a:lvl2pPr algn="l" rtl="0" eaLnBrk="0" fontAlgn="base" hangingPunct="0">
        <a:spcBef>
          <a:spcPct val="0"/>
        </a:spcBef>
        <a:spcAft>
          <a:spcPct val="0"/>
        </a:spcAft>
        <a:defRPr kumimoji="1" sz="3200">
          <a:solidFill>
            <a:schemeClr val="tx2"/>
          </a:solidFill>
          <a:latin typeface="HGS明朝E" pitchFamily="18" charset="-128"/>
          <a:ea typeface="HGS明朝E" pitchFamily="18" charset="-128"/>
        </a:defRPr>
      </a:lvl2pPr>
      <a:lvl3pPr algn="l" rtl="0" eaLnBrk="0" fontAlgn="base" hangingPunct="0">
        <a:spcBef>
          <a:spcPct val="0"/>
        </a:spcBef>
        <a:spcAft>
          <a:spcPct val="0"/>
        </a:spcAft>
        <a:defRPr kumimoji="1" sz="3200">
          <a:solidFill>
            <a:schemeClr val="tx2"/>
          </a:solidFill>
          <a:latin typeface="HGS明朝E" pitchFamily="18" charset="-128"/>
          <a:ea typeface="HGS明朝E" pitchFamily="18" charset="-128"/>
        </a:defRPr>
      </a:lvl3pPr>
      <a:lvl4pPr algn="l" rtl="0" eaLnBrk="0" fontAlgn="base" hangingPunct="0">
        <a:spcBef>
          <a:spcPct val="0"/>
        </a:spcBef>
        <a:spcAft>
          <a:spcPct val="0"/>
        </a:spcAft>
        <a:defRPr kumimoji="1" sz="3200">
          <a:solidFill>
            <a:schemeClr val="tx2"/>
          </a:solidFill>
          <a:latin typeface="HGS明朝E" pitchFamily="18" charset="-128"/>
          <a:ea typeface="HGS明朝E" pitchFamily="18" charset="-128"/>
        </a:defRPr>
      </a:lvl4pPr>
      <a:lvl5pPr algn="l" rtl="0" eaLnBrk="0" fontAlgn="base" hangingPunct="0">
        <a:spcBef>
          <a:spcPct val="0"/>
        </a:spcBef>
        <a:spcAft>
          <a:spcPct val="0"/>
        </a:spcAft>
        <a:defRPr kumimoji="1" sz="3200">
          <a:solidFill>
            <a:schemeClr val="tx2"/>
          </a:solidFill>
          <a:latin typeface="HGS明朝E" pitchFamily="18" charset="-128"/>
          <a:ea typeface="HGS明朝E" pitchFamily="18"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テキスト プレースホルダー 3"/>
          <p:cNvSpPr>
            <a:spLocks noGrp="1"/>
          </p:cNvSpPr>
          <p:nvPr>
            <p:ph type="body" idx="1"/>
          </p:nvPr>
        </p:nvSpPr>
        <p:spPr>
          <a:xfrm>
            <a:off x="2511380" y="4037013"/>
            <a:ext cx="6313533" cy="1178931"/>
          </a:xfrm>
        </p:spPr>
        <p:txBody>
          <a:bodyPr/>
          <a:lstStyle/>
          <a:p>
            <a:pPr eaLnBrk="1" hangingPunct="1"/>
            <a:r>
              <a:rPr lang="en-US" altLang="ja-JP"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Open Data Promotion </a:t>
            </a:r>
            <a:r>
              <a:rPr lang="en-US" altLang="ja-JP"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Consortium</a:t>
            </a:r>
          </a:p>
          <a:p>
            <a:pPr eaLnBrk="1" hangingPunct="1"/>
            <a:r>
              <a:rPr lang="en-US" altLang="ja-JP"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Yuriko Inoue</a:t>
            </a:r>
          </a:p>
          <a:p>
            <a:pPr eaLnBrk="1" hangingPunct="1"/>
            <a:r>
              <a:rPr lang="en-US" altLang="ja-JP"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Chair Person, Data Governance Committee</a:t>
            </a:r>
          </a:p>
        </p:txBody>
      </p:sp>
      <p:sp>
        <p:nvSpPr>
          <p:cNvPr id="6147" name="タイトル 1"/>
          <p:cNvSpPr txBox="1">
            <a:spLocks/>
          </p:cNvSpPr>
          <p:nvPr/>
        </p:nvSpPr>
        <p:spPr bwMode="auto">
          <a:xfrm>
            <a:off x="1173163" y="2020888"/>
            <a:ext cx="75311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kumimoji="1" sz="2600">
                <a:solidFill>
                  <a:schemeClr val="tx1"/>
                </a:solidFill>
                <a:latin typeface="Arial" charset="0"/>
                <a:ea typeface="ＭＳ Ｐゴシック" charset="-128"/>
              </a:defRPr>
            </a:lvl1pPr>
            <a:lvl2pPr marL="742950" indent="-285750" eaLnBrk="0" hangingPunct="0">
              <a:spcBef>
                <a:spcPts val="500"/>
              </a:spcBef>
              <a:buClr>
                <a:schemeClr val="accent2"/>
              </a:buClr>
              <a:buSzPct val="76000"/>
              <a:buFont typeface="Wingdings 3" pitchFamily="18" charset="2"/>
              <a:buChar char=""/>
              <a:defRPr kumimoji="1" sz="2300">
                <a:solidFill>
                  <a:schemeClr val="tx1"/>
                </a:solidFill>
                <a:latin typeface="Arial" charset="0"/>
                <a:ea typeface="ＭＳ Ｐゴシック" charset="-128"/>
              </a:defRPr>
            </a:lvl2pPr>
            <a:lvl3pPr marL="1143000" indent="-228600" eaLnBrk="0" hangingPunct="0">
              <a:spcBef>
                <a:spcPts val="500"/>
              </a:spcBef>
              <a:buClr>
                <a:srgbClr val="BCBCBC"/>
              </a:buClr>
              <a:buSzPct val="76000"/>
              <a:buFont typeface="Wingdings 3" pitchFamily="18" charset="2"/>
              <a:buChar char=""/>
              <a:defRPr kumimoji="1" sz="2000">
                <a:solidFill>
                  <a:schemeClr val="tx1"/>
                </a:solidFill>
                <a:latin typeface="Arial" charset="0"/>
                <a:ea typeface="ＭＳ Ｐゴシック" charset="-128"/>
              </a:defRPr>
            </a:lvl3pPr>
            <a:lvl4pPr marL="1600200" indent="-228600" eaLnBrk="0" hangingPunct="0">
              <a:spcBef>
                <a:spcPts val="400"/>
              </a:spcBef>
              <a:buClr>
                <a:srgbClr val="8BA2B4"/>
              </a:buClr>
              <a:buSzPct val="70000"/>
              <a:buFont typeface="Wingdings" pitchFamily="2" charset="2"/>
              <a:buChar char=""/>
              <a:defRPr kumimoji="1">
                <a:solidFill>
                  <a:schemeClr val="tx1"/>
                </a:solidFill>
                <a:latin typeface="Arial" charset="0"/>
                <a:ea typeface="ＭＳ Ｐゴシック" charset="-128"/>
              </a:defRPr>
            </a:lvl4pPr>
            <a:lvl5pPr marL="2057400" indent="-228600" eaLnBrk="0" hangingPunct="0">
              <a:spcBef>
                <a:spcPts val="300"/>
              </a:spcBef>
              <a:buClr>
                <a:schemeClr val="accent2"/>
              </a:buClr>
              <a:buSzPct val="70000"/>
              <a:buFont typeface="Wingdings" pitchFamily="2" charset="2"/>
              <a:buChar char=""/>
              <a:defRPr kumimoji="1" sz="1600">
                <a:solidFill>
                  <a:schemeClr val="tx1"/>
                </a:solidFill>
                <a:latin typeface="Arial" charset="0"/>
                <a:ea typeface="ＭＳ Ｐゴシック"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9pPr>
          </a:lstStyle>
          <a:p>
            <a:pPr algn="r" eaLnBrk="1" hangingPunct="1">
              <a:spcBef>
                <a:spcPct val="0"/>
              </a:spcBef>
              <a:buClrTx/>
              <a:buSzTx/>
              <a:buFontTx/>
              <a:buNone/>
            </a:pP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Open Data Promotion Consortium</a:t>
            </a:r>
            <a:endParaRPr lang="en-US" altLang="ja-JP" sz="20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r" eaLnBrk="1" hangingPunct="1">
              <a:spcBef>
                <a:spcPct val="0"/>
              </a:spcBef>
              <a:buClrTx/>
              <a:buSzTx/>
              <a:buFontTx/>
              <a:buNone/>
            </a:pPr>
            <a:r>
              <a:rPr lang="en-US" altLang="ja-JP" sz="2800" dirty="0" smtClean="0">
                <a:latin typeface="Arial Unicode MS" panose="020B0604020202020204" pitchFamily="50" charset="-128"/>
                <a:ea typeface="Arial Unicode MS" panose="020B0604020202020204" pitchFamily="50" charset="-128"/>
                <a:cs typeface="Arial Unicode MS" panose="020B0604020202020204" pitchFamily="50" charset="-128"/>
              </a:rPr>
              <a:t>Activities of Data Governance Committee</a:t>
            </a:r>
            <a:r>
              <a:rPr lang="ja-JP" altLang="en-US" sz="2800" dirty="0">
                <a:latin typeface="Arial Unicode MS" panose="020B0604020202020204" pitchFamily="50" charset="-128"/>
                <a:ea typeface="Arial Unicode MS" panose="020B0604020202020204" pitchFamily="50" charset="-128"/>
                <a:cs typeface="Arial Unicode MS" panose="020B0604020202020204" pitchFamily="50" charset="-128"/>
              </a:rPr>
              <a:t> </a:t>
            </a:r>
            <a:endParaRPr lang="en-US" altLang="ja-JP" sz="28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algn="r" eaLnBrk="1" hangingPunct="1">
              <a:spcBef>
                <a:spcPct val="0"/>
              </a:spcBef>
              <a:buClrTx/>
              <a:buSzTx/>
              <a:buFontTx/>
              <a:buNone/>
            </a:pPr>
            <a:r>
              <a:rPr lang="en-US" altLang="ja-JP" sz="2800" dirty="0" smtClean="0">
                <a:latin typeface="Arial Unicode MS" panose="020B0604020202020204" pitchFamily="50" charset="-128"/>
                <a:ea typeface="Arial Unicode MS" panose="020B0604020202020204" pitchFamily="50" charset="-128"/>
                <a:cs typeface="Arial Unicode MS" panose="020B0604020202020204" pitchFamily="50" charset="-128"/>
              </a:rPr>
              <a:t>in the Fiscal 2013</a:t>
            </a:r>
            <a:endParaRPr lang="en-US" altLang="ja-JP" sz="28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r" eaLnBrk="1" hangingPunct="1">
              <a:spcBef>
                <a:spcPct val="0"/>
              </a:spcBef>
              <a:buClrTx/>
              <a:buSzTx/>
              <a:buFontTx/>
              <a:buNone/>
            </a:pPr>
            <a:endParaRPr lang="en-US" altLang="ja-JP" sz="24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6148" name="タイトル 1"/>
          <p:cNvSpPr txBox="1">
            <a:spLocks/>
          </p:cNvSpPr>
          <p:nvPr/>
        </p:nvSpPr>
        <p:spPr bwMode="auto">
          <a:xfrm>
            <a:off x="4852988" y="327025"/>
            <a:ext cx="3971925"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kumimoji="1" sz="2600">
                <a:solidFill>
                  <a:schemeClr val="tx1"/>
                </a:solidFill>
                <a:latin typeface="Arial" charset="0"/>
                <a:ea typeface="ＭＳ Ｐゴシック" charset="-128"/>
              </a:defRPr>
            </a:lvl1pPr>
            <a:lvl2pPr marL="742950" indent="-285750" eaLnBrk="0" hangingPunct="0">
              <a:spcBef>
                <a:spcPts val="500"/>
              </a:spcBef>
              <a:buClr>
                <a:schemeClr val="accent2"/>
              </a:buClr>
              <a:buSzPct val="76000"/>
              <a:buFont typeface="Wingdings 3" pitchFamily="18" charset="2"/>
              <a:buChar char=""/>
              <a:defRPr kumimoji="1" sz="2300">
                <a:solidFill>
                  <a:schemeClr val="tx1"/>
                </a:solidFill>
                <a:latin typeface="Arial" charset="0"/>
                <a:ea typeface="ＭＳ Ｐゴシック" charset="-128"/>
              </a:defRPr>
            </a:lvl2pPr>
            <a:lvl3pPr marL="1143000" indent="-228600" eaLnBrk="0" hangingPunct="0">
              <a:spcBef>
                <a:spcPts val="500"/>
              </a:spcBef>
              <a:buClr>
                <a:srgbClr val="BCBCBC"/>
              </a:buClr>
              <a:buSzPct val="76000"/>
              <a:buFont typeface="Wingdings 3" pitchFamily="18" charset="2"/>
              <a:buChar char=""/>
              <a:defRPr kumimoji="1" sz="2000">
                <a:solidFill>
                  <a:schemeClr val="tx1"/>
                </a:solidFill>
                <a:latin typeface="Arial" charset="0"/>
                <a:ea typeface="ＭＳ Ｐゴシック" charset="-128"/>
              </a:defRPr>
            </a:lvl3pPr>
            <a:lvl4pPr marL="1600200" indent="-228600" eaLnBrk="0" hangingPunct="0">
              <a:spcBef>
                <a:spcPts val="400"/>
              </a:spcBef>
              <a:buClr>
                <a:srgbClr val="8BA2B4"/>
              </a:buClr>
              <a:buSzPct val="70000"/>
              <a:buFont typeface="Wingdings" pitchFamily="2" charset="2"/>
              <a:buChar char=""/>
              <a:defRPr kumimoji="1">
                <a:solidFill>
                  <a:schemeClr val="tx1"/>
                </a:solidFill>
                <a:latin typeface="Arial" charset="0"/>
                <a:ea typeface="ＭＳ Ｐゴシック" charset="-128"/>
              </a:defRPr>
            </a:lvl4pPr>
            <a:lvl5pPr marL="2057400" indent="-228600" eaLnBrk="0" hangingPunct="0">
              <a:spcBef>
                <a:spcPts val="300"/>
              </a:spcBef>
              <a:buClr>
                <a:schemeClr val="accent2"/>
              </a:buClr>
              <a:buSzPct val="70000"/>
              <a:buFont typeface="Wingdings" pitchFamily="2" charset="2"/>
              <a:buChar char=""/>
              <a:defRPr kumimoji="1" sz="1600">
                <a:solidFill>
                  <a:schemeClr val="tx1"/>
                </a:solidFill>
                <a:latin typeface="Arial" charset="0"/>
                <a:ea typeface="ＭＳ Ｐゴシック"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9pPr>
          </a:lstStyle>
          <a:p>
            <a:pPr algn="r" eaLnBrk="1" hangingPunct="1">
              <a:spcBef>
                <a:spcPct val="0"/>
              </a:spcBef>
              <a:buClrTx/>
              <a:buSzTx/>
              <a:buFontTx/>
              <a:buNone/>
            </a:pP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December 9, 2013</a:t>
            </a:r>
            <a:endParaRPr lang="en-US" altLang="ja-JP" sz="16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r" eaLnBrk="1" hangingPunct="1">
              <a:spcBef>
                <a:spcPct val="0"/>
              </a:spcBef>
              <a:buClrTx/>
              <a:buSzTx/>
              <a:buFontTx/>
              <a:buNone/>
            </a:pP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Open </a:t>
            </a:r>
            <a:r>
              <a:rPr lang="en-US" altLang="ja-JP" sz="1600" dirty="0">
                <a:latin typeface="Arial Unicode MS" panose="020B0604020202020204" pitchFamily="50" charset="-128"/>
                <a:ea typeface="Arial Unicode MS" panose="020B0604020202020204" pitchFamily="50" charset="-128"/>
                <a:cs typeface="Arial Unicode MS" panose="020B0604020202020204" pitchFamily="50" charset="-128"/>
              </a:rPr>
              <a:t>D</a:t>
            </a: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ata symposium</a:t>
            </a:r>
            <a:endParaRPr lang="ja-JP" altLang="en-US" sz="16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345688" y="117230"/>
            <a:ext cx="8229600" cy="669073"/>
          </a:xfrm>
        </p:spPr>
        <p:txBody>
          <a:bodyPr/>
          <a:lstStyle/>
          <a:p>
            <a:pPr eaLnBrk="1" hangingPunct="1"/>
            <a:r>
              <a:rPr lang="en-US" altLang="ja-JP" sz="20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1.  Rules of Use of Webpages of Ministries and Agencies :</a:t>
            </a:r>
            <a:r>
              <a:rPr lang="en-US" altLang="ja-JP" sz="2000"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
            </a:r>
            <a:br>
              <a:rPr lang="en-US" altLang="ja-JP" sz="2000"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br>
            <a:r>
              <a:rPr lang="en-US" altLang="ja-JP" sz="20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                               Situations and Issues</a:t>
            </a:r>
          </a:p>
        </p:txBody>
      </p:sp>
      <p:sp>
        <p:nvSpPr>
          <p:cNvPr id="4" name="スライド番号プレースホルダー 3"/>
          <p:cNvSpPr>
            <a:spLocks noGrp="1"/>
          </p:cNvSpPr>
          <p:nvPr>
            <p:ph type="sldNum" sz="quarter" idx="10"/>
          </p:nvPr>
        </p:nvSpPr>
        <p:spPr/>
        <p:txBody>
          <a:bodyPr/>
          <a:lstStyle/>
          <a:p>
            <a:pPr>
              <a:defRPr/>
            </a:pPr>
            <a:fld id="{BEC960B3-3416-4AB2-9494-6AA0D8A30DAF}" type="slidenum">
              <a:rPr lang="ja-JP" altLang="en-US" smtClean="0"/>
              <a:pPr>
                <a:defRPr/>
              </a:pPr>
              <a:t>9</a:t>
            </a:fld>
            <a:endParaRPr lang="en-US" altLang="ja-JP"/>
          </a:p>
        </p:txBody>
      </p:sp>
      <p:sp>
        <p:nvSpPr>
          <p:cNvPr id="9" name="コンテンツ プレースホルダー 2"/>
          <p:cNvSpPr>
            <a:spLocks noGrp="1"/>
          </p:cNvSpPr>
          <p:nvPr>
            <p:ph sz="quarter" idx="1"/>
          </p:nvPr>
        </p:nvSpPr>
        <p:spPr>
          <a:xfrm>
            <a:off x="457200" y="870087"/>
            <a:ext cx="8343900" cy="5426320"/>
          </a:xfrm>
        </p:spPr>
        <p:txBody>
          <a:bodyPr>
            <a:normAutofit/>
          </a:bodyPr>
          <a:lstStyle/>
          <a:p>
            <a:pPr marL="0" indent="0">
              <a:buNone/>
            </a:pP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Limited to the Use within the Scope of Rules of Right Restriction in the Copyright Act.</a:t>
            </a:r>
          </a:p>
          <a:p>
            <a:pPr marL="0" indent="0">
              <a:buNone/>
            </a:pP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Various Restrictions such as Disapproval of Commercial Use, Disapproval of Changes, etc. </a:t>
            </a:r>
            <a:r>
              <a:rPr lang="ja-JP" altLang="en-US" sz="2000" dirty="0" smtClean="0"/>
              <a:t>⇒  </a:t>
            </a:r>
            <a:r>
              <a:rPr lang="en-US" altLang="ja-JP" sz="2000" dirty="0" smtClean="0"/>
              <a:t>Free Secondary Use is Impossible.</a:t>
            </a:r>
            <a:endPar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marL="0" indent="0">
              <a:buNone/>
            </a:pPr>
            <a:r>
              <a:rPr lang="ja-JP" altLang="en-US" sz="24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endPar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marL="0" indent="0">
              <a:buNone/>
            </a:pPr>
            <a:endParaRPr lang="en-US" altLang="ja-JP" sz="2000" dirty="0" smtClean="0"/>
          </a:p>
          <a:p>
            <a:pPr marL="0" indent="0">
              <a:buNone/>
            </a:pPr>
            <a:endParaRPr lang="en-US" altLang="ja-JP" sz="2000" dirty="0"/>
          </a:p>
        </p:txBody>
      </p:sp>
      <p:sp>
        <p:nvSpPr>
          <p:cNvPr id="2" name="正方形/長方形 1"/>
          <p:cNvSpPr/>
          <p:nvPr/>
        </p:nvSpPr>
        <p:spPr>
          <a:xfrm>
            <a:off x="761070" y="2825262"/>
            <a:ext cx="7817005" cy="3385542"/>
          </a:xfrm>
          <a:prstGeom prst="rect">
            <a:avLst/>
          </a:prstGeom>
        </p:spPr>
        <p:txBody>
          <a:bodyPr wrap="square">
            <a:spAutoFit/>
          </a:bodyPr>
          <a:lstStyle/>
          <a:p>
            <a:r>
              <a:rPr lang="en-US" altLang="ja-JP" b="1" dirty="0" smtClean="0">
                <a:latin typeface="Arial Unicode MS" panose="020B0604020202020204" pitchFamily="50" charset="-128"/>
                <a:ea typeface="Arial Unicode MS" panose="020B0604020202020204" pitchFamily="50" charset="-128"/>
                <a:cs typeface="Arial Unicode MS" panose="020B0604020202020204" pitchFamily="50" charset="-128"/>
              </a:rPr>
              <a:t>About </a:t>
            </a:r>
            <a:r>
              <a:rPr lang="en-US" altLang="ja-JP" b="1" dirty="0" smtClean="0">
                <a:latin typeface="Arial Unicode MS" panose="020B0604020202020204" pitchFamily="50" charset="-128"/>
                <a:ea typeface="Arial Unicode MS" panose="020B0604020202020204" pitchFamily="50" charset="-128"/>
                <a:cs typeface="Arial Unicode MS" panose="020B0604020202020204" pitchFamily="50" charset="-128"/>
              </a:rPr>
              <a:t>Copyright</a:t>
            </a:r>
            <a:endParaRPr lang="ja-JP"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a:p>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Individual information (characters, photos, illustrations, etc.) posted on “the Webpage of </a:t>
            </a:r>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XX</a:t>
            </a:r>
            <a:r>
              <a:rPr lang="ja-JP" altLang="en-US"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Ministry” are protected by the Copyright Act. In addition, the whole “Website of </a:t>
            </a:r>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XX</a:t>
            </a:r>
            <a:r>
              <a:rPr lang="ja-JP" altLang="en-US"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Ministry” is regarded as compilation and protected by the Copyright Act of Japan as well as international treaties.</a:t>
            </a:r>
          </a:p>
          <a:p>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A part or the whole of this webpage can be quoted, reprinted and copied with a clear indication of the source in an appropriate manner </a:t>
            </a:r>
            <a:r>
              <a:rPr lang="en-US" altLang="ja-JP" b="1" u="sng" dirty="0" smtClean="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as private use, quotation or other acts approved by the copyright. </a:t>
            </a:r>
          </a:p>
          <a:p>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However, in case of items with such notes as “All rights reserved.”, you are requested to follow such instructions.  </a:t>
            </a:r>
            <a:endParaRPr lang="ja-JP"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a:p>
            <a:r>
              <a:rPr lang="en-US" altLang="ja-JP" dirty="0">
                <a:latin typeface="Arial Unicode MS" panose="020B0604020202020204" pitchFamily="50" charset="-128"/>
                <a:ea typeface="Arial Unicode MS" panose="020B0604020202020204" pitchFamily="50" charset="-128"/>
                <a:cs typeface="Arial Unicode MS" panose="020B0604020202020204" pitchFamily="50" charset="-128"/>
              </a:rPr>
              <a:t>A part or the whole </a:t>
            </a:r>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of </a:t>
            </a:r>
            <a:r>
              <a:rPr lang="en-US" altLang="ja-JP" dirty="0">
                <a:latin typeface="Arial Unicode MS" panose="020B0604020202020204" pitchFamily="50" charset="-128"/>
                <a:ea typeface="Arial Unicode MS" panose="020B0604020202020204" pitchFamily="50" charset="-128"/>
                <a:cs typeface="Arial Unicode MS" panose="020B0604020202020204" pitchFamily="50" charset="-128"/>
              </a:rPr>
              <a:t>this </a:t>
            </a:r>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webpage </a:t>
            </a:r>
            <a:r>
              <a:rPr lang="en-US" altLang="ja-JP" b="1" u="sng" dirty="0" smtClean="0">
                <a:solidFill>
                  <a:srgbClr val="FF0000"/>
                </a:solidFill>
                <a:latin typeface="Arial Unicode MS" panose="020B0604020202020204" pitchFamily="50" charset="-128"/>
                <a:ea typeface="Arial Unicode MS" panose="020B0604020202020204" pitchFamily="50" charset="-128"/>
                <a:cs typeface="Arial Unicode MS" panose="020B0604020202020204" pitchFamily="50" charset="-128"/>
              </a:rPr>
              <a:t>shall not be changed without the permission </a:t>
            </a:r>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of </a:t>
            </a:r>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XX</a:t>
            </a:r>
            <a:r>
              <a:rPr lang="ja-JP" altLang="en-US"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Ministry. </a:t>
            </a:r>
            <a:endParaRPr lang="ja-JP"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0" name="正方形/長方形 9"/>
          <p:cNvSpPr/>
          <p:nvPr/>
        </p:nvSpPr>
        <p:spPr>
          <a:xfrm>
            <a:off x="646771" y="2825262"/>
            <a:ext cx="8045604" cy="3719776"/>
          </a:xfrm>
          <a:prstGeom prst="rect">
            <a:avLst/>
          </a:prstGeom>
          <a:noFill/>
          <a:ln w="127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551985" y="2412178"/>
            <a:ext cx="6853158" cy="369332"/>
          </a:xfrm>
          <a:prstGeom prst="rect">
            <a:avLst/>
          </a:prstGeom>
          <a:noFill/>
        </p:spPr>
        <p:txBody>
          <a:bodyPr wrap="none" rtlCol="0">
            <a:spAutoFit/>
          </a:bodyPr>
          <a:lstStyle/>
          <a:p>
            <a:r>
              <a:rPr kumimoji="1" lang="en-US" altLang="ja-JP" b="1" dirty="0" smtClean="0">
                <a:latin typeface="Arial Unicode MS" panose="020B0604020202020204" pitchFamily="50" charset="-128"/>
                <a:ea typeface="Arial Unicode MS" panose="020B0604020202020204" pitchFamily="50" charset="-128"/>
                <a:cs typeface="Arial Unicode MS" panose="020B0604020202020204" pitchFamily="50" charset="-128"/>
              </a:rPr>
              <a:t>Example of Rules of Use of Webpage of </a:t>
            </a:r>
            <a:r>
              <a:rPr lang="en-US" altLang="ja-JP" b="1" dirty="0" smtClean="0">
                <a:latin typeface="Arial Unicode MS" panose="020B0604020202020204" pitchFamily="50" charset="-128"/>
                <a:ea typeface="Arial Unicode MS" panose="020B0604020202020204" pitchFamily="50" charset="-128"/>
                <a:cs typeface="Arial Unicode MS" panose="020B0604020202020204" pitchFamily="50" charset="-128"/>
              </a:rPr>
              <a:t>Ministries and Agencies</a:t>
            </a:r>
            <a:r>
              <a:rPr kumimoji="1" lang="en-US" altLang="ja-JP" b="1" dirty="0" smtClean="0">
                <a:latin typeface="Arial Unicode MS" panose="020B0604020202020204" pitchFamily="50" charset="-128"/>
                <a:ea typeface="Arial Unicode MS" panose="020B0604020202020204" pitchFamily="50" charset="-128"/>
                <a:cs typeface="Arial Unicode MS" panose="020B0604020202020204" pitchFamily="50" charset="-128"/>
              </a:rPr>
              <a:t> </a:t>
            </a:r>
            <a:endParaRPr kumimoji="1" lang="ja-JP" altLang="en-US" b="1"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extLst>
      <p:ext uri="{BB962C8B-B14F-4D97-AF65-F5344CB8AC3E}">
        <p14:creationId xmlns:p14="http://schemas.microsoft.com/office/powerpoint/2010/main" val="9023250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386861" y="180315"/>
            <a:ext cx="8202490" cy="596447"/>
          </a:xfrm>
        </p:spPr>
        <p:txBody>
          <a:bodyPr/>
          <a:lstStyle/>
          <a:p>
            <a:pPr eaLnBrk="1" hangingPunct="1"/>
            <a:r>
              <a:rPr lang="en-US" altLang="ja-JP" sz="24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2. Consideration of Draft Rules of Use of </a:t>
            </a:r>
            <a:br>
              <a:rPr lang="en-US" altLang="ja-JP" sz="24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br>
            <a:r>
              <a:rPr lang="en-US" altLang="ja-JP" sz="24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    Webpages of Ministries and Agencies </a:t>
            </a:r>
            <a:r>
              <a:rPr lang="ja-JP" altLang="en-US" sz="24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 </a:t>
            </a:r>
            <a:endParaRPr lang="en-US" altLang="ja-JP" sz="24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4" name="スライド番号プレースホルダー 3"/>
          <p:cNvSpPr>
            <a:spLocks noGrp="1"/>
          </p:cNvSpPr>
          <p:nvPr>
            <p:ph type="sldNum" sz="quarter" idx="10"/>
          </p:nvPr>
        </p:nvSpPr>
        <p:spPr/>
        <p:txBody>
          <a:bodyPr/>
          <a:lstStyle/>
          <a:p>
            <a:pPr>
              <a:defRPr/>
            </a:pPr>
            <a:fld id="{BEC960B3-3416-4AB2-9494-6AA0D8A30DAF}" type="slidenum">
              <a:rPr lang="ja-JP" altLang="en-US" smtClean="0"/>
              <a:pPr>
                <a:defRPr/>
              </a:pPr>
              <a:t>10</a:t>
            </a:fld>
            <a:endParaRPr lang="en-US" altLang="ja-JP"/>
          </a:p>
        </p:txBody>
      </p:sp>
      <p:sp>
        <p:nvSpPr>
          <p:cNvPr id="9" name="コンテンツ プレースホルダー 2"/>
          <p:cNvSpPr>
            <a:spLocks noGrp="1"/>
          </p:cNvSpPr>
          <p:nvPr>
            <p:ph sz="quarter" idx="1"/>
          </p:nvPr>
        </p:nvSpPr>
        <p:spPr>
          <a:xfrm>
            <a:off x="633913" y="1176872"/>
            <a:ext cx="7861610" cy="5238751"/>
          </a:xfrm>
        </p:spPr>
        <p:txBody>
          <a:bodyPr>
            <a:noAutofit/>
          </a:bodyPr>
          <a:lstStyle/>
          <a:p>
            <a:pPr marL="0" indent="0">
              <a:spcBef>
                <a:spcPts val="0"/>
              </a:spcBef>
              <a:buNone/>
            </a:pPr>
            <a:r>
              <a:rPr lang="en-US" altLang="ja-JP" sz="1600" b="1" dirty="0" smtClean="0">
                <a:solidFill>
                  <a:srgbClr val="0070C0"/>
                </a:solidFill>
              </a:rPr>
              <a:t>“Road Map to E-Government Open Data” </a:t>
            </a:r>
            <a:r>
              <a:rPr lang="en-US" altLang="ja-JP" sz="1600" dirty="0" smtClean="0">
                <a:solidFill>
                  <a:srgbClr val="0070C0"/>
                </a:solidFill>
              </a:rPr>
              <a:t>(Decision by Comprehensive IT Strategy Office, </a:t>
            </a:r>
            <a:r>
              <a:rPr lang="en-US" altLang="ja-JP" sz="1600" dirty="0">
                <a:solidFill>
                  <a:srgbClr val="0070C0"/>
                </a:solidFill>
              </a:rPr>
              <a:t>June </a:t>
            </a:r>
            <a:r>
              <a:rPr lang="en-US" altLang="ja-JP" sz="1600" dirty="0" smtClean="0">
                <a:solidFill>
                  <a:srgbClr val="0070C0"/>
                </a:solidFill>
              </a:rPr>
              <a:t>2013) </a:t>
            </a:r>
            <a:r>
              <a:rPr lang="en-US" altLang="ja-JP" sz="1600" b="1" dirty="0" smtClean="0">
                <a:solidFill>
                  <a:srgbClr val="0070C0"/>
                </a:solidFill>
              </a:rPr>
              <a:t> </a:t>
            </a:r>
          </a:p>
          <a:p>
            <a:pPr marL="0" indent="0">
              <a:spcBef>
                <a:spcPts val="0"/>
              </a:spcBef>
              <a:buNone/>
            </a:pPr>
            <a:r>
              <a:rPr lang="en-US" altLang="ja-JP" sz="1600" b="1" dirty="0">
                <a:solidFill>
                  <a:srgbClr val="0070C0"/>
                </a:solidFill>
              </a:rPr>
              <a:t> </a:t>
            </a:r>
            <a:r>
              <a:rPr lang="en-US" altLang="ja-JP" sz="1600" b="1" dirty="0" smtClean="0">
                <a:solidFill>
                  <a:srgbClr val="0070C0"/>
                </a:solidFill>
              </a:rPr>
              <a:t>     ▪ </a:t>
            </a:r>
            <a:r>
              <a:rPr lang="en-US" altLang="ja-JP" sz="1600" dirty="0" smtClean="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Based on the consideration by the </a:t>
            </a:r>
            <a:r>
              <a:rPr lang="en-US" altLang="ja-JP" sz="1600" dirty="0">
                <a:latin typeface="Arial Unicode MS" panose="020B0604020202020204" pitchFamily="50" charset="-128"/>
                <a:ea typeface="Arial Unicode MS" panose="020B0604020202020204" pitchFamily="50" charset="-128"/>
                <a:cs typeface="Arial Unicode MS" panose="020B0604020202020204" pitchFamily="50" charset="-128"/>
              </a:rPr>
              <a:t>E-Government Open Data Working Level </a:t>
            </a:r>
            <a:endPar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marL="0" indent="0">
              <a:spcBef>
                <a:spcPts val="0"/>
              </a:spcBef>
              <a:buNone/>
            </a:pPr>
            <a:r>
              <a:rPr lang="en-US" altLang="ja-JP" sz="16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       Meeting</a:t>
            </a:r>
            <a:r>
              <a:rPr lang="en-US" altLang="ja-JP" sz="1600" b="1"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review and revision of rules of use of </a:t>
            </a:r>
            <a:r>
              <a:rPr lang="en-US" altLang="ja-JP" sz="1600" b="1" u="sng" dirty="0" smtClean="0">
                <a:latin typeface="Arial Unicode MS" panose="020B0604020202020204" pitchFamily="50" charset="-128"/>
                <a:ea typeface="Arial Unicode MS" panose="020B0604020202020204" pitchFamily="50" charset="-128"/>
                <a:cs typeface="Arial Unicode MS" panose="020B0604020202020204" pitchFamily="50" charset="-128"/>
              </a:rPr>
              <a:t>webpage of each Ministry and  </a:t>
            </a:r>
          </a:p>
          <a:p>
            <a:pPr marL="0" indent="0">
              <a:spcBef>
                <a:spcPts val="0"/>
              </a:spcBef>
              <a:buNone/>
            </a:pPr>
            <a:r>
              <a:rPr lang="en-US" altLang="ja-JP" sz="1600" b="1"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600" b="1"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600" b="1" u="sng" dirty="0" smtClean="0">
                <a:latin typeface="Arial Unicode MS" panose="020B0604020202020204" pitchFamily="50" charset="-128"/>
                <a:ea typeface="Arial Unicode MS" panose="020B0604020202020204" pitchFamily="50" charset="-128"/>
                <a:cs typeface="Arial Unicode MS" panose="020B0604020202020204" pitchFamily="50" charset="-128"/>
              </a:rPr>
              <a:t>Agency</a:t>
            </a: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 will be made. (in the latter half of the fiscal 2013) </a:t>
            </a:r>
            <a:endParaRPr lang="en-US" altLang="ja-JP" sz="2000" dirty="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endParaRPr>
          </a:p>
          <a:p>
            <a:pPr marL="0" indent="0">
              <a:spcBef>
                <a:spcPts val="0"/>
              </a:spcBef>
              <a:buNone/>
            </a:pPr>
            <a:r>
              <a:rPr lang="en-US" altLang="ja-JP" sz="1600" b="1" dirty="0" smtClean="0">
                <a:solidFill>
                  <a:srgbClr val="0070C0"/>
                </a:solidFill>
              </a:rPr>
              <a:t>“Basic Idea of Opening Government Data owned by Government Offices for the Promotion of the Secondary Utilization” (Guideline) </a:t>
            </a:r>
            <a:r>
              <a:rPr lang="en-US" altLang="ja-JP" sz="1600" dirty="0" smtClean="0">
                <a:solidFill>
                  <a:srgbClr val="0070C0"/>
                </a:solidFill>
              </a:rPr>
              <a:t>(Decision at CIO Meeting, June 25, 2013)</a:t>
            </a:r>
            <a:r>
              <a:rPr lang="ja-JP" altLang="en-US" sz="1600" dirty="0" smtClean="0">
                <a:solidFill>
                  <a:srgbClr val="0070C0"/>
                </a:solidFill>
              </a:rPr>
              <a:t> </a:t>
            </a:r>
            <a:endParaRPr lang="en-US" altLang="ja-JP" sz="1600" dirty="0" smtClean="0">
              <a:solidFill>
                <a:srgbClr val="0070C0"/>
              </a:solidFill>
            </a:endParaRPr>
          </a:p>
          <a:p>
            <a:pPr marL="0" indent="0">
              <a:spcBef>
                <a:spcPts val="0"/>
              </a:spcBef>
              <a:buNone/>
            </a:pPr>
            <a:r>
              <a:rPr lang="en-US" altLang="ja-JP" sz="1600" b="1" dirty="0"/>
              <a:t> </a:t>
            </a:r>
            <a:r>
              <a:rPr lang="en-US" altLang="ja-JP" sz="1600" b="1" dirty="0" smtClean="0"/>
              <a:t>     ▪  </a:t>
            </a: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With the principle of the wide range of </a:t>
            </a:r>
            <a:r>
              <a:rPr lang="en-US" altLang="ja-JP" sz="1600" dirty="0">
                <a:latin typeface="Arial Unicode MS" panose="020B0604020202020204" pitchFamily="50" charset="-128"/>
                <a:ea typeface="Arial Unicode MS" panose="020B0604020202020204" pitchFamily="50" charset="-128"/>
                <a:cs typeface="Arial Unicode MS" panose="020B0604020202020204" pitchFamily="50" charset="-128"/>
              </a:rPr>
              <a:t>permission </a:t>
            </a: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and the minimum restriction </a:t>
            </a:r>
          </a:p>
          <a:p>
            <a:pPr marL="0" indent="0">
              <a:spcBef>
                <a:spcPts val="0"/>
              </a:spcBef>
              <a:buNone/>
            </a:pPr>
            <a:r>
              <a:rPr lang="en-US" altLang="ja-JP" sz="16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        of the secondary use of contents, the clear description of details and grounds of  </a:t>
            </a:r>
          </a:p>
          <a:p>
            <a:pPr marL="0" indent="0">
              <a:spcBef>
                <a:spcPts val="0"/>
              </a:spcBef>
              <a:buNone/>
            </a:pPr>
            <a:r>
              <a:rPr lang="en-US" altLang="ja-JP" sz="16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        the restriction, in case of restriction, is required. </a:t>
            </a:r>
            <a:endParaRPr lang="en-US" altLang="ja-JP" sz="1000" dirty="0" smtClean="0"/>
          </a:p>
          <a:p>
            <a:pPr lvl="1"/>
            <a:endParaRPr lang="en-US" altLang="ja-JP" sz="2000" dirty="0" smtClean="0"/>
          </a:p>
          <a:p>
            <a:pPr lvl="1"/>
            <a:endParaRPr lang="en-US" altLang="ja-JP" sz="2000" dirty="0" smtClean="0"/>
          </a:p>
          <a:p>
            <a:r>
              <a:rPr lang="en-US" altLang="ja-JP" sz="1600" b="1" dirty="0" smtClean="0">
                <a:solidFill>
                  <a:srgbClr val="0070C0"/>
                </a:solidFill>
                <a:latin typeface="Arial Unicode MS" panose="020B0604020202020204" pitchFamily="50" charset="-128"/>
                <a:ea typeface="Arial Unicode MS" panose="020B0604020202020204" pitchFamily="50" charset="-128"/>
                <a:cs typeface="Arial Unicode MS" panose="020B0604020202020204" pitchFamily="50" charset="-128"/>
              </a:rPr>
              <a:t>The Comprehensive IT Strategy Office of the Cabinet Secretariat requested the Data Governance Committee, in Nov., 2013, to consider drafting the rules of use of webpage of Ministries and Agencies on the premise of the promotion of the secondary use of government data.    </a:t>
            </a:r>
            <a:r>
              <a:rPr lang="ja-JP" altLang="en-US" sz="1600" b="1" dirty="0" smtClean="0">
                <a:solidFill>
                  <a:srgbClr val="0070C0"/>
                </a:solidFill>
                <a:latin typeface="Arial Unicode MS" panose="020B0604020202020204" pitchFamily="50" charset="-128"/>
                <a:ea typeface="Arial Unicode MS" panose="020B0604020202020204" pitchFamily="50" charset="-128"/>
                <a:cs typeface="Arial Unicode MS" panose="020B0604020202020204" pitchFamily="50" charset="-128"/>
              </a:rPr>
              <a:t>                     </a:t>
            </a:r>
            <a:endParaRPr lang="en-US" altLang="ja-JP" sz="1600" b="1" dirty="0" smtClean="0">
              <a:solidFill>
                <a:srgbClr val="0070C0"/>
              </a:solidFill>
              <a:latin typeface="Arial Unicode MS" panose="020B0604020202020204" pitchFamily="50" charset="-128"/>
              <a:ea typeface="Arial Unicode MS" panose="020B0604020202020204" pitchFamily="50" charset="-128"/>
              <a:cs typeface="Arial Unicode MS" panose="020B0604020202020204" pitchFamily="50" charset="-128"/>
            </a:endParaRPr>
          </a:p>
          <a:p>
            <a:r>
              <a:rPr lang="en-US" altLang="ja-JP" sz="1600" b="1" dirty="0" smtClean="0">
                <a:solidFill>
                  <a:srgbClr val="0070C0"/>
                </a:solidFill>
                <a:latin typeface="Arial Unicode MS" panose="020B0604020202020204" pitchFamily="50" charset="-128"/>
                <a:ea typeface="Arial Unicode MS" panose="020B0604020202020204" pitchFamily="50" charset="-128"/>
                <a:cs typeface="Arial Unicode MS" panose="020B0604020202020204" pitchFamily="50" charset="-128"/>
              </a:rPr>
              <a:t>In response, based on the draft rules of use of the White </a:t>
            </a:r>
            <a:r>
              <a:rPr lang="en-US" altLang="ja-JP" sz="1600" b="1" dirty="0">
                <a:solidFill>
                  <a:srgbClr val="0070C0"/>
                </a:solidFill>
                <a:latin typeface="Arial Unicode MS" panose="020B0604020202020204" pitchFamily="50" charset="-128"/>
                <a:ea typeface="Arial Unicode MS" panose="020B0604020202020204" pitchFamily="50" charset="-128"/>
                <a:cs typeface="Arial Unicode MS" panose="020B0604020202020204" pitchFamily="50" charset="-128"/>
              </a:rPr>
              <a:t>P</a:t>
            </a:r>
            <a:r>
              <a:rPr lang="en-US" altLang="ja-JP" sz="1600" b="1" dirty="0" smtClean="0">
                <a:solidFill>
                  <a:srgbClr val="0070C0"/>
                </a:solidFill>
                <a:latin typeface="Arial Unicode MS" panose="020B0604020202020204" pitchFamily="50" charset="-128"/>
                <a:ea typeface="Arial Unicode MS" panose="020B0604020202020204" pitchFamily="50" charset="-128"/>
                <a:cs typeface="Arial Unicode MS" panose="020B0604020202020204" pitchFamily="50" charset="-128"/>
              </a:rPr>
              <a:t>aper of Information Communications prepared in last year, the Committee started consideration.</a:t>
            </a:r>
          </a:p>
        </p:txBody>
      </p:sp>
      <p:sp>
        <p:nvSpPr>
          <p:cNvPr id="2" name="正方形/長方形 1"/>
          <p:cNvSpPr/>
          <p:nvPr/>
        </p:nvSpPr>
        <p:spPr>
          <a:xfrm>
            <a:off x="564137" y="1116782"/>
            <a:ext cx="7873043" cy="2939013"/>
          </a:xfrm>
          <a:prstGeom prst="rect">
            <a:avLst/>
          </a:prstGeom>
          <a:noFill/>
          <a:ln w="127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535123" y="4631582"/>
            <a:ext cx="7897628" cy="1959718"/>
          </a:xfrm>
          <a:prstGeom prst="rect">
            <a:avLst/>
          </a:prstGeom>
          <a:noFill/>
          <a:ln w="127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下矢印 2"/>
          <p:cNvSpPr/>
          <p:nvPr/>
        </p:nvSpPr>
        <p:spPr>
          <a:xfrm>
            <a:off x="4152415" y="4055795"/>
            <a:ext cx="1036750" cy="389414"/>
          </a:xfrm>
          <a:prstGeom prst="downArrow">
            <a:avLst>
              <a:gd name="adj1" fmla="val 6739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535123" y="4298430"/>
            <a:ext cx="4036877" cy="400110"/>
          </a:xfrm>
          <a:prstGeom prst="rect">
            <a:avLst/>
          </a:prstGeom>
          <a:noFill/>
        </p:spPr>
        <p:txBody>
          <a:bodyPr wrap="square" rtlCol="0">
            <a:spAutoFit/>
          </a:bodyPr>
          <a:lstStyle/>
          <a:p>
            <a:r>
              <a:rPr kumimoji="1" lang="en-US" altLang="ja-JP" sz="2000" b="1" dirty="0" smtClean="0">
                <a:latin typeface="Arial Unicode MS" panose="020B0604020202020204" pitchFamily="50" charset="-128"/>
                <a:ea typeface="Arial Unicode MS" panose="020B0604020202020204" pitchFamily="50" charset="-128"/>
                <a:cs typeface="Arial Unicode MS" panose="020B0604020202020204" pitchFamily="50" charset="-128"/>
              </a:rPr>
              <a:t>【Data </a:t>
            </a:r>
            <a:r>
              <a:rPr lang="en-US" altLang="ja-JP" sz="2000" b="1" dirty="0" smtClean="0">
                <a:latin typeface="Arial Unicode MS" panose="020B0604020202020204" pitchFamily="50" charset="-128"/>
                <a:ea typeface="Arial Unicode MS" panose="020B0604020202020204" pitchFamily="50" charset="-128"/>
                <a:cs typeface="Arial Unicode MS" panose="020B0604020202020204" pitchFamily="50" charset="-128"/>
              </a:rPr>
              <a:t>Governance Committee</a:t>
            </a:r>
            <a:r>
              <a:rPr kumimoji="1" lang="en-US" altLang="ja-JP" sz="2000" b="1" dirty="0" smtClean="0">
                <a:latin typeface="Arial Unicode MS" panose="020B0604020202020204" pitchFamily="50" charset="-128"/>
                <a:ea typeface="Arial Unicode MS" panose="020B0604020202020204" pitchFamily="50" charset="-128"/>
                <a:cs typeface="Arial Unicode MS" panose="020B0604020202020204" pitchFamily="50" charset="-128"/>
              </a:rPr>
              <a:t>】</a:t>
            </a:r>
            <a:endParaRPr kumimoji="1" lang="ja-JP" altLang="en-US" sz="2000" b="1"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0" name="テキスト ボックス 9"/>
          <p:cNvSpPr txBox="1"/>
          <p:nvPr/>
        </p:nvSpPr>
        <p:spPr>
          <a:xfrm>
            <a:off x="564137" y="776762"/>
            <a:ext cx="2109873" cy="400110"/>
          </a:xfrm>
          <a:prstGeom prst="rect">
            <a:avLst/>
          </a:prstGeom>
          <a:noFill/>
        </p:spPr>
        <p:txBody>
          <a:bodyPr wrap="none" rtlCol="0">
            <a:spAutoFit/>
          </a:bodyPr>
          <a:lstStyle/>
          <a:p>
            <a:r>
              <a:rPr kumimoji="1" lang="en-US" altLang="ja-JP" sz="2000" b="1"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2000" b="1" dirty="0" smtClean="0">
                <a:latin typeface="Arial Unicode MS" panose="020B0604020202020204" pitchFamily="50" charset="-128"/>
                <a:ea typeface="Arial Unicode MS" panose="020B0604020202020204" pitchFamily="50" charset="-128"/>
                <a:cs typeface="Arial Unicode MS" panose="020B0604020202020204" pitchFamily="50" charset="-128"/>
              </a:rPr>
              <a:t>Government</a:t>
            </a:r>
            <a:r>
              <a:rPr kumimoji="1" lang="en-US" altLang="ja-JP" sz="2000" b="1" dirty="0" smtClean="0">
                <a:latin typeface="Arial Unicode MS" panose="020B0604020202020204" pitchFamily="50" charset="-128"/>
                <a:ea typeface="Arial Unicode MS" panose="020B0604020202020204" pitchFamily="50" charset="-128"/>
                <a:cs typeface="Arial Unicode MS" panose="020B0604020202020204" pitchFamily="50" charset="-128"/>
              </a:rPr>
              <a:t>】</a:t>
            </a:r>
            <a:endParaRPr kumimoji="1" lang="ja-JP" altLang="en-US" sz="2000" b="1"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extLst>
      <p:ext uri="{BB962C8B-B14F-4D97-AF65-F5344CB8AC3E}">
        <p14:creationId xmlns:p14="http://schemas.microsoft.com/office/powerpoint/2010/main" val="126144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371475" y="123825"/>
            <a:ext cx="8229600" cy="647700"/>
          </a:xfrm>
        </p:spPr>
        <p:txBody>
          <a:bodyPr/>
          <a:lstStyle/>
          <a:p>
            <a:pPr eaLnBrk="1" hangingPunct="1">
              <a:lnSpc>
                <a:spcPct val="150000"/>
              </a:lnSpc>
            </a:pPr>
            <a:r>
              <a:rPr lang="en-US" altLang="ja-JP" sz="20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Reference : </a:t>
            </a:r>
            <a:r>
              <a:rPr lang="en-US" altLang="ja-JP" sz="2000" dirty="0" smtClean="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Road </a:t>
            </a:r>
            <a:r>
              <a:rPr lang="en-US" altLang="ja-JP" sz="2000" dirty="0">
                <a:solidFill>
                  <a:srgbClr val="000000"/>
                </a:solidFill>
                <a:latin typeface="Arial Unicode MS" panose="020B0604020202020204" pitchFamily="50" charset="-128"/>
                <a:ea typeface="Arial Unicode MS" panose="020B0604020202020204" pitchFamily="50" charset="-128"/>
                <a:cs typeface="Arial Unicode MS" panose="020B0604020202020204" pitchFamily="50" charset="-128"/>
              </a:rPr>
              <a:t>Map to E-Government Open Data</a:t>
            </a:r>
            <a:endParaRPr lang="en-US" altLang="ja-JP" sz="20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4" name="スライド番号プレースホルダー 3"/>
          <p:cNvSpPr>
            <a:spLocks noGrp="1"/>
          </p:cNvSpPr>
          <p:nvPr>
            <p:ph type="sldNum" sz="quarter" idx="10"/>
          </p:nvPr>
        </p:nvSpPr>
        <p:spPr/>
        <p:txBody>
          <a:bodyPr/>
          <a:lstStyle/>
          <a:p>
            <a:pPr>
              <a:defRPr/>
            </a:pPr>
            <a:fld id="{BEC960B3-3416-4AB2-9494-6AA0D8A30DAF}" type="slidenum">
              <a:rPr lang="ja-JP" altLang="en-US" smtClean="0"/>
              <a:pPr>
                <a:defRPr/>
              </a:pPr>
              <a:t>11</a:t>
            </a:fld>
            <a:endParaRPr lang="en-US" altLang="ja-JP"/>
          </a:p>
        </p:txBody>
      </p:sp>
      <p:sp>
        <p:nvSpPr>
          <p:cNvPr id="6" name="AutoShape 98"/>
          <p:cNvSpPr>
            <a:spLocks noChangeArrowheads="1"/>
          </p:cNvSpPr>
          <p:nvPr/>
        </p:nvSpPr>
        <p:spPr bwMode="auto">
          <a:xfrm>
            <a:off x="5667375" y="3727323"/>
            <a:ext cx="238125" cy="1266825"/>
          </a:xfrm>
          <a:prstGeom prst="upArrow">
            <a:avLst>
              <a:gd name="adj1" fmla="val 50000"/>
              <a:gd name="adj2" fmla="val 133000"/>
            </a:avLst>
          </a:prstGeom>
          <a:solidFill>
            <a:schemeClr val="accent1"/>
          </a:solidFill>
          <a:ln w="9525">
            <a:solidFill>
              <a:schemeClr val="tx1"/>
            </a:solidFill>
            <a:miter lim="800000"/>
            <a:headEnd/>
            <a:tailEnd/>
          </a:ln>
          <a:effectLst/>
        </p:spPr>
        <p:txBody>
          <a:bodyPr vert="eaVert" wrap="none" anchor="ctr"/>
          <a:lstStyle/>
          <a:p>
            <a:endParaRPr lang="ja-JP" altLang="en-US" sz="700"/>
          </a:p>
        </p:txBody>
      </p:sp>
      <p:sp>
        <p:nvSpPr>
          <p:cNvPr id="7" name="Line 16"/>
          <p:cNvSpPr>
            <a:spLocks noChangeShapeType="1"/>
          </p:cNvSpPr>
          <p:nvPr/>
        </p:nvSpPr>
        <p:spPr bwMode="auto">
          <a:xfrm>
            <a:off x="3254375" y="904748"/>
            <a:ext cx="0" cy="5429250"/>
          </a:xfrm>
          <a:prstGeom prst="line">
            <a:avLst/>
          </a:prstGeom>
          <a:noFill/>
          <a:ln w="9525">
            <a:solidFill>
              <a:schemeClr val="tx1"/>
            </a:solidFill>
            <a:prstDash val="dash"/>
            <a:round/>
            <a:headEnd/>
            <a:tailEnd/>
          </a:ln>
        </p:spPr>
        <p:txBody>
          <a:bodyPr/>
          <a:lstStyle/>
          <a:p>
            <a:endParaRPr lang="ja-JP" altLang="en-US" sz="700"/>
          </a:p>
        </p:txBody>
      </p:sp>
      <p:sp>
        <p:nvSpPr>
          <p:cNvPr id="8" name="AutoShape 53"/>
          <p:cNvSpPr>
            <a:spLocks noChangeArrowheads="1"/>
          </p:cNvSpPr>
          <p:nvPr/>
        </p:nvSpPr>
        <p:spPr bwMode="auto">
          <a:xfrm>
            <a:off x="1422400" y="3534105"/>
            <a:ext cx="1042988" cy="221337"/>
          </a:xfrm>
          <a:prstGeom prst="roundRect">
            <a:avLst>
              <a:gd name="adj" fmla="val 16667"/>
            </a:avLst>
          </a:prstGeom>
          <a:solidFill>
            <a:schemeClr val="bg1"/>
          </a:solidFill>
          <a:ln w="9525" algn="ctr">
            <a:solidFill>
              <a:schemeClr val="accent1"/>
            </a:solidFill>
            <a:round/>
            <a:headEnd/>
            <a:tailEnd/>
          </a:ln>
        </p:spPr>
        <p:txBody>
          <a:bodyPr anchor="ctr">
            <a:spAutoFit/>
          </a:bodyPr>
          <a:lstStyle/>
          <a:p>
            <a:endParaRPr lang="ja-JP" altLang="en-US" sz="700"/>
          </a:p>
        </p:txBody>
      </p:sp>
      <p:sp>
        <p:nvSpPr>
          <p:cNvPr id="9" name="AutoShape 51"/>
          <p:cNvSpPr>
            <a:spLocks noChangeArrowheads="1"/>
          </p:cNvSpPr>
          <p:nvPr/>
        </p:nvSpPr>
        <p:spPr bwMode="auto">
          <a:xfrm>
            <a:off x="1304925" y="3355848"/>
            <a:ext cx="5715000" cy="209550"/>
          </a:xfrm>
          <a:prstGeom prst="homePlate">
            <a:avLst>
              <a:gd name="adj" fmla="val 77273"/>
            </a:avLst>
          </a:prstGeom>
          <a:solidFill>
            <a:schemeClr val="bg1"/>
          </a:solidFill>
          <a:ln w="9525">
            <a:solidFill>
              <a:schemeClr val="tx1"/>
            </a:solidFill>
            <a:miter lim="800000"/>
            <a:headEnd/>
            <a:tailEnd/>
          </a:ln>
        </p:spPr>
        <p:txBody>
          <a:bodyPr wrap="none" anchor="ctr"/>
          <a:lstStyle/>
          <a:p>
            <a:endParaRPr lang="ja-JP" altLang="en-US" sz="700"/>
          </a:p>
        </p:txBody>
      </p:sp>
      <p:sp>
        <p:nvSpPr>
          <p:cNvPr id="10" name="AutoShape 47"/>
          <p:cNvSpPr>
            <a:spLocks noChangeArrowheads="1"/>
          </p:cNvSpPr>
          <p:nvPr/>
        </p:nvSpPr>
        <p:spPr bwMode="auto">
          <a:xfrm>
            <a:off x="1295400" y="3041523"/>
            <a:ext cx="5743575" cy="219075"/>
          </a:xfrm>
          <a:prstGeom prst="homePlate">
            <a:avLst>
              <a:gd name="adj" fmla="val 76832"/>
            </a:avLst>
          </a:prstGeom>
          <a:solidFill>
            <a:schemeClr val="bg1"/>
          </a:solidFill>
          <a:ln w="9525">
            <a:solidFill>
              <a:schemeClr val="tx1"/>
            </a:solidFill>
            <a:miter lim="800000"/>
            <a:headEnd/>
            <a:tailEnd/>
          </a:ln>
        </p:spPr>
        <p:txBody>
          <a:bodyPr wrap="none" anchor="ctr"/>
          <a:lstStyle/>
          <a:p>
            <a:endParaRPr lang="ja-JP" altLang="en-US" sz="700"/>
          </a:p>
        </p:txBody>
      </p:sp>
      <p:sp>
        <p:nvSpPr>
          <p:cNvPr id="11" name="AutoShape 43"/>
          <p:cNvSpPr>
            <a:spLocks noChangeArrowheads="1"/>
          </p:cNvSpPr>
          <p:nvPr/>
        </p:nvSpPr>
        <p:spPr bwMode="auto">
          <a:xfrm>
            <a:off x="5353050" y="2584323"/>
            <a:ext cx="3609975" cy="314325"/>
          </a:xfrm>
          <a:prstGeom prst="homePlate">
            <a:avLst>
              <a:gd name="adj" fmla="val 108096"/>
            </a:avLst>
          </a:prstGeom>
          <a:solidFill>
            <a:schemeClr val="bg1"/>
          </a:solidFill>
          <a:ln w="9525">
            <a:solidFill>
              <a:schemeClr val="tx1"/>
            </a:solidFill>
            <a:miter lim="800000"/>
            <a:headEnd/>
            <a:tailEnd/>
          </a:ln>
        </p:spPr>
        <p:txBody>
          <a:bodyPr wrap="none" anchor="ctr"/>
          <a:lstStyle/>
          <a:p>
            <a:endParaRPr lang="ja-JP" altLang="en-US" sz="700"/>
          </a:p>
        </p:txBody>
      </p:sp>
      <p:sp>
        <p:nvSpPr>
          <p:cNvPr id="12" name="Line 18"/>
          <p:cNvSpPr>
            <a:spLocks noChangeShapeType="1"/>
          </p:cNvSpPr>
          <p:nvPr/>
        </p:nvSpPr>
        <p:spPr bwMode="auto">
          <a:xfrm>
            <a:off x="7070725" y="939673"/>
            <a:ext cx="0" cy="5219700"/>
          </a:xfrm>
          <a:prstGeom prst="line">
            <a:avLst/>
          </a:prstGeom>
          <a:noFill/>
          <a:ln w="9525">
            <a:solidFill>
              <a:schemeClr val="tx1"/>
            </a:solidFill>
            <a:round/>
            <a:headEnd/>
            <a:tailEnd/>
          </a:ln>
        </p:spPr>
        <p:txBody>
          <a:bodyPr/>
          <a:lstStyle/>
          <a:p>
            <a:endParaRPr lang="ja-JP" altLang="en-US" sz="700"/>
          </a:p>
        </p:txBody>
      </p:sp>
      <p:sp>
        <p:nvSpPr>
          <p:cNvPr id="13" name="スライド番号プレースホルダー 2"/>
          <p:cNvSpPr txBox="1">
            <a:spLocks/>
          </p:cNvSpPr>
          <p:nvPr/>
        </p:nvSpPr>
        <p:spPr>
          <a:xfrm>
            <a:off x="3598863" y="6232398"/>
            <a:ext cx="1981200" cy="366713"/>
          </a:xfrm>
          <a:prstGeom prst="rect">
            <a:avLst/>
          </a:prstGeom>
        </p:spPr>
        <p:txBody>
          <a:bodyPr vert="horz"/>
          <a:lstStyle>
            <a:defPPr>
              <a:defRPr lang="ja-JP"/>
            </a:defPPr>
            <a:lvl1pPr algn="ctr" rtl="0" eaLnBrk="1" fontAlgn="auto" latinLnBrk="0" hangingPunct="1">
              <a:spcBef>
                <a:spcPts val="0"/>
              </a:spcBef>
              <a:spcAft>
                <a:spcPts val="0"/>
              </a:spcAft>
              <a:defRPr kumimoji="1" sz="1400" kern="1200">
                <a:solidFill>
                  <a:schemeClr val="tx2"/>
                </a:solidFill>
                <a:latin typeface="+mn-lt"/>
                <a:ea typeface="+mn-ea"/>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defRPr/>
            </a:pPr>
            <a:fld id="{EF99110F-783C-4FFF-B197-E989CCC5B357}" type="slidenum">
              <a:rPr lang="ja-JP" altLang="en-US" sz="700" smtClean="0"/>
              <a:pPr>
                <a:defRPr/>
              </a:pPr>
              <a:t>11</a:t>
            </a:fld>
            <a:endParaRPr lang="ja-JP" altLang="en-US" sz="700" dirty="0"/>
          </a:p>
        </p:txBody>
      </p:sp>
      <p:sp>
        <p:nvSpPr>
          <p:cNvPr id="14" name="AutoShape 41"/>
          <p:cNvSpPr>
            <a:spLocks noChangeArrowheads="1"/>
          </p:cNvSpPr>
          <p:nvPr/>
        </p:nvSpPr>
        <p:spPr bwMode="auto">
          <a:xfrm>
            <a:off x="5343525" y="1955673"/>
            <a:ext cx="3581400" cy="590550"/>
          </a:xfrm>
          <a:prstGeom prst="homePlate">
            <a:avLst>
              <a:gd name="adj" fmla="val 50004"/>
            </a:avLst>
          </a:prstGeom>
          <a:solidFill>
            <a:schemeClr val="bg1"/>
          </a:solidFill>
          <a:ln w="9525">
            <a:solidFill>
              <a:schemeClr val="tx1"/>
            </a:solidFill>
            <a:miter lim="800000"/>
            <a:headEnd/>
            <a:tailEnd/>
          </a:ln>
        </p:spPr>
        <p:txBody>
          <a:bodyPr wrap="none" anchor="ctr"/>
          <a:lstStyle/>
          <a:p>
            <a:endParaRPr lang="ja-JP" altLang="en-US" sz="700"/>
          </a:p>
        </p:txBody>
      </p:sp>
      <p:sp>
        <p:nvSpPr>
          <p:cNvPr id="15" name="Text Box 9"/>
          <p:cNvSpPr txBox="1">
            <a:spLocks noChangeArrowheads="1"/>
          </p:cNvSpPr>
          <p:nvPr/>
        </p:nvSpPr>
        <p:spPr bwMode="auto">
          <a:xfrm>
            <a:off x="1231900" y="915861"/>
            <a:ext cx="1005403" cy="200055"/>
          </a:xfrm>
          <a:prstGeom prst="rect">
            <a:avLst/>
          </a:prstGeom>
          <a:noFill/>
          <a:ln w="9525">
            <a:noFill/>
            <a:miter lim="800000"/>
            <a:headEnd/>
            <a:tailEnd/>
          </a:ln>
        </p:spPr>
        <p:txBody>
          <a:bodyPr wrap="none">
            <a:spAutoFit/>
          </a:bodyPr>
          <a:lstStyle/>
          <a:p>
            <a:r>
              <a:rPr lang="en-US" altLang="ja-JP" sz="700"/>
              <a:t>The first half of 2013</a:t>
            </a:r>
          </a:p>
        </p:txBody>
      </p:sp>
      <p:sp>
        <p:nvSpPr>
          <p:cNvPr id="16" name="Text Box 10"/>
          <p:cNvSpPr txBox="1">
            <a:spLocks noChangeArrowheads="1"/>
          </p:cNvSpPr>
          <p:nvPr/>
        </p:nvSpPr>
        <p:spPr bwMode="auto">
          <a:xfrm>
            <a:off x="3238500" y="915861"/>
            <a:ext cx="1059906" cy="200055"/>
          </a:xfrm>
          <a:prstGeom prst="rect">
            <a:avLst/>
          </a:prstGeom>
          <a:noFill/>
          <a:ln w="9525">
            <a:noFill/>
            <a:miter lim="800000"/>
            <a:headEnd/>
            <a:tailEnd/>
          </a:ln>
        </p:spPr>
        <p:txBody>
          <a:bodyPr wrap="none">
            <a:spAutoFit/>
          </a:bodyPr>
          <a:lstStyle/>
          <a:p>
            <a:r>
              <a:rPr lang="en-US" altLang="ja-JP" sz="700"/>
              <a:t>The latter half of 2013</a:t>
            </a:r>
          </a:p>
        </p:txBody>
      </p:sp>
      <p:sp>
        <p:nvSpPr>
          <p:cNvPr id="17" name="Text Box 11"/>
          <p:cNvSpPr txBox="1">
            <a:spLocks noChangeArrowheads="1"/>
          </p:cNvSpPr>
          <p:nvPr/>
        </p:nvSpPr>
        <p:spPr bwMode="auto">
          <a:xfrm>
            <a:off x="5772150" y="915861"/>
            <a:ext cx="522900" cy="200055"/>
          </a:xfrm>
          <a:prstGeom prst="rect">
            <a:avLst/>
          </a:prstGeom>
          <a:noFill/>
          <a:ln w="9525">
            <a:noFill/>
            <a:miter lim="800000"/>
            <a:headEnd/>
            <a:tailEnd/>
          </a:ln>
        </p:spPr>
        <p:txBody>
          <a:bodyPr wrap="none">
            <a:spAutoFit/>
          </a:bodyPr>
          <a:lstStyle/>
          <a:p>
            <a:r>
              <a:rPr lang="en-US" altLang="ja-JP" sz="700"/>
              <a:t>2014 FY</a:t>
            </a:r>
          </a:p>
        </p:txBody>
      </p:sp>
      <p:sp>
        <p:nvSpPr>
          <p:cNvPr id="18" name="Text Box 12"/>
          <p:cNvSpPr txBox="1">
            <a:spLocks noChangeArrowheads="1"/>
          </p:cNvSpPr>
          <p:nvPr/>
        </p:nvSpPr>
        <p:spPr bwMode="auto">
          <a:xfrm>
            <a:off x="7343775" y="915861"/>
            <a:ext cx="575799" cy="200055"/>
          </a:xfrm>
          <a:prstGeom prst="rect">
            <a:avLst/>
          </a:prstGeom>
          <a:noFill/>
          <a:ln w="9525">
            <a:noFill/>
            <a:miter lim="800000"/>
            <a:headEnd/>
            <a:tailEnd/>
          </a:ln>
        </p:spPr>
        <p:txBody>
          <a:bodyPr wrap="none">
            <a:spAutoFit/>
          </a:bodyPr>
          <a:lstStyle/>
          <a:p>
            <a:r>
              <a:rPr lang="en-US" altLang="ja-JP" sz="700"/>
              <a:t>2015 FY~</a:t>
            </a:r>
          </a:p>
        </p:txBody>
      </p:sp>
      <p:sp>
        <p:nvSpPr>
          <p:cNvPr id="19" name="Line 13"/>
          <p:cNvSpPr>
            <a:spLocks noChangeShapeType="1"/>
          </p:cNvSpPr>
          <p:nvPr/>
        </p:nvSpPr>
        <p:spPr bwMode="auto">
          <a:xfrm>
            <a:off x="323850" y="1146048"/>
            <a:ext cx="8391525" cy="0"/>
          </a:xfrm>
          <a:prstGeom prst="line">
            <a:avLst/>
          </a:prstGeom>
          <a:noFill/>
          <a:ln w="9525">
            <a:solidFill>
              <a:schemeClr val="tx1"/>
            </a:solidFill>
            <a:round/>
            <a:headEnd/>
            <a:tailEnd/>
          </a:ln>
        </p:spPr>
        <p:txBody>
          <a:bodyPr/>
          <a:lstStyle/>
          <a:p>
            <a:endParaRPr lang="ja-JP" altLang="en-US" sz="700"/>
          </a:p>
        </p:txBody>
      </p:sp>
      <p:sp>
        <p:nvSpPr>
          <p:cNvPr id="20" name="Line 14"/>
          <p:cNvSpPr>
            <a:spLocks noChangeShapeType="1"/>
          </p:cNvSpPr>
          <p:nvPr/>
        </p:nvSpPr>
        <p:spPr bwMode="auto">
          <a:xfrm>
            <a:off x="1247775" y="936498"/>
            <a:ext cx="0" cy="5219700"/>
          </a:xfrm>
          <a:prstGeom prst="line">
            <a:avLst/>
          </a:prstGeom>
          <a:noFill/>
          <a:ln w="9525">
            <a:solidFill>
              <a:schemeClr val="tx1"/>
            </a:solidFill>
            <a:round/>
            <a:headEnd/>
            <a:tailEnd/>
          </a:ln>
        </p:spPr>
        <p:txBody>
          <a:bodyPr/>
          <a:lstStyle/>
          <a:p>
            <a:endParaRPr lang="ja-JP" altLang="en-US" sz="700"/>
          </a:p>
        </p:txBody>
      </p:sp>
      <p:sp>
        <p:nvSpPr>
          <p:cNvPr id="21" name="Line 17"/>
          <p:cNvSpPr>
            <a:spLocks noChangeShapeType="1"/>
          </p:cNvSpPr>
          <p:nvPr/>
        </p:nvSpPr>
        <p:spPr bwMode="auto">
          <a:xfrm flipH="1">
            <a:off x="5337175" y="930148"/>
            <a:ext cx="0" cy="5626100"/>
          </a:xfrm>
          <a:prstGeom prst="line">
            <a:avLst/>
          </a:prstGeom>
          <a:noFill/>
          <a:ln w="9525">
            <a:solidFill>
              <a:schemeClr val="tx1"/>
            </a:solidFill>
            <a:round/>
            <a:headEnd/>
            <a:tailEnd/>
          </a:ln>
        </p:spPr>
        <p:txBody>
          <a:bodyPr/>
          <a:lstStyle/>
          <a:p>
            <a:endParaRPr lang="ja-JP" altLang="en-US" sz="700"/>
          </a:p>
        </p:txBody>
      </p:sp>
      <p:sp>
        <p:nvSpPr>
          <p:cNvPr id="22" name="Text Box 19"/>
          <p:cNvSpPr txBox="1">
            <a:spLocks noChangeArrowheads="1"/>
          </p:cNvSpPr>
          <p:nvPr/>
        </p:nvSpPr>
        <p:spPr bwMode="auto">
          <a:xfrm>
            <a:off x="174625" y="1179386"/>
            <a:ext cx="1047750" cy="415498"/>
          </a:xfrm>
          <a:prstGeom prst="rect">
            <a:avLst/>
          </a:prstGeom>
          <a:noFill/>
          <a:ln w="9525">
            <a:noFill/>
            <a:miter lim="800000"/>
            <a:headEnd/>
            <a:tailEnd/>
          </a:ln>
        </p:spPr>
        <p:txBody>
          <a:bodyPr>
            <a:spAutoFit/>
          </a:bodyPr>
          <a:lstStyle/>
          <a:p>
            <a:r>
              <a:rPr lang="en-US" altLang="ja-JP" sz="700"/>
              <a:t>Maintenance of use rule of second use promotion</a:t>
            </a:r>
          </a:p>
        </p:txBody>
      </p:sp>
      <p:sp>
        <p:nvSpPr>
          <p:cNvPr id="23" name="AutoShape 21"/>
          <p:cNvSpPr>
            <a:spLocks noChangeArrowheads="1"/>
          </p:cNvSpPr>
          <p:nvPr/>
        </p:nvSpPr>
        <p:spPr bwMode="auto">
          <a:xfrm>
            <a:off x="1285875" y="1155573"/>
            <a:ext cx="3714750" cy="723900"/>
          </a:xfrm>
          <a:prstGeom prst="homePlate">
            <a:avLst>
              <a:gd name="adj" fmla="val 69086"/>
            </a:avLst>
          </a:prstGeom>
          <a:solidFill>
            <a:schemeClr val="bg1"/>
          </a:solidFill>
          <a:ln w="9525">
            <a:solidFill>
              <a:schemeClr val="tx1"/>
            </a:solidFill>
            <a:miter lim="800000"/>
            <a:headEnd/>
            <a:tailEnd/>
          </a:ln>
        </p:spPr>
        <p:txBody>
          <a:bodyPr wrap="none" anchor="ctr"/>
          <a:lstStyle/>
          <a:p>
            <a:endParaRPr lang="ja-JP" altLang="en-US" sz="700"/>
          </a:p>
        </p:txBody>
      </p:sp>
      <p:sp>
        <p:nvSpPr>
          <p:cNvPr id="24" name="Rectangle 20"/>
          <p:cNvSpPr>
            <a:spLocks noChangeArrowheads="1"/>
          </p:cNvSpPr>
          <p:nvPr/>
        </p:nvSpPr>
        <p:spPr bwMode="auto">
          <a:xfrm>
            <a:off x="1285875" y="1346286"/>
            <a:ext cx="3597021" cy="415498"/>
          </a:xfrm>
          <a:prstGeom prst="rect">
            <a:avLst/>
          </a:prstGeom>
          <a:noFill/>
          <a:ln w="9525">
            <a:noFill/>
            <a:miter lim="800000"/>
            <a:headEnd/>
            <a:tailEnd/>
          </a:ln>
        </p:spPr>
        <p:txBody>
          <a:bodyPr wrap="square" anchor="ctr">
            <a:spAutoFit/>
          </a:bodyPr>
          <a:lstStyle/>
          <a:p>
            <a:r>
              <a:rPr lang="en-US" altLang="ja-JP" sz="700" dirty="0"/>
              <a:t>Review the homepage utilization rule of each ministry and agency (accept the second use in principle and the contents with restriction is indicated individually). </a:t>
            </a:r>
          </a:p>
          <a:p>
            <a:r>
              <a:rPr lang="en-US" altLang="ja-JP" sz="700" dirty="0" smtClean="0"/>
              <a:t> </a:t>
            </a:r>
            <a:endParaRPr lang="en-US" altLang="ja-JP" sz="700" dirty="0"/>
          </a:p>
        </p:txBody>
      </p:sp>
      <p:sp>
        <p:nvSpPr>
          <p:cNvPr id="25" name="AutoShape 24"/>
          <p:cNvSpPr>
            <a:spLocks noChangeArrowheads="1"/>
          </p:cNvSpPr>
          <p:nvPr/>
        </p:nvSpPr>
        <p:spPr bwMode="auto">
          <a:xfrm>
            <a:off x="5016500" y="1171448"/>
            <a:ext cx="3714750" cy="723900"/>
          </a:xfrm>
          <a:prstGeom prst="homePlate">
            <a:avLst>
              <a:gd name="adj" fmla="val 69086"/>
            </a:avLst>
          </a:prstGeom>
          <a:solidFill>
            <a:schemeClr val="bg1"/>
          </a:solidFill>
          <a:ln w="9525">
            <a:solidFill>
              <a:schemeClr val="tx1"/>
            </a:solidFill>
            <a:miter lim="800000"/>
            <a:headEnd/>
            <a:tailEnd/>
          </a:ln>
        </p:spPr>
        <p:txBody>
          <a:bodyPr wrap="none" anchor="ctr"/>
          <a:lstStyle/>
          <a:p>
            <a:endParaRPr lang="ja-JP" altLang="en-US" sz="700"/>
          </a:p>
        </p:txBody>
      </p:sp>
      <p:sp>
        <p:nvSpPr>
          <p:cNvPr id="26" name="Rectangle 22"/>
          <p:cNvSpPr>
            <a:spLocks noChangeArrowheads="1"/>
          </p:cNvSpPr>
          <p:nvPr/>
        </p:nvSpPr>
        <p:spPr bwMode="auto">
          <a:xfrm>
            <a:off x="5026025" y="1450833"/>
            <a:ext cx="3756025" cy="200055"/>
          </a:xfrm>
          <a:prstGeom prst="rect">
            <a:avLst/>
          </a:prstGeom>
          <a:noFill/>
          <a:ln w="9525">
            <a:noFill/>
            <a:miter lim="800000"/>
            <a:headEnd/>
            <a:tailEnd/>
          </a:ln>
        </p:spPr>
        <p:txBody>
          <a:bodyPr anchor="ctr">
            <a:spAutoFit/>
          </a:bodyPr>
          <a:lstStyle/>
          <a:p>
            <a:r>
              <a:rPr lang="en-US" altLang="ja-JP" sz="700" dirty="0"/>
              <a:t>Correspondence to other rules based on arrangement of opinions. </a:t>
            </a:r>
          </a:p>
        </p:txBody>
      </p:sp>
      <p:sp>
        <p:nvSpPr>
          <p:cNvPr id="27" name="AutoShape 26"/>
          <p:cNvSpPr>
            <a:spLocks noChangeArrowheads="1"/>
          </p:cNvSpPr>
          <p:nvPr/>
        </p:nvSpPr>
        <p:spPr bwMode="auto">
          <a:xfrm>
            <a:off x="5584698" y="1674876"/>
            <a:ext cx="1552575" cy="133350"/>
          </a:xfrm>
          <a:prstGeom prst="roundRect">
            <a:avLst>
              <a:gd name="adj" fmla="val 16667"/>
            </a:avLst>
          </a:prstGeom>
          <a:noFill/>
          <a:ln w="9525">
            <a:solidFill>
              <a:schemeClr val="tx1"/>
            </a:solidFill>
            <a:round/>
            <a:headEnd/>
            <a:tailEnd/>
          </a:ln>
        </p:spPr>
        <p:txBody>
          <a:bodyPr wrap="none" anchor="ctr"/>
          <a:lstStyle/>
          <a:p>
            <a:endParaRPr lang="ja-JP" altLang="en-US" sz="700"/>
          </a:p>
        </p:txBody>
      </p:sp>
      <p:sp>
        <p:nvSpPr>
          <p:cNvPr id="28" name="AutoShape 27"/>
          <p:cNvSpPr>
            <a:spLocks noChangeArrowheads="1"/>
          </p:cNvSpPr>
          <p:nvPr/>
        </p:nvSpPr>
        <p:spPr bwMode="auto">
          <a:xfrm>
            <a:off x="1371600" y="1717548"/>
            <a:ext cx="1590675" cy="127000"/>
          </a:xfrm>
          <a:prstGeom prst="roundRect">
            <a:avLst>
              <a:gd name="adj" fmla="val 16667"/>
            </a:avLst>
          </a:prstGeom>
          <a:noFill/>
          <a:ln w="9525">
            <a:solidFill>
              <a:schemeClr val="tx1"/>
            </a:solidFill>
            <a:round/>
            <a:headEnd/>
            <a:tailEnd/>
          </a:ln>
        </p:spPr>
        <p:txBody>
          <a:bodyPr wrap="none" anchor="ctr"/>
          <a:lstStyle/>
          <a:p>
            <a:endParaRPr lang="ja-JP" altLang="en-US" sz="700"/>
          </a:p>
        </p:txBody>
      </p:sp>
      <p:sp>
        <p:nvSpPr>
          <p:cNvPr id="29" name="Text Box 28"/>
          <p:cNvSpPr txBox="1">
            <a:spLocks noChangeArrowheads="1"/>
          </p:cNvSpPr>
          <p:nvPr/>
        </p:nvSpPr>
        <p:spPr bwMode="auto">
          <a:xfrm>
            <a:off x="182118" y="2109661"/>
            <a:ext cx="1047750" cy="523220"/>
          </a:xfrm>
          <a:prstGeom prst="rect">
            <a:avLst/>
          </a:prstGeom>
          <a:noFill/>
          <a:ln w="9525">
            <a:noFill/>
            <a:miter lim="800000"/>
            <a:headEnd/>
            <a:tailEnd/>
          </a:ln>
        </p:spPr>
        <p:txBody>
          <a:bodyPr>
            <a:spAutoFit/>
          </a:bodyPr>
          <a:lstStyle/>
          <a:p>
            <a:r>
              <a:rPr lang="en-US" altLang="ja-JP" sz="700"/>
              <a:t>Expansion of public presentation in a data format with easy machine readability</a:t>
            </a:r>
          </a:p>
        </p:txBody>
      </p:sp>
      <p:sp>
        <p:nvSpPr>
          <p:cNvPr id="30" name="AutoShape 31"/>
          <p:cNvSpPr>
            <a:spLocks noChangeArrowheads="1"/>
          </p:cNvSpPr>
          <p:nvPr/>
        </p:nvSpPr>
        <p:spPr bwMode="auto">
          <a:xfrm>
            <a:off x="238125" y="1993773"/>
            <a:ext cx="914400" cy="1295400"/>
          </a:xfrm>
          <a:prstGeom prst="roundRect">
            <a:avLst>
              <a:gd name="adj" fmla="val 16667"/>
            </a:avLst>
          </a:prstGeom>
          <a:noFill/>
          <a:ln w="9525">
            <a:solidFill>
              <a:schemeClr val="tx1"/>
            </a:solidFill>
            <a:round/>
            <a:headEnd/>
            <a:tailEnd/>
          </a:ln>
        </p:spPr>
        <p:txBody>
          <a:bodyPr wrap="none" anchor="ctr"/>
          <a:lstStyle/>
          <a:p>
            <a:endParaRPr lang="ja-JP" altLang="en-US" sz="700"/>
          </a:p>
        </p:txBody>
      </p:sp>
      <p:sp>
        <p:nvSpPr>
          <p:cNvPr id="31" name="Text Box 32"/>
          <p:cNvSpPr txBox="1">
            <a:spLocks noChangeArrowheads="1"/>
          </p:cNvSpPr>
          <p:nvPr/>
        </p:nvSpPr>
        <p:spPr bwMode="auto">
          <a:xfrm>
            <a:off x="95250" y="3347911"/>
            <a:ext cx="1195388" cy="415498"/>
          </a:xfrm>
          <a:prstGeom prst="rect">
            <a:avLst/>
          </a:prstGeom>
          <a:noFill/>
          <a:ln w="9525">
            <a:noFill/>
            <a:miter lim="800000"/>
            <a:headEnd/>
            <a:tailEnd/>
          </a:ln>
        </p:spPr>
        <p:txBody>
          <a:bodyPr>
            <a:spAutoFit/>
          </a:bodyPr>
          <a:lstStyle/>
          <a:p>
            <a:pPr algn="ctr"/>
            <a:r>
              <a:rPr lang="en-US" altLang="ja-JP" sz="700"/>
              <a:t>Maintenance of data catalogue</a:t>
            </a:r>
          </a:p>
          <a:p>
            <a:pPr algn="ctr"/>
            <a:r>
              <a:rPr lang="en-US" altLang="ja-JP" sz="700"/>
              <a:t>(portal site)</a:t>
            </a:r>
          </a:p>
        </p:txBody>
      </p:sp>
      <p:sp>
        <p:nvSpPr>
          <p:cNvPr id="32" name="AutoShape 33"/>
          <p:cNvSpPr>
            <a:spLocks noChangeArrowheads="1"/>
          </p:cNvSpPr>
          <p:nvPr/>
        </p:nvSpPr>
        <p:spPr bwMode="auto">
          <a:xfrm>
            <a:off x="257175" y="3336798"/>
            <a:ext cx="876300" cy="533400"/>
          </a:xfrm>
          <a:prstGeom prst="roundRect">
            <a:avLst>
              <a:gd name="adj" fmla="val 16667"/>
            </a:avLst>
          </a:prstGeom>
          <a:noFill/>
          <a:ln w="9525">
            <a:solidFill>
              <a:schemeClr val="tx1"/>
            </a:solidFill>
            <a:round/>
            <a:headEnd/>
            <a:tailEnd/>
          </a:ln>
        </p:spPr>
        <p:txBody>
          <a:bodyPr wrap="none" anchor="ctr"/>
          <a:lstStyle/>
          <a:p>
            <a:endParaRPr lang="ja-JP" altLang="en-US" sz="700"/>
          </a:p>
        </p:txBody>
      </p:sp>
      <p:sp>
        <p:nvSpPr>
          <p:cNvPr id="33" name="Text Box 34"/>
          <p:cNvSpPr txBox="1">
            <a:spLocks noChangeArrowheads="1"/>
          </p:cNvSpPr>
          <p:nvPr/>
        </p:nvSpPr>
        <p:spPr bwMode="auto">
          <a:xfrm>
            <a:off x="231775" y="4205161"/>
            <a:ext cx="906463" cy="307777"/>
          </a:xfrm>
          <a:prstGeom prst="rect">
            <a:avLst/>
          </a:prstGeom>
          <a:noFill/>
          <a:ln w="9525">
            <a:noFill/>
            <a:miter lim="800000"/>
            <a:headEnd/>
            <a:tailEnd/>
          </a:ln>
        </p:spPr>
        <p:txBody>
          <a:bodyPr>
            <a:spAutoFit/>
          </a:bodyPr>
          <a:lstStyle/>
          <a:p>
            <a:pPr algn="ctr"/>
            <a:r>
              <a:rPr lang="en-US" altLang="ja-JP" sz="700"/>
              <a:t>Expansion of open data</a:t>
            </a:r>
          </a:p>
        </p:txBody>
      </p:sp>
      <p:sp>
        <p:nvSpPr>
          <p:cNvPr id="34" name="AutoShape 35"/>
          <p:cNvSpPr>
            <a:spLocks noChangeArrowheads="1"/>
          </p:cNvSpPr>
          <p:nvPr/>
        </p:nvSpPr>
        <p:spPr bwMode="auto">
          <a:xfrm>
            <a:off x="266700" y="4194048"/>
            <a:ext cx="838200" cy="485775"/>
          </a:xfrm>
          <a:prstGeom prst="roundRect">
            <a:avLst>
              <a:gd name="adj" fmla="val 16667"/>
            </a:avLst>
          </a:prstGeom>
          <a:noFill/>
          <a:ln w="9525">
            <a:solidFill>
              <a:schemeClr val="tx1"/>
            </a:solidFill>
            <a:round/>
            <a:headEnd/>
            <a:tailEnd/>
          </a:ln>
        </p:spPr>
        <p:txBody>
          <a:bodyPr wrap="none" anchor="ctr"/>
          <a:lstStyle/>
          <a:p>
            <a:endParaRPr lang="ja-JP" altLang="en-US" sz="700"/>
          </a:p>
        </p:txBody>
      </p:sp>
      <p:sp>
        <p:nvSpPr>
          <p:cNvPr id="35" name="Text Box 36"/>
          <p:cNvSpPr txBox="1">
            <a:spLocks noChangeArrowheads="1"/>
          </p:cNvSpPr>
          <p:nvPr/>
        </p:nvSpPr>
        <p:spPr bwMode="auto">
          <a:xfrm>
            <a:off x="241300" y="5338636"/>
            <a:ext cx="927100" cy="415498"/>
          </a:xfrm>
          <a:prstGeom prst="rect">
            <a:avLst/>
          </a:prstGeom>
          <a:noFill/>
          <a:ln w="9525">
            <a:noFill/>
            <a:miter lim="800000"/>
            <a:headEnd/>
            <a:tailEnd/>
          </a:ln>
        </p:spPr>
        <p:txBody>
          <a:bodyPr>
            <a:spAutoFit/>
          </a:bodyPr>
          <a:lstStyle/>
          <a:p>
            <a:pPr algn="ctr"/>
            <a:r>
              <a:rPr lang="en-US" altLang="ja-JP" sz="700"/>
              <a:t>Promotion, Education, Evaluation</a:t>
            </a:r>
            <a:endParaRPr lang="ja-JP" altLang="en-US" sz="700"/>
          </a:p>
        </p:txBody>
      </p:sp>
      <p:sp>
        <p:nvSpPr>
          <p:cNvPr id="36" name="AutoShape 37"/>
          <p:cNvSpPr>
            <a:spLocks noChangeArrowheads="1"/>
          </p:cNvSpPr>
          <p:nvPr/>
        </p:nvSpPr>
        <p:spPr bwMode="auto">
          <a:xfrm>
            <a:off x="276225" y="5327523"/>
            <a:ext cx="828675" cy="581025"/>
          </a:xfrm>
          <a:prstGeom prst="roundRect">
            <a:avLst>
              <a:gd name="adj" fmla="val 16667"/>
            </a:avLst>
          </a:prstGeom>
          <a:noFill/>
          <a:ln w="9525">
            <a:solidFill>
              <a:schemeClr val="tx1"/>
            </a:solidFill>
            <a:round/>
            <a:headEnd/>
            <a:tailEnd/>
          </a:ln>
        </p:spPr>
        <p:txBody>
          <a:bodyPr wrap="none" anchor="ctr"/>
          <a:lstStyle/>
          <a:p>
            <a:endParaRPr lang="ja-JP" altLang="en-US" sz="700"/>
          </a:p>
        </p:txBody>
      </p:sp>
      <p:sp>
        <p:nvSpPr>
          <p:cNvPr id="37" name="Line 40"/>
          <p:cNvSpPr>
            <a:spLocks noChangeShapeType="1"/>
          </p:cNvSpPr>
          <p:nvPr/>
        </p:nvSpPr>
        <p:spPr bwMode="auto">
          <a:xfrm flipV="1">
            <a:off x="257175" y="1908048"/>
            <a:ext cx="8496300" cy="9525"/>
          </a:xfrm>
          <a:prstGeom prst="line">
            <a:avLst/>
          </a:prstGeom>
          <a:noFill/>
          <a:ln w="9525">
            <a:solidFill>
              <a:schemeClr val="tx1"/>
            </a:solidFill>
            <a:round/>
            <a:headEnd/>
            <a:tailEnd/>
          </a:ln>
        </p:spPr>
        <p:txBody>
          <a:bodyPr/>
          <a:lstStyle/>
          <a:p>
            <a:endParaRPr lang="ja-JP" altLang="en-US" sz="700"/>
          </a:p>
        </p:txBody>
      </p:sp>
      <p:sp>
        <p:nvSpPr>
          <p:cNvPr id="38" name="AutoShape 43"/>
          <p:cNvSpPr>
            <a:spLocks noChangeArrowheads="1"/>
          </p:cNvSpPr>
          <p:nvPr/>
        </p:nvSpPr>
        <p:spPr bwMode="auto">
          <a:xfrm>
            <a:off x="1314450" y="1955673"/>
            <a:ext cx="3990975" cy="838200"/>
          </a:xfrm>
          <a:prstGeom prst="homePlate">
            <a:avLst>
              <a:gd name="adj" fmla="val 31434"/>
            </a:avLst>
          </a:prstGeom>
          <a:solidFill>
            <a:schemeClr val="bg1"/>
          </a:solidFill>
          <a:ln w="9525">
            <a:solidFill>
              <a:schemeClr val="tx1"/>
            </a:solidFill>
            <a:miter lim="800000"/>
            <a:headEnd/>
            <a:tailEnd/>
          </a:ln>
        </p:spPr>
        <p:txBody>
          <a:bodyPr wrap="none" anchor="ctr"/>
          <a:lstStyle/>
          <a:p>
            <a:endParaRPr lang="ja-JP" altLang="en-US" sz="700"/>
          </a:p>
        </p:txBody>
      </p:sp>
      <p:sp>
        <p:nvSpPr>
          <p:cNvPr id="39" name="Text Box 42"/>
          <p:cNvSpPr txBox="1">
            <a:spLocks noChangeArrowheads="1"/>
          </p:cNvSpPr>
          <p:nvPr/>
        </p:nvSpPr>
        <p:spPr bwMode="auto">
          <a:xfrm>
            <a:off x="1270000" y="1947736"/>
            <a:ext cx="4022725" cy="523220"/>
          </a:xfrm>
          <a:prstGeom prst="rect">
            <a:avLst/>
          </a:prstGeom>
          <a:noFill/>
          <a:ln w="9525">
            <a:noFill/>
            <a:miter lim="800000"/>
            <a:headEnd/>
            <a:tailEnd/>
          </a:ln>
        </p:spPr>
        <p:txBody>
          <a:bodyPr>
            <a:spAutoFit/>
          </a:bodyPr>
          <a:lstStyle/>
          <a:p>
            <a:r>
              <a:rPr lang="en-US" altLang="ja-JP" sz="700"/>
              <a:t>Tackle preferentially about the important field (white paper, disaster prevention information, geospatial information, information about movement of people, budget and account settlement and supply information). The URL list of the data concerned is also released. Maintenance of API is also considered.</a:t>
            </a:r>
            <a:endParaRPr lang="ja-JP" altLang="en-US" sz="700"/>
          </a:p>
        </p:txBody>
      </p:sp>
      <p:sp>
        <p:nvSpPr>
          <p:cNvPr id="40" name="AutoShape 44"/>
          <p:cNvSpPr>
            <a:spLocks noChangeArrowheads="1"/>
          </p:cNvSpPr>
          <p:nvPr/>
        </p:nvSpPr>
        <p:spPr bwMode="auto">
          <a:xfrm>
            <a:off x="1320800" y="2819273"/>
            <a:ext cx="1590675" cy="127000"/>
          </a:xfrm>
          <a:prstGeom prst="roundRect">
            <a:avLst>
              <a:gd name="adj" fmla="val 16667"/>
            </a:avLst>
          </a:prstGeom>
          <a:noFill/>
          <a:ln w="9525">
            <a:solidFill>
              <a:schemeClr val="tx1"/>
            </a:solidFill>
            <a:round/>
            <a:headEnd/>
            <a:tailEnd/>
          </a:ln>
        </p:spPr>
        <p:txBody>
          <a:bodyPr wrap="none" anchor="ctr"/>
          <a:lstStyle/>
          <a:p>
            <a:pPr algn="ctr"/>
            <a:r>
              <a:rPr lang="en-US" altLang="ja-JP" sz="700"/>
              <a:t>All ministries and agencies</a:t>
            </a:r>
          </a:p>
        </p:txBody>
      </p:sp>
      <p:sp>
        <p:nvSpPr>
          <p:cNvPr id="41" name="Text Box 37"/>
          <p:cNvSpPr txBox="1">
            <a:spLocks noChangeArrowheads="1"/>
          </p:cNvSpPr>
          <p:nvPr/>
        </p:nvSpPr>
        <p:spPr bwMode="auto">
          <a:xfrm>
            <a:off x="5356225" y="1957261"/>
            <a:ext cx="3530600" cy="307777"/>
          </a:xfrm>
          <a:prstGeom prst="rect">
            <a:avLst/>
          </a:prstGeom>
          <a:noFill/>
          <a:ln w="9525">
            <a:noFill/>
            <a:miter lim="800000"/>
            <a:headEnd/>
            <a:tailEnd/>
          </a:ln>
        </p:spPr>
        <p:txBody>
          <a:bodyPr>
            <a:spAutoFit/>
          </a:bodyPr>
          <a:lstStyle/>
          <a:p>
            <a:r>
              <a:rPr lang="en-US" altLang="ja-JP" sz="700"/>
              <a:t>Release the information (real time measurement data) other than the text, numerical value (table) and geospatial information in the data format with machine readability.</a:t>
            </a:r>
            <a:endParaRPr lang="ja-JP" altLang="en-US" sz="700"/>
          </a:p>
        </p:txBody>
      </p:sp>
      <p:sp>
        <p:nvSpPr>
          <p:cNvPr id="42" name="Rectangle 38"/>
          <p:cNvSpPr>
            <a:spLocks noChangeArrowheads="1"/>
          </p:cNvSpPr>
          <p:nvPr/>
        </p:nvSpPr>
        <p:spPr bwMode="auto">
          <a:xfrm>
            <a:off x="5946775" y="2321497"/>
            <a:ext cx="1244251" cy="200055"/>
          </a:xfrm>
          <a:prstGeom prst="rect">
            <a:avLst/>
          </a:prstGeom>
          <a:noFill/>
          <a:ln w="9525">
            <a:noFill/>
            <a:miter lim="800000"/>
            <a:headEnd/>
            <a:tailEnd/>
          </a:ln>
        </p:spPr>
        <p:txBody>
          <a:bodyPr wrap="none">
            <a:spAutoFit/>
          </a:bodyPr>
          <a:lstStyle/>
          <a:p>
            <a:r>
              <a:rPr lang="en-US" altLang="ja-JP" sz="700"/>
              <a:t>All ministries and agencies</a:t>
            </a:r>
            <a:endParaRPr lang="ja-JP" altLang="en-US" sz="700"/>
          </a:p>
        </p:txBody>
      </p:sp>
      <p:sp>
        <p:nvSpPr>
          <p:cNvPr id="43" name="Text Box 39"/>
          <p:cNvSpPr txBox="1">
            <a:spLocks noChangeArrowheads="1"/>
          </p:cNvSpPr>
          <p:nvPr/>
        </p:nvSpPr>
        <p:spPr bwMode="auto">
          <a:xfrm>
            <a:off x="5289550" y="2538286"/>
            <a:ext cx="3702050" cy="307777"/>
          </a:xfrm>
          <a:prstGeom prst="rect">
            <a:avLst/>
          </a:prstGeom>
          <a:noFill/>
          <a:ln w="9525">
            <a:noFill/>
            <a:miter lim="800000"/>
            <a:headEnd/>
            <a:tailEnd/>
          </a:ln>
        </p:spPr>
        <p:txBody>
          <a:bodyPr>
            <a:spAutoFit/>
          </a:bodyPr>
          <a:lstStyle/>
          <a:p>
            <a:r>
              <a:rPr lang="en-US" altLang="ja-JP" sz="700"/>
              <a:t>Expand a release of information in more advanced data format sequentially from a possible part.</a:t>
            </a:r>
            <a:endParaRPr lang="ja-JP" altLang="en-US" sz="700"/>
          </a:p>
        </p:txBody>
      </p:sp>
      <p:sp>
        <p:nvSpPr>
          <p:cNvPr id="45" name="AutoShape 26"/>
          <p:cNvSpPr>
            <a:spLocks noChangeArrowheads="1"/>
          </p:cNvSpPr>
          <p:nvPr/>
        </p:nvSpPr>
        <p:spPr bwMode="auto">
          <a:xfrm>
            <a:off x="5997575" y="2373884"/>
            <a:ext cx="1552575" cy="133350"/>
          </a:xfrm>
          <a:prstGeom prst="roundRect">
            <a:avLst>
              <a:gd name="adj" fmla="val 16667"/>
            </a:avLst>
          </a:prstGeom>
          <a:noFill/>
          <a:ln w="9525">
            <a:solidFill>
              <a:schemeClr val="tx1"/>
            </a:solidFill>
            <a:round/>
            <a:headEnd/>
            <a:tailEnd/>
          </a:ln>
        </p:spPr>
        <p:txBody>
          <a:bodyPr wrap="none" anchor="ctr"/>
          <a:lstStyle/>
          <a:p>
            <a:endParaRPr lang="ja-JP" altLang="en-US" sz="700"/>
          </a:p>
        </p:txBody>
      </p:sp>
      <p:sp>
        <p:nvSpPr>
          <p:cNvPr id="46" name="AutoShape 26"/>
          <p:cNvSpPr>
            <a:spLocks noChangeArrowheads="1"/>
          </p:cNvSpPr>
          <p:nvPr/>
        </p:nvSpPr>
        <p:spPr bwMode="auto">
          <a:xfrm>
            <a:off x="5365750" y="2856103"/>
            <a:ext cx="1552575" cy="133350"/>
          </a:xfrm>
          <a:prstGeom prst="roundRect">
            <a:avLst>
              <a:gd name="adj" fmla="val 16667"/>
            </a:avLst>
          </a:prstGeom>
          <a:solidFill>
            <a:schemeClr val="bg1"/>
          </a:solidFill>
          <a:ln w="9525">
            <a:solidFill>
              <a:schemeClr val="tx1"/>
            </a:solidFill>
            <a:round/>
            <a:headEnd/>
            <a:tailEnd/>
          </a:ln>
        </p:spPr>
        <p:txBody>
          <a:bodyPr wrap="none" anchor="ctr"/>
          <a:lstStyle/>
          <a:p>
            <a:endParaRPr lang="ja-JP" altLang="en-US" sz="700"/>
          </a:p>
        </p:txBody>
      </p:sp>
      <p:sp>
        <p:nvSpPr>
          <p:cNvPr id="47" name="Line 40"/>
          <p:cNvSpPr>
            <a:spLocks noChangeShapeType="1"/>
          </p:cNvSpPr>
          <p:nvPr/>
        </p:nvSpPr>
        <p:spPr bwMode="auto">
          <a:xfrm flipV="1">
            <a:off x="273050" y="3324098"/>
            <a:ext cx="8496300" cy="9525"/>
          </a:xfrm>
          <a:prstGeom prst="line">
            <a:avLst/>
          </a:prstGeom>
          <a:noFill/>
          <a:ln w="9525">
            <a:solidFill>
              <a:schemeClr val="tx1"/>
            </a:solidFill>
            <a:round/>
            <a:headEnd/>
            <a:tailEnd/>
          </a:ln>
        </p:spPr>
        <p:txBody>
          <a:bodyPr/>
          <a:lstStyle/>
          <a:p>
            <a:endParaRPr lang="ja-JP" altLang="en-US" sz="700"/>
          </a:p>
        </p:txBody>
      </p:sp>
      <p:sp>
        <p:nvSpPr>
          <p:cNvPr id="48" name="Text Box 46"/>
          <p:cNvSpPr txBox="1">
            <a:spLocks noChangeArrowheads="1"/>
          </p:cNvSpPr>
          <p:nvPr/>
        </p:nvSpPr>
        <p:spPr bwMode="auto">
          <a:xfrm>
            <a:off x="1212850" y="3024061"/>
            <a:ext cx="6307138" cy="200055"/>
          </a:xfrm>
          <a:prstGeom prst="rect">
            <a:avLst/>
          </a:prstGeom>
          <a:noFill/>
          <a:ln w="9525">
            <a:noFill/>
            <a:miter lim="800000"/>
            <a:headEnd/>
            <a:tailEnd/>
          </a:ln>
        </p:spPr>
        <p:txBody>
          <a:bodyPr>
            <a:spAutoFit/>
          </a:bodyPr>
          <a:lstStyle/>
          <a:p>
            <a:r>
              <a:rPr lang="en-US" altLang="ja-JP" sz="700"/>
              <a:t>Promotion of code openness and utilization promotion of arrangement of code correspondence relation.</a:t>
            </a:r>
            <a:endParaRPr lang="ja-JP" altLang="en-US" sz="700"/>
          </a:p>
        </p:txBody>
      </p:sp>
      <p:sp>
        <p:nvSpPr>
          <p:cNvPr id="49" name="AutoShape 44"/>
          <p:cNvSpPr>
            <a:spLocks noChangeArrowheads="1"/>
          </p:cNvSpPr>
          <p:nvPr/>
        </p:nvSpPr>
        <p:spPr bwMode="auto">
          <a:xfrm>
            <a:off x="5118100" y="3197098"/>
            <a:ext cx="1590675" cy="127000"/>
          </a:xfrm>
          <a:prstGeom prst="roundRect">
            <a:avLst>
              <a:gd name="adj" fmla="val 16667"/>
            </a:avLst>
          </a:prstGeom>
          <a:solidFill>
            <a:schemeClr val="bg1"/>
          </a:solidFill>
          <a:ln w="9525">
            <a:solidFill>
              <a:schemeClr val="tx1"/>
            </a:solidFill>
            <a:round/>
            <a:headEnd/>
            <a:tailEnd/>
          </a:ln>
        </p:spPr>
        <p:txBody>
          <a:bodyPr wrap="none" anchor="ctr"/>
          <a:lstStyle/>
          <a:p>
            <a:pPr algn="ctr"/>
            <a:r>
              <a:rPr lang="en-US" altLang="ja-JP" sz="700"/>
              <a:t>All ministries and agencies</a:t>
            </a:r>
          </a:p>
        </p:txBody>
      </p:sp>
      <p:sp>
        <p:nvSpPr>
          <p:cNvPr id="50" name="Text Box 49"/>
          <p:cNvSpPr txBox="1">
            <a:spLocks noChangeArrowheads="1"/>
          </p:cNvSpPr>
          <p:nvPr/>
        </p:nvSpPr>
        <p:spPr bwMode="auto">
          <a:xfrm>
            <a:off x="1212850" y="3328861"/>
            <a:ext cx="4344459" cy="200055"/>
          </a:xfrm>
          <a:prstGeom prst="rect">
            <a:avLst/>
          </a:prstGeom>
          <a:noFill/>
          <a:ln w="9525">
            <a:noFill/>
            <a:miter lim="800000"/>
            <a:headEnd/>
            <a:tailEnd/>
          </a:ln>
        </p:spPr>
        <p:txBody>
          <a:bodyPr wrap="none">
            <a:spAutoFit/>
          </a:bodyPr>
          <a:lstStyle/>
          <a:p>
            <a:r>
              <a:rPr lang="en-US" altLang="ja-JP" sz="700"/>
              <a:t>Examination and verification of the functions etc. required for the data catalog by demonstration projects.</a:t>
            </a:r>
            <a:endParaRPr lang="ja-JP" altLang="en-US" sz="700"/>
          </a:p>
        </p:txBody>
      </p:sp>
      <p:sp>
        <p:nvSpPr>
          <p:cNvPr id="51" name="Text Box 52"/>
          <p:cNvSpPr txBox="1">
            <a:spLocks noChangeArrowheads="1"/>
          </p:cNvSpPr>
          <p:nvPr/>
        </p:nvSpPr>
        <p:spPr bwMode="auto">
          <a:xfrm>
            <a:off x="1371600" y="3563811"/>
            <a:ext cx="849913" cy="200055"/>
          </a:xfrm>
          <a:prstGeom prst="rect">
            <a:avLst/>
          </a:prstGeom>
          <a:noFill/>
          <a:ln w="9525">
            <a:noFill/>
            <a:miter lim="800000"/>
            <a:headEnd/>
            <a:tailEnd/>
          </a:ln>
        </p:spPr>
        <p:txBody>
          <a:bodyPr wrap="none">
            <a:spAutoFit/>
          </a:bodyPr>
          <a:lstStyle/>
          <a:p>
            <a:r>
              <a:rPr lang="en-US" altLang="ja-JP" sz="700"/>
              <a:t>CAS, MIC, METI</a:t>
            </a:r>
          </a:p>
        </p:txBody>
      </p:sp>
      <p:sp>
        <p:nvSpPr>
          <p:cNvPr id="52" name="Text Box 54"/>
          <p:cNvSpPr txBox="1">
            <a:spLocks noChangeArrowheads="1"/>
          </p:cNvSpPr>
          <p:nvPr/>
        </p:nvSpPr>
        <p:spPr bwMode="auto">
          <a:xfrm>
            <a:off x="5337175" y="3519361"/>
            <a:ext cx="2539478" cy="200055"/>
          </a:xfrm>
          <a:prstGeom prst="rect">
            <a:avLst/>
          </a:prstGeom>
          <a:noFill/>
          <a:ln w="9525" algn="ctr">
            <a:noFill/>
            <a:miter lim="800000"/>
            <a:headEnd/>
            <a:tailEnd/>
          </a:ln>
        </p:spPr>
        <p:txBody>
          <a:bodyPr wrap="none">
            <a:spAutoFit/>
          </a:bodyPr>
          <a:lstStyle/>
          <a:p>
            <a:r>
              <a:rPr lang="en-US" altLang="ja-JP" sz="700"/>
              <a:t>Maintenance and operation of the data catalog (portal site) </a:t>
            </a:r>
            <a:endParaRPr lang="ja-JP" altLang="en-US" sz="700"/>
          </a:p>
        </p:txBody>
      </p:sp>
      <p:sp>
        <p:nvSpPr>
          <p:cNvPr id="53" name="Text Box 56"/>
          <p:cNvSpPr txBox="1">
            <a:spLocks noChangeArrowheads="1"/>
          </p:cNvSpPr>
          <p:nvPr/>
        </p:nvSpPr>
        <p:spPr bwMode="auto">
          <a:xfrm>
            <a:off x="3482975" y="3598736"/>
            <a:ext cx="1478290" cy="200055"/>
          </a:xfrm>
          <a:prstGeom prst="rect">
            <a:avLst/>
          </a:prstGeom>
          <a:noFill/>
          <a:ln w="9525">
            <a:noFill/>
            <a:miter lim="800000"/>
            <a:headEnd/>
            <a:tailEnd/>
          </a:ln>
        </p:spPr>
        <p:txBody>
          <a:bodyPr wrap="none">
            <a:spAutoFit/>
          </a:bodyPr>
          <a:lstStyle/>
          <a:p>
            <a:r>
              <a:rPr lang="en-US" altLang="ja-JP" sz="700"/>
              <a:t>CAS, All ministries and agencies</a:t>
            </a:r>
          </a:p>
        </p:txBody>
      </p:sp>
      <p:sp>
        <p:nvSpPr>
          <p:cNvPr id="54" name="Line 40"/>
          <p:cNvSpPr>
            <a:spLocks noChangeShapeType="1"/>
          </p:cNvSpPr>
          <p:nvPr/>
        </p:nvSpPr>
        <p:spPr bwMode="auto">
          <a:xfrm flipV="1">
            <a:off x="279400" y="3863848"/>
            <a:ext cx="8496300" cy="9525"/>
          </a:xfrm>
          <a:prstGeom prst="line">
            <a:avLst/>
          </a:prstGeom>
          <a:noFill/>
          <a:ln w="9525">
            <a:solidFill>
              <a:schemeClr val="tx1"/>
            </a:solidFill>
            <a:round/>
            <a:headEnd/>
            <a:tailEnd/>
          </a:ln>
        </p:spPr>
        <p:txBody>
          <a:bodyPr/>
          <a:lstStyle/>
          <a:p>
            <a:endParaRPr lang="ja-JP" altLang="en-US" sz="700"/>
          </a:p>
        </p:txBody>
      </p:sp>
      <p:sp>
        <p:nvSpPr>
          <p:cNvPr id="55" name="Text Box 61"/>
          <p:cNvSpPr txBox="1">
            <a:spLocks noChangeArrowheads="1"/>
          </p:cNvSpPr>
          <p:nvPr/>
        </p:nvSpPr>
        <p:spPr bwMode="auto">
          <a:xfrm>
            <a:off x="1698625" y="4127056"/>
            <a:ext cx="1384300" cy="307777"/>
          </a:xfrm>
          <a:prstGeom prst="rect">
            <a:avLst/>
          </a:prstGeom>
          <a:noFill/>
          <a:ln w="9525" algn="ctr">
            <a:noFill/>
            <a:miter lim="800000"/>
            <a:headEnd/>
            <a:tailEnd/>
          </a:ln>
        </p:spPr>
        <p:txBody>
          <a:bodyPr>
            <a:spAutoFit/>
          </a:bodyPr>
          <a:lstStyle/>
          <a:p>
            <a:r>
              <a:rPr lang="en-US" altLang="ja-JP" sz="700" dirty="0"/>
              <a:t>Related ministries and agencies</a:t>
            </a:r>
          </a:p>
        </p:txBody>
      </p:sp>
      <p:sp>
        <p:nvSpPr>
          <p:cNvPr id="56" name="AutoShape 62"/>
          <p:cNvSpPr>
            <a:spLocks noChangeArrowheads="1"/>
          </p:cNvSpPr>
          <p:nvPr/>
        </p:nvSpPr>
        <p:spPr bwMode="auto">
          <a:xfrm>
            <a:off x="1736725" y="4173867"/>
            <a:ext cx="1127125" cy="221337"/>
          </a:xfrm>
          <a:prstGeom prst="flowChartAlternateProcess">
            <a:avLst/>
          </a:prstGeom>
          <a:noFill/>
          <a:ln w="9525" algn="ctr">
            <a:solidFill>
              <a:schemeClr val="tx1"/>
            </a:solidFill>
            <a:miter lim="800000"/>
            <a:headEnd/>
            <a:tailEnd/>
          </a:ln>
        </p:spPr>
        <p:txBody>
          <a:bodyPr anchor="ctr">
            <a:spAutoFit/>
          </a:bodyPr>
          <a:lstStyle/>
          <a:p>
            <a:endParaRPr lang="ja-JP" altLang="en-US" sz="700"/>
          </a:p>
        </p:txBody>
      </p:sp>
      <p:sp>
        <p:nvSpPr>
          <p:cNvPr id="57" name="AutoShape 60"/>
          <p:cNvSpPr>
            <a:spLocks noChangeArrowheads="1"/>
          </p:cNvSpPr>
          <p:nvPr/>
        </p:nvSpPr>
        <p:spPr bwMode="auto">
          <a:xfrm>
            <a:off x="2171700" y="3908283"/>
            <a:ext cx="4851400" cy="200055"/>
          </a:xfrm>
          <a:prstGeom prst="homePlate">
            <a:avLst>
              <a:gd name="adj" fmla="val 45451"/>
            </a:avLst>
          </a:prstGeom>
          <a:solidFill>
            <a:schemeClr val="bg1"/>
          </a:solidFill>
          <a:ln w="9525" algn="ctr">
            <a:solidFill>
              <a:schemeClr val="tx1"/>
            </a:solidFill>
            <a:miter lim="800000"/>
            <a:headEnd/>
            <a:tailEnd/>
          </a:ln>
        </p:spPr>
        <p:txBody>
          <a:bodyPr anchor="ctr">
            <a:spAutoFit/>
          </a:bodyPr>
          <a:lstStyle/>
          <a:p>
            <a:endParaRPr lang="ja-JP" altLang="en-US" sz="700"/>
          </a:p>
        </p:txBody>
      </p:sp>
      <p:sp>
        <p:nvSpPr>
          <p:cNvPr id="58" name="Text Box 59"/>
          <p:cNvSpPr txBox="1">
            <a:spLocks noChangeArrowheads="1"/>
          </p:cNvSpPr>
          <p:nvPr/>
        </p:nvSpPr>
        <p:spPr bwMode="auto">
          <a:xfrm>
            <a:off x="2175637" y="3887788"/>
            <a:ext cx="4849813" cy="200055"/>
          </a:xfrm>
          <a:prstGeom prst="rect">
            <a:avLst/>
          </a:prstGeom>
          <a:noFill/>
          <a:ln w="9525" algn="ctr">
            <a:noFill/>
            <a:miter lim="800000"/>
            <a:headEnd/>
            <a:tailEnd/>
          </a:ln>
        </p:spPr>
        <p:txBody>
          <a:bodyPr>
            <a:spAutoFit/>
          </a:bodyPr>
          <a:lstStyle/>
          <a:p>
            <a:r>
              <a:rPr lang="en-US" altLang="ja-JP" sz="700"/>
              <a:t>Expansion of the data to be opened in the important field based on discussion of the working level meeting.</a:t>
            </a:r>
            <a:endParaRPr lang="ja-JP" altLang="en-US" sz="700"/>
          </a:p>
        </p:txBody>
      </p:sp>
      <p:sp>
        <p:nvSpPr>
          <p:cNvPr id="59" name="AutoShape 44"/>
          <p:cNvSpPr>
            <a:spLocks noChangeArrowheads="1"/>
          </p:cNvSpPr>
          <p:nvPr/>
        </p:nvSpPr>
        <p:spPr bwMode="auto">
          <a:xfrm>
            <a:off x="5870575" y="4502023"/>
            <a:ext cx="1590675" cy="127000"/>
          </a:xfrm>
          <a:prstGeom prst="roundRect">
            <a:avLst>
              <a:gd name="adj" fmla="val 16667"/>
            </a:avLst>
          </a:prstGeom>
          <a:noFill/>
          <a:ln w="9525">
            <a:solidFill>
              <a:schemeClr val="tx1"/>
            </a:solidFill>
            <a:round/>
            <a:headEnd/>
            <a:tailEnd/>
          </a:ln>
        </p:spPr>
        <p:txBody>
          <a:bodyPr wrap="none" anchor="ctr"/>
          <a:lstStyle/>
          <a:p>
            <a:pPr algn="ctr"/>
            <a:r>
              <a:rPr lang="en-US" altLang="ja-JP" sz="700"/>
              <a:t>All ministries and agencies</a:t>
            </a:r>
          </a:p>
        </p:txBody>
      </p:sp>
      <p:sp>
        <p:nvSpPr>
          <p:cNvPr id="60" name="AutoShape 68"/>
          <p:cNvSpPr>
            <a:spLocks noChangeArrowheads="1"/>
          </p:cNvSpPr>
          <p:nvPr/>
        </p:nvSpPr>
        <p:spPr bwMode="auto">
          <a:xfrm>
            <a:off x="1562100" y="4717923"/>
            <a:ext cx="7086600" cy="171450"/>
          </a:xfrm>
          <a:prstGeom prst="homePlate">
            <a:avLst>
              <a:gd name="adj" fmla="val 55494"/>
            </a:avLst>
          </a:prstGeom>
          <a:solidFill>
            <a:schemeClr val="bg1"/>
          </a:solidFill>
          <a:ln w="9525">
            <a:solidFill>
              <a:schemeClr val="tx1"/>
            </a:solidFill>
            <a:miter lim="800000"/>
            <a:headEnd/>
            <a:tailEnd/>
          </a:ln>
          <a:effectLst/>
        </p:spPr>
        <p:txBody>
          <a:bodyPr wrap="none" anchor="ctr"/>
          <a:lstStyle/>
          <a:p>
            <a:endParaRPr lang="ja-JP" altLang="en-US" sz="700"/>
          </a:p>
        </p:txBody>
      </p:sp>
      <p:sp>
        <p:nvSpPr>
          <p:cNvPr id="61" name="Line 40"/>
          <p:cNvSpPr>
            <a:spLocks noChangeShapeType="1"/>
          </p:cNvSpPr>
          <p:nvPr/>
        </p:nvSpPr>
        <p:spPr bwMode="auto">
          <a:xfrm flipV="1">
            <a:off x="257175" y="4898898"/>
            <a:ext cx="8496300" cy="9525"/>
          </a:xfrm>
          <a:prstGeom prst="line">
            <a:avLst/>
          </a:prstGeom>
          <a:noFill/>
          <a:ln w="9525">
            <a:solidFill>
              <a:schemeClr val="tx1"/>
            </a:solidFill>
            <a:round/>
            <a:headEnd/>
            <a:tailEnd/>
          </a:ln>
        </p:spPr>
        <p:txBody>
          <a:bodyPr/>
          <a:lstStyle/>
          <a:p>
            <a:endParaRPr lang="ja-JP" altLang="en-US" sz="700"/>
          </a:p>
        </p:txBody>
      </p:sp>
      <p:sp>
        <p:nvSpPr>
          <p:cNvPr id="62" name="AutoShape 72"/>
          <p:cNvSpPr>
            <a:spLocks noChangeArrowheads="1"/>
          </p:cNvSpPr>
          <p:nvPr/>
        </p:nvSpPr>
        <p:spPr bwMode="auto">
          <a:xfrm>
            <a:off x="1285875" y="4975098"/>
            <a:ext cx="4619625" cy="180975"/>
          </a:xfrm>
          <a:prstGeom prst="homePlate">
            <a:avLst>
              <a:gd name="adj" fmla="val 64052"/>
            </a:avLst>
          </a:prstGeom>
          <a:solidFill>
            <a:schemeClr val="bg1"/>
          </a:solidFill>
          <a:ln w="9525">
            <a:solidFill>
              <a:schemeClr val="tx1"/>
            </a:solidFill>
            <a:miter lim="800000"/>
            <a:headEnd/>
            <a:tailEnd/>
          </a:ln>
          <a:effectLst/>
        </p:spPr>
        <p:txBody>
          <a:bodyPr wrap="none" anchor="ctr"/>
          <a:lstStyle/>
          <a:p>
            <a:endParaRPr lang="ja-JP" altLang="en-US" sz="700"/>
          </a:p>
        </p:txBody>
      </p:sp>
      <p:sp>
        <p:nvSpPr>
          <p:cNvPr id="64" name="AutoShape 75"/>
          <p:cNvSpPr>
            <a:spLocks noChangeArrowheads="1"/>
          </p:cNvSpPr>
          <p:nvPr/>
        </p:nvSpPr>
        <p:spPr bwMode="auto">
          <a:xfrm>
            <a:off x="3715512" y="5090541"/>
            <a:ext cx="2162175" cy="152400"/>
          </a:xfrm>
          <a:prstGeom prst="roundRect">
            <a:avLst>
              <a:gd name="adj" fmla="val 16667"/>
            </a:avLst>
          </a:prstGeom>
          <a:solidFill>
            <a:schemeClr val="bg1"/>
          </a:solidFill>
          <a:ln w="9525">
            <a:solidFill>
              <a:schemeClr val="tx1"/>
            </a:solidFill>
            <a:round/>
            <a:headEnd/>
            <a:tailEnd/>
          </a:ln>
          <a:effectLst/>
        </p:spPr>
        <p:txBody>
          <a:bodyPr wrap="none" anchor="ctr"/>
          <a:lstStyle/>
          <a:p>
            <a:endParaRPr lang="ja-JP" altLang="en-US" sz="700"/>
          </a:p>
        </p:txBody>
      </p:sp>
      <p:sp>
        <p:nvSpPr>
          <p:cNvPr id="65" name="Text Box 76"/>
          <p:cNvSpPr txBox="1">
            <a:spLocks noChangeArrowheads="1"/>
          </p:cNvSpPr>
          <p:nvPr/>
        </p:nvSpPr>
        <p:spPr bwMode="auto">
          <a:xfrm>
            <a:off x="1222375" y="5233861"/>
            <a:ext cx="4972836" cy="200055"/>
          </a:xfrm>
          <a:prstGeom prst="rect">
            <a:avLst/>
          </a:prstGeom>
          <a:noFill/>
          <a:ln w="9525">
            <a:noFill/>
            <a:miter lim="800000"/>
            <a:headEnd/>
            <a:tailEnd/>
          </a:ln>
          <a:effectLst/>
        </p:spPr>
        <p:txBody>
          <a:bodyPr wrap="none">
            <a:spAutoFit/>
          </a:bodyPr>
          <a:lstStyle/>
          <a:p>
            <a:r>
              <a:rPr lang="en-US" altLang="ja-JP" sz="700"/>
              <a:t>Support for organizing and participating of promotion event to find and arouse needs and also to create new service, etc.</a:t>
            </a:r>
            <a:endParaRPr lang="ja-JP" altLang="en-US" sz="700"/>
          </a:p>
        </p:txBody>
      </p:sp>
      <p:sp>
        <p:nvSpPr>
          <p:cNvPr id="66" name="AutoShape 77"/>
          <p:cNvSpPr>
            <a:spLocks noChangeArrowheads="1"/>
          </p:cNvSpPr>
          <p:nvPr/>
        </p:nvSpPr>
        <p:spPr bwMode="auto">
          <a:xfrm>
            <a:off x="1276350" y="5279898"/>
            <a:ext cx="7410450" cy="152400"/>
          </a:xfrm>
          <a:prstGeom prst="homePlate">
            <a:avLst>
              <a:gd name="adj" fmla="val 53127"/>
            </a:avLst>
          </a:prstGeom>
          <a:noFill/>
          <a:ln w="9525">
            <a:solidFill>
              <a:schemeClr val="tx1"/>
            </a:solidFill>
            <a:miter lim="800000"/>
            <a:headEnd/>
            <a:tailEnd/>
          </a:ln>
          <a:effectLst/>
        </p:spPr>
        <p:txBody>
          <a:bodyPr wrap="none" anchor="ctr"/>
          <a:lstStyle/>
          <a:p>
            <a:endParaRPr lang="ja-JP" altLang="en-US" sz="700"/>
          </a:p>
        </p:txBody>
      </p:sp>
      <p:sp>
        <p:nvSpPr>
          <p:cNvPr id="68" name="AutoShape 81"/>
          <p:cNvSpPr>
            <a:spLocks noChangeArrowheads="1"/>
          </p:cNvSpPr>
          <p:nvPr/>
        </p:nvSpPr>
        <p:spPr bwMode="auto">
          <a:xfrm>
            <a:off x="5400675" y="3565398"/>
            <a:ext cx="3486150" cy="161925"/>
          </a:xfrm>
          <a:prstGeom prst="homePlate">
            <a:avLst>
              <a:gd name="adj" fmla="val 97082"/>
            </a:avLst>
          </a:prstGeom>
          <a:noFill/>
          <a:ln w="9525">
            <a:solidFill>
              <a:schemeClr val="tx1"/>
            </a:solidFill>
            <a:miter lim="800000"/>
            <a:headEnd/>
            <a:tailEnd/>
          </a:ln>
          <a:effectLst/>
        </p:spPr>
        <p:txBody>
          <a:bodyPr wrap="none" anchor="ctr"/>
          <a:lstStyle/>
          <a:p>
            <a:endParaRPr lang="ja-JP" altLang="en-US" sz="700"/>
          </a:p>
        </p:txBody>
      </p:sp>
      <p:sp>
        <p:nvSpPr>
          <p:cNvPr id="69" name="AutoShape 83"/>
          <p:cNvSpPr>
            <a:spLocks noChangeArrowheads="1"/>
          </p:cNvSpPr>
          <p:nvPr/>
        </p:nvSpPr>
        <p:spPr bwMode="auto">
          <a:xfrm>
            <a:off x="3562350" y="3651123"/>
            <a:ext cx="1838325" cy="142875"/>
          </a:xfrm>
          <a:prstGeom prst="roundRect">
            <a:avLst>
              <a:gd name="adj" fmla="val 16667"/>
            </a:avLst>
          </a:prstGeom>
          <a:noFill/>
          <a:ln w="9525">
            <a:solidFill>
              <a:schemeClr val="tx1"/>
            </a:solidFill>
            <a:round/>
            <a:headEnd/>
            <a:tailEnd/>
          </a:ln>
          <a:effectLst/>
        </p:spPr>
        <p:txBody>
          <a:bodyPr wrap="none" anchor="ctr"/>
          <a:lstStyle/>
          <a:p>
            <a:endParaRPr lang="ja-JP" altLang="en-US" sz="700"/>
          </a:p>
        </p:txBody>
      </p:sp>
      <p:sp>
        <p:nvSpPr>
          <p:cNvPr id="70" name="Text Box 84"/>
          <p:cNvSpPr txBox="1">
            <a:spLocks noChangeArrowheads="1"/>
          </p:cNvSpPr>
          <p:nvPr/>
        </p:nvSpPr>
        <p:spPr bwMode="auto">
          <a:xfrm>
            <a:off x="2098675" y="5405311"/>
            <a:ext cx="3507692" cy="200055"/>
          </a:xfrm>
          <a:prstGeom prst="rect">
            <a:avLst/>
          </a:prstGeom>
          <a:noFill/>
          <a:ln w="9525">
            <a:noFill/>
            <a:miter lim="800000"/>
            <a:headEnd/>
            <a:tailEnd/>
          </a:ln>
          <a:effectLst/>
        </p:spPr>
        <p:txBody>
          <a:bodyPr wrap="none">
            <a:spAutoFit/>
          </a:bodyPr>
          <a:lstStyle/>
          <a:p>
            <a:r>
              <a:rPr lang="en-US" altLang="ja-JP" sz="700"/>
              <a:t>Construction of structure to reflect the approach understanding needs and opinions.</a:t>
            </a:r>
            <a:endParaRPr lang="ja-JP" altLang="en-US" sz="700"/>
          </a:p>
        </p:txBody>
      </p:sp>
      <p:sp>
        <p:nvSpPr>
          <p:cNvPr id="71" name="AutoShape 85"/>
          <p:cNvSpPr>
            <a:spLocks noChangeArrowheads="1"/>
          </p:cNvSpPr>
          <p:nvPr/>
        </p:nvSpPr>
        <p:spPr bwMode="auto">
          <a:xfrm>
            <a:off x="2171700" y="5441823"/>
            <a:ext cx="4791075" cy="171450"/>
          </a:xfrm>
          <a:prstGeom prst="homePlate">
            <a:avLst>
              <a:gd name="adj" fmla="val 75942"/>
            </a:avLst>
          </a:prstGeom>
          <a:noFill/>
          <a:ln w="9525">
            <a:solidFill>
              <a:schemeClr val="tx1"/>
            </a:solidFill>
            <a:miter lim="800000"/>
            <a:headEnd/>
            <a:tailEnd/>
          </a:ln>
          <a:effectLst/>
        </p:spPr>
        <p:txBody>
          <a:bodyPr wrap="none" anchor="ctr"/>
          <a:lstStyle/>
          <a:p>
            <a:endParaRPr lang="ja-JP" altLang="en-US" sz="700"/>
          </a:p>
        </p:txBody>
      </p:sp>
      <p:sp>
        <p:nvSpPr>
          <p:cNvPr id="72" name="AutoShape 86"/>
          <p:cNvSpPr>
            <a:spLocks noChangeArrowheads="1"/>
          </p:cNvSpPr>
          <p:nvPr/>
        </p:nvSpPr>
        <p:spPr bwMode="auto">
          <a:xfrm>
            <a:off x="5121275" y="5581523"/>
            <a:ext cx="1838325" cy="142875"/>
          </a:xfrm>
          <a:prstGeom prst="roundRect">
            <a:avLst>
              <a:gd name="adj" fmla="val 16667"/>
            </a:avLst>
          </a:prstGeom>
          <a:solidFill>
            <a:schemeClr val="bg1"/>
          </a:solidFill>
          <a:ln w="9525">
            <a:solidFill>
              <a:schemeClr val="tx1"/>
            </a:solidFill>
            <a:round/>
            <a:headEnd/>
            <a:tailEnd/>
          </a:ln>
          <a:effectLst/>
        </p:spPr>
        <p:txBody>
          <a:bodyPr wrap="none" anchor="ctr"/>
          <a:lstStyle/>
          <a:p>
            <a:endParaRPr lang="ja-JP" altLang="en-US" sz="700"/>
          </a:p>
        </p:txBody>
      </p:sp>
      <p:sp>
        <p:nvSpPr>
          <p:cNvPr id="74" name="Text Box 88"/>
          <p:cNvSpPr txBox="1">
            <a:spLocks noChangeArrowheads="1"/>
          </p:cNvSpPr>
          <p:nvPr/>
        </p:nvSpPr>
        <p:spPr bwMode="auto">
          <a:xfrm>
            <a:off x="3193669" y="5718112"/>
            <a:ext cx="5959475" cy="200055"/>
          </a:xfrm>
          <a:prstGeom prst="rect">
            <a:avLst/>
          </a:prstGeom>
          <a:noFill/>
          <a:ln w="9525">
            <a:noFill/>
            <a:miter lim="800000"/>
            <a:headEnd/>
            <a:tailEnd/>
          </a:ln>
          <a:effectLst/>
        </p:spPr>
        <p:txBody>
          <a:bodyPr>
            <a:spAutoFit/>
          </a:bodyPr>
          <a:lstStyle/>
          <a:p>
            <a:r>
              <a:rPr lang="en-US" altLang="ja-JP" sz="700" dirty="0"/>
              <a:t>Research and evaluation of cost and effect of approach based on a discussion of the working level meeting.</a:t>
            </a:r>
            <a:endParaRPr lang="ja-JP" altLang="en-US" sz="700" dirty="0"/>
          </a:p>
        </p:txBody>
      </p:sp>
      <p:sp>
        <p:nvSpPr>
          <p:cNvPr id="75" name="Rectangle 89"/>
          <p:cNvSpPr>
            <a:spLocks noChangeArrowheads="1"/>
          </p:cNvSpPr>
          <p:nvPr/>
        </p:nvSpPr>
        <p:spPr bwMode="auto">
          <a:xfrm>
            <a:off x="3729038" y="5843461"/>
            <a:ext cx="1478290" cy="200055"/>
          </a:xfrm>
          <a:prstGeom prst="rect">
            <a:avLst/>
          </a:prstGeom>
          <a:noFill/>
          <a:ln w="9525">
            <a:noFill/>
            <a:miter lim="800000"/>
            <a:headEnd/>
            <a:tailEnd/>
          </a:ln>
          <a:effectLst/>
        </p:spPr>
        <p:txBody>
          <a:bodyPr wrap="none">
            <a:spAutoFit/>
          </a:bodyPr>
          <a:lstStyle/>
          <a:p>
            <a:r>
              <a:rPr lang="en-US" altLang="ja-JP" sz="700"/>
              <a:t>CAS, All ministries and agencies</a:t>
            </a:r>
            <a:endParaRPr lang="ja-JP" altLang="en-US" sz="700"/>
          </a:p>
        </p:txBody>
      </p:sp>
      <p:sp>
        <p:nvSpPr>
          <p:cNvPr id="76" name="AutoShape 90"/>
          <p:cNvSpPr>
            <a:spLocks noChangeArrowheads="1"/>
          </p:cNvSpPr>
          <p:nvPr/>
        </p:nvSpPr>
        <p:spPr bwMode="auto">
          <a:xfrm>
            <a:off x="3806825" y="5895848"/>
            <a:ext cx="1838325" cy="142875"/>
          </a:xfrm>
          <a:prstGeom prst="roundRect">
            <a:avLst>
              <a:gd name="adj" fmla="val 16667"/>
            </a:avLst>
          </a:prstGeom>
          <a:noFill/>
          <a:ln w="9525">
            <a:solidFill>
              <a:schemeClr val="tx1"/>
            </a:solidFill>
            <a:round/>
            <a:headEnd/>
            <a:tailEnd/>
          </a:ln>
          <a:effectLst/>
        </p:spPr>
        <p:txBody>
          <a:bodyPr wrap="none" anchor="ctr"/>
          <a:lstStyle/>
          <a:p>
            <a:endParaRPr lang="ja-JP" altLang="en-US" sz="700"/>
          </a:p>
        </p:txBody>
      </p:sp>
      <p:sp>
        <p:nvSpPr>
          <p:cNvPr id="77" name="AutoShape 91"/>
          <p:cNvSpPr>
            <a:spLocks noChangeArrowheads="1"/>
          </p:cNvSpPr>
          <p:nvPr/>
        </p:nvSpPr>
        <p:spPr bwMode="auto">
          <a:xfrm>
            <a:off x="3257550" y="5746623"/>
            <a:ext cx="5886450" cy="304800"/>
          </a:xfrm>
          <a:prstGeom prst="homePlate">
            <a:avLst>
              <a:gd name="adj" fmla="val 92181"/>
            </a:avLst>
          </a:prstGeom>
          <a:noFill/>
          <a:ln w="9525">
            <a:solidFill>
              <a:schemeClr val="tx1"/>
            </a:solidFill>
            <a:miter lim="800000"/>
            <a:headEnd/>
            <a:tailEnd/>
          </a:ln>
          <a:effectLst/>
        </p:spPr>
        <p:txBody>
          <a:bodyPr wrap="none" anchor="ctr"/>
          <a:lstStyle/>
          <a:p>
            <a:endParaRPr lang="ja-JP" altLang="en-US" sz="700"/>
          </a:p>
        </p:txBody>
      </p:sp>
      <p:sp>
        <p:nvSpPr>
          <p:cNvPr id="78" name="Rectangle 92"/>
          <p:cNvSpPr>
            <a:spLocks noChangeArrowheads="1"/>
          </p:cNvSpPr>
          <p:nvPr/>
        </p:nvSpPr>
        <p:spPr bwMode="auto">
          <a:xfrm>
            <a:off x="2147888" y="6122846"/>
            <a:ext cx="3306762" cy="200055"/>
          </a:xfrm>
          <a:prstGeom prst="rect">
            <a:avLst/>
          </a:prstGeom>
          <a:noFill/>
          <a:ln w="9525">
            <a:noFill/>
            <a:miter lim="800000"/>
            <a:headEnd/>
            <a:tailEnd/>
          </a:ln>
          <a:effectLst/>
        </p:spPr>
        <p:txBody>
          <a:bodyPr anchor="ctr">
            <a:spAutoFit/>
          </a:bodyPr>
          <a:lstStyle/>
          <a:p>
            <a:r>
              <a:rPr lang="en-US" altLang="ja-JP" sz="700"/>
              <a:t>Research and presentation of open data approach of the local public entity.</a:t>
            </a:r>
          </a:p>
        </p:txBody>
      </p:sp>
      <p:sp>
        <p:nvSpPr>
          <p:cNvPr id="79" name="AutoShape 93"/>
          <p:cNvSpPr>
            <a:spLocks noChangeArrowheads="1"/>
          </p:cNvSpPr>
          <p:nvPr/>
        </p:nvSpPr>
        <p:spPr bwMode="auto">
          <a:xfrm>
            <a:off x="2124075" y="6051423"/>
            <a:ext cx="3190875" cy="342900"/>
          </a:xfrm>
          <a:prstGeom prst="homePlate">
            <a:avLst>
              <a:gd name="adj" fmla="val 60185"/>
            </a:avLst>
          </a:prstGeom>
          <a:noFill/>
          <a:ln w="9525">
            <a:solidFill>
              <a:schemeClr val="tx1"/>
            </a:solidFill>
            <a:miter lim="800000"/>
            <a:headEnd/>
            <a:tailEnd/>
          </a:ln>
          <a:effectLst/>
        </p:spPr>
        <p:txBody>
          <a:bodyPr wrap="none" anchor="ctr"/>
          <a:lstStyle/>
          <a:p>
            <a:endParaRPr lang="ja-JP" altLang="en-US" sz="700"/>
          </a:p>
        </p:txBody>
      </p:sp>
      <p:sp>
        <p:nvSpPr>
          <p:cNvPr id="80" name="AutoShape 95"/>
          <p:cNvSpPr>
            <a:spLocks noChangeArrowheads="1"/>
          </p:cNvSpPr>
          <p:nvPr/>
        </p:nvSpPr>
        <p:spPr bwMode="auto">
          <a:xfrm>
            <a:off x="3523488" y="6314694"/>
            <a:ext cx="2143125" cy="171450"/>
          </a:xfrm>
          <a:prstGeom prst="flowChartAlternateProcess">
            <a:avLst/>
          </a:prstGeom>
          <a:solidFill>
            <a:schemeClr val="bg1"/>
          </a:solidFill>
          <a:ln w="9525">
            <a:solidFill>
              <a:schemeClr val="tx1"/>
            </a:solidFill>
            <a:miter lim="800000"/>
            <a:headEnd/>
            <a:tailEnd/>
          </a:ln>
          <a:effectLst/>
        </p:spPr>
        <p:txBody>
          <a:bodyPr wrap="none" anchor="ctr"/>
          <a:lstStyle/>
          <a:p>
            <a:endParaRPr lang="ja-JP" altLang="en-US" sz="700"/>
          </a:p>
        </p:txBody>
      </p:sp>
      <p:sp>
        <p:nvSpPr>
          <p:cNvPr id="81" name="Text Box 96"/>
          <p:cNvSpPr txBox="1">
            <a:spLocks noChangeArrowheads="1"/>
          </p:cNvSpPr>
          <p:nvPr/>
        </p:nvSpPr>
        <p:spPr bwMode="auto">
          <a:xfrm>
            <a:off x="5575300" y="6014911"/>
            <a:ext cx="3198813" cy="307777"/>
          </a:xfrm>
          <a:prstGeom prst="rect">
            <a:avLst/>
          </a:prstGeom>
          <a:noFill/>
          <a:ln w="9525">
            <a:noFill/>
            <a:miter lim="800000"/>
            <a:headEnd/>
            <a:tailEnd/>
          </a:ln>
          <a:effectLst/>
        </p:spPr>
        <p:txBody>
          <a:bodyPr>
            <a:spAutoFit/>
          </a:bodyPr>
          <a:lstStyle/>
          <a:p>
            <a:r>
              <a:rPr lang="en-US" altLang="ja-JP" sz="700"/>
              <a:t>Open and promote to the incorporated administrative agencies and local public bodies (including creation and promotion of effective cases)</a:t>
            </a:r>
            <a:endParaRPr lang="ja-JP" altLang="en-US" sz="700"/>
          </a:p>
        </p:txBody>
      </p:sp>
      <p:sp>
        <p:nvSpPr>
          <p:cNvPr id="82" name="AutoShape 70"/>
          <p:cNvSpPr>
            <a:spLocks noChangeArrowheads="1"/>
          </p:cNvSpPr>
          <p:nvPr/>
        </p:nvSpPr>
        <p:spPr bwMode="auto">
          <a:xfrm>
            <a:off x="3495675" y="4165473"/>
            <a:ext cx="5343525" cy="514350"/>
          </a:xfrm>
          <a:prstGeom prst="homePlate">
            <a:avLst>
              <a:gd name="adj" fmla="val 39199"/>
            </a:avLst>
          </a:prstGeom>
          <a:solidFill>
            <a:schemeClr val="bg1"/>
          </a:solidFill>
          <a:ln w="9525">
            <a:solidFill>
              <a:schemeClr val="tx1"/>
            </a:solidFill>
            <a:miter lim="800000"/>
            <a:headEnd/>
            <a:tailEnd/>
          </a:ln>
          <a:effectLst/>
        </p:spPr>
        <p:txBody>
          <a:bodyPr wrap="none" anchor="ctr"/>
          <a:lstStyle/>
          <a:p>
            <a:endParaRPr lang="ja-JP" altLang="en-US" sz="700"/>
          </a:p>
        </p:txBody>
      </p:sp>
      <p:sp>
        <p:nvSpPr>
          <p:cNvPr id="83" name="AutoShape 97"/>
          <p:cNvSpPr>
            <a:spLocks noChangeArrowheads="1"/>
          </p:cNvSpPr>
          <p:nvPr/>
        </p:nvSpPr>
        <p:spPr bwMode="auto">
          <a:xfrm>
            <a:off x="5362575" y="6051423"/>
            <a:ext cx="3743325" cy="485775"/>
          </a:xfrm>
          <a:prstGeom prst="homePlate">
            <a:avLst>
              <a:gd name="adj" fmla="val 60862"/>
            </a:avLst>
          </a:prstGeom>
          <a:noFill/>
          <a:ln w="9525">
            <a:solidFill>
              <a:schemeClr val="tx1"/>
            </a:solidFill>
            <a:miter lim="800000"/>
            <a:headEnd/>
            <a:tailEnd/>
          </a:ln>
          <a:effectLst/>
        </p:spPr>
        <p:txBody>
          <a:bodyPr wrap="none" anchor="ctr"/>
          <a:lstStyle/>
          <a:p>
            <a:endParaRPr lang="ja-JP" altLang="en-US" sz="700"/>
          </a:p>
        </p:txBody>
      </p:sp>
      <p:sp>
        <p:nvSpPr>
          <p:cNvPr id="84" name="Text Box 63"/>
          <p:cNvSpPr txBox="1">
            <a:spLocks noChangeArrowheads="1"/>
          </p:cNvSpPr>
          <p:nvPr/>
        </p:nvSpPr>
        <p:spPr bwMode="auto">
          <a:xfrm>
            <a:off x="3422650" y="4138486"/>
            <a:ext cx="5540375" cy="307777"/>
          </a:xfrm>
          <a:prstGeom prst="rect">
            <a:avLst/>
          </a:prstGeom>
          <a:noFill/>
          <a:ln w="9525" algn="ctr">
            <a:noFill/>
            <a:miter lim="800000"/>
            <a:headEnd/>
            <a:tailEnd/>
          </a:ln>
        </p:spPr>
        <p:txBody>
          <a:bodyPr>
            <a:spAutoFit/>
          </a:bodyPr>
          <a:lstStyle/>
          <a:p>
            <a:r>
              <a:rPr lang="en-US" altLang="ja-JP" sz="700"/>
              <a:t>Expansion of information disclosure except the one cannot open and is not accepted it’s secondary use for the data among the data with low cost of new homepage disclosure and the data with strong needs (request) of users.</a:t>
            </a:r>
            <a:endParaRPr lang="ja-JP" altLang="en-US" sz="700"/>
          </a:p>
        </p:txBody>
      </p:sp>
      <p:sp>
        <p:nvSpPr>
          <p:cNvPr id="85" name="Text Box 65"/>
          <p:cNvSpPr txBox="1">
            <a:spLocks noChangeArrowheads="1"/>
          </p:cNvSpPr>
          <p:nvPr/>
        </p:nvSpPr>
        <p:spPr bwMode="auto">
          <a:xfrm>
            <a:off x="1536700" y="4662361"/>
            <a:ext cx="4030270" cy="200055"/>
          </a:xfrm>
          <a:prstGeom prst="rect">
            <a:avLst/>
          </a:prstGeom>
          <a:noFill/>
          <a:ln w="9525">
            <a:noFill/>
            <a:miter lim="800000"/>
            <a:headEnd/>
            <a:tailEnd/>
          </a:ln>
          <a:effectLst/>
        </p:spPr>
        <p:txBody>
          <a:bodyPr wrap="none">
            <a:spAutoFit/>
          </a:bodyPr>
          <a:lstStyle/>
          <a:p>
            <a:r>
              <a:rPr lang="en-US" altLang="ja-JP" sz="700"/>
              <a:t>Improve the contents written in the English based on the discussion of the working level meeting.</a:t>
            </a:r>
            <a:endParaRPr lang="ja-JP" altLang="en-US" sz="700"/>
          </a:p>
        </p:txBody>
      </p:sp>
      <p:sp>
        <p:nvSpPr>
          <p:cNvPr id="86" name="AutoShape 44"/>
          <p:cNvSpPr>
            <a:spLocks noChangeArrowheads="1"/>
          </p:cNvSpPr>
          <p:nvPr/>
        </p:nvSpPr>
        <p:spPr bwMode="auto">
          <a:xfrm>
            <a:off x="7019925" y="4489323"/>
            <a:ext cx="1590675" cy="127000"/>
          </a:xfrm>
          <a:prstGeom prst="roundRect">
            <a:avLst>
              <a:gd name="adj" fmla="val 16667"/>
            </a:avLst>
          </a:prstGeom>
          <a:noFill/>
          <a:ln w="9525">
            <a:solidFill>
              <a:schemeClr val="tx1"/>
            </a:solidFill>
            <a:round/>
            <a:headEnd/>
            <a:tailEnd/>
          </a:ln>
        </p:spPr>
        <p:txBody>
          <a:bodyPr wrap="none" anchor="ctr"/>
          <a:lstStyle/>
          <a:p>
            <a:pPr algn="ctr"/>
            <a:r>
              <a:rPr lang="en-US" altLang="ja-JP" sz="700"/>
              <a:t>All ministries and agencies</a:t>
            </a:r>
          </a:p>
        </p:txBody>
      </p:sp>
      <p:sp>
        <p:nvSpPr>
          <p:cNvPr id="87" name="AutoShape 44"/>
          <p:cNvSpPr>
            <a:spLocks noChangeArrowheads="1"/>
          </p:cNvSpPr>
          <p:nvPr/>
        </p:nvSpPr>
        <p:spPr bwMode="auto">
          <a:xfrm>
            <a:off x="7016750" y="4743323"/>
            <a:ext cx="1590675" cy="127000"/>
          </a:xfrm>
          <a:prstGeom prst="roundRect">
            <a:avLst>
              <a:gd name="adj" fmla="val 16667"/>
            </a:avLst>
          </a:prstGeom>
          <a:noFill/>
          <a:ln w="9525">
            <a:solidFill>
              <a:schemeClr val="tx1"/>
            </a:solidFill>
            <a:round/>
            <a:headEnd/>
            <a:tailEnd/>
          </a:ln>
        </p:spPr>
        <p:txBody>
          <a:bodyPr wrap="none" anchor="ctr"/>
          <a:lstStyle/>
          <a:p>
            <a:pPr algn="ctr"/>
            <a:r>
              <a:rPr lang="en-US" altLang="ja-JP" sz="700"/>
              <a:t>All ministries and agencies</a:t>
            </a:r>
          </a:p>
        </p:txBody>
      </p:sp>
      <p:sp>
        <p:nvSpPr>
          <p:cNvPr id="88" name="AutoShape 101"/>
          <p:cNvSpPr>
            <a:spLocks noChangeArrowheads="1"/>
          </p:cNvSpPr>
          <p:nvPr/>
        </p:nvSpPr>
        <p:spPr bwMode="auto">
          <a:xfrm>
            <a:off x="8010525" y="5156073"/>
            <a:ext cx="1133475" cy="257175"/>
          </a:xfrm>
          <a:prstGeom prst="roundRect">
            <a:avLst>
              <a:gd name="adj" fmla="val 16667"/>
            </a:avLst>
          </a:prstGeom>
          <a:solidFill>
            <a:schemeClr val="bg1"/>
          </a:solidFill>
          <a:ln w="9525">
            <a:solidFill>
              <a:schemeClr val="tx1"/>
            </a:solidFill>
            <a:round/>
            <a:headEnd/>
            <a:tailEnd/>
          </a:ln>
          <a:effectLst/>
        </p:spPr>
        <p:txBody>
          <a:bodyPr wrap="none" anchor="ctr"/>
          <a:lstStyle/>
          <a:p>
            <a:endParaRPr lang="ja-JP" altLang="en-US" sz="700"/>
          </a:p>
        </p:txBody>
      </p:sp>
      <p:sp>
        <p:nvSpPr>
          <p:cNvPr id="89" name="Rectangle 102"/>
          <p:cNvSpPr>
            <a:spLocks noChangeArrowheads="1"/>
          </p:cNvSpPr>
          <p:nvPr/>
        </p:nvSpPr>
        <p:spPr bwMode="auto">
          <a:xfrm>
            <a:off x="5757863" y="4852861"/>
            <a:ext cx="627095" cy="200055"/>
          </a:xfrm>
          <a:prstGeom prst="rect">
            <a:avLst/>
          </a:prstGeom>
          <a:noFill/>
          <a:ln w="9525">
            <a:noFill/>
            <a:miter lim="800000"/>
            <a:headEnd/>
            <a:tailEnd/>
          </a:ln>
          <a:effectLst/>
        </p:spPr>
        <p:txBody>
          <a:bodyPr wrap="none">
            <a:spAutoFit/>
          </a:bodyPr>
          <a:lstStyle/>
          <a:p>
            <a:r>
              <a:rPr lang="en-US" altLang="ja-JP" sz="700"/>
              <a:t>succession</a:t>
            </a:r>
            <a:endParaRPr lang="ja-JP" altLang="en-US" sz="700"/>
          </a:p>
        </p:txBody>
      </p:sp>
      <p:sp>
        <p:nvSpPr>
          <p:cNvPr id="90" name="Text Box 71"/>
          <p:cNvSpPr txBox="1">
            <a:spLocks noChangeArrowheads="1"/>
          </p:cNvSpPr>
          <p:nvPr/>
        </p:nvSpPr>
        <p:spPr bwMode="auto">
          <a:xfrm>
            <a:off x="1212850" y="4938586"/>
            <a:ext cx="3360215" cy="200055"/>
          </a:xfrm>
          <a:prstGeom prst="rect">
            <a:avLst/>
          </a:prstGeom>
          <a:noFill/>
          <a:ln w="9525">
            <a:noFill/>
            <a:miter lim="800000"/>
            <a:headEnd/>
            <a:tailEnd/>
          </a:ln>
          <a:effectLst/>
        </p:spPr>
        <p:txBody>
          <a:bodyPr wrap="none">
            <a:spAutoFit/>
          </a:bodyPr>
          <a:lstStyle/>
          <a:p>
            <a:r>
              <a:rPr lang="en-US" altLang="ja-JP" sz="700"/>
              <a:t>Construction of sites (collection of links etc.) which introduces useful information</a:t>
            </a:r>
            <a:endParaRPr lang="ja-JP" altLang="en-US" sz="700"/>
          </a:p>
        </p:txBody>
      </p:sp>
      <p:sp>
        <p:nvSpPr>
          <p:cNvPr id="91" name="Text Box 56"/>
          <p:cNvSpPr txBox="1">
            <a:spLocks noChangeArrowheads="1"/>
          </p:cNvSpPr>
          <p:nvPr/>
        </p:nvSpPr>
        <p:spPr bwMode="auto">
          <a:xfrm>
            <a:off x="3455988" y="6313551"/>
            <a:ext cx="1654620" cy="200055"/>
          </a:xfrm>
          <a:prstGeom prst="rect">
            <a:avLst/>
          </a:prstGeom>
          <a:noFill/>
          <a:ln w="9525">
            <a:noFill/>
            <a:miter lim="800000"/>
            <a:headEnd/>
            <a:tailEnd/>
          </a:ln>
        </p:spPr>
        <p:txBody>
          <a:bodyPr wrap="none">
            <a:spAutoFit/>
          </a:bodyPr>
          <a:lstStyle/>
          <a:p>
            <a:r>
              <a:rPr lang="en-US" altLang="ja-JP" sz="700"/>
              <a:t>CAS, related ministries and agencies</a:t>
            </a:r>
          </a:p>
        </p:txBody>
      </p:sp>
      <p:sp>
        <p:nvSpPr>
          <p:cNvPr id="92" name="Text Box 56"/>
          <p:cNvSpPr txBox="1">
            <a:spLocks noChangeArrowheads="1"/>
          </p:cNvSpPr>
          <p:nvPr/>
        </p:nvSpPr>
        <p:spPr bwMode="auto">
          <a:xfrm>
            <a:off x="7472363" y="6340348"/>
            <a:ext cx="1658937" cy="198438"/>
          </a:xfrm>
          <a:prstGeom prst="rect">
            <a:avLst/>
          </a:prstGeom>
          <a:noFill/>
          <a:ln w="9525">
            <a:noFill/>
            <a:miter lim="800000"/>
            <a:headEnd/>
            <a:tailEnd/>
          </a:ln>
        </p:spPr>
        <p:txBody>
          <a:bodyPr>
            <a:spAutoFit/>
          </a:bodyPr>
          <a:lstStyle/>
          <a:p>
            <a:r>
              <a:rPr lang="en-US" altLang="ja-JP" sz="700"/>
              <a:t>CAS, related ministries and agencies</a:t>
            </a:r>
          </a:p>
        </p:txBody>
      </p:sp>
      <p:sp>
        <p:nvSpPr>
          <p:cNvPr id="93" name="AutoShape 104"/>
          <p:cNvSpPr>
            <a:spLocks noChangeArrowheads="1"/>
          </p:cNvSpPr>
          <p:nvPr/>
        </p:nvSpPr>
        <p:spPr bwMode="auto">
          <a:xfrm>
            <a:off x="7486650" y="6365748"/>
            <a:ext cx="1600200" cy="180975"/>
          </a:xfrm>
          <a:prstGeom prst="roundRect">
            <a:avLst>
              <a:gd name="adj" fmla="val 16667"/>
            </a:avLst>
          </a:prstGeom>
          <a:noFill/>
          <a:ln w="9525">
            <a:solidFill>
              <a:schemeClr val="tx1"/>
            </a:solidFill>
            <a:round/>
            <a:headEnd/>
            <a:tailEnd/>
          </a:ln>
          <a:effectLst/>
        </p:spPr>
        <p:txBody>
          <a:bodyPr wrap="none" anchor="ctr"/>
          <a:lstStyle/>
          <a:p>
            <a:endParaRPr lang="ja-JP" altLang="en-US" sz="700"/>
          </a:p>
        </p:txBody>
      </p:sp>
      <p:sp>
        <p:nvSpPr>
          <p:cNvPr id="94" name="AutoShape 105"/>
          <p:cNvSpPr>
            <a:spLocks noChangeArrowheads="1"/>
          </p:cNvSpPr>
          <p:nvPr/>
        </p:nvSpPr>
        <p:spPr bwMode="auto">
          <a:xfrm>
            <a:off x="238125" y="1203198"/>
            <a:ext cx="904875" cy="676275"/>
          </a:xfrm>
          <a:prstGeom prst="roundRect">
            <a:avLst>
              <a:gd name="adj" fmla="val 16667"/>
            </a:avLst>
          </a:prstGeom>
          <a:noFill/>
          <a:ln w="9525">
            <a:solidFill>
              <a:schemeClr val="tx1"/>
            </a:solidFill>
            <a:round/>
            <a:headEnd/>
            <a:tailEnd/>
          </a:ln>
          <a:effectLst/>
        </p:spPr>
        <p:txBody>
          <a:bodyPr wrap="none" anchor="ctr"/>
          <a:lstStyle/>
          <a:p>
            <a:endParaRPr lang="ja-JP" altLang="en-US" sz="700"/>
          </a:p>
        </p:txBody>
      </p:sp>
      <p:sp>
        <p:nvSpPr>
          <p:cNvPr id="95" name="Rectangle 40"/>
          <p:cNvSpPr>
            <a:spLocks noChangeArrowheads="1"/>
          </p:cNvSpPr>
          <p:nvPr/>
        </p:nvSpPr>
        <p:spPr bwMode="auto">
          <a:xfrm>
            <a:off x="5334000" y="2839911"/>
            <a:ext cx="1244251" cy="200055"/>
          </a:xfrm>
          <a:prstGeom prst="rect">
            <a:avLst/>
          </a:prstGeom>
          <a:noFill/>
          <a:ln w="9525">
            <a:noFill/>
            <a:miter lim="800000"/>
            <a:headEnd/>
            <a:tailEnd/>
          </a:ln>
        </p:spPr>
        <p:txBody>
          <a:bodyPr wrap="none">
            <a:spAutoFit/>
          </a:bodyPr>
          <a:lstStyle/>
          <a:p>
            <a:r>
              <a:rPr lang="en-US" altLang="ja-JP" sz="700" dirty="0"/>
              <a:t>All ministries and agencies</a:t>
            </a:r>
            <a:endParaRPr lang="ja-JP" altLang="en-US" sz="700" dirty="0"/>
          </a:p>
        </p:txBody>
      </p:sp>
      <p:sp>
        <p:nvSpPr>
          <p:cNvPr id="96" name="Rectangle 40"/>
          <p:cNvSpPr>
            <a:spLocks noChangeArrowheads="1"/>
          </p:cNvSpPr>
          <p:nvPr/>
        </p:nvSpPr>
        <p:spPr bwMode="auto">
          <a:xfrm>
            <a:off x="5623560" y="1648143"/>
            <a:ext cx="1244251" cy="200055"/>
          </a:xfrm>
          <a:prstGeom prst="rect">
            <a:avLst/>
          </a:prstGeom>
          <a:noFill/>
          <a:ln w="9525">
            <a:noFill/>
            <a:miter lim="800000"/>
            <a:headEnd/>
            <a:tailEnd/>
          </a:ln>
        </p:spPr>
        <p:txBody>
          <a:bodyPr wrap="none">
            <a:spAutoFit/>
          </a:bodyPr>
          <a:lstStyle/>
          <a:p>
            <a:r>
              <a:rPr lang="en-US" altLang="ja-JP" sz="700" dirty="0"/>
              <a:t>All ministries and agencies</a:t>
            </a:r>
            <a:endParaRPr lang="ja-JP" altLang="en-US" sz="700" dirty="0"/>
          </a:p>
        </p:txBody>
      </p:sp>
      <p:sp>
        <p:nvSpPr>
          <p:cNvPr id="97" name="Rectangle 40"/>
          <p:cNvSpPr>
            <a:spLocks noChangeArrowheads="1"/>
          </p:cNvSpPr>
          <p:nvPr/>
        </p:nvSpPr>
        <p:spPr bwMode="auto">
          <a:xfrm>
            <a:off x="1481328" y="1684719"/>
            <a:ext cx="1244251" cy="200055"/>
          </a:xfrm>
          <a:prstGeom prst="rect">
            <a:avLst/>
          </a:prstGeom>
          <a:noFill/>
          <a:ln w="9525">
            <a:noFill/>
            <a:miter lim="800000"/>
            <a:headEnd/>
            <a:tailEnd/>
          </a:ln>
        </p:spPr>
        <p:txBody>
          <a:bodyPr wrap="none">
            <a:spAutoFit/>
          </a:bodyPr>
          <a:lstStyle/>
          <a:p>
            <a:r>
              <a:rPr lang="en-US" altLang="ja-JP" sz="700" dirty="0"/>
              <a:t>All ministries and agencies</a:t>
            </a:r>
            <a:endParaRPr lang="ja-JP" altLang="en-US" sz="700" dirty="0"/>
          </a:p>
        </p:txBody>
      </p:sp>
      <p:sp>
        <p:nvSpPr>
          <p:cNvPr id="98" name="Text Box 56"/>
          <p:cNvSpPr txBox="1">
            <a:spLocks noChangeArrowheads="1"/>
          </p:cNvSpPr>
          <p:nvPr/>
        </p:nvSpPr>
        <p:spPr bwMode="auto">
          <a:xfrm>
            <a:off x="3679825" y="5071936"/>
            <a:ext cx="1654620" cy="200055"/>
          </a:xfrm>
          <a:prstGeom prst="rect">
            <a:avLst/>
          </a:prstGeom>
          <a:noFill/>
          <a:ln w="9525">
            <a:noFill/>
            <a:miter lim="800000"/>
            <a:headEnd/>
            <a:tailEnd/>
          </a:ln>
        </p:spPr>
        <p:txBody>
          <a:bodyPr wrap="none">
            <a:spAutoFit/>
          </a:bodyPr>
          <a:lstStyle/>
          <a:p>
            <a:r>
              <a:rPr lang="en-US" altLang="ja-JP" sz="700" dirty="0"/>
              <a:t>CAS, related ministries and agencies</a:t>
            </a:r>
          </a:p>
        </p:txBody>
      </p:sp>
      <p:sp>
        <p:nvSpPr>
          <p:cNvPr id="99" name="Text Box 56"/>
          <p:cNvSpPr txBox="1">
            <a:spLocks noChangeArrowheads="1"/>
          </p:cNvSpPr>
          <p:nvPr/>
        </p:nvSpPr>
        <p:spPr bwMode="auto">
          <a:xfrm>
            <a:off x="5022850" y="5529136"/>
            <a:ext cx="1478290" cy="200055"/>
          </a:xfrm>
          <a:prstGeom prst="rect">
            <a:avLst/>
          </a:prstGeom>
          <a:noFill/>
          <a:ln w="9525">
            <a:noFill/>
            <a:miter lim="800000"/>
            <a:headEnd/>
            <a:tailEnd/>
          </a:ln>
        </p:spPr>
        <p:txBody>
          <a:bodyPr wrap="none">
            <a:spAutoFit/>
          </a:bodyPr>
          <a:lstStyle/>
          <a:p>
            <a:r>
              <a:rPr lang="en-US" altLang="ja-JP" sz="700" dirty="0"/>
              <a:t>CAS, All ministries and agencies</a:t>
            </a:r>
          </a:p>
        </p:txBody>
      </p:sp>
      <p:sp>
        <p:nvSpPr>
          <p:cNvPr id="100" name="Text Box 56"/>
          <p:cNvSpPr txBox="1">
            <a:spLocks noChangeArrowheads="1"/>
          </p:cNvSpPr>
          <p:nvPr/>
        </p:nvSpPr>
        <p:spPr bwMode="auto">
          <a:xfrm>
            <a:off x="7923213" y="5107242"/>
            <a:ext cx="1220787" cy="307777"/>
          </a:xfrm>
          <a:prstGeom prst="rect">
            <a:avLst/>
          </a:prstGeom>
          <a:noFill/>
          <a:ln w="9525">
            <a:noFill/>
            <a:miter lim="800000"/>
            <a:headEnd/>
            <a:tailEnd/>
          </a:ln>
        </p:spPr>
        <p:txBody>
          <a:bodyPr>
            <a:spAutoFit/>
          </a:bodyPr>
          <a:lstStyle/>
          <a:p>
            <a:r>
              <a:rPr lang="en-US" altLang="ja-JP" sz="700" dirty="0"/>
              <a:t>CAS, related ministries and agencies</a:t>
            </a:r>
          </a:p>
        </p:txBody>
      </p:sp>
      <p:sp>
        <p:nvSpPr>
          <p:cNvPr id="101" name="角丸四角形 100"/>
          <p:cNvSpPr/>
          <p:nvPr/>
        </p:nvSpPr>
        <p:spPr>
          <a:xfrm>
            <a:off x="1310259" y="1271016"/>
            <a:ext cx="3664077" cy="621792"/>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841302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371475" y="156116"/>
            <a:ext cx="8229600" cy="657923"/>
          </a:xfrm>
        </p:spPr>
        <p:txBody>
          <a:bodyPr/>
          <a:lstStyle/>
          <a:p>
            <a:pPr eaLnBrk="1" hangingPunct="1"/>
            <a:r>
              <a:rPr lang="ja-JP" altLang="en-US" sz="1600" dirty="0" smtClean="0">
                <a:solidFill>
                  <a:schemeClr val="tx1"/>
                </a:solidFill>
                <a:latin typeface="HGP明朝E" pitchFamily="18" charset="-128"/>
                <a:ea typeface="HGP明朝E" pitchFamily="18" charset="-128"/>
              </a:rPr>
              <a:t> </a:t>
            </a:r>
            <a:r>
              <a:rPr lang="en-US" altLang="ja-JP" sz="2400"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2. Consideration of </a:t>
            </a:r>
            <a:r>
              <a:rPr lang="en-US" altLang="ja-JP" sz="24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Draft </a:t>
            </a:r>
            <a:r>
              <a:rPr lang="en-US" altLang="ja-JP" sz="2400"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Rules of Use of </a:t>
            </a:r>
            <a:r>
              <a:rPr lang="en-US" altLang="ja-JP" sz="24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
            </a:r>
            <a:br>
              <a:rPr lang="en-US" altLang="ja-JP" sz="24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br>
            <a:r>
              <a:rPr lang="en-US" altLang="ja-JP" sz="2400"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24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    Webpages </a:t>
            </a:r>
            <a:r>
              <a:rPr lang="en-US" altLang="ja-JP" sz="2400"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of </a:t>
            </a:r>
            <a:r>
              <a:rPr lang="en-US" altLang="ja-JP" sz="24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Ministries and Agencies </a:t>
            </a:r>
            <a:r>
              <a:rPr lang="ja-JP" altLang="en-US" sz="2400" dirty="0" smtClean="0">
                <a:solidFill>
                  <a:schemeClr val="tx1"/>
                </a:solidFill>
                <a:latin typeface="HGP明朝E" pitchFamily="18" charset="-128"/>
                <a:ea typeface="HGP明朝E" pitchFamily="18" charset="-128"/>
              </a:rPr>
              <a:t> </a:t>
            </a:r>
            <a:endParaRPr lang="en-US" altLang="ja-JP" sz="2400" dirty="0" smtClean="0">
              <a:solidFill>
                <a:schemeClr val="tx1"/>
              </a:solidFill>
              <a:latin typeface="HGP明朝E" pitchFamily="18" charset="-128"/>
              <a:ea typeface="HGP明朝E" pitchFamily="18" charset="-128"/>
            </a:endParaRPr>
          </a:p>
        </p:txBody>
      </p:sp>
      <p:sp>
        <p:nvSpPr>
          <p:cNvPr id="4" name="スライド番号プレースホルダー 3"/>
          <p:cNvSpPr>
            <a:spLocks noGrp="1"/>
          </p:cNvSpPr>
          <p:nvPr>
            <p:ph type="sldNum" sz="quarter" idx="10"/>
          </p:nvPr>
        </p:nvSpPr>
        <p:spPr/>
        <p:txBody>
          <a:bodyPr/>
          <a:lstStyle/>
          <a:p>
            <a:pPr>
              <a:defRPr/>
            </a:pPr>
            <a:fld id="{BEC960B3-3416-4AB2-9494-6AA0D8A30DAF}" type="slidenum">
              <a:rPr lang="ja-JP" altLang="en-US" smtClean="0"/>
              <a:pPr>
                <a:defRPr/>
              </a:pPr>
              <a:t>12</a:t>
            </a:fld>
            <a:endParaRPr lang="en-US" altLang="ja-JP"/>
          </a:p>
        </p:txBody>
      </p:sp>
      <p:sp>
        <p:nvSpPr>
          <p:cNvPr id="9" name="コンテンツ プレースホルダー 2"/>
          <p:cNvSpPr>
            <a:spLocks noGrp="1"/>
          </p:cNvSpPr>
          <p:nvPr>
            <p:ph sz="quarter" idx="1"/>
          </p:nvPr>
        </p:nvSpPr>
        <p:spPr>
          <a:xfrm>
            <a:off x="457200" y="1066799"/>
            <a:ext cx="8374566" cy="5486401"/>
          </a:xfrm>
        </p:spPr>
        <p:txBody>
          <a:bodyPr>
            <a:normAutofit/>
          </a:bodyPr>
          <a:lstStyle/>
          <a:p>
            <a:pPr marL="0" indent="0">
              <a:buNone/>
            </a:pPr>
            <a:r>
              <a:rPr lang="en-US" altLang="ja-JP" sz="2000" dirty="0" smtClean="0">
                <a:effectLst>
                  <a:outerShdw blurRad="38100" dist="38100" dir="2700000" algn="tl">
                    <a:srgbClr val="000000">
                      <a:alpha val="43137"/>
                    </a:srgbClr>
                  </a:outerShdw>
                </a:effectLst>
                <a:latin typeface="Arial Unicode MS" panose="020B0604020202020204" pitchFamily="50" charset="-128"/>
                <a:ea typeface="Arial Unicode MS" panose="020B0604020202020204" pitchFamily="50" charset="-128"/>
                <a:cs typeface="Arial Unicode MS" panose="020B0604020202020204" pitchFamily="50" charset="-128"/>
              </a:rPr>
              <a:t>Points to Note for Consideration of Draft Rules of Use </a:t>
            </a:r>
            <a:endParaRPr lang="en-US" altLang="ja-JP" sz="2000" dirty="0" smtClean="0">
              <a:effectLst>
                <a:outerShdw blurRad="38100" dist="38100" dir="2700000" algn="tl">
                  <a:srgbClr val="000000">
                    <a:alpha val="43137"/>
                  </a:srgbClr>
                </a:outerShdw>
              </a:effectLst>
            </a:endParaRPr>
          </a:p>
          <a:p>
            <a:pPr lvl="1"/>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With reference to the draft rules for use of the White Paper of Information Communications, due consideration to the compatibility with standard public licenses such as Creative Commons, etc.</a:t>
            </a:r>
          </a:p>
          <a:p>
            <a:pPr lvl="1"/>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Ways of description of restrictions on use of specific information items based on individual laws and regulations, if any, contained in the webpages. </a:t>
            </a:r>
          </a:p>
          <a:p>
            <a:pPr lvl="1"/>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Ways of description of restrictions on the secondary use of data, if any. (reasons of restrictions, details of restrictions, etc.) </a:t>
            </a:r>
          </a:p>
          <a:p>
            <a:pPr lvl="1"/>
            <a:endParaRPr lang="en-US" altLang="ja-JP" sz="2000" dirty="0" smtClean="0"/>
          </a:p>
          <a:p>
            <a:r>
              <a:rPr lang="en-US" altLang="ja-JP" sz="2000" dirty="0" smtClean="0">
                <a:solidFill>
                  <a:srgbClr val="0070C0"/>
                </a:solidFill>
                <a:latin typeface="Arial Unicode MS" panose="020B0604020202020204" pitchFamily="50" charset="-128"/>
                <a:ea typeface="Arial Unicode MS" panose="020B0604020202020204" pitchFamily="50" charset="-128"/>
                <a:cs typeface="Arial Unicode MS" panose="020B0604020202020204" pitchFamily="50" charset="-128"/>
              </a:rPr>
              <a:t>Aiming at the end of 2013, draft rules of use of webpage will be prepared for the submission to the Comprehensive IT Strategy Office, Cabinet Secretariat. </a:t>
            </a:r>
          </a:p>
          <a:p>
            <a:r>
              <a:rPr lang="en-US" altLang="ja-JP" sz="2000" dirty="0" smtClean="0">
                <a:solidFill>
                  <a:srgbClr val="0070C0"/>
                </a:solidFill>
                <a:latin typeface="Arial Unicode MS" panose="020B0604020202020204" pitchFamily="50" charset="-128"/>
                <a:ea typeface="Arial Unicode MS" panose="020B0604020202020204" pitchFamily="50" charset="-128"/>
                <a:cs typeface="Arial Unicode MS" panose="020B0604020202020204" pitchFamily="50" charset="-128"/>
              </a:rPr>
              <a:t>The draft will be further considered by the E-Government Open Data Working Level Meeting, etc. </a:t>
            </a:r>
          </a:p>
        </p:txBody>
      </p:sp>
    </p:spTree>
    <p:extLst>
      <p:ext uri="{BB962C8B-B14F-4D97-AF65-F5344CB8AC3E}">
        <p14:creationId xmlns:p14="http://schemas.microsoft.com/office/powerpoint/2010/main" val="36221308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371475" y="180975"/>
            <a:ext cx="8229600" cy="647700"/>
          </a:xfrm>
        </p:spPr>
        <p:txBody>
          <a:bodyPr/>
          <a:lstStyle/>
          <a:p>
            <a:pPr eaLnBrk="1" hangingPunct="1">
              <a:lnSpc>
                <a:spcPct val="150000"/>
              </a:lnSpc>
            </a:pPr>
            <a:r>
              <a:rPr lang="en-US" altLang="ja-JP" sz="28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3.  Preparation of Open Data Manual</a:t>
            </a:r>
          </a:p>
        </p:txBody>
      </p:sp>
      <p:sp>
        <p:nvSpPr>
          <p:cNvPr id="4" name="スライド番号プレースホルダー 3"/>
          <p:cNvSpPr>
            <a:spLocks noGrp="1"/>
          </p:cNvSpPr>
          <p:nvPr>
            <p:ph type="sldNum" sz="quarter" idx="10"/>
          </p:nvPr>
        </p:nvSpPr>
        <p:spPr/>
        <p:txBody>
          <a:bodyPr/>
          <a:lstStyle/>
          <a:p>
            <a:pPr>
              <a:defRPr/>
            </a:pPr>
            <a:fld id="{BEC960B3-3416-4AB2-9494-6AA0D8A30DAF}" type="slidenum">
              <a:rPr lang="ja-JP" altLang="en-US" smtClean="0"/>
              <a:pPr>
                <a:defRPr/>
              </a:pPr>
              <a:t>13</a:t>
            </a:fld>
            <a:endParaRPr lang="en-US" altLang="ja-JP"/>
          </a:p>
        </p:txBody>
      </p:sp>
      <p:sp>
        <p:nvSpPr>
          <p:cNvPr id="9" name="コンテンツ プレースホルダー 2"/>
          <p:cNvSpPr>
            <a:spLocks noGrp="1"/>
          </p:cNvSpPr>
          <p:nvPr>
            <p:ph sz="quarter" idx="1"/>
          </p:nvPr>
        </p:nvSpPr>
        <p:spPr>
          <a:xfrm>
            <a:off x="433754" y="890955"/>
            <a:ext cx="8253046" cy="3690570"/>
          </a:xfrm>
        </p:spPr>
        <p:txBody>
          <a:bodyPr>
            <a:normAutofit/>
          </a:bodyPr>
          <a:lstStyle/>
          <a:p>
            <a:pPr marL="0" indent="0">
              <a:buNone/>
            </a:pPr>
            <a:r>
              <a:rPr lang="en-US" altLang="ja-JP" sz="2000" dirty="0" smtClean="0">
                <a:effectLst>
                  <a:outerShdw blurRad="38100" dist="38100" dir="2700000" algn="tl">
                    <a:srgbClr val="000000">
                      <a:alpha val="43137"/>
                    </a:srgbClr>
                  </a:outerShdw>
                </a:effectLst>
                <a:latin typeface="Arial Unicode MS" panose="020B0604020202020204" pitchFamily="50" charset="-128"/>
                <a:ea typeface="Arial Unicode MS" panose="020B0604020202020204" pitchFamily="50" charset="-128"/>
                <a:cs typeface="Arial Unicode MS" panose="020B0604020202020204" pitchFamily="50" charset="-128"/>
              </a:rPr>
              <a:t>Preparation of Manual, for the Staff of Ministries and Agencies, for Procedures of Making Data owned by Government Offices into Open Data and Available for the Public. </a:t>
            </a:r>
            <a:endParaRPr lang="en-US" altLang="ja-JP" sz="2400" dirty="0" smtClean="0">
              <a:effectLst>
                <a:outerShdw blurRad="38100" dist="38100" dir="2700000" algn="tl">
                  <a:srgbClr val="000000">
                    <a:alpha val="43137"/>
                  </a:srgbClr>
                </a:outerShdw>
              </a:effectLst>
              <a:latin typeface="Arial Unicode MS" panose="020B0604020202020204" pitchFamily="50" charset="-128"/>
              <a:ea typeface="Arial Unicode MS" panose="020B0604020202020204" pitchFamily="50" charset="-128"/>
              <a:cs typeface="Arial Unicode MS" panose="020B0604020202020204" pitchFamily="50" charset="-128"/>
            </a:endParaRPr>
          </a:p>
          <a:p>
            <a:pPr marL="432000" lvl="1">
              <a:spcBef>
                <a:spcPts val="600"/>
              </a:spcBef>
            </a:pPr>
            <a:r>
              <a:rPr lang="en-US" altLang="ja-JP" sz="2000" dirty="0" smtClean="0">
                <a:solidFill>
                  <a:srgbClr val="0066FF"/>
                </a:solidFill>
                <a:latin typeface="Arial Unicode MS" panose="020B0604020202020204" pitchFamily="50" charset="-128"/>
                <a:ea typeface="Arial Unicode MS" panose="020B0604020202020204" pitchFamily="50" charset="-128"/>
                <a:cs typeface="Arial Unicode MS" panose="020B0604020202020204" pitchFamily="50" charset="-128"/>
              </a:rPr>
              <a:t>Manual Easy to Understand </a:t>
            </a:r>
          </a:p>
          <a:p>
            <a:pPr marL="432000" lvl="1">
              <a:spcBef>
                <a:spcPts val="600"/>
              </a:spcBef>
            </a:pPr>
            <a:r>
              <a:rPr lang="en-US" altLang="ja-JP" sz="2000" dirty="0" smtClean="0">
                <a:solidFill>
                  <a:srgbClr val="0066FF"/>
                </a:solidFill>
                <a:latin typeface="Arial Unicode MS" panose="020B0604020202020204" pitchFamily="50" charset="-128"/>
                <a:ea typeface="Arial Unicode MS" panose="020B0604020202020204" pitchFamily="50" charset="-128"/>
                <a:cs typeface="Arial Unicode MS" panose="020B0604020202020204" pitchFamily="50" charset="-128"/>
              </a:rPr>
              <a:t>Manual to Remove Anxiety of Staff, and Reduce Labor of Staff </a:t>
            </a:r>
          </a:p>
          <a:p>
            <a:pPr marL="432000" lvl="1">
              <a:spcBef>
                <a:spcPts val="600"/>
              </a:spcBef>
            </a:pPr>
            <a:r>
              <a:rPr lang="en-US" altLang="ja-JP" sz="2000" dirty="0" smtClean="0">
                <a:solidFill>
                  <a:srgbClr val="0066FF"/>
                </a:solidFill>
                <a:latin typeface="Arial Unicode MS" panose="020B0604020202020204" pitchFamily="50" charset="-128"/>
                <a:ea typeface="Arial Unicode MS" panose="020B0604020202020204" pitchFamily="50" charset="-128"/>
                <a:cs typeface="Arial Unicode MS" panose="020B0604020202020204" pitchFamily="50" charset="-128"/>
              </a:rPr>
              <a:t>Manual, Prepared in Collaboration with Technical Committee, to Cover Technical Matters as well  </a:t>
            </a:r>
            <a:endParaRPr lang="en-US" altLang="ja-JP" sz="2400" dirty="0" smtClean="0">
              <a:solidFill>
                <a:srgbClr val="0066FF"/>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0" name="正方形/長方形 9"/>
          <p:cNvSpPr/>
          <p:nvPr/>
        </p:nvSpPr>
        <p:spPr bwMode="auto">
          <a:xfrm>
            <a:off x="1045586" y="3361387"/>
            <a:ext cx="7136781" cy="971054"/>
          </a:xfrm>
          <a:prstGeom prst="rect">
            <a:avLst/>
          </a:prstGeom>
          <a:solidFill>
            <a:schemeClr val="accent2">
              <a:lumMod val="40000"/>
              <a:lumOff val="60000"/>
            </a:schemeClr>
          </a:solidFill>
          <a:ln w="9525" cap="flat" cmpd="sng" algn="ctr">
            <a:noFill/>
            <a:prstDash val="solid"/>
            <a:round/>
            <a:headEnd type="none" w="med" len="med"/>
            <a:tailEnd type="none" w="med" len="med"/>
          </a:ln>
          <a:effectLst/>
        </p:spPr>
        <p:txBody>
          <a:bodyPr vert="horz" wrap="square" lIns="72000" tIns="0" rIns="72000" bIns="0" numCol="1" rtlCol="0" anchor="ctr" anchorCtr="0" compatLnSpc="1">
            <a:prstTxWarp prst="textNoShape">
              <a:avLst/>
            </a:prstTxWarp>
          </a:bodyPr>
          <a:lstStyle/>
          <a:p>
            <a:pPr marL="285750" indent="-285750" fontAlgn="b">
              <a:buFont typeface="Arial" panose="020B0604020202020204" pitchFamily="34" charset="0"/>
              <a:buChar char="•"/>
            </a:pPr>
            <a:r>
              <a:rPr lang="en-US" altLang="ja-JP" sz="1400" b="1" dirty="0" smtClean="0">
                <a:latin typeface="Calibri" panose="020F0502020204030204" pitchFamily="34" charset="0"/>
                <a:ea typeface="Arial Unicode MS" panose="020B0604020202020204" pitchFamily="50" charset="-128"/>
                <a:cs typeface="Arial Unicode MS" panose="020B0604020202020204" pitchFamily="50" charset="-128"/>
              </a:rPr>
              <a:t>Identification of Risks and Anxieties at the Time of Approval of Use of Data Contents</a:t>
            </a:r>
            <a:endParaRPr lang="ja-JP" altLang="en-US" sz="1400" b="1" dirty="0">
              <a:latin typeface="Calibri" panose="020F0502020204030204" pitchFamily="34" charset="0"/>
              <a:ea typeface="Arial Unicode MS" panose="020B0604020202020204" pitchFamily="50" charset="-128"/>
              <a:cs typeface="Arial Unicode MS" panose="020B0604020202020204" pitchFamily="50" charset="-128"/>
            </a:endParaRPr>
          </a:p>
          <a:p>
            <a:pPr marL="285750" indent="-285750" fontAlgn="b">
              <a:lnSpc>
                <a:spcPct val="150000"/>
              </a:lnSpc>
              <a:buFont typeface="Arial" panose="020B0604020202020204" pitchFamily="34" charset="0"/>
              <a:buChar char="•"/>
            </a:pPr>
            <a:r>
              <a:rPr lang="en-US" altLang="ja-JP" sz="1400" b="1" dirty="0" smtClean="0">
                <a:latin typeface="Calibri" panose="020F0502020204030204" pitchFamily="34" charset="0"/>
                <a:ea typeface="Arial Unicode MS" panose="020B0604020202020204" pitchFamily="50" charset="-128"/>
                <a:cs typeface="Arial Unicode MS" panose="020B0604020202020204" pitchFamily="50" charset="-128"/>
              </a:rPr>
              <a:t>Consideration of Practical Office Procedures</a:t>
            </a:r>
            <a:endParaRPr lang="ja-JP" altLang="en-US" sz="1400" b="1" dirty="0">
              <a:latin typeface="Calibri" panose="020F0502020204030204" pitchFamily="34" charset="0"/>
              <a:ea typeface="Arial Unicode MS" panose="020B0604020202020204" pitchFamily="50" charset="-128"/>
              <a:cs typeface="Arial Unicode MS" panose="020B0604020202020204" pitchFamily="50" charset="-128"/>
            </a:endParaRPr>
          </a:p>
          <a:p>
            <a:pPr marL="285750" indent="-285750" fontAlgn="b">
              <a:lnSpc>
                <a:spcPct val="150000"/>
              </a:lnSpc>
              <a:buFont typeface="Arial" panose="020B0604020202020204" pitchFamily="34" charset="0"/>
              <a:buChar char="•"/>
            </a:pPr>
            <a:r>
              <a:rPr lang="en-US" altLang="ja-JP" sz="1400" b="1" dirty="0" smtClean="0">
                <a:latin typeface="Calibri" panose="020F0502020204030204" pitchFamily="34" charset="0"/>
                <a:ea typeface="Arial Unicode MS" panose="020B0604020202020204" pitchFamily="50" charset="-128"/>
                <a:cs typeface="Arial Unicode MS" panose="020B0604020202020204" pitchFamily="50" charset="-128"/>
              </a:rPr>
              <a:t>Preparation of Work Flow at the Time </a:t>
            </a:r>
            <a:r>
              <a:rPr lang="en-US" altLang="ja-JP" sz="1400" b="1" dirty="0">
                <a:latin typeface="Calibri" panose="020F0502020204030204" pitchFamily="34" charset="0"/>
                <a:ea typeface="Arial Unicode MS" panose="020B0604020202020204" pitchFamily="50" charset="-128"/>
                <a:cs typeface="Arial Unicode MS" panose="020B0604020202020204" pitchFamily="50" charset="-128"/>
              </a:rPr>
              <a:t>of Approval of Use of Data </a:t>
            </a:r>
            <a:r>
              <a:rPr lang="en-US" altLang="ja-JP" sz="1400" b="1" dirty="0" smtClean="0">
                <a:latin typeface="Calibri" panose="020F0502020204030204" pitchFamily="34" charset="0"/>
                <a:ea typeface="Arial Unicode MS" panose="020B0604020202020204" pitchFamily="50" charset="-128"/>
                <a:cs typeface="Arial Unicode MS" panose="020B0604020202020204" pitchFamily="50" charset="-128"/>
              </a:rPr>
              <a:t>Contents</a:t>
            </a:r>
            <a:endParaRPr lang="ja-JP" altLang="en-US" sz="1400" b="1" dirty="0">
              <a:latin typeface="Calibri" panose="020F0502020204030204" pitchFamily="34" charset="0"/>
              <a:ea typeface="Arial Unicode MS" panose="020B0604020202020204" pitchFamily="50" charset="-128"/>
              <a:cs typeface="Arial Unicode MS" panose="020B0604020202020204" pitchFamily="50" charset="-128"/>
            </a:endParaRPr>
          </a:p>
        </p:txBody>
      </p:sp>
      <p:sp>
        <p:nvSpPr>
          <p:cNvPr id="11" name="正方形/長方形 10"/>
          <p:cNvSpPr/>
          <p:nvPr/>
        </p:nvSpPr>
        <p:spPr bwMode="auto">
          <a:xfrm>
            <a:off x="1050846" y="4792239"/>
            <a:ext cx="7113058" cy="582141"/>
          </a:xfrm>
          <a:prstGeom prst="rect">
            <a:avLst/>
          </a:prstGeom>
          <a:solidFill>
            <a:schemeClr val="accent2">
              <a:lumMod val="40000"/>
              <a:lumOff val="60000"/>
            </a:schemeClr>
          </a:solidFill>
          <a:ln w="9525" cap="flat" cmpd="sng" algn="ctr">
            <a:noFill/>
            <a:prstDash val="solid"/>
            <a:round/>
            <a:headEnd type="none" w="med" len="med"/>
            <a:tailEnd type="none" w="med" len="med"/>
          </a:ln>
          <a:effectLst/>
        </p:spPr>
        <p:txBody>
          <a:bodyPr vert="horz" wrap="square" lIns="72000" tIns="0" rIns="72000" bIns="0" numCol="1" rtlCol="0" anchor="ctr" anchorCtr="0" compatLnSpc="1">
            <a:prstTxWarp prst="textNoShape">
              <a:avLst/>
            </a:prstTxWarp>
          </a:bodyPr>
          <a:lstStyle/>
          <a:p>
            <a:pPr algn="ctr" fontAlgn="b"/>
            <a:r>
              <a:rPr lang="en-US" altLang="ja-JP" b="1" dirty="0" smtClean="0">
                <a:latin typeface="Arial Unicode MS" panose="020B0604020202020204" pitchFamily="50" charset="-128"/>
                <a:ea typeface="Arial Unicode MS" panose="020B0604020202020204" pitchFamily="50" charset="-128"/>
                <a:cs typeface="Arial Unicode MS" panose="020B0604020202020204" pitchFamily="50" charset="-128"/>
              </a:rPr>
              <a:t>Preparation of Draft Manual</a:t>
            </a:r>
            <a:endParaRPr lang="en-US" altLang="ja-JP" b="1"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ctr" fontAlgn="b"/>
            <a:r>
              <a:rPr lang="en-US" altLang="ja-JP" b="1" dirty="0" smtClean="0">
                <a:latin typeface="Arial Unicode MS" panose="020B0604020202020204" pitchFamily="50" charset="-128"/>
                <a:ea typeface="Arial Unicode MS" panose="020B0604020202020204" pitchFamily="50" charset="-128"/>
                <a:cs typeface="Arial Unicode MS" panose="020B0604020202020204" pitchFamily="50" charset="-128"/>
              </a:rPr>
              <a:t>Calling for Comments from Ministries and Agencies</a:t>
            </a:r>
            <a:endParaRPr lang="en-US" altLang="ja-JP" sz="1600" b="1" dirty="0" smtClean="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2" name="二等辺三角形 11"/>
          <p:cNvSpPr/>
          <p:nvPr/>
        </p:nvSpPr>
        <p:spPr>
          <a:xfrm rot="10800000">
            <a:off x="1709446" y="4415034"/>
            <a:ext cx="5417820" cy="360040"/>
          </a:xfrm>
          <a:prstGeom prst="triangl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endParaRPr kumimoji="1" lang="ja-JP" altLang="en-US" sz="2400"/>
          </a:p>
        </p:txBody>
      </p:sp>
      <p:sp>
        <p:nvSpPr>
          <p:cNvPr id="13" name="正方形/長方形 12"/>
          <p:cNvSpPr/>
          <p:nvPr/>
        </p:nvSpPr>
        <p:spPr bwMode="auto">
          <a:xfrm>
            <a:off x="1045586" y="5855193"/>
            <a:ext cx="7160504" cy="537245"/>
          </a:xfrm>
          <a:prstGeom prst="rect">
            <a:avLst/>
          </a:prstGeom>
          <a:solidFill>
            <a:schemeClr val="accent2">
              <a:lumMod val="40000"/>
              <a:lumOff val="60000"/>
            </a:schemeClr>
          </a:solidFill>
          <a:ln w="9525" cap="flat" cmpd="sng" algn="ctr">
            <a:noFill/>
            <a:prstDash val="solid"/>
            <a:round/>
            <a:headEnd type="none" w="med" len="med"/>
            <a:tailEnd type="none" w="med" len="med"/>
          </a:ln>
          <a:effectLst/>
        </p:spPr>
        <p:txBody>
          <a:bodyPr vert="horz" wrap="square" lIns="72000" tIns="0" rIns="72000" bIns="0" numCol="1" rtlCol="0" anchor="ctr" anchorCtr="0" compatLnSpc="1">
            <a:prstTxWarp prst="textNoShape">
              <a:avLst/>
            </a:prstTxWarp>
          </a:bodyPr>
          <a:lstStyle/>
          <a:p>
            <a:pPr algn="ctr" fontAlgn="b"/>
            <a:r>
              <a:rPr lang="en-US" altLang="ja-JP" b="1" dirty="0" smtClean="0">
                <a:latin typeface="Arial Unicode MS" panose="020B0604020202020204" pitchFamily="50" charset="-128"/>
                <a:ea typeface="Arial Unicode MS" panose="020B0604020202020204" pitchFamily="50" charset="-128"/>
                <a:cs typeface="Arial Unicode MS" panose="020B0604020202020204" pitchFamily="50" charset="-128"/>
              </a:rPr>
              <a:t>Revision Based on Comments </a:t>
            </a:r>
          </a:p>
          <a:p>
            <a:pPr algn="ctr" fontAlgn="b"/>
            <a:r>
              <a:rPr lang="en-US" altLang="ja-JP" b="1" dirty="0" smtClean="0">
                <a:latin typeface="Arial Unicode MS" panose="020B0604020202020204" pitchFamily="50" charset="-128"/>
                <a:ea typeface="Arial Unicode MS" panose="020B0604020202020204" pitchFamily="50" charset="-128"/>
                <a:cs typeface="Arial Unicode MS" panose="020B0604020202020204" pitchFamily="50" charset="-128"/>
              </a:rPr>
              <a:t>Finalization of Manual</a:t>
            </a:r>
          </a:p>
        </p:txBody>
      </p:sp>
      <p:sp>
        <p:nvSpPr>
          <p:cNvPr id="14" name="二等辺三角形 13"/>
          <p:cNvSpPr/>
          <p:nvPr/>
        </p:nvSpPr>
        <p:spPr>
          <a:xfrm rot="10800000">
            <a:off x="1709446" y="5423146"/>
            <a:ext cx="5417820" cy="360040"/>
          </a:xfrm>
          <a:prstGeom prst="triangl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endParaRPr kumimoji="1" lang="ja-JP" altLang="en-US" sz="2400"/>
          </a:p>
        </p:txBody>
      </p:sp>
    </p:spTree>
    <p:extLst>
      <p:ext uri="{BB962C8B-B14F-4D97-AF65-F5344CB8AC3E}">
        <p14:creationId xmlns:p14="http://schemas.microsoft.com/office/powerpoint/2010/main" val="13376983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371475" y="161925"/>
            <a:ext cx="8229600" cy="647700"/>
          </a:xfrm>
        </p:spPr>
        <p:txBody>
          <a:bodyPr/>
          <a:lstStyle/>
          <a:p>
            <a:pPr eaLnBrk="1" hangingPunct="1">
              <a:lnSpc>
                <a:spcPct val="150000"/>
              </a:lnSpc>
            </a:pPr>
            <a:r>
              <a:rPr lang="en-US" altLang="ja-JP" sz="20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  Reference</a:t>
            </a:r>
            <a:r>
              <a:rPr lang="ja-JP" altLang="en-US" sz="20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20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Draft Table of Contents of Open Data Manual</a:t>
            </a:r>
          </a:p>
        </p:txBody>
      </p:sp>
      <p:sp>
        <p:nvSpPr>
          <p:cNvPr id="4" name="スライド番号プレースホルダー 3"/>
          <p:cNvSpPr>
            <a:spLocks noGrp="1"/>
          </p:cNvSpPr>
          <p:nvPr>
            <p:ph type="sldNum" sz="quarter" idx="10"/>
          </p:nvPr>
        </p:nvSpPr>
        <p:spPr/>
        <p:txBody>
          <a:bodyPr/>
          <a:lstStyle/>
          <a:p>
            <a:pPr>
              <a:defRPr/>
            </a:pPr>
            <a:fld id="{BEC960B3-3416-4AB2-9494-6AA0D8A30DAF}" type="slidenum">
              <a:rPr lang="ja-JP" altLang="en-US" smtClean="0"/>
              <a:pPr>
                <a:defRPr/>
              </a:pPr>
              <a:t>14</a:t>
            </a:fld>
            <a:endParaRPr lang="en-US" altLang="ja-JP"/>
          </a:p>
        </p:txBody>
      </p:sp>
      <p:sp>
        <p:nvSpPr>
          <p:cNvPr id="9" name="コンテンツ プレースホルダー 2"/>
          <p:cNvSpPr>
            <a:spLocks noGrp="1"/>
          </p:cNvSpPr>
          <p:nvPr>
            <p:ph sz="quarter" idx="1"/>
          </p:nvPr>
        </p:nvSpPr>
        <p:spPr>
          <a:xfrm>
            <a:off x="457200" y="1066799"/>
            <a:ext cx="8229600" cy="5372101"/>
          </a:xfrm>
        </p:spPr>
        <p:txBody>
          <a:bodyPr>
            <a:normAutofit/>
          </a:bodyPr>
          <a:lstStyle/>
          <a:p>
            <a:pPr marL="731838" lvl="1" indent="-457200">
              <a:buFont typeface="+mj-lt"/>
              <a:buAutoNum type="arabicPeriod"/>
            </a:pPr>
            <a:r>
              <a:rPr lang="en-US" altLang="ja-JP" sz="2400" smtClean="0">
                <a:latin typeface="Arial Unicode MS" panose="020B0604020202020204" pitchFamily="50" charset="-128"/>
                <a:ea typeface="Arial Unicode MS" panose="020B0604020202020204" pitchFamily="50" charset="-128"/>
                <a:cs typeface="Arial Unicode MS" panose="020B0604020202020204" pitchFamily="50" charset="-128"/>
              </a:rPr>
              <a:t>Preface</a:t>
            </a:r>
            <a:endPar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marL="731838" lvl="1" indent="-457200">
              <a:buFont typeface="+mj-lt"/>
              <a:buAutoNum type="arabicPeriod"/>
            </a:pPr>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Definition of Open Data</a:t>
            </a:r>
          </a:p>
          <a:p>
            <a:pPr marL="731838" lvl="1" indent="-457200">
              <a:buFont typeface="+mj-lt"/>
              <a:buAutoNum type="arabicPeriod"/>
            </a:pPr>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Methods of Making Data into Open Data</a:t>
            </a:r>
          </a:p>
          <a:p>
            <a:pPr marL="731838" lvl="1" indent="-457200">
              <a:buFont typeface="+mj-lt"/>
              <a:buAutoNum type="arabicPeriod"/>
            </a:pPr>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Practical Methods</a:t>
            </a:r>
          </a:p>
          <a:p>
            <a:pPr marL="1006475" lvl="2" indent="-457200">
              <a:buFont typeface="+mj-lt"/>
              <a:buAutoNum type="arabicPeriod"/>
            </a:pPr>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Flow Chart at the Time of Open Data Preparation</a:t>
            </a:r>
          </a:p>
          <a:p>
            <a:pPr marL="1006475" lvl="2" indent="-457200">
              <a:buFont typeface="+mj-lt"/>
              <a:buAutoNum type="arabicPeriod"/>
            </a:pPr>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Flow Chart at the Time of Making Data Open</a:t>
            </a:r>
          </a:p>
          <a:p>
            <a:pPr marL="731838" lvl="1" indent="-457200">
              <a:buFont typeface="+mj-lt"/>
              <a:buAutoNum type="arabicPeriod"/>
            </a:pPr>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Selection of Use Conditions </a:t>
            </a:r>
          </a:p>
          <a:p>
            <a:pPr marL="731838" lvl="1" indent="-457200">
              <a:buFont typeface="+mj-lt"/>
              <a:buAutoNum type="arabicPeriod"/>
            </a:pPr>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FAQ</a:t>
            </a:r>
            <a:endParaRPr lang="en-US" altLang="ja-JP" sz="2400"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731838" lvl="1" indent="-457200">
              <a:buFont typeface="+mj-lt"/>
              <a:buAutoNum type="arabicPeriod"/>
            </a:pPr>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Response to Complaints</a:t>
            </a:r>
          </a:p>
          <a:p>
            <a:pPr marL="731838" lvl="1" indent="-457200">
              <a:buFont typeface="+mj-lt"/>
              <a:buAutoNum type="arabicPeriod"/>
            </a:pPr>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Proposal of Operation Procedures </a:t>
            </a:r>
          </a:p>
        </p:txBody>
      </p:sp>
    </p:spTree>
    <p:extLst>
      <p:ext uri="{BB962C8B-B14F-4D97-AF65-F5344CB8AC3E}">
        <p14:creationId xmlns:p14="http://schemas.microsoft.com/office/powerpoint/2010/main" val="33690726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a:xfrm>
            <a:off x="393700" y="2668588"/>
            <a:ext cx="8229600" cy="1031875"/>
          </a:xfrm>
        </p:spPr>
        <p:txBody>
          <a:bodyPr/>
          <a:lstStyle/>
          <a:p>
            <a:pPr algn="ctr"/>
            <a:r>
              <a:rPr lang="en-US" altLang="ja-JP" sz="4000" dirty="0">
                <a:latin typeface="Arial Unicode MS" panose="020B0604020202020204" pitchFamily="50" charset="-128"/>
                <a:ea typeface="Arial Unicode MS" panose="020B0604020202020204" pitchFamily="50" charset="-128"/>
                <a:cs typeface="Arial Unicode MS" panose="020B0604020202020204" pitchFamily="50" charset="-128"/>
              </a:rPr>
              <a:t>Major </a:t>
            </a:r>
            <a:r>
              <a:rPr lang="en-US" altLang="ja-JP" sz="4000" dirty="0" smtClean="0">
                <a:latin typeface="Arial Unicode MS" panose="020B0604020202020204" pitchFamily="50" charset="-128"/>
                <a:ea typeface="Arial Unicode MS" panose="020B0604020202020204" pitchFamily="50" charset="-128"/>
                <a:cs typeface="Arial Unicode MS" panose="020B0604020202020204" pitchFamily="50" charset="-128"/>
              </a:rPr>
              <a:t>Activities </a:t>
            </a:r>
            <a:br>
              <a:rPr lang="en-US" altLang="ja-JP" sz="4000" dirty="0" smtClean="0">
                <a:latin typeface="Arial Unicode MS" panose="020B0604020202020204" pitchFamily="50" charset="-128"/>
                <a:ea typeface="Arial Unicode MS" panose="020B0604020202020204" pitchFamily="50" charset="-128"/>
                <a:cs typeface="Arial Unicode MS" panose="020B0604020202020204" pitchFamily="50" charset="-128"/>
              </a:rPr>
            </a:br>
            <a:r>
              <a:rPr lang="en-US" altLang="ja-JP" sz="4000" dirty="0" smtClean="0">
                <a:latin typeface="Arial Unicode MS" panose="020B0604020202020204" pitchFamily="50" charset="-128"/>
                <a:ea typeface="Arial Unicode MS" panose="020B0604020202020204" pitchFamily="50" charset="-128"/>
                <a:cs typeface="Arial Unicode MS" panose="020B0604020202020204" pitchFamily="50" charset="-128"/>
              </a:rPr>
              <a:t>in </a:t>
            </a:r>
            <a:r>
              <a:rPr lang="en-US" altLang="ja-JP" sz="4000" dirty="0">
                <a:latin typeface="Arial Unicode MS" panose="020B0604020202020204" pitchFamily="50" charset="-128"/>
                <a:ea typeface="Arial Unicode MS" panose="020B0604020202020204" pitchFamily="50" charset="-128"/>
                <a:cs typeface="Arial Unicode MS" panose="020B0604020202020204" pitchFamily="50" charset="-128"/>
              </a:rPr>
              <a:t>the Fiscal </a:t>
            </a:r>
            <a:r>
              <a:rPr lang="en-US" altLang="ja-JP" sz="4000" dirty="0" smtClean="0">
                <a:latin typeface="Arial Unicode MS" panose="020B0604020202020204" pitchFamily="50" charset="-128"/>
                <a:ea typeface="Arial Unicode MS" panose="020B0604020202020204" pitchFamily="50" charset="-128"/>
                <a:cs typeface="Arial Unicode MS" panose="020B0604020202020204" pitchFamily="50" charset="-128"/>
              </a:rPr>
              <a:t>2012</a:t>
            </a:r>
            <a:endParaRPr lang="ja-JP" altLang="en-US" sz="4000" dirty="0" smtClean="0">
              <a:solidFill>
                <a:schemeClr val="tx1"/>
              </a:solidFill>
              <a:latin typeface="HGP明朝E" pitchFamily="18" charset="-128"/>
              <a:ea typeface="HGP明朝E" pitchFamily="18" charset="-128"/>
            </a:endParaRPr>
          </a:p>
        </p:txBody>
      </p:sp>
      <p:sp>
        <p:nvSpPr>
          <p:cNvPr id="4" name="スライド番号プレースホルダー 3"/>
          <p:cNvSpPr>
            <a:spLocks noGrp="1"/>
          </p:cNvSpPr>
          <p:nvPr>
            <p:ph type="sldNum" sz="quarter" idx="10"/>
          </p:nvPr>
        </p:nvSpPr>
        <p:spPr/>
        <p:txBody>
          <a:bodyPr/>
          <a:lstStyle/>
          <a:p>
            <a:pPr>
              <a:defRPr/>
            </a:pPr>
            <a:fld id="{9F6FAAF3-6707-49A5-9A81-D58C95343CA6}" type="slidenum">
              <a:rPr lang="ja-JP" altLang="en-US" smtClean="0"/>
              <a:pPr>
                <a:defRPr/>
              </a:pPr>
              <a:t>1</a:t>
            </a:fld>
            <a:endParaRPr lang="en-US" altLang="ja-JP"/>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446088" y="223838"/>
            <a:ext cx="8229600" cy="498475"/>
          </a:xfrm>
        </p:spPr>
        <p:txBody>
          <a:bodyPr/>
          <a:lstStyle/>
          <a:p>
            <a:r>
              <a:rPr lang="en-US" altLang="ja-JP"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Major Activities in the Fiscal 2012</a:t>
            </a:r>
            <a:endParaRPr lang="ja-JP" altLang="en-US"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4" name="スライド番号プレースホルダー 3"/>
          <p:cNvSpPr>
            <a:spLocks noGrp="1"/>
          </p:cNvSpPr>
          <p:nvPr>
            <p:ph type="sldNum" sz="quarter" idx="10"/>
          </p:nvPr>
        </p:nvSpPr>
        <p:spPr/>
        <p:txBody>
          <a:bodyPr/>
          <a:lstStyle/>
          <a:p>
            <a:pPr>
              <a:defRPr/>
            </a:pPr>
            <a:fld id="{76F7CF9A-0E6E-4DD3-A704-46C9D42B6067}" type="slidenum">
              <a:rPr lang="ja-JP" altLang="en-US" smtClean="0"/>
              <a:pPr>
                <a:defRPr/>
              </a:pPr>
              <a:t>2</a:t>
            </a:fld>
            <a:endParaRPr lang="en-US" altLang="ja-JP"/>
          </a:p>
        </p:txBody>
      </p:sp>
      <p:sp>
        <p:nvSpPr>
          <p:cNvPr id="7172" name="テキスト ボックス 4"/>
          <p:cNvSpPr txBox="1">
            <a:spLocks noChangeArrowheads="1"/>
          </p:cNvSpPr>
          <p:nvPr/>
        </p:nvSpPr>
        <p:spPr bwMode="auto">
          <a:xfrm>
            <a:off x="649288" y="946150"/>
            <a:ext cx="7804150" cy="4662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itchFamily="18" charset="2"/>
              <a:buChar char=""/>
              <a:defRPr kumimoji="1" sz="2600">
                <a:solidFill>
                  <a:schemeClr val="tx1"/>
                </a:solidFill>
                <a:latin typeface="Arial" charset="0"/>
                <a:ea typeface="ＭＳ Ｐゴシック" charset="-128"/>
              </a:defRPr>
            </a:lvl1pPr>
            <a:lvl2pPr marL="742950" indent="-285750" eaLnBrk="0" hangingPunct="0">
              <a:spcBef>
                <a:spcPts val="500"/>
              </a:spcBef>
              <a:buClr>
                <a:schemeClr val="accent2"/>
              </a:buClr>
              <a:buSzPct val="76000"/>
              <a:buFont typeface="Wingdings 3" pitchFamily="18" charset="2"/>
              <a:buChar char=""/>
              <a:defRPr kumimoji="1" sz="2300">
                <a:solidFill>
                  <a:schemeClr val="tx1"/>
                </a:solidFill>
                <a:latin typeface="Arial" charset="0"/>
                <a:ea typeface="ＭＳ Ｐゴシック" charset="-128"/>
              </a:defRPr>
            </a:lvl2pPr>
            <a:lvl3pPr marL="1143000" indent="-228600" eaLnBrk="0" hangingPunct="0">
              <a:spcBef>
                <a:spcPts val="500"/>
              </a:spcBef>
              <a:buClr>
                <a:srgbClr val="BCBCBC"/>
              </a:buClr>
              <a:buSzPct val="76000"/>
              <a:buFont typeface="Wingdings 3" pitchFamily="18" charset="2"/>
              <a:buChar char=""/>
              <a:defRPr kumimoji="1" sz="2000">
                <a:solidFill>
                  <a:schemeClr val="tx1"/>
                </a:solidFill>
                <a:latin typeface="Arial" charset="0"/>
                <a:ea typeface="ＭＳ Ｐゴシック" charset="-128"/>
              </a:defRPr>
            </a:lvl3pPr>
            <a:lvl4pPr marL="1600200" indent="-228600" eaLnBrk="0" hangingPunct="0">
              <a:spcBef>
                <a:spcPts val="400"/>
              </a:spcBef>
              <a:buClr>
                <a:srgbClr val="8BA2B4"/>
              </a:buClr>
              <a:buSzPct val="70000"/>
              <a:buFont typeface="Wingdings" pitchFamily="2" charset="2"/>
              <a:buChar char=""/>
              <a:defRPr kumimoji="1">
                <a:solidFill>
                  <a:schemeClr val="tx1"/>
                </a:solidFill>
                <a:latin typeface="Arial" charset="0"/>
                <a:ea typeface="ＭＳ Ｐゴシック" charset="-128"/>
              </a:defRPr>
            </a:lvl4pPr>
            <a:lvl5pPr marL="2057400" indent="-228600" eaLnBrk="0" hangingPunct="0">
              <a:spcBef>
                <a:spcPts val="300"/>
              </a:spcBef>
              <a:buClr>
                <a:schemeClr val="accent2"/>
              </a:buClr>
              <a:buSzPct val="70000"/>
              <a:buFont typeface="Wingdings" pitchFamily="2" charset="2"/>
              <a:buChar char=""/>
              <a:defRPr kumimoji="1" sz="1600">
                <a:solidFill>
                  <a:schemeClr val="tx1"/>
                </a:solidFill>
                <a:latin typeface="Arial" charset="0"/>
                <a:ea typeface="ＭＳ Ｐゴシック"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9pPr>
          </a:lstStyle>
          <a:p>
            <a:pPr eaLnBrk="1" hangingPunct="1">
              <a:lnSpc>
                <a:spcPct val="150000"/>
              </a:lnSpc>
              <a:spcBef>
                <a:spcPct val="0"/>
              </a:spcBef>
              <a:buClrTx/>
              <a:buSzTx/>
              <a:buFontTx/>
              <a:buNone/>
              <a:defRPr/>
            </a:pP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1. </a:t>
            </a: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Examination of Basic Approach to the Issue of Treatment of Public Data</a:t>
            </a:r>
          </a:p>
          <a:p>
            <a:pPr eaLnBrk="1" hangingPunct="1">
              <a:lnSpc>
                <a:spcPct val="150000"/>
              </a:lnSpc>
              <a:spcBef>
                <a:spcPct val="0"/>
              </a:spcBef>
              <a:buClrTx/>
              <a:buSzTx/>
              <a:buFontTx/>
              <a:buNone/>
              <a:defRPr/>
            </a:pPr>
            <a:r>
              <a:rPr lang="ja-JP" altLang="en-US" sz="1800" b="1" dirty="0" smtClean="0">
                <a:solidFill>
                  <a:srgbClr val="7030A0"/>
                </a:solidFill>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en-US" sz="1800" b="1" dirty="0" smtClean="0">
                <a:solidFill>
                  <a:srgbClr val="0070C0"/>
                </a:solidFill>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800" b="1" dirty="0">
                <a:solidFill>
                  <a:srgbClr val="0070C0"/>
                </a:solidFill>
                <a:latin typeface="Arial Unicode MS" panose="020B0604020202020204" pitchFamily="50" charset="-128"/>
                <a:ea typeface="Arial Unicode MS" panose="020B0604020202020204" pitchFamily="50" charset="-128"/>
                <a:cs typeface="Arial Unicode MS" panose="020B0604020202020204" pitchFamily="50" charset="-128"/>
              </a:rPr>
              <a:t>R</a:t>
            </a:r>
            <a:r>
              <a:rPr lang="en-US" altLang="ja-JP" sz="1800" b="1" dirty="0" smtClean="0">
                <a:solidFill>
                  <a:srgbClr val="0070C0"/>
                </a:solidFill>
                <a:latin typeface="Arial Unicode MS" panose="020B0604020202020204" pitchFamily="50" charset="-128"/>
                <a:ea typeface="Arial Unicode MS" panose="020B0604020202020204" pitchFamily="50" charset="-128"/>
                <a:cs typeface="Arial Unicode MS" panose="020B0604020202020204" pitchFamily="50" charset="-128"/>
              </a:rPr>
              <a:t>eported to the E-Government Open Data Working Level Meeting </a:t>
            </a:r>
            <a:endPar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eaLnBrk="1" hangingPunct="1">
              <a:lnSpc>
                <a:spcPct val="150000"/>
              </a:lnSpc>
              <a:spcBef>
                <a:spcPct val="0"/>
              </a:spcBef>
              <a:buClrTx/>
              <a:buSzTx/>
              <a:buFontTx/>
              <a:buNone/>
              <a:defRPr/>
            </a:pP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2.</a:t>
            </a:r>
            <a:r>
              <a:rPr lang="ja-JP" altLang="en-US" sz="18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Implementation of Case Studies on the White Paper of  </a:t>
            </a:r>
          </a:p>
          <a:p>
            <a:pPr eaLnBrk="1" hangingPunct="1">
              <a:lnSpc>
                <a:spcPct val="150000"/>
              </a:lnSpc>
              <a:spcBef>
                <a:spcPct val="0"/>
              </a:spcBef>
              <a:buClrTx/>
              <a:buSzTx/>
              <a:buFontTx/>
              <a:buNone/>
              <a:defRPr/>
            </a:pPr>
            <a:r>
              <a:rPr lang="en-US" altLang="ja-JP" sz="18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    Information </a:t>
            </a:r>
            <a:r>
              <a:rPr lang="en-US" altLang="ja-JP" sz="1800" dirty="0">
                <a:latin typeface="Arial Unicode MS" panose="020B0604020202020204" pitchFamily="50" charset="-128"/>
                <a:ea typeface="Arial Unicode MS" panose="020B0604020202020204" pitchFamily="50" charset="-128"/>
                <a:cs typeface="Arial Unicode MS" panose="020B0604020202020204" pitchFamily="50" charset="-128"/>
              </a:rPr>
              <a:t>C</a:t>
            </a: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ommunications</a:t>
            </a:r>
          </a:p>
          <a:p>
            <a:pPr eaLnBrk="1" hangingPunct="1">
              <a:lnSpc>
                <a:spcPct val="150000"/>
              </a:lnSpc>
              <a:spcBef>
                <a:spcPct val="0"/>
              </a:spcBef>
              <a:buClrTx/>
              <a:buSzTx/>
              <a:buFontTx/>
              <a:buNone/>
              <a:defRPr/>
            </a:pP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3.</a:t>
            </a:r>
            <a:r>
              <a:rPr lang="ja-JP" altLang="en-US" sz="18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Drafting Rules for the  Secondary Usage of the White Paper of </a:t>
            </a:r>
          </a:p>
          <a:p>
            <a:pPr eaLnBrk="1" hangingPunct="1">
              <a:lnSpc>
                <a:spcPct val="150000"/>
              </a:lnSpc>
              <a:spcBef>
                <a:spcPct val="0"/>
              </a:spcBef>
              <a:buClrTx/>
              <a:buSzTx/>
              <a:buFontTx/>
              <a:buNone/>
              <a:defRPr/>
            </a:pPr>
            <a:r>
              <a:rPr lang="en-US" altLang="ja-JP" sz="18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    Information Communications </a:t>
            </a:r>
          </a:p>
          <a:p>
            <a:pPr eaLnBrk="1" hangingPunct="1">
              <a:lnSpc>
                <a:spcPct val="150000"/>
              </a:lnSpc>
              <a:spcBef>
                <a:spcPct val="0"/>
              </a:spcBef>
              <a:buClrTx/>
              <a:buSzTx/>
              <a:buFontTx/>
              <a:buNone/>
              <a:defRPr/>
            </a:pPr>
            <a:r>
              <a:rPr lang="ja-JP" altLang="en-US" sz="1800" b="1" dirty="0" smtClean="0">
                <a:solidFill>
                  <a:srgbClr val="7030A0"/>
                </a:solidFill>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en-US" sz="1800" b="1" dirty="0" smtClean="0">
                <a:solidFill>
                  <a:srgbClr val="0070C0"/>
                </a:solidFill>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800" b="1" dirty="0" smtClean="0">
                <a:solidFill>
                  <a:srgbClr val="0070C0"/>
                </a:solidFill>
                <a:latin typeface="Arial Unicode MS" panose="020B0604020202020204" pitchFamily="50" charset="-128"/>
                <a:ea typeface="Arial Unicode MS" panose="020B0604020202020204" pitchFamily="50" charset="-128"/>
                <a:cs typeface="Arial Unicode MS" panose="020B0604020202020204" pitchFamily="50" charset="-128"/>
              </a:rPr>
              <a:t>Realization of Open Data of the White Paper of Information </a:t>
            </a:r>
          </a:p>
          <a:p>
            <a:pPr eaLnBrk="1" hangingPunct="1">
              <a:lnSpc>
                <a:spcPct val="150000"/>
              </a:lnSpc>
              <a:spcBef>
                <a:spcPct val="0"/>
              </a:spcBef>
              <a:buClrTx/>
              <a:buSzTx/>
              <a:buFontTx/>
              <a:buNone/>
              <a:defRPr/>
            </a:pPr>
            <a:r>
              <a:rPr lang="en-US" altLang="ja-JP" sz="1800" b="1" dirty="0">
                <a:solidFill>
                  <a:srgbClr val="0070C0"/>
                </a:solidFill>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800" b="1" dirty="0" smtClean="0">
                <a:solidFill>
                  <a:srgbClr val="0070C0"/>
                </a:solidFill>
                <a:latin typeface="Arial Unicode MS" panose="020B0604020202020204" pitchFamily="50" charset="-128"/>
                <a:ea typeface="Arial Unicode MS" panose="020B0604020202020204" pitchFamily="50" charset="-128"/>
                <a:cs typeface="Arial Unicode MS" panose="020B0604020202020204" pitchFamily="50" charset="-128"/>
              </a:rPr>
              <a:t>         Communications from April, 2013 </a:t>
            </a:r>
            <a:endPar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eaLnBrk="1" hangingPunct="1">
              <a:lnSpc>
                <a:spcPct val="150000"/>
              </a:lnSpc>
              <a:spcBef>
                <a:spcPct val="0"/>
              </a:spcBef>
              <a:buClrTx/>
              <a:buSzTx/>
              <a:buFontTx/>
              <a:buNone/>
              <a:defRPr/>
            </a:pP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4.</a:t>
            </a:r>
            <a:r>
              <a:rPr lang="ja-JP" altLang="en-US" sz="18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Drafting Model Contract Document for Government Offices to Outsource </a:t>
            </a:r>
          </a:p>
          <a:p>
            <a:pPr eaLnBrk="1" hangingPunct="1">
              <a:lnSpc>
                <a:spcPct val="150000"/>
              </a:lnSpc>
              <a:spcBef>
                <a:spcPct val="0"/>
              </a:spcBef>
              <a:buClrTx/>
              <a:buSzTx/>
              <a:buFontTx/>
              <a:buNone/>
              <a:defRPr/>
            </a:pPr>
            <a:r>
              <a:rPr lang="en-US" altLang="ja-JP" sz="18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    Processing of Public Data </a:t>
            </a:r>
          </a:p>
          <a:p>
            <a:pPr eaLnBrk="1" hangingPunct="1">
              <a:lnSpc>
                <a:spcPct val="150000"/>
              </a:lnSpc>
              <a:spcBef>
                <a:spcPct val="0"/>
              </a:spcBef>
              <a:buClrTx/>
              <a:buSzTx/>
              <a:buFontTx/>
              <a:buNone/>
              <a:defRPr/>
            </a:pPr>
            <a:r>
              <a:rPr lang="ja-JP" altLang="en-US" sz="1800" b="1" dirty="0" smtClean="0">
                <a:solidFill>
                  <a:srgbClr val="7030A0"/>
                </a:solidFill>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en-US" sz="1800" b="1" dirty="0" smtClean="0">
                <a:solidFill>
                  <a:srgbClr val="0070C0"/>
                </a:solidFill>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800" b="1" dirty="0" smtClean="0">
                <a:solidFill>
                  <a:srgbClr val="0070C0"/>
                </a:solidFill>
                <a:latin typeface="Arial Unicode MS" panose="020B0604020202020204" pitchFamily="50" charset="-128"/>
                <a:ea typeface="Arial Unicode MS" panose="020B0604020202020204" pitchFamily="50" charset="-128"/>
                <a:cs typeface="Arial Unicode MS" panose="020B0604020202020204" pitchFamily="50" charset="-128"/>
              </a:rPr>
              <a:t>Continuation of Consideration in the </a:t>
            </a:r>
            <a:r>
              <a:rPr lang="en-US" altLang="ja-JP" sz="1800" b="1" dirty="0">
                <a:solidFill>
                  <a:srgbClr val="0070C0"/>
                </a:solidFill>
                <a:latin typeface="Arial Unicode MS" panose="020B0604020202020204" pitchFamily="50" charset="-128"/>
                <a:ea typeface="Arial Unicode MS" panose="020B0604020202020204" pitchFamily="50" charset="-128"/>
                <a:cs typeface="Arial Unicode MS" panose="020B0604020202020204" pitchFamily="50" charset="-128"/>
              </a:rPr>
              <a:t>F</a:t>
            </a:r>
            <a:r>
              <a:rPr lang="en-US" altLang="ja-JP" sz="1800" b="1" dirty="0" smtClean="0">
                <a:solidFill>
                  <a:srgbClr val="0070C0"/>
                </a:solidFill>
                <a:latin typeface="Arial Unicode MS" panose="020B0604020202020204" pitchFamily="50" charset="-128"/>
                <a:ea typeface="Arial Unicode MS" panose="020B0604020202020204" pitchFamily="50" charset="-128"/>
                <a:cs typeface="Arial Unicode MS" panose="020B0604020202020204" pitchFamily="50" charset="-128"/>
              </a:rPr>
              <a:t>iscal 2013</a:t>
            </a:r>
            <a:endParaRPr lang="ja-JP" altLang="en-US" sz="1800" b="1" dirty="0" smtClean="0">
              <a:solidFill>
                <a:srgbClr val="0070C0"/>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Major Activities in the Fiscal 2012</a:t>
            </a:r>
            <a:endParaRPr kumimoji="1" lang="ja-JP"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3" name="コンテンツ プレースホルダー 2"/>
          <p:cNvSpPr>
            <a:spLocks noGrp="1"/>
          </p:cNvSpPr>
          <p:nvPr>
            <p:ph sz="quarter" idx="1"/>
          </p:nvPr>
        </p:nvSpPr>
        <p:spPr>
          <a:xfrm>
            <a:off x="457200" y="893135"/>
            <a:ext cx="8229600" cy="5613173"/>
          </a:xfrm>
        </p:spPr>
        <p:txBody>
          <a:bodyPr/>
          <a:lstStyle/>
          <a:p>
            <a:pPr marL="0" indent="0">
              <a:buNone/>
            </a:pPr>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Examination </a:t>
            </a:r>
            <a:r>
              <a:rPr lang="en-US" altLang="ja-JP" sz="2400" dirty="0">
                <a:latin typeface="Arial Unicode MS" panose="020B0604020202020204" pitchFamily="50" charset="-128"/>
                <a:ea typeface="Arial Unicode MS" panose="020B0604020202020204" pitchFamily="50" charset="-128"/>
                <a:cs typeface="Arial Unicode MS" panose="020B0604020202020204" pitchFamily="50" charset="-128"/>
              </a:rPr>
              <a:t>of Basic Approach </a:t>
            </a:r>
            <a:endParaRPr lang="en-US" altLang="ja-JP" sz="2400" dirty="0" smtClean="0">
              <a:effectLst>
                <a:outerShdw blurRad="38100" dist="38100" dir="2700000" algn="tl">
                  <a:srgbClr val="000000">
                    <a:alpha val="43137"/>
                  </a:srgbClr>
                </a:outerShdw>
              </a:effectLst>
              <a:latin typeface="Arial Unicode MS" panose="020B0604020202020204" pitchFamily="50" charset="-128"/>
              <a:ea typeface="Arial Unicode MS" panose="020B0604020202020204" pitchFamily="50" charset="-128"/>
              <a:cs typeface="Arial Unicode MS" panose="020B0604020202020204" pitchFamily="50" charset="-128"/>
            </a:endParaRPr>
          </a:p>
          <a:p>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Some public data contains information of which the government holds the copyright.</a:t>
            </a:r>
          </a:p>
          <a:p>
            <a:pPr marL="0" indent="0">
              <a:buNone/>
            </a:pPr>
            <a:r>
              <a:rPr lang="ja-JP" altLang="en-US" sz="2000" dirty="0" smtClean="0">
                <a:latin typeface="Arial Unicode MS" panose="020B0604020202020204" pitchFamily="50" charset="-128"/>
                <a:ea typeface="Arial Unicode MS" panose="020B0604020202020204" pitchFamily="50" charset="-128"/>
                <a:cs typeface="Arial Unicode MS" panose="020B0604020202020204" pitchFamily="50" charset="-128"/>
              </a:rPr>
              <a:t>　　⇒ </a:t>
            </a: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Proper settlement of the copyright is required for the </a:t>
            </a:r>
          </a:p>
          <a:p>
            <a:pPr marL="0" indent="0">
              <a:buNone/>
            </a:pPr>
            <a:r>
              <a:rPr lang="en-US" altLang="ja-JP" sz="20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          secondary use of the data.</a:t>
            </a:r>
          </a:p>
          <a:p>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Transaction cost for the settlement of copyright might hamper the secondary use of data.</a:t>
            </a:r>
          </a:p>
          <a:p>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Public data is generated even without economic incentives of copyright. There is no reason for protection by copyright.</a:t>
            </a:r>
            <a:r>
              <a:rPr lang="ja-JP" altLang="en-US" sz="20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endPar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marL="0" indent="0">
              <a:buNone/>
            </a:pPr>
            <a:endPar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marL="0" indent="0">
              <a:buNone/>
            </a:pPr>
            <a:endParaRPr lang="en-US" altLang="ja-JP" sz="2400" dirty="0" smtClean="0">
              <a:effectLst>
                <a:outerShdw blurRad="38100" dist="38100" dir="2700000" algn="tl">
                  <a:srgbClr val="000000">
                    <a:alpha val="43137"/>
                  </a:srgbClr>
                </a:outerShdw>
              </a:effectLst>
              <a:latin typeface="Arial Unicode MS" panose="020B0604020202020204" pitchFamily="50" charset="-128"/>
              <a:ea typeface="Arial Unicode MS" panose="020B0604020202020204" pitchFamily="50" charset="-128"/>
              <a:cs typeface="Arial Unicode MS" panose="020B0604020202020204" pitchFamily="50" charset="-128"/>
            </a:endParaRPr>
          </a:p>
          <a:p>
            <a:pPr marL="0" indent="0">
              <a:buNone/>
            </a:pPr>
            <a:r>
              <a:rPr lang="en-US" altLang="ja-JP" sz="2400" dirty="0" smtClean="0">
                <a:effectLst>
                  <a:outerShdw blurRad="38100" dist="38100" dir="2700000" algn="tl">
                    <a:srgbClr val="000000">
                      <a:alpha val="43137"/>
                    </a:srgbClr>
                  </a:outerShdw>
                </a:effectLst>
                <a:latin typeface="Arial Unicode MS" panose="020B0604020202020204" pitchFamily="50" charset="-128"/>
                <a:ea typeface="Arial Unicode MS" panose="020B0604020202020204" pitchFamily="50" charset="-128"/>
                <a:cs typeface="Arial Unicode MS" panose="020B0604020202020204" pitchFamily="50" charset="-128"/>
              </a:rPr>
              <a:t>Further consideration on the settlement of copyright of public data is required. </a:t>
            </a:r>
          </a:p>
          <a:p>
            <a:pPr marL="274638" lvl="1" indent="0">
              <a:buNone/>
            </a:pPr>
            <a:endParaRPr kumimoji="1" lang="ja-JP" altLang="en-US" sz="2800" dirty="0"/>
          </a:p>
        </p:txBody>
      </p:sp>
      <p:sp>
        <p:nvSpPr>
          <p:cNvPr id="4" name="スライド番号プレースホルダー 3"/>
          <p:cNvSpPr>
            <a:spLocks noGrp="1"/>
          </p:cNvSpPr>
          <p:nvPr>
            <p:ph type="sldNum" sz="quarter" idx="10"/>
          </p:nvPr>
        </p:nvSpPr>
        <p:spPr/>
        <p:txBody>
          <a:bodyPr/>
          <a:lstStyle/>
          <a:p>
            <a:pPr>
              <a:defRPr/>
            </a:pPr>
            <a:fld id="{F12564E5-EFA7-4DA2-B24A-EB721B441B38}" type="slidenum">
              <a:rPr lang="ja-JP" altLang="en-US" smtClean="0"/>
              <a:pPr>
                <a:defRPr/>
              </a:pPr>
              <a:t>3</a:t>
            </a:fld>
            <a:endParaRPr lang="ja-JP"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8863" y="4494471"/>
            <a:ext cx="1262063"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8026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446088" y="223838"/>
            <a:ext cx="8229600" cy="498475"/>
          </a:xfrm>
        </p:spPr>
        <p:txBody>
          <a:bodyPr/>
          <a:lstStyle/>
          <a:p>
            <a:r>
              <a:rPr lang="ja-JP" altLang="en-US" dirty="0">
                <a:solidFill>
                  <a:schemeClr val="tx1"/>
                </a:solidFill>
                <a:latin typeface="HGP明朝E" pitchFamily="18" charset="-128"/>
                <a:ea typeface="HGP明朝E" pitchFamily="18" charset="-128"/>
              </a:rPr>
              <a:t> </a:t>
            </a:r>
            <a:r>
              <a:rPr lang="en-US" altLang="ja-JP"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Major </a:t>
            </a:r>
            <a:r>
              <a:rPr lang="en-US" altLang="ja-JP"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Activities in the Fiscal 2012</a:t>
            </a:r>
            <a:endParaRPr lang="ja-JP" altLang="en-US" dirty="0" smtClean="0">
              <a:solidFill>
                <a:schemeClr val="tx1"/>
              </a:solidFill>
              <a:latin typeface="HGP明朝E" pitchFamily="18" charset="-128"/>
              <a:ea typeface="HGP明朝E" pitchFamily="18" charset="-128"/>
            </a:endParaRPr>
          </a:p>
        </p:txBody>
      </p:sp>
      <p:sp>
        <p:nvSpPr>
          <p:cNvPr id="4" name="スライド番号プレースホルダー 3"/>
          <p:cNvSpPr>
            <a:spLocks noGrp="1"/>
          </p:cNvSpPr>
          <p:nvPr>
            <p:ph type="sldNum" sz="quarter" idx="10"/>
          </p:nvPr>
        </p:nvSpPr>
        <p:spPr/>
        <p:txBody>
          <a:bodyPr/>
          <a:lstStyle/>
          <a:p>
            <a:pPr>
              <a:defRPr/>
            </a:pPr>
            <a:fld id="{C8E8AB50-8FB7-49B3-9C3C-E7564E2BD2C1}" type="slidenum">
              <a:rPr lang="ja-JP" altLang="en-US" smtClean="0"/>
              <a:pPr>
                <a:defRPr/>
              </a:pPr>
              <a:t>4</a:t>
            </a:fld>
            <a:endParaRPr lang="en-US" altLang="ja-JP" dirty="0"/>
          </a:p>
        </p:txBody>
      </p:sp>
      <p:sp>
        <p:nvSpPr>
          <p:cNvPr id="12" name="テキスト ボックス 11"/>
          <p:cNvSpPr txBox="1"/>
          <p:nvPr/>
        </p:nvSpPr>
        <p:spPr>
          <a:xfrm>
            <a:off x="4781549" y="6581001"/>
            <a:ext cx="4143375" cy="276999"/>
          </a:xfrm>
          <a:prstGeom prst="rect">
            <a:avLst/>
          </a:prstGeom>
          <a:noFill/>
        </p:spPr>
        <p:txBody>
          <a:bodyPr wrap="square" rtlCol="0">
            <a:spAutoFit/>
          </a:bodyPr>
          <a:lstStyle/>
          <a:p>
            <a:r>
              <a:rPr lang="en-US" altLang="ja-JP" sz="1200" dirty="0" smtClean="0"/>
              <a:t>Source </a:t>
            </a:r>
            <a:r>
              <a:rPr kumimoji="1" lang="ja-JP" altLang="en-US" sz="1200" dirty="0" smtClean="0"/>
              <a:t>： </a:t>
            </a:r>
            <a:r>
              <a:rPr kumimoji="1" lang="en-US" altLang="ja-JP" sz="1200" dirty="0" smtClean="0"/>
              <a:t>Report of Data Governance Committee in 2012</a:t>
            </a:r>
            <a:endParaRPr kumimoji="1" lang="ja-JP" altLang="en-US" sz="1200" dirty="0"/>
          </a:p>
        </p:txBody>
      </p:sp>
      <p:sp>
        <p:nvSpPr>
          <p:cNvPr id="41" name="コンテンツ プレースホルダー 2"/>
          <p:cNvSpPr>
            <a:spLocks noGrp="1"/>
          </p:cNvSpPr>
          <p:nvPr>
            <p:ph sz="quarter" idx="1"/>
          </p:nvPr>
        </p:nvSpPr>
        <p:spPr>
          <a:xfrm>
            <a:off x="457200" y="809625"/>
            <a:ext cx="8229600" cy="542926"/>
          </a:xfrm>
        </p:spPr>
        <p:txBody>
          <a:bodyPr>
            <a:normAutofit/>
          </a:bodyPr>
          <a:lstStyle/>
          <a:p>
            <a:pPr marL="0" indent="0">
              <a:buNone/>
            </a:pPr>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Examination </a:t>
            </a:r>
            <a:r>
              <a:rPr lang="en-US" altLang="ja-JP" sz="2400" dirty="0">
                <a:latin typeface="Arial Unicode MS" panose="020B0604020202020204" pitchFamily="50" charset="-128"/>
                <a:ea typeface="Arial Unicode MS" panose="020B0604020202020204" pitchFamily="50" charset="-128"/>
                <a:cs typeface="Arial Unicode MS" panose="020B0604020202020204" pitchFamily="50" charset="-128"/>
              </a:rPr>
              <a:t>of Basic Approach </a:t>
            </a:r>
            <a:endParaRPr lang="en-US" altLang="ja-JP" sz="2400" dirty="0">
              <a:effectLst>
                <a:outerShdw blurRad="38100" dist="38100" dir="2700000" algn="tl">
                  <a:srgbClr val="000000">
                    <a:alpha val="43137"/>
                  </a:srgbClr>
                </a:outerShdw>
              </a:effectLst>
              <a:latin typeface="Arial Unicode MS" panose="020B0604020202020204" pitchFamily="50" charset="-128"/>
              <a:ea typeface="Arial Unicode MS" panose="020B0604020202020204" pitchFamily="50" charset="-128"/>
              <a:cs typeface="Arial Unicode MS" panose="020B0604020202020204" pitchFamily="50" charset="-128"/>
            </a:endParaRPr>
          </a:p>
          <a:p>
            <a:pPr marL="0" indent="0">
              <a:buNone/>
            </a:pPr>
            <a:endParaRPr lang="en-US" altLang="ja-JP" sz="2400" dirty="0" smtClean="0">
              <a:effectLst>
                <a:outerShdw blurRad="38100" dist="38100" dir="2700000" algn="tl">
                  <a:srgbClr val="000000">
                    <a:alpha val="43137"/>
                  </a:srgbClr>
                </a:outerShdw>
              </a:effectLst>
            </a:endParaRPr>
          </a:p>
        </p:txBody>
      </p:sp>
      <p:graphicFrame>
        <p:nvGraphicFramePr>
          <p:cNvPr id="40" name="表 39"/>
          <p:cNvGraphicFramePr>
            <a:graphicFrameLocks noGrp="1"/>
          </p:cNvGraphicFramePr>
          <p:nvPr>
            <p:extLst>
              <p:ext uri="{D42A27DB-BD31-4B8C-83A1-F6EECF244321}">
                <p14:modId xmlns:p14="http://schemas.microsoft.com/office/powerpoint/2010/main" val="1614780272"/>
              </p:ext>
            </p:extLst>
          </p:nvPr>
        </p:nvGraphicFramePr>
        <p:xfrm>
          <a:off x="277402" y="1324708"/>
          <a:ext cx="8613431" cy="4605793"/>
        </p:xfrm>
        <a:graphic>
          <a:graphicData uri="http://schemas.openxmlformats.org/drawingml/2006/table">
            <a:tbl>
              <a:tblPr firstRow="1" bandRow="1">
                <a:tableStyleId>{5C22544A-7EE6-4342-B048-85BDC9FD1C3A}</a:tableStyleId>
              </a:tblPr>
              <a:tblGrid>
                <a:gridCol w="1625537"/>
                <a:gridCol w="6987894"/>
              </a:tblGrid>
              <a:tr h="639420">
                <a:tc>
                  <a:txBody>
                    <a:bodyPr/>
                    <a:lstStyle/>
                    <a:p>
                      <a:pPr algn="ctr">
                        <a:lnSpc>
                          <a:spcPct val="100000"/>
                        </a:lnSpc>
                      </a:pPr>
                      <a:r>
                        <a:rPr kumimoji="1" lang="en-US" altLang="ja-JP" sz="1600" u="none" dirty="0" smtClean="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Direction of Issue Solution</a:t>
                      </a:r>
                    </a:p>
                  </a:txBody>
                  <a:tcPr/>
                </a:tc>
                <a:tc>
                  <a:txBody>
                    <a:bodyPr/>
                    <a:lstStyle/>
                    <a:p>
                      <a:pPr algn="ctr">
                        <a:lnSpc>
                          <a:spcPct val="100000"/>
                        </a:lnSpc>
                      </a:pPr>
                      <a:r>
                        <a:rPr kumimoji="1" lang="en-US" altLang="ja-JP" sz="1800" u="none" dirty="0" smtClean="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Details and Issues</a:t>
                      </a:r>
                      <a:endParaRPr kumimoji="1" lang="ja-JP" altLang="en-US" sz="1800" u="none"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endParaRPr>
                    </a:p>
                  </a:txBody>
                  <a:tcPr anchor="ctr"/>
                </a:tc>
              </a:tr>
              <a:tr h="1036649">
                <a:tc>
                  <a:txBody>
                    <a:bodyPr/>
                    <a:lstStyle/>
                    <a:p>
                      <a:pPr>
                        <a:lnSpc>
                          <a:spcPct val="100000"/>
                        </a:lnSpc>
                      </a:pPr>
                      <a:r>
                        <a:rPr kumimoji="1" lang="en-US" altLang="ja-JP" sz="1600" b="1" u="none"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(1)</a:t>
                      </a:r>
                      <a:r>
                        <a:rPr kumimoji="1" lang="en-US" altLang="ja-JP" sz="1600" b="1" u="none" baseline="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 Making them Public Domains by Legislation</a:t>
                      </a:r>
                      <a:endParaRPr kumimoji="1" lang="ja-JP" altLang="en-US" sz="1600" b="1" u="none"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endParaRPr>
                    </a:p>
                  </a:txBody>
                  <a:tcPr/>
                </a:tc>
                <a:tc>
                  <a:txBody>
                    <a:bodyPr/>
                    <a:lstStyle/>
                    <a:p>
                      <a:pPr marL="174625" indent="-174625">
                        <a:lnSpc>
                          <a:spcPct val="100000"/>
                        </a:lnSpc>
                        <a:buFont typeface="Arial" pitchFamily="34" charset="0"/>
                        <a:buNone/>
                      </a:pPr>
                      <a:r>
                        <a:rPr kumimoji="1" lang="en-US" altLang="ja-JP" sz="1400" u="none"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O</a:t>
                      </a:r>
                      <a:r>
                        <a:rPr kumimoji="1" lang="ja-JP" altLang="en-US" sz="1800" u="none"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　</a:t>
                      </a:r>
                      <a:r>
                        <a:rPr kumimoji="1" lang="en-US" altLang="ja-JP" sz="1400" u="none"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As is the legislative case of the US, changes in the Copyright Act for preventing the generation of copyright in the case of public</a:t>
                      </a:r>
                      <a:r>
                        <a:rPr kumimoji="1" lang="en-US" altLang="ja-JP" sz="1400" u="none" baseline="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 data owned by the government, etc. will allow the free use of data.  </a:t>
                      </a:r>
                      <a:endParaRPr kumimoji="1" lang="en-US" altLang="ja-JP" sz="1400" u="none"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endParaRPr>
                    </a:p>
                    <a:p>
                      <a:pPr marL="0" indent="0">
                        <a:lnSpc>
                          <a:spcPct val="100000"/>
                        </a:lnSpc>
                        <a:buFont typeface="Arial" pitchFamily="34" charset="0"/>
                        <a:buNone/>
                      </a:pPr>
                      <a:r>
                        <a:rPr kumimoji="1" lang="en-US" altLang="ja-JP" sz="1400" u="none"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X</a:t>
                      </a:r>
                      <a:r>
                        <a:rPr kumimoji="1" lang="ja-JP" altLang="en-US" sz="1400" u="none"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　</a:t>
                      </a:r>
                      <a:r>
                        <a:rPr kumimoji="1" lang="en-US" altLang="ja-JP" sz="1400" u="none"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However, it takes a long period for changes in the Copyright Act.</a:t>
                      </a:r>
                    </a:p>
                  </a:txBody>
                  <a:tcPr/>
                </a:tc>
              </a:tr>
              <a:tr h="1438041">
                <a:tc>
                  <a:txBody>
                    <a:bodyPr/>
                    <a:lstStyle/>
                    <a:p>
                      <a:pPr>
                        <a:lnSpc>
                          <a:spcPct val="100000"/>
                        </a:lnSpc>
                      </a:pPr>
                      <a:r>
                        <a:rPr kumimoji="1" lang="en-US" altLang="ja-JP" sz="1600" b="1" u="none"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(2)</a:t>
                      </a:r>
                      <a:r>
                        <a:rPr kumimoji="1" lang="en-US" altLang="ja-JP" sz="1600" b="1" u="none" baseline="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 Waiver of Copyright by the Government, etc.</a:t>
                      </a:r>
                      <a:endParaRPr kumimoji="1" lang="ja-JP" altLang="en-US" sz="1600" b="1" u="none"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endParaRPr>
                    </a:p>
                  </a:txBody>
                  <a:tcPr/>
                </a:tc>
                <a:tc>
                  <a:txBody>
                    <a:bodyPr/>
                    <a:lstStyle/>
                    <a:p>
                      <a:pPr marL="174625" indent="-174625">
                        <a:lnSpc>
                          <a:spcPct val="100000"/>
                        </a:lnSpc>
                        <a:buFont typeface="Arial" pitchFamily="34" charset="0"/>
                        <a:buNone/>
                      </a:pPr>
                      <a:r>
                        <a:rPr kumimoji="1" lang="en-US" altLang="ja-JP" sz="1400" u="none"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O</a:t>
                      </a:r>
                      <a:r>
                        <a:rPr kumimoji="1" lang="ja-JP" altLang="en-US" sz="1800" u="none"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　</a:t>
                      </a:r>
                      <a:r>
                        <a:rPr kumimoji="1" lang="en-US" altLang="ja-JP" sz="1400" u="none"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In the existing copyright framework, users can freely use public</a:t>
                      </a:r>
                      <a:r>
                        <a:rPr kumimoji="1" lang="en-US" altLang="ja-JP" sz="1400" u="none" baseline="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 data by the waiver of the copyright by the government, etc.</a:t>
                      </a:r>
                      <a:endParaRPr kumimoji="1" lang="en-US" altLang="ja-JP" sz="1400" u="none"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endParaRPr>
                    </a:p>
                    <a:p>
                      <a:pPr marL="174625" indent="-174625">
                        <a:lnSpc>
                          <a:spcPct val="100000"/>
                        </a:lnSpc>
                        <a:buFont typeface="Arial" pitchFamily="34" charset="0"/>
                        <a:buNone/>
                      </a:pPr>
                      <a:r>
                        <a:rPr kumimoji="1" lang="en-US" altLang="ja-JP" sz="1400" u="none"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X</a:t>
                      </a:r>
                      <a:r>
                        <a:rPr kumimoji="1" lang="ja-JP" altLang="en-US" sz="1400" u="none"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　</a:t>
                      </a:r>
                      <a:r>
                        <a:rPr kumimoji="1" lang="en-US" altLang="ja-JP" sz="1400" u="none"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However, since copyright can</a:t>
                      </a:r>
                      <a:r>
                        <a:rPr kumimoji="1" lang="en-US" altLang="ja-JP" sz="1400" u="none" baseline="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 be</a:t>
                      </a:r>
                      <a:r>
                        <a:rPr kumimoji="1" lang="en-US" altLang="ja-JP" sz="1400" u="none"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 a part of property right of the government and local authorities, etc., careful</a:t>
                      </a:r>
                      <a:r>
                        <a:rPr kumimoji="1" lang="en-US" altLang="ja-JP" sz="1400" u="none" baseline="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 consideration is required if the waiver of copyright is appropriate in the context of national property law, public finance law, local autonomy law, law on rationalization of budgetary spending on subsidies, etc. </a:t>
                      </a:r>
                      <a:endParaRPr kumimoji="1" lang="ja-JP" altLang="en-US" sz="1400" u="none"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endParaRPr>
                    </a:p>
                  </a:txBody>
                  <a:tcPr/>
                </a:tc>
              </a:tr>
              <a:tr h="1461532">
                <a:tc>
                  <a:txBody>
                    <a:bodyPr/>
                    <a:lstStyle/>
                    <a:p>
                      <a:pPr marL="0" indent="0">
                        <a:lnSpc>
                          <a:spcPct val="100000"/>
                        </a:lnSpc>
                      </a:pPr>
                      <a:r>
                        <a:rPr kumimoji="1" lang="en-US" altLang="ja-JP" sz="1600" b="1" u="none"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(3)</a:t>
                      </a:r>
                      <a:r>
                        <a:rPr kumimoji="1" lang="en-US" altLang="ja-JP" sz="1600" b="1" u="none" baseline="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 Adoption of License for Secondary Use Promotion</a:t>
                      </a:r>
                      <a:endParaRPr kumimoji="1" lang="ja-JP" altLang="en-US" sz="1600" b="1" u="none"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endParaRPr>
                    </a:p>
                  </a:txBody>
                  <a:tcPr/>
                </a:tc>
                <a:tc>
                  <a:txBody>
                    <a:bodyPr/>
                    <a:lstStyle/>
                    <a:p>
                      <a:pPr marL="174625" indent="-174625">
                        <a:lnSpc>
                          <a:spcPct val="100000"/>
                        </a:lnSpc>
                        <a:buFont typeface="Arial" pitchFamily="34" charset="0"/>
                        <a:buNone/>
                      </a:pPr>
                      <a:r>
                        <a:rPr kumimoji="1" lang="en-US" altLang="ja-JP" sz="1400" u="none"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O</a:t>
                      </a:r>
                      <a:r>
                        <a:rPr kumimoji="1" lang="ja-JP" altLang="en-US" sz="1800" u="none"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　</a:t>
                      </a:r>
                      <a:r>
                        <a:rPr kumimoji="1" lang="en-US" altLang="ja-JP" sz="1400" u="none"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Without</a:t>
                      </a:r>
                      <a:r>
                        <a:rPr kumimoji="1" lang="en-US" altLang="ja-JP" sz="1400" u="none" baseline="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 denying the copyright owned by the government, etc., the a</a:t>
                      </a:r>
                      <a:r>
                        <a:rPr kumimoji="1" lang="en-US" altLang="ja-JP" sz="1400" u="none"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doption of license that declares</a:t>
                      </a:r>
                      <a:r>
                        <a:rPr kumimoji="1" lang="en-US" altLang="ja-JP" sz="1400" u="none" baseline="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 disuse of a part of copyright for the promotion of secondary use, and with clear description of the scope of use for the convenience for users, and with the device that gives online permission of data usage without any individual negotiation will bring about the same effects as listed in (1) and (2) above without taking too much time.</a:t>
                      </a:r>
                      <a:endParaRPr kumimoji="1" lang="en-US" altLang="ja-JP" sz="1400" u="none"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endParaRPr>
                    </a:p>
                  </a:txBody>
                  <a:tcPr/>
                </a:tc>
              </a:tr>
            </a:tbl>
          </a:graphicData>
        </a:graphic>
      </p:graphicFrame>
      <p:sp>
        <p:nvSpPr>
          <p:cNvPr id="42" name="正方形/長方形 41"/>
          <p:cNvSpPr/>
          <p:nvPr/>
        </p:nvSpPr>
        <p:spPr>
          <a:xfrm>
            <a:off x="0" y="6251993"/>
            <a:ext cx="9144000" cy="271869"/>
          </a:xfrm>
          <a:prstGeom prst="rect">
            <a:avLst/>
          </a:prstGeom>
        </p:spPr>
        <p:txBody>
          <a:bodyPr wrap="square">
            <a:spAutoFit/>
          </a:bodyPr>
          <a:lstStyle/>
          <a:p>
            <a:pPr algn="ctr">
              <a:lnSpc>
                <a:spcPts val="1400"/>
              </a:lnSpc>
            </a:pPr>
            <a:r>
              <a:rPr lang="en-US" altLang="ja-JP" sz="1400" dirty="0" smtClean="0">
                <a:effectLst>
                  <a:outerShdw blurRad="38100" dist="38100" dir="2700000" algn="tl">
                    <a:srgbClr val="000000">
                      <a:alpha val="43137"/>
                    </a:srgbClr>
                  </a:outerShdw>
                </a:effectLst>
                <a:latin typeface="Calibri" panose="020F0502020204030204" pitchFamily="34" charset="0"/>
              </a:rPr>
              <a:t>We will continue the consideration of the adoption of license for the promotion of the secondary use of data as listed in (3)</a:t>
            </a:r>
            <a:r>
              <a:rPr lang="en-US" altLang="ja-JP" sz="1400" dirty="0">
                <a:effectLst>
                  <a:outerShdw blurRad="38100" dist="38100" dir="2700000" algn="tl">
                    <a:srgbClr val="000000">
                      <a:alpha val="43137"/>
                    </a:srgbClr>
                  </a:outerShdw>
                </a:effectLst>
                <a:latin typeface="Calibri" panose="020F0502020204030204" pitchFamily="34" charset="0"/>
              </a:rPr>
              <a:t>.</a:t>
            </a:r>
          </a:p>
        </p:txBody>
      </p:sp>
      <p:sp>
        <p:nvSpPr>
          <p:cNvPr id="43" name="下矢印 42"/>
          <p:cNvSpPr/>
          <p:nvPr/>
        </p:nvSpPr>
        <p:spPr>
          <a:xfrm>
            <a:off x="4139952" y="6019155"/>
            <a:ext cx="1054100" cy="2328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Tree>
    <p:extLst>
      <p:ext uri="{BB962C8B-B14F-4D97-AF65-F5344CB8AC3E}">
        <p14:creationId xmlns:p14="http://schemas.microsoft.com/office/powerpoint/2010/main" val="100463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446088" y="223838"/>
            <a:ext cx="8229600" cy="498475"/>
          </a:xfrm>
        </p:spPr>
        <p:txBody>
          <a:bodyPr/>
          <a:lstStyle/>
          <a:p>
            <a:r>
              <a:rPr lang="en-US" altLang="ja-JP"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 Major </a:t>
            </a:r>
            <a:r>
              <a:rPr lang="en-US" altLang="ja-JP"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Activities in the Fiscal 2012</a:t>
            </a:r>
            <a:endParaRPr lang="ja-JP" altLang="en-US"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4" name="スライド番号プレースホルダー 3"/>
          <p:cNvSpPr>
            <a:spLocks noGrp="1"/>
          </p:cNvSpPr>
          <p:nvPr>
            <p:ph type="sldNum" sz="quarter" idx="10"/>
          </p:nvPr>
        </p:nvSpPr>
        <p:spPr/>
        <p:txBody>
          <a:bodyPr/>
          <a:lstStyle/>
          <a:p>
            <a:pPr>
              <a:defRPr/>
            </a:pPr>
            <a:fld id="{C8E8AB50-8FB7-49B3-9C3C-E7564E2BD2C1}" type="slidenum">
              <a:rPr lang="ja-JP" altLang="en-US" smtClean="0"/>
              <a:pPr>
                <a:defRPr/>
              </a:pPr>
              <a:t>5</a:t>
            </a:fld>
            <a:endParaRPr lang="en-US" altLang="ja-JP" dirty="0"/>
          </a:p>
        </p:txBody>
      </p:sp>
      <p:sp>
        <p:nvSpPr>
          <p:cNvPr id="12" name="テキスト ボックス 11"/>
          <p:cNvSpPr txBox="1"/>
          <p:nvPr/>
        </p:nvSpPr>
        <p:spPr>
          <a:xfrm>
            <a:off x="4829576" y="6591300"/>
            <a:ext cx="4073303" cy="276999"/>
          </a:xfrm>
          <a:prstGeom prst="rect">
            <a:avLst/>
          </a:prstGeom>
          <a:noFill/>
        </p:spPr>
        <p:txBody>
          <a:bodyPr wrap="square" rtlCol="0">
            <a:spAutoFit/>
          </a:bodyPr>
          <a:lstStyle/>
          <a:p>
            <a:r>
              <a:rPr lang="en-US" altLang="ja-JP" sz="1200" dirty="0"/>
              <a:t>Source </a:t>
            </a:r>
            <a:r>
              <a:rPr lang="ja-JP" altLang="en-US" sz="1200" dirty="0"/>
              <a:t>： </a:t>
            </a:r>
            <a:r>
              <a:rPr lang="en-US" altLang="ja-JP" sz="1200" dirty="0"/>
              <a:t>Report of Data Governance Committee in </a:t>
            </a:r>
            <a:r>
              <a:rPr lang="en-US" altLang="ja-JP" sz="1200" dirty="0" smtClean="0"/>
              <a:t>2012</a:t>
            </a:r>
            <a:endParaRPr lang="ja-JP" altLang="en-US" sz="1200" dirty="0"/>
          </a:p>
        </p:txBody>
      </p:sp>
      <p:sp>
        <p:nvSpPr>
          <p:cNvPr id="10" name="コンテンツ プレースホルダー 2"/>
          <p:cNvSpPr txBox="1">
            <a:spLocks/>
          </p:cNvSpPr>
          <p:nvPr/>
        </p:nvSpPr>
        <p:spPr bwMode="auto">
          <a:xfrm>
            <a:off x="405115" y="954248"/>
            <a:ext cx="8343900" cy="5446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marL="0" indent="0">
              <a:buNone/>
            </a:pPr>
            <a:r>
              <a:rPr lang="en-US" altLang="ja-JP" sz="2000" dirty="0" smtClean="0">
                <a:effectLst>
                  <a:outerShdw blurRad="38100" dist="38100" dir="2700000" algn="tl">
                    <a:srgbClr val="000000">
                      <a:alpha val="43137"/>
                    </a:srgbClr>
                  </a:outerShdw>
                </a:effectLst>
                <a:latin typeface="Arial Unicode MS" panose="020B0604020202020204" pitchFamily="50" charset="-128"/>
                <a:ea typeface="Arial Unicode MS" panose="020B0604020202020204" pitchFamily="50" charset="-128"/>
                <a:cs typeface="Arial Unicode MS" panose="020B0604020202020204" pitchFamily="50" charset="-128"/>
              </a:rPr>
              <a:t>Consideration of License to be Adopted</a:t>
            </a:r>
          </a:p>
          <a:p>
            <a:pPr lvl="1"/>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Major Licenses Adopted in Foreign Countries</a:t>
            </a:r>
          </a:p>
          <a:p>
            <a:pPr lvl="2"/>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Creative </a:t>
            </a:r>
            <a:r>
              <a:rPr lang="en-US" altLang="ja-JP" sz="1800" dirty="0">
                <a:latin typeface="Arial Unicode MS" panose="020B0604020202020204" pitchFamily="50" charset="-128"/>
                <a:ea typeface="Arial Unicode MS" panose="020B0604020202020204" pitchFamily="50" charset="-128"/>
                <a:cs typeface="Arial Unicode MS" panose="020B0604020202020204" pitchFamily="50" charset="-128"/>
              </a:rPr>
              <a:t>Commons</a:t>
            </a:r>
            <a:r>
              <a:rPr lang="ja-JP" altLang="en-US" sz="18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License</a:t>
            </a:r>
            <a:r>
              <a:rPr lang="ja-JP" altLang="en-US" sz="18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(Australia, New Zealand, etc.)</a:t>
            </a:r>
          </a:p>
          <a:p>
            <a:pPr lvl="2"/>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Open Government License</a:t>
            </a:r>
            <a:r>
              <a:rPr lang="ja-JP" altLang="en-US" sz="18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(UK) </a:t>
            </a:r>
            <a:r>
              <a:rPr lang="ja-JP" altLang="en-US" sz="18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800" u="sng" dirty="0">
                <a:latin typeface="Arial Unicode MS" panose="020B0604020202020204" pitchFamily="50" charset="-128"/>
                <a:ea typeface="Arial Unicode MS" panose="020B0604020202020204" pitchFamily="50" charset="-128"/>
                <a:cs typeface="Arial Unicode MS" panose="020B0604020202020204" pitchFamily="50" charset="-128"/>
              </a:rPr>
              <a:t>C</a:t>
            </a:r>
            <a:r>
              <a:rPr lang="en-US" altLang="ja-JP" sz="1800" u="sng" dirty="0" smtClean="0">
                <a:latin typeface="Arial Unicode MS" panose="020B0604020202020204" pitchFamily="50" charset="-128"/>
                <a:ea typeface="Arial Unicode MS" panose="020B0604020202020204" pitchFamily="50" charset="-128"/>
                <a:cs typeface="Arial Unicode MS" panose="020B0604020202020204" pitchFamily="50" charset="-128"/>
              </a:rPr>
              <a:t>ompatible with CC</a:t>
            </a:r>
          </a:p>
          <a:p>
            <a:pPr lvl="2"/>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Open License</a:t>
            </a:r>
            <a:r>
              <a:rPr lang="ja-JP" altLang="en-US" sz="18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(France) </a:t>
            </a:r>
            <a:r>
              <a:rPr lang="ja-JP" altLang="en-US" sz="18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800" u="sng" dirty="0">
                <a:latin typeface="Arial Unicode MS" panose="020B0604020202020204" pitchFamily="50" charset="-128"/>
                <a:ea typeface="Arial Unicode MS" panose="020B0604020202020204" pitchFamily="50" charset="-128"/>
                <a:cs typeface="Arial Unicode MS" panose="020B0604020202020204" pitchFamily="50" charset="-128"/>
              </a:rPr>
              <a:t>Compatible with </a:t>
            </a:r>
            <a:r>
              <a:rPr lang="en-US" altLang="ja-JP" sz="1800" u="sng" dirty="0" smtClean="0">
                <a:latin typeface="Arial Unicode MS" panose="020B0604020202020204" pitchFamily="50" charset="-128"/>
                <a:ea typeface="Arial Unicode MS" panose="020B0604020202020204" pitchFamily="50" charset="-128"/>
                <a:cs typeface="Arial Unicode MS" panose="020B0604020202020204" pitchFamily="50" charset="-128"/>
              </a:rPr>
              <a:t>CC</a:t>
            </a: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endParaRPr lang="en-US" altLang="ja-JP" sz="1800" u="sng"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593725" lvl="2" indent="0">
              <a:buNone/>
            </a:pPr>
            <a:r>
              <a:rPr lang="ja-JP" altLang="en-US"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en-US" sz="8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en-US" sz="8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endParaRPr lang="en-US" altLang="ja-JP" sz="800" dirty="0">
              <a:latin typeface="Arial Unicode MS" panose="020B0604020202020204" pitchFamily="50" charset="-128"/>
              <a:ea typeface="Arial Unicode MS" panose="020B0604020202020204" pitchFamily="50" charset="-128"/>
              <a:cs typeface="Arial Unicode MS" panose="020B0604020202020204" pitchFamily="50" charset="-128"/>
            </a:endParaRPr>
          </a:p>
          <a:p>
            <a:pPr lvl="1"/>
            <a:r>
              <a:rPr lang="en-US" altLang="ja-JP" sz="2200" dirty="0" smtClean="0">
                <a:latin typeface="Arial Unicode MS" panose="020B0604020202020204" pitchFamily="50" charset="-128"/>
                <a:ea typeface="Arial Unicode MS" panose="020B0604020202020204" pitchFamily="50" charset="-128"/>
                <a:cs typeface="Arial Unicode MS" panose="020B0604020202020204" pitchFamily="50" charset="-128"/>
              </a:rPr>
              <a:t>Creative Commons Licen</a:t>
            </a:r>
            <a:r>
              <a:rPr lang="en-US" altLang="ja-JP" sz="2200" dirty="0">
                <a:latin typeface="Arial Unicode MS" panose="020B0604020202020204" pitchFamily="50" charset="-128"/>
                <a:ea typeface="Arial Unicode MS" panose="020B0604020202020204" pitchFamily="50" charset="-128"/>
                <a:cs typeface="Arial Unicode MS" panose="020B0604020202020204" pitchFamily="50" charset="-128"/>
              </a:rPr>
              <a:t>s</a:t>
            </a:r>
            <a:r>
              <a:rPr lang="en-US" altLang="ja-JP" sz="2200" dirty="0" smtClean="0">
                <a:latin typeface="Arial Unicode MS" panose="020B0604020202020204" pitchFamily="50" charset="-128"/>
                <a:ea typeface="Arial Unicode MS" panose="020B0604020202020204" pitchFamily="50" charset="-128"/>
                <a:cs typeface="Arial Unicode MS" panose="020B0604020202020204" pitchFamily="50" charset="-128"/>
              </a:rPr>
              <a:t>e</a:t>
            </a:r>
            <a:r>
              <a:rPr lang="ja-JP" altLang="en-US" sz="2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2200" dirty="0" smtClean="0">
                <a:latin typeface="Arial Unicode MS" panose="020B0604020202020204" pitchFamily="50" charset="-128"/>
                <a:ea typeface="Arial Unicode MS" panose="020B0604020202020204" pitchFamily="50" charset="-128"/>
                <a:cs typeface="Arial Unicode MS" panose="020B0604020202020204" pitchFamily="50" charset="-128"/>
              </a:rPr>
              <a:t>Standard Public License </a:t>
            </a:r>
          </a:p>
          <a:p>
            <a:pPr marL="274638" lvl="1" indent="0">
              <a:buNone/>
            </a:pPr>
            <a:endParaRPr lang="en-US" altLang="ja-JP" sz="8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lvl="1"/>
            <a:r>
              <a:rPr lang="en-US" altLang="ja-JP" sz="2200" dirty="0" smtClean="0">
                <a:latin typeface="Arial Unicode MS" panose="020B0604020202020204" pitchFamily="50" charset="-128"/>
                <a:ea typeface="Arial Unicode MS" panose="020B0604020202020204" pitchFamily="50" charset="-128"/>
                <a:cs typeface="Arial Unicode MS" panose="020B0604020202020204" pitchFamily="50" charset="-128"/>
              </a:rPr>
              <a:t>Viewpoints for Consideration</a:t>
            </a:r>
          </a:p>
          <a:p>
            <a:pPr lvl="2"/>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Wide Range of Permission for the Secondary Use of Data with the Condition of Source Indication </a:t>
            </a:r>
          </a:p>
          <a:p>
            <a:pPr lvl="2"/>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Compatibility with Licenses of </a:t>
            </a:r>
            <a:r>
              <a:rPr lang="en-US" altLang="ja-JP" sz="1800" dirty="0">
                <a:latin typeface="Arial Unicode MS" panose="020B0604020202020204" pitchFamily="50" charset="-128"/>
                <a:ea typeface="Arial Unicode MS" panose="020B0604020202020204" pitchFamily="50" charset="-128"/>
                <a:cs typeface="Arial Unicode MS" panose="020B0604020202020204" pitchFamily="50" charset="-128"/>
              </a:rPr>
              <a:t>F</a:t>
            </a: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oreign Countries</a:t>
            </a:r>
          </a:p>
          <a:p>
            <a:pPr marL="593725" lvl="2" indent="0">
              <a:buNone/>
            </a:pPr>
            <a:r>
              <a:rPr lang="ja-JP" altLang="en-US"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 in Assumption of </a:t>
            </a:r>
            <a:r>
              <a:rPr lang="en-US" altLang="ja-JP" sz="1800" dirty="0" err="1" smtClean="0">
                <a:latin typeface="Arial Unicode MS" panose="020B0604020202020204" pitchFamily="50" charset="-128"/>
                <a:ea typeface="Arial Unicode MS" panose="020B0604020202020204" pitchFamily="50" charset="-128"/>
                <a:cs typeface="Arial Unicode MS" panose="020B0604020202020204" pitchFamily="50" charset="-128"/>
              </a:rPr>
              <a:t>Mashup</a:t>
            </a: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p>
          <a:p>
            <a:pPr lvl="2"/>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Machine-Readability</a:t>
            </a:r>
            <a:r>
              <a:rPr lang="ja-JP" altLang="en-US" sz="18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endPar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endParaRPr lang="en-US" altLang="ja-JP" sz="2400" dirty="0" smtClean="0"/>
          </a:p>
        </p:txBody>
      </p:sp>
      <p:sp>
        <p:nvSpPr>
          <p:cNvPr id="11" name="下矢印 10"/>
          <p:cNvSpPr/>
          <p:nvPr/>
        </p:nvSpPr>
        <p:spPr>
          <a:xfrm>
            <a:off x="3587272" y="5573276"/>
            <a:ext cx="1133329" cy="3624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13" name="正方形/長方形 12"/>
          <p:cNvSpPr/>
          <p:nvPr/>
        </p:nvSpPr>
        <p:spPr>
          <a:xfrm>
            <a:off x="251249" y="5956255"/>
            <a:ext cx="8651631" cy="400110"/>
          </a:xfrm>
          <a:prstGeom prst="rect">
            <a:avLst/>
          </a:prstGeom>
        </p:spPr>
        <p:txBody>
          <a:bodyPr wrap="square">
            <a:spAutoFit/>
          </a:bodyPr>
          <a:lstStyle/>
          <a:p>
            <a:pPr algn="ctr"/>
            <a:r>
              <a:rPr lang="en-US" altLang="ja-JP" sz="2000" dirty="0" smtClean="0">
                <a:effectLst>
                  <a:outerShdw blurRad="38100" dist="38100" dir="2700000" algn="tl">
                    <a:srgbClr val="000000">
                      <a:alpha val="43137"/>
                    </a:srgbClr>
                  </a:outerShdw>
                </a:effectLst>
                <a:latin typeface="Arial Unicode MS" panose="020B0604020202020204" pitchFamily="50" charset="-128"/>
                <a:ea typeface="Arial Unicode MS" panose="020B0604020202020204" pitchFamily="50" charset="-128"/>
                <a:cs typeface="Arial Unicode MS" panose="020B0604020202020204" pitchFamily="50" charset="-128"/>
              </a:rPr>
              <a:t>Consideration Focusing on CC-BY of Creative Commons License </a:t>
            </a:r>
            <a:endParaRPr lang="en-US" altLang="ja-JP" sz="2000" dirty="0">
              <a:effectLst>
                <a:outerShdw blurRad="38100" dist="38100" dir="2700000" algn="tl">
                  <a:srgbClr val="000000">
                    <a:alpha val="43137"/>
                  </a:srgbClr>
                </a:outerShdw>
              </a:effectLst>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extLst>
      <p:ext uri="{BB962C8B-B14F-4D97-AF65-F5344CB8AC3E}">
        <p14:creationId xmlns:p14="http://schemas.microsoft.com/office/powerpoint/2010/main" val="24523114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446088" y="223838"/>
            <a:ext cx="8229600" cy="498475"/>
          </a:xfrm>
        </p:spPr>
        <p:txBody>
          <a:bodyPr/>
          <a:lstStyle/>
          <a:p>
            <a:r>
              <a:rPr lang="ja-JP" altLang="en-US" dirty="0" smtClean="0">
                <a:solidFill>
                  <a:schemeClr val="tx1"/>
                </a:solidFill>
                <a:latin typeface="HGP明朝E" pitchFamily="18" charset="-128"/>
                <a:ea typeface="HGP明朝E" pitchFamily="18" charset="-128"/>
              </a:rPr>
              <a:t> </a:t>
            </a:r>
            <a:r>
              <a:rPr lang="en-US" altLang="ja-JP"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Major Activities in the Fiscal 2012</a:t>
            </a:r>
            <a:endParaRPr lang="ja-JP" altLang="en-US" dirty="0" smtClean="0">
              <a:solidFill>
                <a:schemeClr val="tx1"/>
              </a:solidFill>
              <a:latin typeface="HGP明朝E" pitchFamily="18" charset="-128"/>
              <a:ea typeface="HGP明朝E" pitchFamily="18" charset="-128"/>
            </a:endParaRPr>
          </a:p>
        </p:txBody>
      </p:sp>
      <p:sp>
        <p:nvSpPr>
          <p:cNvPr id="4" name="スライド番号プレースホルダー 3"/>
          <p:cNvSpPr>
            <a:spLocks noGrp="1"/>
          </p:cNvSpPr>
          <p:nvPr>
            <p:ph type="sldNum" sz="quarter" idx="10"/>
          </p:nvPr>
        </p:nvSpPr>
        <p:spPr/>
        <p:txBody>
          <a:bodyPr/>
          <a:lstStyle/>
          <a:p>
            <a:pPr>
              <a:defRPr/>
            </a:pPr>
            <a:fld id="{C8E8AB50-8FB7-49B3-9C3C-E7564E2BD2C1}" type="slidenum">
              <a:rPr lang="ja-JP" altLang="en-US" smtClean="0"/>
              <a:pPr>
                <a:defRPr/>
              </a:pPr>
              <a:t>6</a:t>
            </a:fld>
            <a:endParaRPr lang="en-US" altLang="ja-JP" dirty="0"/>
          </a:p>
        </p:txBody>
      </p:sp>
      <p:sp>
        <p:nvSpPr>
          <p:cNvPr id="12" name="テキスト ボックス 11"/>
          <p:cNvSpPr txBox="1"/>
          <p:nvPr/>
        </p:nvSpPr>
        <p:spPr>
          <a:xfrm>
            <a:off x="4821182" y="6591300"/>
            <a:ext cx="4090998" cy="276999"/>
          </a:xfrm>
          <a:prstGeom prst="rect">
            <a:avLst/>
          </a:prstGeom>
          <a:noFill/>
        </p:spPr>
        <p:txBody>
          <a:bodyPr wrap="square" rtlCol="0">
            <a:spAutoFit/>
          </a:bodyPr>
          <a:lstStyle/>
          <a:p>
            <a:r>
              <a:rPr lang="en-US" altLang="ja-JP" sz="1200" dirty="0"/>
              <a:t>Source </a:t>
            </a:r>
            <a:r>
              <a:rPr lang="ja-JP" altLang="en-US" sz="1200" dirty="0"/>
              <a:t>： </a:t>
            </a:r>
            <a:r>
              <a:rPr lang="en-US" altLang="ja-JP" sz="1200" dirty="0"/>
              <a:t>Report of Data Governance Committee in </a:t>
            </a:r>
            <a:r>
              <a:rPr lang="en-US" altLang="ja-JP" sz="1200" dirty="0" smtClean="0"/>
              <a:t>2012</a:t>
            </a:r>
            <a:endParaRPr lang="ja-JP" altLang="en-US" sz="1200" dirty="0"/>
          </a:p>
        </p:txBody>
      </p:sp>
      <p:sp>
        <p:nvSpPr>
          <p:cNvPr id="10" name="1 つの角を切り取った四角形 9"/>
          <p:cNvSpPr/>
          <p:nvPr/>
        </p:nvSpPr>
        <p:spPr bwMode="auto">
          <a:xfrm>
            <a:off x="762101" y="2250585"/>
            <a:ext cx="879526" cy="1098817"/>
          </a:xfrm>
          <a:prstGeom prst="snip1Rect">
            <a:avLst/>
          </a:prstGeom>
          <a:solidFill>
            <a:schemeClr val="bg1">
              <a:lumMod val="85000"/>
            </a:schemeClr>
          </a:solidFill>
          <a:ln w="9525" cap="flat" cmpd="sng" algn="ctr">
            <a:solidFill>
              <a:schemeClr val="tx2"/>
            </a:solidFill>
            <a:prstDash val="solid"/>
            <a:round/>
            <a:headEnd type="none" w="med" len="med"/>
            <a:tailEnd type="triangle" w="med" len="med"/>
          </a:ln>
          <a:effectLst/>
        </p:spPr>
        <p:txBody>
          <a:bodyPr vert="horz" wrap="square" lIns="0" tIns="0" rIns="0" bIns="0" numCol="1" rtlCol="0" anchor="ctr" anchorCtr="1"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1" lang="ja-JP" altLang="en-US" sz="2000" b="0" i="0" u="none" strike="noStrike" cap="none" normalizeH="0" baseline="0" dirty="0" smtClean="0">
              <a:ln>
                <a:noFill/>
              </a:ln>
              <a:effectLst/>
              <a:latin typeface="ＭＳ Ｐゴシック" pitchFamily="50" charset="-128"/>
              <a:ea typeface="ＭＳ Ｐゴシック" pitchFamily="50" charset="-128"/>
            </a:endParaRPr>
          </a:p>
        </p:txBody>
      </p:sp>
      <p:sp>
        <p:nvSpPr>
          <p:cNvPr id="11" name="1 つの角を切り取った四角形 10"/>
          <p:cNvSpPr/>
          <p:nvPr/>
        </p:nvSpPr>
        <p:spPr bwMode="auto">
          <a:xfrm>
            <a:off x="895685" y="2464457"/>
            <a:ext cx="879526" cy="1098817"/>
          </a:xfrm>
          <a:prstGeom prst="snip1Rect">
            <a:avLst/>
          </a:prstGeom>
          <a:solidFill>
            <a:schemeClr val="bg1">
              <a:lumMod val="85000"/>
            </a:schemeClr>
          </a:solidFill>
          <a:ln w="9525" cap="flat" cmpd="sng" algn="ctr">
            <a:solidFill>
              <a:schemeClr val="tx2"/>
            </a:solidFill>
            <a:prstDash val="solid"/>
            <a:round/>
            <a:headEnd type="none" w="med" len="med"/>
            <a:tailEnd type="triangle" w="med" len="med"/>
          </a:ln>
          <a:effectLst/>
        </p:spPr>
        <p:txBody>
          <a:bodyPr vert="horz" wrap="square" lIns="0" tIns="0" rIns="0" bIns="0" numCol="1" rtlCol="0" anchor="ctr" anchorCtr="1"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1" lang="ja-JP" altLang="en-US" sz="2000" b="0" i="0" u="none" strike="noStrike" cap="none" normalizeH="0" baseline="0" dirty="0" smtClean="0">
              <a:ln>
                <a:noFill/>
              </a:ln>
              <a:effectLst/>
              <a:latin typeface="ＭＳ Ｐゴシック" pitchFamily="50" charset="-128"/>
              <a:ea typeface="ＭＳ Ｐゴシック" pitchFamily="50" charset="-128"/>
            </a:endParaRPr>
          </a:p>
        </p:txBody>
      </p:sp>
      <p:sp>
        <p:nvSpPr>
          <p:cNvPr id="18" name="テキスト ボックス 17"/>
          <p:cNvSpPr txBox="1"/>
          <p:nvPr/>
        </p:nvSpPr>
        <p:spPr>
          <a:xfrm>
            <a:off x="314697" y="1551893"/>
            <a:ext cx="2063563" cy="646331"/>
          </a:xfrm>
          <a:prstGeom prst="rect">
            <a:avLst/>
          </a:prstGeom>
          <a:noFill/>
        </p:spPr>
        <p:txBody>
          <a:bodyPr wrap="square" rtlCol="0">
            <a:spAutoFit/>
          </a:bodyPr>
          <a:lstStyle/>
          <a:p>
            <a:pPr algn="ct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White Paper of Information Communications  </a:t>
            </a:r>
            <a:endParaRPr kumimoji="1"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algn="ct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(Webpage Version)</a:t>
            </a:r>
            <a:endParaRPr kumimoji="1"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9" name="テキスト ボックス 18"/>
          <p:cNvSpPr txBox="1"/>
          <p:nvPr/>
        </p:nvSpPr>
        <p:spPr>
          <a:xfrm>
            <a:off x="2794714" y="1697729"/>
            <a:ext cx="1854351" cy="307777"/>
          </a:xfrm>
          <a:prstGeom prst="rect">
            <a:avLst/>
          </a:prstGeom>
          <a:noFill/>
        </p:spPr>
        <p:txBody>
          <a:bodyPr wrap="square" rtlCol="0">
            <a:spAutoFit/>
          </a:bodyPr>
          <a:lstStyle/>
          <a:p>
            <a:pPr algn="l"/>
            <a:r>
              <a:rPr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 Work Procedure</a:t>
            </a:r>
            <a:endParaRPr kumimoji="1" lang="ja-JP" altLang="en-US" sz="14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20" name="テキスト ボックス 19"/>
          <p:cNvSpPr txBox="1"/>
          <p:nvPr/>
        </p:nvSpPr>
        <p:spPr>
          <a:xfrm>
            <a:off x="5494788" y="2089286"/>
            <a:ext cx="2868162" cy="307777"/>
          </a:xfrm>
          <a:prstGeom prst="rect">
            <a:avLst/>
          </a:prstGeom>
          <a:noFill/>
        </p:spPr>
        <p:txBody>
          <a:bodyPr wrap="square" rtlCol="0">
            <a:spAutoFit/>
          </a:bodyPr>
          <a:lstStyle/>
          <a:p>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 Description on Work Sheets</a:t>
            </a:r>
            <a:endParaRPr kumimoji="1" lang="ja-JP" altLang="en-US" sz="14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cxnSp>
        <p:nvCxnSpPr>
          <p:cNvPr id="21" name="直線矢印コネクタ 20"/>
          <p:cNvCxnSpPr/>
          <p:nvPr/>
        </p:nvCxnSpPr>
        <p:spPr bwMode="auto">
          <a:xfrm>
            <a:off x="1884261" y="3191721"/>
            <a:ext cx="2868770" cy="0"/>
          </a:xfrm>
          <a:prstGeom prst="straightConnector1">
            <a:avLst/>
          </a:prstGeom>
          <a:solidFill>
            <a:schemeClr val="accent1"/>
          </a:solidFill>
          <a:ln w="57150" cap="flat" cmpd="sng" algn="ctr">
            <a:solidFill>
              <a:srgbClr val="0070C0"/>
            </a:solidFill>
            <a:prstDash val="solid"/>
            <a:round/>
            <a:headEnd type="none" w="med" len="med"/>
            <a:tailEnd type="arrow"/>
          </a:ln>
          <a:effectLst/>
        </p:spPr>
      </p:cxnSp>
      <p:graphicFrame>
        <p:nvGraphicFramePr>
          <p:cNvPr id="22" name="表 21"/>
          <p:cNvGraphicFramePr>
            <a:graphicFrameLocks noGrp="1"/>
          </p:cNvGraphicFramePr>
          <p:nvPr>
            <p:extLst>
              <p:ext uri="{D42A27DB-BD31-4B8C-83A1-F6EECF244321}">
                <p14:modId xmlns:p14="http://schemas.microsoft.com/office/powerpoint/2010/main" val="181990320"/>
              </p:ext>
            </p:extLst>
          </p:nvPr>
        </p:nvGraphicFramePr>
        <p:xfrm>
          <a:off x="4818995" y="5414209"/>
          <a:ext cx="3196361" cy="731520"/>
        </p:xfrm>
        <a:graphic>
          <a:graphicData uri="http://schemas.openxmlformats.org/drawingml/2006/table">
            <a:tbl>
              <a:tblPr firstRow="1" bandRow="1">
                <a:tableStyleId>{5940675A-B579-460E-94D1-54222C63F5DA}</a:tableStyleId>
              </a:tblPr>
              <a:tblGrid>
                <a:gridCol w="456623"/>
                <a:gridCol w="456623"/>
                <a:gridCol w="456623"/>
                <a:gridCol w="456623"/>
                <a:gridCol w="456623"/>
                <a:gridCol w="456623"/>
                <a:gridCol w="456623"/>
              </a:tblGrid>
              <a:tr h="171415">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r>
              <a:tr h="171415">
                <a:tc>
                  <a:txBody>
                    <a:bodyPr/>
                    <a:lstStyle/>
                    <a:p>
                      <a:endParaRPr kumimoji="1" lang="ja-JP" altLang="en-US" sz="60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r>
              <a:tr h="171415">
                <a:tc>
                  <a:txBody>
                    <a:bodyPr/>
                    <a:lstStyle/>
                    <a:p>
                      <a:endParaRPr kumimoji="1" lang="ja-JP" altLang="en-US" sz="600"/>
                    </a:p>
                  </a:txBody>
                  <a:tcPr marL="84406" marR="84406"/>
                </a:tc>
                <a:tc>
                  <a:txBody>
                    <a:bodyPr/>
                    <a:lstStyle/>
                    <a:p>
                      <a:endParaRPr kumimoji="1" lang="ja-JP" altLang="en-US" sz="60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r>
              <a:tr h="171415">
                <a:tc>
                  <a:txBody>
                    <a:bodyPr/>
                    <a:lstStyle/>
                    <a:p>
                      <a:endParaRPr kumimoji="1" lang="ja-JP" altLang="en-US" sz="600"/>
                    </a:p>
                  </a:txBody>
                  <a:tcPr marL="84406" marR="84406"/>
                </a:tc>
                <a:tc>
                  <a:txBody>
                    <a:bodyPr/>
                    <a:lstStyle/>
                    <a:p>
                      <a:endParaRPr kumimoji="1" lang="ja-JP" altLang="en-US" sz="60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r>
            </a:tbl>
          </a:graphicData>
        </a:graphic>
      </p:graphicFrame>
      <p:sp>
        <p:nvSpPr>
          <p:cNvPr id="23" name="1 つの角を切り取った四角形 22"/>
          <p:cNvSpPr/>
          <p:nvPr/>
        </p:nvSpPr>
        <p:spPr bwMode="auto">
          <a:xfrm>
            <a:off x="773132" y="4897192"/>
            <a:ext cx="879526" cy="1098817"/>
          </a:xfrm>
          <a:prstGeom prst="snip1Rect">
            <a:avLst/>
          </a:prstGeom>
          <a:solidFill>
            <a:srgbClr val="92D050"/>
          </a:solidFill>
          <a:ln w="9525" cap="flat" cmpd="sng" algn="ctr">
            <a:solidFill>
              <a:schemeClr val="tx2"/>
            </a:solidFill>
            <a:prstDash val="solid"/>
            <a:round/>
            <a:headEnd type="none" w="med" len="med"/>
            <a:tailEnd type="triangle" w="med" len="med"/>
          </a:ln>
          <a:effectLst/>
        </p:spPr>
        <p:txBody>
          <a:bodyPr vert="horz" wrap="square" lIns="0" tIns="0" rIns="0" bIns="0" numCol="1" rtlCol="0" anchor="ctr" anchorCtr="1"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1" lang="ja-JP" altLang="en-US" sz="2000" b="0" i="0" u="none" strike="noStrike" cap="none" normalizeH="0" baseline="0" dirty="0" smtClean="0">
              <a:ln>
                <a:noFill/>
              </a:ln>
              <a:effectLst/>
              <a:latin typeface="ＭＳ Ｐゴシック" pitchFamily="50" charset="-128"/>
              <a:ea typeface="ＭＳ Ｐゴシック" pitchFamily="50" charset="-128"/>
            </a:endParaRPr>
          </a:p>
        </p:txBody>
      </p:sp>
      <p:sp>
        <p:nvSpPr>
          <p:cNvPr id="24" name="1 つの角を切り取った四角形 23"/>
          <p:cNvSpPr/>
          <p:nvPr/>
        </p:nvSpPr>
        <p:spPr bwMode="auto">
          <a:xfrm>
            <a:off x="906716" y="5111064"/>
            <a:ext cx="879526" cy="1098817"/>
          </a:xfrm>
          <a:prstGeom prst="snip1Rect">
            <a:avLst/>
          </a:prstGeom>
          <a:solidFill>
            <a:srgbClr val="92D050"/>
          </a:solidFill>
          <a:ln w="9525" cap="flat" cmpd="sng" algn="ctr">
            <a:solidFill>
              <a:schemeClr val="tx2"/>
            </a:solidFill>
            <a:prstDash val="solid"/>
            <a:round/>
            <a:headEnd type="none" w="med" len="med"/>
            <a:tailEnd type="triangle" w="med" len="med"/>
          </a:ln>
          <a:effectLst/>
        </p:spPr>
        <p:txBody>
          <a:bodyPr vert="horz" wrap="square" lIns="0" tIns="0" rIns="0" bIns="0" numCol="1" rtlCol="0" anchor="ctr" anchorCtr="1"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1" lang="ja-JP" altLang="en-US" sz="2000" b="0" i="0" u="none" strike="noStrike" cap="none" normalizeH="0" baseline="0" dirty="0" smtClean="0">
              <a:ln>
                <a:noFill/>
              </a:ln>
              <a:effectLst/>
              <a:latin typeface="ＭＳ Ｐゴシック" pitchFamily="50" charset="-128"/>
              <a:ea typeface="ＭＳ Ｐゴシック" pitchFamily="50" charset="-128"/>
            </a:endParaRPr>
          </a:p>
        </p:txBody>
      </p:sp>
      <p:cxnSp>
        <p:nvCxnSpPr>
          <p:cNvPr id="25" name="直線矢印コネクタ 24"/>
          <p:cNvCxnSpPr/>
          <p:nvPr/>
        </p:nvCxnSpPr>
        <p:spPr bwMode="auto">
          <a:xfrm flipH="1">
            <a:off x="1894895" y="5968920"/>
            <a:ext cx="2773027" cy="0"/>
          </a:xfrm>
          <a:prstGeom prst="straightConnector1">
            <a:avLst/>
          </a:prstGeom>
          <a:solidFill>
            <a:schemeClr val="accent1"/>
          </a:solidFill>
          <a:ln w="57150" cap="flat" cmpd="sng" algn="ctr">
            <a:solidFill>
              <a:srgbClr val="0070C0"/>
            </a:solidFill>
            <a:prstDash val="solid"/>
            <a:round/>
            <a:headEnd type="none" w="med" len="med"/>
            <a:tailEnd type="arrow"/>
          </a:ln>
          <a:effectLst/>
        </p:spPr>
      </p:cxnSp>
      <p:sp>
        <p:nvSpPr>
          <p:cNvPr id="26" name="テキスト ボックス 25"/>
          <p:cNvSpPr txBox="1"/>
          <p:nvPr/>
        </p:nvSpPr>
        <p:spPr>
          <a:xfrm>
            <a:off x="5586173" y="3388662"/>
            <a:ext cx="2525795" cy="523220"/>
          </a:xfrm>
          <a:prstGeom prst="rect">
            <a:avLst/>
          </a:prstGeom>
          <a:solidFill>
            <a:srgbClr val="FFFFCC"/>
          </a:solidFill>
          <a:ln>
            <a:solidFill>
              <a:srgbClr val="7030A0"/>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algn="l"/>
            <a:r>
              <a:rPr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2.</a:t>
            </a:r>
            <a:r>
              <a:rPr lang="ja-JP" altLang="en-US" sz="14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Confirmation of Consent of </a:t>
            </a:r>
            <a:endParaRPr lang="en-US" altLang="ja-JP" sz="1400" dirty="0">
              <a:latin typeface="Arial Unicode MS" panose="020B0604020202020204" pitchFamily="50" charset="-128"/>
              <a:ea typeface="Arial Unicode MS" panose="020B0604020202020204" pitchFamily="50" charset="-128"/>
              <a:cs typeface="Arial Unicode MS" panose="020B0604020202020204" pitchFamily="50" charset="-128"/>
            </a:endParaRPr>
          </a:p>
          <a:p>
            <a:pPr algn="l"/>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     the Third Party</a:t>
            </a:r>
            <a:endParaRPr kumimoji="1" lang="ja-JP" altLang="en-US" sz="14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graphicFrame>
        <p:nvGraphicFramePr>
          <p:cNvPr id="27" name="表 26"/>
          <p:cNvGraphicFramePr>
            <a:graphicFrameLocks noGrp="1"/>
          </p:cNvGraphicFramePr>
          <p:nvPr>
            <p:extLst>
              <p:ext uri="{D42A27DB-BD31-4B8C-83A1-F6EECF244321}">
                <p14:modId xmlns:p14="http://schemas.microsoft.com/office/powerpoint/2010/main" val="1019750458"/>
              </p:ext>
            </p:extLst>
          </p:nvPr>
        </p:nvGraphicFramePr>
        <p:xfrm>
          <a:off x="4854023" y="2523481"/>
          <a:ext cx="3196361" cy="731520"/>
        </p:xfrm>
        <a:graphic>
          <a:graphicData uri="http://schemas.openxmlformats.org/drawingml/2006/table">
            <a:tbl>
              <a:tblPr firstRow="1" bandRow="1">
                <a:tableStyleId>{5940675A-B579-460E-94D1-54222C63F5DA}</a:tableStyleId>
              </a:tblPr>
              <a:tblGrid>
                <a:gridCol w="456623"/>
                <a:gridCol w="456623"/>
                <a:gridCol w="456623"/>
                <a:gridCol w="456623"/>
                <a:gridCol w="456623"/>
                <a:gridCol w="456623"/>
                <a:gridCol w="456623"/>
              </a:tblGrid>
              <a:tr h="171415">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r>
              <a:tr h="171415">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r>
              <a:tr h="171415">
                <a:tc>
                  <a:txBody>
                    <a:bodyPr/>
                    <a:lstStyle/>
                    <a:p>
                      <a:endParaRPr kumimoji="1" lang="ja-JP" altLang="en-US" sz="60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r>
              <a:tr h="171415">
                <a:tc>
                  <a:txBody>
                    <a:bodyPr/>
                    <a:lstStyle/>
                    <a:p>
                      <a:endParaRPr kumimoji="1" lang="ja-JP" altLang="en-US" sz="600"/>
                    </a:p>
                  </a:txBody>
                  <a:tcPr marL="84406" marR="84406"/>
                </a:tc>
                <a:tc>
                  <a:txBody>
                    <a:bodyPr/>
                    <a:lstStyle/>
                    <a:p>
                      <a:endParaRPr kumimoji="1" lang="ja-JP" altLang="en-US" sz="60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r>
            </a:tbl>
          </a:graphicData>
        </a:graphic>
      </p:graphicFrame>
      <p:sp>
        <p:nvSpPr>
          <p:cNvPr id="28" name="正方形/長方形 27"/>
          <p:cNvSpPr/>
          <p:nvPr/>
        </p:nvSpPr>
        <p:spPr>
          <a:xfrm>
            <a:off x="4821182" y="2483633"/>
            <a:ext cx="2335576" cy="8152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solidFill>
                <a:schemeClr val="tx1"/>
              </a:solidFill>
            </a:endParaRPr>
          </a:p>
        </p:txBody>
      </p:sp>
      <p:cxnSp>
        <p:nvCxnSpPr>
          <p:cNvPr id="29" name="直線矢印コネクタ 28"/>
          <p:cNvCxnSpPr/>
          <p:nvPr/>
        </p:nvCxnSpPr>
        <p:spPr bwMode="auto">
          <a:xfrm>
            <a:off x="5418305" y="3352308"/>
            <a:ext cx="25900" cy="1977663"/>
          </a:xfrm>
          <a:prstGeom prst="straightConnector1">
            <a:avLst/>
          </a:prstGeom>
          <a:solidFill>
            <a:schemeClr val="accent1"/>
          </a:solidFill>
          <a:ln w="57150" cap="flat" cmpd="sng" algn="ctr">
            <a:solidFill>
              <a:srgbClr val="0070C0"/>
            </a:solidFill>
            <a:prstDash val="solid"/>
            <a:round/>
            <a:headEnd type="none" w="med" len="med"/>
            <a:tailEnd type="arrow"/>
          </a:ln>
          <a:effectLst/>
        </p:spPr>
      </p:cxnSp>
      <p:sp>
        <p:nvSpPr>
          <p:cNvPr id="30" name="正方形/長方形 29"/>
          <p:cNvSpPr/>
          <p:nvPr/>
        </p:nvSpPr>
        <p:spPr>
          <a:xfrm>
            <a:off x="7062974" y="5381705"/>
            <a:ext cx="982338" cy="8152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solidFill>
                <a:schemeClr val="tx1"/>
              </a:solidFill>
            </a:endParaRPr>
          </a:p>
        </p:txBody>
      </p:sp>
      <p:sp>
        <p:nvSpPr>
          <p:cNvPr id="31" name="テキスト ボックス 30"/>
          <p:cNvSpPr txBox="1"/>
          <p:nvPr/>
        </p:nvSpPr>
        <p:spPr>
          <a:xfrm>
            <a:off x="886558" y="2503512"/>
            <a:ext cx="1005403" cy="1200329"/>
          </a:xfrm>
          <a:prstGeom prst="rect">
            <a:avLst/>
          </a:prstGeom>
          <a:noFill/>
        </p:spPr>
        <p:txBody>
          <a:bodyPr wrap="none" rtlCol="0">
            <a:spAutoFit/>
          </a:bodyPr>
          <a:lstStyle/>
          <a:p>
            <a:r>
              <a:rPr lang="ja-JP" altLang="en-US" sz="1200" dirty="0" err="1" smtClean="0"/>
              <a:t>．．．．．．．．</a:t>
            </a:r>
            <a:endParaRPr lang="en-US" altLang="ja-JP" sz="1200" dirty="0" smtClean="0"/>
          </a:p>
          <a:p>
            <a:r>
              <a:rPr lang="ja-JP" altLang="en-US" sz="1200" dirty="0" err="1"/>
              <a:t>．．．．．．．．</a:t>
            </a:r>
            <a:endParaRPr lang="ja-JP" altLang="en-US" sz="1200" dirty="0"/>
          </a:p>
          <a:p>
            <a:r>
              <a:rPr lang="ja-JP" altLang="en-US" sz="1200" dirty="0" err="1" smtClean="0"/>
              <a:t>．</a:t>
            </a:r>
            <a:r>
              <a:rPr lang="ja-JP" altLang="en-US" sz="1200" dirty="0" err="1"/>
              <a:t>．</a:t>
            </a:r>
            <a:r>
              <a:rPr lang="ja-JP" altLang="en-US" sz="1200" dirty="0" err="1" smtClean="0"/>
              <a:t>．</a:t>
            </a:r>
            <a:endParaRPr lang="ja-JP" altLang="en-US" sz="1200" dirty="0"/>
          </a:p>
          <a:p>
            <a:r>
              <a:rPr lang="ja-JP" altLang="en-US" sz="1200" dirty="0" err="1"/>
              <a:t>．．</a:t>
            </a:r>
            <a:r>
              <a:rPr lang="ja-JP" altLang="en-US" sz="1200" dirty="0" err="1" smtClean="0"/>
              <a:t>．</a:t>
            </a:r>
            <a:endParaRPr lang="ja-JP" altLang="en-US" sz="1200" dirty="0"/>
          </a:p>
          <a:p>
            <a:r>
              <a:rPr lang="ja-JP" altLang="en-US" sz="1200" dirty="0" err="1"/>
              <a:t>．．．．．．．．</a:t>
            </a:r>
            <a:endParaRPr lang="ja-JP" altLang="en-US" sz="1200" dirty="0"/>
          </a:p>
          <a:p>
            <a:endParaRPr lang="ja-JP" altLang="en-US" sz="1200" dirty="0"/>
          </a:p>
        </p:txBody>
      </p:sp>
      <p:sp>
        <p:nvSpPr>
          <p:cNvPr id="32" name="正方形/長方形 31"/>
          <p:cNvSpPr/>
          <p:nvPr/>
        </p:nvSpPr>
        <p:spPr>
          <a:xfrm>
            <a:off x="1322758" y="2996860"/>
            <a:ext cx="363556" cy="275422"/>
          </a:xfrm>
          <a:prstGeom prst="rect">
            <a:avLst/>
          </a:prstGeom>
          <a:solidFill>
            <a:schemeClr val="accent2">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solidFill>
                <a:schemeClr val="tx1"/>
              </a:solidFill>
            </a:endParaRPr>
          </a:p>
        </p:txBody>
      </p:sp>
      <p:sp>
        <p:nvSpPr>
          <p:cNvPr id="33" name="テキスト ボックス 32"/>
          <p:cNvSpPr txBox="1"/>
          <p:nvPr/>
        </p:nvSpPr>
        <p:spPr>
          <a:xfrm>
            <a:off x="1911803" y="3326845"/>
            <a:ext cx="2568102" cy="523220"/>
          </a:xfrm>
          <a:prstGeom prst="rect">
            <a:avLst/>
          </a:prstGeom>
          <a:solidFill>
            <a:srgbClr val="FFFFCC"/>
          </a:solidFill>
          <a:ln>
            <a:solidFill>
              <a:srgbClr val="7030A0"/>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marL="176213" indent="-176213"/>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1.</a:t>
            </a:r>
            <a:r>
              <a:rPr kumimoji="1" lang="ja-JP" altLang="en-US" sz="14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Identification of Points that  </a:t>
            </a:r>
          </a:p>
          <a:p>
            <a:pPr marL="176213" indent="-176213"/>
            <a:r>
              <a:rPr lang="en-US" altLang="ja-JP" sz="14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Require Consideration</a:t>
            </a:r>
          </a:p>
        </p:txBody>
      </p:sp>
      <p:sp>
        <p:nvSpPr>
          <p:cNvPr id="34" name="テキスト ボックス 33"/>
          <p:cNvSpPr txBox="1"/>
          <p:nvPr/>
        </p:nvSpPr>
        <p:spPr>
          <a:xfrm>
            <a:off x="5580063" y="4908948"/>
            <a:ext cx="2531905" cy="523220"/>
          </a:xfrm>
          <a:prstGeom prst="rect">
            <a:avLst/>
          </a:prstGeom>
          <a:noFill/>
        </p:spPr>
        <p:txBody>
          <a:bodyPr wrap="square" rtlCol="0">
            <a:spAutoFit/>
          </a:bodyPr>
          <a:lstStyle/>
          <a:p>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 Description of Results on </a:t>
            </a:r>
          </a:p>
          <a:p>
            <a:r>
              <a:rPr lang="en-US" altLang="ja-JP" sz="14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Work Sheets</a:t>
            </a:r>
            <a:endParaRPr kumimoji="1" lang="ja-JP" altLang="en-US" sz="14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35" name="テキスト ボックス 34"/>
          <p:cNvSpPr txBox="1"/>
          <p:nvPr/>
        </p:nvSpPr>
        <p:spPr>
          <a:xfrm>
            <a:off x="1903580" y="4877643"/>
            <a:ext cx="2764342" cy="830997"/>
          </a:xfrm>
          <a:prstGeom prst="rect">
            <a:avLst/>
          </a:prstGeom>
          <a:solidFill>
            <a:srgbClr val="FFFFCC"/>
          </a:solidFill>
          <a:ln>
            <a:solidFill>
              <a:srgbClr val="7030A0"/>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marL="176213" indent="-176213" algn="l"/>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3.</a:t>
            </a:r>
            <a:r>
              <a:rPr lang="ja-JP" altLang="en-US" sz="1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Clear Description of Non-Applicability of CC-BY, and  Make Data Open</a:t>
            </a:r>
            <a:endParaRPr kumimoji="1" lang="ja-JP" altLang="en-US" sz="16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36" name="テキスト ボックス 35"/>
          <p:cNvSpPr txBox="1"/>
          <p:nvPr/>
        </p:nvSpPr>
        <p:spPr>
          <a:xfrm>
            <a:off x="5022720" y="2698843"/>
            <a:ext cx="2134037" cy="523220"/>
          </a:xfrm>
          <a:prstGeom prst="rect">
            <a:avLst/>
          </a:prstGeom>
          <a:noFill/>
        </p:spPr>
        <p:txBody>
          <a:bodyPr wrap="square" rtlCol="0">
            <a:spAutoFit/>
          </a:bodyPr>
          <a:lstStyle/>
          <a:p>
            <a:pPr algn="ctr"/>
            <a:r>
              <a:rPr lang="en-US" altLang="ja-JP" sz="1400" dirty="0">
                <a:latin typeface="Arial Unicode MS" panose="020B0604020202020204" pitchFamily="50" charset="-128"/>
                <a:ea typeface="Arial Unicode MS" panose="020B0604020202020204" pitchFamily="50" charset="-128"/>
                <a:cs typeface="Arial Unicode MS" panose="020B0604020202020204" pitchFamily="50" charset="-128"/>
              </a:rPr>
              <a:t>Points that Require </a:t>
            </a:r>
            <a:r>
              <a:rPr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Consideration</a:t>
            </a:r>
            <a:endParaRPr lang="en-US" altLang="ja-JP" sz="14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37" name="テキスト ボックス 36"/>
          <p:cNvSpPr txBox="1"/>
          <p:nvPr/>
        </p:nvSpPr>
        <p:spPr>
          <a:xfrm>
            <a:off x="6954592" y="5631620"/>
            <a:ext cx="1157376" cy="461665"/>
          </a:xfrm>
          <a:prstGeom prst="rect">
            <a:avLst/>
          </a:prstGeom>
          <a:noFill/>
        </p:spPr>
        <p:txBody>
          <a:bodyPr wrap="square" rtlCol="0">
            <a:spAutoFit/>
          </a:bodyPr>
          <a:lstStyle/>
          <a:p>
            <a:pPr algn="ctr"/>
            <a:r>
              <a:rPr kumimoji="1"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Confirmation Results</a:t>
            </a:r>
            <a:endParaRPr kumimoji="1"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38" name="テキスト ボックス 37"/>
          <p:cNvSpPr txBox="1"/>
          <p:nvPr/>
        </p:nvSpPr>
        <p:spPr>
          <a:xfrm>
            <a:off x="5821251" y="4001663"/>
            <a:ext cx="2541699" cy="769441"/>
          </a:xfrm>
          <a:prstGeom prst="rect">
            <a:avLst/>
          </a:prstGeom>
          <a:noFill/>
        </p:spPr>
        <p:txBody>
          <a:bodyPr wrap="square" rtlCol="0">
            <a:spAutoFit/>
          </a:bodyPr>
          <a:lstStyle/>
          <a:p>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 Delivery of Confirmation Document of Consent to the Secondary Use of Data</a:t>
            </a:r>
            <a:r>
              <a:rPr lang="ja-JP" altLang="en-US" sz="1600" dirty="0">
                <a:latin typeface="Arial Unicode MS" panose="020B0604020202020204" pitchFamily="50" charset="-128"/>
                <a:ea typeface="Arial Unicode MS" panose="020B0604020202020204" pitchFamily="50" charset="-128"/>
                <a:cs typeface="Arial Unicode MS" panose="020B0604020202020204" pitchFamily="50" charset="-128"/>
              </a:rPr>
              <a:t>　 </a:t>
            </a:r>
            <a:endParaRPr kumimoji="1" lang="ja-JP" altLang="en-US" sz="16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pic>
        <p:nvPicPr>
          <p:cNvPr id="3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21075" y="2129971"/>
            <a:ext cx="1544599" cy="952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 name="コンテンツ プレースホルダー 2"/>
          <p:cNvSpPr>
            <a:spLocks noGrp="1"/>
          </p:cNvSpPr>
          <p:nvPr>
            <p:ph sz="quarter" idx="1"/>
          </p:nvPr>
        </p:nvSpPr>
        <p:spPr>
          <a:xfrm>
            <a:off x="446088" y="904561"/>
            <a:ext cx="8375940" cy="447989"/>
          </a:xfrm>
        </p:spPr>
        <p:txBody>
          <a:bodyPr>
            <a:noAutofit/>
          </a:bodyPr>
          <a:lstStyle/>
          <a:p>
            <a:pPr marL="0" indent="0">
              <a:buNone/>
            </a:pPr>
            <a:r>
              <a:rPr lang="en-US" altLang="ja-JP" sz="1800" dirty="0" smtClean="0">
                <a:effectLst>
                  <a:outerShdw blurRad="38100" dist="38100" dir="2700000" algn="tl">
                    <a:srgbClr val="000000">
                      <a:alpha val="43137"/>
                    </a:srgbClr>
                  </a:outerShdw>
                </a:effectLst>
                <a:latin typeface="Arial Unicode MS" panose="020B0604020202020204" pitchFamily="50" charset="-128"/>
                <a:ea typeface="Arial Unicode MS" panose="020B0604020202020204" pitchFamily="50" charset="-128"/>
                <a:cs typeface="Arial Unicode MS" panose="020B0604020202020204" pitchFamily="50" charset="-128"/>
              </a:rPr>
              <a:t>Case Study</a:t>
            </a:r>
            <a:r>
              <a:rPr lang="ja-JP" altLang="en-US" sz="1800" dirty="0" smtClean="0">
                <a:effectLst>
                  <a:outerShdw blurRad="38100" dist="38100" dir="2700000" algn="tl">
                    <a:srgbClr val="000000">
                      <a:alpha val="43137"/>
                    </a:srgbClr>
                  </a:outerShdw>
                </a:effectLst>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800" dirty="0" smtClean="0">
                <a:effectLst>
                  <a:outerShdw blurRad="38100" dist="38100" dir="2700000" algn="tl">
                    <a:srgbClr val="000000">
                      <a:alpha val="43137"/>
                    </a:srgbClr>
                  </a:outerShdw>
                </a:effectLst>
                <a:latin typeface="Arial Unicode MS" panose="020B0604020202020204" pitchFamily="50" charset="-128"/>
                <a:ea typeface="Arial Unicode MS" panose="020B0604020202020204" pitchFamily="50" charset="-128"/>
                <a:cs typeface="Arial Unicode MS" panose="020B0604020202020204" pitchFamily="50" charset="-128"/>
              </a:rPr>
              <a:t>What about the Data which Contain the Rights of the Third Party ?</a:t>
            </a:r>
          </a:p>
        </p:txBody>
      </p:sp>
    </p:spTree>
    <p:extLst>
      <p:ext uri="{BB962C8B-B14F-4D97-AF65-F5344CB8AC3E}">
        <p14:creationId xmlns:p14="http://schemas.microsoft.com/office/powerpoint/2010/main" val="31085269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446088" y="223838"/>
            <a:ext cx="8229600" cy="498475"/>
          </a:xfrm>
        </p:spPr>
        <p:txBody>
          <a:bodyPr/>
          <a:lstStyle/>
          <a:p>
            <a:r>
              <a:rPr lang="ja-JP" altLang="en-US" dirty="0" smtClean="0">
                <a:solidFill>
                  <a:schemeClr val="tx1"/>
                </a:solidFill>
                <a:latin typeface="HGP明朝E" pitchFamily="18" charset="-128"/>
                <a:ea typeface="HGP明朝E" pitchFamily="18" charset="-128"/>
              </a:rPr>
              <a:t> </a:t>
            </a:r>
            <a:r>
              <a:rPr lang="en-US" altLang="ja-JP"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Major Activities in the Fiscal 2012</a:t>
            </a:r>
            <a:r>
              <a:rPr lang="ja-JP" altLang="en-US" dirty="0" smtClean="0">
                <a:solidFill>
                  <a:schemeClr val="tx1"/>
                </a:solidFill>
                <a:latin typeface="HGP明朝E" pitchFamily="18" charset="-128"/>
                <a:ea typeface="HGP明朝E" pitchFamily="18" charset="-128"/>
              </a:rPr>
              <a:t> </a:t>
            </a:r>
          </a:p>
        </p:txBody>
      </p:sp>
      <p:sp>
        <p:nvSpPr>
          <p:cNvPr id="4" name="スライド番号プレースホルダー 3"/>
          <p:cNvSpPr>
            <a:spLocks noGrp="1"/>
          </p:cNvSpPr>
          <p:nvPr>
            <p:ph type="sldNum" sz="quarter" idx="10"/>
          </p:nvPr>
        </p:nvSpPr>
        <p:spPr/>
        <p:txBody>
          <a:bodyPr/>
          <a:lstStyle/>
          <a:p>
            <a:pPr>
              <a:defRPr/>
            </a:pPr>
            <a:fld id="{C8E8AB50-8FB7-49B3-9C3C-E7564E2BD2C1}" type="slidenum">
              <a:rPr lang="ja-JP" altLang="en-US" smtClean="0"/>
              <a:pPr>
                <a:defRPr/>
              </a:pPr>
              <a:t>7</a:t>
            </a:fld>
            <a:endParaRPr lang="en-US" altLang="ja-JP"/>
          </a:p>
        </p:txBody>
      </p:sp>
      <p:sp>
        <p:nvSpPr>
          <p:cNvPr id="12" name="テキスト ボックス 11"/>
          <p:cNvSpPr txBox="1"/>
          <p:nvPr/>
        </p:nvSpPr>
        <p:spPr>
          <a:xfrm>
            <a:off x="2552369" y="6192714"/>
            <a:ext cx="6300721" cy="438582"/>
          </a:xfrm>
          <a:prstGeom prst="rect">
            <a:avLst/>
          </a:prstGeom>
          <a:noFill/>
        </p:spPr>
        <p:txBody>
          <a:bodyPr wrap="square" rtlCol="0">
            <a:spAutoFit/>
          </a:bodyPr>
          <a:lstStyle/>
          <a:p>
            <a:r>
              <a:rPr lang="en-US" altLang="ja-JP" sz="1100" dirty="0" smtClean="0">
                <a:latin typeface="Arial Unicode MS" panose="020B0604020202020204" pitchFamily="50" charset="-128"/>
                <a:ea typeface="Arial Unicode MS" panose="020B0604020202020204" pitchFamily="50" charset="-128"/>
                <a:cs typeface="Arial Unicode MS" panose="020B0604020202020204" pitchFamily="50" charset="-128"/>
              </a:rPr>
              <a:t>Source</a:t>
            </a:r>
            <a:r>
              <a:rPr kumimoji="1"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kumimoji="1"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Ministry of Communications</a:t>
            </a:r>
            <a:r>
              <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“White Paper of Information Communications, </a:t>
            </a: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2012</a:t>
            </a:r>
          </a:p>
          <a:p>
            <a:r>
              <a:rPr lang="en-US" altLang="ja-JP" sz="1050" dirty="0">
                <a:latin typeface="Arial Unicode MS" panose="020B0604020202020204" pitchFamily="50" charset="-128"/>
                <a:ea typeface="Arial Unicode MS" panose="020B0604020202020204" pitchFamily="50" charset="-128"/>
                <a:cs typeface="Arial Unicode MS" panose="020B0604020202020204" pitchFamily="50" charset="-128"/>
              </a:rPr>
              <a:t>http://www.soumu.go.jp/main_sosiki/joho_tsusin/eng/Releases/Telecommunications/130419_01.html </a:t>
            </a:r>
            <a:endParaRPr kumimoji="1" lang="ja-JP" altLang="en-US" sz="105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pic>
        <p:nvPicPr>
          <p:cNvPr id="1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486" y="1306542"/>
            <a:ext cx="4320480" cy="35029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角丸四角形 13"/>
          <p:cNvSpPr/>
          <p:nvPr/>
        </p:nvSpPr>
        <p:spPr>
          <a:xfrm>
            <a:off x="2032670" y="2937133"/>
            <a:ext cx="1440160" cy="216024"/>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52950" y="1265835"/>
            <a:ext cx="4300140" cy="491165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cxnSp>
        <p:nvCxnSpPr>
          <p:cNvPr id="16" name="直線矢印コネクタ 15"/>
          <p:cNvCxnSpPr>
            <a:stCxn id="14" idx="3"/>
          </p:cNvCxnSpPr>
          <p:nvPr/>
        </p:nvCxnSpPr>
        <p:spPr>
          <a:xfrm flipV="1">
            <a:off x="3472830" y="2361069"/>
            <a:ext cx="1152128" cy="684076"/>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7"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7610" y="5038971"/>
            <a:ext cx="3998231" cy="113852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18" name="コンテンツ プレースホルダー 2"/>
          <p:cNvSpPr>
            <a:spLocks noGrp="1"/>
          </p:cNvSpPr>
          <p:nvPr>
            <p:ph sz="quarter" idx="1"/>
          </p:nvPr>
        </p:nvSpPr>
        <p:spPr>
          <a:xfrm>
            <a:off x="457200" y="800100"/>
            <a:ext cx="8229600" cy="542926"/>
          </a:xfrm>
        </p:spPr>
        <p:txBody>
          <a:bodyPr anchor="ctr">
            <a:normAutofit/>
          </a:bodyPr>
          <a:lstStyle/>
          <a:p>
            <a:pPr marL="0" indent="0">
              <a:buNone/>
            </a:pPr>
            <a:r>
              <a:rPr lang="en-US" altLang="ja-JP" sz="1800" dirty="0" smtClean="0">
                <a:effectLst>
                  <a:outerShdw blurRad="38100" dist="38100" dir="2700000" algn="tl">
                    <a:srgbClr val="000000">
                      <a:alpha val="43137"/>
                    </a:srgbClr>
                  </a:outerShdw>
                </a:effectLst>
                <a:latin typeface="Arial Unicode MS" panose="020B0604020202020204" pitchFamily="50" charset="-128"/>
                <a:ea typeface="Arial Unicode MS" panose="020B0604020202020204" pitchFamily="50" charset="-128"/>
                <a:cs typeface="Arial Unicode MS" panose="020B0604020202020204" pitchFamily="50" charset="-128"/>
              </a:rPr>
              <a:t>Making the White Paper of Information Communications into Open Data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a:xfrm>
            <a:off x="393700" y="3168650"/>
            <a:ext cx="8229600" cy="498475"/>
          </a:xfrm>
        </p:spPr>
        <p:txBody>
          <a:bodyPr/>
          <a:lstStyle/>
          <a:p>
            <a:pPr algn="ctr"/>
            <a:r>
              <a:rPr lang="en-US" altLang="ja-JP" sz="4000" dirty="0">
                <a:latin typeface="Arial Unicode MS" panose="020B0604020202020204" pitchFamily="50" charset="-128"/>
                <a:ea typeface="Arial Unicode MS" panose="020B0604020202020204" pitchFamily="50" charset="-128"/>
                <a:cs typeface="Arial Unicode MS" panose="020B0604020202020204" pitchFamily="50" charset="-128"/>
              </a:rPr>
              <a:t>Major Activities </a:t>
            </a:r>
            <a:r>
              <a:rPr lang="en-US" altLang="ja-JP" sz="4000" dirty="0" smtClean="0">
                <a:latin typeface="Arial Unicode MS" panose="020B0604020202020204" pitchFamily="50" charset="-128"/>
                <a:ea typeface="Arial Unicode MS" panose="020B0604020202020204" pitchFamily="50" charset="-128"/>
                <a:cs typeface="Arial Unicode MS" panose="020B0604020202020204" pitchFamily="50" charset="-128"/>
              </a:rPr>
              <a:t/>
            </a:r>
            <a:br>
              <a:rPr lang="en-US" altLang="ja-JP" sz="4000" dirty="0" smtClean="0">
                <a:latin typeface="Arial Unicode MS" panose="020B0604020202020204" pitchFamily="50" charset="-128"/>
                <a:ea typeface="Arial Unicode MS" panose="020B0604020202020204" pitchFamily="50" charset="-128"/>
                <a:cs typeface="Arial Unicode MS" panose="020B0604020202020204" pitchFamily="50" charset="-128"/>
              </a:rPr>
            </a:br>
            <a:r>
              <a:rPr lang="en-US" altLang="ja-JP" sz="4000" dirty="0" smtClean="0">
                <a:latin typeface="Arial Unicode MS" panose="020B0604020202020204" pitchFamily="50" charset="-128"/>
                <a:ea typeface="Arial Unicode MS" panose="020B0604020202020204" pitchFamily="50" charset="-128"/>
                <a:cs typeface="Arial Unicode MS" panose="020B0604020202020204" pitchFamily="50" charset="-128"/>
              </a:rPr>
              <a:t>in </a:t>
            </a:r>
            <a:r>
              <a:rPr lang="en-US" altLang="ja-JP" sz="4000" dirty="0">
                <a:latin typeface="Arial Unicode MS" panose="020B0604020202020204" pitchFamily="50" charset="-128"/>
                <a:ea typeface="Arial Unicode MS" panose="020B0604020202020204" pitchFamily="50" charset="-128"/>
                <a:cs typeface="Arial Unicode MS" panose="020B0604020202020204" pitchFamily="50" charset="-128"/>
              </a:rPr>
              <a:t>the Fiscal 2013</a:t>
            </a:r>
            <a:endParaRPr lang="ja-JP" altLang="en-US" sz="40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4" name="スライド番号プレースホルダー 3"/>
          <p:cNvSpPr>
            <a:spLocks noGrp="1"/>
          </p:cNvSpPr>
          <p:nvPr>
            <p:ph type="sldNum" sz="quarter" idx="10"/>
          </p:nvPr>
        </p:nvSpPr>
        <p:spPr/>
        <p:txBody>
          <a:bodyPr/>
          <a:lstStyle/>
          <a:p>
            <a:pPr>
              <a:defRPr/>
            </a:pPr>
            <a:fld id="{1882A8E4-E8D0-4531-8953-1AF0411D1AAC}" type="slidenum">
              <a:rPr lang="ja-JP" altLang="en-US" smtClean="0"/>
              <a:pPr>
                <a:defRPr/>
              </a:pPr>
              <a:t>8</a:t>
            </a:fld>
            <a:endParaRPr lang="en-US" altLang="ja-JP"/>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クラシック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0</TotalTime>
  <Words>1676</Words>
  <Application>Microsoft Office PowerPoint</Application>
  <PresentationFormat>画面に合わせる (4:3)</PresentationFormat>
  <Paragraphs>207</Paragraphs>
  <Slides>15</Slides>
  <Notes>0</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アース</vt:lpstr>
      <vt:lpstr>PowerPoint プレゼンテーション</vt:lpstr>
      <vt:lpstr>Major Activities  in the Fiscal 2012</vt:lpstr>
      <vt:lpstr>Major Activities in the Fiscal 2012</vt:lpstr>
      <vt:lpstr> Major Activities in the Fiscal 2012</vt:lpstr>
      <vt:lpstr> Major Activities in the Fiscal 2012</vt:lpstr>
      <vt:lpstr> Major Activities in the Fiscal 2012</vt:lpstr>
      <vt:lpstr>  Major Activities in the Fiscal 2012</vt:lpstr>
      <vt:lpstr> Major Activities in the Fiscal 2012 </vt:lpstr>
      <vt:lpstr>Major Activities  in the Fiscal 2013</vt:lpstr>
      <vt:lpstr>1.  Rules of Use of Webpages of Ministries and Agencies :                                Situations and Issues</vt:lpstr>
      <vt:lpstr>2. Consideration of Draft Rules of Use of      Webpages of Ministries and Agencies  </vt:lpstr>
      <vt:lpstr>Reference : Road Map to E-Government Open Data</vt:lpstr>
      <vt:lpstr> 2. Consideration of Draft Rules of Use of       Webpages of Ministries and Agencies  </vt:lpstr>
      <vt:lpstr>3.  Preparation of Open Data Manual</vt:lpstr>
      <vt:lpstr>  Reference：Draft Table of Contents of Open Data Manual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2013-03-21T07:51:05Z</dcterms:created>
  <dcterms:modified xsi:type="dcterms:W3CDTF">2014-03-10T03:02:24Z</dcterms:modified>
</cp:coreProperties>
</file>