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12"/>
  </p:notesMasterIdLst>
  <p:sldIdLst>
    <p:sldId id="416" r:id="rId2"/>
    <p:sldId id="522" r:id="rId3"/>
    <p:sldId id="518" r:id="rId4"/>
    <p:sldId id="523" r:id="rId5"/>
    <p:sldId id="527" r:id="rId6"/>
    <p:sldId id="524" r:id="rId7"/>
    <p:sldId id="520" r:id="rId8"/>
    <p:sldId id="525" r:id="rId9"/>
    <p:sldId id="521" r:id="rId10"/>
    <p:sldId id="526" r:id="rId11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2639" autoAdjust="0"/>
  </p:normalViewPr>
  <p:slideViewPr>
    <p:cSldViewPr snapToGrid="0">
      <p:cViewPr>
        <p:scale>
          <a:sx n="100" d="100"/>
          <a:sy n="100" d="100"/>
        </p:scale>
        <p:origin x="-54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E717D7-90DF-4CA0-94ED-51B7D40FF11E}" type="datetimeFigureOut">
              <a:rPr lang="ja-JP" altLang="en-US"/>
              <a:pPr>
                <a:defRPr/>
              </a:pPr>
              <a:t>2014/3/10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3865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23E146E-2A11-4E2F-89DC-CF89108227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83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7"/>
          <p:cNvSpPr/>
          <p:nvPr userDrawn="1"/>
        </p:nvSpPr>
        <p:spPr>
          <a:xfrm>
            <a:off x="904875" y="1919288"/>
            <a:ext cx="7875588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9"/>
          <p:cNvSpPr/>
          <p:nvPr userDrawn="1"/>
        </p:nvSpPr>
        <p:spPr>
          <a:xfrm>
            <a:off x="904875" y="1919288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7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32400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7"/>
          <p:cNvSpPr>
            <a:spLocks noGrp="1"/>
          </p:cNvSpPr>
          <p:nvPr>
            <p:ph type="ctrTitle"/>
          </p:nvPr>
        </p:nvSpPr>
        <p:spPr>
          <a:xfrm>
            <a:off x="1219200" y="2157214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HGS明朝E" pitchFamily="18" charset="-128"/>
                <a:ea typeface="HGS明朝E" pitchFamily="18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44008" y="4267200"/>
            <a:ext cx="3528392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0"/>
          </p:nvPr>
        </p:nvSpPr>
        <p:spPr>
          <a:xfrm>
            <a:off x="4000500" y="6597650"/>
            <a:ext cx="1219200" cy="182563"/>
          </a:xfrm>
        </p:spPr>
        <p:txBody>
          <a:bodyPr/>
          <a:lstStyle>
            <a:lvl1pPr algn="ctr">
              <a:defRPr/>
            </a:lvl1pPr>
          </a:lstStyle>
          <a:p>
            <a:fld id="{1E6DA5D0-DB2D-41E9-9A90-3F0479E85A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3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5" name="直線コネクタ 8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9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10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11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コネクタ 19"/>
          <p:cNvCxnSpPr/>
          <p:nvPr userDrawn="1"/>
        </p:nvCxnSpPr>
        <p:spPr>
          <a:xfrm>
            <a:off x="468313" y="757238"/>
            <a:ext cx="8207375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567" y="12877"/>
            <a:ext cx="8229600" cy="738011"/>
          </a:xfrm>
        </p:spPr>
        <p:txBody>
          <a:bodyPr/>
          <a:lstStyle>
            <a:lvl1pPr>
              <a:defRPr>
                <a:latin typeface="HGS明朝E" pitchFamily="18" charset="-128"/>
                <a:ea typeface="HGS明朝E" pitchFamily="18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893135"/>
            <a:ext cx="8229600" cy="526382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3598863" y="6591300"/>
            <a:ext cx="1981200" cy="366713"/>
          </a:xfrm>
        </p:spPr>
        <p:txBody>
          <a:bodyPr/>
          <a:lstStyle>
            <a:lvl1pPr algn="ctr">
              <a:defRPr/>
            </a:lvl1pPr>
          </a:lstStyle>
          <a:p>
            <a:fld id="{7CF03FC9-6B7E-4BC4-88F9-512888A1C1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935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6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4" name="直線コネクタ 8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9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10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11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0"/>
            <a:ext cx="15954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コネクタ 19"/>
          <p:cNvCxnSpPr/>
          <p:nvPr userDrawn="1"/>
        </p:nvCxnSpPr>
        <p:spPr>
          <a:xfrm>
            <a:off x="468313" y="958850"/>
            <a:ext cx="8207375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244"/>
            <a:ext cx="8229600" cy="96269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3598863" y="6591300"/>
            <a:ext cx="1981200" cy="366713"/>
          </a:xfrm>
        </p:spPr>
        <p:txBody>
          <a:bodyPr/>
          <a:lstStyle>
            <a:lvl1pPr algn="ctr">
              <a:defRPr/>
            </a:lvl1pPr>
          </a:lstStyle>
          <a:p>
            <a:fld id="{30D7670C-4A44-4536-9D82-7C9063245E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6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4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37288"/>
            <a:ext cx="13176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6"/>
          <p:cNvGrpSpPr>
            <a:grpSpLocks/>
          </p:cNvGrpSpPr>
          <p:nvPr userDrawn="1"/>
        </p:nvGrpSpPr>
        <p:grpSpPr bwMode="auto">
          <a:xfrm>
            <a:off x="519113" y="3429000"/>
            <a:ext cx="8185150" cy="166688"/>
            <a:chOff x="179512" y="6525344"/>
            <a:chExt cx="8890035" cy="0"/>
          </a:xfrm>
        </p:grpSpPr>
        <p:cxnSp>
          <p:nvCxnSpPr>
            <p:cNvPr id="10" name="直線コネクタ 8"/>
            <p:cNvCxnSpPr/>
            <p:nvPr/>
          </p:nvCxnSpPr>
          <p:spPr>
            <a:xfrm>
              <a:off x="179512" y="6525344"/>
              <a:ext cx="820897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9"/>
            <p:cNvCxnSpPr/>
            <p:nvPr/>
          </p:nvCxnSpPr>
          <p:spPr>
            <a:xfrm>
              <a:off x="8476418" y="6525344"/>
              <a:ext cx="15173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0"/>
            <p:cNvCxnSpPr/>
            <p:nvPr/>
          </p:nvCxnSpPr>
          <p:spPr>
            <a:xfrm>
              <a:off x="8704014" y="6525344"/>
              <a:ext cx="15173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1"/>
            <p:cNvCxnSpPr/>
            <p:nvPr/>
          </p:nvCxnSpPr>
          <p:spPr>
            <a:xfrm>
              <a:off x="8917816" y="6525344"/>
              <a:ext cx="15173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488832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4173538" y="6592888"/>
            <a:ext cx="758825" cy="365125"/>
          </a:xfrm>
        </p:spPr>
        <p:txBody>
          <a:bodyPr/>
          <a:lstStyle>
            <a:lvl1pPr algn="ctr">
              <a:defRPr/>
            </a:lvl1pPr>
          </a:lstStyle>
          <a:p>
            <a:fld id="{B28DDDE7-B1D5-4714-9940-01F40EF96D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924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D3F87BBB-5886-4E69-AB3A-A853BF5CC77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HGS明朝E" pitchFamily="18" charset="-128"/>
          <a:ea typeface="HGS明朝E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S明朝E" pitchFamily="18" charset="-128"/>
          <a:ea typeface="HGS明朝E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S明朝E" pitchFamily="18" charset="-128"/>
          <a:ea typeface="HGS明朝E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S明朝E" pitchFamily="18" charset="-128"/>
          <a:ea typeface="HGS明朝E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S明朝E" pitchFamily="18" charset="-128"/>
          <a:ea typeface="HGS明朝E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4040188" y="4033838"/>
            <a:ext cx="4710112" cy="1611312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Open Data Promotion Consortium</a:t>
            </a: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Chairman, </a:t>
            </a:r>
            <a:r>
              <a:rPr lang="en-US" altLang="ja-JP" dirty="0" smtClean="0">
                <a:solidFill>
                  <a:schemeClr val="tx1"/>
                </a:solidFill>
              </a:rPr>
              <a:t>Hiroshi Komiyama</a:t>
            </a:r>
            <a:r>
              <a:rPr lang="ja-JP" altLang="en-US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</a:p>
        </p:txBody>
      </p:sp>
      <p:sp>
        <p:nvSpPr>
          <p:cNvPr id="7171" name="タイトル 1"/>
          <p:cNvSpPr txBox="1">
            <a:spLocks/>
          </p:cNvSpPr>
          <p:nvPr/>
        </p:nvSpPr>
        <p:spPr bwMode="auto">
          <a:xfrm>
            <a:off x="1173163" y="2020888"/>
            <a:ext cx="7531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Opening Address  &amp; Mini Lecture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Open Data and Business</a:t>
            </a:r>
          </a:p>
        </p:txBody>
      </p:sp>
      <p:sp>
        <p:nvSpPr>
          <p:cNvPr id="7172" name="タイトル 1"/>
          <p:cNvSpPr txBox="1">
            <a:spLocks/>
          </p:cNvSpPr>
          <p:nvPr/>
        </p:nvSpPr>
        <p:spPr bwMode="auto">
          <a:xfrm>
            <a:off x="4852988" y="269875"/>
            <a:ext cx="3971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Dec. 9, 2013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Open Data Symposium</a:t>
            </a:r>
            <a:endParaRPr lang="ja-JP" altLang="en-US" sz="16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sz="28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“Technology” is the Key for Utilization of Open Data</a:t>
            </a:r>
            <a:endParaRPr lang="ja-JP" altLang="en-US" sz="2800" b="1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99F6C-E9CA-47FD-87F6-FAD455784FC2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6388" name="テキスト ボックス 70"/>
          <p:cNvSpPr txBox="1">
            <a:spLocks noChangeArrowheads="1"/>
          </p:cNvSpPr>
          <p:nvPr/>
        </p:nvSpPr>
        <p:spPr bwMode="auto">
          <a:xfrm>
            <a:off x="477838" y="1041400"/>
            <a:ext cx="85709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●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Technology to cross-sectionally link data in plural fields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⇒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Structurization</a:t>
            </a: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</a:t>
            </a: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wisdom,</a:t>
            </a: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 standardization,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anonymity setting, etc.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●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Technology to collet data mechanically and automatically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⇒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Smart phones, text mining, image analysis, etc.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●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</a:t>
            </a: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speed</a:t>
            </a: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</a:t>
            </a: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capacity data</a:t>
            </a: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processing technology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⇒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Cloud computing, distributed parallel processing,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non-structured data processing, etc.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●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degree and high precision data analysis technology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⇒ </a:t>
            </a:r>
            <a:r>
              <a:rPr lang="en-US" altLang="ja-JP" sz="2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Simulation technology, data scientists,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Open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Trend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Examples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</a:t>
            </a:r>
            <a:r>
              <a:rPr lang="ja-JP" altLang="en-US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Utilization</a:t>
            </a:r>
            <a:endParaRPr lang="ja-JP" altLang="en-US" sz="2800" b="1" dirty="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195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D18754-F635-48E3-9008-02E1EF0B27E7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8196" name="テキスト ボックス 70"/>
          <p:cNvSpPr txBox="1">
            <a:spLocks noChangeArrowheads="1"/>
          </p:cNvSpPr>
          <p:nvPr/>
        </p:nvSpPr>
        <p:spPr bwMode="auto">
          <a:xfrm>
            <a:off x="446088" y="960438"/>
            <a:ext cx="83772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280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Early</a:t>
            </a:r>
            <a:r>
              <a:rPr lang="en-US" altLang="ja-JP" sz="2400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birds adapted to machine-readability and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international standardization including weather data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services are already up and running.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800">
              <a:latin typeface="HGP明朝E" pitchFamily="18" charset="-128"/>
              <a:ea typeface="HGP明朝E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明朝E" pitchFamily="18" charset="-128"/>
                <a:ea typeface="HGP明朝E" pitchFamily="18" charset="-128"/>
              </a:rPr>
              <a:t>・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recent rapid ICT technology development opened up  the way to the real-time processing of massive data.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明朝E" pitchFamily="18" charset="-128"/>
                <a:ea typeface="HGP明朝E" pitchFamily="18" charset="-128"/>
              </a:rPr>
              <a:t>・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boosted the significant improvement of simulation technology, and higher quality services making use of data analysis capability</a:t>
            </a:r>
            <a:r>
              <a: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are emerging.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493838"/>
            <a:ext cx="441166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b="1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Sea-Navi</a:t>
            </a:r>
            <a:r>
              <a:rPr lang="ja-JP" altLang="en-US" sz="2800" b="1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Universal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Shipbuilding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Corp.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(Japan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Marine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United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Corp.</a:t>
            </a:r>
            <a:r>
              <a:rPr lang="ja-JP" altLang="en-US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now)</a:t>
            </a:r>
            <a:endParaRPr lang="ja-JP" altLang="en-US" sz="16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A12512-E7B8-4D48-9A03-C84EA81E265D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9221" name="テキスト ボックス 4"/>
          <p:cNvSpPr txBox="1">
            <a:spLocks noChangeArrowheads="1"/>
          </p:cNvSpPr>
          <p:nvPr/>
        </p:nvSpPr>
        <p:spPr bwMode="auto">
          <a:xfrm>
            <a:off x="255588" y="903288"/>
            <a:ext cx="7369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HGP明朝E" pitchFamily="18" charset="-128"/>
                <a:ea typeface="HGP明朝E" pitchFamily="18" charset="-128"/>
              </a:rPr>
              <a:t>・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calculates and proposes the most economical sailing route to vessels based on weather and oceanographic forecast data as well as ship navigation monitoring data.</a:t>
            </a:r>
          </a:p>
        </p:txBody>
      </p:sp>
      <p:sp>
        <p:nvSpPr>
          <p:cNvPr id="9222" name="正方形/長方形 1"/>
          <p:cNvSpPr>
            <a:spLocks noChangeArrowheads="1"/>
          </p:cNvSpPr>
          <p:nvPr/>
        </p:nvSpPr>
        <p:spPr bwMode="auto">
          <a:xfrm>
            <a:off x="255588" y="6308725"/>
            <a:ext cx="8324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Source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：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Universal Shipbuilding Corp. (then) 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(http://www.u-zosen.co.jp/giken/pdf/vol02_b01.pdf)</a:t>
            </a:r>
          </a:p>
        </p:txBody>
      </p:sp>
      <p:sp>
        <p:nvSpPr>
          <p:cNvPr id="9223" name="正方形/長方形 7"/>
          <p:cNvSpPr>
            <a:spLocks noChangeArrowheads="1"/>
          </p:cNvSpPr>
          <p:nvPr/>
        </p:nvSpPr>
        <p:spPr bwMode="auto">
          <a:xfrm>
            <a:off x="2216150" y="234950"/>
            <a:ext cx="48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HGP明朝E" pitchFamily="18" charset="-128"/>
                <a:ea typeface="HGP明朝E" pitchFamily="18" charset="-128"/>
              </a:rPr>
              <a:t>®</a:t>
            </a:r>
            <a:r>
              <a:rPr lang="ja-JP" altLang="en-US" sz="1400" b="1">
                <a:latin typeface="HGP明朝E" pitchFamily="18" charset="-128"/>
                <a:ea typeface="HGP明朝E" pitchFamily="18" charset="-128"/>
              </a:rPr>
              <a:t>　</a:t>
            </a:r>
            <a:endParaRPr lang="ja-JP" altLang="en-US" sz="1400"/>
          </a:p>
        </p:txBody>
      </p:sp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151188"/>
            <a:ext cx="3783012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正方形/長方形 18"/>
          <p:cNvSpPr>
            <a:spLocks noChangeArrowheads="1"/>
          </p:cNvSpPr>
          <p:nvPr/>
        </p:nvSpPr>
        <p:spPr bwMode="auto">
          <a:xfrm>
            <a:off x="5284788" y="5894388"/>
            <a:ext cx="317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Structure</a:t>
            </a:r>
            <a:r>
              <a:rPr lang="ja-JP" altLang="en-US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</a:t>
            </a:r>
            <a:r>
              <a:rPr lang="ja-JP" altLang="en-US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Sea-Navi</a:t>
            </a:r>
            <a:endParaRPr lang="ja-JP" altLang="en-US" sz="1400" b="1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26" name="正方形/長方形 19"/>
          <p:cNvSpPr>
            <a:spLocks noChangeArrowheads="1"/>
          </p:cNvSpPr>
          <p:nvPr/>
        </p:nvSpPr>
        <p:spPr bwMode="auto">
          <a:xfrm>
            <a:off x="477838" y="5453063"/>
            <a:ext cx="3783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Image of Sailing Route of Minimum Fuel Cost Provided by Sea-Navi</a:t>
            </a:r>
            <a:endParaRPr lang="ja-JP" altLang="en-US" sz="1400" b="1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09750"/>
            <a:ext cx="6781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b="1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Flight Efficiency Services</a:t>
            </a:r>
            <a:r>
              <a:rPr lang="ja-JP" altLang="en-US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（</a:t>
            </a:r>
            <a:r>
              <a:rPr lang="en-US" altLang="ja-JP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GE Aviation</a:t>
            </a:r>
            <a:r>
              <a:rPr lang="ja-JP" altLang="en-US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A67154-1AE8-484E-B342-F0C2C917C81D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0245" name="テキスト ボックス 4"/>
          <p:cNvSpPr txBox="1">
            <a:spLocks noChangeArrowheads="1"/>
          </p:cNvSpPr>
          <p:nvPr/>
        </p:nvSpPr>
        <p:spPr bwMode="auto">
          <a:xfrm>
            <a:off x="477838" y="903288"/>
            <a:ext cx="833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明朝E" pitchFamily="18" charset="-128"/>
                <a:ea typeface="HGP明朝E" pitchFamily="18" charset="-128"/>
              </a:rPr>
              <a:t>・ 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analyzes and proposes the most fuel efficient flight route based on various meteorological data as well as data from other aircrafts and the destination airport.</a:t>
            </a: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46" name="正方形/長方形 1"/>
          <p:cNvSpPr>
            <a:spLocks noChangeArrowheads="1"/>
          </p:cNvSpPr>
          <p:nvPr/>
        </p:nvSpPr>
        <p:spPr bwMode="auto">
          <a:xfrm>
            <a:off x="242888" y="6100763"/>
            <a:ext cx="866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Source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：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 Aviation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Web Site (http://www.geaviation.com/systems/products-and-services/air-traffic-optimization-services/performance-based-navigation/benefits-economics.html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）</a:t>
            </a:r>
            <a:endParaRPr lang="en-US" altLang="ja-JP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47" name="正方形/長方形 6"/>
          <p:cNvSpPr>
            <a:spLocks noChangeArrowheads="1"/>
          </p:cNvSpPr>
          <p:nvPr/>
        </p:nvSpPr>
        <p:spPr bwMode="auto">
          <a:xfrm>
            <a:off x="2151063" y="5705475"/>
            <a:ext cx="473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Image of Flight Efficiency Services</a:t>
            </a:r>
            <a:r>
              <a:rPr lang="ja-JP" altLang="en-US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400" b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(for Landing)</a:t>
            </a:r>
            <a:endParaRPr lang="ja-JP" altLang="en-US" sz="1400" b="1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下矢印 6"/>
          <p:cNvSpPr/>
          <p:nvPr/>
        </p:nvSpPr>
        <p:spPr>
          <a:xfrm>
            <a:off x="6677025" y="4252913"/>
            <a:ext cx="627063" cy="1489075"/>
          </a:xfrm>
          <a:prstGeom prst="downArrow">
            <a:avLst>
              <a:gd name="adj1" fmla="val 50000"/>
              <a:gd name="adj2" fmla="val 36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b="1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Total Weather Insurance</a:t>
            </a:r>
            <a:r>
              <a:rPr lang="ja-JP" altLang="en-US" sz="24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</a:t>
            </a:r>
            <a:r>
              <a:rPr lang="en-US" altLang="ja-JP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The Climate Corporation</a:t>
            </a:r>
            <a:r>
              <a:rPr lang="ja-JP" altLang="en-US" sz="20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</a:t>
            </a: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DC39AD-532C-4488-9134-DBB32FF955BF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477838" y="903288"/>
            <a:ext cx="8250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latin typeface="HGP明朝E" pitchFamily="18" charset="-128"/>
                <a:ea typeface="HGP明朝E" pitchFamily="18" charset="-128"/>
              </a:rPr>
              <a:t>・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Web-based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agricultural insurance firm founded by an ex- Google staff in 2006.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latin typeface="HGP明朝E" pitchFamily="18" charset="-128"/>
                <a:ea typeface="HGP明朝E" pitchFamily="18" charset="-128"/>
              </a:rPr>
              <a:t>・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Provides customized insurance services based on data from National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Weather Service, Agricultural Department and data of its own simulation.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lang="en-US" altLang="ja-JP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latin typeface="HGP明朝E" pitchFamily="18" charset="-128"/>
                <a:ea typeface="HGP明朝E" pitchFamily="18" charset="-128"/>
              </a:rPr>
              <a:t>・</a:t>
            </a:r>
            <a:r>
              <a:rPr lang="en-US" altLang="ja-JP" sz="18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Monsant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Co. purchased the company for US $ 1.1 billion, in Oct., 2013.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3225" y="6097588"/>
            <a:ext cx="4937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j-lt"/>
                <a:ea typeface="ＭＳ Ｐゴシック" charset="-128"/>
              </a:rPr>
              <a:t>Photo Source </a:t>
            </a:r>
            <a:r>
              <a:rPr lang="ja-JP" altLang="en-US" sz="1200" dirty="0">
                <a:latin typeface="+mj-lt"/>
                <a:ea typeface="ＭＳ Ｐゴシック" charset="-128"/>
              </a:rPr>
              <a:t>：</a:t>
            </a:r>
            <a:r>
              <a:rPr lang="en-US" altLang="ja-JP" sz="1200" dirty="0">
                <a:latin typeface="+mj-lt"/>
                <a:ea typeface="ＭＳ Ｐゴシック" charset="-128"/>
              </a:rPr>
              <a:t>http://climate.com/products/total-weather-insurance</a:t>
            </a:r>
          </a:p>
          <a:p>
            <a:pPr eaLnBrk="1" hangingPunct="1">
              <a:defRPr/>
            </a:pPr>
            <a:r>
              <a:rPr lang="en-US" altLang="ja-JP" sz="1200" dirty="0">
                <a:latin typeface="+mj-lt"/>
                <a:ea typeface="ＭＳ Ｐゴシック" charset="-128"/>
              </a:rPr>
              <a:t>Reference </a:t>
            </a:r>
            <a:r>
              <a:rPr lang="ja-JP" altLang="en-US" sz="1200" dirty="0">
                <a:latin typeface="+mj-lt"/>
                <a:ea typeface="ＭＳ Ｐゴシック" charset="-128"/>
              </a:rPr>
              <a:t>：</a:t>
            </a:r>
            <a:r>
              <a:rPr lang="en-US" altLang="ja-JP" sz="1200" dirty="0">
                <a:latin typeface="+mj-lt"/>
                <a:ea typeface="ＭＳ Ｐゴシック" charset="-128"/>
              </a:rPr>
              <a:t>Webpage of OKFJ</a:t>
            </a:r>
            <a:r>
              <a:rPr lang="ja-JP" altLang="en-US" sz="1200" dirty="0">
                <a:latin typeface="+mj-lt"/>
                <a:ea typeface="ＭＳ Ｐゴシック" charset="-128"/>
              </a:rPr>
              <a:t> （</a:t>
            </a:r>
            <a:r>
              <a:rPr lang="en-US" altLang="ja-JP" sz="1200" dirty="0">
                <a:latin typeface="+mj-lt"/>
                <a:ea typeface="ＭＳ Ｐゴシック" charset="-128"/>
              </a:rPr>
              <a:t>http://okfn.jp/2012/10/22/twi/</a:t>
            </a:r>
            <a:r>
              <a:rPr lang="ja-JP" altLang="en-US" sz="1200" dirty="0">
                <a:latin typeface="+mj-lt"/>
                <a:ea typeface="ＭＳ Ｐゴシック" charset="-128"/>
              </a:rPr>
              <a:t>）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05088"/>
            <a:ext cx="46164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テキスト ボックス 8"/>
          <p:cNvSpPr txBox="1">
            <a:spLocks noChangeArrowheads="1"/>
          </p:cNvSpPr>
          <p:nvPr/>
        </p:nvSpPr>
        <p:spPr bwMode="auto">
          <a:xfrm>
            <a:off x="5213350" y="3924300"/>
            <a:ext cx="3387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HGP明朝E" pitchFamily="18" charset="-128"/>
              <a:ea typeface="HGP明朝E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HGP明朝E" pitchFamily="18" charset="-128"/>
              <a:ea typeface="HGP明朝E" pitchFamily="18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10200" y="2698750"/>
            <a:ext cx="3317875" cy="155416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179388" eaLnBrk="1" hangingPunct="1">
              <a:defRPr/>
            </a:pP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Weather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from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2.5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million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points (National Weather Service)</a:t>
            </a:r>
            <a:endParaRPr lang="ja-JP" altLang="en-US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65113" indent="-179388" eaLnBrk="1" hangingPunct="1">
              <a:defRPr/>
            </a:pP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Soil data from 150 billion points</a:t>
            </a:r>
            <a:endParaRPr lang="ja-JP" altLang="en-US" sz="1600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65113" indent="-179388" eaLnBrk="1" hangingPunct="1">
              <a:defRPr/>
            </a:pP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Harvest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for the past 60 years  (both Agricultural Dept.)</a:t>
            </a:r>
            <a:endParaRPr lang="ja-JP" altLang="en-US" sz="1600" dirty="0">
              <a:solidFill>
                <a:srgbClr val="00206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10200" y="4475163"/>
            <a:ext cx="3317875" cy="91598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179388" eaLnBrk="1" hangingPunct="1">
              <a:defRPr/>
            </a:pP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Cloud service (AWS)</a:t>
            </a:r>
            <a:endParaRPr lang="ja-JP" altLang="en-US" sz="1600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65113" indent="-179388" eaLnBrk="1" hangingPunct="1">
              <a:defRPr/>
            </a:pP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Their own</a:t>
            </a:r>
            <a:r>
              <a:rPr lang="ja-JP" altLang="en-US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technology for big data analysis and simulation </a:t>
            </a:r>
            <a:endParaRPr lang="ja-JP" altLang="en-US" sz="1600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410200" y="5741988"/>
            <a:ext cx="3317875" cy="712787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eaLnBrk="1" hangingPunct="1">
              <a:defRPr/>
            </a:pPr>
            <a:r>
              <a:rPr lang="en-US" altLang="ja-JP" sz="1600" b="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Forecast of harvest loss by farm and by crop, and income compensation </a:t>
            </a:r>
            <a:endParaRPr lang="ja-JP" altLang="en-US" sz="1600" b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276" name="正方形/長方形 13"/>
          <p:cNvSpPr>
            <a:spLocks noChangeArrowheads="1"/>
          </p:cNvSpPr>
          <p:nvPr/>
        </p:nvSpPr>
        <p:spPr bwMode="auto">
          <a:xfrm>
            <a:off x="1319213" y="5821363"/>
            <a:ext cx="317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HGP明朝E" pitchFamily="18" charset="-128"/>
                <a:ea typeface="HGP明朝E" pitchFamily="18" charset="-128"/>
              </a:rPr>
              <a:t>Webpage</a:t>
            </a:r>
            <a:r>
              <a:rPr lang="ja-JP" altLang="en-US" sz="1400" b="1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1400" b="1">
                <a:latin typeface="HGP明朝E" pitchFamily="18" charset="-128"/>
                <a:ea typeface="HGP明朝E" pitchFamily="18" charset="-128"/>
              </a:rPr>
              <a:t>of</a:t>
            </a:r>
            <a:r>
              <a:rPr lang="ja-JP" altLang="en-US" sz="1400" b="1"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1400" b="1">
                <a:latin typeface="HGP明朝E" pitchFamily="18" charset="-128"/>
                <a:ea typeface="HGP明朝E" pitchFamily="18" charset="-128"/>
              </a:rPr>
              <a:t>Total Weather Insurance</a:t>
            </a:r>
            <a:endParaRPr lang="ja-JP" altLang="en-US" sz="1400" b="1"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77838" y="223838"/>
            <a:ext cx="8250237" cy="625475"/>
          </a:xfrm>
        </p:spPr>
        <p:txBody>
          <a:bodyPr/>
          <a:lstStyle/>
          <a:p>
            <a:pPr algn="ctr"/>
            <a:r>
              <a:rPr lang="en-US" altLang="ja-JP" sz="28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Increased Importance of </a:t>
            </a:r>
            <a:br>
              <a:rPr lang="en-US" altLang="ja-JP" sz="28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28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 Utilization in Health Care Sector </a:t>
            </a:r>
            <a:endParaRPr lang="ja-JP" altLang="en-US" sz="2800" b="1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1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890B9F-E887-443D-A3EF-60A275C667D0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2292" name="テキスト ボックス 70"/>
          <p:cNvSpPr txBox="1">
            <a:spLocks noChangeArrowheads="1"/>
          </p:cNvSpPr>
          <p:nvPr/>
        </p:nvSpPr>
        <p:spPr bwMode="auto">
          <a:xfrm>
            <a:off x="477838" y="987425"/>
            <a:ext cx="82502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availability of clinical</a:t>
            </a:r>
            <a:r>
              <a:rPr lang="ja-JP" altLang="en-US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trial</a:t>
            </a:r>
            <a:r>
              <a:rPr lang="ja-JP" altLang="en-US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 is a critical factor for development of medical technology and new medicine.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record, analysis and utilization of data of daily life such as diet, exercise, sleep, weight, body fat, blood pressure and stress, etc. are the requirements for prevention of lifestyle-related diseases.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importance of self medication based on the above data. From cure to prevention and self health care.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46088" y="223838"/>
            <a:ext cx="8548687" cy="498475"/>
          </a:xfrm>
        </p:spPr>
        <p:txBody>
          <a:bodyPr/>
          <a:lstStyle/>
          <a:p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Study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Hisayama Town</a:t>
            </a:r>
            <a:r>
              <a:rPr lang="ja-JP" altLang="en-US" sz="20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20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sz="20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18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(Environmental</a:t>
            </a:r>
            <a:r>
              <a:rPr lang="ja-JP" altLang="en-US" sz="18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Medicine,</a:t>
            </a:r>
            <a:r>
              <a:rPr lang="ja-JP" altLang="en-US" sz="18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Graduate School of Medicine, Kyusyu University)</a:t>
            </a:r>
            <a:endParaRPr lang="ja-JP" altLang="en-US" sz="18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15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5F688-A4D5-4105-91E3-D8C656823CE4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3316" name="テキスト ボックス 4"/>
          <p:cNvSpPr txBox="1">
            <a:spLocks noChangeArrowheads="1"/>
          </p:cNvSpPr>
          <p:nvPr/>
        </p:nvSpPr>
        <p:spPr bwMode="auto">
          <a:xfrm>
            <a:off x="477838" y="860425"/>
            <a:ext cx="8250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epidemiological study with high accuracy on lifestyle-related diseases has been carried out for more than 50 years in Hisayama Town in Fukuoka Prefecture. The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tracing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rate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99</a:t>
            </a: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%.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Autopsies were performed on nearly 80 % of the deceased people for identifying their precise causes of death and hidden diseases.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Genome analyses have also been applied since 2002.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3225" y="5973763"/>
            <a:ext cx="85915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j-lt"/>
                <a:ea typeface="ＭＳ Ｐゴシック" charset="-128"/>
              </a:rPr>
              <a:t>Photo</a:t>
            </a:r>
            <a:r>
              <a:rPr lang="ja-JP" altLang="en-US" sz="1200" dirty="0">
                <a:latin typeface="+mj-lt"/>
                <a:ea typeface="ＭＳ Ｐゴシック" charset="-128"/>
              </a:rPr>
              <a:t> </a:t>
            </a:r>
            <a:r>
              <a:rPr lang="en-US" altLang="ja-JP" sz="1200" dirty="0">
                <a:latin typeface="+mj-lt"/>
                <a:ea typeface="ＭＳ Ｐゴシック" charset="-128"/>
              </a:rPr>
              <a:t>Source</a:t>
            </a:r>
            <a:r>
              <a:rPr lang="ja-JP" altLang="en-US" sz="1200" dirty="0">
                <a:latin typeface="+mj-lt"/>
                <a:ea typeface="ＭＳ Ｐゴシック" charset="-128"/>
              </a:rPr>
              <a:t> ：</a:t>
            </a:r>
            <a:r>
              <a:rPr lang="en-US" altLang="ja-JP" sz="1200" dirty="0">
                <a:latin typeface="+mj-lt"/>
                <a:ea typeface="ＭＳ Ｐゴシック" charset="-128"/>
              </a:rPr>
              <a:t>Webpage</a:t>
            </a:r>
            <a:r>
              <a:rPr lang="ja-JP" altLang="en-US" sz="1200" dirty="0">
                <a:latin typeface="+mj-lt"/>
                <a:ea typeface="ＭＳ Ｐゴシック" charset="-128"/>
              </a:rPr>
              <a:t> </a:t>
            </a:r>
            <a:r>
              <a:rPr lang="en-US" altLang="ja-JP" sz="1200" dirty="0">
                <a:latin typeface="+mj-lt"/>
                <a:ea typeface="ＭＳ Ｐゴシック" charset="-128"/>
              </a:rPr>
              <a:t>of</a:t>
            </a:r>
            <a:r>
              <a:rPr lang="ja-JP" altLang="en-US" sz="1200" dirty="0">
                <a:latin typeface="+mj-lt"/>
                <a:ea typeface="ＭＳ Ｐゴシック" charset="-128"/>
              </a:rPr>
              <a:t> </a:t>
            </a:r>
            <a:r>
              <a:rPr lang="en-US" altLang="ja-JP" sz="1200" dirty="0" err="1">
                <a:latin typeface="+mj-lt"/>
                <a:ea typeface="ＭＳ Ｐゴシック" charset="-128"/>
              </a:rPr>
              <a:t>Hisayama</a:t>
            </a:r>
            <a:r>
              <a:rPr lang="en-US" altLang="ja-JP" sz="1200" dirty="0">
                <a:latin typeface="+mj-lt"/>
                <a:ea typeface="ＭＳ Ｐゴシック" charset="-128"/>
              </a:rPr>
              <a:t> Town</a:t>
            </a:r>
            <a:r>
              <a:rPr lang="ja-JP" altLang="en-US" sz="1200" dirty="0">
                <a:latin typeface="+mj-lt"/>
                <a:ea typeface="ＭＳ Ｐゴシック" charset="-128"/>
              </a:rPr>
              <a:t> （</a:t>
            </a:r>
            <a:r>
              <a:rPr lang="en-US" altLang="ja-JP" sz="1200" dirty="0">
                <a:latin typeface="+mj-lt"/>
                <a:ea typeface="ＭＳ Ｐゴシック" charset="-128"/>
              </a:rPr>
              <a:t>http://www.town.hisayama.fukuoka.jp/50kenkou/start.html</a:t>
            </a:r>
            <a:r>
              <a:rPr lang="ja-JP" altLang="en-US" sz="1200" dirty="0">
                <a:latin typeface="+mj-lt"/>
                <a:ea typeface="ＭＳ Ｐゴシック" charset="-128"/>
              </a:rPr>
              <a:t>）</a:t>
            </a:r>
            <a:endParaRPr lang="en-US" altLang="ja-JP" sz="1200" dirty="0">
              <a:latin typeface="+mj-lt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sz="1200" dirty="0">
                <a:latin typeface="+mj-lt"/>
                <a:ea typeface="ＭＳ Ｐゴシック" charset="-128"/>
              </a:rPr>
              <a:t>Reference</a:t>
            </a:r>
            <a:r>
              <a:rPr lang="ja-JP" altLang="en-US" sz="1200" dirty="0">
                <a:latin typeface="+mj-lt"/>
                <a:ea typeface="ＭＳ Ｐゴシック" charset="-128"/>
              </a:rPr>
              <a:t> ：</a:t>
            </a:r>
            <a:r>
              <a:rPr lang="en-US" altLang="ja-JP" sz="1200" dirty="0">
                <a:latin typeface="+mj-lt"/>
                <a:ea typeface="ＭＳ Ｐゴシック" charset="-128"/>
              </a:rPr>
              <a:t>Webpage</a:t>
            </a:r>
            <a:r>
              <a:rPr lang="ja-JP" altLang="en-US" sz="1200" dirty="0">
                <a:latin typeface="+mj-lt"/>
                <a:ea typeface="ＭＳ Ｐゴシック" charset="-128"/>
              </a:rPr>
              <a:t> </a:t>
            </a:r>
            <a:r>
              <a:rPr lang="en-US" altLang="ja-JP" sz="1200" dirty="0">
                <a:latin typeface="+mn-lt"/>
                <a:ea typeface="ＭＳ Ｐゴシック" charset="-128"/>
              </a:rPr>
              <a:t>of</a:t>
            </a:r>
            <a:r>
              <a:rPr lang="ja-JP" altLang="en-US" sz="1200" dirty="0">
                <a:latin typeface="+mn-lt"/>
                <a:ea typeface="ＭＳ Ｐゴシック" charset="-128"/>
              </a:rPr>
              <a:t> </a:t>
            </a:r>
            <a:r>
              <a:rPr lang="en-US" altLang="ja-JP" sz="1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Environmental</a:t>
            </a:r>
            <a:r>
              <a:rPr lang="ja-JP" altLang="en-US" sz="1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Medicine,</a:t>
            </a:r>
            <a:r>
              <a:rPr lang="ja-JP" altLang="en-US" sz="1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Graduate School of Medicine, Kyusyu University </a:t>
            </a:r>
            <a:r>
              <a:rPr lang="ja-JP" altLang="en-US" sz="1200" dirty="0">
                <a:latin typeface="+mj-lt"/>
                <a:ea typeface="ＭＳ Ｐゴシック" charset="-128"/>
              </a:rPr>
              <a:t>（</a:t>
            </a:r>
            <a:r>
              <a:rPr lang="en-US" altLang="ja-JP" sz="1200" dirty="0">
                <a:latin typeface="+mj-lt"/>
                <a:ea typeface="ＭＳ Ｐゴシック" charset="-128"/>
              </a:rPr>
              <a:t>http://www.med.kyushu-u.ac.jp/envmed/about/index.html</a:t>
            </a:r>
            <a:r>
              <a:rPr lang="ja-JP" altLang="en-US" sz="1200" dirty="0">
                <a:latin typeface="+mj-lt"/>
                <a:ea typeface="ＭＳ Ｐゴシック" charset="-128"/>
              </a:rPr>
              <a:t>）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01963"/>
            <a:ext cx="4276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正方形/長方形 13"/>
          <p:cNvSpPr>
            <a:spLocks noChangeArrowheads="1"/>
          </p:cNvSpPr>
          <p:nvPr/>
        </p:nvSpPr>
        <p:spPr bwMode="auto">
          <a:xfrm>
            <a:off x="1111250" y="5730875"/>
            <a:ext cx="315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>
                <a:latin typeface="HGP明朝E" pitchFamily="18" charset="-128"/>
                <a:ea typeface="HGP明朝E" pitchFamily="18" charset="-128"/>
              </a:rPr>
              <a:t>Scene of Medical Check in 1961</a:t>
            </a:r>
            <a:endParaRPr lang="ja-JP" altLang="en-US" sz="1400" b="1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6389688" y="2798763"/>
            <a:ext cx="925512" cy="479425"/>
          </a:xfrm>
          <a:prstGeom prst="downArrow">
            <a:avLst>
              <a:gd name="adj1" fmla="val 50000"/>
              <a:gd name="adj2" fmla="val 36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1" name="テキスト ボックス 16"/>
          <p:cNvSpPr txBox="1">
            <a:spLocks noChangeArrowheads="1"/>
          </p:cNvSpPr>
          <p:nvPr/>
        </p:nvSpPr>
        <p:spPr bwMode="auto">
          <a:xfrm>
            <a:off x="5018088" y="3278188"/>
            <a:ext cx="39766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 </a:t>
            </a:r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Various research institutions, local authorities, businesses started studies of Hisayama Town cohort for the development and provision of new services.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(Examples)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 </a:t>
            </a:r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Prevention of lifestyle-related diseases and dementia, and development of their remedy and drug.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 </a:t>
            </a:r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Creation of a health care information portal site (Fukuoka Prefecture).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 </a:t>
            </a:r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Health care consultation site named “Kenkou Mirai Yohou”</a:t>
            </a:r>
            <a:r>
              <a: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by Nomura Research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334963"/>
            <a:ext cx="8262937" cy="495300"/>
          </a:xfrm>
        </p:spPr>
        <p:txBody>
          <a:bodyPr/>
          <a:lstStyle/>
          <a:p>
            <a:pPr algn="ctr"/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Latest Achievement of </a:t>
            </a:r>
            <a:b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Tohoku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Medical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Megabank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Organization</a:t>
            </a:r>
            <a:r>
              <a:rPr lang="ja-JP" altLang="en-US" sz="24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lang="ja-JP" altLang="en-US" sz="24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39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AB0564-89DA-4B46-8398-5B1BB7ECD741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14340" name="テキスト ボックス 70"/>
          <p:cNvSpPr txBox="1">
            <a:spLocks noChangeArrowheads="1"/>
          </p:cNvSpPr>
          <p:nvPr/>
        </p:nvSpPr>
        <p:spPr bwMode="auto">
          <a:xfrm>
            <a:off x="468313" y="830263"/>
            <a:ext cx="83772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genome analysis of 1,000 healthy Japanese people participated in a cohort study project has been completed. A newly created database easy to retrieve information for researchers of medicine and life science will be made public shortly. </a:t>
            </a:r>
            <a:endParaRPr lang="ja-JP" altLang="en-US" sz="1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・</a:t>
            </a:r>
            <a:r>
              <a:rPr lang="en-US" altLang="ja-JP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will provide reference standard genomes for analyzing gene mutation of Japanese</a:t>
            </a:r>
            <a:r>
              <a: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patients</a:t>
            </a:r>
            <a:r>
              <a: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will function as the essential basis for probing into causes of diseases peculiar to the Japanese. </a:t>
            </a:r>
            <a:endParaRPr lang="ja-JP" altLang="en-US" sz="1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8313" y="6156325"/>
            <a:ext cx="84788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j-lt"/>
                <a:ea typeface="ＭＳ Ｐゴシック" charset="-128"/>
              </a:rPr>
              <a:t>Source of Materials and Photos</a:t>
            </a:r>
            <a:r>
              <a:rPr lang="ja-JP" altLang="en-US" sz="1200" dirty="0">
                <a:latin typeface="+mj-lt"/>
                <a:ea typeface="ＭＳ Ｐゴシック" charset="-128"/>
              </a:rPr>
              <a:t> ：</a:t>
            </a:r>
            <a:r>
              <a:rPr lang="en-US" altLang="ja-JP" sz="1200" dirty="0">
                <a:latin typeface="+mj-lt"/>
                <a:ea typeface="ＭＳ Ｐゴシック" charset="-128"/>
              </a:rPr>
              <a:t>Webpage of Tohoku Medical Megabank Organization </a:t>
            </a:r>
            <a:r>
              <a:rPr lang="ja-JP" altLang="en-US" sz="1200" dirty="0">
                <a:latin typeface="+mj-lt"/>
                <a:ea typeface="ＭＳ Ｐゴシック" charset="-128"/>
              </a:rPr>
              <a:t>（</a:t>
            </a:r>
            <a:r>
              <a:rPr lang="en-US" altLang="ja-JP" sz="1200" dirty="0">
                <a:latin typeface="+mj-lt"/>
                <a:ea typeface="ＭＳ Ｐゴシック" charset="-128"/>
              </a:rPr>
              <a:t>http://www.megabank.tohoku.ac.jp/</a:t>
            </a:r>
            <a:r>
              <a:rPr lang="ja-JP" altLang="en-US" sz="1200" dirty="0">
                <a:latin typeface="+mj-lt"/>
                <a:ea typeface="ＭＳ Ｐゴシック" charset="-128"/>
              </a:rPr>
              <a:t>）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825750"/>
            <a:ext cx="39227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98775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375150"/>
            <a:ext cx="2476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180975" y="223838"/>
            <a:ext cx="8550275" cy="498475"/>
          </a:xfrm>
        </p:spPr>
        <p:txBody>
          <a:bodyPr/>
          <a:lstStyle/>
          <a:p>
            <a:pPr algn="ctr"/>
            <a:r>
              <a:rPr lang="en-US" altLang="ja-JP" sz="2800" b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ICT Innovation in the Health Care Sector </a:t>
            </a:r>
            <a:endParaRPr lang="ja-JP" altLang="en-US" sz="2800" b="1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78BFE3-697D-4491-9154-FCE4404D0D1F}" type="slidenum">
              <a:rPr lang="ja-JP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grpSp>
        <p:nvGrpSpPr>
          <p:cNvPr id="15364" name="グループ化 2"/>
          <p:cNvGrpSpPr>
            <a:grpSpLocks/>
          </p:cNvGrpSpPr>
          <p:nvPr/>
        </p:nvGrpSpPr>
        <p:grpSpPr bwMode="auto">
          <a:xfrm>
            <a:off x="120650" y="838200"/>
            <a:ext cx="9015413" cy="5657850"/>
            <a:chOff x="-32096" y="850900"/>
            <a:chExt cx="9234633" cy="5870575"/>
          </a:xfrm>
        </p:grpSpPr>
        <p:sp>
          <p:nvSpPr>
            <p:cNvPr id="75" name="正方形/長方形 74"/>
            <p:cNvSpPr/>
            <p:nvPr/>
          </p:nvSpPr>
          <p:spPr>
            <a:xfrm>
              <a:off x="34575" y="850900"/>
              <a:ext cx="9052509" cy="58392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16878" y="950813"/>
              <a:ext cx="8511098" cy="561662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4000">
                  <a:schemeClr val="accent1">
                    <a:tint val="44500"/>
                    <a:satMod val="160000"/>
                  </a:schemeClr>
                </a:gs>
                <a:gs pos="5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dirty="0"/>
            </a:p>
          </p:txBody>
        </p:sp>
        <p:sp>
          <p:nvSpPr>
            <p:cNvPr id="15369" name="スライド番号プレースホルダ 5"/>
            <p:cNvSpPr txBox="1">
              <a:spLocks/>
            </p:cNvSpPr>
            <p:nvPr/>
          </p:nvSpPr>
          <p:spPr bwMode="auto">
            <a:xfrm>
              <a:off x="457200" y="6245225"/>
              <a:ext cx="213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kumimoji="1" sz="23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Tahoma" pitchFamily="34" charset="0"/>
              </a:endParaRPr>
            </a:p>
          </p:txBody>
        </p:sp>
        <p:grpSp>
          <p:nvGrpSpPr>
            <p:cNvPr id="15370" name="グループ化 8"/>
            <p:cNvGrpSpPr>
              <a:grpSpLocks/>
            </p:cNvGrpSpPr>
            <p:nvPr/>
          </p:nvGrpSpPr>
          <p:grpSpPr bwMode="auto">
            <a:xfrm>
              <a:off x="122384" y="4688846"/>
              <a:ext cx="1894878" cy="1655424"/>
              <a:chOff x="270192" y="4544041"/>
              <a:chExt cx="1964579" cy="1655846"/>
            </a:xfrm>
          </p:grpSpPr>
          <p:sp>
            <p:nvSpPr>
              <p:cNvPr id="79" name="二等辺三角形 78"/>
              <p:cNvSpPr/>
              <p:nvPr/>
            </p:nvSpPr>
            <p:spPr>
              <a:xfrm>
                <a:off x="630978" y="4957591"/>
                <a:ext cx="1223975" cy="881469"/>
              </a:xfrm>
              <a:prstGeom prst="triangle">
                <a:avLst/>
              </a:prstGeom>
              <a:noFill/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270192" y="5407387"/>
                <a:ext cx="792380" cy="7875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1414928" y="5412331"/>
                <a:ext cx="792380" cy="7875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846775" y="4544041"/>
                <a:ext cx="790694" cy="7875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543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19083" y="5616634"/>
                <a:ext cx="826099" cy="43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ja-JP" sz="1050" b="1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Cause</a:t>
                </a:r>
                <a:r>
                  <a:rPr lang="ja-JP" altLang="en-US" sz="1050" b="1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050" b="1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of</a:t>
                </a:r>
                <a:r>
                  <a:rPr lang="ja-JP" altLang="en-US" sz="1050" b="1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endParaRPr lang="en-US" altLang="ja-JP" sz="1050" b="1" dirty="0" smtClean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ja-JP" sz="1050" b="1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Disease</a:t>
                </a:r>
                <a:endParaRPr lang="ja-JP" altLang="en-US" sz="1050" b="1" dirty="0" smtClean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5438" name="テキスト ボックス 311"/>
              <p:cNvSpPr txBox="1">
                <a:spLocks noChangeArrowheads="1"/>
              </p:cNvSpPr>
              <p:nvPr/>
            </p:nvSpPr>
            <p:spPr bwMode="auto">
              <a:xfrm>
                <a:off x="1451335" y="5603117"/>
                <a:ext cx="783436" cy="28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kumimoji="1" sz="23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b="1">
                    <a:solidFill>
                      <a:schemeClr val="bg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Disease</a:t>
                </a:r>
                <a:endParaRPr lang="ja-JP" altLang="en-US" sz="1200" b="1">
                  <a:solidFill>
                    <a:schemeClr val="bg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5439" name="テキスト ボックス 312"/>
              <p:cNvSpPr txBox="1">
                <a:spLocks noChangeArrowheads="1"/>
              </p:cNvSpPr>
              <p:nvPr/>
            </p:nvSpPr>
            <p:spPr bwMode="auto">
              <a:xfrm>
                <a:off x="814960" y="4750056"/>
                <a:ext cx="873608" cy="27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kumimoji="1" sz="23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100" b="1">
                    <a:solidFill>
                      <a:schemeClr val="bg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Treatment</a:t>
                </a:r>
                <a:endParaRPr lang="ja-JP" altLang="en-US" sz="1100" b="1">
                  <a:solidFill>
                    <a:schemeClr val="bg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15371" name="グループ化 14"/>
            <p:cNvGrpSpPr>
              <a:grpSpLocks/>
            </p:cNvGrpSpPr>
            <p:nvPr/>
          </p:nvGrpSpPr>
          <p:grpSpPr bwMode="auto">
            <a:xfrm>
              <a:off x="1908175" y="1700849"/>
              <a:ext cx="5812983" cy="3537901"/>
              <a:chOff x="2155391" y="1443029"/>
              <a:chExt cx="5814181" cy="3537128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3163451" y="2144577"/>
                <a:ext cx="3752190" cy="2671154"/>
              </a:xfrm>
              <a:prstGeom prst="ellipse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3308203" y="2287852"/>
                <a:ext cx="3454552" cy="2374725"/>
              </a:xfrm>
              <a:prstGeom prst="ellipse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3461089" y="2439360"/>
                <a:ext cx="3122759" cy="2079942"/>
              </a:xfrm>
              <a:prstGeom prst="ellipse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3612348" y="2592515"/>
                <a:ext cx="2792592" cy="1781867"/>
              </a:xfrm>
              <a:prstGeom prst="ellipse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3810773" y="2744023"/>
                <a:ext cx="2423391" cy="1487086"/>
              </a:xfrm>
              <a:prstGeom prst="ellipse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3820585" y="1444864"/>
                <a:ext cx="2376264" cy="1584176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2155391" y="3395981"/>
                <a:ext cx="2376264" cy="158417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5539767" y="3366364"/>
                <a:ext cx="2376264" cy="158417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4523152" y="1443029"/>
                <a:ext cx="1158023" cy="5747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i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Prescription</a:t>
                </a:r>
              </a:p>
              <a:p>
                <a:pPr eaLnBrk="1" hangingPunct="1">
                  <a:defRPr/>
                </a:pPr>
                <a:endParaRPr lang="ja-JP" altLang="en-US" sz="16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6323618" y="3399460"/>
                <a:ext cx="1078328" cy="350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i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Symptom</a:t>
                </a: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2939003" y="3450512"/>
                <a:ext cx="666839" cy="3507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i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Body</a:t>
                </a:r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2342100" y="3707417"/>
                <a:ext cx="2303035" cy="1053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Information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on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Life History, 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Clinical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History,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Environment,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endPara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External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Form,  Physiological, 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Internal, Genetic, and Neural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Factors.   </a:t>
                </a: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5539675" y="3801286"/>
                <a:ext cx="2429897" cy="1053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Lumbago, Migraine,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Heart 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Disease, Depression, </a:t>
                </a:r>
                <a:r>
                  <a:rPr lang="en-US" altLang="ja-JP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Atopy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Allergy,  Dependence, Amnesia,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Insomnia, Poor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Health,</a:t>
                </a:r>
                <a:r>
                  <a:rPr lang="ja-JP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endPara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Psychiatric Unstableness, etc.</a:t>
                </a:r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3739210" y="1858030"/>
                <a:ext cx="2764943" cy="114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Dietary Education, PE, Intellectual</a:t>
                </a:r>
              </a:p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Training, Forest Bathing, Sea Bathing,  </a:t>
                </a:r>
              </a:p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Hot Spring Cure, Recreation,  Food</a:t>
                </a:r>
              </a:p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Therapy, Medication, Targeted Therapy,</a:t>
                </a:r>
              </a:p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Genomic Drug Discovery, Cell Therapy,</a:t>
                </a:r>
              </a:p>
              <a:p>
                <a:pPr eaLnBrk="1" hangingPunct="1">
                  <a:defRPr/>
                </a:pP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etc.</a:t>
                </a: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4027089" y="2949877"/>
                <a:ext cx="1925701" cy="6060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sz="3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ICT</a:t>
                </a:r>
                <a:endParaRPr lang="ja-JP" altLang="en-US" sz="3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4176721" y="3387933"/>
                <a:ext cx="1603667" cy="5434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Big Data</a:t>
                </a:r>
              </a:p>
            </p:txBody>
          </p:sp>
        </p:grpSp>
        <p:grpSp>
          <p:nvGrpSpPr>
            <p:cNvPr id="15372" name="グループ化 15"/>
            <p:cNvGrpSpPr>
              <a:grpSpLocks/>
            </p:cNvGrpSpPr>
            <p:nvPr/>
          </p:nvGrpSpPr>
          <p:grpSpPr bwMode="auto">
            <a:xfrm>
              <a:off x="179297" y="921730"/>
              <a:ext cx="8608583" cy="5667971"/>
              <a:chOff x="395445" y="663576"/>
              <a:chExt cx="8607943" cy="5668274"/>
            </a:xfrm>
          </p:grpSpPr>
          <p:sp>
            <p:nvSpPr>
              <p:cNvPr id="104" name="テキスト ボックス 103"/>
              <p:cNvSpPr txBox="1"/>
              <p:nvPr/>
            </p:nvSpPr>
            <p:spPr>
              <a:xfrm>
                <a:off x="6435965" y="5618579"/>
                <a:ext cx="1121927" cy="4793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Regenerative</a:t>
                </a:r>
              </a:p>
              <a:p>
                <a:pPr algn="ctr"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Medicine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5595332" y="846423"/>
                <a:ext cx="1360947" cy="3195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Food</a:t>
                </a:r>
                <a:r>
                  <a:rPr lang="ja-JP" altLang="en-US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Services</a:t>
                </a:r>
                <a:endParaRPr lang="ja-JP" altLang="en-US" sz="14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7156274" y="1821610"/>
                <a:ext cx="796731" cy="3508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Sports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380789" y="1806785"/>
                <a:ext cx="949573" cy="3508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Tourism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611701" y="2350386"/>
                <a:ext cx="1183714" cy="3508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Relaxation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7440821" y="2384978"/>
                <a:ext cx="1562567" cy="3195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Facilities / Tools</a:t>
                </a:r>
                <a:endParaRPr lang="ja-JP" altLang="en-US" sz="14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5229487" y="5852492"/>
                <a:ext cx="931687" cy="4793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Preventive</a:t>
                </a:r>
              </a:p>
              <a:p>
                <a:pPr algn="ctr"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Medicine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2567756" y="5639993"/>
                <a:ext cx="1556064" cy="35251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PHR</a:t>
                </a:r>
                <a:r>
                  <a:rPr lang="ja-JP" altLang="en-US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Services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2263698" y="5175462"/>
                <a:ext cx="1648745" cy="28827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Insurance</a:t>
                </a:r>
                <a:r>
                  <a:rPr lang="ja-JP" altLang="en-US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&amp;</a:t>
                </a:r>
                <a:r>
                  <a:rPr lang="ja-JP" altLang="en-US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Finance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6661975" y="1317544"/>
                <a:ext cx="1055262" cy="3195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Body</a:t>
                </a:r>
                <a:r>
                  <a:rPr lang="ja-JP" altLang="en-US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Care</a:t>
                </a:r>
                <a:endParaRPr lang="ja-JP" altLang="en-US" sz="14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6798558" y="5168873"/>
                <a:ext cx="1154446" cy="28662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Assist 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Robots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4239264" y="5852492"/>
                <a:ext cx="874778" cy="28827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Medicine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4468528" y="663576"/>
                <a:ext cx="765837" cy="4793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Healthy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Housing</a:t>
                </a:r>
                <a:endParaRPr lang="ja-JP" altLang="en-US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2001914" y="1306013"/>
                <a:ext cx="1830855" cy="3195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Vehicles / Transport</a:t>
                </a:r>
                <a:endParaRPr lang="ja-JP" altLang="en-US" sz="14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395445" y="2954935"/>
                <a:ext cx="1499154" cy="3508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Entertainment</a:t>
                </a:r>
                <a:endParaRPr lang="ja-JP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850720" y="3511714"/>
                <a:ext cx="725187" cy="3508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LETS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8052190" y="3511714"/>
                <a:ext cx="752829" cy="3508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 &amp; D</a:t>
                </a:r>
                <a:endParaRPr lang="ja-JP" altLang="en-US" sz="16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7735123" y="2890692"/>
                <a:ext cx="1099163" cy="5436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Education /</a:t>
                </a:r>
              </a:p>
              <a:p>
                <a:pPr algn="ctr" eaLnBrk="1" hangingPunct="1">
                  <a:defRPr/>
                </a:pPr>
                <a:r>
                  <a:rPr lang="en-US" altLang="ja-JP" sz="14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Training</a:t>
                </a:r>
                <a:endParaRPr lang="ja-JP" altLang="en-US" sz="14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2" name="テキスト ボックス 121"/>
              <p:cNvSpPr txBox="1"/>
              <p:nvPr/>
            </p:nvSpPr>
            <p:spPr>
              <a:xfrm>
                <a:off x="3131971" y="734408"/>
                <a:ext cx="1107292" cy="4777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Healthy</a:t>
                </a:r>
                <a:r>
                  <a:rPr lang="ja-JP" altLang="en-US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City</a:t>
                </a:r>
                <a:r>
                  <a:rPr lang="ja-JP" altLang="en-US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endParaRPr lang="en-US" altLang="ja-JP" sz="1200" b="1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Development</a:t>
                </a:r>
              </a:p>
            </p:txBody>
          </p:sp>
        </p:grpSp>
        <p:grpSp>
          <p:nvGrpSpPr>
            <p:cNvPr id="15373" name="グループ化 11"/>
            <p:cNvGrpSpPr>
              <a:grpSpLocks/>
            </p:cNvGrpSpPr>
            <p:nvPr/>
          </p:nvGrpSpPr>
          <p:grpSpPr bwMode="auto">
            <a:xfrm>
              <a:off x="2050941" y="1959457"/>
              <a:ext cx="1348039" cy="1732985"/>
              <a:chOff x="2404685" y="1679717"/>
              <a:chExt cx="1347961" cy="1732353"/>
            </a:xfrm>
          </p:grpSpPr>
          <p:sp>
            <p:nvSpPr>
              <p:cNvPr id="124" name="下矢印 123"/>
              <p:cNvSpPr/>
              <p:nvPr/>
            </p:nvSpPr>
            <p:spPr>
              <a:xfrm rot="7752042">
                <a:off x="2761789" y="2192464"/>
                <a:ext cx="358956" cy="364226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25" name="下矢印 124"/>
              <p:cNvSpPr/>
              <p:nvPr/>
            </p:nvSpPr>
            <p:spPr>
              <a:xfrm rot="6320116">
                <a:off x="2457716" y="2871505"/>
                <a:ext cx="360602" cy="466664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26" name="下矢印 125"/>
              <p:cNvSpPr/>
              <p:nvPr/>
            </p:nvSpPr>
            <p:spPr>
              <a:xfrm rot="8501115">
                <a:off x="3391671" y="1679717"/>
                <a:ext cx="360974" cy="465983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rot="18559677">
                <a:off x="2505705" y="2506447"/>
                <a:ext cx="1528032" cy="282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dirty="0">
                    <a:solidFill>
                      <a:schemeClr val="accent3">
                        <a:lumMod val="75000"/>
                      </a:schemeClr>
                    </a:solidFill>
                    <a:latin typeface="Arial" charset="0"/>
                    <a:ea typeface="ＭＳ Ｐゴシック" charset="-128"/>
                  </a:rPr>
                  <a:t>Industry Promotion</a:t>
                </a:r>
                <a:endParaRPr lang="ja-JP" altLang="en-US" sz="1200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5374" name="グループ化 12"/>
            <p:cNvGrpSpPr>
              <a:grpSpLocks/>
            </p:cNvGrpSpPr>
            <p:nvPr/>
          </p:nvGrpSpPr>
          <p:grpSpPr bwMode="auto">
            <a:xfrm>
              <a:off x="6091804" y="1903453"/>
              <a:ext cx="1276490" cy="1697571"/>
              <a:chOff x="6307332" y="1645460"/>
              <a:chExt cx="1276899" cy="1697136"/>
            </a:xfrm>
          </p:grpSpPr>
          <p:sp>
            <p:nvSpPr>
              <p:cNvPr id="129" name="下矢印 128"/>
              <p:cNvSpPr/>
              <p:nvPr/>
            </p:nvSpPr>
            <p:spPr>
              <a:xfrm rot="15550030">
                <a:off x="7171303" y="2826601"/>
                <a:ext cx="360642" cy="465214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0" name="下矢印 129"/>
              <p:cNvSpPr/>
              <p:nvPr/>
            </p:nvSpPr>
            <p:spPr>
              <a:xfrm rot="14142192">
                <a:off x="6884204" y="2138543"/>
                <a:ext cx="360642" cy="379002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1" name="下矢印 130"/>
              <p:cNvSpPr/>
              <p:nvPr/>
            </p:nvSpPr>
            <p:spPr>
              <a:xfrm rot="13471053">
                <a:off x="6307332" y="1645460"/>
                <a:ext cx="361110" cy="466034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2" name="テキスト ボックス 131"/>
              <p:cNvSpPr txBox="1"/>
              <p:nvPr/>
            </p:nvSpPr>
            <p:spPr>
              <a:xfrm rot="3246200">
                <a:off x="5986478" y="2436836"/>
                <a:ext cx="1529844" cy="2830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dirty="0">
                    <a:solidFill>
                      <a:schemeClr val="accent3">
                        <a:lumMod val="75000"/>
                      </a:schemeClr>
                    </a:solidFill>
                    <a:latin typeface="Arial" charset="0"/>
                    <a:ea typeface="ＭＳ Ｐゴシック" charset="-128"/>
                  </a:rPr>
                  <a:t>Industry Promotion</a:t>
                </a:r>
                <a:endParaRPr lang="ja-JP" altLang="en-US" sz="1200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5375" name="グループ化 13"/>
            <p:cNvGrpSpPr>
              <a:grpSpLocks/>
            </p:cNvGrpSpPr>
            <p:nvPr/>
          </p:nvGrpSpPr>
          <p:grpSpPr bwMode="auto">
            <a:xfrm>
              <a:off x="504518" y="5145117"/>
              <a:ext cx="5481569" cy="1513560"/>
              <a:chOff x="722812" y="4886690"/>
              <a:chExt cx="5478594" cy="1514914"/>
            </a:xfrm>
          </p:grpSpPr>
          <p:sp>
            <p:nvSpPr>
              <p:cNvPr id="134" name="下矢印 133"/>
              <p:cNvSpPr/>
              <p:nvPr/>
            </p:nvSpPr>
            <p:spPr>
              <a:xfrm rot="1824756">
                <a:off x="3991128" y="4952636"/>
                <a:ext cx="360799" cy="464922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5" name="下矢印 134"/>
              <p:cNvSpPr/>
              <p:nvPr/>
            </p:nvSpPr>
            <p:spPr>
              <a:xfrm>
                <a:off x="4860620" y="5216422"/>
                <a:ext cx="359174" cy="364353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6" name="下矢印 135"/>
              <p:cNvSpPr/>
              <p:nvPr/>
            </p:nvSpPr>
            <p:spPr>
              <a:xfrm rot="20108531">
                <a:off x="5746365" y="4946042"/>
                <a:ext cx="360799" cy="464922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7" name="テキスト ボックス 136"/>
              <p:cNvSpPr txBox="1"/>
              <p:nvPr/>
            </p:nvSpPr>
            <p:spPr>
              <a:xfrm>
                <a:off x="4556705" y="4886690"/>
                <a:ext cx="1644722" cy="2885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200" b="1" dirty="0">
                    <a:solidFill>
                      <a:schemeClr val="accent3">
                        <a:lumMod val="75000"/>
                      </a:schemeClr>
                    </a:solidFill>
                    <a:latin typeface="Arial" charset="0"/>
                    <a:ea typeface="ＭＳ Ｐゴシック" charset="-128"/>
                  </a:rPr>
                  <a:t>Industry Promotion</a:t>
                </a:r>
              </a:p>
            </p:txBody>
          </p:sp>
          <p:sp>
            <p:nvSpPr>
              <p:cNvPr id="141" name="テキスト ボックス 140"/>
              <p:cNvSpPr txBox="1"/>
              <p:nvPr/>
            </p:nvSpPr>
            <p:spPr>
              <a:xfrm>
                <a:off x="722812" y="6081968"/>
                <a:ext cx="1045016" cy="319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solidFill>
                      <a:schemeClr val="accent3">
                        <a:lumMod val="75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【So</a:t>
                </a:r>
                <a:r>
                  <a:rPr lang="ja-JP" alt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400" b="1" dirty="0">
                    <a:solidFill>
                      <a:schemeClr val="accent3">
                        <a:lumMod val="75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far】</a:t>
                </a:r>
              </a:p>
            </p:txBody>
          </p:sp>
        </p:grpSp>
        <p:sp>
          <p:nvSpPr>
            <p:cNvPr id="138" name="テキスト ボックス 137"/>
            <p:cNvSpPr txBox="1"/>
            <p:nvPr/>
          </p:nvSpPr>
          <p:spPr>
            <a:xfrm>
              <a:off x="7647984" y="4143628"/>
              <a:ext cx="1510648" cy="1676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ja-JP" sz="1100" b="1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Advanced ICT Utilization in Medical Technology Sector</a:t>
              </a:r>
              <a:endParaRPr lang="en-US" altLang="ja-JP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Sensing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Electronic</a:t>
              </a: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　</a:t>
              </a:r>
              <a:endParaRPr lang="en-US" altLang="ja-JP" sz="11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　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Diagnosis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Genome</a:t>
              </a: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Analysis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Remote  </a:t>
              </a:r>
            </a:p>
            <a:p>
              <a:pPr eaLnBrk="1" hangingPunct="1">
                <a:defRPr/>
              </a:pP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Conference</a:t>
              </a: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-32096" y="850900"/>
              <a:ext cx="2206621" cy="18201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ja-JP" sz="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Diffusion</a:t>
              </a:r>
              <a:r>
                <a:rPr lang="ja-JP" altLang="en-US" sz="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of  ICT Utilization in Daily Life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Preference of Smart Phones, Tablet  </a:t>
              </a:r>
            </a:p>
            <a:p>
              <a:pPr eaLnBrk="1" hangingPunct="1">
                <a:defRPr/>
              </a:pP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Terminals,</a:t>
              </a: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Mobile Equipment to PC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Always</a:t>
              </a: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Portable / Intuitive Operation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Easy to Understand with </a:t>
              </a:r>
            </a:p>
            <a:p>
              <a:pPr eaLnBrk="1" hangingPunct="1">
                <a:defRPr/>
              </a:pP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Animation &amp; Pictures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Infrastructure Development </a:t>
              </a:r>
            </a:p>
            <a:p>
              <a:pPr eaLnBrk="1" hangingPunct="1">
                <a:defRPr/>
              </a:pP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for Cloud Computing, etc. 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SNS 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Large Screen UIF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Wireless</a:t>
              </a:r>
            </a:p>
            <a:p>
              <a:pPr eaLnBrk="1" hangingPunct="1">
                <a:defRPr/>
              </a:pPr>
              <a:r>
                <a:rPr lang="ja-JP" altLang="en-US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・</a:t>
              </a:r>
              <a:r>
                <a:rPr lang="en-US" altLang="ja-JP" sz="9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Others</a:t>
              </a: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6908107" y="850900"/>
              <a:ext cx="2294430" cy="1357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ja-JP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Innovative</a:t>
              </a:r>
              <a:r>
                <a:rPr lang="ja-JP" altLang="en-US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Advancement of ICT Itself 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Synergy</a:t>
              </a: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with</a:t>
              </a: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Craftsmanship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　　　　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M2M, O2O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　　　　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Changeover to  </a:t>
              </a:r>
            </a:p>
            <a:p>
              <a:pPr eaLnBrk="1" hangingPunct="1">
                <a:defRPr/>
              </a:pP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                  Ambient Society</a:t>
              </a:r>
            </a:p>
            <a:p>
              <a:pPr eaLnBrk="1" hangingPunct="1">
                <a:defRPr/>
              </a:pPr>
              <a:r>
                <a:rPr lang="ja-JP" altLang="en-US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　　　　　・</a:t>
              </a:r>
              <a:r>
                <a:rPr lang="en-US" altLang="ja-JP" sz="1100" i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Big Data  Analysis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960</Words>
  <Application>Microsoft Office PowerPoint</Application>
  <PresentationFormat>画面に合わせる (4:3)</PresentationFormat>
  <Paragraphs>163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Arial</vt:lpstr>
      <vt:lpstr>ＭＳ Ｐゴシック</vt:lpstr>
      <vt:lpstr>HGS明朝E</vt:lpstr>
      <vt:lpstr>Wingdings 3</vt:lpstr>
      <vt:lpstr>Wingdings</vt:lpstr>
      <vt:lpstr>Calibri</vt:lpstr>
      <vt:lpstr>Arial Unicode MS</vt:lpstr>
      <vt:lpstr>HGP明朝E</vt:lpstr>
      <vt:lpstr>Tahoma</vt:lpstr>
      <vt:lpstr>アース</vt:lpstr>
      <vt:lpstr>PowerPoint プレゼンテーション</vt:lpstr>
      <vt:lpstr>Open Data - Trend and Examples of Utilization</vt:lpstr>
      <vt:lpstr>Sea-Navi　　 Universal Shipbuilding Corp. (Japan Marine United Corp. now)</vt:lpstr>
      <vt:lpstr>Flight Efficiency Services　（GE Aviation）</vt:lpstr>
      <vt:lpstr>Total Weather Insurance　（The Climate Corporation）</vt:lpstr>
      <vt:lpstr>Increased Importance of  Data Utilization in Health Care Sector </vt:lpstr>
      <vt:lpstr>Study in Hisayama Town　 (Environmental Medicine, Graduate School of Medicine, Kyusyu University)</vt:lpstr>
      <vt:lpstr>Latest Achievement of  Tohoku Medical Megabank Organization </vt:lpstr>
      <vt:lpstr>ICT Innovation in the Health Care Sector </vt:lpstr>
      <vt:lpstr>“Technology” is the Key for Utilization of Open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福島　直央</dc:creator>
  <cp:lastModifiedBy/>
  <cp:revision>1</cp:revision>
  <dcterms:created xsi:type="dcterms:W3CDTF">2013-03-21T07:51:05Z</dcterms:created>
  <dcterms:modified xsi:type="dcterms:W3CDTF">2014-03-10T03:14:13Z</dcterms:modified>
</cp:coreProperties>
</file>