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2" r:id="rId2"/>
    <p:sldId id="261" r:id="rId3"/>
    <p:sldId id="267" r:id="rId4"/>
    <p:sldId id="263" r:id="rId5"/>
    <p:sldId id="273" r:id="rId6"/>
    <p:sldId id="268" r:id="rId7"/>
    <p:sldId id="272" r:id="rId8"/>
    <p:sldId id="271" r:id="rId9"/>
    <p:sldId id="270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46575-A296-425E-A07C-F661D924376B}" type="datetimeFigureOut">
              <a:rPr kumimoji="1" lang="ja-JP" altLang="en-US" smtClean="0"/>
              <a:t>2012/12/4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DFD3C-49D8-4F27-B009-EDCB11F6FD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1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4000872" y="6597352"/>
            <a:ext cx="1219200" cy="182075"/>
          </a:xfrm>
        </p:spPr>
        <p:txBody>
          <a:bodyPr/>
          <a:lstStyle>
            <a:lvl1pPr algn="ctr">
              <a:defRPr/>
            </a:lvl1pPr>
          </a:lstStyle>
          <a:p>
            <a:fld id="{ACBB7C98-B187-49AB-A435-217354B92C4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5" name="タイトル 7"/>
          <p:cNvSpPr>
            <a:spLocks noGrp="1"/>
          </p:cNvSpPr>
          <p:nvPr>
            <p:ph type="ctrTitle"/>
          </p:nvPr>
        </p:nvSpPr>
        <p:spPr>
          <a:xfrm>
            <a:off x="1219200" y="2157214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dirty="0" smtClean="0"/>
              <a:t>マスター タイトルの書式設定</a:t>
            </a:r>
            <a:endParaRPr kumimoji="0" 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904875" y="1919089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904875" y="1919089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179512" y="6597352"/>
            <a:ext cx="8890035" cy="0"/>
            <a:chOff x="179512" y="6525344"/>
            <a:chExt cx="8890035" cy="0"/>
          </a:xfrm>
        </p:grpSpPr>
        <p:cxnSp>
          <p:nvCxnSpPr>
            <p:cNvPr id="25" name="直線コネクタ 24"/>
            <p:cNvCxnSpPr/>
            <p:nvPr/>
          </p:nvCxnSpPr>
          <p:spPr>
            <a:xfrm>
              <a:off x="179512" y="6525344"/>
              <a:ext cx="820891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8475402" y="6525344"/>
              <a:ext cx="15240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8704002" y="6525344"/>
              <a:ext cx="152400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8917147" y="6525344"/>
              <a:ext cx="15240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4644008" y="4267200"/>
            <a:ext cx="3528392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dirty="0" smtClean="0"/>
              <a:t>発表者情報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95" y="4653136"/>
            <a:ext cx="3726866" cy="164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7C98-B187-49AB-A435-217354B92C4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7C98-B187-49AB-A435-217354B92C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7C98-B187-49AB-A435-217354B92C4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4000872" y="6597352"/>
            <a:ext cx="1219200" cy="182075"/>
          </a:xfrm>
        </p:spPr>
        <p:txBody>
          <a:bodyPr/>
          <a:lstStyle>
            <a:lvl1pPr algn="ctr">
              <a:defRPr/>
            </a:lvl1pPr>
          </a:lstStyle>
          <a:p>
            <a:fld id="{ACBB7C98-B187-49AB-A435-217354B92C4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179512" y="6597352"/>
            <a:ext cx="8890035" cy="0"/>
            <a:chOff x="179512" y="6525344"/>
            <a:chExt cx="8890035" cy="0"/>
          </a:xfrm>
        </p:grpSpPr>
        <p:cxnSp>
          <p:nvCxnSpPr>
            <p:cNvPr id="25" name="直線コネクタ 24"/>
            <p:cNvCxnSpPr/>
            <p:nvPr/>
          </p:nvCxnSpPr>
          <p:spPr>
            <a:xfrm>
              <a:off x="179512" y="6525344"/>
              <a:ext cx="820891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8475402" y="6525344"/>
              <a:ext cx="15240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8704002" y="6525344"/>
              <a:ext cx="152400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8917147" y="6525344"/>
              <a:ext cx="15240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11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dirty="0" smtClean="0"/>
              <a:t>マスター タイトルの書式設定</a:t>
            </a:r>
            <a:endParaRPr kumimoji="0"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598912" y="6591632"/>
            <a:ext cx="1981200" cy="365760"/>
          </a:xfrm>
        </p:spPr>
        <p:txBody>
          <a:bodyPr/>
          <a:lstStyle>
            <a:lvl1pPr algn="ctr">
              <a:defRPr/>
            </a:lvl1pPr>
          </a:lstStyle>
          <a:p>
            <a:fld id="{ACBB7C98-B187-49AB-A435-217354B92C46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ja-JP" altLang="en-US" dirty="0" smtClean="0"/>
              <a:t>マスター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179512" y="6597352"/>
            <a:ext cx="8890035" cy="0"/>
            <a:chOff x="179512" y="6525344"/>
            <a:chExt cx="8890035" cy="0"/>
          </a:xfrm>
        </p:grpSpPr>
        <p:cxnSp>
          <p:nvCxnSpPr>
            <p:cNvPr id="9" name="直線コネクタ 8"/>
            <p:cNvCxnSpPr/>
            <p:nvPr/>
          </p:nvCxnSpPr>
          <p:spPr>
            <a:xfrm>
              <a:off x="179512" y="6525344"/>
              <a:ext cx="820891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8475402" y="6525344"/>
              <a:ext cx="15240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8704002" y="6525344"/>
              <a:ext cx="152400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8917147" y="6525344"/>
              <a:ext cx="15240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3" descr="\\spb-fs\プロジェクト\9210359 津國剛PL\オープンデータコンソーシアム\ロゴ\OPEN DATA\OPEN DATA\OP YOK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37312"/>
            <a:ext cx="1317170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グループ化 13"/>
          <p:cNvGrpSpPr/>
          <p:nvPr userDrawn="1"/>
        </p:nvGrpSpPr>
        <p:grpSpPr>
          <a:xfrm rot="10800000">
            <a:off x="126982" y="188640"/>
            <a:ext cx="8890035" cy="0"/>
            <a:chOff x="179512" y="6525344"/>
            <a:chExt cx="8890035" cy="0"/>
          </a:xfrm>
        </p:grpSpPr>
        <p:cxnSp>
          <p:nvCxnSpPr>
            <p:cNvPr id="15" name="直線コネクタ 14"/>
            <p:cNvCxnSpPr/>
            <p:nvPr/>
          </p:nvCxnSpPr>
          <p:spPr>
            <a:xfrm>
              <a:off x="179512" y="6525344"/>
              <a:ext cx="820891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8475402" y="6525344"/>
              <a:ext cx="15240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8704002" y="6525344"/>
              <a:ext cx="152400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8917147" y="6525344"/>
              <a:ext cx="15240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直線コネクタ 19"/>
          <p:cNvCxnSpPr/>
          <p:nvPr userDrawn="1"/>
        </p:nvCxnSpPr>
        <p:spPr>
          <a:xfrm>
            <a:off x="467544" y="836712"/>
            <a:ext cx="8208912" cy="0"/>
          </a:xfrm>
          <a:prstGeom prst="line">
            <a:avLst/>
          </a:prstGeom>
          <a:ln w="539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CBB7C98-B187-49AB-A435-217354B92C4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7C98-B187-49AB-A435-217354B92C4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7C98-B187-49AB-A435-217354B92C4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7C98-B187-49AB-A435-217354B92C4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7C98-B187-49AB-A435-217354B92C4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7C98-B187-49AB-A435-217354B92C4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BB7C98-B187-49AB-A435-217354B92C4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://www.opendata.gr.jp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lancers.jp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オープンデータ流通推進コンソーシアム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利活用・普及</a:t>
            </a:r>
            <a:r>
              <a:rPr lang="ja-JP" altLang="en-US" dirty="0" smtClean="0"/>
              <a:t>委員会</a:t>
            </a:r>
            <a:r>
              <a:rPr lang="ja-JP" altLang="en-US" dirty="0"/>
              <a:t>報告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563888" y="4221088"/>
            <a:ext cx="4608512" cy="1143000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 smtClean="0"/>
              <a:t>利活用・普及委員会　主査</a:t>
            </a:r>
            <a:endParaRPr kumimoji="1" lang="en-US" altLang="ja-JP" dirty="0" smtClean="0"/>
          </a:p>
          <a:p>
            <a:r>
              <a:rPr lang="ja-JP" altLang="en-US" dirty="0" smtClean="0"/>
              <a:t>慶應</a:t>
            </a:r>
            <a:r>
              <a:rPr lang="ja-JP" altLang="en-US" dirty="0"/>
              <a:t>義塾大学メディアデザイン研究科教授</a:t>
            </a:r>
            <a:endParaRPr lang="en-US" altLang="ja-JP" dirty="0" smtClean="0"/>
          </a:p>
          <a:p>
            <a:r>
              <a:rPr lang="ja-JP" altLang="en-US" dirty="0"/>
              <a:t>中村伊知哉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7C98-B187-49AB-A435-217354B92C4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8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r>
              <a:rPr kumimoji="1" lang="ja-JP" altLang="en-US" dirty="0" smtClean="0"/>
              <a:t>今後の主な活動予定（</a:t>
            </a:r>
            <a:r>
              <a:rPr lang="en-US" altLang="ja-JP" dirty="0" smtClean="0"/>
              <a:t>2012</a:t>
            </a:r>
            <a:r>
              <a:rPr lang="ja-JP" altLang="en-US" dirty="0" smtClean="0"/>
              <a:t>年度）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640960" cy="532859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委員会</a:t>
            </a:r>
            <a:endParaRPr lang="en-US" altLang="ja-JP" dirty="0" smtClean="0"/>
          </a:p>
          <a:p>
            <a:pPr lvl="1"/>
            <a:r>
              <a:rPr lang="ja-JP" altLang="en-US" dirty="0" smtClean="0">
                <a:latin typeface="+mn-ea"/>
              </a:rPr>
              <a:t>第３回</a:t>
            </a:r>
            <a:r>
              <a:rPr lang="ja-JP" altLang="en-US" dirty="0">
                <a:latin typeface="+mn-ea"/>
              </a:rPr>
              <a:t>（</a:t>
            </a:r>
            <a:r>
              <a:rPr lang="en-US" altLang="ja-JP" dirty="0">
                <a:latin typeface="+mn-ea"/>
              </a:rPr>
              <a:t>2013/01/22</a:t>
            </a:r>
            <a:r>
              <a:rPr lang="ja-JP" altLang="en-US" dirty="0" smtClean="0">
                <a:latin typeface="+mn-ea"/>
              </a:rPr>
              <a:t>）</a:t>
            </a:r>
            <a:endParaRPr lang="en-US" altLang="ja-JP" dirty="0" smtClean="0">
              <a:latin typeface="+mn-ea"/>
            </a:endParaRPr>
          </a:p>
          <a:p>
            <a:pPr lvl="2"/>
            <a:r>
              <a:rPr lang="ja-JP" altLang="en-US" dirty="0" smtClean="0">
                <a:latin typeface="+mn-ea"/>
              </a:rPr>
              <a:t>総務省・情報流通連携基盤構築事業（実証事業）紹介</a:t>
            </a:r>
            <a:endParaRPr lang="en-US" altLang="ja-JP" dirty="0" smtClean="0">
              <a:latin typeface="+mn-ea"/>
            </a:endParaRPr>
          </a:p>
          <a:p>
            <a:pPr lvl="2"/>
            <a:r>
              <a:rPr lang="ja-JP" altLang="en-US" dirty="0" smtClean="0">
                <a:latin typeface="+mn-ea"/>
              </a:rPr>
              <a:t>オープンデータを活用したビジネス事例紹介</a:t>
            </a:r>
            <a:endParaRPr lang="en-US" altLang="ja-JP" dirty="0" smtClean="0">
              <a:latin typeface="+mn-ea"/>
            </a:endParaRPr>
          </a:p>
          <a:p>
            <a:pPr lvl="2"/>
            <a:r>
              <a:rPr lang="ja-JP" altLang="en-US" dirty="0" smtClean="0">
                <a:latin typeface="+mn-ea"/>
              </a:rPr>
              <a:t>オープンデータ活用ビジネスの成立要件と課題（ヒアリング等）</a:t>
            </a:r>
            <a:endParaRPr lang="en-US" altLang="ja-JP" dirty="0" smtClean="0">
              <a:latin typeface="+mn-ea"/>
            </a:endParaRPr>
          </a:p>
          <a:p>
            <a:pPr lvl="2"/>
            <a:r>
              <a:rPr lang="ja-JP" altLang="en-US" dirty="0" smtClean="0">
                <a:latin typeface="+mn-ea"/>
              </a:rPr>
              <a:t>技術・データガバナンス委員会の活動紹介　など</a:t>
            </a:r>
            <a:endParaRPr lang="en-US" altLang="ja-JP" dirty="0">
              <a:latin typeface="+mn-ea"/>
            </a:endParaRPr>
          </a:p>
          <a:p>
            <a:pPr lvl="1"/>
            <a:endParaRPr lang="en-US" altLang="ja-JP" dirty="0">
              <a:latin typeface="+mn-ea"/>
            </a:endParaRPr>
          </a:p>
          <a:p>
            <a:pPr lvl="1"/>
            <a:r>
              <a:rPr lang="ja-JP" altLang="en-US" dirty="0">
                <a:latin typeface="+mn-ea"/>
              </a:rPr>
              <a:t>第４回（</a:t>
            </a:r>
            <a:r>
              <a:rPr lang="en-US" altLang="ja-JP" dirty="0">
                <a:latin typeface="+mn-ea"/>
              </a:rPr>
              <a:t>2013/03/13</a:t>
            </a:r>
            <a:r>
              <a:rPr lang="ja-JP" altLang="en-US" dirty="0" smtClean="0">
                <a:latin typeface="+mn-ea"/>
              </a:rPr>
              <a:t>）</a:t>
            </a:r>
            <a:endParaRPr lang="en-US" altLang="ja-JP" dirty="0" smtClean="0">
              <a:latin typeface="+mn-ea"/>
            </a:endParaRPr>
          </a:p>
          <a:p>
            <a:pPr lvl="2"/>
            <a:r>
              <a:rPr lang="ja-JP" altLang="en-US" dirty="0" smtClean="0">
                <a:latin typeface="+mn-ea"/>
              </a:rPr>
              <a:t>オープンデータ活用事例の選定・表彰（勝手表彰）</a:t>
            </a:r>
            <a:endParaRPr lang="en-US" altLang="ja-JP" dirty="0" smtClean="0">
              <a:latin typeface="+mn-ea"/>
            </a:endParaRPr>
          </a:p>
          <a:p>
            <a:pPr lvl="2"/>
            <a:r>
              <a:rPr lang="ja-JP" altLang="en-US" dirty="0">
                <a:latin typeface="+mn-ea"/>
              </a:rPr>
              <a:t>今年度</a:t>
            </a:r>
            <a:r>
              <a:rPr lang="ja-JP" altLang="en-US" dirty="0" smtClean="0">
                <a:latin typeface="+mn-ea"/>
              </a:rPr>
              <a:t>の活動成果のまとめ（事例、ビジネス成立要件など）</a:t>
            </a:r>
            <a:endParaRPr lang="en-US" altLang="ja-JP" dirty="0" smtClean="0">
              <a:latin typeface="+mn-ea"/>
            </a:endParaRPr>
          </a:p>
          <a:p>
            <a:pPr lvl="2"/>
            <a:r>
              <a:rPr lang="ja-JP" altLang="en-US" dirty="0">
                <a:latin typeface="+mn-ea"/>
              </a:rPr>
              <a:t>次</a:t>
            </a:r>
            <a:r>
              <a:rPr lang="ja-JP" altLang="en-US" dirty="0" smtClean="0">
                <a:latin typeface="+mn-ea"/>
              </a:rPr>
              <a:t>年度の活動計画案　など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7C98-B187-49AB-A435-217354B92C46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133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r>
              <a:rPr kumimoji="1" lang="ja-JP" altLang="en-US" dirty="0" smtClean="0"/>
              <a:t>今後の主な活動予定（</a:t>
            </a:r>
            <a:r>
              <a:rPr lang="en-US" altLang="ja-JP" dirty="0" smtClean="0"/>
              <a:t>2012</a:t>
            </a:r>
            <a:r>
              <a:rPr lang="ja-JP" altLang="en-US" dirty="0" smtClean="0"/>
              <a:t>年度）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640960" cy="5328592"/>
          </a:xfrm>
        </p:spPr>
        <p:txBody>
          <a:bodyPr>
            <a:normAutofit lnSpcReduction="10000"/>
          </a:bodyPr>
          <a:lstStyle/>
          <a:p>
            <a:r>
              <a:rPr lang="ja-JP" altLang="en-US" dirty="0" smtClean="0">
                <a:latin typeface="+mn-ea"/>
              </a:rPr>
              <a:t>アイデアソン</a:t>
            </a:r>
            <a:r>
              <a:rPr lang="en-US" altLang="ja-JP" dirty="0" smtClean="0">
                <a:latin typeface="+mn-ea"/>
              </a:rPr>
              <a:t>/</a:t>
            </a:r>
            <a:r>
              <a:rPr lang="ja-JP" altLang="en-US" dirty="0" smtClean="0">
                <a:latin typeface="+mn-ea"/>
              </a:rPr>
              <a:t>ハッカソンの開催（第</a:t>
            </a:r>
            <a:r>
              <a:rPr lang="en-US" altLang="ja-JP" dirty="0" smtClean="0">
                <a:latin typeface="+mn-ea"/>
              </a:rPr>
              <a:t>2</a:t>
            </a:r>
            <a:r>
              <a:rPr lang="ja-JP" altLang="en-US" dirty="0" smtClean="0">
                <a:latin typeface="+mn-ea"/>
              </a:rPr>
              <a:t>回）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en-US" altLang="ja-JP" dirty="0" smtClean="0">
                <a:latin typeface="+mn-ea"/>
              </a:rPr>
              <a:t>2</a:t>
            </a:r>
            <a:r>
              <a:rPr lang="ja-JP" altLang="en-US" dirty="0" smtClean="0">
                <a:latin typeface="+mn-ea"/>
              </a:rPr>
              <a:t>月中旬～</a:t>
            </a:r>
            <a:r>
              <a:rPr lang="en-US" altLang="ja-JP" dirty="0" smtClean="0">
                <a:latin typeface="+mn-ea"/>
              </a:rPr>
              <a:t>3</a:t>
            </a:r>
            <a:r>
              <a:rPr lang="ja-JP" altLang="en-US" dirty="0" smtClean="0">
                <a:latin typeface="+mn-ea"/>
              </a:rPr>
              <a:t>月中旬に開催予定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ja-JP" altLang="en-US" dirty="0">
                <a:latin typeface="+mn-ea"/>
              </a:rPr>
              <a:t>テーマ</a:t>
            </a:r>
            <a:r>
              <a:rPr lang="ja-JP" altLang="en-US" dirty="0" smtClean="0">
                <a:latin typeface="+mn-ea"/>
              </a:rPr>
              <a:t>は今後検討（総務省実証事業データ活用など）</a:t>
            </a:r>
            <a:endParaRPr lang="en-US" altLang="ja-JP" dirty="0" smtClean="0">
              <a:latin typeface="+mn-ea"/>
            </a:endParaRPr>
          </a:p>
          <a:p>
            <a:pPr lvl="1"/>
            <a:endParaRPr lang="en-US" altLang="ja-JP" dirty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オープンデータ提供</a:t>
            </a:r>
            <a:r>
              <a:rPr lang="en-US" altLang="ja-JP" dirty="0" smtClean="0">
                <a:latin typeface="+mn-ea"/>
              </a:rPr>
              <a:t>/</a:t>
            </a:r>
            <a:r>
              <a:rPr lang="ja-JP" altLang="en-US" dirty="0" smtClean="0">
                <a:latin typeface="+mn-ea"/>
              </a:rPr>
              <a:t>活用事例の表彰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ja-JP" altLang="en-US" dirty="0">
                <a:latin typeface="+mn-ea"/>
              </a:rPr>
              <a:t>オープンデータ</a:t>
            </a:r>
            <a:r>
              <a:rPr lang="ja-JP" altLang="en-US" dirty="0" smtClean="0">
                <a:latin typeface="+mn-ea"/>
              </a:rPr>
              <a:t>の提供</a:t>
            </a:r>
            <a:r>
              <a:rPr lang="en-US" altLang="ja-JP" dirty="0" smtClean="0">
                <a:latin typeface="+mn-ea"/>
              </a:rPr>
              <a:t>/</a:t>
            </a:r>
            <a:r>
              <a:rPr lang="ja-JP" altLang="en-US" dirty="0" smtClean="0">
                <a:latin typeface="+mn-ea"/>
              </a:rPr>
              <a:t>活用事例の中から優れたものを、利活用・普及委員会で選定し表彰。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ja-JP" altLang="en-US" dirty="0" smtClean="0">
                <a:latin typeface="+mn-ea"/>
              </a:rPr>
              <a:t>応募方式ではなく事務局で優秀事例を収集。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en-US" altLang="ja-JP" dirty="0" smtClean="0">
                <a:latin typeface="+mn-ea"/>
              </a:rPr>
              <a:t>LOD</a:t>
            </a:r>
            <a:r>
              <a:rPr lang="ja-JP" altLang="en-US" dirty="0" smtClean="0">
                <a:latin typeface="+mn-ea"/>
              </a:rPr>
              <a:t>チャレンジなど他のコンテストへの応募作品なども対象。</a:t>
            </a:r>
            <a:endParaRPr lang="en-US" altLang="ja-JP" dirty="0" smtClean="0">
              <a:latin typeface="+mn-ea"/>
            </a:endParaRPr>
          </a:p>
          <a:p>
            <a:pPr lvl="1"/>
            <a:endParaRPr lang="en-US" altLang="ja-JP" dirty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コンソーシアム</a:t>
            </a:r>
            <a:r>
              <a:rPr lang="ja-JP" altLang="en-US" dirty="0">
                <a:latin typeface="+mn-ea"/>
              </a:rPr>
              <a:t>サイト</a:t>
            </a:r>
            <a:r>
              <a:rPr lang="ja-JP" altLang="en-US" dirty="0" smtClean="0">
                <a:latin typeface="+mn-ea"/>
              </a:rPr>
              <a:t>の拡充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ja-JP" altLang="en-US" dirty="0" smtClean="0">
                <a:latin typeface="+mn-ea"/>
              </a:rPr>
              <a:t>データカタログ掲載サイト開設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ja-JP" altLang="en-US" dirty="0" smtClean="0">
                <a:latin typeface="+mn-ea"/>
              </a:rPr>
              <a:t>発信</a:t>
            </a:r>
            <a:r>
              <a:rPr lang="ja-JP" altLang="en-US" dirty="0">
                <a:latin typeface="+mn-ea"/>
              </a:rPr>
              <a:t>内容</a:t>
            </a:r>
            <a:r>
              <a:rPr lang="ja-JP" altLang="en-US" dirty="0" smtClean="0">
                <a:latin typeface="+mn-ea"/>
              </a:rPr>
              <a:t>の拡充（関連イベント情報など）</a:t>
            </a:r>
            <a:endParaRPr lang="en-US" altLang="ja-JP" dirty="0" smtClean="0">
              <a:latin typeface="+mn-ea"/>
            </a:endParaRPr>
          </a:p>
          <a:p>
            <a:endParaRPr lang="en-US" altLang="ja-JP" dirty="0" smtClean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7C98-B187-49AB-A435-217354B92C46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713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opendata.gr.jp/img/logo_tat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80928"/>
            <a:ext cx="149093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7C98-B187-49AB-A435-217354B92C4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r>
              <a:rPr kumimoji="1" lang="ja-JP" altLang="en-US" dirty="0" smtClean="0"/>
              <a:t>利活用・普及委員会の目的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25658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「</a:t>
            </a:r>
            <a:r>
              <a:rPr lang="ja-JP" altLang="en-US" u="sng" dirty="0">
                <a:solidFill>
                  <a:srgbClr val="0070C0"/>
                </a:solidFill>
                <a:latin typeface="HGP創英角ｺﾞｼｯｸUB" pitchFamily="50" charset="-128"/>
                <a:ea typeface="HGP創英角ｺﾞｼｯｸUB" pitchFamily="50" charset="-128"/>
              </a:rPr>
              <a:t>オープンデータ</a:t>
            </a:r>
            <a:r>
              <a:rPr lang="ja-JP" altLang="en-US" u="sng" dirty="0" smtClean="0">
                <a:solidFill>
                  <a:srgbClr val="0070C0"/>
                </a:solidFill>
                <a:latin typeface="HGP創英角ｺﾞｼｯｸUB" pitchFamily="50" charset="-128"/>
                <a:ea typeface="HGP創英角ｺﾞｼｯｸUB" pitchFamily="50" charset="-128"/>
              </a:rPr>
              <a:t>推進のための普及啓発</a:t>
            </a:r>
            <a:r>
              <a:rPr lang="ja-JP" altLang="en-US" dirty="0" smtClean="0"/>
              <a:t>」が主な活動目的です。具体的には、以下の活動を柱とします。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pPr lvl="1"/>
            <a:r>
              <a:rPr lang="ja-JP" altLang="en-US" dirty="0" smtClean="0"/>
              <a:t>オープンデータに関する</a:t>
            </a:r>
            <a:r>
              <a:rPr lang="ja-JP" altLang="en-US" dirty="0"/>
              <a:t>情報</a:t>
            </a:r>
            <a:r>
              <a:rPr lang="ja-JP" altLang="en-US" dirty="0" smtClean="0"/>
              <a:t>発信</a:t>
            </a:r>
            <a:endParaRPr lang="en-US" altLang="ja-JP" dirty="0"/>
          </a:p>
          <a:p>
            <a:pPr lvl="1"/>
            <a:r>
              <a:rPr lang="ja-JP" altLang="en-US" dirty="0" smtClean="0"/>
              <a:t>オープンデータ利活用事例の開発</a:t>
            </a:r>
            <a:endParaRPr lang="en-US" altLang="ja-JP" dirty="0" smtClean="0"/>
          </a:p>
          <a:p>
            <a:pPr lvl="1"/>
            <a:r>
              <a:rPr lang="ja-JP" altLang="en-US" dirty="0"/>
              <a:t>オープンデータの利活用推進における課題の検討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7C98-B187-49AB-A435-217354B92C46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0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r>
              <a:rPr kumimoji="1" lang="ja-JP" altLang="en-US" dirty="0" smtClean="0"/>
              <a:t>利活用・普及委員会の構成員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ja-JP" altLang="en-US" dirty="0" smtClean="0"/>
              <a:t>委員構成は以下の通りです。オブザーバや会員も検討に参加します。</a:t>
            </a:r>
            <a:endParaRPr lang="en-US" altLang="ja-JP" dirty="0" smtClean="0"/>
          </a:p>
          <a:p>
            <a:endParaRPr lang="en-US" altLang="ja-JP" dirty="0" smtClean="0"/>
          </a:p>
          <a:p>
            <a:pPr lvl="1"/>
            <a:r>
              <a:rPr lang="ja-JP" altLang="en-US" dirty="0"/>
              <a:t>中村 伊知哉（慶應義塾大学メディアデザイン研究科 教授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村上 </a:t>
            </a:r>
            <a:r>
              <a:rPr lang="ja-JP" altLang="en-US" dirty="0"/>
              <a:t>文洋（</a:t>
            </a:r>
            <a:r>
              <a:rPr lang="en-US" altLang="ja-JP" dirty="0"/>
              <a:t>(</a:t>
            </a:r>
            <a:r>
              <a:rPr lang="ja-JP" altLang="en-US" dirty="0"/>
              <a:t>株</a:t>
            </a:r>
            <a:r>
              <a:rPr lang="en-US" altLang="ja-JP" dirty="0"/>
              <a:t>)</a:t>
            </a:r>
            <a:r>
              <a:rPr lang="ja-JP" altLang="en-US" dirty="0"/>
              <a:t>三菱総合</a:t>
            </a:r>
            <a:r>
              <a:rPr lang="ja-JP" altLang="en-US" dirty="0" smtClean="0"/>
              <a:t>研究所主席</a:t>
            </a:r>
            <a:r>
              <a:rPr lang="ja-JP" altLang="en-US" dirty="0"/>
              <a:t>研究員</a:t>
            </a:r>
            <a:r>
              <a:rPr lang="ja-JP" altLang="en-US" dirty="0" smtClean="0"/>
              <a:t>）</a:t>
            </a:r>
            <a:endParaRPr lang="ja-JP" altLang="en-US" dirty="0"/>
          </a:p>
          <a:p>
            <a:pPr lvl="1"/>
            <a:r>
              <a:rPr lang="ja-JP" altLang="en-US" dirty="0" smtClean="0"/>
              <a:t>石川 </a:t>
            </a:r>
            <a:r>
              <a:rPr lang="ja-JP" altLang="en-US" dirty="0"/>
              <a:t>雄章（東京大学大学院情報学環特任教授）</a:t>
            </a:r>
          </a:p>
          <a:p>
            <a:pPr lvl="1"/>
            <a:r>
              <a:rPr lang="ja-JP" altLang="en-US" dirty="0"/>
              <a:t>大向 一輝（国立情報学研究所准教授）</a:t>
            </a:r>
          </a:p>
          <a:p>
            <a:pPr lvl="1"/>
            <a:r>
              <a:rPr lang="ja-JP" altLang="en-US" dirty="0"/>
              <a:t>川島 宏一（佐賀県特別顧問）</a:t>
            </a:r>
          </a:p>
          <a:p>
            <a:pPr lvl="1"/>
            <a:r>
              <a:rPr lang="ja-JP" altLang="en-US" dirty="0"/>
              <a:t>小林 巌生（有限会社スコレックス）</a:t>
            </a:r>
          </a:p>
          <a:p>
            <a:pPr lvl="1"/>
            <a:r>
              <a:rPr lang="ja-JP" altLang="en-US" dirty="0"/>
              <a:t>庄司 昌彦（国際大学</a:t>
            </a:r>
            <a:r>
              <a:rPr lang="en-US" altLang="ja-JP" dirty="0"/>
              <a:t>GLOCOM</a:t>
            </a:r>
            <a:r>
              <a:rPr lang="ja-JP" altLang="en-US" dirty="0"/>
              <a:t>主任研究員・講師）</a:t>
            </a:r>
          </a:p>
          <a:p>
            <a:pPr lvl="1"/>
            <a:r>
              <a:rPr lang="ja-JP" altLang="en-US" dirty="0"/>
              <a:t>野原 佐和子（イプシ・マーケティング研究所代表取締役社長、慶應義塾大学大学院政策・メディア研究科特任教授）</a:t>
            </a:r>
          </a:p>
          <a:p>
            <a:pPr lvl="1"/>
            <a:r>
              <a:rPr lang="ja-JP" altLang="en-US" dirty="0"/>
              <a:t>福野 泰介（株式会社</a:t>
            </a:r>
            <a:r>
              <a:rPr lang="en-US" altLang="ja-JP" dirty="0"/>
              <a:t>jig.jp</a:t>
            </a:r>
            <a:r>
              <a:rPr lang="ja-JP" altLang="en-US" dirty="0"/>
              <a:t>代表取締役社長）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7C98-B187-49AB-A435-217354B92C46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60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r>
              <a:rPr kumimoji="1" lang="en-US" altLang="ja-JP" dirty="0" smtClean="0"/>
              <a:t>2012</a:t>
            </a:r>
            <a:r>
              <a:rPr kumimoji="1" lang="ja-JP" altLang="en-US" dirty="0" smtClean="0"/>
              <a:t>年度の活動計画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ja-JP" altLang="en-US" dirty="0"/>
              <a:t>オープンデータに関する情報発信</a:t>
            </a:r>
          </a:p>
          <a:p>
            <a:pPr lvl="1"/>
            <a:r>
              <a:rPr lang="ja-JP" altLang="en-US" dirty="0"/>
              <a:t>ポータルサイトによる情報</a:t>
            </a:r>
            <a:r>
              <a:rPr lang="ja-JP" altLang="en-US" dirty="0" smtClean="0"/>
              <a:t>発信</a:t>
            </a:r>
            <a:endParaRPr lang="en-US" altLang="ja-JP" dirty="0" smtClean="0"/>
          </a:p>
          <a:p>
            <a:pPr lvl="1"/>
            <a:r>
              <a:rPr lang="ja-JP" altLang="en-US" dirty="0"/>
              <a:t>シンポジウムの</a:t>
            </a:r>
            <a:r>
              <a:rPr lang="ja-JP" altLang="en-US" dirty="0" smtClean="0"/>
              <a:t>開催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ja-JP" altLang="en-US" dirty="0"/>
              <a:t>オープンデータ利活用事例の</a:t>
            </a:r>
            <a:r>
              <a:rPr lang="ja-JP" altLang="en-US" dirty="0" smtClean="0"/>
              <a:t>開発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アイデアソン、ハッカソン</a:t>
            </a:r>
            <a:r>
              <a:rPr lang="ja-JP" altLang="en-US" dirty="0"/>
              <a:t>の開催・</a:t>
            </a:r>
            <a:r>
              <a:rPr lang="ja-JP" altLang="en-US" dirty="0" smtClean="0"/>
              <a:t>後援</a:t>
            </a:r>
            <a:endParaRPr lang="en-US" altLang="ja-JP" dirty="0" smtClean="0"/>
          </a:p>
          <a:p>
            <a:pPr lvl="1"/>
            <a:r>
              <a:rPr lang="ja-JP" altLang="en-US" dirty="0"/>
              <a:t>会員提供データを活用したオープンデータ活用事例の</a:t>
            </a:r>
            <a:r>
              <a:rPr lang="ja-JP" altLang="en-US" dirty="0" smtClean="0"/>
              <a:t>開発</a:t>
            </a:r>
            <a:endParaRPr lang="en-US" altLang="ja-JP" dirty="0" smtClean="0"/>
          </a:p>
          <a:p>
            <a:pPr lvl="1"/>
            <a:r>
              <a:rPr lang="ja-JP" altLang="en-US" dirty="0"/>
              <a:t>オープンデータ関連イベントへの協力・後援</a:t>
            </a:r>
            <a:r>
              <a:rPr lang="ja-JP" altLang="en-US" dirty="0" smtClean="0"/>
              <a:t>など</a:t>
            </a:r>
            <a:endParaRPr lang="en-US" altLang="ja-JP" dirty="0" smtClean="0"/>
          </a:p>
          <a:p>
            <a:pPr lvl="1"/>
            <a:r>
              <a:rPr lang="ja-JP" altLang="en-US" dirty="0"/>
              <a:t>コンテスト（勝手表彰方式）の</a:t>
            </a:r>
            <a:r>
              <a:rPr lang="ja-JP" altLang="en-US" dirty="0" smtClean="0"/>
              <a:t>実施</a:t>
            </a:r>
            <a:endParaRPr lang="en-US" altLang="ja-JP" dirty="0" smtClean="0"/>
          </a:p>
          <a:p>
            <a:pPr lvl="1"/>
            <a:endParaRPr lang="ja-JP" altLang="en-US" dirty="0"/>
          </a:p>
          <a:p>
            <a:r>
              <a:rPr lang="ja-JP" altLang="en-US" dirty="0"/>
              <a:t>オープンデータの利活用推進における課題の</a:t>
            </a:r>
            <a:r>
              <a:rPr lang="ja-JP" altLang="en-US" dirty="0" smtClean="0"/>
              <a:t>検討</a:t>
            </a:r>
            <a:endParaRPr lang="en-US" altLang="ja-JP" dirty="0" smtClean="0"/>
          </a:p>
          <a:p>
            <a:pPr lvl="1"/>
            <a:r>
              <a:rPr lang="ja-JP" altLang="en-US" dirty="0"/>
              <a:t>ビジネス成立要件の側面からの</a:t>
            </a:r>
            <a:r>
              <a:rPr lang="ja-JP" altLang="en-US" dirty="0" smtClean="0"/>
              <a:t>検討</a:t>
            </a:r>
            <a:endParaRPr lang="en-US" altLang="ja-JP" dirty="0" smtClean="0"/>
          </a:p>
          <a:p>
            <a:pPr lvl="1"/>
            <a:r>
              <a:rPr lang="ja-JP" altLang="en-US" dirty="0"/>
              <a:t>技術委員会、データガバナンス委員会との連携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7C98-B187-49AB-A435-217354B92C46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6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r>
              <a:rPr kumimoji="1" lang="ja-JP" altLang="en-US" dirty="0" smtClean="0"/>
              <a:t>これまでの主な活動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640960" cy="3456384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委員会</a:t>
            </a:r>
            <a:endParaRPr lang="en-US" altLang="ja-JP" dirty="0" smtClean="0"/>
          </a:p>
          <a:p>
            <a:pPr lvl="1"/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第１回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2012/09/28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2"/>
            <a:r>
              <a:rPr lang="ja-JP" altLang="en-US" dirty="0" smtClean="0">
                <a:latin typeface="+mn-ea"/>
              </a:rPr>
              <a:t>委員</a:t>
            </a:r>
            <a:r>
              <a:rPr lang="ja-JP" altLang="en-US" dirty="0">
                <a:latin typeface="+mn-ea"/>
              </a:rPr>
              <a:t>及びオブザーバ紹介（自己紹介）</a:t>
            </a:r>
          </a:p>
          <a:p>
            <a:pPr lvl="2"/>
            <a:r>
              <a:rPr lang="ja-JP" altLang="en-US" dirty="0" smtClean="0">
                <a:latin typeface="+mn-ea"/>
              </a:rPr>
              <a:t>委員会</a:t>
            </a:r>
            <a:r>
              <a:rPr lang="ja-JP" altLang="en-US" dirty="0">
                <a:latin typeface="+mn-ea"/>
              </a:rPr>
              <a:t>の運営について</a:t>
            </a:r>
          </a:p>
          <a:p>
            <a:pPr lvl="2"/>
            <a:r>
              <a:rPr lang="ja-JP" altLang="en-US" dirty="0" smtClean="0">
                <a:latin typeface="+mn-ea"/>
              </a:rPr>
              <a:t>今年度</a:t>
            </a:r>
            <a:r>
              <a:rPr lang="ja-JP" altLang="en-US" dirty="0">
                <a:latin typeface="+mn-ea"/>
              </a:rPr>
              <a:t>の検討事項と進め方について</a:t>
            </a:r>
          </a:p>
          <a:p>
            <a:pPr lvl="2"/>
            <a:r>
              <a:rPr lang="ja-JP" altLang="en-US" dirty="0" smtClean="0">
                <a:latin typeface="+mn-ea"/>
              </a:rPr>
              <a:t>話題</a:t>
            </a:r>
            <a:r>
              <a:rPr lang="ja-JP" altLang="en-US" dirty="0">
                <a:latin typeface="+mn-ea"/>
              </a:rPr>
              <a:t>提供</a:t>
            </a:r>
          </a:p>
          <a:p>
            <a:pPr lvl="2"/>
            <a:r>
              <a:rPr lang="ja-JP" altLang="en-US" dirty="0">
                <a:latin typeface="+mn-ea"/>
              </a:rPr>
              <a:t>　①</a:t>
            </a:r>
            <a:r>
              <a:rPr lang="en-US" altLang="ja-JP" dirty="0">
                <a:latin typeface="+mn-ea"/>
              </a:rPr>
              <a:t>GLOCOM</a:t>
            </a:r>
            <a:r>
              <a:rPr lang="ja-JP" altLang="en-US" dirty="0">
                <a:latin typeface="+mn-ea"/>
              </a:rPr>
              <a:t>におけるハッカソン開催など一連の取り組み（庄司委員）</a:t>
            </a:r>
          </a:p>
          <a:p>
            <a:pPr lvl="2"/>
            <a:r>
              <a:rPr lang="ja-JP" altLang="en-US" dirty="0">
                <a:latin typeface="+mn-ea"/>
              </a:rPr>
              <a:t>　②「</a:t>
            </a:r>
            <a:r>
              <a:rPr lang="en-US" altLang="ja-JP" dirty="0">
                <a:latin typeface="+mn-ea"/>
              </a:rPr>
              <a:t>Where does my money go?</a:t>
            </a:r>
            <a:r>
              <a:rPr lang="ja-JP" altLang="en-US" dirty="0">
                <a:latin typeface="+mn-ea"/>
              </a:rPr>
              <a:t>」 横浜市版の取り組み（川島委員）</a:t>
            </a:r>
          </a:p>
          <a:p>
            <a:pPr lvl="2"/>
            <a:r>
              <a:rPr lang="ja-JP" altLang="en-US" dirty="0">
                <a:latin typeface="+mn-ea"/>
              </a:rPr>
              <a:t>　③横浜市におけるオープンデータの取り組み（横浜市・関口氏）</a:t>
            </a:r>
          </a:p>
          <a:p>
            <a:pPr lvl="2"/>
            <a:r>
              <a:rPr lang="ja-JP" altLang="en-US" dirty="0" smtClean="0">
                <a:latin typeface="+mn-ea"/>
              </a:rPr>
              <a:t>自由</a:t>
            </a:r>
            <a:r>
              <a:rPr lang="ja-JP" altLang="en-US" dirty="0">
                <a:latin typeface="+mn-ea"/>
              </a:rPr>
              <a:t>討議</a:t>
            </a:r>
          </a:p>
          <a:p>
            <a:pPr lvl="1"/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ja-JP" alt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343830"/>
            <a:ext cx="5040560" cy="206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7C98-B187-49AB-A435-217354B92C46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07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r>
              <a:rPr kumimoji="1" lang="ja-JP" altLang="en-US" dirty="0" smtClean="0"/>
              <a:t>これまでの主な活動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712968" cy="3456384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委員会活動</a:t>
            </a:r>
            <a:endParaRPr lang="en-US" altLang="ja-JP" dirty="0" smtClean="0"/>
          </a:p>
          <a:p>
            <a:pPr lvl="1"/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第２回（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2012/11/07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2"/>
            <a:r>
              <a:rPr lang="ja-JP" altLang="en-US" dirty="0" smtClean="0">
                <a:latin typeface="+mn-ea"/>
              </a:rPr>
              <a:t>話題</a:t>
            </a:r>
            <a:r>
              <a:rPr lang="ja-JP" altLang="en-US" dirty="0">
                <a:latin typeface="+mn-ea"/>
              </a:rPr>
              <a:t>提供</a:t>
            </a:r>
          </a:p>
          <a:p>
            <a:pPr marL="909003" lvl="2" indent="-360363"/>
            <a:r>
              <a:rPr lang="ja-JP" altLang="en-US" dirty="0">
                <a:latin typeface="+mn-ea"/>
              </a:rPr>
              <a:t>　①「</a:t>
            </a:r>
            <a:r>
              <a:rPr lang="en-US" altLang="ja-JP" dirty="0">
                <a:latin typeface="+mn-ea"/>
              </a:rPr>
              <a:t>Open Data, Open Innovation and the Cloud</a:t>
            </a:r>
            <a:r>
              <a:rPr lang="ja-JP" altLang="en-US" dirty="0">
                <a:latin typeface="+mn-ea"/>
              </a:rPr>
              <a:t>」　（</a:t>
            </a:r>
            <a:r>
              <a:rPr lang="en-US" altLang="ja-JP" dirty="0">
                <a:latin typeface="+mn-ea"/>
              </a:rPr>
              <a:t>Mark </a:t>
            </a:r>
            <a:r>
              <a:rPr lang="en-US" altLang="ja-JP" dirty="0" err="1">
                <a:latin typeface="+mn-ea"/>
              </a:rPr>
              <a:t>Gayler</a:t>
            </a:r>
            <a:r>
              <a:rPr lang="en-US" altLang="ja-JP" dirty="0">
                <a:latin typeface="+mn-ea"/>
              </a:rPr>
              <a:t>, Open Software Lead, Microsoft Corporation</a:t>
            </a:r>
            <a:r>
              <a:rPr lang="ja-JP" altLang="en-US" dirty="0">
                <a:latin typeface="+mn-ea"/>
              </a:rPr>
              <a:t>）</a:t>
            </a:r>
          </a:p>
          <a:p>
            <a:pPr marL="909003" lvl="2" indent="-360363"/>
            <a:r>
              <a:rPr lang="ja-JP" altLang="en-US" dirty="0">
                <a:latin typeface="+mn-ea"/>
              </a:rPr>
              <a:t>　②横浜市の取組み（その後の進展状況など）（小林委員）</a:t>
            </a:r>
          </a:p>
          <a:p>
            <a:pPr marL="909003" lvl="2" indent="-360363"/>
            <a:r>
              <a:rPr lang="ja-JP" altLang="en-US" dirty="0">
                <a:latin typeface="+mn-ea"/>
              </a:rPr>
              <a:t>　③「気象データ・ハッカソン」の開催について（事務局）</a:t>
            </a:r>
          </a:p>
          <a:p>
            <a:pPr marL="909003" lvl="2" indent="-360363"/>
            <a:r>
              <a:rPr lang="ja-JP" altLang="en-US" dirty="0">
                <a:latin typeface="+mn-ea"/>
              </a:rPr>
              <a:t>　④その他、関連する取り組みやイベント紹介など（各委員）</a:t>
            </a:r>
          </a:p>
          <a:p>
            <a:pPr lvl="2"/>
            <a:r>
              <a:rPr lang="ja-JP" altLang="en-US" dirty="0" smtClean="0">
                <a:latin typeface="+mn-ea"/>
              </a:rPr>
              <a:t>技術</a:t>
            </a:r>
            <a:r>
              <a:rPr lang="ja-JP" altLang="en-US" dirty="0">
                <a:latin typeface="+mn-ea"/>
              </a:rPr>
              <a:t>委員会・データガバナンス委員会の検討状況（越塚主査、井上主査）</a:t>
            </a:r>
          </a:p>
          <a:p>
            <a:pPr lvl="2"/>
            <a:r>
              <a:rPr lang="ja-JP" altLang="en-US" dirty="0" smtClean="0">
                <a:latin typeface="+mn-ea"/>
              </a:rPr>
              <a:t>自由</a:t>
            </a:r>
            <a:r>
              <a:rPr lang="ja-JP" altLang="en-US" dirty="0">
                <a:latin typeface="+mn-ea"/>
              </a:rPr>
              <a:t>討議</a:t>
            </a:r>
          </a:p>
          <a:p>
            <a:pPr lvl="1"/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ja-JP" alt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149080"/>
            <a:ext cx="506936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7C98-B187-49AB-A435-217354B92C46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58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r>
              <a:rPr kumimoji="1" lang="ja-JP" altLang="en-US" dirty="0" smtClean="0"/>
              <a:t>これまでの主な活動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640960" cy="5328592"/>
          </a:xfrm>
        </p:spPr>
        <p:txBody>
          <a:bodyPr>
            <a:normAutofit/>
          </a:bodyPr>
          <a:lstStyle/>
          <a:p>
            <a:r>
              <a:rPr lang="ja-JP" altLang="en-US" sz="2400" dirty="0" smtClean="0">
                <a:latin typeface="+mn-ea"/>
              </a:rPr>
              <a:t>ウェブサイトによる情報</a:t>
            </a:r>
            <a:r>
              <a:rPr lang="ja-JP" altLang="en-US" sz="2400" dirty="0">
                <a:latin typeface="+mn-ea"/>
              </a:rPr>
              <a:t>発信</a:t>
            </a:r>
            <a:r>
              <a:rPr lang="ja-JP" altLang="en-US" sz="2400" dirty="0" smtClean="0">
                <a:latin typeface="+mn-ea"/>
              </a:rPr>
              <a:t>（</a:t>
            </a:r>
            <a:r>
              <a:rPr lang="en-US" altLang="ja-JP" sz="2400" dirty="0">
                <a:latin typeface="+mn-ea"/>
                <a:hlinkClick r:id="rId2"/>
              </a:rPr>
              <a:t>http://www.opendata.gr.jp/</a:t>
            </a:r>
            <a:r>
              <a:rPr lang="ja-JP" altLang="en-US" sz="2400" dirty="0" smtClean="0">
                <a:latin typeface="+mn-ea"/>
              </a:rPr>
              <a:t>）</a:t>
            </a:r>
            <a:endParaRPr lang="en-US" altLang="ja-JP" sz="2400" dirty="0" smtClean="0">
              <a:latin typeface="+mn-ea"/>
            </a:endParaRPr>
          </a:p>
          <a:p>
            <a:pPr lvl="1"/>
            <a:r>
              <a:rPr lang="ja-JP" altLang="en-US" sz="1800" dirty="0" smtClean="0">
                <a:latin typeface="+mn-ea"/>
              </a:rPr>
              <a:t>今後、充実させていきます。</a:t>
            </a:r>
            <a:endParaRPr lang="ja-JP" altLang="en-US" sz="1800" dirty="0">
              <a:latin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5465857" cy="445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7C98-B187-49AB-A435-217354B92C46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15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r>
              <a:rPr kumimoji="1" lang="ja-JP" altLang="en-US" dirty="0" smtClean="0"/>
              <a:t>これまでの主な活動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496944" cy="5328592"/>
          </a:xfrm>
        </p:spPr>
        <p:txBody>
          <a:bodyPr>
            <a:normAutofit/>
          </a:bodyPr>
          <a:lstStyle/>
          <a:p>
            <a:pPr lvl="1"/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</a:rPr>
              <a:t>ちなみにコンソーシアムのロゴは、クラウドソーシングサイト「</a:t>
            </a:r>
            <a:r>
              <a:rPr lang="en-US" altLang="ja-JP" dirty="0" smtClean="0">
                <a:latin typeface="ＭＳ Ｐゴシック" pitchFamily="50" charset="-128"/>
                <a:ea typeface="ＭＳ Ｐゴシック" pitchFamily="50" charset="-128"/>
              </a:rPr>
              <a:t>Lancers</a:t>
            </a:r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</a:rPr>
              <a:t>」（</a:t>
            </a:r>
            <a:r>
              <a:rPr lang="en-US" altLang="ja-JP" dirty="0" smtClean="0">
                <a:latin typeface="ＭＳ Ｐゴシック" pitchFamily="50" charset="-128"/>
                <a:ea typeface="ＭＳ Ｐゴシック" pitchFamily="50" charset="-128"/>
                <a:hlinkClick r:id="rId2"/>
              </a:rPr>
              <a:t>http</a:t>
            </a:r>
            <a:r>
              <a:rPr lang="en-US" altLang="ja-JP" dirty="0">
                <a:latin typeface="ＭＳ Ｐゴシック" pitchFamily="50" charset="-128"/>
                <a:ea typeface="ＭＳ Ｐゴシック" pitchFamily="50" charset="-128"/>
                <a:hlinkClick r:id="rId2"/>
              </a:rPr>
              <a:t>://www.lancers.jp</a:t>
            </a:r>
            <a:r>
              <a:rPr lang="en-US" altLang="ja-JP" dirty="0" smtClean="0">
                <a:latin typeface="ＭＳ Ｐゴシック" pitchFamily="50" charset="-128"/>
                <a:ea typeface="ＭＳ Ｐゴシック" pitchFamily="50" charset="-128"/>
                <a:hlinkClick r:id="rId2"/>
              </a:rPr>
              <a:t>/</a:t>
            </a:r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</a:rPr>
              <a:t>）を活用して、公募で決定しました。費用は</a:t>
            </a:r>
            <a:r>
              <a:rPr lang="en-US" altLang="ja-JP" dirty="0" smtClean="0">
                <a:latin typeface="ＭＳ Ｐゴシック" pitchFamily="50" charset="-128"/>
                <a:ea typeface="ＭＳ Ｐゴシック" pitchFamily="50" charset="-128"/>
              </a:rPr>
              <a:t>5</a:t>
            </a:r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</a:rPr>
              <a:t>万円でした。</a:t>
            </a:r>
          </a:p>
        </p:txBody>
      </p:sp>
      <p:pic>
        <p:nvPicPr>
          <p:cNvPr id="5122" name="Picture 2" descr="http://www.opendata.gr.jp/img/logo_tat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387" y="2420888"/>
            <a:ext cx="4048125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7C98-B187-49AB-A435-217354B92C46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44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r>
              <a:rPr kumimoji="1" lang="ja-JP" altLang="en-US" dirty="0" smtClean="0"/>
              <a:t>これまでの主な活動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165915" y="1052736"/>
            <a:ext cx="8654557" cy="5328592"/>
          </a:xfrm>
        </p:spPr>
        <p:txBody>
          <a:bodyPr>
            <a:normAutofit/>
          </a:bodyPr>
          <a:lstStyle/>
          <a:p>
            <a:pPr lvl="1"/>
            <a:r>
              <a:rPr lang="ja-JP" altLang="en-US" dirty="0" smtClean="0">
                <a:latin typeface="+mn-ea"/>
              </a:rPr>
              <a:t>気象データ・アイデアソン（</a:t>
            </a:r>
            <a:r>
              <a:rPr lang="en-US" altLang="ja-JP" dirty="0" smtClean="0">
                <a:latin typeface="+mn-ea"/>
              </a:rPr>
              <a:t>2012/11/05-11/30</a:t>
            </a:r>
            <a:r>
              <a:rPr lang="ja-JP" altLang="en-US" dirty="0" smtClean="0">
                <a:latin typeface="+mn-ea"/>
              </a:rPr>
              <a:t>）</a:t>
            </a:r>
            <a:endParaRPr lang="en-US" altLang="ja-JP" dirty="0">
              <a:latin typeface="+mn-ea"/>
            </a:endParaRPr>
          </a:p>
          <a:p>
            <a:pPr lvl="1"/>
            <a:r>
              <a:rPr lang="ja-JP" altLang="en-US" dirty="0" smtClean="0">
                <a:latin typeface="+mn-ea"/>
              </a:rPr>
              <a:t>気象データ・ハッカソン（</a:t>
            </a:r>
            <a:r>
              <a:rPr lang="en-US" altLang="ja-JP" dirty="0" smtClean="0">
                <a:latin typeface="+mn-ea"/>
              </a:rPr>
              <a:t>2012/12/01</a:t>
            </a:r>
            <a:r>
              <a:rPr lang="ja-JP" altLang="en-US" dirty="0" smtClean="0">
                <a:latin typeface="+mn-ea"/>
              </a:rPr>
              <a:t>）</a:t>
            </a:r>
            <a:endParaRPr lang="en-US" altLang="ja-JP" dirty="0" smtClean="0">
              <a:latin typeface="+mn-ea"/>
            </a:endParaRPr>
          </a:p>
          <a:p>
            <a:pPr lvl="2"/>
            <a:r>
              <a:rPr lang="ja-JP" altLang="en-US" dirty="0" smtClean="0">
                <a:latin typeface="+mn-ea"/>
              </a:rPr>
              <a:t>詳細は後ほど事務局から報告</a:t>
            </a:r>
            <a:r>
              <a:rPr lang="ja-JP" altLang="en-US" dirty="0">
                <a:latin typeface="+mn-ea"/>
              </a:rPr>
              <a:t>します。</a:t>
            </a:r>
            <a:endParaRPr lang="en-US" altLang="ja-JP" dirty="0" smtClean="0">
              <a:latin typeface="+mn-ea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5405701" cy="345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7C98-B187-49AB-A435-217354B92C46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38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1129</TotalTime>
  <Words>593</Words>
  <Application>Microsoft Office PowerPoint</Application>
  <PresentationFormat>画面に合わせる (4:3)</PresentationFormat>
  <Paragraphs>103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アース</vt:lpstr>
      <vt:lpstr>オープンデータ流通推進コンソーシアム 利活用・普及委員会報告</vt:lpstr>
      <vt:lpstr>利活用・普及委員会の目的</vt:lpstr>
      <vt:lpstr>利活用・普及委員会の構成員</vt:lpstr>
      <vt:lpstr>2012年度の活動計画</vt:lpstr>
      <vt:lpstr>これまでの主な活動</vt:lpstr>
      <vt:lpstr>これまでの主な活動</vt:lpstr>
      <vt:lpstr>これまでの主な活動</vt:lpstr>
      <vt:lpstr>これまでの主な活動</vt:lpstr>
      <vt:lpstr>これまでの主な活動</vt:lpstr>
      <vt:lpstr>今後の主な活動予定（2012年度）</vt:lpstr>
      <vt:lpstr>今後の主な活動予定（2012年度）</vt:lpstr>
      <vt:lpstr>PowerPoint プレゼンテーション</vt:lpstr>
    </vt:vector>
  </TitlesOfParts>
  <Company>SPU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気象データ・ハッカソン</dc:title>
  <dc:creator>高野　侑子</dc:creator>
  <cp:lastModifiedBy>村上　文洋</cp:lastModifiedBy>
  <cp:revision>51</cp:revision>
  <dcterms:created xsi:type="dcterms:W3CDTF">2012-11-30T13:43:40Z</dcterms:created>
  <dcterms:modified xsi:type="dcterms:W3CDTF">2012-12-04T02:16:11Z</dcterms:modified>
</cp:coreProperties>
</file>