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4"/>
  </p:notesMasterIdLst>
  <p:handoutMasterIdLst>
    <p:handoutMasterId r:id="rId5"/>
  </p:handoutMasterIdLst>
  <p:sldIdLst>
    <p:sldId id="347" r:id="rId2"/>
    <p:sldId id="349" r:id="rId3"/>
  </p:sldIdLst>
  <p:sldSz cx="9906000" cy="6858000" type="A4"/>
  <p:notesSz cx="6807200" cy="9939338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1pPr>
    <a:lvl2pPr marL="33627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2pPr>
    <a:lvl3pPr marL="67254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3pPr>
    <a:lvl4pPr marL="100881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4pPr>
    <a:lvl5pPr marL="134508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5pPr>
    <a:lvl6pPr marL="1681353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6pPr>
    <a:lvl7pPr marL="201762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7pPr>
    <a:lvl8pPr marL="235389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8pPr>
    <a:lvl9pPr marL="2690165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80">
          <p15:clr>
            <a:srgbClr val="A4A3A4"/>
          </p15:clr>
        </p15:guide>
        <p15:guide id="2" pos="59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6699"/>
    <a:srgbClr val="E2D9B6"/>
    <a:srgbClr val="EAEAEA"/>
    <a:srgbClr val="003366"/>
    <a:srgbClr val="FF9933"/>
    <a:srgbClr val="DDDDDD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淡色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濃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淡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淡色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64" autoAdjust="0"/>
    <p:restoredTop sz="99628" autoAdjust="0"/>
  </p:normalViewPr>
  <p:slideViewPr>
    <p:cSldViewPr>
      <p:cViewPr varScale="1">
        <p:scale>
          <a:sx n="88" d="100"/>
          <a:sy n="88" d="100"/>
        </p:scale>
        <p:origin x="912" y="72"/>
      </p:cViewPr>
      <p:guideLst>
        <p:guide orient="horz" pos="4180"/>
        <p:guide pos="5984"/>
      </p:guideLst>
    </p:cSldViewPr>
  </p:slideViewPr>
  <p:outlineViewPr>
    <p:cViewPr>
      <p:scale>
        <a:sx n="33" d="100"/>
        <a:sy n="33" d="100"/>
      </p:scale>
      <p:origin x="0" y="4398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5678"/>
    </p:cViewPr>
  </p:sorterViewPr>
  <p:notesViewPr>
    <p:cSldViewPr>
      <p:cViewPr varScale="1">
        <p:scale>
          <a:sx n="91" d="100"/>
          <a:sy n="91" d="100"/>
        </p:scale>
        <p:origin x="-2772" y="-102"/>
      </p:cViewPr>
      <p:guideLst>
        <p:guide orient="horz" pos="3132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267" y="9445465"/>
            <a:ext cx="2946945" cy="493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8" tIns="47706" rIns="95408" bIns="47706" numCol="1" anchor="b" anchorCtr="0" compatLnSpc="1">
            <a:prstTxWarp prst="textNoShape">
              <a:avLst/>
            </a:prstTxWarp>
          </a:bodyPr>
          <a:lstStyle>
            <a:lvl1pPr algn="r" defTabSz="954624">
              <a:defRPr kumimoji="1" sz="1100" smtClean="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434E4037-DC3D-481B-8B35-4313454980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5696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4"/>
            <a:ext cx="2946945" cy="49388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408" tIns="47706" rIns="95408" bIns="47706" numCol="1" anchor="ctr" anchorCtr="0" compatLnSpc="1">
            <a:prstTxWarp prst="textNoShape">
              <a:avLst/>
            </a:prstTxWarp>
          </a:bodyPr>
          <a:lstStyle>
            <a:lvl1pPr algn="l" defTabSz="954624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267" y="4"/>
            <a:ext cx="2946945" cy="49388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408" tIns="47706" rIns="95408" bIns="47706" numCol="1" anchor="ctr" anchorCtr="0" compatLnSpc="1">
            <a:prstTxWarp prst="textNoShape">
              <a:avLst/>
            </a:prstTxWarp>
          </a:bodyPr>
          <a:lstStyle>
            <a:lvl1pPr algn="r" defTabSz="954624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44538"/>
            <a:ext cx="5387975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745" y="4721196"/>
            <a:ext cx="4989714" cy="447424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408" tIns="47706" rIns="95408" bIns="477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2 レベル</a:t>
            </a:r>
          </a:p>
          <a:p>
            <a:pPr lvl="2"/>
            <a:r>
              <a:rPr lang="ja-JP" altLang="en-US" noProof="0"/>
              <a:t>第 3 レベル</a:t>
            </a:r>
          </a:p>
          <a:p>
            <a:pPr lvl="3"/>
            <a:r>
              <a:rPr lang="ja-JP" altLang="en-US" noProof="0"/>
              <a:t>第 4 レベル</a:t>
            </a:r>
          </a:p>
          <a:p>
            <a:pPr lvl="4"/>
            <a:r>
              <a:rPr lang="ja-JP" altLang="en-US" noProof="0"/>
              <a:t>第 5 レベル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9445465"/>
            <a:ext cx="2946945" cy="49388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408" tIns="47706" rIns="95408" bIns="47706" numCol="1" anchor="b" anchorCtr="0" compatLnSpc="1">
            <a:prstTxWarp prst="textNoShape">
              <a:avLst/>
            </a:prstTxWarp>
          </a:bodyPr>
          <a:lstStyle>
            <a:lvl1pPr algn="l" defTabSz="954624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267" y="9445465"/>
            <a:ext cx="2946945" cy="49388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408" tIns="47706" rIns="95408" bIns="47706" numCol="1" anchor="b" anchorCtr="0" compatLnSpc="1">
            <a:prstTxWarp prst="textNoShape">
              <a:avLst/>
            </a:prstTxWarp>
          </a:bodyPr>
          <a:lstStyle>
            <a:lvl1pPr algn="r" defTabSz="954624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fld id="{7743D88F-1C60-4A18-8316-3E48C67658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26096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1pPr>
    <a:lvl2pPr marL="33627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2pPr>
    <a:lvl3pPr marL="67254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3pPr>
    <a:lvl4pPr marL="100881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4pPr>
    <a:lvl5pPr marL="134508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5pPr>
    <a:lvl6pPr marL="1681353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1762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5389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690165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8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92760" y="5134039"/>
            <a:ext cx="6912767" cy="375677"/>
          </a:xfrm>
          <a:ln w="12700" cap="sq">
            <a:headEnd type="none" w="sm" len="sm"/>
            <a:tailEnd type="none" w="sm" len="sm"/>
          </a:ln>
        </p:spPr>
        <p:txBody>
          <a:bodyPr wrap="square" lIns="67245" rIns="67245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buFont typeface="平成明朝" pitchFamily="17" charset="-128"/>
              <a:buNone/>
              <a:defRPr sz="200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pic>
        <p:nvPicPr>
          <p:cNvPr id="5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5" y="1968470"/>
            <a:ext cx="264629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2798084" y="5707166"/>
            <a:ext cx="6912767" cy="31412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67245" tIns="33622" rIns="67245" bIns="33622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972616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平成明朝" pitchFamily="17" charset="-128"/>
              <a:buNone/>
              <a:tabLst>
                <a:tab pos="775291" algn="l"/>
              </a:tabLst>
              <a:defRPr kumimoji="1" sz="2400" b="0" i="0" baseline="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defRPr>
            </a:lvl1pPr>
            <a:lvl2pPr marL="533400" indent="-177800" algn="l" defTabSz="972616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ヒラギノ角ゴ ProN W3"/>
              <a:buChar char="▶"/>
              <a:tabLst>
                <a:tab pos="533400" algn="l"/>
              </a:tabLst>
              <a:defRPr kumimoji="1" sz="18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622300" indent="-8890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"/>
              <a:tabLst>
                <a:tab pos="622300" algn="l"/>
              </a:tabLst>
              <a:defRPr kumimoji="1" sz="15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923925" indent="-200025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" charset="2"/>
              <a:buChar char="u"/>
              <a:tabLst>
                <a:tab pos="924744" algn="l"/>
              </a:tabLst>
              <a:defRPr kumimoji="1" sz="13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990130" indent="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990130" algn="l"/>
              </a:tabLst>
              <a:defRPr kumimoji="1" sz="12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322369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6pPr>
            <a:lvl7pPr marL="265864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7pPr>
            <a:lvl8pPr marL="299491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8pPr>
            <a:lvl9pPr marL="3331181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9pPr>
          </a:lstStyle>
          <a:p>
            <a:pPr algn="r" latinLnBrk="0"/>
            <a:r>
              <a:rPr lang="ja-JP" altLang="en-US" sz="1600" kern="0" dirty="0"/>
              <a:t>一般社団法人オープン＆ビッグデータ活用・地方創生推進機構</a:t>
            </a:r>
            <a:r>
              <a:rPr lang="ja-JP" altLang="en-US" sz="1600" kern="0" baseline="0" dirty="0"/>
              <a:t> 事務局</a:t>
            </a:r>
            <a:endParaRPr lang="ja-JP" altLang="en-US" sz="1600" kern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2">
                    <a:lumMod val="75000"/>
                    <a:lumOff val="2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t" anchorCtr="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200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68A96-8FC6-49A7-AAFF-8891F4FD4FE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12708" y="2225443"/>
            <a:ext cx="7090465" cy="1913424"/>
          </a:xfrm>
        </p:spPr>
        <p:txBody>
          <a:bodyPr/>
          <a:lstStyle>
            <a:lvl1pPr algn="l">
              <a:defRPr sz="4400" b="1" cap="none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112708" y="4431965"/>
            <a:ext cx="7090465" cy="1501093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1" name="正方形/長方形 10"/>
          <p:cNvSpPr/>
          <p:nvPr userDrawn="1"/>
        </p:nvSpPr>
        <p:spPr bwMode="auto">
          <a:xfrm>
            <a:off x="1752600" y="2198705"/>
            <a:ext cx="154210" cy="3744895"/>
          </a:xfrm>
          <a:prstGeom prst="rect">
            <a:avLst/>
          </a:prstGeom>
          <a:solidFill>
            <a:schemeClr val="accent2"/>
          </a:solidFill>
          <a:ln w="38100" cap="sq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322775"/>
            <a:ext cx="4515242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82586" y="1322775"/>
            <a:ext cx="4515243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143000"/>
            <a:ext cx="9183247" cy="2514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3810001"/>
            <a:ext cx="9182040" cy="26011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9EB0C9-E24B-463D-BB62-FF98DEA61778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94DB2-09C9-4810-9F23-4FAAE8E978D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後の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pic>
        <p:nvPicPr>
          <p:cNvPr id="4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07" y="2492896"/>
            <a:ext cx="333236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945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4697" y="169366"/>
            <a:ext cx="9134339" cy="58508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272626"/>
            <a:ext cx="4515242" cy="513850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982586" y="1272626"/>
            <a:ext cx="4515243" cy="24572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982586" y="3930482"/>
            <a:ext cx="4515243" cy="248064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52962-3989-4FF4-990D-68B87D3CA27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71" name="Rectangle 15"/>
          <p:cNvSpPr>
            <a:spLocks noChangeArrowheads="1"/>
          </p:cNvSpPr>
          <p:nvPr/>
        </p:nvSpPr>
        <p:spPr bwMode="auto">
          <a:xfrm>
            <a:off x="0" y="1"/>
            <a:ext cx="9906000" cy="22859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7254" tIns="33627" rIns="67254" bIns="33627" anchor="ctr"/>
          <a:lstStyle/>
          <a:p>
            <a:pPr algn="r">
              <a:defRPr/>
            </a:pPr>
            <a:r>
              <a:rPr lang="ja-JP" altLang="en-US" sz="1200" b="1" i="0" dirty="0">
                <a:latin typeface="メイリオ"/>
                <a:ea typeface="メイリオ"/>
                <a:cs typeface="メイリオ"/>
              </a:rPr>
              <a:t>オープン＆ビッグデータ活用・地方創生推進機構</a:t>
            </a:r>
            <a:endParaRPr lang="en-US" altLang="ja-JP" sz="1200" b="1" i="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1913859" name="Line 3"/>
          <p:cNvSpPr>
            <a:spLocks noChangeShapeType="1"/>
          </p:cNvSpPr>
          <p:nvPr/>
        </p:nvSpPr>
        <p:spPr bwMode="auto">
          <a:xfrm>
            <a:off x="0" y="6576804"/>
            <a:ext cx="9906000" cy="0"/>
          </a:xfrm>
          <a:prstGeom prst="line">
            <a:avLst/>
          </a:prstGeom>
          <a:noFill/>
          <a:ln w="12700" cap="sq" cmpd="sng" algn="ctr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414" y="1143000"/>
            <a:ext cx="9146415" cy="526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3622" rIns="0" bIns="3362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9138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99036" y="6602804"/>
            <a:ext cx="406964" cy="25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 algn="r">
              <a:defRPr kumimoji="1" sz="1100">
                <a:solidFill>
                  <a:srgbClr val="336699"/>
                </a:solidFill>
                <a:latin typeface="Arial" charset="0"/>
                <a:ea typeface="굴림" pitchFamily="34" charset="-127"/>
              </a:defRPr>
            </a:lvl1pPr>
          </a:lstStyle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7642" y="304800"/>
            <a:ext cx="9134339" cy="58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913873" name="Text Box 17"/>
          <p:cNvSpPr txBox="1">
            <a:spLocks noChangeArrowheads="1"/>
          </p:cNvSpPr>
          <p:nvPr/>
        </p:nvSpPr>
        <p:spPr bwMode="auto">
          <a:xfrm>
            <a:off x="252420" y="6638448"/>
            <a:ext cx="5767171" cy="2217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67254" tIns="33627" rIns="67254" bIns="33627">
            <a:spAutoFit/>
          </a:bodyPr>
          <a:lstStyle/>
          <a:p>
            <a:pPr algn="l">
              <a:defRPr/>
            </a:pPr>
            <a:r>
              <a:rPr lang="en-US" altLang="ja-JP" sz="1000" b="1" dirty="0">
                <a:solidFill>
                  <a:srgbClr val="353535"/>
                </a:solidFill>
                <a:latin typeface="Arial" charset="0"/>
              </a:rPr>
              <a:t>© 2018 Vitalizing Local Economy Organization by Open data &amp; Big data</a:t>
            </a:r>
            <a:r>
              <a:rPr lang="en-US" altLang="ja-JP" sz="1000" b="1" baseline="0" dirty="0">
                <a:solidFill>
                  <a:srgbClr val="353535"/>
                </a:solidFill>
                <a:latin typeface="Arial" charset="0"/>
              </a:rPr>
              <a:t>.</a:t>
            </a:r>
            <a:r>
              <a:rPr lang="en-US" altLang="ja-JP" sz="1000" b="1" dirty="0">
                <a:solidFill>
                  <a:srgbClr val="353535"/>
                </a:solidFill>
                <a:latin typeface="Arial" charset="0"/>
              </a:rPr>
              <a:t> All Rights Reserved.</a:t>
            </a: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0" y="990600"/>
            <a:ext cx="9906000" cy="0"/>
          </a:xfrm>
          <a:prstGeom prst="line">
            <a:avLst/>
          </a:prstGeom>
          <a:noFill/>
          <a:ln w="12700" cap="sq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2" r:id="rId2"/>
    <p:sldLayoutId id="2147483673" r:id="rId3"/>
    <p:sldLayoutId id="2147483674" r:id="rId4"/>
    <p:sldLayoutId id="2147483689" r:id="rId5"/>
    <p:sldLayoutId id="2147483676" r:id="rId6"/>
    <p:sldLayoutId id="2147483677" r:id="rId7"/>
    <p:sldLayoutId id="2147483706" r:id="rId8"/>
    <p:sldLayoutId id="2147483684" r:id="rId9"/>
  </p:sldLayoutIdLst>
  <p:hf hdr="0" ftr="0" dt="0"/>
  <p:txStyles>
    <p:titleStyle>
      <a:lvl1pPr algn="l" defTabSz="972616" rtl="0" eaLnBrk="1" fontAlgn="base" hangingPunct="1">
        <a:spcBef>
          <a:spcPct val="0"/>
        </a:spcBef>
        <a:spcAft>
          <a:spcPct val="0"/>
        </a:spcAft>
        <a:defRPr kumimoji="1" sz="2600" b="1" baseline="0">
          <a:solidFill>
            <a:schemeClr val="bg2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  <a:lvl2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2pPr>
      <a:lvl3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3pPr>
      <a:lvl4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4pPr>
      <a:lvl5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5pPr>
      <a:lvl6pPr marL="33627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6pPr>
      <a:lvl7pPr marL="67254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7pPr>
      <a:lvl8pPr marL="100881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8pPr>
      <a:lvl9pPr marL="134508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9pPr>
    </p:titleStyle>
    <p:bodyStyle>
      <a:lvl1pPr marL="326930" indent="-326930" algn="l" defTabSz="972616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平成明朝" pitchFamily="17" charset="-128"/>
        <a:buChar char="■"/>
        <a:tabLst>
          <a:tab pos="775291" algn="l"/>
        </a:tabLst>
        <a:defRPr kumimoji="1" sz="2100" b="0" i="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533400" indent="-177800" algn="l" defTabSz="972616" rtl="0" eaLnBrk="1" fontAlgn="base" hangingPunct="1">
        <a:spcBef>
          <a:spcPct val="35000"/>
        </a:spcBef>
        <a:spcAft>
          <a:spcPct val="0"/>
        </a:spcAft>
        <a:buClr>
          <a:schemeClr val="bg1"/>
        </a:buClr>
        <a:buSzPct val="75000"/>
        <a:buFont typeface="ヒラギノ角ゴ ProN W3"/>
        <a:buChar char="▶"/>
        <a:tabLst>
          <a:tab pos="533400" algn="l"/>
        </a:tabLst>
        <a:defRPr kumimoji="1" sz="18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622300" indent="-88900" algn="l" defTabSz="972616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"/>
        <a:tabLst>
          <a:tab pos="622300" algn="l"/>
        </a:tabLst>
        <a:defRPr kumimoji="1" sz="15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923925" indent="-200025" algn="l" defTabSz="972616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Wingdings" charset="2"/>
        <a:buChar char="u"/>
        <a:tabLst>
          <a:tab pos="924744" algn="l"/>
        </a:tabLst>
        <a:defRPr kumimoji="1" sz="13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990130" indent="0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990130" algn="l"/>
        </a:tabLst>
        <a:defRPr kumimoji="1" sz="12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322369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6pPr>
      <a:lvl7pPr marL="265864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7pPr>
      <a:lvl8pPr marL="299491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8pPr>
      <a:lvl9pPr marL="3331181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9pPr>
    </p:bodyStyle>
    <p:otherStyle>
      <a:defPPr>
        <a:defRPr lang="ja-JP"/>
      </a:defPPr>
      <a:lvl1pPr marL="0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27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254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81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508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1353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1762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389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0165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800" dirty="0">
                <a:latin typeface="+mj-ea"/>
              </a:rPr>
              <a:t>給付金情報のディスカッション論点例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1</a:t>
            </a:fld>
            <a:endParaRPr lang="en-US" altLang="ja-JP"/>
          </a:p>
        </p:txBody>
      </p:sp>
      <p:sp>
        <p:nvSpPr>
          <p:cNvPr id="6" name="正方形/長方形 5"/>
          <p:cNvSpPr/>
          <p:nvPr/>
        </p:nvSpPr>
        <p:spPr>
          <a:xfrm>
            <a:off x="243001" y="1124744"/>
            <a:ext cx="9395454" cy="529795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en-US" altLang="ja-JP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Zaim</a:t>
            </a: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・マイ広報紙など活用企業・団体が出始めているが、情報の所在やデータ項目・フォーマットなどがバラバラで、収集・整理に多大な労力を要している。</a:t>
            </a:r>
            <a:r>
              <a:rPr kumimoji="1"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1"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月にオープンガバメント推進協議会（</a:t>
            </a:r>
            <a:r>
              <a:rPr kumimoji="1"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の取り組みとして、給付金情報の共通フォーマット案を作成し、室蘭市･浜松市・日南市が導入。千葉市も導入予定。今後、このフォーマットの普及促進を図ることで、給付金情報の活用が進む可能性がある。</a:t>
            </a:r>
            <a:endParaRPr kumimoji="1"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sz="2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オープンガバメント推進協議会概要</a:t>
            </a:r>
            <a:endParaRPr kumimoji="1"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「ビッグデータ・オープンデータの具体的活用策の検討及び活用推進」や「マイナンバー制度の利活用の推進」に資する取組みを行う自治体組織。様々な事業が立ち上がっており、各事業に希望自治体が参画する仕組みとなっている。シンポジウム実施やコンテストとの連携等も行っている。</a:t>
            </a:r>
            <a:endParaRPr kumimoji="1"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1"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kumimoji="1"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1"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1"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月現在、千葉市を事務局として、武雄市、千葉市、奈良市、福岡市、三重県、室蘭市、大津市、弘前市、横須賀市、郡山市、日南市、浜松市が参加。</a:t>
            </a:r>
            <a:endParaRPr kumimoji="1"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4864FA4-99DB-4975-82A5-1B61D8CC5C0A}"/>
              </a:ext>
            </a:extLst>
          </p:cNvPr>
          <p:cNvSpPr txBox="1"/>
          <p:nvPr/>
        </p:nvSpPr>
        <p:spPr>
          <a:xfrm>
            <a:off x="8335128" y="410991"/>
            <a:ext cx="1296144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kumimoji="1" lang="en-US" altLang="ja-JP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endParaRPr kumimoji="1" lang="ja-JP" altLang="en-US" dirty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7721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800" dirty="0">
                <a:latin typeface="+mj-ea"/>
              </a:rPr>
              <a:t>給付金情報のディスカッション論点例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2</a:t>
            </a:fld>
            <a:endParaRPr lang="en-US" altLang="ja-JP"/>
          </a:p>
        </p:txBody>
      </p:sp>
      <p:sp>
        <p:nvSpPr>
          <p:cNvPr id="6" name="正方形/長方形 5"/>
          <p:cNvSpPr/>
          <p:nvPr/>
        </p:nvSpPr>
        <p:spPr>
          <a:xfrm>
            <a:off x="243001" y="1124744"/>
            <a:ext cx="9395454" cy="529795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１．オープンガバメント推進協議会フォーマットに対するご意見（参考資料 参照）</a:t>
            </a:r>
          </a:p>
          <a:p>
            <a:pPr marL="361950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・共通フォーマットとしての採用可能性</a:t>
            </a:r>
          </a:p>
          <a:p>
            <a:pPr marL="361950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・公開側（自治体）の意見</a:t>
            </a:r>
          </a:p>
          <a:p>
            <a:pPr marL="628650" indent="-93663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</a:t>
            </a: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オープンガバメント推進協議会フォーマットは全庁の給付金制度を扱うため、各部署の制度情報を収集・整理するのに負担がかかる。</a:t>
            </a:r>
            <a:endParaRPr kumimoji="1"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28650" indent="-93663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</a:t>
            </a: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多くの自治体が給付金制度</a:t>
            </a:r>
            <a:r>
              <a:rPr kumimoji="1"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web</a:t>
            </a: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ページに載せている「申請できる人」「申請方法」などの項目がない。　など</a:t>
            </a:r>
          </a:p>
          <a:p>
            <a:pPr marL="361950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・利用側（企業等）の意見</a:t>
            </a:r>
          </a:p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ja-JP" altLang="en-US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２．オープンガバメント推進協議会フォーマットの普及方策について</a:t>
            </a:r>
          </a:p>
          <a:p>
            <a:pPr marL="361950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1"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IT</a:t>
            </a: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総合戦略室 推奨データセット（ベータ版）への追加</a:t>
            </a:r>
          </a:p>
          <a:p>
            <a:pPr marL="361950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・オープンデータ伝道師、 </a:t>
            </a:r>
            <a:r>
              <a:rPr kumimoji="1"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VLED</a:t>
            </a: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kumimoji="1"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BODIK</a:t>
            </a: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等推進団体による紹介・研修</a:t>
            </a:r>
          </a:p>
          <a:p>
            <a:pPr marL="361950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・都道府県単位での共通フォーマットによる公開促進</a:t>
            </a:r>
          </a:p>
          <a:p>
            <a:pPr marL="361950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・活用企業を増やす（次項参照）</a:t>
            </a:r>
          </a:p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kumimoji="1" lang="ja-JP" altLang="en-US" sz="2000" b="1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</a:t>
            </a:r>
            <a:r>
              <a:rPr kumimoji="1"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給付金情報の活用拡大方策について</a:t>
            </a:r>
            <a:endParaRPr kumimoji="1" lang="en-US" altLang="ja-JP" sz="2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61950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・企業が使いやすい給付金情報の出し方（項目、公開方法（</a:t>
            </a:r>
            <a:r>
              <a:rPr kumimoji="1"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csv</a:t>
            </a: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1"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API</a:t>
            </a: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等）など）</a:t>
            </a:r>
            <a:endParaRPr kumimoji="1"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61950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・ラウンドテーブルなど官民マッチングの場の活用</a:t>
            </a:r>
            <a:endParaRPr kumimoji="1"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61950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・共通フォーマットで給付金情報を公開する自治体の拡大（前項参照）</a:t>
            </a:r>
            <a:endParaRPr kumimoji="1"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61950"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61950"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3663" indent="-93663"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0550471"/>
      </p:ext>
    </p:extLst>
  </p:cSld>
  <p:clrMapOvr>
    <a:masterClrMapping/>
  </p:clrMapOvr>
</p:sld>
</file>

<file path=ppt/theme/theme1.xml><?xml version="1.0" encoding="utf-8"?>
<a:theme xmlns:a="http://schemas.openxmlformats.org/drawingml/2006/main" name="VLEDパワポ基本テンプレー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Helvetica Neue Medium"/>
        <a:ea typeface="メイリオ"/>
        <a:cs typeface="ＤＦＧ平成ゴシック体W7"/>
      </a:majorFont>
      <a:minorFont>
        <a:latin typeface="Arial"/>
        <a:ea typeface="メイリオ"/>
        <a:cs typeface="ＤＦＧ平成ゴシック体W7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kumimoji="1" dirty="0" smtClean="0">
            <a:solidFill>
              <a:schemeClr val="bg2"/>
            </a:solidFill>
            <a:latin typeface="ヒラギノ角ゴ ProN W6"/>
            <a:ea typeface="ヒラギノ角ゴ ProN W6"/>
            <a:cs typeface="ヒラギノ角ゴ ProN W6"/>
          </a:defRPr>
        </a:defPPr>
      </a:lstStyle>
    </a:txDef>
  </a:objectDefaults>
  <a:extraClrSchemeLst>
    <a:extraClrScheme>
      <a:clrScheme name="SUPERP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ERP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P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9B8CA500-AB32-4A3C-B93E-CD492E224271}" vid="{D4CAFFFE-67A0-4DF2-B2F2-6BD9ABF8F007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VLED</Template>
  <TotalTime>0</TotalTime>
  <Words>102</Words>
  <Application>Microsoft Office PowerPoint</Application>
  <PresentationFormat>A4 210 x 297 mm</PresentationFormat>
  <Paragraphs>33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7" baseType="lpstr">
      <vt:lpstr>ＤＦＧ華康ゴシック体W5</vt:lpstr>
      <vt:lpstr>ＤＦＧ平成ゴシック体W3</vt:lpstr>
      <vt:lpstr>ＤＦＧ平成ゴシック体W7</vt:lpstr>
      <vt:lpstr>굴림</vt:lpstr>
      <vt:lpstr>Meiryo UI</vt:lpstr>
      <vt:lpstr>ＭＳ Ｐゴシック</vt:lpstr>
      <vt:lpstr>ＭＳ Ｐ明朝</vt:lpstr>
      <vt:lpstr>ヒラギノ角ゴ ProN W3</vt:lpstr>
      <vt:lpstr>メイリオ</vt:lpstr>
      <vt:lpstr>平成明朝</vt:lpstr>
      <vt:lpstr>Arial</vt:lpstr>
      <vt:lpstr>Calibri</vt:lpstr>
      <vt:lpstr>Franklin Gothic Demi</vt:lpstr>
      <vt:lpstr>Wingdings</vt:lpstr>
      <vt:lpstr>VLEDパワポ基本テンプレート</vt:lpstr>
      <vt:lpstr>給付金情報のディスカッション論点例</vt:lpstr>
      <vt:lpstr>給付金情報のディスカッション論点例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2015-02-01T00:57:09Z</dcterms:created>
  <dcterms:modified xsi:type="dcterms:W3CDTF">2018-01-29T09:00:28Z</dcterms:modified>
</cp:coreProperties>
</file>