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18"/>
  </p:notesMasterIdLst>
  <p:handoutMasterIdLst>
    <p:handoutMasterId r:id="rId19"/>
  </p:handoutMasterIdLst>
  <p:sldIdLst>
    <p:sldId id="269" r:id="rId2"/>
    <p:sldId id="278" r:id="rId3"/>
    <p:sldId id="283" r:id="rId4"/>
    <p:sldId id="284" r:id="rId5"/>
    <p:sldId id="280" r:id="rId6"/>
    <p:sldId id="285" r:id="rId7"/>
    <p:sldId id="281" r:id="rId8"/>
    <p:sldId id="286" r:id="rId9"/>
    <p:sldId id="288" r:id="rId10"/>
    <p:sldId id="287" r:id="rId11"/>
    <p:sldId id="289" r:id="rId12"/>
    <p:sldId id="282" r:id="rId13"/>
    <p:sldId id="291" r:id="rId14"/>
    <p:sldId id="292" r:id="rId15"/>
    <p:sldId id="293" r:id="rId16"/>
    <p:sldId id="275" r:id="rId17"/>
  </p:sldIdLst>
  <p:sldSz cx="9906000" cy="6858000" type="A4"/>
  <p:notesSz cx="6735763" cy="9866313"/>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p15:guide id="1" orient="horz" pos="4180">
          <p15:clr>
            <a:srgbClr val="A4A3A4"/>
          </p15:clr>
        </p15:guide>
        <p15:guide id="2" pos="5984">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33FF"/>
    <a:srgbClr val="FFFFFF"/>
    <a:srgbClr val="336699"/>
    <a:srgbClr val="E2D9B6"/>
    <a:srgbClr val="EAEAEA"/>
    <a:srgbClr val="003366"/>
    <a:srgbClr val="FF993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9566" autoAdjust="0"/>
  </p:normalViewPr>
  <p:slideViewPr>
    <p:cSldViewPr>
      <p:cViewPr varScale="1">
        <p:scale>
          <a:sx n="90" d="100"/>
          <a:sy n="90" d="100"/>
        </p:scale>
        <p:origin x="390" y="66"/>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08"/>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19750" y="9376067"/>
            <a:ext cx="2916019" cy="490252"/>
          </a:xfrm>
          <a:prstGeom prst="rect">
            <a:avLst/>
          </a:prstGeom>
          <a:noFill/>
          <a:ln w="9525">
            <a:noFill/>
            <a:miter lim="800000"/>
            <a:headEnd/>
            <a:tailEnd/>
          </a:ln>
          <a:effectLst/>
        </p:spPr>
        <p:txBody>
          <a:bodyPr vert="horz" wrap="square" lIns="94663" tIns="47335" rIns="94663" bIns="47335" numCol="1" anchor="b" anchorCtr="0" compatLnSpc="1">
            <a:prstTxWarp prst="textNoShape">
              <a:avLst/>
            </a:prstTxWarp>
          </a:bodyPr>
          <a:lstStyle>
            <a:lvl1pPr algn="r" defTabSz="947179">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16019" cy="490252"/>
          </a:xfrm>
          <a:prstGeom prst="rect">
            <a:avLst/>
          </a:prstGeom>
          <a:noFill/>
          <a:ln w="12700" cap="sq">
            <a:noFill/>
            <a:miter lim="800000"/>
            <a:headEnd type="none" w="sm" len="sm"/>
            <a:tailEnd type="none" w="sm" len="sm"/>
          </a:ln>
          <a:effectLst/>
        </p:spPr>
        <p:txBody>
          <a:bodyPr vert="horz" wrap="none" lIns="94663" tIns="47335" rIns="94663" bIns="47335" numCol="1" anchor="ctr" anchorCtr="0" compatLnSpc="1">
            <a:prstTxWarp prst="textNoShape">
              <a:avLst/>
            </a:prstTxWarp>
          </a:bodyPr>
          <a:lstStyle>
            <a:lvl1pPr algn="l" defTabSz="947179">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19750" y="3"/>
            <a:ext cx="2916019" cy="490252"/>
          </a:xfrm>
          <a:prstGeom prst="rect">
            <a:avLst/>
          </a:prstGeom>
          <a:noFill/>
          <a:ln w="12700" cap="sq">
            <a:noFill/>
            <a:miter lim="800000"/>
            <a:headEnd type="none" w="sm" len="sm"/>
            <a:tailEnd type="none" w="sm" len="sm"/>
          </a:ln>
          <a:effectLst/>
        </p:spPr>
        <p:txBody>
          <a:bodyPr vert="horz" wrap="none" lIns="94663" tIns="47335" rIns="94663" bIns="47335" numCol="1" anchor="ctr" anchorCtr="0" compatLnSpc="1">
            <a:prstTxWarp prst="textNoShape">
              <a:avLst/>
            </a:prstTxWarp>
          </a:bodyPr>
          <a:lstStyle>
            <a:lvl1pPr algn="r" defTabSz="947179">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693738" y="739775"/>
            <a:ext cx="5348287" cy="3703638"/>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899208" y="4686506"/>
            <a:ext cx="4937350" cy="4441374"/>
          </a:xfrm>
          <a:prstGeom prst="rect">
            <a:avLst/>
          </a:prstGeom>
          <a:noFill/>
          <a:ln w="12700" cap="sq">
            <a:noFill/>
            <a:miter lim="800000"/>
            <a:headEnd type="none" w="sm" len="sm"/>
            <a:tailEnd type="none" w="sm" len="sm"/>
          </a:ln>
          <a:effectLst/>
        </p:spPr>
        <p:txBody>
          <a:bodyPr vert="horz" wrap="none" lIns="94663" tIns="47335" rIns="94663" bIns="47335"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376067"/>
            <a:ext cx="2916019" cy="490252"/>
          </a:xfrm>
          <a:prstGeom prst="rect">
            <a:avLst/>
          </a:prstGeom>
          <a:noFill/>
          <a:ln w="12700" cap="sq">
            <a:noFill/>
            <a:miter lim="800000"/>
            <a:headEnd type="none" w="sm" len="sm"/>
            <a:tailEnd type="none" w="sm" len="sm"/>
          </a:ln>
          <a:effectLst/>
        </p:spPr>
        <p:txBody>
          <a:bodyPr vert="horz" wrap="none" lIns="94663" tIns="47335" rIns="94663" bIns="47335" numCol="1" anchor="b" anchorCtr="0" compatLnSpc="1">
            <a:prstTxWarp prst="textNoShape">
              <a:avLst/>
            </a:prstTxWarp>
          </a:bodyPr>
          <a:lstStyle>
            <a:lvl1pPr algn="l" defTabSz="947179">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19750" y="9376067"/>
            <a:ext cx="2916019" cy="490252"/>
          </a:xfrm>
          <a:prstGeom prst="rect">
            <a:avLst/>
          </a:prstGeom>
          <a:noFill/>
          <a:ln w="12700" cap="sq">
            <a:noFill/>
            <a:miter lim="800000"/>
            <a:headEnd type="none" w="sm" len="sm"/>
            <a:tailEnd type="none" w="sm" len="sm"/>
          </a:ln>
          <a:effectLst/>
        </p:spPr>
        <p:txBody>
          <a:bodyPr vert="horz" wrap="none" lIns="94663" tIns="47335" rIns="94663" bIns="47335" numCol="1" anchor="b" anchorCtr="0" compatLnSpc="1">
            <a:prstTxWarp prst="textNoShape">
              <a:avLst/>
            </a:prstTxWarp>
          </a:bodyPr>
          <a:lstStyle>
            <a:lvl1pPr algn="r" defTabSz="947179">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creativecommons.org/licenses/by/2.1/jp/"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endParaRPr kumimoji="1" lang="ja-JP" altLang="en-US" dirty="0" smtClean="0"/>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オープン＆ビッグデータ活用・地方創生推進機構</a:t>
            </a:r>
            <a:r>
              <a:rPr lang="ja-JP" altLang="en-US" sz="1600" kern="0" baseline="0" dirty="0" smtClean="0"/>
              <a:t> 事務局</a:t>
            </a:r>
            <a:endParaRPr lang="ja-JP" altLang="en-US" sz="1600" kern="0" dirty="0" smtClean="0"/>
          </a:p>
        </p:txBody>
      </p:sp>
      <p:pic>
        <p:nvPicPr>
          <p:cNvPr id="8" name="Picture 6" descr="http://i.creativecommons.org/l/by/3.0/88x3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3997" y="5805264"/>
            <a:ext cx="893968"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a:spLocks noChangeArrowheads="1"/>
          </p:cNvSpPr>
          <p:nvPr userDrawn="1"/>
        </p:nvSpPr>
        <p:spPr bwMode="auto">
          <a:xfrm>
            <a:off x="128464" y="6127836"/>
            <a:ext cx="417549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作者自らが作成した図表等（出典や</a:t>
            </a:r>
            <a:r>
              <a:rPr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の記載のないもの）については</a:t>
            </a:r>
            <a:r>
              <a:rPr lang="ja-JP" altLang="en-US"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l" eaLnBrk="1" hangingPunct="1">
              <a:spcBef>
                <a:spcPct val="0"/>
              </a:spcBef>
              <a:buFontTx/>
              <a:buNone/>
            </a:pPr>
            <a:r>
              <a:rPr lang="en-US" altLang="ja-JP"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CC</a:t>
            </a:r>
            <a:r>
              <a:rPr lang="en-US" altLang="ja-JP" sz="9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 </a:t>
            </a:r>
            <a:r>
              <a:rPr lang="en-US" altLang="ja-JP"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BY</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（表示</a:t>
            </a:r>
            <a:r>
              <a:rPr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2.1</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4"/>
              </a:rPr>
              <a:t>）</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で利用可能です。</a:t>
            </a:r>
          </a:p>
          <a:p>
            <a:pPr algn="l" eaLnBrk="1" hangingPunct="1">
              <a:spcBef>
                <a:spcPct val="0"/>
              </a:spcBef>
              <a:buFontTx/>
              <a:buNone/>
            </a:pP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出典や</a:t>
            </a:r>
            <a:r>
              <a:rPr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の記載がある図表等については</a:t>
            </a:r>
            <a:r>
              <a:rPr lang="ja-JP" altLang="en-US" sz="9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、著作権法</a:t>
            </a:r>
            <a:r>
              <a:rPr lang="ja-JP" altLang="en-US"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に基づいてご利用ください。</a:t>
            </a:r>
          </a:p>
        </p:txBody>
      </p:sp>
      <p:sp>
        <p:nvSpPr>
          <p:cNvPr id="10"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dirty="0" smtClean="0">
                <a:solidFill>
                  <a:srgbClr val="353535"/>
                </a:solidFill>
                <a:latin typeface="Arial" charset="0"/>
              </a:rPr>
              <a:t>© 2016 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836712"/>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5"/>
          <p:cNvSpPr>
            <a:spLocks noGrp="1"/>
          </p:cNvSpPr>
          <p:nvPr>
            <p:ph type="subTitle" sz="quarter" idx="1"/>
          </p:nvPr>
        </p:nvSpPr>
        <p:spPr/>
        <p:txBody>
          <a:bodyPr/>
          <a:lstStyle/>
          <a:p>
            <a:pPr algn="r"/>
            <a:r>
              <a:rPr kumimoji="1" lang="en-US" altLang="ja-JP" smtClean="0"/>
              <a:t>2016.01.27</a:t>
            </a:r>
            <a:endParaRPr kumimoji="1" lang="ja-JP" altLang="en-US" dirty="0"/>
          </a:p>
        </p:txBody>
      </p:sp>
      <p:sp>
        <p:nvSpPr>
          <p:cNvPr id="5" name="タイトル 4"/>
          <p:cNvSpPr>
            <a:spLocks noGrp="1"/>
          </p:cNvSpPr>
          <p:nvPr>
            <p:ph type="ctrTitle" sz="quarter"/>
          </p:nvPr>
        </p:nvSpPr>
        <p:spPr/>
        <p:txBody>
          <a:bodyPr/>
          <a:lstStyle/>
          <a:p>
            <a:r>
              <a:rPr kumimoji="1" lang="ja-JP" altLang="en-US" smtClean="0"/>
              <a:t>他の委員会の開催報告</a:t>
            </a:r>
            <a:endParaRPr kumimoji="1" lang="ja-JP" altLang="en-US" dirty="0"/>
          </a:p>
        </p:txBody>
      </p:sp>
      <p:sp>
        <p:nvSpPr>
          <p:cNvPr id="7" name="テキスト プレースホルダー 6"/>
          <p:cNvSpPr>
            <a:spLocks noGrp="1"/>
          </p:cNvSpPr>
          <p:nvPr>
            <p:ph type="body" sz="quarter" idx="10"/>
          </p:nvPr>
        </p:nvSpPr>
        <p:spPr/>
        <p:txBody>
          <a:bodyPr>
            <a:normAutofit lnSpcReduction="10000"/>
          </a:bodyPr>
          <a:lstStyle/>
          <a:p>
            <a:r>
              <a:rPr kumimoji="1" lang="ja-JP" altLang="en-US" smtClean="0"/>
              <a:t>平成</a:t>
            </a:r>
            <a:r>
              <a:rPr kumimoji="1" lang="en-US" altLang="ja-JP" smtClean="0"/>
              <a:t>27</a:t>
            </a:r>
            <a:r>
              <a:rPr kumimoji="1" lang="ja-JP" altLang="en-US" smtClean="0"/>
              <a:t>年度　第３回技術委員会</a:t>
            </a:r>
            <a:endParaRPr kumimoji="1" lang="ja-JP" altLang="en-US" dirty="0"/>
          </a:p>
        </p:txBody>
      </p:sp>
      <p:sp>
        <p:nvSpPr>
          <p:cNvPr id="4" name="スライド番号プレースホルダー 3"/>
          <p:cNvSpPr>
            <a:spLocks noGrp="1"/>
          </p:cNvSpPr>
          <p:nvPr>
            <p:ph type="sldNum" sz="quarter" idx="4294967295"/>
          </p:nvPr>
        </p:nvSpPr>
        <p:spPr>
          <a:xfrm>
            <a:off x="9499600" y="6602413"/>
            <a:ext cx="406400" cy="255587"/>
          </a:xfrm>
        </p:spPr>
        <p:txBody>
          <a:bodyPr/>
          <a:lstStyle/>
          <a:p>
            <a:fld id="{19168A96-8FC6-49A7-AAFF-8891F4FD4FE2}" type="slidenum">
              <a:rPr lang="ja-JP" altLang="en-US" smtClean="0"/>
              <a:pPr/>
              <a:t>1</a:t>
            </a:fld>
            <a:endParaRPr lang="en-US" altLang="ja-JP"/>
          </a:p>
        </p:txBody>
      </p:sp>
      <p:sp>
        <p:nvSpPr>
          <p:cNvPr id="9" name="Text Box 785"/>
          <p:cNvSpPr txBox="1">
            <a:spLocks noChangeArrowheads="1"/>
          </p:cNvSpPr>
          <p:nvPr/>
        </p:nvSpPr>
        <p:spPr bwMode="auto">
          <a:xfrm>
            <a:off x="8913440" y="195513"/>
            <a:ext cx="900683" cy="30777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r>
              <a:rPr lang="ja-JP" altLang="en-US" sz="14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資料</a:t>
            </a:r>
            <a:r>
              <a:rPr lang="en-US" altLang="ja-JP" sz="14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3-2</a:t>
            </a:r>
            <a:endParaRPr lang="en-US" altLang="ja-JP"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3159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利活用・普及委員会（第２回）</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normAutofit fontScale="92500" lnSpcReduction="10000"/>
          </a:bodyPr>
          <a:lstStyle/>
          <a:p>
            <a:r>
              <a:rPr lang="ja-JP" altLang="en-US" smtClean="0"/>
              <a:t>オープンデータ活用ビジネス事例集の公開</a:t>
            </a:r>
            <a:endParaRPr kumimoji="1" lang="en-US" altLang="ja-JP"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4222003691"/>
              </p:ext>
            </p:extLst>
          </p:nvPr>
        </p:nvGraphicFramePr>
        <p:xfrm>
          <a:off x="848544" y="1781904"/>
          <a:ext cx="8496944" cy="4311392"/>
        </p:xfrm>
        <a:graphic>
          <a:graphicData uri="http://schemas.openxmlformats.org/drawingml/2006/table">
            <a:tbl>
              <a:tblPr firstRow="1" firstCol="1" bandRow="1">
                <a:tableStyleId>{5C22544A-7EE6-4342-B048-85BDC9FD1C3A}</a:tableStyleId>
              </a:tblPr>
              <a:tblGrid>
                <a:gridCol w="1440160"/>
                <a:gridCol w="4176464"/>
                <a:gridCol w="1080120"/>
                <a:gridCol w="1800200"/>
              </a:tblGrid>
              <a:tr h="288032">
                <a:tc>
                  <a:txBody>
                    <a:bodyPr/>
                    <a:lstStyle/>
                    <a:p>
                      <a:pPr indent="13335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タイプ</a:t>
                      </a:r>
                    </a:p>
                  </a:txBody>
                  <a:tcPr marL="68580" marR="68580" marT="0" marB="0" anchor="ctr"/>
                </a:tc>
                <a:tc>
                  <a:txBody>
                    <a:bodyPr/>
                    <a:lstStyle/>
                    <a:p>
                      <a:pPr indent="13335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特徴</a:t>
                      </a:r>
                    </a:p>
                  </a:txBody>
                  <a:tcPr marL="68580" marR="68580" marT="0" marB="0" anchor="ctr"/>
                </a:tc>
                <a:tc>
                  <a:txBody>
                    <a:bodyPr/>
                    <a:lstStyle/>
                    <a:p>
                      <a:pPr indent="13335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主な企業</a:t>
                      </a:r>
                    </a:p>
                  </a:txBody>
                  <a:tcPr marL="68580" marR="68580" marT="0" marB="0" anchor="ctr"/>
                </a:tc>
                <a:tc>
                  <a:txBody>
                    <a:bodyPr/>
                    <a:lstStyle/>
                    <a:p>
                      <a:pPr indent="133350"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今回とりあげた事例</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873095">
                <a:tc>
                  <a:txBody>
                    <a:bodyPr/>
                    <a:lstStyle/>
                    <a:p>
                      <a:pPr indent="13335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付加価値型</a:t>
                      </a:r>
                    </a:p>
                  </a:txBody>
                  <a:tcPr marL="68580" marR="68580" marT="0" marB="0" anchor="ctr"/>
                </a:tc>
                <a:tc>
                  <a:txBody>
                    <a:bodyPr/>
                    <a:lstStyle/>
                    <a:p>
                      <a:pPr marL="92075" lvl="0" indent="-92075" algn="l">
                        <a:lnSpc>
                          <a:spcPts val="1400"/>
                        </a:lnSpc>
                        <a:spcAft>
                          <a:spcPts val="0"/>
                        </a:spcAft>
                        <a:buFont typeface="Symbol"/>
                        <a:buNone/>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既存</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ビジネスの価値を高めるためにオープンデータを利用する</a:t>
                      </a:r>
                    </a:p>
                    <a:p>
                      <a:pPr marL="92075" lvl="0" indent="-92075" algn="l">
                        <a:lnSpc>
                          <a:spcPts val="1400"/>
                        </a:lnSpc>
                        <a:spcAft>
                          <a:spcPts val="0"/>
                        </a:spcAft>
                        <a:buFont typeface="Symbol"/>
                        <a:buNone/>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データ</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の加工は可視化などが主であり複雑な処理はしない</a:t>
                      </a:r>
                    </a:p>
                    <a:p>
                      <a:pPr marL="92075" lvl="0" indent="-92075" algn="l">
                        <a:lnSpc>
                          <a:spcPts val="1400"/>
                        </a:lnSpc>
                        <a:spcAft>
                          <a:spcPts val="0"/>
                        </a:spcAft>
                        <a:buFont typeface="Symbol"/>
                        <a:buNone/>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競合</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相手もオープンデータを自由に利用できるため、既存ビジネスの優劣を極端に変えることはない</a:t>
                      </a:r>
                    </a:p>
                  </a:txBody>
                  <a:tcPr marL="68580" marR="68580" marT="0" marB="0" anchor="ctr"/>
                </a:tc>
                <a:tc>
                  <a:txBody>
                    <a:bodyPr/>
                    <a:lstStyle/>
                    <a:p>
                      <a:pPr marL="0" indent="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市場のリーダー</a:t>
                      </a:r>
                    </a:p>
                  </a:txBody>
                  <a:tcPr marL="68580" marR="68580" marT="0" marB="0" anchor="ctr"/>
                </a:tc>
                <a:tc>
                  <a:txBody>
                    <a:bodyPr/>
                    <a:lstStyle/>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Yelp</a:t>
                      </a: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MRIS</a:t>
                      </a: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err="1" smtClean="0">
                          <a:effectLst/>
                          <a:latin typeface="Meiryo UI" panose="020B0604030504040204" pitchFamily="50" charset="-128"/>
                          <a:ea typeface="Meiryo UI" panose="020B0604030504040204" pitchFamily="50" charset="-128"/>
                          <a:cs typeface="Meiryo UI" panose="020B0604030504040204" pitchFamily="50" charset="-128"/>
                        </a:rPr>
                        <a:t>Zaim</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・ナビタイムジャパン</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・サンゼロミニッツ</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KDDI</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1309642">
                <a:tc>
                  <a:txBody>
                    <a:bodyPr/>
                    <a:lstStyle/>
                    <a:p>
                      <a:pPr indent="133350"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新価値創造型</a:t>
                      </a:r>
                    </a:p>
                  </a:txBody>
                  <a:tcPr marL="68580" marR="68580" marT="0" marB="0" anchor="ctr"/>
                </a:tc>
                <a:tc>
                  <a:txBody>
                    <a:bodyPr/>
                    <a:lstStyle/>
                    <a:p>
                      <a:pPr marL="92075" lvl="0" indent="-92075" algn="l">
                        <a:lnSpc>
                          <a:spcPts val="1400"/>
                        </a:lnSpc>
                        <a:spcAft>
                          <a:spcPts val="0"/>
                        </a:spcAft>
                        <a:buFont typeface="Symbol"/>
                        <a:buNone/>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オープンデータ</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を含む多様なデータをかけ合わせ、高度な分析によって未来を予測する</a:t>
                      </a:r>
                    </a:p>
                    <a:p>
                      <a:pPr marL="92075" lvl="0" indent="-92075" algn="l">
                        <a:lnSpc>
                          <a:spcPts val="1400"/>
                        </a:lnSpc>
                        <a:spcAft>
                          <a:spcPts val="0"/>
                        </a:spcAft>
                        <a:buFont typeface="Symbol"/>
                        <a:buNone/>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価値</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を生み出す源泉は新しく開発したアルゴリズムや分析モデル</a:t>
                      </a:r>
                    </a:p>
                    <a:p>
                      <a:pPr marL="92075" lvl="0" indent="-92075" algn="l">
                        <a:lnSpc>
                          <a:spcPts val="1400"/>
                        </a:lnSpc>
                        <a:spcAft>
                          <a:spcPts val="0"/>
                        </a:spcAft>
                        <a:buFont typeface="Symbol"/>
                        <a:buNone/>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オープンデータ</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はアルゴリズムや分析モデルを開発する際にも利用される</a:t>
                      </a:r>
                    </a:p>
                  </a:txBody>
                  <a:tcPr marL="68580" marR="68580" marT="0" marB="0" anchor="ctr"/>
                </a:tc>
                <a:tc>
                  <a:txBody>
                    <a:bodyPr/>
                    <a:lstStyle/>
                    <a:p>
                      <a:pPr marL="0" indent="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スタートアップ</a:t>
                      </a:r>
                    </a:p>
                  </a:txBody>
                  <a:tcPr marL="68580" marR="68580" marT="0" marB="0" anchor="ctr"/>
                </a:tc>
                <a:tc>
                  <a:txBody>
                    <a:bodyPr/>
                    <a:lstStyle/>
                    <a:p>
                      <a:pPr marL="92075" indent="-92075"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The Climate Corporation</a:t>
                      </a: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err="1" smtClean="0">
                          <a:effectLst/>
                          <a:latin typeface="Meiryo UI" panose="020B0604030504040204" pitchFamily="50" charset="-128"/>
                          <a:ea typeface="Meiryo UI" panose="020B0604030504040204" pitchFamily="50" charset="-128"/>
                          <a:cs typeface="Meiryo UI" panose="020B0604030504040204" pitchFamily="50" charset="-128"/>
                        </a:rPr>
                        <a:t>PredPol</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err="1" smtClean="0">
                          <a:effectLst/>
                          <a:latin typeface="Meiryo UI" panose="020B0604030504040204" pitchFamily="50" charset="-128"/>
                          <a:ea typeface="Meiryo UI" panose="020B0604030504040204" pitchFamily="50" charset="-128"/>
                          <a:cs typeface="Meiryo UI" panose="020B0604030504040204" pitchFamily="50" charset="-128"/>
                        </a:rPr>
                        <a:t>BillGuard</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Zillow</a:t>
                      </a: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err="1" smtClean="0">
                          <a:effectLst/>
                          <a:latin typeface="Meiryo UI" panose="020B0604030504040204" pitchFamily="50" charset="-128"/>
                          <a:ea typeface="Meiryo UI" panose="020B0604030504040204" pitchFamily="50" charset="-128"/>
                          <a:cs typeface="Meiryo UI" panose="020B0604030504040204" pitchFamily="50" charset="-128"/>
                        </a:rPr>
                        <a:t>Opower</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err="1" smtClean="0">
                          <a:effectLst/>
                          <a:latin typeface="Meiryo UI" panose="020B0604030504040204" pitchFamily="50" charset="-128"/>
                          <a:ea typeface="Meiryo UI" panose="020B0604030504040204" pitchFamily="50" charset="-128"/>
                          <a:cs typeface="Meiryo UI" panose="020B0604030504040204" pitchFamily="50" charset="-128"/>
                        </a:rPr>
                        <a:t>WellBiome</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err="1" smtClean="0">
                          <a:effectLst/>
                          <a:latin typeface="Meiryo UI" panose="020B0604030504040204" pitchFamily="50" charset="-128"/>
                          <a:ea typeface="Meiryo UI" panose="020B0604030504040204" pitchFamily="50" charset="-128"/>
                          <a:cs typeface="Meiryo UI" panose="020B0604030504040204" pitchFamily="50" charset="-128"/>
                        </a:rPr>
                        <a:t>Descrates</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Labs</a:t>
                      </a: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GEEO</a:t>
                      </a:r>
                    </a:p>
                  </a:txBody>
                  <a:tcPr marL="68580" marR="68580" marT="0" marB="0" anchor="ctr"/>
                </a:tc>
              </a:tr>
              <a:tr h="1018610">
                <a:tc>
                  <a:txBody>
                    <a:bodyPr/>
                    <a:lstStyle/>
                    <a:p>
                      <a:pPr indent="133350"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プラットフォーム型</a:t>
                      </a:r>
                    </a:p>
                  </a:txBody>
                  <a:tcPr marL="68580" marR="68580" marT="0" marB="0" anchor="ctr"/>
                </a:tc>
                <a:tc>
                  <a:txBody>
                    <a:bodyPr/>
                    <a:lstStyle/>
                    <a:p>
                      <a:pPr marL="92075" lvl="0" indent="-92075" algn="l">
                        <a:lnSpc>
                          <a:spcPts val="1400"/>
                        </a:lnSpc>
                        <a:spcAft>
                          <a:spcPts val="0"/>
                        </a:spcAft>
                        <a:buFont typeface="Symbol"/>
                        <a:buNone/>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特定</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の領域のデータを大量に集め、プラットフォーム化する</a:t>
                      </a:r>
                    </a:p>
                    <a:p>
                      <a:pPr marL="92075" lvl="0" indent="-92075" algn="l">
                        <a:lnSpc>
                          <a:spcPts val="1400"/>
                        </a:lnSpc>
                        <a:spcAft>
                          <a:spcPts val="0"/>
                        </a:spcAft>
                        <a:buFont typeface="Symbol"/>
                        <a:buNone/>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集めた</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データを利用しやすく提供することで最初の価値を生み出す</a:t>
                      </a:r>
                    </a:p>
                    <a:p>
                      <a:pPr marL="92075" lvl="0" indent="-92075" algn="l">
                        <a:lnSpc>
                          <a:spcPts val="1400"/>
                        </a:lnSpc>
                        <a:spcAft>
                          <a:spcPts val="0"/>
                        </a:spcAft>
                        <a:buFont typeface="Symbol"/>
                        <a:buNone/>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データ</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の利用状況や利用者の状況を分析することで、さらに新しい価値を生み出していく</a:t>
                      </a:r>
                    </a:p>
                  </a:txBody>
                  <a:tcPr marL="68580" marR="68580" marT="0" marB="0" anchor="ctr"/>
                </a:tc>
                <a:tc>
                  <a:txBody>
                    <a:bodyPr/>
                    <a:lstStyle/>
                    <a:p>
                      <a:pPr marL="0" indent="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スタートアップ</a:t>
                      </a:r>
                    </a:p>
                  </a:txBody>
                  <a:tcPr marL="68580" marR="68580" marT="0" marB="0" anchor="ctr"/>
                </a:tc>
                <a:tc>
                  <a:txBody>
                    <a:bodyPr/>
                    <a:lstStyle/>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err="1" smtClean="0">
                          <a:effectLst/>
                          <a:latin typeface="Meiryo UI" panose="020B0604030504040204" pitchFamily="50" charset="-128"/>
                          <a:ea typeface="Meiryo UI" panose="020B0604030504040204" pitchFamily="50" charset="-128"/>
                          <a:cs typeface="Meiryo UI" panose="020B0604030504040204" pitchFamily="50" charset="-128"/>
                        </a:rPr>
                        <a:t>OpenGov</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err="1" smtClean="0">
                          <a:effectLst/>
                          <a:latin typeface="Meiryo UI" panose="020B0604030504040204" pitchFamily="50" charset="-128"/>
                          <a:ea typeface="Meiryo UI" panose="020B0604030504040204" pitchFamily="50" charset="-128"/>
                          <a:cs typeface="Meiryo UI" panose="020B0604030504040204" pitchFamily="50" charset="-128"/>
                        </a:rPr>
                        <a:t>Socrata</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err="1" smtClean="0">
                          <a:effectLst/>
                          <a:latin typeface="Meiryo UI" panose="020B0604030504040204" pitchFamily="50" charset="-128"/>
                          <a:ea typeface="Meiryo UI" panose="020B0604030504040204" pitchFamily="50" charset="-128"/>
                          <a:cs typeface="Meiryo UI" panose="020B0604030504040204" pitchFamily="50" charset="-128"/>
                        </a:rPr>
                        <a:t>Thingful</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・カーリル</a:t>
                      </a: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・ウェルモ</a:t>
                      </a: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・マイ広報紙</a:t>
                      </a:r>
                    </a:p>
                    <a:p>
                      <a:pPr marL="0" indent="0" algn="l">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err="1" smtClean="0">
                          <a:effectLst/>
                          <a:latin typeface="Meiryo UI" panose="020B0604030504040204" pitchFamily="50" charset="-128"/>
                          <a:ea typeface="Meiryo UI" panose="020B0604030504040204" pitchFamily="50" charset="-128"/>
                          <a:cs typeface="Meiryo UI" panose="020B0604030504040204" pitchFamily="50" charset="-128"/>
                        </a:rPr>
                        <a:t>OpenGov</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6" name="テキスト ボックス 5"/>
          <p:cNvSpPr txBox="1"/>
          <p:nvPr/>
        </p:nvSpPr>
        <p:spPr>
          <a:xfrm>
            <a:off x="203031" y="1484784"/>
            <a:ext cx="3813865" cy="307777"/>
          </a:xfrm>
          <a:prstGeom prst="rect">
            <a:avLst/>
          </a:prstGeom>
          <a:noFill/>
        </p:spPr>
        <p:txBody>
          <a:bodyPr wrap="none" rtlCol="0">
            <a:spAutoFit/>
          </a:bodyPr>
          <a:lstStyle/>
          <a:p>
            <a:r>
              <a:rPr kumimoji="1" lang="ja-JP" altLang="en-US"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（１）オープンデータ活用ビジネスの３つのタイプ</a:t>
            </a:r>
            <a:endParaRPr kumimoji="1" lang="ja-JP" altLang="en-US"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76536" y="6074132"/>
            <a:ext cx="8496944" cy="461665"/>
          </a:xfrm>
          <a:prstGeom prst="rect">
            <a:avLst/>
          </a:prstGeom>
        </p:spPr>
        <p:txBody>
          <a:bodyPr wrap="square">
            <a:spAutoFit/>
          </a:bodyPr>
          <a:lstStyle/>
          <a:p>
            <a:pPr algn="l"/>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「オープンデータ活用ビジネス事例集」</a:t>
            </a:r>
            <a:r>
              <a:rPr lang="ja-JP" altLang="en-US" sz="12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は、総務省サイトにて公開</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http://www.soumu.go.jp/menu_seisaku/ictseisaku/ictriyou/opendata/opendata03.html</a:t>
            </a:r>
            <a:endPar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7763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利活用・普及委員会（第２回）</a:t>
            </a:r>
            <a:endParaRPr kumimoji="1" lang="ja-JP" altLang="en-US"/>
          </a:p>
        </p:txBody>
      </p:sp>
      <p:sp>
        <p:nvSpPr>
          <p:cNvPr id="3" name="コンテンツ プレースホルダー 2"/>
          <p:cNvSpPr>
            <a:spLocks noGrp="1"/>
          </p:cNvSpPr>
          <p:nvPr>
            <p:ph idx="1"/>
          </p:nvPr>
        </p:nvSpPr>
        <p:spPr>
          <a:xfrm>
            <a:off x="351414" y="1052736"/>
            <a:ext cx="9146415" cy="5268127"/>
          </a:xfrm>
        </p:spPr>
        <p:txBody>
          <a:bodyPr>
            <a:normAutofit lnSpcReduction="10000"/>
          </a:bodyPr>
          <a:lstStyle/>
          <a:p>
            <a:r>
              <a:rPr kumimoji="1" lang="ja-JP" altLang="en-US" smtClean="0"/>
              <a:t>情報提供者よりの発表</a:t>
            </a:r>
            <a:endParaRPr kumimoji="1" lang="en-US" altLang="ja-JP" smtClean="0"/>
          </a:p>
          <a:p>
            <a:pPr lvl="1"/>
            <a:r>
              <a:rPr lang="ja-JP" altLang="en-US"/>
              <a:t>静岡市、</a:t>
            </a:r>
            <a:r>
              <a:rPr lang="ja-JP" altLang="en-US" smtClean="0"/>
              <a:t>㈱スマートバリュー</a:t>
            </a:r>
            <a:endParaRPr lang="en-US" altLang="ja-JP" smtClean="0"/>
          </a:p>
          <a:p>
            <a:pPr lvl="2"/>
            <a:r>
              <a:rPr lang="ja-JP" altLang="en-US"/>
              <a:t>静岡市におけるオープンデータの取組（シズオカ型オープンデータ）として、庁内の環境・体制整備、データ公開環境の構築、データ活用の推進等の取組について紹介</a:t>
            </a:r>
          </a:p>
          <a:p>
            <a:pPr lvl="2"/>
            <a:r>
              <a:rPr lang="ja-JP" altLang="en-US"/>
              <a:t>静岡県内における広域でのオープンデータ関連連携として、しずおかオープンデータ推進協議会（</a:t>
            </a:r>
            <a:r>
              <a:rPr lang="en-US" altLang="ja-JP"/>
              <a:t>12</a:t>
            </a:r>
            <a:r>
              <a:rPr lang="ja-JP" altLang="en-US"/>
              <a:t>月</a:t>
            </a:r>
            <a:r>
              <a:rPr lang="en-US" altLang="ja-JP"/>
              <a:t>8</a:t>
            </a:r>
            <a:r>
              <a:rPr lang="ja-JP" altLang="en-US"/>
              <a:t>日時点で</a:t>
            </a:r>
            <a:r>
              <a:rPr lang="en-US" altLang="ja-JP"/>
              <a:t>23/35</a:t>
            </a:r>
            <a:r>
              <a:rPr lang="ja-JP" altLang="en-US"/>
              <a:t>市町が参加）についての紹介</a:t>
            </a:r>
          </a:p>
          <a:p>
            <a:pPr lvl="2"/>
            <a:r>
              <a:rPr lang="ja-JP" altLang="en-US"/>
              <a:t>自治体におけるオープンデータ公開環境の基盤化を目指している</a:t>
            </a:r>
            <a:r>
              <a:rPr lang="en-US" altLang="ja-JP"/>
              <a:t>CKAN</a:t>
            </a:r>
            <a:r>
              <a:rPr lang="ja-JP" altLang="en-US"/>
              <a:t>ベースのクラウドサービス </a:t>
            </a:r>
            <a:r>
              <a:rPr lang="en-US" altLang="ja-JP"/>
              <a:t>S.M.A.R.T OPEN DATA</a:t>
            </a:r>
            <a:r>
              <a:rPr lang="ja-JP" altLang="en-US"/>
              <a:t>の紹介</a:t>
            </a:r>
          </a:p>
          <a:p>
            <a:pPr lvl="1"/>
            <a:r>
              <a:rPr lang="ja-JP" altLang="en-US" smtClean="0"/>
              <a:t>横浜市</a:t>
            </a:r>
            <a:endParaRPr lang="en-US" altLang="ja-JP" smtClean="0"/>
          </a:p>
          <a:p>
            <a:pPr lvl="2"/>
            <a:r>
              <a:rPr lang="ja-JP" altLang="en-US"/>
              <a:t>高齢化、人口減が進むなかで、家庭内で介護と子育ての複数のケア（ダブルケア）をする人の増加が見込まれている</a:t>
            </a:r>
          </a:p>
          <a:p>
            <a:pPr lvl="2"/>
            <a:r>
              <a:rPr lang="ja-JP" altLang="en-US"/>
              <a:t>行政のオープンデータを活用して地域金融機関が、ダブルケア向けの事業者をコンサルティング支援する仕組みを構築</a:t>
            </a:r>
          </a:p>
          <a:p>
            <a:pPr lvl="2"/>
            <a:r>
              <a:rPr lang="ja-JP" altLang="en-US"/>
              <a:t>このプロジェクトの計画等を紹介</a:t>
            </a:r>
          </a:p>
          <a:p>
            <a:pPr lvl="1"/>
            <a:r>
              <a:rPr lang="ja-JP" altLang="en-US"/>
              <a:t>オープン・コーポレイツ・</a:t>
            </a:r>
            <a:r>
              <a:rPr lang="ja-JP" altLang="en-US" smtClean="0"/>
              <a:t>ジャパン</a:t>
            </a:r>
            <a:endParaRPr lang="en-US" altLang="ja-JP" smtClean="0"/>
          </a:p>
          <a:p>
            <a:pPr lvl="2"/>
            <a:r>
              <a:rPr lang="ja-JP" altLang="en-US"/>
              <a:t>自治体からの発信情報である広報紙を電子化し、オープンデータとして提供する「マイ広報紙」の取組について紹介</a:t>
            </a:r>
          </a:p>
          <a:p>
            <a:pPr lvl="2"/>
            <a:r>
              <a:rPr lang="ja-JP" altLang="en-US"/>
              <a:t>全国</a:t>
            </a:r>
            <a:r>
              <a:rPr lang="en-US" altLang="ja-JP"/>
              <a:t>114</a:t>
            </a:r>
            <a:r>
              <a:rPr lang="ja-JP" altLang="en-US"/>
              <a:t>の自治体と総務省の広報紙記事を掲載し、居住地以外の情報取得、カテゴリ検索、キーワード検索への対応、マイページへの自動配信、</a:t>
            </a:r>
            <a:r>
              <a:rPr lang="en-US" altLang="ja-JP"/>
              <a:t>SNS</a:t>
            </a:r>
            <a:r>
              <a:rPr lang="ja-JP" altLang="en-US"/>
              <a:t>での記事の共有、自治体横断での情報把握、購読状況のログ解析など、紙のままでは出来なかったことを</a:t>
            </a:r>
            <a:r>
              <a:rPr lang="ja-JP" altLang="en-US" smtClean="0"/>
              <a:t>実現</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a:p>
        </p:txBody>
      </p:sp>
    </p:spTree>
    <p:extLst>
      <p:ext uri="{BB962C8B-B14F-4D97-AF65-F5344CB8AC3E}">
        <p14:creationId xmlns:p14="http://schemas.microsoft.com/office/powerpoint/2010/main" val="888435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2020</a:t>
            </a:r>
            <a:r>
              <a:rPr lang="ja-JP" altLang="en-US" smtClean="0"/>
              <a:t>オープンデータシティ推進</a:t>
            </a:r>
            <a:r>
              <a:rPr kumimoji="1" lang="ja-JP" altLang="en-US" smtClean="0"/>
              <a:t>委員会（第３回）</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第３回アジェンダ</a:t>
            </a:r>
            <a:endParaRPr kumimoji="1" lang="en-US" altLang="ja-JP" smtClean="0"/>
          </a:p>
          <a:p>
            <a:pPr marL="533400" lvl="2" indent="0">
              <a:buNone/>
            </a:pPr>
            <a:r>
              <a:rPr lang="ja-JP" altLang="en-US"/>
              <a:t>１．地方創生に資するデータ活用プラン　進捗報告（４件）</a:t>
            </a:r>
          </a:p>
          <a:p>
            <a:pPr marL="533400" lvl="2" indent="0">
              <a:buNone/>
            </a:pPr>
            <a:r>
              <a:rPr lang="ja-JP" altLang="en-US"/>
              <a:t>２．総務省　オープンデータシティ実証　進捗報告</a:t>
            </a:r>
          </a:p>
          <a:p>
            <a:pPr marL="533400" lvl="2" indent="0">
              <a:buNone/>
            </a:pPr>
            <a:r>
              <a:rPr lang="ja-JP" altLang="en-US"/>
              <a:t>３．オープンデータシティに関する調査　中間報告</a:t>
            </a:r>
          </a:p>
          <a:p>
            <a:pPr marL="533400" lvl="2" indent="0">
              <a:buNone/>
            </a:pPr>
            <a:r>
              <a:rPr lang="ja-JP" altLang="en-US"/>
              <a:t>４．その他（次回開催日程案内など）</a:t>
            </a:r>
          </a:p>
          <a:p>
            <a:r>
              <a:rPr kumimoji="1" lang="ja-JP" altLang="en-US" smtClean="0"/>
              <a:t>地方創生に資するデータ活用プラン進捗報告</a:t>
            </a:r>
            <a:endParaRPr kumimoji="1" lang="en-US" altLang="ja-JP" smtClean="0"/>
          </a:p>
          <a:p>
            <a:pPr lvl="1"/>
            <a:r>
              <a:rPr kumimoji="1" lang="ja-JP" altLang="en-US" smtClean="0"/>
              <a:t>日本ユニシス／神奈川県横浜市</a:t>
            </a:r>
            <a:endParaRPr kumimoji="1" lang="en-US" altLang="ja-JP" smtClean="0"/>
          </a:p>
          <a:p>
            <a:pPr lvl="2"/>
            <a:r>
              <a:rPr lang="ja-JP" altLang="en-US"/>
              <a:t>地方金融機関（信用金庫など）が地方自治体</a:t>
            </a:r>
            <a:r>
              <a:rPr lang="ja-JP" altLang="en-US" smtClean="0"/>
              <a:t>とダブルケア支援事業者とを</a:t>
            </a:r>
            <a:r>
              <a:rPr lang="ja-JP" altLang="en-US"/>
              <a:t>つなぎ、</a:t>
            </a:r>
            <a:r>
              <a:rPr lang="ja-JP" altLang="en-US" smtClean="0"/>
              <a:t>オープンデータを使った情報提供等を推進</a:t>
            </a:r>
            <a:endParaRPr lang="en-US" altLang="ja-JP" smtClean="0"/>
          </a:p>
          <a:p>
            <a:pPr lvl="2"/>
            <a:r>
              <a:rPr lang="ja-JP" altLang="en-US"/>
              <a:t>支援内容は、設立支援、事業支援、事業拡大支援、事業転換支援で、現在</a:t>
            </a:r>
            <a:r>
              <a:rPr lang="ja-JP" altLang="en-US" smtClean="0"/>
              <a:t>、相談・支援対象</a:t>
            </a:r>
            <a:r>
              <a:rPr lang="ja-JP" altLang="en-US"/>
              <a:t>として</a:t>
            </a:r>
            <a:r>
              <a:rPr lang="en-US" altLang="ja-JP"/>
              <a:t>11</a:t>
            </a:r>
            <a:r>
              <a:rPr lang="ja-JP" altLang="en-US"/>
              <a:t>社が参加予定</a:t>
            </a:r>
          </a:p>
          <a:p>
            <a:pPr lvl="2"/>
            <a:r>
              <a:rPr lang="ja-JP" altLang="en-US"/>
              <a:t>これまでに実証実験用のオープンデータの入手、ポータル構築、実施内容の詳細化を行い、現在、現場実証を</a:t>
            </a:r>
            <a:r>
              <a:rPr lang="ja-JP" altLang="en-US" smtClean="0"/>
              <a:t>実施中</a:t>
            </a:r>
            <a:endParaRPr lang="en-US" altLang="ja-JP" smtClean="0"/>
          </a:p>
          <a:p>
            <a:pPr lvl="2"/>
            <a:endParaRPr lang="en-US" altLang="ja-JP"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a:p>
        </p:txBody>
      </p:sp>
    </p:spTree>
    <p:extLst>
      <p:ext uri="{BB962C8B-B14F-4D97-AF65-F5344CB8AC3E}">
        <p14:creationId xmlns:p14="http://schemas.microsoft.com/office/powerpoint/2010/main" val="2940208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2020</a:t>
            </a:r>
            <a:r>
              <a:rPr lang="ja-JP" altLang="en-US" smtClean="0"/>
              <a:t>オープンデータシティ推進</a:t>
            </a:r>
            <a:r>
              <a:rPr kumimoji="1" lang="ja-JP" altLang="en-US" smtClean="0"/>
              <a:t>委員会（第３回）</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地方創生に資するデータ活用プラン進捗報告</a:t>
            </a:r>
            <a:endParaRPr kumimoji="1" lang="en-US" altLang="ja-JP" smtClean="0"/>
          </a:p>
          <a:p>
            <a:pPr lvl="1"/>
            <a:r>
              <a:rPr lang="ja-JP" altLang="en-US" smtClean="0"/>
              <a:t>日本</a:t>
            </a:r>
            <a:r>
              <a:rPr lang="en-US" altLang="ja-JP" smtClean="0"/>
              <a:t>IBM</a:t>
            </a:r>
            <a:r>
              <a:rPr lang="ja-JP" altLang="en-US" smtClean="0"/>
              <a:t>／埼玉県川越市</a:t>
            </a:r>
            <a:endParaRPr lang="en-US" altLang="ja-JP" smtClean="0"/>
          </a:p>
          <a:p>
            <a:pPr lvl="2"/>
            <a:r>
              <a:rPr lang="ja-JP" altLang="en-US"/>
              <a:t>川越市の公共施設利用者アンケート</a:t>
            </a:r>
            <a:r>
              <a:rPr lang="ja-JP" altLang="en-US" smtClean="0"/>
              <a:t>をテキストマイニングにより解析し、</a:t>
            </a:r>
            <a:r>
              <a:rPr lang="ja-JP" altLang="en-US"/>
              <a:t>公共施設利用状況・利用者属性・施設満足度の相関等を分析し</a:t>
            </a:r>
            <a:r>
              <a:rPr lang="ja-JP" altLang="en-US" smtClean="0"/>
              <a:t>、その結果をもとにコミュニティバス利用や</a:t>
            </a:r>
            <a:r>
              <a:rPr lang="ja-JP" altLang="en-US"/>
              <a:t>公共施設集約化について</a:t>
            </a:r>
            <a:r>
              <a:rPr lang="ja-JP" altLang="en-US" smtClean="0"/>
              <a:t>検証</a:t>
            </a:r>
            <a:endParaRPr lang="en-US" altLang="ja-JP" smtClean="0"/>
          </a:p>
          <a:p>
            <a:pPr lvl="2"/>
            <a:r>
              <a:rPr lang="ja-JP" altLang="en-US"/>
              <a:t>（仮説）施設の利用者は徒歩圏ではなく遠隔地利用者が多いのでは？　施設</a:t>
            </a:r>
            <a:r>
              <a:rPr lang="ja-JP" altLang="en-US" smtClean="0"/>
              <a:t>の近さより</a:t>
            </a:r>
            <a:r>
              <a:rPr lang="ja-JP" altLang="en-US"/>
              <a:t>も</a:t>
            </a:r>
            <a:r>
              <a:rPr lang="ja-JP" altLang="en-US" smtClean="0"/>
              <a:t>サービスの充実を</a:t>
            </a:r>
            <a:r>
              <a:rPr lang="ja-JP" altLang="en-US"/>
              <a:t>求めているのでは？　コミュニティバス等公共機関の最適化で、公共施設の</a:t>
            </a:r>
            <a:r>
              <a:rPr lang="ja-JP" altLang="en-US" smtClean="0"/>
              <a:t>集約化し、サービスをより高度化する方が利用者ニーズに合うのでは？</a:t>
            </a:r>
            <a:endParaRPr lang="en-US" altLang="ja-JP" smtClean="0"/>
          </a:p>
          <a:p>
            <a:pPr lvl="2"/>
            <a:r>
              <a:rPr lang="en-US" altLang="ja-JP"/>
              <a:t>17</a:t>
            </a:r>
            <a:r>
              <a:rPr lang="ja-JP" altLang="en-US"/>
              <a:t>の公民館を対象に基本情報を整理、市内循環バスの利用者に対し車内アンケートを実施し、公民館を目的とした公共交通機関利用は活発ではないと判明</a:t>
            </a:r>
          </a:p>
          <a:p>
            <a:pPr lvl="2"/>
            <a:r>
              <a:rPr lang="ja-JP" altLang="en-US"/>
              <a:t>公民館利用者アンケートでも、徒歩・自転車、自家用車・バイクの利用がほとんどで、公共交通機関の利用は少ないと判明</a:t>
            </a:r>
          </a:p>
          <a:p>
            <a:pPr lvl="2"/>
            <a:r>
              <a:rPr lang="ja-JP" altLang="en-US"/>
              <a:t>施設集約の考え方へのまとめは今後だが、市民の声等のデータ活用、自治体内アナリストの育成の重要性を改めて認識</a:t>
            </a:r>
            <a:endParaRPr lang="en-US" altLang="ja-JP" smtClean="0"/>
          </a:p>
          <a:p>
            <a:pPr lvl="2"/>
            <a:endParaRPr lang="en-US" altLang="ja-JP" smtClean="0"/>
          </a:p>
          <a:p>
            <a:pPr lvl="2"/>
            <a:endParaRPr lang="en-US" altLang="ja-JP"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a:p>
        </p:txBody>
      </p:sp>
    </p:spTree>
    <p:extLst>
      <p:ext uri="{BB962C8B-B14F-4D97-AF65-F5344CB8AC3E}">
        <p14:creationId xmlns:p14="http://schemas.microsoft.com/office/powerpoint/2010/main" val="3615133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2020</a:t>
            </a:r>
            <a:r>
              <a:rPr lang="ja-JP" altLang="en-US" smtClean="0"/>
              <a:t>オープンデータシティ推進</a:t>
            </a:r>
            <a:r>
              <a:rPr kumimoji="1" lang="ja-JP" altLang="en-US" smtClean="0"/>
              <a:t>委員会（第３回）</a:t>
            </a:r>
            <a:endParaRPr kumimoji="1" lang="ja-JP" altLang="en-US"/>
          </a:p>
        </p:txBody>
      </p:sp>
      <p:sp>
        <p:nvSpPr>
          <p:cNvPr id="3" name="コンテンツ プレースホルダー 2"/>
          <p:cNvSpPr>
            <a:spLocks noGrp="1"/>
          </p:cNvSpPr>
          <p:nvPr>
            <p:ph idx="1"/>
          </p:nvPr>
        </p:nvSpPr>
        <p:spPr>
          <a:xfrm>
            <a:off x="351414" y="908720"/>
            <a:ext cx="9146415" cy="5268127"/>
          </a:xfrm>
        </p:spPr>
        <p:txBody>
          <a:bodyPr>
            <a:normAutofit lnSpcReduction="10000"/>
          </a:bodyPr>
          <a:lstStyle/>
          <a:p>
            <a:r>
              <a:rPr kumimoji="1" lang="ja-JP" altLang="en-US" smtClean="0"/>
              <a:t>地方創生に資するデータ活用プラン進捗報告</a:t>
            </a:r>
            <a:endParaRPr kumimoji="1" lang="en-US" altLang="ja-JP" smtClean="0"/>
          </a:p>
          <a:p>
            <a:pPr lvl="1"/>
            <a:r>
              <a:rPr kumimoji="1" lang="ja-JP" altLang="en-US" smtClean="0"/>
              <a:t>信州大学／長野県塩尻市</a:t>
            </a:r>
            <a:endParaRPr kumimoji="1" lang="en-US" altLang="ja-JP" smtClean="0"/>
          </a:p>
          <a:p>
            <a:pPr lvl="2"/>
            <a:r>
              <a:rPr lang="ja-JP" altLang="en-US"/>
              <a:t>センサーデータやオープンデータを使う最先端の研究成果を活用し、土砂災害予測分析システムを開発し市民生活の安心安全に貢献</a:t>
            </a:r>
            <a:r>
              <a:rPr lang="ja-JP" altLang="en-US" smtClean="0"/>
              <a:t>する</a:t>
            </a:r>
            <a:endParaRPr lang="en-US" altLang="ja-JP" smtClean="0"/>
          </a:p>
          <a:p>
            <a:pPr lvl="2"/>
            <a:r>
              <a:rPr lang="ja-JP" altLang="en-US"/>
              <a:t>塩尻市における土中水分量センサーネットワークの全てのセンサーデータ</a:t>
            </a:r>
            <a:r>
              <a:rPr lang="en-US" altLang="ja-JP"/>
              <a:t>DB</a:t>
            </a:r>
            <a:r>
              <a:rPr lang="ja-JP" altLang="en-US"/>
              <a:t>と連動、生のデータだけなく様々な観点での分析を施したデータを動的に取得可能なシステムの構築</a:t>
            </a:r>
          </a:p>
          <a:p>
            <a:pPr lvl="2"/>
            <a:r>
              <a:rPr lang="ja-JP" altLang="en-US"/>
              <a:t>本システムの塩尻市による評価向けて、防災・減災に関する研究成果の説明とシステムの紹介を行いキックオフを実施</a:t>
            </a:r>
          </a:p>
          <a:p>
            <a:pPr lvl="2"/>
            <a:r>
              <a:rPr lang="ja-JP" altLang="en-US"/>
              <a:t>その他、構築したシステムの紹介等を実施</a:t>
            </a:r>
            <a:endParaRPr kumimoji="1" lang="en-US" altLang="ja-JP" smtClean="0"/>
          </a:p>
          <a:p>
            <a:pPr lvl="1"/>
            <a:r>
              <a:rPr lang="ja-JP" altLang="en-US" smtClean="0"/>
              <a:t>福井県情報システム工業会／福井県</a:t>
            </a:r>
            <a:endParaRPr lang="en-US" altLang="ja-JP" smtClean="0"/>
          </a:p>
          <a:p>
            <a:pPr lvl="2"/>
            <a:r>
              <a:rPr lang="ja-JP" altLang="en-US"/>
              <a:t>国際観光をテーマに行政（福井県）と民間（福井県情報システム工業会）が連携し、企業技術者、デザイナー、こども、シニアなど多様な人材によってオープンデータを活用したアプリが創造されるエコシステムを</a:t>
            </a:r>
            <a:r>
              <a:rPr lang="ja-JP" altLang="en-US" smtClean="0"/>
              <a:t>構築</a:t>
            </a:r>
            <a:endParaRPr lang="en-US" altLang="ja-JP" smtClean="0"/>
          </a:p>
          <a:p>
            <a:pPr lvl="2"/>
            <a:r>
              <a:rPr lang="ja-JP" altLang="en-US"/>
              <a:t>オープンデータアプリ体験会・アイデアソン（海外旅行の最高の体験と不満から創る観光</a:t>
            </a:r>
            <a:r>
              <a:rPr lang="ja-JP" altLang="en-US" smtClean="0"/>
              <a:t>アプリをテーマに実施）、</a:t>
            </a:r>
            <a:r>
              <a:rPr lang="ja-JP" altLang="en-US"/>
              <a:t>プログラミング体験会（ふくい</a:t>
            </a:r>
            <a:r>
              <a:rPr lang="en-US" altLang="ja-JP"/>
              <a:t>IT</a:t>
            </a:r>
            <a:r>
              <a:rPr lang="ja-JP" altLang="en-US"/>
              <a:t>フォーラムにてプログラミング体験会</a:t>
            </a:r>
            <a:r>
              <a:rPr lang="ja-JP" altLang="en-US" smtClean="0"/>
              <a:t>）、</a:t>
            </a:r>
            <a:r>
              <a:rPr lang="ja-JP" altLang="en-US"/>
              <a:t>オープンデータを使ったスマホアプリ開発勉強会（オープンデータ避難所ナビアプリをつくってみるハンズオン勉強会</a:t>
            </a:r>
            <a:r>
              <a:rPr lang="ja-JP" altLang="en-US" smtClean="0"/>
              <a:t>）、</a:t>
            </a:r>
            <a:r>
              <a:rPr lang="ja-JP" altLang="en-US"/>
              <a:t>オープンアプリコンテスト（福井県オープンデータアプリコンテスト）を実施</a:t>
            </a:r>
          </a:p>
          <a:p>
            <a:pPr lvl="2"/>
            <a:r>
              <a:rPr lang="ja-JP" altLang="en-US"/>
              <a:t>オープンアプリハッカソン（防災オープンデータアプリハッカソン）を開催予定</a:t>
            </a:r>
          </a:p>
          <a:p>
            <a:pPr lvl="2"/>
            <a:r>
              <a:rPr lang="ja-JP" altLang="en-US"/>
              <a:t>オープンデータの整備・</a:t>
            </a:r>
            <a:r>
              <a:rPr lang="ja-JP" altLang="en-US" smtClean="0"/>
              <a:t>多言語化、</a:t>
            </a:r>
            <a:r>
              <a:rPr lang="ja-JP" altLang="en-US"/>
              <a:t>本サービスの開発（オープンデータアプリコンテスト受賞「旅自慢」）を実施中</a:t>
            </a:r>
          </a:p>
          <a:p>
            <a:pPr lvl="2"/>
            <a:r>
              <a:rPr lang="ja-JP" altLang="en-US"/>
              <a:t>サービスの横展開を実施予定</a:t>
            </a:r>
            <a:endParaRPr lang="en-US" altLang="ja-JP" smtClean="0"/>
          </a:p>
          <a:p>
            <a:pPr lvl="2"/>
            <a:endParaRPr kumimoji="1" lang="en-US" altLang="ja-JP"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a:p>
        </p:txBody>
      </p:sp>
    </p:spTree>
    <p:extLst>
      <p:ext uri="{BB962C8B-B14F-4D97-AF65-F5344CB8AC3E}">
        <p14:creationId xmlns:p14="http://schemas.microsoft.com/office/powerpoint/2010/main" val="815042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2020</a:t>
            </a:r>
            <a:r>
              <a:rPr lang="ja-JP" altLang="en-US" smtClean="0"/>
              <a:t>オープンデータシティ推進</a:t>
            </a:r>
            <a:r>
              <a:rPr kumimoji="1" lang="ja-JP" altLang="en-US" smtClean="0"/>
              <a:t>委員会（第３回）</a:t>
            </a:r>
            <a:endParaRPr kumimoji="1" lang="ja-JP" altLang="en-US"/>
          </a:p>
        </p:txBody>
      </p:sp>
      <p:sp>
        <p:nvSpPr>
          <p:cNvPr id="3" name="コンテンツ プレースホルダー 2"/>
          <p:cNvSpPr>
            <a:spLocks noGrp="1"/>
          </p:cNvSpPr>
          <p:nvPr>
            <p:ph idx="1"/>
          </p:nvPr>
        </p:nvSpPr>
        <p:spPr/>
        <p:txBody>
          <a:bodyPr/>
          <a:lstStyle/>
          <a:p>
            <a:r>
              <a:rPr lang="ja-JP" altLang="en-US" smtClean="0"/>
              <a:t>オープンデータ実証進捗報告</a:t>
            </a:r>
            <a:endParaRPr lang="en-US" altLang="ja-JP" smtClean="0"/>
          </a:p>
          <a:p>
            <a:pPr lvl="1"/>
            <a:r>
              <a:rPr kumimoji="1" lang="ja-JP" altLang="en-US" smtClean="0"/>
              <a:t>日本</a:t>
            </a:r>
            <a:r>
              <a:rPr lang="ja-JP" altLang="en-US"/>
              <a:t>マイクロソフト</a:t>
            </a:r>
            <a:r>
              <a:rPr kumimoji="1" lang="ja-JP" altLang="en-US" smtClean="0"/>
              <a:t>／</a:t>
            </a:r>
            <a:r>
              <a:rPr kumimoji="1" lang="en-US" altLang="ja-JP" smtClean="0"/>
              <a:t>YRP</a:t>
            </a:r>
            <a:r>
              <a:rPr kumimoji="1" lang="ja-JP" altLang="en-US" smtClean="0"/>
              <a:t>ユビキタス・ネットワーキング研究所</a:t>
            </a:r>
            <a:endParaRPr kumimoji="1" lang="en-US" altLang="ja-JP" smtClean="0"/>
          </a:p>
          <a:p>
            <a:pPr lvl="2"/>
            <a:r>
              <a:rPr lang="ja-JP" altLang="en-US"/>
              <a:t>オープンデータによる都市全体の外国⼈観光客の受⼊環境整備として、</a:t>
            </a:r>
            <a:r>
              <a:rPr lang="en-US" altLang="ja-JP"/>
              <a:t>FIS</a:t>
            </a:r>
            <a:r>
              <a:rPr lang="ja-JP" altLang="en-US"/>
              <a:t>スキージャンプワールドカップ大会、さっぽろ雪まつりを念頭に、オープンデータを活用した訪日外国人向けの観光アプリを提供</a:t>
            </a:r>
          </a:p>
          <a:p>
            <a:pPr lvl="2"/>
            <a:r>
              <a:rPr lang="ja-JP" altLang="en-US"/>
              <a:t>まず、オープンデータ提供基盤整備として、多数の観光事業者のデータを集約しオープンデータ化、観光オープンデータカタログサイトの構築、札幌オープンデータ</a:t>
            </a:r>
            <a:r>
              <a:rPr lang="en-US" altLang="ja-JP"/>
              <a:t>API</a:t>
            </a:r>
            <a:r>
              <a:rPr lang="ja-JP" altLang="en-US"/>
              <a:t>の仕様の策定を実施</a:t>
            </a:r>
          </a:p>
          <a:p>
            <a:pPr lvl="2"/>
            <a:r>
              <a:rPr lang="ja-JP" altLang="en-US"/>
              <a:t>次にオープンデータ開発イベントとして、札幌観光オープンデータアイデアソン・ハッカソン、アプリコンテストを実施（コンテストの表彰は</a:t>
            </a:r>
            <a:r>
              <a:rPr lang="en-US" altLang="ja-JP"/>
              <a:t>3</a:t>
            </a:r>
            <a:r>
              <a:rPr lang="ja-JP" altLang="en-US"/>
              <a:t>月に予定）</a:t>
            </a:r>
          </a:p>
          <a:p>
            <a:pPr lvl="2"/>
            <a:r>
              <a:rPr lang="ja-JP" altLang="en-US"/>
              <a:t>多言語対応観光ナビアプリ「ココシルさっぽろ」（市電位置情報、雪まつりガイド、スマホ観光看板、</a:t>
            </a:r>
            <a:r>
              <a:rPr lang="en-US" altLang="ja-JP"/>
              <a:t>FIS</a:t>
            </a:r>
            <a:r>
              <a:rPr lang="ja-JP" altLang="en-US"/>
              <a:t>ジャンプワールドカップ観戦ガイド、大倉山ジャンプ競技場ガイド、観光バス待ち合わせ）の</a:t>
            </a:r>
            <a:r>
              <a:rPr lang="ja-JP" altLang="en-US" smtClean="0"/>
              <a:t>提供</a:t>
            </a:r>
            <a:endParaRPr lang="en-US" altLang="ja-JP" smtClean="0"/>
          </a:p>
          <a:p>
            <a:r>
              <a:rPr lang="ja-JP" altLang="en-US" smtClean="0"/>
              <a:t>オープンデータシティ</a:t>
            </a:r>
            <a:r>
              <a:rPr lang="ja-JP" altLang="en-US"/>
              <a:t>に関する</a:t>
            </a:r>
            <a:r>
              <a:rPr lang="ja-JP" altLang="en-US" smtClean="0"/>
              <a:t>調査中間報告</a:t>
            </a:r>
            <a:endParaRPr lang="en-US" altLang="ja-JP" smtClean="0"/>
          </a:p>
          <a:p>
            <a:pPr lvl="2"/>
            <a:r>
              <a:rPr lang="ja-JP" altLang="en-US"/>
              <a:t>「外国人旅行者受入環境整備」と「海外への和食や食文化の</a:t>
            </a:r>
            <a:r>
              <a:rPr lang="en-US" altLang="ja-JP"/>
              <a:t>PR</a:t>
            </a:r>
            <a:r>
              <a:rPr lang="ja-JP" altLang="en-US"/>
              <a:t>」の</a:t>
            </a:r>
            <a:r>
              <a:rPr lang="en-US" altLang="ja-JP"/>
              <a:t>2</a:t>
            </a:r>
            <a:r>
              <a:rPr lang="ja-JP" altLang="en-US"/>
              <a:t>つのテーマを対象に、訪日外国人が来るようなターゲットとなる国際イベント、各関連組織による検討状況、オープンデータによって提供が期待されるサービス、実現に向けたマイルストーンの整理を実施中で、その途中整理状況を報告</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a:p>
        </p:txBody>
      </p:sp>
    </p:spTree>
    <p:extLst>
      <p:ext uri="{BB962C8B-B14F-4D97-AF65-F5344CB8AC3E}">
        <p14:creationId xmlns:p14="http://schemas.microsoft.com/office/powerpoint/2010/main" val="987685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93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各</a:t>
            </a:r>
            <a:r>
              <a:rPr lang="ja-JP" altLang="en-US"/>
              <a:t>委員会</a:t>
            </a:r>
            <a:r>
              <a:rPr lang="ja-JP" altLang="en-US" smtClean="0"/>
              <a:t>の開催</a:t>
            </a:r>
            <a:r>
              <a:rPr lang="ja-JP" altLang="en-US"/>
              <a:t>状況</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技術委員会</a:t>
            </a:r>
            <a:endParaRPr kumimoji="1" lang="en-US" altLang="ja-JP" smtClean="0"/>
          </a:p>
          <a:p>
            <a:pPr lvl="1"/>
            <a:r>
              <a:rPr lang="ja-JP" altLang="en-US"/>
              <a:t>平成</a:t>
            </a:r>
            <a:r>
              <a:rPr lang="en-US" altLang="ja-JP"/>
              <a:t>27</a:t>
            </a:r>
            <a:r>
              <a:rPr lang="ja-JP" altLang="en-US"/>
              <a:t>年度第２回委員会　</a:t>
            </a:r>
            <a:r>
              <a:rPr lang="en-US" altLang="ja-JP" smtClean="0"/>
              <a:t>9</a:t>
            </a:r>
            <a:r>
              <a:rPr lang="ja-JP" altLang="en-US" smtClean="0"/>
              <a:t>月</a:t>
            </a:r>
            <a:r>
              <a:rPr lang="en-US" altLang="ja-JP" smtClean="0"/>
              <a:t>14</a:t>
            </a:r>
            <a:r>
              <a:rPr lang="ja-JP" altLang="en-US" smtClean="0"/>
              <a:t>日</a:t>
            </a:r>
            <a:endParaRPr lang="en-US" altLang="ja-JP"/>
          </a:p>
          <a:p>
            <a:r>
              <a:rPr lang="ja-JP" altLang="en-US" smtClean="0"/>
              <a:t>データガバナンス委員会</a:t>
            </a:r>
            <a:endParaRPr lang="en-US" altLang="ja-JP" smtClean="0"/>
          </a:p>
          <a:p>
            <a:pPr lvl="1"/>
            <a:r>
              <a:rPr lang="ja-JP" altLang="en-US"/>
              <a:t>平成</a:t>
            </a:r>
            <a:r>
              <a:rPr lang="en-US" altLang="ja-JP"/>
              <a:t>27</a:t>
            </a:r>
            <a:r>
              <a:rPr lang="ja-JP" altLang="en-US"/>
              <a:t>年度第１回委員会　</a:t>
            </a:r>
            <a:r>
              <a:rPr lang="en-US" altLang="ja-JP" smtClean="0"/>
              <a:t>10</a:t>
            </a:r>
            <a:r>
              <a:rPr lang="ja-JP" altLang="en-US" smtClean="0"/>
              <a:t>月</a:t>
            </a:r>
            <a:r>
              <a:rPr lang="en-US" altLang="ja-JP" smtClean="0"/>
              <a:t>9</a:t>
            </a:r>
            <a:r>
              <a:rPr lang="ja-JP" altLang="en-US" smtClean="0"/>
              <a:t>日</a:t>
            </a:r>
            <a:endParaRPr lang="en-US" altLang="ja-JP"/>
          </a:p>
          <a:p>
            <a:pPr lvl="1"/>
            <a:r>
              <a:rPr lang="ja-JP" altLang="en-US"/>
              <a:t>次回予定　</a:t>
            </a:r>
            <a:r>
              <a:rPr lang="en-US" altLang="ja-JP" smtClean="0"/>
              <a:t>2</a:t>
            </a:r>
            <a:r>
              <a:rPr lang="ja-JP" altLang="en-US" smtClean="0"/>
              <a:t>月</a:t>
            </a:r>
            <a:r>
              <a:rPr lang="en-US" altLang="ja-JP" smtClean="0"/>
              <a:t>17</a:t>
            </a:r>
            <a:r>
              <a:rPr lang="ja-JP" altLang="en-US" smtClean="0"/>
              <a:t>日</a:t>
            </a:r>
            <a:endParaRPr lang="en-US" altLang="ja-JP"/>
          </a:p>
          <a:p>
            <a:r>
              <a:rPr kumimoji="1" lang="ja-JP" altLang="en-US"/>
              <a:t>利</a:t>
            </a:r>
            <a:r>
              <a:rPr kumimoji="1" lang="ja-JP" altLang="en-US" smtClean="0"/>
              <a:t>活用・普及委員会</a:t>
            </a:r>
            <a:endParaRPr kumimoji="1" lang="en-US" altLang="ja-JP" smtClean="0"/>
          </a:p>
          <a:p>
            <a:pPr lvl="1"/>
            <a:r>
              <a:rPr lang="ja-JP" altLang="en-US"/>
              <a:t>平成</a:t>
            </a:r>
            <a:r>
              <a:rPr lang="en-US" altLang="ja-JP"/>
              <a:t>27</a:t>
            </a:r>
            <a:r>
              <a:rPr lang="ja-JP" altLang="en-US"/>
              <a:t>年度第１回委員会　</a:t>
            </a:r>
            <a:r>
              <a:rPr lang="en-US" altLang="ja-JP" smtClean="0"/>
              <a:t>10</a:t>
            </a:r>
            <a:r>
              <a:rPr lang="ja-JP" altLang="en-US" smtClean="0"/>
              <a:t>月</a:t>
            </a:r>
            <a:r>
              <a:rPr lang="en-US" altLang="ja-JP" smtClean="0"/>
              <a:t>13</a:t>
            </a:r>
            <a:r>
              <a:rPr lang="ja-JP" altLang="en-US" smtClean="0"/>
              <a:t>日</a:t>
            </a:r>
            <a:endParaRPr lang="en-US" altLang="ja-JP"/>
          </a:p>
          <a:p>
            <a:pPr lvl="1"/>
            <a:r>
              <a:rPr lang="ja-JP" altLang="en-US"/>
              <a:t>平成</a:t>
            </a:r>
            <a:r>
              <a:rPr lang="en-US" altLang="ja-JP"/>
              <a:t>27</a:t>
            </a:r>
            <a:r>
              <a:rPr lang="ja-JP" altLang="en-US"/>
              <a:t>年度第２回委員会　</a:t>
            </a:r>
            <a:r>
              <a:rPr lang="en-US" altLang="ja-JP" smtClean="0"/>
              <a:t>12</a:t>
            </a:r>
            <a:r>
              <a:rPr lang="ja-JP" altLang="en-US" smtClean="0"/>
              <a:t>月</a:t>
            </a:r>
            <a:r>
              <a:rPr lang="en-US" altLang="ja-JP" smtClean="0"/>
              <a:t>8</a:t>
            </a:r>
            <a:r>
              <a:rPr lang="ja-JP" altLang="en-US" smtClean="0"/>
              <a:t>日</a:t>
            </a:r>
            <a:endParaRPr lang="en-US" altLang="ja-JP"/>
          </a:p>
          <a:p>
            <a:pPr lvl="1"/>
            <a:r>
              <a:rPr lang="ja-JP" altLang="en-US"/>
              <a:t>次回予定　</a:t>
            </a:r>
            <a:r>
              <a:rPr lang="en-US" altLang="ja-JP" smtClean="0"/>
              <a:t>2</a:t>
            </a:r>
            <a:r>
              <a:rPr lang="ja-JP" altLang="en-US" smtClean="0"/>
              <a:t>月</a:t>
            </a:r>
            <a:r>
              <a:rPr lang="en-US" altLang="ja-JP" smtClean="0"/>
              <a:t>2</a:t>
            </a:r>
            <a:r>
              <a:rPr lang="ja-JP" altLang="en-US" smtClean="0"/>
              <a:t>日</a:t>
            </a:r>
            <a:endParaRPr lang="en-US" altLang="ja-JP"/>
          </a:p>
          <a:p>
            <a:r>
              <a:rPr lang="en-US" altLang="ja-JP" smtClean="0"/>
              <a:t>2020</a:t>
            </a:r>
            <a:r>
              <a:rPr lang="ja-JP" altLang="en-US" smtClean="0"/>
              <a:t>オープンデータシティ推進委員会</a:t>
            </a:r>
            <a:endParaRPr lang="en-US" altLang="ja-JP" smtClean="0"/>
          </a:p>
          <a:p>
            <a:pPr lvl="1"/>
            <a:r>
              <a:rPr lang="ja-JP" altLang="en-US"/>
              <a:t>平成</a:t>
            </a:r>
            <a:r>
              <a:rPr lang="en-US" altLang="ja-JP"/>
              <a:t>27</a:t>
            </a:r>
            <a:r>
              <a:rPr lang="ja-JP" altLang="en-US"/>
              <a:t>年度第３回委員会　</a:t>
            </a:r>
            <a:r>
              <a:rPr lang="en-US" altLang="ja-JP" smtClean="0"/>
              <a:t>1</a:t>
            </a:r>
            <a:r>
              <a:rPr lang="ja-JP" altLang="en-US" smtClean="0"/>
              <a:t>月</a:t>
            </a:r>
            <a:r>
              <a:rPr lang="en-US" altLang="ja-JP" smtClean="0"/>
              <a:t>21</a:t>
            </a:r>
            <a:r>
              <a:rPr lang="ja-JP" altLang="en-US" smtClean="0"/>
              <a:t>日</a:t>
            </a:r>
            <a:endParaRPr lang="en-US" altLang="ja-JP"/>
          </a:p>
          <a:p>
            <a:pPr lvl="1"/>
            <a:r>
              <a:rPr lang="ja-JP" altLang="en-US"/>
              <a:t>次回予定　</a:t>
            </a:r>
            <a:r>
              <a:rPr lang="en-US" altLang="ja-JP" smtClean="0"/>
              <a:t>2</a:t>
            </a:r>
            <a:r>
              <a:rPr lang="ja-JP" altLang="en-US" smtClean="0"/>
              <a:t>月</a:t>
            </a:r>
            <a:r>
              <a:rPr lang="en-US" altLang="ja-JP" smtClean="0"/>
              <a:t>24</a:t>
            </a:r>
            <a:r>
              <a:rPr lang="ja-JP" altLang="en-US" smtClean="0"/>
              <a:t>日</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672329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データガバナンス委員会（第１回）</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第１回アジェンダ</a:t>
            </a:r>
            <a:endParaRPr kumimoji="1" lang="en-US" altLang="ja-JP" smtClean="0"/>
          </a:p>
          <a:p>
            <a:pPr marL="533400" lvl="2" indent="0">
              <a:buNone/>
            </a:pPr>
            <a:r>
              <a:rPr lang="ja-JP" altLang="en-US"/>
              <a:t>１．主査挨拶</a:t>
            </a:r>
          </a:p>
          <a:p>
            <a:pPr marL="533400" lvl="2" indent="0">
              <a:buNone/>
            </a:pPr>
            <a:r>
              <a:rPr lang="ja-JP" altLang="en-US"/>
              <a:t>２．委員及びオブザーバ紹介</a:t>
            </a:r>
          </a:p>
          <a:p>
            <a:pPr marL="533400" lvl="2" indent="0">
              <a:buNone/>
            </a:pPr>
            <a:r>
              <a:rPr lang="ja-JP" altLang="en-US"/>
              <a:t>３．委員会の運営について</a:t>
            </a:r>
          </a:p>
          <a:p>
            <a:pPr marL="533400" lvl="2" indent="0">
              <a:buNone/>
            </a:pPr>
            <a:r>
              <a:rPr lang="ja-JP" altLang="en-US"/>
              <a:t>４．今年度の検討事項と進め方について</a:t>
            </a:r>
          </a:p>
          <a:p>
            <a:pPr marL="533400" lvl="2" indent="0">
              <a:buNone/>
            </a:pPr>
            <a:r>
              <a:rPr lang="ja-JP" altLang="en-US"/>
              <a:t>５．オープンデータ公開ガイドについて</a:t>
            </a:r>
          </a:p>
          <a:p>
            <a:pPr marL="533400" lvl="2" indent="0">
              <a:buNone/>
            </a:pPr>
            <a:r>
              <a:rPr lang="ja-JP" altLang="en-US"/>
              <a:t>６．その他</a:t>
            </a:r>
          </a:p>
          <a:p>
            <a:r>
              <a:rPr kumimoji="1" lang="ja-JP" altLang="en-US" smtClean="0"/>
              <a:t>今年度の検討事項と進め方について</a:t>
            </a:r>
            <a:endParaRPr kumimoji="1" lang="en-US" altLang="ja-JP" smtClean="0"/>
          </a:p>
          <a:p>
            <a:pPr lvl="1"/>
            <a:r>
              <a:rPr lang="ja-JP" altLang="en-US"/>
              <a:t>オープンデータ公開ガイド（ルール編）の</a:t>
            </a:r>
            <a:r>
              <a:rPr lang="ja-JP" altLang="en-US" smtClean="0"/>
              <a:t>改訂</a:t>
            </a:r>
            <a:endParaRPr lang="en-US" altLang="ja-JP" smtClean="0"/>
          </a:p>
          <a:p>
            <a:pPr lvl="2"/>
            <a:r>
              <a:rPr lang="en-US" altLang="ja-JP"/>
              <a:t>VLED</a:t>
            </a:r>
            <a:r>
              <a:rPr lang="ja-JP" altLang="en-US"/>
              <a:t>が公開している「オープンデータガイド」について、データ公開者の視点からの整理を行い「オープンデータガイド　改定版（オープンデータ公開ガイド）」として整理を</a:t>
            </a:r>
            <a:r>
              <a:rPr lang="ja-JP" altLang="en-US" smtClean="0"/>
              <a:t>行う</a:t>
            </a:r>
            <a:endParaRPr lang="ja-JP" altLang="en-US"/>
          </a:p>
          <a:p>
            <a:pPr lvl="1"/>
            <a:r>
              <a:rPr lang="ja-JP" altLang="en-US" smtClean="0"/>
              <a:t>オープンデータ</a:t>
            </a:r>
            <a:r>
              <a:rPr lang="ja-JP" altLang="en-US"/>
              <a:t>活用ガイド（ルール編）の</a:t>
            </a:r>
            <a:r>
              <a:rPr lang="ja-JP" altLang="en-US" smtClean="0"/>
              <a:t>作成</a:t>
            </a:r>
            <a:endParaRPr lang="en-US" altLang="ja-JP" smtClean="0"/>
          </a:p>
          <a:p>
            <a:pPr lvl="2"/>
            <a:r>
              <a:rPr lang="ja-JP" altLang="en-US"/>
              <a:t>既存のオープンデータガイドがデータを公開する者に向けたガイドであることから、データ利活用者に視点を当てたガイドを作成</a:t>
            </a:r>
            <a:r>
              <a:rPr lang="ja-JP" altLang="en-US" smtClean="0"/>
              <a:t>する</a:t>
            </a:r>
            <a:endParaRPr lang="ja-JP" altLang="en-US"/>
          </a:p>
          <a:p>
            <a:pPr lvl="2"/>
            <a:r>
              <a:rPr lang="ja-JP" altLang="en-US"/>
              <a:t>データ利活用者が具体的に課題としている事項を整理して、解決策を提示</a:t>
            </a:r>
            <a:r>
              <a:rPr lang="ja-JP" altLang="en-US" smtClean="0"/>
              <a:t>する</a:t>
            </a:r>
            <a:endParaRPr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spTree>
    <p:extLst>
      <p:ext uri="{BB962C8B-B14F-4D97-AF65-F5344CB8AC3E}">
        <p14:creationId xmlns:p14="http://schemas.microsoft.com/office/powerpoint/2010/main" val="149733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データガバナンス委員会（第１回）</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今年度の検討事項と進め方について（つづき）</a:t>
            </a:r>
            <a:endParaRPr kumimoji="1" lang="en-US" altLang="ja-JP" smtClean="0"/>
          </a:p>
          <a:p>
            <a:pPr lvl="1"/>
            <a:r>
              <a:rPr lang="en-US" altLang="ja-JP" smtClean="0"/>
              <a:t>FAQ</a:t>
            </a:r>
            <a:r>
              <a:rPr lang="ja-JP" altLang="en-US"/>
              <a:t>の</a:t>
            </a:r>
            <a:r>
              <a:rPr lang="ja-JP" altLang="en-US" smtClean="0"/>
              <a:t>作成</a:t>
            </a:r>
            <a:endParaRPr lang="en-US" altLang="ja-JP" smtClean="0"/>
          </a:p>
          <a:p>
            <a:pPr lvl="2"/>
            <a:r>
              <a:rPr lang="ja-JP" altLang="en-US"/>
              <a:t>オープンデータの公開・利用について、自治体及びデータ利用者を始めとした一般からの質問を受け付けるとともに、よくある質問と回答を</a:t>
            </a:r>
            <a:r>
              <a:rPr lang="en-US" altLang="ja-JP"/>
              <a:t>FAQ</a:t>
            </a:r>
            <a:r>
              <a:rPr lang="ja-JP" altLang="en-US"/>
              <a:t>としてとりまとめて、ウェブサイトに公開</a:t>
            </a:r>
            <a:r>
              <a:rPr lang="ja-JP" altLang="en-US" smtClean="0"/>
              <a:t>する</a:t>
            </a:r>
            <a:endParaRPr lang="ja-JP" altLang="en-US"/>
          </a:p>
          <a:p>
            <a:pPr lvl="1"/>
            <a:r>
              <a:rPr lang="ja-JP" altLang="en-US" smtClean="0"/>
              <a:t>政府</a:t>
            </a:r>
            <a:r>
              <a:rPr lang="ja-JP" altLang="en-US"/>
              <a:t>標準利用規約の改訂</a:t>
            </a:r>
            <a:r>
              <a:rPr lang="ja-JP" altLang="en-US" smtClean="0"/>
              <a:t>支援</a:t>
            </a:r>
            <a:endParaRPr lang="en-US" altLang="ja-JP" smtClean="0"/>
          </a:p>
          <a:p>
            <a:pPr lvl="2"/>
            <a:r>
              <a:rPr lang="ja-JP" altLang="en-US"/>
              <a:t>平成</a:t>
            </a:r>
            <a:r>
              <a:rPr lang="en-US" altLang="ja-JP"/>
              <a:t>27</a:t>
            </a:r>
            <a:r>
              <a:rPr lang="ja-JP" altLang="en-US"/>
              <a:t>年度に政府標準利用規約（第</a:t>
            </a:r>
            <a:r>
              <a:rPr lang="en-US" altLang="ja-JP"/>
              <a:t>1.0</a:t>
            </a:r>
            <a:r>
              <a:rPr lang="ja-JP" altLang="en-US"/>
              <a:t>版）の見直しの検討を行うことが予定されて</a:t>
            </a:r>
            <a:r>
              <a:rPr lang="ja-JP" altLang="en-US" smtClean="0"/>
              <a:t>いる</a:t>
            </a:r>
            <a:endParaRPr lang="ja-JP" altLang="en-US"/>
          </a:p>
          <a:p>
            <a:pPr lvl="2"/>
            <a:r>
              <a:rPr lang="ja-JP" altLang="en-US"/>
              <a:t>内閣官房情報通信技術（</a:t>
            </a:r>
            <a:r>
              <a:rPr lang="en-US" altLang="ja-JP"/>
              <a:t>IT</a:t>
            </a:r>
            <a:r>
              <a:rPr lang="ja-JP" altLang="en-US"/>
              <a:t>）総合</a:t>
            </a:r>
            <a:r>
              <a:rPr lang="ja-JP" altLang="en-US" smtClean="0"/>
              <a:t>戦略室作成の見直し素案に対し、データガバナンス委員会としてコメントを提出する</a:t>
            </a:r>
            <a:endParaRPr lang="ja-JP" altLang="en-US"/>
          </a:p>
          <a:p>
            <a:r>
              <a:rPr lang="ja-JP" altLang="en-US" smtClean="0"/>
              <a:t>オープンデータ公開ガイドについて</a:t>
            </a:r>
            <a:endParaRPr lang="en-US" altLang="ja-JP" smtClean="0"/>
          </a:p>
          <a:p>
            <a:pPr lvl="2"/>
            <a:r>
              <a:rPr kumimoji="1" lang="ja-JP" altLang="en-US"/>
              <a:t>内閣</a:t>
            </a:r>
            <a:r>
              <a:rPr kumimoji="1" lang="ja-JP" altLang="en-US" smtClean="0"/>
              <a:t>官房</a:t>
            </a:r>
            <a:r>
              <a:rPr kumimoji="1" lang="en-US" altLang="ja-JP" smtClean="0"/>
              <a:t>IT</a:t>
            </a:r>
            <a:r>
              <a:rPr lang="ja-JP" altLang="en-US"/>
              <a:t>総合戦略室「オープンデータを</a:t>
            </a:r>
            <a:r>
              <a:rPr lang="ja-JP" altLang="en-US" smtClean="0"/>
              <a:t>はじめよう～</a:t>
            </a:r>
            <a:r>
              <a:rPr lang="ja-JP" altLang="en-US"/>
              <a:t>地方公共団体のための最初の手引書～」との関係の整理案を提示</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Tree>
    <p:extLst>
      <p:ext uri="{BB962C8B-B14F-4D97-AF65-F5344CB8AC3E}">
        <p14:creationId xmlns:p14="http://schemas.microsoft.com/office/powerpoint/2010/main" val="2151736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利活用・普及委員会（第１回）</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第１回アジェンダ</a:t>
            </a:r>
            <a:endParaRPr kumimoji="1" lang="en-US" altLang="ja-JP" smtClean="0"/>
          </a:p>
          <a:p>
            <a:pPr marL="533400" lvl="2" indent="0">
              <a:buNone/>
            </a:pPr>
            <a:r>
              <a:rPr lang="ja-JP" altLang="en-US"/>
              <a:t>１．今年度の活動計画について</a:t>
            </a:r>
          </a:p>
          <a:p>
            <a:pPr marL="533400" lvl="2" indent="0">
              <a:buNone/>
            </a:pPr>
            <a:r>
              <a:rPr lang="ja-JP" altLang="en-US"/>
              <a:t>２．参加者からの情報提供・相談など</a:t>
            </a:r>
          </a:p>
          <a:p>
            <a:pPr marL="835025" lvl="3" indent="0">
              <a:buNone/>
            </a:pPr>
            <a:r>
              <a:rPr lang="ja-JP" altLang="en-US"/>
              <a:t>１）「ウェザー・サービス</a:t>
            </a:r>
            <a:r>
              <a:rPr lang="en-US" altLang="ja-JP"/>
              <a:t>XML</a:t>
            </a:r>
            <a:r>
              <a:rPr lang="ja-JP" altLang="en-US"/>
              <a:t>気象データご利用のお勧め</a:t>
            </a:r>
            <a:r>
              <a:rPr lang="ja-JP" altLang="en-US" smtClean="0"/>
              <a:t>」（ウェザー</a:t>
            </a:r>
            <a:r>
              <a:rPr lang="ja-JP" altLang="en-US"/>
              <a:t>・サービス株式</a:t>
            </a:r>
            <a:r>
              <a:rPr lang="ja-JP" altLang="en-US" smtClean="0"/>
              <a:t>会社）</a:t>
            </a:r>
            <a:endParaRPr lang="ja-JP" altLang="en-US"/>
          </a:p>
          <a:p>
            <a:pPr marL="835025" lvl="3" indent="0">
              <a:buNone/>
            </a:pPr>
            <a:r>
              <a:rPr lang="ja-JP" altLang="en-US"/>
              <a:t>２）「電通の地方創生支援の取り組み紹介</a:t>
            </a:r>
            <a:r>
              <a:rPr lang="ja-JP" altLang="en-US" smtClean="0"/>
              <a:t>」（株式</a:t>
            </a:r>
            <a:r>
              <a:rPr lang="ja-JP" altLang="en-US"/>
              <a:t>会社</a:t>
            </a:r>
            <a:r>
              <a:rPr lang="ja-JP" altLang="en-US" smtClean="0"/>
              <a:t>電通） </a:t>
            </a:r>
            <a:endParaRPr lang="ja-JP" altLang="en-US"/>
          </a:p>
          <a:p>
            <a:pPr marL="835025" lvl="3" indent="0">
              <a:buNone/>
            </a:pPr>
            <a:r>
              <a:rPr lang="ja-JP" altLang="en-US"/>
              <a:t>３）「</a:t>
            </a:r>
            <a:r>
              <a:rPr lang="en-US" altLang="ja-JP"/>
              <a:t>W3C TPAC</a:t>
            </a:r>
            <a:r>
              <a:rPr lang="ja-JP" altLang="en-US"/>
              <a:t>札幌におけるオープンデータプロモーション</a:t>
            </a:r>
            <a:r>
              <a:rPr lang="ja-JP" altLang="en-US" smtClean="0"/>
              <a:t>」（株式</a:t>
            </a:r>
            <a:r>
              <a:rPr lang="ja-JP" altLang="en-US"/>
              <a:t>会社</a:t>
            </a:r>
            <a:r>
              <a:rPr lang="en-US" altLang="ja-JP" smtClean="0"/>
              <a:t>jig.jp</a:t>
            </a:r>
            <a:r>
              <a:rPr lang="ja-JP" altLang="en-US" smtClean="0"/>
              <a:t>）</a:t>
            </a:r>
            <a:endParaRPr lang="en-US" altLang="ja-JP"/>
          </a:p>
          <a:p>
            <a:pPr marL="835025" lvl="3" indent="0">
              <a:buNone/>
            </a:pPr>
            <a:r>
              <a:rPr lang="ja-JP" altLang="en-US"/>
              <a:t>４）「サッポロ・オープンデータを進めるために</a:t>
            </a:r>
            <a:r>
              <a:rPr lang="ja-JP" altLang="en-US" smtClean="0"/>
              <a:t>」（</a:t>
            </a:r>
            <a:r>
              <a:rPr lang="en-US" altLang="ja-JP" smtClean="0"/>
              <a:t>NPO</a:t>
            </a:r>
            <a:r>
              <a:rPr lang="ja-JP" altLang="en-US"/>
              <a:t>法人 </a:t>
            </a:r>
            <a:r>
              <a:rPr lang="en-US" altLang="ja-JP"/>
              <a:t>Digital</a:t>
            </a:r>
            <a:r>
              <a:rPr lang="ja-JP" altLang="en-US"/>
              <a:t>北海道</a:t>
            </a:r>
            <a:r>
              <a:rPr lang="ja-JP" altLang="en-US" smtClean="0"/>
              <a:t>研究会）</a:t>
            </a:r>
            <a:endParaRPr lang="ja-JP" altLang="en-US"/>
          </a:p>
          <a:p>
            <a:pPr marL="835025" lvl="3" indent="0">
              <a:buNone/>
            </a:pPr>
            <a:r>
              <a:rPr lang="ja-JP" altLang="en-US"/>
              <a:t>５）「</a:t>
            </a:r>
            <a:r>
              <a:rPr lang="en-US" altLang="ja-JP"/>
              <a:t>Big Data / IoT Summit </a:t>
            </a:r>
            <a:r>
              <a:rPr lang="ja-JP" altLang="en-US"/>
              <a:t>の</a:t>
            </a:r>
            <a:r>
              <a:rPr lang="en-US" altLang="ja-JP"/>
              <a:t>10/22</a:t>
            </a:r>
            <a:r>
              <a:rPr lang="ja-JP" altLang="en-US"/>
              <a:t>開催のご紹介</a:t>
            </a:r>
            <a:r>
              <a:rPr lang="ja-JP" altLang="en-US" smtClean="0"/>
              <a:t>」（日本</a:t>
            </a:r>
            <a:r>
              <a:rPr lang="ja-JP" altLang="en-US"/>
              <a:t>オラクル株式</a:t>
            </a:r>
            <a:r>
              <a:rPr lang="ja-JP" altLang="en-US" smtClean="0"/>
              <a:t>会社）</a:t>
            </a:r>
            <a:endParaRPr lang="ja-JP" altLang="en-US"/>
          </a:p>
          <a:p>
            <a:pPr marL="835025" lvl="3" indent="0">
              <a:buNone/>
            </a:pPr>
            <a:r>
              <a:rPr lang="ja-JP" altLang="en-US"/>
              <a:t>６）その他、イベント開催告知など</a:t>
            </a:r>
          </a:p>
          <a:p>
            <a:pPr marL="533400" lvl="2" indent="0">
              <a:buNone/>
            </a:pPr>
            <a:r>
              <a:rPr lang="ja-JP" altLang="en-US"/>
              <a:t>３．意見交換：オープンデータ活用ビジネスの創出と課題について</a:t>
            </a:r>
          </a:p>
          <a:p>
            <a:pPr marL="533400" lvl="2" indent="0">
              <a:buNone/>
            </a:pPr>
            <a:r>
              <a:rPr lang="ja-JP" altLang="en-US"/>
              <a:t>４．その他（次回以降の開催日程について）</a:t>
            </a:r>
          </a:p>
          <a:p>
            <a:r>
              <a:rPr kumimoji="1" lang="ja-JP" altLang="en-US" smtClean="0"/>
              <a:t>情報提供者よりの発表</a:t>
            </a:r>
            <a:endParaRPr kumimoji="1" lang="en-US" altLang="ja-JP" smtClean="0"/>
          </a:p>
          <a:p>
            <a:pPr lvl="1"/>
            <a:r>
              <a:rPr lang="ja-JP" altLang="en-US" smtClean="0"/>
              <a:t>ウェザー</a:t>
            </a:r>
            <a:r>
              <a:rPr lang="ja-JP" altLang="en-US"/>
              <a:t>・サービス株式</a:t>
            </a:r>
            <a:r>
              <a:rPr lang="ja-JP" altLang="en-US" smtClean="0"/>
              <a:t>会社</a:t>
            </a:r>
            <a:endParaRPr lang="en-US" altLang="ja-JP" smtClean="0"/>
          </a:p>
          <a:p>
            <a:pPr lvl="2"/>
            <a:r>
              <a:rPr lang="ja-JP" altLang="en-US"/>
              <a:t>「</a:t>
            </a:r>
            <a:r>
              <a:rPr lang="ja-JP" altLang="en-US" smtClean="0"/>
              <a:t>今日</a:t>
            </a:r>
            <a:r>
              <a:rPr lang="ja-JP" altLang="en-US"/>
              <a:t>・明日の天気」と「週間予報」</a:t>
            </a:r>
            <a:r>
              <a:rPr lang="ja-JP" altLang="en-US" smtClean="0"/>
              <a:t>を</a:t>
            </a:r>
            <a:r>
              <a:rPr lang="en-US" altLang="ja-JP" smtClean="0"/>
              <a:t>XML</a:t>
            </a:r>
            <a:r>
              <a:rPr lang="ja-JP" altLang="en-US" smtClean="0"/>
              <a:t>データで配信しており、その利用法等の紹介</a:t>
            </a:r>
            <a:endParaRPr lang="en-US" altLang="ja-JP" smtClean="0"/>
          </a:p>
          <a:p>
            <a:pPr lvl="1"/>
            <a:r>
              <a:rPr kumimoji="1" lang="ja-JP" altLang="en-US" smtClean="0"/>
              <a:t>株式会社電通</a:t>
            </a:r>
            <a:endParaRPr kumimoji="1" lang="en-US" altLang="ja-JP"/>
          </a:p>
          <a:p>
            <a:pPr lvl="2"/>
            <a:r>
              <a:rPr lang="ja-JP" altLang="en-US"/>
              <a:t>オープン・ビッグデータを活用</a:t>
            </a:r>
            <a:r>
              <a:rPr lang="ja-JP" altLang="en-US" smtClean="0"/>
              <a:t>した地方</a:t>
            </a:r>
            <a:r>
              <a:rPr lang="ja-JP" altLang="en-US"/>
              <a:t>創生推進に対する取り組みとして、経済産業省委託事業「企業取引情報等による地域活性化事業」、オープン・ビッグデータを活用できる人材・育成プログラムの開発＆検討、地方創生に関する生活者意識調査について紹介</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spTree>
    <p:extLst>
      <p:ext uri="{BB962C8B-B14F-4D97-AF65-F5344CB8AC3E}">
        <p14:creationId xmlns:p14="http://schemas.microsoft.com/office/powerpoint/2010/main" val="1589708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利活用・普及委員会（第１回）</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情報提供者よりの発表</a:t>
            </a:r>
            <a:endParaRPr kumimoji="1" lang="en-US" altLang="ja-JP" smtClean="0"/>
          </a:p>
          <a:p>
            <a:pPr lvl="1"/>
            <a:r>
              <a:rPr lang="ja-JP" altLang="en-US" smtClean="0"/>
              <a:t>株式会社</a:t>
            </a:r>
            <a:r>
              <a:rPr lang="en-US" altLang="ja-JP" smtClean="0"/>
              <a:t>jig.jp</a:t>
            </a:r>
          </a:p>
          <a:p>
            <a:pPr lvl="2"/>
            <a:r>
              <a:rPr lang="en-US" altLang="ja-JP" smtClean="0"/>
              <a:t>W3C TPAC</a:t>
            </a:r>
            <a:r>
              <a:rPr lang="ja-JP" altLang="en-US"/>
              <a:t> </a:t>
            </a:r>
            <a:r>
              <a:rPr lang="en-US" altLang="ja-JP" smtClean="0"/>
              <a:t>(W3C </a:t>
            </a:r>
            <a:r>
              <a:rPr lang="en-US" altLang="ja-JP"/>
              <a:t>Technical Plenary / Advisory Committee Meetings Week</a:t>
            </a:r>
            <a:r>
              <a:rPr lang="en-US" altLang="ja-JP" smtClean="0"/>
              <a:t>) 2015 </a:t>
            </a:r>
            <a:r>
              <a:rPr lang="ja-JP" altLang="en-US" smtClean="0"/>
              <a:t>が</a:t>
            </a:r>
            <a:r>
              <a:rPr lang="en-US" altLang="ja-JP"/>
              <a:t>10</a:t>
            </a:r>
            <a:r>
              <a:rPr lang="ja-JP" altLang="en-US"/>
              <a:t>月</a:t>
            </a:r>
            <a:r>
              <a:rPr lang="en-US" altLang="ja-JP"/>
              <a:t>26</a:t>
            </a:r>
            <a:r>
              <a:rPr lang="ja-JP" altLang="en-US"/>
              <a:t>日～</a:t>
            </a:r>
            <a:r>
              <a:rPr lang="en-US" altLang="ja-JP"/>
              <a:t>30</a:t>
            </a:r>
            <a:r>
              <a:rPr lang="ja-JP" altLang="en-US"/>
              <a:t>日に札幌で</a:t>
            </a:r>
            <a:r>
              <a:rPr lang="ja-JP" altLang="en-US" smtClean="0"/>
              <a:t>開催され、</a:t>
            </a:r>
            <a:r>
              <a:rPr lang="ja-JP" altLang="en-US"/>
              <a:t>この場で日本の</a:t>
            </a:r>
            <a:r>
              <a:rPr lang="ja-JP" altLang="en-US" smtClean="0"/>
              <a:t>オープンデータ動向等</a:t>
            </a:r>
            <a:r>
              <a:rPr lang="ja-JP" altLang="en-US"/>
              <a:t>を紹介した様子を報告</a:t>
            </a:r>
            <a:endParaRPr lang="en-US" altLang="ja-JP" smtClean="0"/>
          </a:p>
          <a:p>
            <a:pPr lvl="1"/>
            <a:r>
              <a:rPr lang="en-US" altLang="ja-JP" smtClean="0"/>
              <a:t>NPO</a:t>
            </a:r>
            <a:r>
              <a:rPr lang="ja-JP" altLang="en-US"/>
              <a:t>法人 </a:t>
            </a:r>
            <a:r>
              <a:rPr lang="en-US" altLang="ja-JP"/>
              <a:t>Digital</a:t>
            </a:r>
            <a:r>
              <a:rPr lang="ja-JP" altLang="en-US"/>
              <a:t>北海道研究会</a:t>
            </a:r>
            <a:endParaRPr kumimoji="1" lang="en-US" altLang="ja-JP"/>
          </a:p>
          <a:p>
            <a:pPr lvl="2"/>
            <a:r>
              <a:rPr lang="ja-JP" altLang="en-US" smtClean="0"/>
              <a:t>北海道</a:t>
            </a:r>
            <a:r>
              <a:rPr lang="ja-JP" altLang="en-US"/>
              <a:t>オープンデータハッカソン実行委員会の紹介、北海道オープンデータ推進協議会設立の紹介、オープンデータハッカソンや、主に空間情報系のデータを活用した実証実験等の計画の紹介</a:t>
            </a:r>
            <a:endParaRPr lang="en-US" altLang="ja-JP" smtClean="0"/>
          </a:p>
          <a:p>
            <a:pPr lvl="1"/>
            <a:r>
              <a:rPr lang="ja-JP" altLang="en-US" smtClean="0"/>
              <a:t>日本</a:t>
            </a:r>
            <a:r>
              <a:rPr lang="ja-JP" altLang="en-US"/>
              <a:t>オラクル株式会社</a:t>
            </a:r>
            <a:endParaRPr lang="en-US" altLang="ja-JP"/>
          </a:p>
          <a:p>
            <a:pPr lvl="2"/>
            <a:r>
              <a:rPr lang="ja-JP" altLang="en-US"/>
              <a:t>主にデータ活用などをテーマにしたイベント「</a:t>
            </a:r>
            <a:r>
              <a:rPr lang="en-US" altLang="ja-JP"/>
              <a:t>Oracle Big data &amp; IoT Summit 2015</a:t>
            </a:r>
            <a:r>
              <a:rPr lang="ja-JP" altLang="en-US"/>
              <a:t>」の</a:t>
            </a:r>
            <a:r>
              <a:rPr lang="ja-JP" altLang="en-US" smtClean="0"/>
              <a:t>紹介</a:t>
            </a:r>
            <a:endParaRPr lang="en-US" altLang="ja-JP" smtClean="0"/>
          </a:p>
          <a:p>
            <a:pPr lvl="1"/>
            <a:r>
              <a:rPr lang="ja-JP" altLang="en-US" smtClean="0"/>
              <a:t>その他、イベント開催告知</a:t>
            </a:r>
            <a:endParaRPr lang="en-US" altLang="ja-JP"/>
          </a:p>
          <a:p>
            <a:pPr lvl="2"/>
            <a:r>
              <a:rPr lang="ja-JP" altLang="en-US"/>
              <a:t>武雄市、千葉市、奈良市、福岡市、三重県、室蘭市、大津市、弘前市、横須賀市からなるオープンガバメント推進協議会主催の公開シンポジウムの案内</a:t>
            </a:r>
            <a:endParaRPr lang="en-US" altLang="ja-JP"/>
          </a:p>
          <a:p>
            <a:pPr lvl="2"/>
            <a:endParaRPr lang="ja-JP" altLang="en-US"/>
          </a:p>
          <a:p>
            <a:pPr marL="533400" lvl="2" indent="0">
              <a:buNone/>
            </a:pP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Tree>
    <p:extLst>
      <p:ext uri="{BB962C8B-B14F-4D97-AF65-F5344CB8AC3E}">
        <p14:creationId xmlns:p14="http://schemas.microsoft.com/office/powerpoint/2010/main" val="2045577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利活用・普及委員会（第２回）</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第２回アジェンダ</a:t>
            </a:r>
            <a:endParaRPr kumimoji="1" lang="en-US" altLang="ja-JP" smtClean="0"/>
          </a:p>
          <a:p>
            <a:pPr marL="533400" lvl="2" indent="0">
              <a:buNone/>
            </a:pPr>
            <a:r>
              <a:rPr lang="ja-JP" altLang="en-US"/>
              <a:t>１．オープンデータシンポジウム開催報告</a:t>
            </a:r>
          </a:p>
          <a:p>
            <a:pPr marL="533400" lvl="2" indent="0">
              <a:buNone/>
            </a:pPr>
            <a:r>
              <a:rPr lang="ja-JP" altLang="en-US"/>
              <a:t>２．自治体職員向け研修実施報告</a:t>
            </a:r>
          </a:p>
          <a:p>
            <a:pPr marL="533400" lvl="2" indent="0">
              <a:buNone/>
            </a:pPr>
            <a:r>
              <a:rPr lang="ja-JP" altLang="en-US"/>
              <a:t>３．</a:t>
            </a:r>
            <a:r>
              <a:rPr lang="en-US" altLang="ja-JP"/>
              <a:t>Mashup Awards 11</a:t>
            </a:r>
            <a:r>
              <a:rPr lang="ja-JP" altLang="en-US"/>
              <a:t>（</a:t>
            </a:r>
            <a:r>
              <a:rPr lang="en-US" altLang="ja-JP"/>
              <a:t>MA11</a:t>
            </a:r>
            <a:r>
              <a:rPr lang="ja-JP" altLang="en-US"/>
              <a:t>）結果報告</a:t>
            </a:r>
          </a:p>
          <a:p>
            <a:pPr marL="533400" lvl="2" indent="0">
              <a:buNone/>
            </a:pPr>
            <a:r>
              <a:rPr lang="ja-JP" altLang="en-US"/>
              <a:t>４．オープンデータ活用ビジネス事例集の公開</a:t>
            </a:r>
          </a:p>
          <a:p>
            <a:pPr marL="533400" lvl="2" indent="0">
              <a:buNone/>
            </a:pPr>
            <a:r>
              <a:rPr lang="ja-JP" altLang="en-US"/>
              <a:t>５．参加者からの情報提供</a:t>
            </a:r>
          </a:p>
          <a:p>
            <a:pPr marL="835025" lvl="3" indent="0">
              <a:buNone/>
            </a:pPr>
            <a:r>
              <a:rPr lang="ja-JP" altLang="en-US"/>
              <a:t>１）静岡市、㈱スマートバリュー</a:t>
            </a:r>
          </a:p>
          <a:p>
            <a:pPr marL="835025" lvl="3" indent="0">
              <a:buNone/>
            </a:pPr>
            <a:r>
              <a:rPr lang="ja-JP" altLang="en-US"/>
              <a:t>２）横浜市</a:t>
            </a:r>
          </a:p>
          <a:p>
            <a:pPr marL="835025" lvl="3" indent="0">
              <a:buNone/>
            </a:pPr>
            <a:r>
              <a:rPr lang="ja-JP" altLang="en-US"/>
              <a:t>３）オープン・コーポレイツ・ジャパン</a:t>
            </a:r>
          </a:p>
          <a:p>
            <a:pPr marL="533400" lvl="2" indent="0">
              <a:buNone/>
            </a:pPr>
            <a:r>
              <a:rPr lang="ja-JP" altLang="en-US"/>
              <a:t>６．意見交換：</a:t>
            </a:r>
          </a:p>
          <a:p>
            <a:pPr marL="835025" lvl="3" indent="0">
              <a:buNone/>
            </a:pPr>
            <a:r>
              <a:rPr lang="ja-JP" altLang="en-US"/>
              <a:t>１）</a:t>
            </a:r>
            <a:r>
              <a:rPr lang="en-US" altLang="ja-JP"/>
              <a:t>VLED</a:t>
            </a:r>
            <a:r>
              <a:rPr lang="ja-JP" altLang="en-US"/>
              <a:t>が目指すべき方向性について</a:t>
            </a:r>
          </a:p>
          <a:p>
            <a:pPr marL="835025" lvl="3" indent="0">
              <a:buNone/>
            </a:pPr>
            <a:r>
              <a:rPr lang="ja-JP" altLang="en-US"/>
              <a:t>２）自治体におけるデータ活用について</a:t>
            </a:r>
          </a:p>
          <a:p>
            <a:pPr marL="533400" lvl="2" indent="0">
              <a:buNone/>
            </a:pPr>
            <a:r>
              <a:rPr lang="ja-JP" altLang="en-US"/>
              <a:t>７．その他（次回以降の開催日程について）</a:t>
            </a:r>
          </a:p>
          <a:p>
            <a:endParaRPr kumimoji="1" lang="en-US" altLang="ja-JP" smtClean="0"/>
          </a:p>
          <a:p>
            <a:r>
              <a:rPr kumimoji="1" lang="ja-JP" altLang="en-US" smtClean="0"/>
              <a:t>オープンデータシンポジウム開催報告</a:t>
            </a:r>
            <a:endParaRPr kumimoji="1" lang="en-US" altLang="ja-JP" smtClean="0"/>
          </a:p>
          <a:p>
            <a:pPr lvl="1"/>
            <a:endParaRPr kumimoji="1" lang="en-US" altLang="ja-JP"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1921984131"/>
              </p:ext>
            </p:extLst>
          </p:nvPr>
        </p:nvGraphicFramePr>
        <p:xfrm>
          <a:off x="5385048" y="692696"/>
          <a:ext cx="4464496" cy="2926411"/>
        </p:xfrm>
        <a:graphic>
          <a:graphicData uri="http://schemas.openxmlformats.org/drawingml/2006/table">
            <a:tbl>
              <a:tblPr firstRow="1" firstCol="1" bandRow="1">
                <a:tableStyleId>{21E4AEA4-8DFA-4A89-87EB-49C32662AFE0}</a:tableStyleId>
              </a:tblPr>
              <a:tblGrid>
                <a:gridCol w="535739"/>
                <a:gridCol w="357160"/>
                <a:gridCol w="3571597"/>
              </a:tblGrid>
              <a:tr h="326763">
                <a:tc gridSpan="3">
                  <a:txBody>
                    <a:bodyPr/>
                    <a:lstStyle/>
                    <a:p>
                      <a:pPr algn="ctr"/>
                      <a:r>
                        <a:rPr kumimoji="1" lang="ja-JP" altLang="en-US" sz="900" dirty="0" smtClean="0"/>
                        <a:t>オープンデータシンポジウム</a:t>
                      </a:r>
                      <a:r>
                        <a:rPr kumimoji="1" lang="en-US" altLang="ja-JP" sz="900" dirty="0" smtClean="0"/>
                        <a:t>2015</a:t>
                      </a:r>
                    </a:p>
                    <a:p>
                      <a:pPr algn="ctr"/>
                      <a:r>
                        <a:rPr kumimoji="1" lang="ja-JP" altLang="en-US" sz="900" dirty="0" smtClean="0"/>
                        <a:t>公開から活用へ</a:t>
                      </a:r>
                      <a:r>
                        <a:rPr kumimoji="1" lang="en-US" altLang="ja-JP" sz="900" dirty="0" smtClean="0"/>
                        <a:t>―</a:t>
                      </a:r>
                      <a:r>
                        <a:rPr kumimoji="1" lang="ja-JP" altLang="en-US" sz="900" dirty="0" smtClean="0"/>
                        <a:t>オープンデータを地方創生にいかに活かすか</a:t>
                      </a:r>
                      <a:r>
                        <a:rPr kumimoji="1" lang="en-US" altLang="ja-JP" sz="900" dirty="0" smtClean="0"/>
                        <a:t>―</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dirty="0"/>
                    </a:p>
                  </a:txBody>
                  <a:tcPr/>
                </a:tc>
              </a:tr>
              <a:tr h="176997">
                <a:tc gridSpan="2">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開催日時</a:t>
                      </a:r>
                      <a:endParaRPr kumimoji="1"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日（水）</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10:30~17:00</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76997">
                <a:tc gridSpan="2">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会場</a:t>
                      </a:r>
                      <a:endPar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r>
                        <a:rPr kumimoji="1" lang="ja-JP" altLang="en-US" sz="700" dirty="0" smtClean="0"/>
                        <a:t>アクロス福岡　国際会議場</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76997">
                <a:tc rowSpan="2">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主催</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及び後援</a:t>
                      </a:r>
                      <a:endParaRPr kumimoji="1"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solidFill>
                  </a:tcPr>
                </a:tc>
                <a:tc>
                  <a:txBody>
                    <a:bodyPr/>
                    <a:lstStyle/>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一般社団法人オープン</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&amp;</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ビッグデータ活用・地方創生推進機構、総務省</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58221">
                <a:tc vMerge="1">
                  <a:txBody>
                    <a:bodyPr/>
                    <a:lstStyle/>
                    <a:p>
                      <a:endParaRPr kumimoji="1" lang="en-US" altLang="ja-JP" dirty="0" smtClean="0"/>
                    </a:p>
                  </a:txBody>
                  <a:tcPr/>
                </a:tc>
                <a:tc>
                  <a:txBody>
                    <a:bodyP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後援</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solidFill>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福岡市、株式会社</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ATR Creative</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大阪イノベーションハブ、一般社団法人オープン・コーポレイツ・ジャパン、</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Open Data Institute Osaka</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一般社団法人オープン・ナレッジ・ファウンデーション・ジャパン、公共交通オープンデータ協議会、一般社団法人</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Code</a:t>
                      </a:r>
                      <a:r>
                        <a:rPr kumimoji="1" lang="en-US" altLang="ja-JP" sz="700" baseline="0" dirty="0" smtClean="0">
                          <a:latin typeface="Meiryo UI" panose="020B0604030504040204" pitchFamily="50" charset="-128"/>
                          <a:ea typeface="Meiryo UI" panose="020B0604030504040204" pitchFamily="50" charset="-128"/>
                          <a:cs typeface="Meiryo UI" panose="020B0604030504040204" pitchFamily="50" charset="-128"/>
                        </a:rPr>
                        <a:t> for Japan</a:t>
                      </a:r>
                      <a:r>
                        <a:rPr kumimoji="1" lang="ja-JP" altLang="en-US" sz="700" baseline="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aseline="0" dirty="0" smtClean="0">
                          <a:latin typeface="Meiryo UI" panose="020B0604030504040204" pitchFamily="50" charset="-128"/>
                          <a:ea typeface="Meiryo UI" panose="020B0604030504040204" pitchFamily="50" charset="-128"/>
                          <a:cs typeface="Meiryo UI" panose="020B0604030504040204" pitchFamily="50" charset="-128"/>
                        </a:rPr>
                        <a:t>ビッグデータ</a:t>
                      </a:r>
                      <a:r>
                        <a:rPr kumimoji="1" lang="en-US" altLang="ja-JP" sz="700" baseline="0" dirty="0" smtClean="0">
                          <a:latin typeface="Meiryo UI" panose="020B0604030504040204" pitchFamily="50" charset="-128"/>
                          <a:ea typeface="Meiryo UI" panose="020B0604030504040204" pitchFamily="50" charset="-128"/>
                          <a:cs typeface="Meiryo UI" panose="020B0604030504040204" pitchFamily="50" charset="-128"/>
                        </a:rPr>
                        <a:t>&amp;</a:t>
                      </a:r>
                      <a:r>
                        <a:rPr kumimoji="1" lang="ja-JP" altLang="en-US" sz="700" baseline="0" dirty="0" smtClean="0">
                          <a:latin typeface="Meiryo UI" panose="020B0604030504040204" pitchFamily="50" charset="-128"/>
                          <a:ea typeface="Meiryo UI" panose="020B0604030504040204" pitchFamily="50" charset="-128"/>
                          <a:cs typeface="Meiryo UI" panose="020B0604030504040204" pitchFamily="50" charset="-128"/>
                        </a:rPr>
                        <a:t>オープンデータ研究会</a:t>
                      </a:r>
                      <a:r>
                        <a:rPr kumimoji="1" lang="en-US" altLang="ja-JP" sz="700" baseline="0" dirty="0" smtClean="0">
                          <a:latin typeface="Meiryo UI" panose="020B0604030504040204" pitchFamily="50" charset="-128"/>
                          <a:ea typeface="Meiryo UI" panose="020B0604030504040204" pitchFamily="50" charset="-128"/>
                          <a:cs typeface="Meiryo UI" panose="020B0604030504040204" pitchFamily="50" charset="-128"/>
                        </a:rPr>
                        <a:t>in</a:t>
                      </a:r>
                      <a:r>
                        <a:rPr kumimoji="1" lang="ja-JP" altLang="en-US" sz="700" baseline="0" dirty="0" smtClean="0">
                          <a:latin typeface="Meiryo UI" panose="020B0604030504040204" pitchFamily="50" charset="-128"/>
                          <a:ea typeface="Meiryo UI" panose="020B0604030504040204" pitchFamily="50" charset="-128"/>
                          <a:cs typeface="Meiryo UI" panose="020B0604030504040204" pitchFamily="50" charset="-128"/>
                        </a:rPr>
                        <a:t>九州（</a:t>
                      </a:r>
                      <a:r>
                        <a:rPr kumimoji="1" lang="en-US" altLang="ja-JP" sz="700" baseline="0" dirty="0" smtClean="0">
                          <a:latin typeface="Meiryo UI" panose="020B0604030504040204" pitchFamily="50" charset="-128"/>
                          <a:ea typeface="Meiryo UI" panose="020B0604030504040204" pitchFamily="50" charset="-128"/>
                          <a:cs typeface="Meiryo UI" panose="020B0604030504040204" pitchFamily="50" charset="-128"/>
                        </a:rPr>
                        <a:t>BODIK</a:t>
                      </a:r>
                      <a:r>
                        <a:rPr kumimoji="1" lang="ja-JP" altLang="en-US" sz="700" baseline="0" dirty="0" smtClean="0">
                          <a:latin typeface="Meiryo UI" panose="020B0604030504040204" pitchFamily="50" charset="-128"/>
                          <a:ea typeface="Meiryo UI" panose="020B0604030504040204" pitchFamily="50" charset="-128"/>
                          <a:cs typeface="Meiryo UI" panose="020B0604030504040204" pitchFamily="50" charset="-128"/>
                        </a:rPr>
                        <a:t>）、特定非営利活動法人リンクト・オープンデータ・イニシアティブ</a:t>
                      </a:r>
                    </a:p>
                  </a:txBody>
                  <a:tcPr anchor="ctr"/>
                </a:tc>
              </a:tr>
              <a:tr h="1143331">
                <a:tc gridSpan="2">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プログラム</a:t>
                      </a:r>
                      <a:endPar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pPr marL="228600" indent="-228600">
                        <a:buFont typeface="+mj-lt"/>
                        <a:buAutoNum type="arabicPeriod"/>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開会あいさつ</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buFont typeface="+mj-lt"/>
                        <a:buAutoNum type="arabicPeriod"/>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特別鼎談 「地方創生と</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活用」　</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700" b="0" dirty="0" smtClean="0"/>
                        <a:t>福岡市長 髙島 宗一郎</a:t>
                      </a:r>
                      <a:r>
                        <a:rPr lang="ja-JP" altLang="en-US" sz="700" b="0" dirty="0" err="1" smtClean="0"/>
                        <a:t>、</a:t>
                      </a:r>
                      <a:r>
                        <a:rPr lang="en-US" altLang="zh-TW" sz="700" b="0" dirty="0" smtClean="0"/>
                        <a:t>VLED</a:t>
                      </a:r>
                      <a:r>
                        <a:rPr lang="zh-TW" altLang="en-US" sz="700" b="0" dirty="0" smtClean="0"/>
                        <a:t>理事長坂村 健 </a:t>
                      </a:r>
                      <a:r>
                        <a:rPr lang="ja-JP" altLang="en-US" sz="700" b="0" dirty="0" err="1" smtClean="0"/>
                        <a:t>、</a:t>
                      </a:r>
                      <a:r>
                        <a:rPr lang="zh-TW" altLang="en-US" sz="700" b="0" dirty="0" smtClean="0"/>
                        <a:t>総務省政策統括官</a:t>
                      </a:r>
                      <a:r>
                        <a:rPr lang="ja-JP" altLang="en-US" sz="700" b="0" baseline="0" dirty="0" smtClean="0"/>
                        <a:t> </a:t>
                      </a:r>
                      <a:r>
                        <a:rPr lang="ja-JP" altLang="en-US" sz="700" b="0" dirty="0" smtClean="0"/>
                        <a:t>南</a:t>
                      </a:r>
                      <a:r>
                        <a:rPr lang="zh-TW" altLang="en-US" sz="700" b="0" dirty="0" smtClean="0"/>
                        <a:t>俊行 </a:t>
                      </a:r>
                      <a:r>
                        <a:rPr lang="ja-JP" altLang="en-US" sz="700" b="0" dirty="0" smtClean="0"/>
                        <a:t>）</a:t>
                      </a:r>
                      <a:endParaRPr lang="en-US" altLang="ja-JP" sz="700" b="0" dirty="0" smtClean="0"/>
                    </a:p>
                    <a:p>
                      <a:pPr marL="228600" indent="-228600">
                        <a:buFont typeface="+mj-lt"/>
                        <a:buAutoNum type="arabicPeriod" startAt="3"/>
                      </a:pPr>
                      <a:r>
                        <a:rPr lang="ja-JP" altLang="en-US" sz="700" b="0" dirty="0" smtClean="0"/>
                        <a:t>オープンデータ活用ビジネスの可能性と課題</a:t>
                      </a:r>
                      <a:endParaRPr lang="en-US" altLang="ja-JP" sz="700" b="0" dirty="0" smtClean="0"/>
                    </a:p>
                    <a:p>
                      <a:pPr marL="228600" indent="-228600">
                        <a:buFont typeface="+mj-lt"/>
                        <a:buAutoNum type="arabicPeriod" startAt="3"/>
                      </a:pPr>
                      <a:r>
                        <a:rPr kumimoji="1"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オープンデータサミット</a:t>
                      </a:r>
                      <a:endParaRPr kumimoji="1" lang="en-US" altLang="ja-JP" sz="70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176997">
                <a:tc gridSpan="2">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参加者数</a:t>
                      </a:r>
                      <a:endPar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89</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名（登壇者含めると</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951480566"/>
              </p:ext>
            </p:extLst>
          </p:nvPr>
        </p:nvGraphicFramePr>
        <p:xfrm>
          <a:off x="5402868" y="3717032"/>
          <a:ext cx="4446676" cy="2784761"/>
        </p:xfrm>
        <a:graphic>
          <a:graphicData uri="http://schemas.openxmlformats.org/drawingml/2006/table">
            <a:tbl>
              <a:tblPr firstRow="1" firstCol="1" bandRow="1">
                <a:tableStyleId>{616DA210-FB5B-4158-B5E0-FEB733F419BA}</a:tableStyleId>
              </a:tblPr>
              <a:tblGrid>
                <a:gridCol w="452203"/>
                <a:gridCol w="829042"/>
                <a:gridCol w="1545032"/>
                <a:gridCol w="1620399"/>
              </a:tblGrid>
              <a:tr h="113951">
                <a:tc>
                  <a:txBody>
                    <a:bodyPr/>
                    <a:lstStyle/>
                    <a:p>
                      <a:r>
                        <a:rPr lang="ja-JP" altLang="en-US" sz="700" dirty="0">
                          <a:solidFill>
                            <a:schemeClr val="tx1"/>
                          </a:solidFill>
                        </a:rPr>
                        <a:t>時刻</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r>
                        <a:rPr lang="ja-JP" altLang="en-US" sz="700" dirty="0">
                          <a:solidFill>
                            <a:schemeClr val="tx1"/>
                          </a:solidFill>
                        </a:rPr>
                        <a:t>内容</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r>
                        <a:rPr lang="ja-JP" altLang="en-US" sz="700" dirty="0">
                          <a:solidFill>
                            <a:schemeClr val="tx1"/>
                          </a:solidFill>
                        </a:rPr>
                        <a:t>登壇者</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r>
                        <a:rPr lang="ja-JP" altLang="en-US" sz="700" dirty="0" smtClean="0">
                          <a:solidFill>
                            <a:schemeClr val="tx1"/>
                          </a:solidFill>
                        </a:rPr>
                        <a:t>概要</a:t>
                      </a:r>
                      <a:endParaRPr lang="en-US" altLang="ja-JP" sz="700" dirty="0" smtClean="0">
                        <a:solidFill>
                          <a:schemeClr val="tx1"/>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r>
              <a:tr h="92605">
                <a:tc>
                  <a:txBody>
                    <a:bodyPr/>
                    <a:lstStyle/>
                    <a:p>
                      <a:r>
                        <a:rPr lang="en-US" altLang="ja-JP" sz="500" dirty="0">
                          <a:solidFill>
                            <a:sysClr val="windowText" lastClr="000000"/>
                          </a:solidFill>
                        </a:rPr>
                        <a:t>10:30</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r>
                        <a:rPr lang="ja-JP" altLang="en-US" sz="500">
                          <a:solidFill>
                            <a:sysClr val="windowText" lastClr="000000"/>
                          </a:solidFill>
                        </a:rPr>
                        <a:t>開会</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r>
                        <a:rPr lang="ja-JP" altLang="en-US" sz="500" dirty="0" err="1" smtClean="0">
                          <a:solidFill>
                            <a:sysClr val="windowText" lastClr="000000"/>
                          </a:solidFill>
                        </a:rPr>
                        <a:t>ー</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ja-JP" altLang="en-US" sz="500" dirty="0" err="1" smtClean="0">
                          <a:solidFill>
                            <a:sysClr val="windowText" lastClr="000000"/>
                          </a:solidFill>
                        </a:rPr>
                        <a:t>ー</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56643">
                <a:tc>
                  <a:txBody>
                    <a:bodyPr/>
                    <a:lstStyle/>
                    <a:p>
                      <a:r>
                        <a:rPr lang="en-US" altLang="ja-JP" sz="500">
                          <a:solidFill>
                            <a:sysClr val="windowText" lastClr="000000"/>
                          </a:solidFill>
                        </a:rPr>
                        <a:t>10:30-10:35</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r>
                        <a:rPr lang="ja-JP" altLang="en-US" sz="500">
                          <a:solidFill>
                            <a:sysClr val="windowText" lastClr="000000"/>
                          </a:solidFill>
                        </a:rPr>
                        <a:t>開会挨拶</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r>
                        <a:rPr lang="ja-JP" altLang="en-US" sz="500" dirty="0" smtClean="0">
                          <a:solidFill>
                            <a:sysClr val="windowText" lastClr="000000"/>
                          </a:solidFill>
                        </a:rPr>
                        <a:t>総務省</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500" dirty="0" err="1" smtClean="0">
                          <a:solidFill>
                            <a:sysClr val="windowText" lastClr="000000"/>
                          </a:solidFill>
                        </a:rPr>
                        <a:t>ー</a:t>
                      </a:r>
                      <a:endParaRPr lang="ja-JP" altLang="en-US" sz="500" dirty="0" smtClean="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84718">
                <a:tc>
                  <a:txBody>
                    <a:bodyPr/>
                    <a:lstStyle/>
                    <a:p>
                      <a:r>
                        <a:rPr lang="en-US" altLang="ja-JP" sz="500">
                          <a:solidFill>
                            <a:sysClr val="windowText" lastClr="000000"/>
                          </a:solidFill>
                        </a:rPr>
                        <a:t>10:35-12:00</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r>
                        <a:rPr lang="ja-JP" altLang="en-US" sz="500" dirty="0">
                          <a:solidFill>
                            <a:sysClr val="windowText" lastClr="000000"/>
                          </a:solidFill>
                        </a:rPr>
                        <a:t>特別鼎談 </a:t>
                      </a:r>
                      <a:endParaRPr lang="en-US" altLang="ja-JP" sz="500" dirty="0" smtClean="0">
                        <a:solidFill>
                          <a:sysClr val="windowText" lastClr="000000"/>
                        </a:solidFill>
                      </a:endParaRPr>
                    </a:p>
                    <a:p>
                      <a:r>
                        <a:rPr lang="ja-JP" altLang="en-US" sz="500" dirty="0" smtClean="0">
                          <a:solidFill>
                            <a:sysClr val="windowText" lastClr="000000"/>
                          </a:solidFill>
                        </a:rPr>
                        <a:t>「</a:t>
                      </a:r>
                      <a:r>
                        <a:rPr lang="ja-JP" altLang="en-US" sz="500" dirty="0">
                          <a:solidFill>
                            <a:sysClr val="windowText" lastClr="000000"/>
                          </a:solidFill>
                        </a:rPr>
                        <a:t>地方創生と</a:t>
                      </a:r>
                      <a:r>
                        <a:rPr lang="en-US" altLang="ja-JP" sz="500" dirty="0">
                          <a:solidFill>
                            <a:sysClr val="windowText" lastClr="000000"/>
                          </a:solidFill>
                        </a:rPr>
                        <a:t>ICT</a:t>
                      </a:r>
                      <a:r>
                        <a:rPr lang="ja-JP" altLang="en-US" sz="500" dirty="0">
                          <a:solidFill>
                            <a:sysClr val="windowText" lastClr="000000"/>
                          </a:solidFill>
                        </a:rPr>
                        <a:t>活用</a:t>
                      </a:r>
                      <a:r>
                        <a:rPr lang="ja-JP" altLang="en-US" sz="500" dirty="0" smtClean="0">
                          <a:solidFill>
                            <a:sysClr val="windowText" lastClr="000000"/>
                          </a:solidFill>
                        </a:rPr>
                        <a:t>」</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r>
                        <a:rPr lang="zh-TW" altLang="en-US" sz="500" dirty="0" smtClean="0">
                          <a:solidFill>
                            <a:sysClr val="windowText" lastClr="000000"/>
                          </a:solidFill>
                        </a:rPr>
                        <a:t>福岡市長</a:t>
                      </a:r>
                      <a:r>
                        <a:rPr lang="ja-JP" altLang="en-US" sz="500" dirty="0" smtClean="0">
                          <a:solidFill>
                            <a:sysClr val="windowText" lastClr="000000"/>
                          </a:solidFill>
                        </a:rPr>
                        <a:t>　</a:t>
                      </a:r>
                      <a:r>
                        <a:rPr lang="zh-TW" altLang="en-US" sz="500" dirty="0" smtClean="0">
                          <a:solidFill>
                            <a:sysClr val="windowText" lastClr="000000"/>
                          </a:solidFill>
                        </a:rPr>
                        <a:t>髙</a:t>
                      </a:r>
                      <a:r>
                        <a:rPr lang="zh-TW" altLang="en-US" sz="500" dirty="0">
                          <a:solidFill>
                            <a:sysClr val="windowText" lastClr="000000"/>
                          </a:solidFill>
                        </a:rPr>
                        <a:t>島 </a:t>
                      </a:r>
                      <a:r>
                        <a:rPr lang="zh-TW" altLang="en-US" sz="500" dirty="0" smtClean="0">
                          <a:solidFill>
                            <a:sysClr val="windowText" lastClr="000000"/>
                          </a:solidFill>
                        </a:rPr>
                        <a:t>宗一郎</a:t>
                      </a:r>
                      <a:r>
                        <a:rPr lang="zh-TW" altLang="en-US" sz="500" baseline="0" dirty="0" smtClean="0">
                          <a:solidFill>
                            <a:sysClr val="windowText" lastClr="000000"/>
                          </a:solidFill>
                        </a:rPr>
                        <a:t> </a:t>
                      </a:r>
                      <a:r>
                        <a:rPr lang="zh-TW" altLang="en-US" sz="500" dirty="0" smtClean="0">
                          <a:solidFill>
                            <a:sysClr val="windowText" lastClr="000000"/>
                          </a:solidFill>
                        </a:rPr>
                        <a:t>氏</a:t>
                      </a:r>
                      <a:endParaRPr lang="zh-TW" altLang="en-US" sz="500" dirty="0">
                        <a:solidFill>
                          <a:sysClr val="windowText" lastClr="000000"/>
                        </a:solidFill>
                      </a:endParaRPr>
                    </a:p>
                    <a:p>
                      <a:r>
                        <a:rPr lang="en-US" altLang="zh-TW" sz="500" dirty="0">
                          <a:solidFill>
                            <a:sysClr val="windowText" lastClr="000000"/>
                          </a:solidFill>
                        </a:rPr>
                        <a:t>VLED</a:t>
                      </a:r>
                      <a:r>
                        <a:rPr lang="zh-TW" altLang="en-US" sz="500" dirty="0">
                          <a:solidFill>
                            <a:sysClr val="windowText" lastClr="000000"/>
                          </a:solidFill>
                        </a:rPr>
                        <a:t>理事長（東京大学大学院教授</a:t>
                      </a:r>
                      <a:r>
                        <a:rPr lang="zh-TW" altLang="en-US" sz="500" dirty="0" smtClean="0">
                          <a:solidFill>
                            <a:sysClr val="windowText" lastClr="000000"/>
                          </a:solidFill>
                        </a:rPr>
                        <a:t>）坂村 </a:t>
                      </a:r>
                      <a:r>
                        <a:rPr lang="zh-TW" altLang="en-US" sz="500" dirty="0">
                          <a:solidFill>
                            <a:sysClr val="windowText" lastClr="000000"/>
                          </a:solidFill>
                        </a:rPr>
                        <a:t>健 氏</a:t>
                      </a:r>
                    </a:p>
                    <a:p>
                      <a:r>
                        <a:rPr lang="zh-TW" altLang="en-US" sz="500" dirty="0">
                          <a:solidFill>
                            <a:sysClr val="windowText" lastClr="000000"/>
                          </a:solidFill>
                        </a:rPr>
                        <a:t>総務省政策</a:t>
                      </a:r>
                      <a:r>
                        <a:rPr lang="zh-TW" altLang="en-US" sz="500" dirty="0" smtClean="0">
                          <a:solidFill>
                            <a:sysClr val="windowText" lastClr="000000"/>
                          </a:solidFill>
                        </a:rPr>
                        <a:t>統括官南 </a:t>
                      </a:r>
                      <a:r>
                        <a:rPr lang="zh-TW" altLang="en-US" sz="500" dirty="0">
                          <a:solidFill>
                            <a:sysClr val="windowText" lastClr="000000"/>
                          </a:solidFill>
                        </a:rPr>
                        <a:t>俊行 氏</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5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福岡市等の国・地方公共団体におけるオープンデータの取組状況を踏まえ、</a:t>
                      </a:r>
                      <a:r>
                        <a:rPr lang="en-US" altLang="ja-JP" sz="5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5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を用いた地方創生に向けた課題と今後の取組について議論</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56643">
                <a:tc rowSpan="6">
                  <a:txBody>
                    <a:bodyPr/>
                    <a:lstStyle/>
                    <a:p>
                      <a:r>
                        <a:rPr lang="en-US" altLang="ja-JP" sz="500" dirty="0">
                          <a:solidFill>
                            <a:sysClr val="windowText" lastClr="000000"/>
                          </a:solidFill>
                        </a:rPr>
                        <a:t>13:00-14:30</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rowSpan="6">
                  <a:txBody>
                    <a:bodyPr/>
                    <a:lstStyle/>
                    <a:p>
                      <a:r>
                        <a:rPr lang="ja-JP" altLang="en-US" sz="500" dirty="0">
                          <a:solidFill>
                            <a:sysClr val="windowText" lastClr="000000"/>
                          </a:solidFill>
                        </a:rPr>
                        <a:t>オープンデータ活用ビジネスの可能性と</a:t>
                      </a:r>
                      <a:r>
                        <a:rPr lang="ja-JP" altLang="en-US" sz="500" dirty="0" smtClean="0">
                          <a:solidFill>
                            <a:sysClr val="windowText" lastClr="000000"/>
                          </a:solidFill>
                        </a:rPr>
                        <a:t>課題</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r>
                        <a:rPr lang="ja-JP" altLang="en-US" sz="500" dirty="0">
                          <a:solidFill>
                            <a:sysClr val="windowText" lastClr="000000"/>
                          </a:solidFill>
                        </a:rPr>
                        <a:t>株式会社リクルートコミュニケーションズ </a:t>
                      </a:r>
                      <a:br>
                        <a:rPr lang="ja-JP" altLang="en-US" sz="500" dirty="0">
                          <a:solidFill>
                            <a:sysClr val="windowText" lastClr="000000"/>
                          </a:solidFill>
                        </a:rPr>
                      </a:br>
                      <a:r>
                        <a:rPr lang="ja-JP" altLang="en-US" sz="500" dirty="0">
                          <a:solidFill>
                            <a:sysClr val="windowText" lastClr="000000"/>
                          </a:solidFill>
                        </a:rPr>
                        <a:t>竹内 誠一氏・榎本 淳子</a:t>
                      </a:r>
                      <a:r>
                        <a:rPr lang="ja-JP" altLang="en-US" sz="500" dirty="0" smtClean="0">
                          <a:solidFill>
                            <a:sysClr val="windowText" lastClr="000000"/>
                          </a:solidFill>
                        </a:rPr>
                        <a:t>氏</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ja-JP" altLang="en-US" sz="500" dirty="0" smtClean="0">
                          <a:solidFill>
                            <a:sysClr val="windowText" lastClr="000000"/>
                          </a:solidFill>
                        </a:rPr>
                        <a:t>データを活用した都市の魅力向上プロジェクトを紹介</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56643">
                <a:tc vMerge="1">
                  <a:txBody>
                    <a:bodyPr/>
                    <a:lstStyle/>
                    <a:p>
                      <a:endParaRPr kumimoji="1" lang="ja-JP" altLang="en-US"/>
                    </a:p>
                  </a:txBody>
                  <a:tcPr/>
                </a:tc>
                <a:tc vMerge="1">
                  <a:txBody>
                    <a:bodyPr/>
                    <a:lstStyle/>
                    <a:p>
                      <a:endParaRPr kumimoji="1" lang="ja-JP" altLang="en-US"/>
                    </a:p>
                  </a:txBody>
                  <a:tcPr/>
                </a:tc>
                <a:tc>
                  <a:txBody>
                    <a:bodyPr/>
                    <a:lstStyle/>
                    <a:p>
                      <a:r>
                        <a:rPr lang="ja-JP" altLang="en-US" sz="500" dirty="0" smtClean="0">
                          <a:solidFill>
                            <a:sysClr val="windowText" lastClr="000000"/>
                          </a:solidFill>
                        </a:rPr>
                        <a:t>株式会社ウェルモ　鹿野 佑介 氏</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ja-JP" altLang="en-US" sz="500" dirty="0" smtClean="0">
                          <a:solidFill>
                            <a:sysClr val="windowText" lastClr="000000"/>
                          </a:solidFill>
                        </a:rPr>
                        <a:t>福岡市内のオープンデータを活用した介護事業者向け情報サービスを紹介</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3210">
                <a:tc vMerge="1">
                  <a:txBody>
                    <a:bodyPr/>
                    <a:lstStyle/>
                    <a:p>
                      <a:endParaRPr kumimoji="1" lang="ja-JP" altLang="en-US"/>
                    </a:p>
                  </a:txBody>
                  <a:tcPr/>
                </a:tc>
                <a:tc vMerge="1">
                  <a:txBody>
                    <a:bodyPr/>
                    <a:lstStyle/>
                    <a:p>
                      <a:endParaRPr kumimoji="1" lang="ja-JP" altLang="en-US"/>
                    </a:p>
                  </a:txBody>
                  <a:tcPr/>
                </a:tc>
                <a:tc>
                  <a:txBody>
                    <a:bodyPr/>
                    <a:lstStyle/>
                    <a:p>
                      <a:r>
                        <a:rPr lang="ja-JP" altLang="en-US" sz="500" dirty="0" smtClean="0">
                          <a:solidFill>
                            <a:sysClr val="windowText" lastClr="000000"/>
                          </a:solidFill>
                        </a:rPr>
                        <a:t>株式会社</a:t>
                      </a:r>
                      <a:r>
                        <a:rPr lang="en-US" altLang="ja-JP" sz="500" dirty="0" err="1" smtClean="0">
                          <a:solidFill>
                            <a:sysClr val="windowText" lastClr="000000"/>
                          </a:solidFill>
                        </a:rPr>
                        <a:t>Zaim</a:t>
                      </a:r>
                      <a:r>
                        <a:rPr lang="ja-JP" altLang="en-US" sz="500" dirty="0" smtClean="0">
                          <a:solidFill>
                            <a:sysClr val="windowText" lastClr="000000"/>
                          </a:solidFill>
                        </a:rPr>
                        <a:t>　閑歳 孝子氏</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ja-JP" altLang="en-US" sz="500" dirty="0" smtClean="0">
                          <a:solidFill>
                            <a:sysClr val="windowText" lastClr="000000"/>
                          </a:solidFill>
                        </a:rPr>
                        <a:t>家計簿アプリ「</a:t>
                      </a:r>
                      <a:r>
                        <a:rPr lang="en-US" altLang="ja-JP" sz="500" dirty="0" err="1" smtClean="0">
                          <a:solidFill>
                            <a:sysClr val="windowText" lastClr="000000"/>
                          </a:solidFill>
                        </a:rPr>
                        <a:t>Zaim</a:t>
                      </a:r>
                      <a:r>
                        <a:rPr lang="ja-JP" altLang="en-US" sz="500" dirty="0" smtClean="0">
                          <a:solidFill>
                            <a:sysClr val="windowText" lastClr="000000"/>
                          </a:solidFill>
                        </a:rPr>
                        <a:t>」に全国自治体の補助・控除情報を搭載したサービス・取組を紹介</a:t>
                      </a:r>
                      <a:endParaRPr lang="en-US" altLang="ja-JP" sz="500" dirty="0" smtClean="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56643">
                <a:tc vMerge="1">
                  <a:txBody>
                    <a:bodyPr/>
                    <a:lstStyle/>
                    <a:p>
                      <a:endParaRPr kumimoji="1" lang="ja-JP" altLang="en-US"/>
                    </a:p>
                  </a:txBody>
                  <a:tcPr/>
                </a:tc>
                <a:tc vMerge="1">
                  <a:txBody>
                    <a:bodyPr/>
                    <a:lstStyle/>
                    <a:p>
                      <a:endParaRPr kumimoji="1" lang="ja-JP" altLang="en-US"/>
                    </a:p>
                  </a:txBody>
                  <a:tcPr/>
                </a:tc>
                <a:tc>
                  <a:txBody>
                    <a:bodyPr/>
                    <a:lstStyle/>
                    <a:p>
                      <a:r>
                        <a:rPr lang="ja-JP" altLang="en-US" sz="500" dirty="0" smtClean="0">
                          <a:solidFill>
                            <a:sysClr val="windowText" lastClr="000000"/>
                          </a:solidFill>
                        </a:rPr>
                        <a:t>株式会社おたに</a:t>
                      </a:r>
                      <a:r>
                        <a:rPr lang="ja-JP" altLang="en-US" sz="500" baseline="0" dirty="0" smtClean="0">
                          <a:solidFill>
                            <a:sysClr val="windowText" lastClr="000000"/>
                          </a:solidFill>
                        </a:rPr>
                        <a:t>　</a:t>
                      </a:r>
                      <a:r>
                        <a:rPr lang="ja-JP" altLang="en-US" sz="500" dirty="0" smtClean="0">
                          <a:solidFill>
                            <a:sysClr val="windowText" lastClr="000000"/>
                          </a:solidFill>
                        </a:rPr>
                        <a:t>小谷 祐一朗</a:t>
                      </a:r>
                      <a:r>
                        <a:rPr lang="ja-JP" altLang="en-US" sz="500" baseline="0" dirty="0" smtClean="0">
                          <a:solidFill>
                            <a:sysClr val="windowText" lastClr="000000"/>
                          </a:solidFill>
                        </a:rPr>
                        <a:t> </a:t>
                      </a:r>
                      <a:r>
                        <a:rPr lang="ja-JP" altLang="en-US" sz="500" dirty="0" smtClean="0">
                          <a:solidFill>
                            <a:sysClr val="windowText" lastClr="000000"/>
                          </a:solidFill>
                        </a:rPr>
                        <a:t>氏</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ja-JP" altLang="en-US" sz="500" dirty="0" smtClean="0">
                          <a:solidFill>
                            <a:sysClr val="windowText" lastClr="000000"/>
                          </a:solidFill>
                        </a:rPr>
                        <a:t>オープンデータを活用した不動産価値予測サービス「</a:t>
                      </a:r>
                      <a:r>
                        <a:rPr lang="en-US" altLang="ja-JP" sz="500" dirty="0" smtClean="0">
                          <a:solidFill>
                            <a:sysClr val="windowText" lastClr="000000"/>
                          </a:solidFill>
                        </a:rPr>
                        <a:t>GEEO</a:t>
                      </a:r>
                      <a:r>
                        <a:rPr lang="ja-JP" altLang="en-US" sz="500" dirty="0" smtClean="0">
                          <a:solidFill>
                            <a:sysClr val="windowText" lastClr="000000"/>
                          </a:solidFill>
                        </a:rPr>
                        <a:t>」を紹介</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56643">
                <a:tc vMerge="1">
                  <a:txBody>
                    <a:bodyPr/>
                    <a:lstStyle/>
                    <a:p>
                      <a:endParaRPr kumimoji="1" lang="ja-JP" altLang="en-US"/>
                    </a:p>
                  </a:txBody>
                  <a:tcPr/>
                </a:tc>
                <a:tc vMerge="1">
                  <a:txBody>
                    <a:bodyPr/>
                    <a:lstStyle/>
                    <a:p>
                      <a:endParaRPr kumimoji="1" lang="ja-JP" altLang="en-US"/>
                    </a:p>
                  </a:txBody>
                  <a:tcPr/>
                </a:tc>
                <a:tc>
                  <a:txBody>
                    <a:bodyPr/>
                    <a:lstStyle/>
                    <a:p>
                      <a:r>
                        <a:rPr lang="ja-JP" altLang="en-US" sz="500" dirty="0" smtClean="0">
                          <a:solidFill>
                            <a:sysClr val="windowText" lastClr="000000"/>
                          </a:solidFill>
                        </a:rPr>
                        <a:t>株式会社パブリカ　東 富彦 氏</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ja-JP" altLang="en-US" sz="500" dirty="0" smtClean="0">
                          <a:solidFill>
                            <a:sysClr val="windowText" lastClr="000000"/>
                          </a:solidFill>
                        </a:rPr>
                        <a:t>広報紙のデータを用いた自治体広報支援プラットフォーム「マイ広報紙」を紹介</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56643">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500" dirty="0" smtClean="0">
                          <a:solidFill>
                            <a:sysClr val="windowText" lastClr="000000"/>
                          </a:solidFill>
                        </a:rPr>
                        <a:t>株式会社富士通研究所 　塩田 哲義 氏</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ja-JP" altLang="en-US" sz="500" dirty="0" smtClean="0">
                          <a:solidFill>
                            <a:sysClr val="windowText" lastClr="000000"/>
                          </a:solidFill>
                        </a:rPr>
                        <a:t>オープンデータを活用した地域特性見える化ツール「</a:t>
                      </a:r>
                      <a:r>
                        <a:rPr lang="en-US" altLang="ja-JP" sz="500" dirty="0" err="1" smtClean="0">
                          <a:solidFill>
                            <a:sysClr val="windowText" lastClr="000000"/>
                          </a:solidFill>
                        </a:rPr>
                        <a:t>EvaCva</a:t>
                      </a:r>
                      <a:r>
                        <a:rPr lang="ja-JP" altLang="en-US" sz="500" dirty="0" smtClean="0">
                          <a:solidFill>
                            <a:sysClr val="windowText" lastClr="000000"/>
                          </a:solidFill>
                        </a:rPr>
                        <a:t>」を紹介</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668943">
                <a:tc>
                  <a:txBody>
                    <a:bodyPr/>
                    <a:lstStyle/>
                    <a:p>
                      <a:r>
                        <a:rPr lang="en-US" altLang="ja-JP" sz="500" dirty="0">
                          <a:solidFill>
                            <a:sysClr val="windowText" lastClr="000000"/>
                          </a:solidFill>
                        </a:rPr>
                        <a:t>14:45-17:00</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r>
                        <a:rPr lang="ja-JP" altLang="en-US" sz="500" dirty="0" smtClean="0">
                          <a:solidFill>
                            <a:sysClr val="windowText" lastClr="000000"/>
                          </a:solidFill>
                        </a:rPr>
                        <a:t>オープンデータサミット</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r>
                        <a:rPr lang="en-US" altLang="ja-JP" sz="500" dirty="0">
                          <a:solidFill>
                            <a:sysClr val="windowText" lastClr="000000"/>
                          </a:solidFill>
                        </a:rPr>
                        <a:t>Code for Japan </a:t>
                      </a:r>
                      <a:r>
                        <a:rPr lang="en-US" altLang="ja-JP" sz="500" baseline="0" dirty="0" smtClean="0">
                          <a:solidFill>
                            <a:sysClr val="windowText" lastClr="000000"/>
                          </a:solidFill>
                        </a:rPr>
                        <a:t>  </a:t>
                      </a:r>
                      <a:r>
                        <a:rPr lang="ja-JP" altLang="en-US" sz="500" dirty="0" smtClean="0">
                          <a:solidFill>
                            <a:sysClr val="windowText" lastClr="000000"/>
                          </a:solidFill>
                        </a:rPr>
                        <a:t>関 </a:t>
                      </a:r>
                      <a:r>
                        <a:rPr lang="ja-JP" altLang="en-US" sz="500" dirty="0">
                          <a:solidFill>
                            <a:sysClr val="windowText" lastClr="000000"/>
                          </a:solidFill>
                        </a:rPr>
                        <a:t>治之 氏</a:t>
                      </a:r>
                    </a:p>
                    <a:p>
                      <a:r>
                        <a:rPr lang="en-US" altLang="ja-JP" sz="500" dirty="0" smtClean="0">
                          <a:solidFill>
                            <a:sysClr val="windowText" lastClr="000000"/>
                          </a:solidFill>
                        </a:rPr>
                        <a:t>OKFJ</a:t>
                      </a:r>
                      <a:r>
                        <a:rPr lang="ja-JP" altLang="en-US" sz="500" dirty="0" smtClean="0">
                          <a:solidFill>
                            <a:sysClr val="windowText" lastClr="000000"/>
                          </a:solidFill>
                        </a:rPr>
                        <a:t>　川島 宏一 氏</a:t>
                      </a:r>
                      <a:endParaRPr lang="ja-JP" altLang="en-US" sz="500" dirty="0">
                        <a:solidFill>
                          <a:sysClr val="windowText" lastClr="000000"/>
                        </a:solidFill>
                      </a:endParaRPr>
                    </a:p>
                    <a:p>
                      <a:r>
                        <a:rPr lang="en-US" altLang="ja-JP" sz="500" dirty="0">
                          <a:solidFill>
                            <a:sysClr val="windowText" lastClr="000000"/>
                          </a:solidFill>
                        </a:rPr>
                        <a:t>ODI Osaka/</a:t>
                      </a:r>
                      <a:r>
                        <a:rPr lang="ja-JP" altLang="en-US" sz="500" dirty="0">
                          <a:solidFill>
                            <a:sysClr val="windowText" lastClr="000000"/>
                          </a:solidFill>
                        </a:rPr>
                        <a:t>大阪イノベーションハブ</a:t>
                      </a:r>
                      <a:r>
                        <a:rPr lang="en-US" altLang="ja-JP" sz="500" dirty="0" smtClean="0">
                          <a:solidFill>
                            <a:sysClr val="windowText" lastClr="000000"/>
                          </a:solidFill>
                        </a:rPr>
                        <a:t>/ATR </a:t>
                      </a:r>
                      <a:r>
                        <a:rPr lang="en-US" altLang="ja-JP" sz="500" dirty="0">
                          <a:solidFill>
                            <a:sysClr val="windowText" lastClr="000000"/>
                          </a:solidFill>
                        </a:rPr>
                        <a:t>Creative </a:t>
                      </a:r>
                      <a:r>
                        <a:rPr lang="ja-JP" altLang="en-US" sz="500" baseline="0" dirty="0" smtClean="0">
                          <a:solidFill>
                            <a:sysClr val="windowText" lastClr="000000"/>
                          </a:solidFill>
                        </a:rPr>
                        <a:t>  </a:t>
                      </a:r>
                      <a:r>
                        <a:rPr lang="ja-JP" altLang="en-US" sz="500" dirty="0" smtClean="0">
                          <a:solidFill>
                            <a:sysClr val="windowText" lastClr="000000"/>
                          </a:solidFill>
                        </a:rPr>
                        <a:t>高橋 </a:t>
                      </a:r>
                      <a:r>
                        <a:rPr lang="ja-JP" altLang="en-US" sz="500" dirty="0">
                          <a:solidFill>
                            <a:sysClr val="windowText" lastClr="000000"/>
                          </a:solidFill>
                        </a:rPr>
                        <a:t>真知 氏</a:t>
                      </a:r>
                    </a:p>
                    <a:p>
                      <a:r>
                        <a:rPr lang="ja-JP" altLang="en-US" sz="500" dirty="0">
                          <a:solidFill>
                            <a:sysClr val="windowText" lastClr="000000"/>
                          </a:solidFill>
                        </a:rPr>
                        <a:t>公共交通オープンデータ協議会 </a:t>
                      </a:r>
                      <a:r>
                        <a:rPr lang="ja-JP" altLang="en-US" sz="500" baseline="0" dirty="0" smtClean="0">
                          <a:solidFill>
                            <a:sysClr val="windowText" lastClr="000000"/>
                          </a:solidFill>
                        </a:rPr>
                        <a:t>  </a:t>
                      </a:r>
                      <a:r>
                        <a:rPr lang="ja-JP" altLang="en-US" sz="500" dirty="0" smtClean="0">
                          <a:solidFill>
                            <a:sysClr val="windowText" lastClr="000000"/>
                          </a:solidFill>
                        </a:rPr>
                        <a:t>越塚 </a:t>
                      </a:r>
                      <a:r>
                        <a:rPr lang="ja-JP" altLang="en-US" sz="500" dirty="0">
                          <a:solidFill>
                            <a:sysClr val="windowText" lastClr="000000"/>
                          </a:solidFill>
                        </a:rPr>
                        <a:t>登 氏</a:t>
                      </a:r>
                    </a:p>
                    <a:p>
                      <a:r>
                        <a:rPr lang="en-US" altLang="ja-JP" sz="500" dirty="0">
                          <a:solidFill>
                            <a:sysClr val="windowText" lastClr="000000"/>
                          </a:solidFill>
                        </a:rPr>
                        <a:t>Linked Open Data Initiative </a:t>
                      </a:r>
                      <a:r>
                        <a:rPr lang="en-US" altLang="ja-JP" sz="500" baseline="0" dirty="0" smtClean="0">
                          <a:solidFill>
                            <a:sysClr val="windowText" lastClr="000000"/>
                          </a:solidFill>
                        </a:rPr>
                        <a:t>  </a:t>
                      </a:r>
                      <a:r>
                        <a:rPr lang="ja-JP" altLang="en-US" sz="500" dirty="0" smtClean="0">
                          <a:solidFill>
                            <a:sysClr val="windowText" lastClr="000000"/>
                          </a:solidFill>
                        </a:rPr>
                        <a:t>小林 </a:t>
                      </a:r>
                      <a:r>
                        <a:rPr lang="ja-JP" altLang="en-US" sz="500" dirty="0">
                          <a:solidFill>
                            <a:sysClr val="windowText" lastClr="000000"/>
                          </a:solidFill>
                        </a:rPr>
                        <a:t>巌生 氏</a:t>
                      </a:r>
                    </a:p>
                    <a:p>
                      <a:r>
                        <a:rPr lang="ja-JP" altLang="en-US" sz="500" dirty="0">
                          <a:solidFill>
                            <a:sysClr val="windowText" lastClr="000000"/>
                          </a:solidFill>
                        </a:rPr>
                        <a:t>オープンコーポレイツジャパン </a:t>
                      </a:r>
                      <a:r>
                        <a:rPr lang="ja-JP" altLang="en-US" sz="500" baseline="0" dirty="0" smtClean="0">
                          <a:solidFill>
                            <a:sysClr val="windowText" lastClr="000000"/>
                          </a:solidFill>
                        </a:rPr>
                        <a:t>  </a:t>
                      </a:r>
                      <a:r>
                        <a:rPr lang="ja-JP" altLang="en-US" sz="500" dirty="0" smtClean="0">
                          <a:solidFill>
                            <a:sysClr val="windowText" lastClr="000000"/>
                          </a:solidFill>
                        </a:rPr>
                        <a:t>東 </a:t>
                      </a:r>
                      <a:r>
                        <a:rPr lang="ja-JP" altLang="en-US" sz="500" dirty="0">
                          <a:solidFill>
                            <a:sysClr val="windowText" lastClr="000000"/>
                          </a:solidFill>
                        </a:rPr>
                        <a:t>富彦 氏</a:t>
                      </a:r>
                    </a:p>
                    <a:p>
                      <a:r>
                        <a:rPr lang="ja-JP" altLang="en-US" sz="500" dirty="0">
                          <a:solidFill>
                            <a:sysClr val="windowText" lastClr="000000"/>
                          </a:solidFill>
                        </a:rPr>
                        <a:t>ビッグデータ</a:t>
                      </a:r>
                      <a:r>
                        <a:rPr lang="en-US" altLang="ja-JP" sz="500" dirty="0">
                          <a:solidFill>
                            <a:sysClr val="windowText" lastClr="000000"/>
                          </a:solidFill>
                        </a:rPr>
                        <a:t>&amp;</a:t>
                      </a:r>
                      <a:r>
                        <a:rPr lang="ja-JP" altLang="en-US" sz="500" dirty="0">
                          <a:solidFill>
                            <a:sysClr val="windowText" lastClr="000000"/>
                          </a:solidFill>
                        </a:rPr>
                        <a:t>オープンデータ研究会</a:t>
                      </a:r>
                      <a:r>
                        <a:rPr lang="en-US" altLang="ja-JP" sz="500" dirty="0">
                          <a:solidFill>
                            <a:sysClr val="windowText" lastClr="000000"/>
                          </a:solidFill>
                        </a:rPr>
                        <a:t>in</a:t>
                      </a:r>
                      <a:r>
                        <a:rPr lang="ja-JP" altLang="en-US" sz="500" dirty="0">
                          <a:solidFill>
                            <a:sysClr val="windowText" lastClr="000000"/>
                          </a:solidFill>
                        </a:rPr>
                        <a:t>九州（</a:t>
                      </a:r>
                      <a:r>
                        <a:rPr lang="en-US" altLang="ja-JP" sz="500" dirty="0">
                          <a:solidFill>
                            <a:sysClr val="windowText" lastClr="000000"/>
                          </a:solidFill>
                        </a:rPr>
                        <a:t>BODIK</a:t>
                      </a:r>
                      <a:r>
                        <a:rPr lang="ja-JP" altLang="en-US" sz="500" dirty="0">
                          <a:solidFill>
                            <a:sysClr val="windowText" lastClr="000000"/>
                          </a:solidFill>
                        </a:rPr>
                        <a:t>） </a:t>
                      </a:r>
                      <a:r>
                        <a:rPr lang="ja-JP" altLang="en-US" sz="500" baseline="0" dirty="0" smtClean="0">
                          <a:solidFill>
                            <a:sysClr val="windowText" lastClr="000000"/>
                          </a:solidFill>
                        </a:rPr>
                        <a:t> </a:t>
                      </a:r>
                      <a:r>
                        <a:rPr lang="ja-JP" altLang="en-US" sz="500" dirty="0" smtClean="0">
                          <a:solidFill>
                            <a:sysClr val="windowText" lastClr="000000"/>
                          </a:solidFill>
                        </a:rPr>
                        <a:t>村上 和彰 氏</a:t>
                      </a:r>
                      <a:endParaRPr lang="ja-JP" altLang="en-US" sz="500" dirty="0">
                        <a:solidFill>
                          <a:sysClr val="windowText" lastClr="000000"/>
                        </a:solidFill>
                      </a:endParaRPr>
                    </a:p>
                    <a:p>
                      <a:r>
                        <a:rPr lang="en-US" altLang="ja-JP" sz="500" dirty="0">
                          <a:solidFill>
                            <a:sysClr val="windowText" lastClr="000000"/>
                          </a:solidFill>
                        </a:rPr>
                        <a:t>VLED </a:t>
                      </a:r>
                      <a:r>
                        <a:rPr lang="ja-JP" altLang="en-US" sz="500" dirty="0" smtClean="0">
                          <a:solidFill>
                            <a:sysClr val="windowText" lastClr="000000"/>
                          </a:solidFill>
                        </a:rPr>
                        <a:t>　村上 </a:t>
                      </a:r>
                      <a:r>
                        <a:rPr lang="ja-JP" altLang="en-US" sz="500" dirty="0">
                          <a:solidFill>
                            <a:sysClr val="windowText" lastClr="000000"/>
                          </a:solidFill>
                        </a:rPr>
                        <a:t>文洋 氏</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ja-JP" altLang="en-US" sz="500" dirty="0" smtClean="0">
                          <a:solidFill>
                            <a:sysClr val="windowText" lastClr="000000"/>
                          </a:solidFill>
                        </a:rPr>
                        <a:t>国内オープンデータ関連団体の取組概要を紹介</a:t>
                      </a:r>
                      <a:endParaRPr lang="en-US" altLang="ja-JP" sz="500" dirty="0" smtClean="0">
                        <a:solidFill>
                          <a:sysClr val="windowText" lastClr="000000"/>
                        </a:solidFill>
                      </a:endParaRPr>
                    </a:p>
                    <a:p>
                      <a:r>
                        <a:rPr lang="ja-JP" altLang="en-US" sz="500" dirty="0" smtClean="0">
                          <a:solidFill>
                            <a:sysClr val="windowText" lastClr="000000"/>
                          </a:solidFill>
                        </a:rPr>
                        <a:t>地方創生や地域の課題解決に向けたデータ利活　用における現場レベルの課題やその対応策、又　オープンデータをはじめとしたデータ利活用によってもたらされる具体的な効果等について議論</a:t>
                      </a:r>
                      <a:endParaRPr lang="ja-JP" altLang="en-US" sz="500" dirty="0">
                        <a:solidFill>
                          <a:sysClr val="windowText" lastClr="000000"/>
                        </a:solidFill>
                      </a:endParaRP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92605">
                <a:tc>
                  <a:txBody>
                    <a:bodyPr/>
                    <a:lstStyle/>
                    <a:p>
                      <a:r>
                        <a:rPr lang="en-US" altLang="ja-JP" sz="500">
                          <a:solidFill>
                            <a:sysClr val="windowText" lastClr="000000"/>
                          </a:solidFill>
                        </a:rPr>
                        <a:t>17:00</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r>
                        <a:rPr lang="ja-JP" altLang="en-US" sz="500" dirty="0">
                          <a:solidFill>
                            <a:sysClr val="windowText" lastClr="000000"/>
                          </a:solidFill>
                        </a:rPr>
                        <a:t>閉会</a:t>
                      </a:r>
                    </a:p>
                  </a:txBody>
                  <a:tcPr marL="40792" marR="40792" marT="20396" marB="2039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500" dirty="0">
                        <a:solidFill>
                          <a:sysClr val="windowText" lastClr="000000"/>
                        </a:solidFill>
                      </a:endParaRPr>
                    </a:p>
                  </a:txBody>
                  <a:tcPr marL="40792" marR="40792" marT="20396" marB="2039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kumimoji="1" lang="ja-JP" altLang="en-US" sz="500" dirty="0">
                        <a:solidFill>
                          <a:sysClr val="windowText" lastClr="000000"/>
                        </a:solidFill>
                      </a:endParaRPr>
                    </a:p>
                  </a:txBody>
                  <a:tcPr marL="40792" marR="40792" marT="20396" marB="2039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1272" y="2708920"/>
            <a:ext cx="2362845" cy="64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208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利活用・普及委員会（第２回）</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normAutofit fontScale="92500" lnSpcReduction="10000"/>
          </a:bodyPr>
          <a:lstStyle/>
          <a:p>
            <a:r>
              <a:rPr lang="ja-JP" altLang="en-US" smtClean="0"/>
              <a:t>自治体職員向け研修実施報告</a:t>
            </a:r>
            <a:endParaRPr lang="en-US" altLang="ja-JP"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a:p>
        </p:txBody>
      </p:sp>
      <p:graphicFrame>
        <p:nvGraphicFramePr>
          <p:cNvPr id="11" name="表 10"/>
          <p:cNvGraphicFramePr>
            <a:graphicFrameLocks noGrp="1"/>
          </p:cNvGraphicFramePr>
          <p:nvPr>
            <p:extLst>
              <p:ext uri="{D42A27DB-BD31-4B8C-83A1-F6EECF244321}">
                <p14:modId xmlns:p14="http://schemas.microsoft.com/office/powerpoint/2010/main" val="755199589"/>
              </p:ext>
            </p:extLst>
          </p:nvPr>
        </p:nvGraphicFramePr>
        <p:xfrm>
          <a:off x="704528" y="1456051"/>
          <a:ext cx="5616625" cy="2549013"/>
        </p:xfrm>
        <a:graphic>
          <a:graphicData uri="http://schemas.openxmlformats.org/drawingml/2006/table">
            <a:tbl>
              <a:tblPr firstRow="1" firstCol="1" bandRow="1">
                <a:tableStyleId>{21E4AEA4-8DFA-4A89-87EB-49C32662AFE0}</a:tableStyleId>
              </a:tblPr>
              <a:tblGrid>
                <a:gridCol w="673994"/>
                <a:gridCol w="449331"/>
                <a:gridCol w="4493300"/>
              </a:tblGrid>
              <a:tr h="293493">
                <a:tc gridSpan="3">
                  <a:txBody>
                    <a:bodyPr/>
                    <a:lstStyle/>
                    <a:p>
                      <a:pPr algn="ctr"/>
                      <a:r>
                        <a:rPr kumimoji="1" lang="ja-JP" altLang="en-US" sz="900" dirty="0" smtClean="0"/>
                        <a:t>自治体職員向け研修</a:t>
                      </a:r>
                      <a:endParaRPr kumimoji="1" lang="en-US" altLang="ja-JP" sz="900" dirty="0" smtClean="0"/>
                    </a:p>
                  </a:txBody>
                  <a:tcPr anchor="ctr"/>
                </a:tc>
                <a:tc hMerge="1">
                  <a:txBody>
                    <a:bodyPr/>
                    <a:lstStyle/>
                    <a:p>
                      <a:endParaRPr kumimoji="1" lang="ja-JP" altLang="en-US"/>
                    </a:p>
                  </a:txBody>
                  <a:tcPr/>
                </a:tc>
                <a:tc hMerge="1">
                  <a:txBody>
                    <a:bodyPr/>
                    <a:lstStyle/>
                    <a:p>
                      <a:endParaRPr kumimoji="1" lang="ja-JP" altLang="en-US" dirty="0"/>
                    </a:p>
                  </a:txBody>
                  <a:tcPr/>
                </a:tc>
              </a:tr>
              <a:tr h="179890">
                <a:tc gridSpan="2">
                  <a:txBody>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開催日時</a:t>
                      </a:r>
                      <a:endPar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日（月・祝）</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12:00 〜 24</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日（火）</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12:00</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7323">
                <a:tc gridSpan="2">
                  <a:txBody>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会場</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r>
                        <a:rPr kumimoji="1" lang="ja-JP" altLang="en-US" sz="700" dirty="0" smtClean="0"/>
                        <a:t>セントラルホテルフクオカ</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66692">
                <a:tc rowSpan="2">
                  <a:txBody>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主催者</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共催</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及び後援</a:t>
                      </a:r>
                      <a:endPar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solidFill>
                  </a:tcPr>
                </a:tc>
                <a:tc>
                  <a:txBody>
                    <a:bodyPr/>
                    <a:lstStyle/>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一般社団法人オープン</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&amp;</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ビッグデータ活用・地方創生推進機構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66692">
                <a:tc vMerge="1">
                  <a:txBody>
                    <a:bodyPr/>
                    <a:lstStyle/>
                    <a:p>
                      <a:endParaRPr kumimoji="1" lang="en-US" altLang="ja-JP" dirty="0" smtClean="0"/>
                    </a:p>
                  </a:txBody>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協力</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solidFill>
                  </a:tcPr>
                </a:tc>
                <a:tc>
                  <a:txBody>
                    <a:bodyPr/>
                    <a:lstStyle/>
                    <a:p>
                      <a:r>
                        <a:rPr lang="ja-JP" altLang="en-US" sz="700" dirty="0" smtClean="0"/>
                        <a:t>くまもと</a:t>
                      </a:r>
                      <a:r>
                        <a:rPr lang="en-US" altLang="ja-JP" sz="700" dirty="0" smtClean="0"/>
                        <a:t>SMILE</a:t>
                      </a:r>
                      <a:r>
                        <a:rPr lang="ja-JP" altLang="en-US" sz="700" dirty="0" smtClean="0"/>
                        <a:t>ネット、福岡市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764102">
                <a:tc gridSpan="2">
                  <a:txBody>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参加者</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合計：</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内訳：</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・自治体職員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会員</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名、非会員</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a:t>
                      </a: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・自治体職員以外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名（社員企業や大学関係者など）</a:t>
                      </a: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・事務局（</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MRI</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a:t>
                      </a: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参加自治体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自治体</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日のみ参加を含む。</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音順で表記。非会員には自治体名語尾に●を記載。）</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smtClean="0">
                          <a:latin typeface="Meiryo UI" panose="020B0604030504040204" pitchFamily="50" charset="-128"/>
                          <a:ea typeface="Meiryo UI" panose="020B0604030504040204" pitchFamily="50" charset="-128"/>
                          <a:cs typeface="Meiryo UI" panose="020B0604030504040204" pitchFamily="50" charset="-128"/>
                        </a:rPr>
                        <a:t>・石垣市     ・大分県●     ・大阪市     ・掛川市     ・鎌倉市     ・九重町●  ・佐賀県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四條畷</a:t>
                      </a:r>
                      <a:r>
                        <a:rPr kumimoji="1" lang="ja-JP" altLang="en-US" sz="700" smtClean="0">
                          <a:latin typeface="Meiryo UI" panose="020B0604030504040204" pitchFamily="50" charset="-128"/>
                          <a:ea typeface="Meiryo UI" panose="020B0604030504040204" pitchFamily="50" charset="-128"/>
                          <a:cs typeface="Meiryo UI" panose="020B0604030504040204" pitchFamily="50" charset="-128"/>
                        </a:rPr>
                        <a:t>市●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静岡市</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smtClean="0">
                          <a:latin typeface="Meiryo UI" panose="020B0604030504040204" pitchFamily="50" charset="-128"/>
                          <a:ea typeface="Meiryo UI" panose="020B0604030504040204" pitchFamily="50" charset="-128"/>
                          <a:cs typeface="Meiryo UI" panose="020B0604030504040204" pitchFamily="50" charset="-128"/>
                        </a:rPr>
                        <a:t>島田市●  ・世田谷区     ・玉名市●  ・千葉市     ・栃木県     ・南国市     ・函館市     ・弘前市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福井県</a:t>
                      </a:r>
                    </a:p>
                    <a:p>
                      <a:r>
                        <a:rPr kumimoji="1" lang="ja-JP" altLang="en-US" sz="700" smtClean="0">
                          <a:latin typeface="Meiryo UI" panose="020B0604030504040204" pitchFamily="50" charset="-128"/>
                          <a:ea typeface="Meiryo UI" panose="020B0604030504040204" pitchFamily="50" charset="-128"/>
                          <a:cs typeface="Meiryo UI" panose="020B0604030504040204" pitchFamily="50" charset="-128"/>
                        </a:rPr>
                        <a:t>・福岡市     ・益田市●     ・水戸市     ・箕面市     ・宮崎県     ・室蘭市     ・茂原市     ・横須賀市     ・横浜市</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113" y="4128179"/>
            <a:ext cx="7413327" cy="239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388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利活用・普及委員会（第２回）</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normAutofit fontScale="92500" lnSpcReduction="10000"/>
          </a:bodyPr>
          <a:lstStyle/>
          <a:p>
            <a:r>
              <a:rPr kumimoji="1" lang="en-US" altLang="ja-JP" smtClean="0"/>
              <a:t>Mashup Awards 11</a:t>
            </a:r>
            <a:r>
              <a:rPr kumimoji="1" lang="ja-JP" altLang="en-US" smtClean="0"/>
              <a:t>結果報告</a:t>
            </a:r>
            <a:endParaRPr kumimoji="1" lang="en-US" altLang="ja-JP"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159424959"/>
              </p:ext>
            </p:extLst>
          </p:nvPr>
        </p:nvGraphicFramePr>
        <p:xfrm>
          <a:off x="488504" y="1700809"/>
          <a:ext cx="9289032" cy="1691640"/>
        </p:xfrm>
        <a:graphic>
          <a:graphicData uri="http://schemas.openxmlformats.org/drawingml/2006/table">
            <a:tbl>
              <a:tblPr>
                <a:tableStyleId>{D7AC3CCA-C797-4891-BE02-D94E43425B78}</a:tableStyleId>
              </a:tblPr>
              <a:tblGrid>
                <a:gridCol w="898938"/>
                <a:gridCol w="2197406"/>
                <a:gridCol w="6192688"/>
              </a:tblGrid>
              <a:tr h="0">
                <a:tc gridSpan="2">
                  <a:txBody>
                    <a:bodyPr/>
                    <a:lstStyle/>
                    <a:p>
                      <a:pPr algn="ctr">
                        <a:spcAft>
                          <a:spcPts val="0"/>
                        </a:spcAft>
                      </a:pPr>
                      <a:r>
                        <a:rPr lang="ja-JP" sz="700" b="1" kern="100" dirty="0">
                          <a:solidFill>
                            <a:schemeClr val="tx1"/>
                          </a:solidFill>
                          <a:effectLst/>
                        </a:rPr>
                        <a:t>賞</a:t>
                      </a:r>
                      <a:endParaRPr lang="ja-JP" sz="700" b="1" kern="100" dirty="0">
                        <a:solidFill>
                          <a:schemeClr val="tx1"/>
                        </a:solidFill>
                        <a:effectLst/>
                        <a:latin typeface="Century"/>
                        <a:ea typeface="ＭＳ 明朝"/>
                        <a:cs typeface="Times New Roman"/>
                      </a:endParaRPr>
                    </a:p>
                  </a:txBody>
                  <a:tcPr>
                    <a:solidFill>
                      <a:schemeClr val="accent2"/>
                    </a:solidFill>
                  </a:tcPr>
                </a:tc>
                <a:tc hMerge="1">
                  <a:txBody>
                    <a:bodyPr/>
                    <a:lstStyle/>
                    <a:p>
                      <a:endParaRPr kumimoji="1" lang="ja-JP" altLang="en-US"/>
                    </a:p>
                  </a:txBody>
                  <a:tcPr/>
                </a:tc>
                <a:tc>
                  <a:txBody>
                    <a:bodyPr/>
                    <a:lstStyle/>
                    <a:p>
                      <a:pPr algn="ctr">
                        <a:spcAft>
                          <a:spcPts val="0"/>
                        </a:spcAft>
                      </a:pPr>
                      <a:r>
                        <a:rPr lang="ja-JP" sz="700" b="1" kern="100" dirty="0">
                          <a:solidFill>
                            <a:schemeClr val="tx1"/>
                          </a:solidFill>
                          <a:effectLst/>
                        </a:rPr>
                        <a:t>概要</a:t>
                      </a:r>
                      <a:endParaRPr lang="ja-JP" sz="700" b="1" kern="100" dirty="0">
                        <a:solidFill>
                          <a:schemeClr val="tx1"/>
                        </a:solidFill>
                        <a:effectLst/>
                        <a:latin typeface="Century"/>
                        <a:ea typeface="ＭＳ 明朝"/>
                        <a:cs typeface="Times New Roman"/>
                      </a:endParaRPr>
                    </a:p>
                  </a:txBody>
                  <a:tcPr>
                    <a:solidFill>
                      <a:schemeClr val="accent2"/>
                    </a:solidFill>
                  </a:tcPr>
                </a:tc>
              </a:tr>
              <a:tr h="156981">
                <a:tc gridSpan="2">
                  <a:txBody>
                    <a:bodyPr/>
                    <a:lstStyle/>
                    <a:p>
                      <a:pPr algn="just">
                        <a:spcAft>
                          <a:spcPts val="0"/>
                        </a:spcAft>
                      </a:pPr>
                      <a:r>
                        <a:rPr lang="en-US" sz="700" kern="100" dirty="0" smtClean="0">
                          <a:effectLst/>
                        </a:rPr>
                        <a:t>CIVIC TECH</a:t>
                      </a:r>
                      <a:r>
                        <a:rPr lang="ja-JP" sz="700" kern="100" dirty="0">
                          <a:effectLst/>
                        </a:rPr>
                        <a:t>部門賞</a:t>
                      </a:r>
                      <a:r>
                        <a:rPr lang="ja-JP" sz="700" kern="100" dirty="0" smtClean="0">
                          <a:effectLst/>
                        </a:rPr>
                        <a:t>（</a:t>
                      </a:r>
                      <a:r>
                        <a:rPr lang="en-US" altLang="ja-JP" sz="700" kern="100" dirty="0" smtClean="0">
                          <a:effectLst/>
                        </a:rPr>
                        <a:t>1</a:t>
                      </a:r>
                      <a:r>
                        <a:rPr lang="ja-JP" sz="700" kern="100" dirty="0" smtClean="0">
                          <a:effectLst/>
                        </a:rPr>
                        <a:t>作品</a:t>
                      </a:r>
                      <a:r>
                        <a:rPr lang="ja-JP" sz="700" kern="100" dirty="0">
                          <a:effectLst/>
                        </a:rPr>
                        <a:t>）</a:t>
                      </a:r>
                    </a:p>
                    <a:p>
                      <a:pPr algn="just">
                        <a:spcAft>
                          <a:spcPts val="0"/>
                        </a:spcAft>
                      </a:pPr>
                      <a:r>
                        <a:rPr lang="ja-JP" altLang="en-US" sz="700" kern="100" baseline="0" dirty="0" smtClean="0">
                          <a:effectLst/>
                        </a:rPr>
                        <a:t> </a:t>
                      </a:r>
                      <a:r>
                        <a:rPr lang="ja-JP" sz="700" kern="100" dirty="0" smtClean="0">
                          <a:effectLst/>
                        </a:rPr>
                        <a:t>→</a:t>
                      </a:r>
                      <a:r>
                        <a:rPr lang="en-US" altLang="ja-JP" sz="700" kern="100" dirty="0" smtClean="0">
                          <a:effectLst/>
                        </a:rPr>
                        <a:t>MA</a:t>
                      </a:r>
                      <a:r>
                        <a:rPr lang="ja-JP" sz="700" kern="100" dirty="0" smtClean="0">
                          <a:effectLst/>
                        </a:rPr>
                        <a:t>ファイナルステージ</a:t>
                      </a:r>
                      <a:r>
                        <a:rPr lang="ja-JP" sz="700" kern="100" dirty="0">
                          <a:effectLst/>
                        </a:rPr>
                        <a:t>に進出</a:t>
                      </a:r>
                      <a:endParaRPr lang="ja-JP" sz="700" kern="100" dirty="0">
                        <a:effectLst/>
                        <a:latin typeface="Century"/>
                        <a:ea typeface="ＭＳ 明朝"/>
                        <a:cs typeface="Times New Roman"/>
                      </a:endParaRPr>
                    </a:p>
                  </a:txBody>
                  <a:tcPr>
                    <a:solidFill>
                      <a:schemeClr val="accent2">
                        <a:lumMod val="20000"/>
                        <a:lumOff val="80000"/>
                      </a:schemeClr>
                    </a:solidFill>
                  </a:tcPr>
                </a:tc>
                <a:tc hMerge="1">
                  <a:txBody>
                    <a:bodyPr/>
                    <a:lstStyle/>
                    <a:p>
                      <a:endParaRPr kumimoji="1" lang="ja-JP" altLang="en-US"/>
                    </a:p>
                  </a:txBody>
                  <a:tcPr/>
                </a:tc>
                <a:tc>
                  <a:txBody>
                    <a:bodyPr/>
                    <a:lstStyle/>
                    <a:p>
                      <a:pPr algn="just">
                        <a:spcAft>
                          <a:spcPts val="0"/>
                        </a:spcAft>
                      </a:pPr>
                      <a:r>
                        <a:rPr lang="ja-JP" sz="700" kern="100" dirty="0">
                          <a:effectLst/>
                        </a:rPr>
                        <a:t>下記の</a:t>
                      </a:r>
                      <a:r>
                        <a:rPr lang="en-US" sz="700" kern="100" dirty="0">
                          <a:effectLst/>
                        </a:rPr>
                        <a:t>10</a:t>
                      </a:r>
                      <a:r>
                        <a:rPr lang="ja-JP" sz="700" kern="100" dirty="0">
                          <a:effectLst/>
                        </a:rPr>
                        <a:t>作品が、</a:t>
                      </a:r>
                      <a:r>
                        <a:rPr lang="en-US" sz="700" kern="100" dirty="0">
                          <a:effectLst/>
                        </a:rPr>
                        <a:t>11/8</a:t>
                      </a:r>
                      <a:r>
                        <a:rPr lang="ja-JP" sz="700" kern="100" dirty="0">
                          <a:effectLst/>
                        </a:rPr>
                        <a:t>（日</a:t>
                      </a:r>
                      <a:r>
                        <a:rPr lang="ja-JP" sz="700" kern="100" dirty="0" smtClean="0">
                          <a:effectLst/>
                        </a:rPr>
                        <a:t>）東京都</a:t>
                      </a:r>
                      <a:r>
                        <a:rPr lang="ja-JP" sz="700" kern="100" dirty="0">
                          <a:effectLst/>
                        </a:rPr>
                        <a:t>豊島区で開催する</a:t>
                      </a:r>
                      <a:r>
                        <a:rPr lang="en-US" sz="700" kern="100" dirty="0">
                          <a:effectLst/>
                        </a:rPr>
                        <a:t>Code for Japan Summit</a:t>
                      </a:r>
                      <a:r>
                        <a:rPr lang="ja-JP" sz="700" kern="100" dirty="0">
                          <a:effectLst/>
                        </a:rPr>
                        <a:t>で</a:t>
                      </a:r>
                      <a:r>
                        <a:rPr lang="en-US" sz="700" kern="100" dirty="0">
                          <a:effectLst/>
                        </a:rPr>
                        <a:t>5</a:t>
                      </a:r>
                      <a:r>
                        <a:rPr lang="ja-JP" sz="700" kern="100" dirty="0">
                          <a:effectLst/>
                        </a:rPr>
                        <a:t>分間のプレゼンテーションを行い、</a:t>
                      </a:r>
                      <a:r>
                        <a:rPr lang="en-US" sz="700" kern="100" dirty="0">
                          <a:effectLst/>
                        </a:rPr>
                        <a:t>CIVICTECH</a:t>
                      </a:r>
                      <a:r>
                        <a:rPr lang="ja-JP" sz="700" kern="100" dirty="0">
                          <a:effectLst/>
                        </a:rPr>
                        <a:t>部門賞を決定。</a:t>
                      </a:r>
                      <a:endParaRPr lang="ja-JP" sz="700" kern="100" dirty="0">
                        <a:effectLst/>
                        <a:latin typeface="Century"/>
                        <a:ea typeface="ＭＳ 明朝"/>
                        <a:cs typeface="Times New Roman"/>
                      </a:endParaRPr>
                    </a:p>
                  </a:txBody>
                  <a:tcPr anchor="ctr">
                    <a:noFill/>
                  </a:tcPr>
                </a:tc>
              </a:tr>
              <a:tr h="129016">
                <a:tc rowSpan="4">
                  <a:txBody>
                    <a:bodyPr/>
                    <a:lstStyle/>
                    <a:p>
                      <a:pPr algn="just">
                        <a:spcAft>
                          <a:spcPts val="0"/>
                        </a:spcAft>
                      </a:pPr>
                      <a:r>
                        <a:rPr lang="ja-JP" sz="700" kern="100" dirty="0">
                          <a:effectLst/>
                        </a:rPr>
                        <a:t>カテゴリ賞</a:t>
                      </a:r>
                    </a:p>
                    <a:p>
                      <a:pPr algn="just">
                        <a:spcAft>
                          <a:spcPts val="0"/>
                        </a:spcAft>
                      </a:pPr>
                      <a:r>
                        <a:rPr lang="ja-JP" sz="700" kern="100" dirty="0" smtClean="0">
                          <a:effectLst/>
                        </a:rPr>
                        <a:t>（</a:t>
                      </a:r>
                      <a:r>
                        <a:rPr lang="en-US" altLang="ja-JP" sz="700" kern="100" dirty="0" smtClean="0">
                          <a:effectLst/>
                        </a:rPr>
                        <a:t>4</a:t>
                      </a:r>
                      <a:r>
                        <a:rPr lang="ja-JP" sz="700" kern="100" dirty="0" smtClean="0">
                          <a:effectLst/>
                        </a:rPr>
                        <a:t>作品</a:t>
                      </a:r>
                      <a:r>
                        <a:rPr lang="ja-JP" sz="700" kern="100" dirty="0">
                          <a:effectLst/>
                        </a:rPr>
                        <a:t>）</a:t>
                      </a:r>
                      <a:endParaRPr lang="ja-JP" sz="700" kern="100" dirty="0">
                        <a:effectLst/>
                        <a:latin typeface="Century"/>
                        <a:ea typeface="ＭＳ 明朝"/>
                        <a:cs typeface="Times New Roman"/>
                      </a:endParaRPr>
                    </a:p>
                  </a:txBody>
                  <a:tcPr marL="50724" marR="50724" marT="0" marB="0" anchor="ctr">
                    <a:solidFill>
                      <a:schemeClr val="accent2">
                        <a:lumMod val="20000"/>
                        <a:lumOff val="80000"/>
                      </a:schemeClr>
                    </a:solidFill>
                  </a:tcPr>
                </a:tc>
                <a:tc>
                  <a:txBody>
                    <a:bodyPr/>
                    <a:lstStyle/>
                    <a:p>
                      <a:pPr algn="just">
                        <a:spcAft>
                          <a:spcPts val="0"/>
                        </a:spcAft>
                      </a:pPr>
                      <a:r>
                        <a:rPr lang="ja-JP" sz="700" b="1" kern="100" dirty="0">
                          <a:solidFill>
                            <a:schemeClr val="bg2"/>
                          </a:solidFill>
                          <a:effectLst/>
                        </a:rPr>
                        <a:t>オープンデータ賞</a:t>
                      </a:r>
                      <a:r>
                        <a:rPr lang="ja-JP" sz="700" b="1" kern="100" dirty="0" smtClean="0">
                          <a:solidFill>
                            <a:schemeClr val="bg2"/>
                          </a:solidFill>
                          <a:effectLst/>
                        </a:rPr>
                        <a:t>（</a:t>
                      </a:r>
                      <a:r>
                        <a:rPr lang="en-US" altLang="ja-JP" sz="700" b="1" kern="100" dirty="0" smtClean="0">
                          <a:solidFill>
                            <a:schemeClr val="bg2"/>
                          </a:solidFill>
                          <a:effectLst/>
                        </a:rPr>
                        <a:t>1</a:t>
                      </a:r>
                      <a:r>
                        <a:rPr lang="ja-JP" sz="700" b="1" kern="100" dirty="0" smtClean="0">
                          <a:solidFill>
                            <a:schemeClr val="bg2"/>
                          </a:solidFill>
                          <a:effectLst/>
                        </a:rPr>
                        <a:t>作品）</a:t>
                      </a:r>
                      <a:endParaRPr lang="ja-JP" sz="700" b="1" kern="100" dirty="0">
                        <a:solidFill>
                          <a:schemeClr val="bg2"/>
                        </a:solidFill>
                        <a:effectLst/>
                      </a:endParaRPr>
                    </a:p>
                  </a:txBody>
                  <a:tcPr>
                    <a:solidFill>
                      <a:schemeClr val="accent6">
                        <a:lumMod val="60000"/>
                        <a:lumOff val="40000"/>
                      </a:schemeClr>
                    </a:solidFill>
                  </a:tcPr>
                </a:tc>
                <a:tc>
                  <a:txBody>
                    <a:bodyPr/>
                    <a:lstStyle/>
                    <a:p>
                      <a:pPr algn="just">
                        <a:spcAft>
                          <a:spcPts val="0"/>
                        </a:spcAft>
                      </a:pPr>
                      <a:r>
                        <a:rPr lang="en-US" sz="700" b="1" kern="100" dirty="0" smtClean="0">
                          <a:solidFill>
                            <a:schemeClr val="bg2"/>
                          </a:solidFill>
                          <a:effectLst/>
                        </a:rPr>
                        <a:t>CIVIC TECH</a:t>
                      </a:r>
                      <a:r>
                        <a:rPr lang="ja-JP" sz="700" b="1" kern="100" dirty="0">
                          <a:solidFill>
                            <a:schemeClr val="bg2"/>
                          </a:solidFill>
                          <a:effectLst/>
                        </a:rPr>
                        <a:t>部門</a:t>
                      </a:r>
                      <a:r>
                        <a:rPr lang="ja-JP" sz="700" b="1" kern="100" dirty="0" smtClean="0">
                          <a:solidFill>
                            <a:schemeClr val="bg2"/>
                          </a:solidFill>
                          <a:effectLst/>
                        </a:rPr>
                        <a:t>応募</a:t>
                      </a:r>
                      <a:r>
                        <a:rPr lang="ja-JP" altLang="en-US" sz="700" b="1" kern="100" dirty="0" smtClean="0">
                          <a:solidFill>
                            <a:schemeClr val="bg2"/>
                          </a:solidFill>
                          <a:effectLst/>
                        </a:rPr>
                        <a:t>作品</a:t>
                      </a:r>
                      <a:r>
                        <a:rPr lang="ja-JP" sz="700" b="1" kern="100" dirty="0" smtClean="0">
                          <a:solidFill>
                            <a:schemeClr val="bg2"/>
                          </a:solidFill>
                          <a:effectLst/>
                        </a:rPr>
                        <a:t>の</a:t>
                      </a:r>
                      <a:r>
                        <a:rPr lang="ja-JP" sz="700" b="1" kern="100" dirty="0">
                          <a:solidFill>
                            <a:schemeClr val="bg2"/>
                          </a:solidFill>
                          <a:effectLst/>
                        </a:rPr>
                        <a:t>うち、オープンデータを活用したものを対象</a:t>
                      </a:r>
                      <a:r>
                        <a:rPr lang="ja-JP" sz="700" b="1" kern="100" dirty="0" smtClean="0">
                          <a:solidFill>
                            <a:schemeClr val="bg2"/>
                          </a:solidFill>
                          <a:effectLst/>
                        </a:rPr>
                        <a:t>に</a:t>
                      </a:r>
                      <a:r>
                        <a:rPr lang="ja-JP" altLang="en-US" sz="700" b="1" kern="100" dirty="0" smtClean="0">
                          <a:solidFill>
                            <a:schemeClr val="bg2"/>
                          </a:solidFill>
                          <a:effectLst/>
                        </a:rPr>
                        <a:t>、</a:t>
                      </a:r>
                      <a:r>
                        <a:rPr lang="en-US" sz="700" b="1" u="sng" kern="100" dirty="0" smtClean="0">
                          <a:solidFill>
                            <a:schemeClr val="bg2"/>
                          </a:solidFill>
                          <a:effectLst/>
                        </a:rPr>
                        <a:t>VLED</a:t>
                      </a:r>
                      <a:r>
                        <a:rPr lang="ja-JP" sz="700" b="1" u="sng" kern="100" dirty="0">
                          <a:solidFill>
                            <a:schemeClr val="bg2"/>
                          </a:solidFill>
                          <a:effectLst/>
                        </a:rPr>
                        <a:t>利活用・普及委員会</a:t>
                      </a:r>
                      <a:r>
                        <a:rPr lang="ja-JP" sz="700" b="1" u="sng" kern="100" dirty="0" smtClean="0">
                          <a:solidFill>
                            <a:schemeClr val="bg2"/>
                          </a:solidFill>
                          <a:effectLst/>
                        </a:rPr>
                        <a:t>委員</a:t>
                      </a:r>
                      <a:r>
                        <a:rPr lang="ja-JP" sz="700" b="1" kern="100" dirty="0" smtClean="0">
                          <a:solidFill>
                            <a:schemeClr val="bg2"/>
                          </a:solidFill>
                          <a:effectLst/>
                        </a:rPr>
                        <a:t>に</a:t>
                      </a:r>
                      <a:r>
                        <a:rPr lang="ja-JP" sz="700" b="1" kern="100" dirty="0">
                          <a:solidFill>
                            <a:schemeClr val="bg2"/>
                          </a:solidFill>
                          <a:effectLst/>
                        </a:rPr>
                        <a:t>より選定。</a:t>
                      </a:r>
                      <a:endParaRPr lang="ja-JP" sz="700" b="1" kern="100" dirty="0">
                        <a:solidFill>
                          <a:schemeClr val="bg2"/>
                        </a:solidFill>
                        <a:effectLst/>
                        <a:latin typeface="Century"/>
                        <a:ea typeface="ＭＳ 明朝"/>
                        <a:cs typeface="Times New Roman"/>
                      </a:endParaRPr>
                    </a:p>
                  </a:txBody>
                  <a:tcPr anchor="ctr">
                    <a:solidFill>
                      <a:schemeClr val="accent6">
                        <a:lumMod val="60000"/>
                        <a:lumOff val="40000"/>
                      </a:schemeClr>
                    </a:solidFill>
                  </a:tcPr>
                </a:tc>
              </a:tr>
              <a:tr h="156981">
                <a:tc vMerge="1">
                  <a:txBody>
                    <a:bodyPr/>
                    <a:lstStyle/>
                    <a:p>
                      <a:endParaRPr kumimoji="1" lang="ja-JP" altLang="en-US"/>
                    </a:p>
                  </a:txBody>
                  <a:tcPr/>
                </a:tc>
                <a:tc>
                  <a:txBody>
                    <a:bodyPr/>
                    <a:lstStyle/>
                    <a:p>
                      <a:pPr algn="just">
                        <a:spcAft>
                          <a:spcPts val="0"/>
                        </a:spcAft>
                      </a:pPr>
                      <a:r>
                        <a:rPr lang="ja-JP" sz="700" b="1" kern="100">
                          <a:solidFill>
                            <a:schemeClr val="bg2"/>
                          </a:solidFill>
                          <a:effectLst/>
                        </a:rPr>
                        <a:t>オープンデータパートナー</a:t>
                      </a:r>
                      <a:r>
                        <a:rPr lang="ja-JP" sz="700" b="1" kern="100" smtClean="0">
                          <a:solidFill>
                            <a:schemeClr val="bg2"/>
                          </a:solidFill>
                          <a:effectLst/>
                        </a:rPr>
                        <a:t>賞（</a:t>
                      </a:r>
                      <a:r>
                        <a:rPr lang="en-US" altLang="ja-JP" sz="700" b="1" kern="100" dirty="0" smtClean="0">
                          <a:solidFill>
                            <a:schemeClr val="bg2"/>
                          </a:solidFill>
                          <a:effectLst/>
                        </a:rPr>
                        <a:t>1</a:t>
                      </a:r>
                      <a:r>
                        <a:rPr lang="ja-JP" sz="700" b="1" kern="100" dirty="0" smtClean="0">
                          <a:solidFill>
                            <a:schemeClr val="bg2"/>
                          </a:solidFill>
                          <a:effectLst/>
                        </a:rPr>
                        <a:t>作品）</a:t>
                      </a:r>
                      <a:endParaRPr lang="ja-JP" sz="700" b="1" kern="100" dirty="0">
                        <a:solidFill>
                          <a:schemeClr val="bg2"/>
                        </a:solidFill>
                        <a:effectLst/>
                      </a:endParaRPr>
                    </a:p>
                  </a:txBody>
                  <a:tcPr>
                    <a:solidFill>
                      <a:schemeClr val="accent6">
                        <a:lumMod val="60000"/>
                        <a:lumOff val="40000"/>
                      </a:schemeClr>
                    </a:solidFill>
                  </a:tcPr>
                </a:tc>
                <a:tc>
                  <a:txBody>
                    <a:bodyPr/>
                    <a:lstStyle/>
                    <a:p>
                      <a:pPr algn="just">
                        <a:spcAft>
                          <a:spcPts val="0"/>
                        </a:spcAft>
                      </a:pPr>
                      <a:r>
                        <a:rPr lang="en-US" sz="700" b="1" kern="100" dirty="0" smtClean="0">
                          <a:solidFill>
                            <a:schemeClr val="bg2"/>
                          </a:solidFill>
                          <a:effectLst/>
                        </a:rPr>
                        <a:t>CIVIC TECH</a:t>
                      </a:r>
                      <a:r>
                        <a:rPr lang="ja-JP" sz="700" b="1" kern="100" dirty="0">
                          <a:solidFill>
                            <a:schemeClr val="bg2"/>
                          </a:solidFill>
                          <a:effectLst/>
                        </a:rPr>
                        <a:t>部門応募アプリのうち、オープンデータを活用したものを対象に、</a:t>
                      </a:r>
                      <a:r>
                        <a:rPr lang="ja-JP" sz="700" b="1" i="0" u="sng" kern="100" dirty="0">
                          <a:solidFill>
                            <a:schemeClr val="bg2"/>
                          </a:solidFill>
                          <a:effectLst/>
                        </a:rPr>
                        <a:t>オープンデータパートナー</a:t>
                      </a:r>
                      <a:r>
                        <a:rPr lang="ja-JP" sz="700" b="1" kern="100" dirty="0">
                          <a:solidFill>
                            <a:schemeClr val="bg2"/>
                          </a:solidFill>
                          <a:effectLst/>
                        </a:rPr>
                        <a:t>が投票を行い、その結果をもとに選定。</a:t>
                      </a:r>
                      <a:endParaRPr lang="ja-JP" sz="700" b="1" kern="100" dirty="0">
                        <a:solidFill>
                          <a:schemeClr val="bg2"/>
                        </a:solidFill>
                        <a:effectLst/>
                        <a:latin typeface="Century"/>
                        <a:ea typeface="ＭＳ 明朝"/>
                        <a:cs typeface="Times New Roman"/>
                      </a:endParaRPr>
                    </a:p>
                  </a:txBody>
                  <a:tcPr anchor="ctr">
                    <a:solidFill>
                      <a:schemeClr val="accent6">
                        <a:lumMod val="60000"/>
                        <a:lumOff val="40000"/>
                      </a:schemeClr>
                    </a:solidFill>
                  </a:tcPr>
                </a:tc>
              </a:tr>
              <a:tr h="156981">
                <a:tc vMerge="1">
                  <a:txBody>
                    <a:bodyPr/>
                    <a:lstStyle/>
                    <a:p>
                      <a:endParaRPr kumimoji="1" lang="ja-JP" altLang="en-US"/>
                    </a:p>
                  </a:txBody>
                  <a:tcPr/>
                </a:tc>
                <a:tc>
                  <a:txBody>
                    <a:bodyPr/>
                    <a:lstStyle/>
                    <a:p>
                      <a:pPr algn="just">
                        <a:spcAft>
                          <a:spcPts val="0"/>
                        </a:spcAft>
                      </a:pPr>
                      <a:r>
                        <a:rPr lang="en-US" sz="700" kern="100" dirty="0">
                          <a:effectLst/>
                        </a:rPr>
                        <a:t>CIVICTECH for </a:t>
                      </a:r>
                      <a:r>
                        <a:rPr lang="en-US" sz="700" kern="100">
                          <a:effectLst/>
                        </a:rPr>
                        <a:t>Business</a:t>
                      </a:r>
                      <a:r>
                        <a:rPr lang="ja-JP" sz="700" kern="100" smtClean="0">
                          <a:effectLst/>
                        </a:rPr>
                        <a:t>賞（</a:t>
                      </a:r>
                      <a:r>
                        <a:rPr lang="en-US" altLang="ja-JP" sz="700" kern="100" dirty="0" smtClean="0">
                          <a:effectLst/>
                        </a:rPr>
                        <a:t>1</a:t>
                      </a:r>
                      <a:r>
                        <a:rPr lang="ja-JP" sz="700" kern="100" dirty="0" smtClean="0">
                          <a:effectLst/>
                        </a:rPr>
                        <a:t>作品）</a:t>
                      </a:r>
                      <a:endParaRPr lang="ja-JP" sz="700" kern="100" dirty="0">
                        <a:effectLst/>
                      </a:endParaRPr>
                    </a:p>
                  </a:txBody>
                  <a:tcPr>
                    <a:solidFill>
                      <a:schemeClr val="accent2">
                        <a:lumMod val="20000"/>
                        <a:lumOff val="80000"/>
                      </a:schemeClr>
                    </a:solidFill>
                  </a:tcPr>
                </a:tc>
                <a:tc>
                  <a:txBody>
                    <a:bodyPr/>
                    <a:lstStyle/>
                    <a:p>
                      <a:pPr algn="just">
                        <a:spcAft>
                          <a:spcPts val="0"/>
                        </a:spcAft>
                      </a:pPr>
                      <a:r>
                        <a:rPr lang="en-US" sz="700" kern="100" dirty="0" smtClean="0">
                          <a:effectLst/>
                        </a:rPr>
                        <a:t>CIVIC TECH</a:t>
                      </a:r>
                      <a:r>
                        <a:rPr lang="ja-JP" sz="700" kern="100" dirty="0">
                          <a:effectLst/>
                        </a:rPr>
                        <a:t>プロダクトのビジネス性を評価し選出。</a:t>
                      </a:r>
                      <a:endParaRPr lang="ja-JP" sz="700" kern="100" dirty="0">
                        <a:effectLst/>
                        <a:latin typeface="Century"/>
                        <a:ea typeface="ＭＳ 明朝"/>
                        <a:cs typeface="Times New Roman"/>
                      </a:endParaRPr>
                    </a:p>
                  </a:txBody>
                  <a:tcPr anchor="ctr">
                    <a:noFill/>
                  </a:tcPr>
                </a:tc>
              </a:tr>
              <a:tr h="0">
                <a:tc vMerge="1">
                  <a:txBody>
                    <a:bodyPr/>
                    <a:lstStyle/>
                    <a:p>
                      <a:endParaRPr kumimoji="1" lang="ja-JP" altLang="en-US"/>
                    </a:p>
                  </a:txBody>
                  <a:tcPr/>
                </a:tc>
                <a:tc>
                  <a:txBody>
                    <a:bodyPr/>
                    <a:lstStyle/>
                    <a:p>
                      <a:pPr algn="just">
                        <a:spcAft>
                          <a:spcPts val="0"/>
                        </a:spcAft>
                      </a:pPr>
                      <a:r>
                        <a:rPr lang="en-US" sz="700" kern="100" dirty="0" smtClean="0">
                          <a:effectLst/>
                        </a:rPr>
                        <a:t>CIVIC TECH for </a:t>
                      </a:r>
                      <a:r>
                        <a:rPr lang="en-US" sz="700" kern="100" dirty="0">
                          <a:effectLst/>
                        </a:rPr>
                        <a:t>Citizen</a:t>
                      </a:r>
                      <a:r>
                        <a:rPr lang="ja-JP" sz="700" kern="100" dirty="0">
                          <a:effectLst/>
                        </a:rPr>
                        <a:t>賞</a:t>
                      </a:r>
                      <a:r>
                        <a:rPr lang="ja-JP" sz="700" kern="100" dirty="0" smtClean="0">
                          <a:effectLst/>
                        </a:rPr>
                        <a:t>（</a:t>
                      </a:r>
                      <a:r>
                        <a:rPr lang="en-US" altLang="ja-JP" sz="700" kern="100" dirty="0" smtClean="0">
                          <a:effectLst/>
                        </a:rPr>
                        <a:t>1</a:t>
                      </a:r>
                      <a:r>
                        <a:rPr lang="ja-JP" sz="700" kern="100" dirty="0" smtClean="0">
                          <a:effectLst/>
                        </a:rPr>
                        <a:t>作品）</a:t>
                      </a:r>
                      <a:endParaRPr lang="ja-JP" sz="700" kern="100" dirty="0">
                        <a:effectLst/>
                      </a:endParaRPr>
                    </a:p>
                  </a:txBody>
                  <a:tcPr>
                    <a:solidFill>
                      <a:schemeClr val="accent2">
                        <a:lumMod val="20000"/>
                        <a:lumOff val="80000"/>
                      </a:schemeClr>
                    </a:solidFill>
                  </a:tcPr>
                </a:tc>
                <a:tc>
                  <a:txBody>
                    <a:bodyPr/>
                    <a:lstStyle/>
                    <a:p>
                      <a:pPr algn="just">
                        <a:spcAft>
                          <a:spcPts val="0"/>
                        </a:spcAft>
                      </a:pPr>
                      <a:r>
                        <a:rPr lang="en-US" sz="700" kern="100" dirty="0" smtClean="0">
                          <a:effectLst/>
                        </a:rPr>
                        <a:t>CIVIC TECH</a:t>
                      </a:r>
                      <a:r>
                        <a:rPr lang="ja-JP" sz="700" kern="100" dirty="0">
                          <a:effectLst/>
                        </a:rPr>
                        <a:t>の市民に向けた取組を評価し選出。</a:t>
                      </a:r>
                      <a:endParaRPr lang="ja-JP" sz="700" kern="100" dirty="0">
                        <a:effectLst/>
                        <a:latin typeface="Century"/>
                        <a:ea typeface="ＭＳ 明朝"/>
                        <a:cs typeface="Times New Roman"/>
                      </a:endParaRPr>
                    </a:p>
                  </a:txBody>
                  <a:tcPr anchor="ctr">
                    <a:noFill/>
                  </a:tcPr>
                </a:tc>
              </a:tr>
              <a:tr h="0">
                <a:tc gridSpan="2">
                  <a:txBody>
                    <a:bodyPr/>
                    <a:lstStyle/>
                    <a:p>
                      <a:pPr algn="just">
                        <a:spcAft>
                          <a:spcPts val="0"/>
                        </a:spcAft>
                      </a:pPr>
                      <a:r>
                        <a:rPr lang="ja-JP" sz="700" kern="100" dirty="0">
                          <a:effectLst/>
                        </a:rPr>
                        <a:t>オンライン選考</a:t>
                      </a:r>
                      <a:r>
                        <a:rPr lang="ja-JP" sz="700" kern="100" dirty="0" smtClean="0">
                          <a:effectLst/>
                        </a:rPr>
                        <a:t>（</a:t>
                      </a:r>
                      <a:r>
                        <a:rPr lang="en-US" altLang="ja-JP" sz="700" kern="100" dirty="0" smtClean="0">
                          <a:effectLst/>
                        </a:rPr>
                        <a:t>3</a:t>
                      </a:r>
                      <a:r>
                        <a:rPr lang="ja-JP" sz="700" kern="100" dirty="0" smtClean="0">
                          <a:effectLst/>
                        </a:rPr>
                        <a:t>作品</a:t>
                      </a:r>
                      <a:r>
                        <a:rPr lang="ja-JP" sz="700" kern="100" dirty="0">
                          <a:effectLst/>
                        </a:rPr>
                        <a:t>）</a:t>
                      </a:r>
                      <a:endParaRPr lang="ja-JP" sz="700" kern="100" dirty="0">
                        <a:effectLst/>
                        <a:latin typeface="Century"/>
                        <a:ea typeface="ＭＳ 明朝"/>
                        <a:cs typeface="Times New Roman"/>
                      </a:endParaRPr>
                    </a:p>
                  </a:txBody>
                  <a:tcPr anchor="ctr">
                    <a:solidFill>
                      <a:schemeClr val="accent2">
                        <a:lumMod val="20000"/>
                        <a:lumOff val="80000"/>
                      </a:schemeClr>
                    </a:solidFill>
                  </a:tcPr>
                </a:tc>
                <a:tc hMerge="1">
                  <a:txBody>
                    <a:bodyPr/>
                    <a:lstStyle/>
                    <a:p>
                      <a:endParaRPr kumimoji="1" lang="ja-JP" altLang="en-US"/>
                    </a:p>
                  </a:txBody>
                  <a:tcPr/>
                </a:tc>
                <a:tc>
                  <a:txBody>
                    <a:bodyPr/>
                    <a:lstStyle/>
                    <a:p>
                      <a:pPr algn="just">
                        <a:spcAft>
                          <a:spcPts val="0"/>
                        </a:spcAft>
                      </a:pPr>
                      <a:r>
                        <a:rPr lang="ja-JP" sz="700" kern="100" dirty="0">
                          <a:effectLst/>
                        </a:rPr>
                        <a:t>オンライン審査はパートナーと共同で</a:t>
                      </a:r>
                      <a:r>
                        <a:rPr lang="en-US" sz="700" kern="100" dirty="0" err="1">
                          <a:effectLst/>
                        </a:rPr>
                        <a:t>Mashup</a:t>
                      </a:r>
                      <a:r>
                        <a:rPr lang="en-US" sz="700" kern="100" dirty="0">
                          <a:effectLst/>
                        </a:rPr>
                        <a:t> Awards</a:t>
                      </a:r>
                      <a:r>
                        <a:rPr lang="ja-JP" sz="700" kern="100" dirty="0">
                          <a:effectLst/>
                        </a:rPr>
                        <a:t>運営事務局が行う。</a:t>
                      </a:r>
                      <a:endParaRPr lang="ja-JP" sz="700" kern="100" dirty="0">
                        <a:effectLst/>
                        <a:latin typeface="Century"/>
                        <a:ea typeface="ＭＳ 明朝"/>
                        <a:cs typeface="Times New Roman"/>
                      </a:endParaRPr>
                    </a:p>
                  </a:txBody>
                  <a:tcPr anchor="ctr">
                    <a:noFill/>
                  </a:tcPr>
                </a:tc>
              </a:tr>
              <a:tr h="0">
                <a:tc gridSpan="2">
                  <a:txBody>
                    <a:bodyPr/>
                    <a:lstStyle/>
                    <a:p>
                      <a:pPr algn="just">
                        <a:spcAft>
                          <a:spcPts val="0"/>
                        </a:spcAft>
                      </a:pPr>
                      <a:r>
                        <a:rPr lang="en-US" sz="700" kern="100" dirty="0" smtClean="0">
                          <a:effectLst/>
                        </a:rPr>
                        <a:t>CIVIC TECH</a:t>
                      </a:r>
                      <a:r>
                        <a:rPr lang="ja-JP" sz="700" kern="100" dirty="0">
                          <a:effectLst/>
                        </a:rPr>
                        <a:t>賞作品（</a:t>
                      </a:r>
                      <a:r>
                        <a:rPr lang="en-US" sz="700" kern="100" dirty="0">
                          <a:effectLst/>
                        </a:rPr>
                        <a:t>3</a:t>
                      </a:r>
                      <a:r>
                        <a:rPr lang="ja-JP" sz="700" kern="100" dirty="0">
                          <a:effectLst/>
                        </a:rPr>
                        <a:t>作品）</a:t>
                      </a:r>
                      <a:endParaRPr lang="ja-JP" sz="700" kern="100" dirty="0">
                        <a:effectLst/>
                        <a:latin typeface="Century"/>
                        <a:ea typeface="ＭＳ 明朝"/>
                        <a:cs typeface="Times New Roman"/>
                      </a:endParaRPr>
                    </a:p>
                  </a:txBody>
                  <a:tcPr anchor="ctr">
                    <a:solidFill>
                      <a:schemeClr val="accent2">
                        <a:lumMod val="20000"/>
                        <a:lumOff val="80000"/>
                      </a:schemeClr>
                    </a:solidFill>
                  </a:tcPr>
                </a:tc>
                <a:tc hMerge="1">
                  <a:txBody>
                    <a:bodyPr/>
                    <a:lstStyle/>
                    <a:p>
                      <a:endParaRPr kumimoji="1" lang="ja-JP" altLang="en-US"/>
                    </a:p>
                  </a:txBody>
                  <a:tcPr/>
                </a:tc>
                <a:tc>
                  <a:txBody>
                    <a:bodyPr/>
                    <a:lstStyle/>
                    <a:p>
                      <a:pPr algn="just">
                        <a:spcAft>
                          <a:spcPts val="0"/>
                        </a:spcAft>
                      </a:pPr>
                      <a:r>
                        <a:rPr lang="en-US" sz="700" kern="100" dirty="0" smtClean="0">
                          <a:effectLst/>
                        </a:rPr>
                        <a:t>CIVIC TECH</a:t>
                      </a:r>
                      <a:r>
                        <a:rPr lang="ja-JP" sz="700" kern="100" dirty="0">
                          <a:effectLst/>
                        </a:rPr>
                        <a:t>ハッカソン（北陸、生駒、会津）で</a:t>
                      </a:r>
                      <a:r>
                        <a:rPr lang="en-US" sz="700" kern="100" dirty="0" smtClean="0">
                          <a:effectLst/>
                        </a:rPr>
                        <a:t>CIVIC TECH</a:t>
                      </a:r>
                      <a:r>
                        <a:rPr lang="ja-JP" sz="700" kern="100" dirty="0">
                          <a:effectLst/>
                        </a:rPr>
                        <a:t>賞を受賞した作品。</a:t>
                      </a:r>
                      <a:endParaRPr lang="ja-JP" sz="700" kern="100" dirty="0">
                        <a:effectLst/>
                        <a:latin typeface="Century"/>
                        <a:ea typeface="ＭＳ 明朝"/>
                        <a:cs typeface="Times New Roman"/>
                      </a:endParaRPr>
                    </a:p>
                  </a:txBody>
                  <a:tcPr anchor="ctr">
                    <a:noFill/>
                  </a:tcPr>
                </a:tc>
              </a:tr>
            </a:tbl>
          </a:graphicData>
        </a:graphic>
      </p:graphicFrame>
      <p:sp>
        <p:nvSpPr>
          <p:cNvPr id="6" name="テキスト プレースホルダー 2"/>
          <p:cNvSpPr txBox="1">
            <a:spLocks/>
          </p:cNvSpPr>
          <p:nvPr/>
        </p:nvSpPr>
        <p:spPr>
          <a:xfrm>
            <a:off x="488504" y="1484784"/>
            <a:ext cx="9086400" cy="21544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ct val="20000"/>
              </a:spcBef>
              <a:buFont typeface="Arial" pitchFamily="34" charset="0"/>
              <a:buNone/>
              <a:defRPr kumimoji="1" lang="ja-JP" altLang="en-US" sz="2800" kern="1200" baseline="0" dirty="0" smtClean="0">
                <a:solidFill>
                  <a:schemeClr val="tx1"/>
                </a:solidFill>
                <a:latin typeface="+mn-lt"/>
                <a:ea typeface="+mn-ea"/>
                <a:cs typeface="+mn-cs"/>
              </a:defRPr>
            </a:lvl1pPr>
            <a:lvl2pPr marL="381000" indent="-381000" algn="l" defTabSz="914400" rtl="0" eaLnBrk="1" latinLnBrk="0" hangingPunct="1">
              <a:spcBef>
                <a:spcPct val="20000"/>
              </a:spcBef>
              <a:buClr>
                <a:srgbClr val="3E5E84"/>
              </a:buClr>
              <a:buFont typeface="Wingdings" pitchFamily="2" charset="2"/>
              <a:buChar char="n"/>
              <a:defRPr kumimoji="1" lang="ja-JP" altLang="en-US" sz="2800" kern="1200" baseline="0" dirty="0" smtClean="0">
                <a:solidFill>
                  <a:schemeClr val="tx1"/>
                </a:solidFill>
                <a:latin typeface="+mn-lt"/>
                <a:ea typeface="+mn-ea"/>
                <a:cs typeface="+mn-cs"/>
              </a:defRPr>
            </a:lvl2pPr>
            <a:lvl3pPr marL="762000" indent="-254000" algn="l" defTabSz="914400" rtl="0" eaLnBrk="1" latinLnBrk="0" hangingPunct="1">
              <a:spcBef>
                <a:spcPct val="20000"/>
              </a:spcBef>
              <a:buClr>
                <a:srgbClr val="808080"/>
              </a:buClr>
              <a:buFont typeface="Wingdings" pitchFamily="2" charset="2"/>
              <a:buChar char="n"/>
              <a:defRPr kumimoji="1" lang="ja-JP" altLang="en-US" sz="2400" kern="1200" baseline="0" dirty="0" smtClean="0">
                <a:solidFill>
                  <a:schemeClr val="tx1"/>
                </a:solidFill>
                <a:latin typeface="+mn-lt"/>
                <a:ea typeface="+mn-ea"/>
                <a:cs typeface="+mn-cs"/>
              </a:defRPr>
            </a:lvl3pPr>
            <a:lvl4pPr marL="1079500" indent="-254000" algn="l" defTabSz="914400" rtl="0" eaLnBrk="1" latinLnBrk="0" hangingPunct="1">
              <a:spcBef>
                <a:spcPct val="20000"/>
              </a:spcBef>
              <a:buClr>
                <a:srgbClr val="558C99"/>
              </a:buClr>
              <a:buFont typeface="Wingdings" pitchFamily="2" charset="2"/>
              <a:buChar char="l"/>
              <a:defRPr kumimoji="1" lang="ja-JP" altLang="en-US" sz="2000" kern="1200" baseline="0" dirty="0" smtClean="0">
                <a:solidFill>
                  <a:schemeClr val="tx1"/>
                </a:solidFill>
                <a:latin typeface="+mn-lt"/>
                <a:ea typeface="+mn-ea"/>
                <a:cs typeface="+mn-cs"/>
              </a:defRPr>
            </a:lvl4pPr>
            <a:lvl5pPr marL="1397000" indent="-254000" algn="l" defTabSz="914400" rtl="0" eaLnBrk="1" latinLnBrk="0" hangingPunct="1">
              <a:spcBef>
                <a:spcPct val="20000"/>
              </a:spcBef>
              <a:buClr>
                <a:srgbClr val="C0C0C0"/>
              </a:buClr>
              <a:buFont typeface="Wingdings" pitchFamily="2" charset="2"/>
              <a:buChar char="l"/>
              <a:defRPr kumimoji="1" lang="ja-JP" altLang="en-US" sz="20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表　</a:t>
            </a:r>
            <a:r>
              <a:rPr lang="en-US" altLang="ja-JP"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 TECH</a:t>
            </a:r>
            <a:r>
              <a:rPr lang="ja-JP" altLang="en-US"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部門賞の概要</a:t>
            </a:r>
          </a:p>
        </p:txBody>
      </p:sp>
      <p:graphicFrame>
        <p:nvGraphicFramePr>
          <p:cNvPr id="7" name="表 6"/>
          <p:cNvGraphicFramePr>
            <a:graphicFrameLocks noGrp="1"/>
          </p:cNvGraphicFramePr>
          <p:nvPr>
            <p:extLst>
              <p:ext uri="{D42A27DB-BD31-4B8C-83A1-F6EECF244321}">
                <p14:modId xmlns:p14="http://schemas.microsoft.com/office/powerpoint/2010/main" val="1621321048"/>
              </p:ext>
            </p:extLst>
          </p:nvPr>
        </p:nvGraphicFramePr>
        <p:xfrm>
          <a:off x="488503" y="3468263"/>
          <a:ext cx="9289033" cy="3046425"/>
        </p:xfrm>
        <a:graphic>
          <a:graphicData uri="http://schemas.openxmlformats.org/drawingml/2006/table">
            <a:tbl>
              <a:tblPr firstRow="1" bandRow="1"/>
              <a:tblGrid>
                <a:gridCol w="780183"/>
                <a:gridCol w="4044354"/>
                <a:gridCol w="4464496"/>
              </a:tblGrid>
              <a:tr h="173217">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900" b="1" baseline="0" dirty="0" smtClean="0">
                          <a:solidFill>
                            <a:schemeClr val="tx1"/>
                          </a:solidFill>
                          <a:latin typeface="Arial" panose="020B0604020202020204" pitchFamily="34" charset="0"/>
                          <a:ea typeface="ＭＳ Ｐゴシック" panose="020B0600070205080204" pitchFamily="50" charset="-128"/>
                        </a:rPr>
                        <a:t>賞</a:t>
                      </a:r>
                      <a:endParaRPr kumimoji="1" lang="ja-JP" altLang="en-US" sz="9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900" b="1" baseline="0" dirty="0" smtClean="0">
                          <a:solidFill>
                            <a:schemeClr val="tx1"/>
                          </a:solidFill>
                          <a:latin typeface="Arial" panose="020B0604020202020204" pitchFamily="34" charset="0"/>
                          <a:ea typeface="ＭＳ Ｐゴシック" panose="020B0600070205080204" pitchFamily="50" charset="-128"/>
                        </a:rPr>
                        <a:t>オープンデータ賞</a:t>
                      </a:r>
                      <a:endParaRPr kumimoji="1" lang="ja-JP" altLang="en-US" sz="9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900" b="1" baseline="0" dirty="0" smtClean="0">
                          <a:solidFill>
                            <a:schemeClr val="tx1"/>
                          </a:solidFill>
                          <a:latin typeface="Arial" panose="020B0604020202020204" pitchFamily="34" charset="0"/>
                          <a:ea typeface="ＭＳ Ｐゴシック" panose="020B0600070205080204" pitchFamily="50" charset="-128"/>
                        </a:rPr>
                        <a:t>オープンデータパートナー賞</a:t>
                      </a:r>
                      <a:endParaRPr kumimoji="1" lang="ja-JP" altLang="en-US" sz="9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73217">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9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b="1" dirty="0" err="1" smtClean="0">
                          <a:solidFill>
                            <a:schemeClr val="bg2"/>
                          </a:solidFill>
                        </a:rPr>
                        <a:t>Spaada</a:t>
                      </a:r>
                      <a:r>
                        <a:rPr lang="ja-JP" altLang="en-US" sz="900" b="1" dirty="0" smtClean="0">
                          <a:solidFill>
                            <a:schemeClr val="bg2"/>
                          </a:solidFill>
                        </a:rPr>
                        <a:t>（スパーダ）</a:t>
                      </a:r>
                      <a:r>
                        <a:rPr lang="en-US" altLang="ja-JP" sz="900" b="1" dirty="0" smtClean="0">
                          <a:solidFill>
                            <a:schemeClr val="bg2"/>
                          </a:solidFill>
                        </a:rPr>
                        <a:t>- </a:t>
                      </a:r>
                      <a:r>
                        <a:rPr lang="ja-JP" altLang="en-US" sz="900" b="1" dirty="0" smtClean="0">
                          <a:solidFill>
                            <a:schemeClr val="bg2"/>
                          </a:solidFill>
                        </a:rPr>
                        <a:t>日本全国の地域を診る</a:t>
                      </a:r>
                      <a:endParaRPr lang="ja-JP" altLang="en-US" sz="9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dirty="0" smtClean="0">
                          <a:solidFill>
                            <a:schemeClr val="bg2"/>
                          </a:solidFill>
                        </a:rPr>
                        <a:t>ふむふむ </a:t>
                      </a:r>
                      <a:r>
                        <a:rPr lang="en-US" altLang="ja-JP" sz="900" b="1" dirty="0" smtClean="0">
                          <a:solidFill>
                            <a:schemeClr val="bg2"/>
                          </a:solidFill>
                        </a:rPr>
                        <a:t>by </a:t>
                      </a:r>
                      <a:r>
                        <a:rPr lang="ja-JP" altLang="en-US" sz="900" b="1" dirty="0" smtClean="0">
                          <a:solidFill>
                            <a:schemeClr val="bg2"/>
                          </a:solidFill>
                        </a:rPr>
                        <a:t>市川電産</a:t>
                      </a:r>
                      <a:endParaRPr lang="ja-JP" altLang="en-US" sz="9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51609">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9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b="1" kern="100" baseline="0" dirty="0" err="1"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microbas</a:t>
                      </a:r>
                      <a:endParaRPr lang="ja-JP" altLang="en-US" sz="9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市川電産</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507185">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9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tab pos="3232150" algn="l"/>
                        </a:tabLst>
                        <a:defRPr/>
                      </a:pP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「見たい場所」の「見たい情報」を即座に</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わかりやすく確認</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3232150" algn="l"/>
                        </a:tabLst>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ことができる、高精度エリアレポーティングサービス。</a:t>
                      </a:r>
                      <a:endParaRPr lang="en-US" altLang="ja-JP"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tabLst>
                          <a:tab pos="3232150" algn="l"/>
                        </a:tabLst>
                        <a:defRPr/>
                      </a:pPr>
                      <a:r>
                        <a:rPr lang="en-US" altLang="ja-JP"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e-Stat</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を活用した地理情報データ（人口統計等</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tabLst>
                          <a:tab pos="3232150" algn="l"/>
                        </a:tabLst>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用いて</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おり、独自のアルゴリズムにより、ミクロな</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スケールの</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tabLst>
                          <a:tab pos="3232150" algn="l"/>
                        </a:tabLst>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地理</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情報データを推定。容易に日本全国</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のエリアレポート</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tabLst>
                          <a:tab pos="3232150" algn="l"/>
                        </a:tabLst>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作成・分析することが可能。</a:t>
                      </a:r>
                      <a:endParaRPr lang="en-US" altLang="ja-JP" sz="700" i="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indent="0">
                        <a:buClr>
                          <a:schemeClr val="tx1"/>
                        </a:buClr>
                        <a:buFont typeface="Arial" panose="020B0604020202020204" pitchFamily="34" charset="0"/>
                        <a:buNone/>
                        <a:defRPr/>
                      </a:pP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街の伝統・歴史物をみんなで</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音声ガイド化</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システム。自分の街で残したい伝統</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ボタン</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ひとつで簡単に音声登録する</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ことが</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可能</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。伝統・施設の登録は、緯度</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経度と</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紐づいた</a:t>
                      </a:r>
                      <a:r>
                        <a:rPr lang="en-US" altLang="ja-JP" sz="7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iBeacon</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と連携し、登録</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情報を</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連結</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。オープンデータを用いて、</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施設情報</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マップ上に登録しており、登録</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された情報</a:t>
                      </a:r>
                      <a:endParaRPr lang="en-US" altLang="ja-JP"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1"/>
                        </a:buClr>
                        <a:buFont typeface="Arial" panose="020B0604020202020204" pitchFamily="34" charset="0"/>
                        <a:buNone/>
                        <a:defRPr/>
                      </a:pP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、オープンデータとして提供すること</a:t>
                      </a:r>
                      <a:r>
                        <a:rPr lang="ja-JP" altLang="en-US" sz="70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が可能</a:t>
                      </a:r>
                      <a:r>
                        <a:rPr lang="ja-JP" altLang="en-US"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7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173217">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掲載サイト</a:t>
                      </a:r>
                      <a:endParaRPr kumimoji="1" lang="ja-JP" altLang="ja-JP" sz="9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700" i="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https://www.spaada.co/</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70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http://www.slideshare.net/Hiroyuki_Ichikawa/by-54072256</a:t>
                      </a:r>
                      <a:endParaRPr lang="ja-JP" altLang="en-US" sz="70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473459">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900" b="1" baseline="0" dirty="0" smtClean="0">
                          <a:solidFill>
                            <a:schemeClr val="bg2"/>
                          </a:solidFill>
                          <a:latin typeface="Arial" panose="020B0604020202020204" pitchFamily="34" charset="0"/>
                          <a:ea typeface="ＭＳ Ｐゴシック" panose="020B0600070205080204" pitchFamily="50" charset="-128"/>
                        </a:rPr>
                        <a:t>講評</a:t>
                      </a:r>
                      <a:endParaRPr kumimoji="1" lang="ja-JP" altLang="en-US" sz="900" b="1"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・コンセプトがすばらしい。オープンデータを最大限に活かすサービス。</a:t>
                      </a:r>
                      <a:endParaRPr lang="en-US" altLang="ja-JP"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・マイクロな地域情報を可視化するプラットフォームとして優れている。独自の分析ツールを充実し、普及されるよう期待したい。</a:t>
                      </a:r>
                      <a:endParaRPr lang="en-US" altLang="ja-JP"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・データの作成方法等について興味をそそる作品。オープンデータを有効的に活用している。</a:t>
                      </a:r>
                    </a:p>
                    <a:p>
                      <a:r>
                        <a:rPr lang="ja-JP" altLang="en-US"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・データを地域ごとに細かく見ることができるのは実用的である。</a:t>
                      </a:r>
                      <a:endParaRPr lang="en-US" altLang="ja-JP"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・完成度がかなり高い。簡単に利用できることが想定できる。</a:t>
                      </a:r>
                      <a:endParaRPr lang="en-US" altLang="ja-JP"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・音声データのオープンデータ化が斬新。地域の観光振興や伝統文化の保存に寄与すると考えられる</a:t>
                      </a:r>
                      <a:endParaRPr lang="en-US" altLang="ja-JP"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・どこの地域でも活用可能な点がよい、実用化して採用したい</a:t>
                      </a:r>
                      <a:endParaRPr lang="en-US" altLang="ja-JP"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・いかに情報を登録してもらうかが課題となりがちであるが、容易に登録できる音声に着目した解決策を評価</a:t>
                      </a:r>
                      <a:endParaRPr lang="en-US" altLang="ja-JP" sz="70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0832" y="4221088"/>
            <a:ext cx="1843627" cy="14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7640" y="4221088"/>
            <a:ext cx="1877808" cy="141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3569" y="4221088"/>
            <a:ext cx="88072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880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DE00921D-40F7-43B6-BD6D-305108E5D07E}" vid="{133BE196-5EE9-4F4C-B01D-66311A1AA8D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VLEDパワポ基本テンプレート</Template>
  <TotalTime>0</TotalTime>
  <Words>2905</Words>
  <Application>Microsoft Office PowerPoint</Application>
  <PresentationFormat>A4 210 x 297 mm</PresentationFormat>
  <Paragraphs>349</Paragraphs>
  <Slides>16</Slides>
  <Notes>0</Notes>
  <HiddenSlides>0</HiddenSlides>
  <MMClips>0</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16</vt:i4>
      </vt:variant>
    </vt:vector>
  </HeadingPairs>
  <TitlesOfParts>
    <vt:vector size="37" baseType="lpstr">
      <vt:lpstr>ＤＦＧ華康ゴシック体W5</vt:lpstr>
      <vt:lpstr>ＤＦＧ平成ゴシック体W3</vt:lpstr>
      <vt:lpstr>ＤＦＧ平成ゴシック体W7</vt:lpstr>
      <vt:lpstr>Franklin Gothic Demi</vt:lpstr>
      <vt:lpstr>Gill Sans MT</vt:lpstr>
      <vt:lpstr>굴림</vt:lpstr>
      <vt:lpstr>Meiryo UI</vt:lpstr>
      <vt:lpstr>ＭＳ Ｐゴシック</vt:lpstr>
      <vt:lpstr>ＭＳ Ｐ明朝</vt:lpstr>
      <vt:lpstr>ＭＳ 明朝</vt:lpstr>
      <vt:lpstr>ヒラギノ角ゴ ProN W3</vt:lpstr>
      <vt:lpstr>ヒラギノ角ゴ ProN W6</vt:lpstr>
      <vt:lpstr>メイリオ</vt:lpstr>
      <vt:lpstr>平成明朝</vt:lpstr>
      <vt:lpstr>Arial</vt:lpstr>
      <vt:lpstr>Calibri</vt:lpstr>
      <vt:lpstr>Century</vt:lpstr>
      <vt:lpstr>Symbol</vt:lpstr>
      <vt:lpstr>Times New Roman</vt:lpstr>
      <vt:lpstr>Wingdings</vt:lpstr>
      <vt:lpstr>VLEDパワポ基本テンプレート</vt:lpstr>
      <vt:lpstr>他の委員会の開催報告</vt:lpstr>
      <vt:lpstr>各委員会の開催状況</vt:lpstr>
      <vt:lpstr>データガバナンス委員会（第１回）</vt:lpstr>
      <vt:lpstr>データガバナンス委員会（第１回）</vt:lpstr>
      <vt:lpstr>利活用・普及委員会（第１回）</vt:lpstr>
      <vt:lpstr>利活用・普及委員会（第１回）</vt:lpstr>
      <vt:lpstr>利活用・普及委員会（第２回）</vt:lpstr>
      <vt:lpstr>利活用・普及委員会（第２回）</vt:lpstr>
      <vt:lpstr>利活用・普及委員会（第２回）</vt:lpstr>
      <vt:lpstr>利活用・普及委員会（第２回）</vt:lpstr>
      <vt:lpstr>利活用・普及委員会（第２回）</vt:lpstr>
      <vt:lpstr>2020オープンデータシティ推進委員会（第３回）</vt:lpstr>
      <vt:lpstr>2020オープンデータシティ推進委員会（第３回）</vt:lpstr>
      <vt:lpstr>2020オープンデータシティ推進委員会（第３回）</vt:lpstr>
      <vt:lpstr>2020オープンデータシティ推進委員会（第３回）</vt:lpstr>
      <vt:lpstr>PowerPoint プレゼンテーション</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2014-12-17T06:37:59Z</dcterms:created>
  <dcterms:modified xsi:type="dcterms:W3CDTF">2016-01-26T12:19:24Z</dcterms:modified>
</cp:coreProperties>
</file>