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1" r:id="rId3"/>
    <p:sldId id="259" r:id="rId4"/>
    <p:sldId id="258" r:id="rId5"/>
    <p:sldId id="257" r:id="rId6"/>
    <p:sldId id="260" r:id="rId7"/>
    <p:sldId id="262" r:id="rId8"/>
    <p:sldId id="265" r:id="rId9"/>
    <p:sldId id="263" r:id="rId10"/>
    <p:sldId id="264" r:id="rId11"/>
  </p:sldIdLst>
  <p:sldSz cx="12801600" cy="9601200" type="A3"/>
  <p:notesSz cx="6807200" cy="9939338"/>
  <p:defaultTex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CCFF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232" autoAdjust="0"/>
    <p:restoredTop sz="94660"/>
  </p:normalViewPr>
  <p:slideViewPr>
    <p:cSldViewPr>
      <p:cViewPr varScale="1">
        <p:scale>
          <a:sx n="62" d="100"/>
          <a:sy n="62" d="100"/>
        </p:scale>
        <p:origin x="-1320" y="-84"/>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3326F9AA-EA99-4F8E-88E7-36CACDAF52F5}" type="datetimeFigureOut">
              <a:rPr kumimoji="1" lang="ja-JP" altLang="en-US" smtClean="0"/>
              <a:t>2015/6/2</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71EA30D4-1996-440F-857A-D0BE6FF509AB}" type="slidenum">
              <a:rPr kumimoji="1" lang="ja-JP" altLang="en-US" smtClean="0"/>
              <a:t>‹#›</a:t>
            </a:fld>
            <a:endParaRPr kumimoji="1" lang="ja-JP" altLang="en-US"/>
          </a:p>
        </p:txBody>
      </p:sp>
    </p:spTree>
    <p:extLst>
      <p:ext uri="{BB962C8B-B14F-4D97-AF65-F5344CB8AC3E}">
        <p14:creationId xmlns:p14="http://schemas.microsoft.com/office/powerpoint/2010/main" val="3596041951"/>
      </p:ext>
    </p:extLst>
  </p:cSld>
  <p:clrMap bg1="lt1" tx1="dk1" bg2="lt2" tx2="dk2" accent1="accent1" accent2="accent2" accent3="accent3" accent4="accent4" accent5="accent5" accent6="accent6" hlink="hlink" folHlink="folHlink"/>
  <p:notesStyle>
    <a:lvl1pPr marL="0" algn="l" defTabSz="1280160" rtl="0" eaLnBrk="1" latinLnBrk="0" hangingPunct="1">
      <a:defRPr kumimoji="1" sz="1700" kern="1200">
        <a:solidFill>
          <a:schemeClr val="tx1"/>
        </a:solidFill>
        <a:latin typeface="+mn-lt"/>
        <a:ea typeface="+mn-ea"/>
        <a:cs typeface="+mn-cs"/>
      </a:defRPr>
    </a:lvl1pPr>
    <a:lvl2pPr marL="640080" algn="l" defTabSz="1280160" rtl="0" eaLnBrk="1" latinLnBrk="0" hangingPunct="1">
      <a:defRPr kumimoji="1" sz="1700" kern="1200">
        <a:solidFill>
          <a:schemeClr val="tx1"/>
        </a:solidFill>
        <a:latin typeface="+mn-lt"/>
        <a:ea typeface="+mn-ea"/>
        <a:cs typeface="+mn-cs"/>
      </a:defRPr>
    </a:lvl2pPr>
    <a:lvl3pPr marL="1280160" algn="l" defTabSz="1280160" rtl="0" eaLnBrk="1" latinLnBrk="0" hangingPunct="1">
      <a:defRPr kumimoji="1" sz="1700" kern="1200">
        <a:solidFill>
          <a:schemeClr val="tx1"/>
        </a:solidFill>
        <a:latin typeface="+mn-lt"/>
        <a:ea typeface="+mn-ea"/>
        <a:cs typeface="+mn-cs"/>
      </a:defRPr>
    </a:lvl3pPr>
    <a:lvl4pPr marL="1920240" algn="l" defTabSz="1280160" rtl="0" eaLnBrk="1" latinLnBrk="0" hangingPunct="1">
      <a:defRPr kumimoji="1" sz="1700" kern="1200">
        <a:solidFill>
          <a:schemeClr val="tx1"/>
        </a:solidFill>
        <a:latin typeface="+mn-lt"/>
        <a:ea typeface="+mn-ea"/>
        <a:cs typeface="+mn-cs"/>
      </a:defRPr>
    </a:lvl4pPr>
    <a:lvl5pPr marL="2560320" algn="l" defTabSz="1280160" rtl="0" eaLnBrk="1" latinLnBrk="0" hangingPunct="1">
      <a:defRPr kumimoji="1" sz="1700" kern="1200">
        <a:solidFill>
          <a:schemeClr val="tx1"/>
        </a:solidFill>
        <a:latin typeface="+mn-lt"/>
        <a:ea typeface="+mn-ea"/>
        <a:cs typeface="+mn-cs"/>
      </a:defRPr>
    </a:lvl5pPr>
    <a:lvl6pPr marL="3200400" algn="l" defTabSz="1280160" rtl="0" eaLnBrk="1" latinLnBrk="0" hangingPunct="1">
      <a:defRPr kumimoji="1" sz="1700" kern="1200">
        <a:solidFill>
          <a:schemeClr val="tx1"/>
        </a:solidFill>
        <a:latin typeface="+mn-lt"/>
        <a:ea typeface="+mn-ea"/>
        <a:cs typeface="+mn-cs"/>
      </a:defRPr>
    </a:lvl6pPr>
    <a:lvl7pPr marL="3840480" algn="l" defTabSz="1280160" rtl="0" eaLnBrk="1" latinLnBrk="0" hangingPunct="1">
      <a:defRPr kumimoji="1" sz="1700" kern="1200">
        <a:solidFill>
          <a:schemeClr val="tx1"/>
        </a:solidFill>
        <a:latin typeface="+mn-lt"/>
        <a:ea typeface="+mn-ea"/>
        <a:cs typeface="+mn-cs"/>
      </a:defRPr>
    </a:lvl7pPr>
    <a:lvl8pPr marL="4480560" algn="l" defTabSz="1280160" rtl="0" eaLnBrk="1" latinLnBrk="0" hangingPunct="1">
      <a:defRPr kumimoji="1" sz="1700" kern="1200">
        <a:solidFill>
          <a:schemeClr val="tx1"/>
        </a:solidFill>
        <a:latin typeface="+mn-lt"/>
        <a:ea typeface="+mn-ea"/>
        <a:cs typeface="+mn-cs"/>
      </a:defRPr>
    </a:lvl8pPr>
    <a:lvl9pPr marL="5120640" algn="l" defTabSz="1280160" rtl="0" eaLnBrk="1" latinLnBrk="0" hangingPunct="1">
      <a:defRPr kumimoji="1" sz="1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0" y="2982596"/>
            <a:ext cx="10881360" cy="205803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BCB9369-7470-4E36-8D37-CA18C883BC30}" type="datetimeFigureOut">
              <a:rPr kumimoji="1" lang="ja-JP" altLang="en-US" smtClean="0"/>
              <a:t>2015/6/2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41FA7A-C8FC-43AC-A9E6-3C41ED923A89}" type="slidenum">
              <a:rPr kumimoji="1" lang="ja-JP" altLang="en-US" smtClean="0"/>
              <a:t>‹#›</a:t>
            </a:fld>
            <a:endParaRPr kumimoji="1" lang="ja-JP" altLang="en-US"/>
          </a:p>
        </p:txBody>
      </p:sp>
    </p:spTree>
    <p:extLst>
      <p:ext uri="{BB962C8B-B14F-4D97-AF65-F5344CB8AC3E}">
        <p14:creationId xmlns:p14="http://schemas.microsoft.com/office/powerpoint/2010/main" val="1148247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BCB9369-7470-4E36-8D37-CA18C883BC30}" type="datetimeFigureOut">
              <a:rPr kumimoji="1" lang="ja-JP" altLang="en-US" smtClean="0"/>
              <a:t>2015/6/2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41FA7A-C8FC-43AC-A9E6-3C41ED923A89}" type="slidenum">
              <a:rPr kumimoji="1" lang="ja-JP" altLang="en-US" smtClean="0"/>
              <a:t>‹#›</a:t>
            </a:fld>
            <a:endParaRPr kumimoji="1" lang="ja-JP" altLang="en-US"/>
          </a:p>
        </p:txBody>
      </p:sp>
    </p:spTree>
    <p:extLst>
      <p:ext uri="{BB962C8B-B14F-4D97-AF65-F5344CB8AC3E}">
        <p14:creationId xmlns:p14="http://schemas.microsoft.com/office/powerpoint/2010/main" val="2943332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81160" y="384494"/>
            <a:ext cx="2880360" cy="819213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40080" y="384494"/>
            <a:ext cx="8427720" cy="819213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BCB9369-7470-4E36-8D37-CA18C883BC30}" type="datetimeFigureOut">
              <a:rPr kumimoji="1" lang="ja-JP" altLang="en-US" smtClean="0"/>
              <a:t>2015/6/2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41FA7A-C8FC-43AC-A9E6-3C41ED923A89}" type="slidenum">
              <a:rPr kumimoji="1" lang="ja-JP" altLang="en-US" smtClean="0"/>
              <a:t>‹#›</a:t>
            </a:fld>
            <a:endParaRPr kumimoji="1" lang="ja-JP" altLang="en-US"/>
          </a:p>
        </p:txBody>
      </p:sp>
    </p:spTree>
    <p:extLst>
      <p:ext uri="{BB962C8B-B14F-4D97-AF65-F5344CB8AC3E}">
        <p14:creationId xmlns:p14="http://schemas.microsoft.com/office/powerpoint/2010/main" val="261483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BCB9369-7470-4E36-8D37-CA18C883BC30}" type="datetimeFigureOut">
              <a:rPr kumimoji="1" lang="ja-JP" altLang="en-US" smtClean="0"/>
              <a:t>2015/6/2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41FA7A-C8FC-43AC-A9E6-3C41ED923A89}" type="slidenum">
              <a:rPr kumimoji="1" lang="ja-JP" altLang="en-US" smtClean="0"/>
              <a:t>‹#›</a:t>
            </a:fld>
            <a:endParaRPr kumimoji="1" lang="ja-JP" altLang="en-US"/>
          </a:p>
        </p:txBody>
      </p:sp>
    </p:spTree>
    <p:extLst>
      <p:ext uri="{BB962C8B-B14F-4D97-AF65-F5344CB8AC3E}">
        <p14:creationId xmlns:p14="http://schemas.microsoft.com/office/powerpoint/2010/main" val="1046955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8" y="6169661"/>
            <a:ext cx="10881360" cy="1906905"/>
          </a:xfrm>
        </p:spPr>
        <p:txBody>
          <a:bodyPr anchor="t"/>
          <a:lstStyle>
            <a:lvl1pPr algn="l">
              <a:defRPr sz="56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BCB9369-7470-4E36-8D37-CA18C883BC30}" type="datetimeFigureOut">
              <a:rPr kumimoji="1" lang="ja-JP" altLang="en-US" smtClean="0"/>
              <a:t>2015/6/2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41FA7A-C8FC-43AC-A9E6-3C41ED923A89}" type="slidenum">
              <a:rPr kumimoji="1" lang="ja-JP" altLang="en-US" smtClean="0"/>
              <a:t>‹#›</a:t>
            </a:fld>
            <a:endParaRPr kumimoji="1" lang="ja-JP" altLang="en-US"/>
          </a:p>
        </p:txBody>
      </p:sp>
    </p:spTree>
    <p:extLst>
      <p:ext uri="{BB962C8B-B14F-4D97-AF65-F5344CB8AC3E}">
        <p14:creationId xmlns:p14="http://schemas.microsoft.com/office/powerpoint/2010/main" val="878136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400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5074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BCB9369-7470-4E36-8D37-CA18C883BC30}" type="datetimeFigureOut">
              <a:rPr kumimoji="1" lang="ja-JP" altLang="en-US" smtClean="0"/>
              <a:t>2015/6/2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41FA7A-C8FC-43AC-A9E6-3C41ED923A89}" type="slidenum">
              <a:rPr kumimoji="1" lang="ja-JP" altLang="en-US" smtClean="0"/>
              <a:t>‹#›</a:t>
            </a:fld>
            <a:endParaRPr kumimoji="1" lang="ja-JP" altLang="en-US"/>
          </a:p>
        </p:txBody>
      </p:sp>
    </p:spTree>
    <p:extLst>
      <p:ext uri="{BB962C8B-B14F-4D97-AF65-F5344CB8AC3E}">
        <p14:creationId xmlns:p14="http://schemas.microsoft.com/office/powerpoint/2010/main" val="3341655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40080" y="2149158"/>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503036" y="2149158"/>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503036"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BCB9369-7470-4E36-8D37-CA18C883BC30}" type="datetimeFigureOut">
              <a:rPr kumimoji="1" lang="ja-JP" altLang="en-US" smtClean="0"/>
              <a:t>2015/6/2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741FA7A-C8FC-43AC-A9E6-3C41ED923A89}" type="slidenum">
              <a:rPr kumimoji="1" lang="ja-JP" altLang="en-US" smtClean="0"/>
              <a:t>‹#›</a:t>
            </a:fld>
            <a:endParaRPr kumimoji="1" lang="ja-JP" altLang="en-US"/>
          </a:p>
        </p:txBody>
      </p:sp>
    </p:spTree>
    <p:extLst>
      <p:ext uri="{BB962C8B-B14F-4D97-AF65-F5344CB8AC3E}">
        <p14:creationId xmlns:p14="http://schemas.microsoft.com/office/powerpoint/2010/main" val="1722129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BCB9369-7470-4E36-8D37-CA18C883BC30}" type="datetimeFigureOut">
              <a:rPr kumimoji="1" lang="ja-JP" altLang="en-US" smtClean="0"/>
              <a:t>2015/6/2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741FA7A-C8FC-43AC-A9E6-3C41ED923A89}" type="slidenum">
              <a:rPr kumimoji="1" lang="ja-JP" altLang="en-US" smtClean="0"/>
              <a:t>‹#›</a:t>
            </a:fld>
            <a:endParaRPr kumimoji="1" lang="ja-JP" altLang="en-US"/>
          </a:p>
        </p:txBody>
      </p:sp>
    </p:spTree>
    <p:extLst>
      <p:ext uri="{BB962C8B-B14F-4D97-AF65-F5344CB8AC3E}">
        <p14:creationId xmlns:p14="http://schemas.microsoft.com/office/powerpoint/2010/main" val="1753456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BCB9369-7470-4E36-8D37-CA18C883BC30}" type="datetimeFigureOut">
              <a:rPr kumimoji="1" lang="ja-JP" altLang="en-US" smtClean="0"/>
              <a:t>2015/6/2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741FA7A-C8FC-43AC-A9E6-3C41ED923A89}" type="slidenum">
              <a:rPr kumimoji="1" lang="ja-JP" altLang="en-US" smtClean="0"/>
              <a:t>‹#›</a:t>
            </a:fld>
            <a:endParaRPr kumimoji="1" lang="ja-JP" altLang="en-US"/>
          </a:p>
        </p:txBody>
      </p:sp>
    </p:spTree>
    <p:extLst>
      <p:ext uri="{BB962C8B-B14F-4D97-AF65-F5344CB8AC3E}">
        <p14:creationId xmlns:p14="http://schemas.microsoft.com/office/powerpoint/2010/main" val="3275945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1" y="382270"/>
            <a:ext cx="4211638" cy="1626870"/>
          </a:xfrm>
        </p:spPr>
        <p:txBody>
          <a:bodyPr anchor="b"/>
          <a:lstStyle>
            <a:lvl1pPr algn="l">
              <a:defRPr sz="28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005070"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40081" y="2009141"/>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BCB9369-7470-4E36-8D37-CA18C883BC30}" type="datetimeFigureOut">
              <a:rPr kumimoji="1" lang="ja-JP" altLang="en-US" smtClean="0"/>
              <a:t>2015/6/2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41FA7A-C8FC-43AC-A9E6-3C41ED923A89}" type="slidenum">
              <a:rPr kumimoji="1" lang="ja-JP" altLang="en-US" smtClean="0"/>
              <a:t>‹#›</a:t>
            </a:fld>
            <a:endParaRPr kumimoji="1" lang="ja-JP" altLang="en-US"/>
          </a:p>
        </p:txBody>
      </p:sp>
    </p:spTree>
    <p:extLst>
      <p:ext uri="{BB962C8B-B14F-4D97-AF65-F5344CB8AC3E}">
        <p14:creationId xmlns:p14="http://schemas.microsoft.com/office/powerpoint/2010/main" val="2024965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0"/>
            <a:ext cx="7680960" cy="793433"/>
          </a:xfrm>
        </p:spPr>
        <p:txBody>
          <a:bodyPr anchor="b"/>
          <a:lstStyle>
            <a:lvl1pPr algn="l">
              <a:defRPr sz="28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509203" y="857885"/>
            <a:ext cx="7680960"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ー 3"/>
          <p:cNvSpPr>
            <a:spLocks noGrp="1"/>
          </p:cNvSpPr>
          <p:nvPr>
            <p:ph type="body" sz="half" idx="2"/>
          </p:nvPr>
        </p:nvSpPr>
        <p:spPr>
          <a:xfrm>
            <a:off x="2509203" y="7514273"/>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BCB9369-7470-4E36-8D37-CA18C883BC30}" type="datetimeFigureOut">
              <a:rPr kumimoji="1" lang="ja-JP" altLang="en-US" smtClean="0"/>
              <a:t>2015/6/2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41FA7A-C8FC-43AC-A9E6-3C41ED923A89}" type="slidenum">
              <a:rPr kumimoji="1" lang="ja-JP" altLang="en-US" smtClean="0"/>
              <a:t>‹#›</a:t>
            </a:fld>
            <a:endParaRPr kumimoji="1" lang="ja-JP" altLang="en-US"/>
          </a:p>
        </p:txBody>
      </p:sp>
    </p:spTree>
    <p:extLst>
      <p:ext uri="{BB962C8B-B14F-4D97-AF65-F5344CB8AC3E}">
        <p14:creationId xmlns:p14="http://schemas.microsoft.com/office/powerpoint/2010/main" val="3581827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0080" y="384493"/>
            <a:ext cx="11521440" cy="1600200"/>
          </a:xfrm>
          <a:prstGeom prst="rect">
            <a:avLst/>
          </a:prstGeom>
        </p:spPr>
        <p:txBody>
          <a:bodyPr vert="horz" lIns="128016" tIns="64008" rIns="128016" bIns="64008"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40080" y="2240281"/>
            <a:ext cx="11521440" cy="6336348"/>
          </a:xfrm>
          <a:prstGeom prst="rect">
            <a:avLst/>
          </a:prstGeom>
        </p:spPr>
        <p:txBody>
          <a:bodyPr vert="horz" lIns="128016" tIns="64008" rIns="128016" bIns="64008"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40080" y="8898891"/>
            <a:ext cx="2987040" cy="511175"/>
          </a:xfrm>
          <a:prstGeom prst="rect">
            <a:avLst/>
          </a:prstGeom>
        </p:spPr>
        <p:txBody>
          <a:bodyPr vert="horz" lIns="128016" tIns="64008" rIns="128016" bIns="64008" rtlCol="0" anchor="ctr"/>
          <a:lstStyle>
            <a:lvl1pPr algn="l">
              <a:defRPr sz="1700">
                <a:solidFill>
                  <a:schemeClr val="tx1">
                    <a:tint val="75000"/>
                  </a:schemeClr>
                </a:solidFill>
              </a:defRPr>
            </a:lvl1pPr>
          </a:lstStyle>
          <a:p>
            <a:fld id="{4BCB9369-7470-4E36-8D37-CA18C883BC30}" type="datetimeFigureOut">
              <a:rPr kumimoji="1" lang="ja-JP" altLang="en-US" smtClean="0"/>
              <a:t>2015/6/2</a:t>
            </a:fld>
            <a:endParaRPr kumimoji="1" lang="ja-JP" altLang="en-US"/>
          </a:p>
        </p:txBody>
      </p:sp>
      <p:sp>
        <p:nvSpPr>
          <p:cNvPr id="5" name="フッター プレースホルダー 4"/>
          <p:cNvSpPr>
            <a:spLocks noGrp="1"/>
          </p:cNvSpPr>
          <p:nvPr>
            <p:ph type="ftr" sz="quarter" idx="3"/>
          </p:nvPr>
        </p:nvSpPr>
        <p:spPr>
          <a:xfrm>
            <a:off x="4373880" y="8898891"/>
            <a:ext cx="4053840" cy="511175"/>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174480" y="8898891"/>
            <a:ext cx="2987040" cy="511175"/>
          </a:xfrm>
          <a:prstGeom prst="rect">
            <a:avLst/>
          </a:prstGeom>
        </p:spPr>
        <p:txBody>
          <a:bodyPr vert="horz" lIns="128016" tIns="64008" rIns="128016" bIns="64008" rtlCol="0" anchor="ctr"/>
          <a:lstStyle>
            <a:lvl1pPr algn="r">
              <a:defRPr sz="1700">
                <a:solidFill>
                  <a:schemeClr val="tx1">
                    <a:tint val="75000"/>
                  </a:schemeClr>
                </a:solidFill>
              </a:defRPr>
            </a:lvl1pPr>
          </a:lstStyle>
          <a:p>
            <a:fld id="{9741FA7A-C8FC-43AC-A9E6-3C41ED923A89}" type="slidenum">
              <a:rPr kumimoji="1" lang="ja-JP" altLang="en-US" smtClean="0"/>
              <a:t>‹#›</a:t>
            </a:fld>
            <a:endParaRPr kumimoji="1" lang="ja-JP" altLang="en-US"/>
          </a:p>
        </p:txBody>
      </p:sp>
    </p:spTree>
    <p:extLst>
      <p:ext uri="{BB962C8B-B14F-4D97-AF65-F5344CB8AC3E}">
        <p14:creationId xmlns:p14="http://schemas.microsoft.com/office/powerpoint/2010/main" val="2116263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スライド番号プレースホルダー 15"/>
          <p:cNvSpPr>
            <a:spLocks noGrp="1"/>
          </p:cNvSpPr>
          <p:nvPr>
            <p:ph type="sldNum" sz="quarter" idx="12"/>
          </p:nvPr>
        </p:nvSpPr>
        <p:spPr>
          <a:xfrm>
            <a:off x="9797677" y="9125456"/>
            <a:ext cx="2987040" cy="475744"/>
          </a:xfrm>
        </p:spPr>
        <p:txBody>
          <a:bodyPr/>
          <a:lstStyle/>
          <a:p>
            <a:fld id="{9741FA7A-C8FC-43AC-A9E6-3C41ED923A89}" type="slidenum">
              <a:rPr kumimoji="1" lang="ja-JP" altLang="en-US" smtClean="0"/>
              <a:t>1</a:t>
            </a:fld>
            <a:endParaRPr kumimoji="1" lang="ja-JP" altLang="en-US" dirty="0"/>
          </a:p>
        </p:txBody>
      </p:sp>
      <p:sp>
        <p:nvSpPr>
          <p:cNvPr id="51" name="テキスト ボックス 50"/>
          <p:cNvSpPr txBox="1"/>
          <p:nvPr/>
        </p:nvSpPr>
        <p:spPr>
          <a:xfrm>
            <a:off x="1120884" y="2856384"/>
            <a:ext cx="10759677" cy="5016758"/>
          </a:xfrm>
          <a:prstGeom prst="rect">
            <a:avLst/>
          </a:prstGeom>
          <a:noFill/>
        </p:spPr>
        <p:txBody>
          <a:bodyPr wrap="none" rtlCol="0">
            <a:spAutoFit/>
          </a:bodyPr>
          <a:lstStyle/>
          <a:p>
            <a:pPr algn="ctr"/>
            <a:r>
              <a:rPr lang="ja-JP" altLang="en-US" sz="4000" b="1" dirty="0">
                <a:latin typeface="Meiryo UI" panose="020B0604030504040204" pitchFamily="50" charset="-128"/>
                <a:ea typeface="Meiryo UI" panose="020B0604030504040204" pitchFamily="50" charset="-128"/>
                <a:cs typeface="Meiryo UI" panose="020B0604030504040204" pitchFamily="50" charset="-128"/>
              </a:rPr>
              <a:t>オープンデータシティ実証に</a:t>
            </a:r>
            <a:r>
              <a:rPr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向けた調査</a:t>
            </a:r>
            <a:r>
              <a:rPr lang="ja-JP" altLang="en-US" sz="4000" b="1" dirty="0">
                <a:latin typeface="Meiryo UI" panose="020B0604030504040204" pitchFamily="50" charset="-128"/>
                <a:ea typeface="Meiryo UI" panose="020B0604030504040204" pitchFamily="50" charset="-128"/>
                <a:cs typeface="Meiryo UI" panose="020B0604030504040204" pitchFamily="50" charset="-128"/>
              </a:rPr>
              <a:t>研究</a:t>
            </a:r>
            <a:r>
              <a:rPr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報告書</a:t>
            </a:r>
            <a:endParaRPr lang="en-US" altLang="ja-JP" sz="40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40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4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概要版</a:t>
            </a:r>
            <a:r>
              <a:rPr lang="en-US" altLang="ja-JP" sz="4000" b="1" dirty="0" smtClean="0">
                <a:latin typeface="Meiryo UI" panose="020B0604030504040204" pitchFamily="50" charset="-128"/>
                <a:ea typeface="Meiryo UI" panose="020B0604030504040204" pitchFamily="50" charset="-128"/>
                <a:cs typeface="Meiryo UI" panose="020B0604030504040204" pitchFamily="50" charset="-128"/>
              </a:rPr>
              <a:t>】</a:t>
            </a:r>
          </a:p>
          <a:p>
            <a:pPr algn="ctr"/>
            <a:endParaRPr lang="en-US" altLang="ja-JP" sz="3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32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3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32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3200"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200"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3200" dirty="0" smtClean="0">
                <a:latin typeface="Meiryo UI" panose="020B0604030504040204" pitchFamily="50" charset="-128"/>
                <a:ea typeface="Meiryo UI" panose="020B0604030504040204" pitchFamily="50" charset="-128"/>
                <a:cs typeface="Meiryo UI" panose="020B0604030504040204" pitchFamily="50" charset="-128"/>
              </a:rPr>
              <a:t>株式会社 三菱総合研究所</a:t>
            </a:r>
            <a:endParaRPr lang="ja-JP" altLang="en-US" sz="3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10289232" y="624136"/>
            <a:ext cx="1807353" cy="43204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資料４</a:t>
            </a:r>
            <a:endPar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3640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15"/>
          <p:cNvSpPr>
            <a:spLocks noGrp="1"/>
          </p:cNvSpPr>
          <p:nvPr>
            <p:ph type="sldNum" sz="quarter" idx="12"/>
          </p:nvPr>
        </p:nvSpPr>
        <p:spPr>
          <a:xfrm>
            <a:off x="9797677" y="9125456"/>
            <a:ext cx="2987040" cy="475744"/>
          </a:xfrm>
        </p:spPr>
        <p:txBody>
          <a:bodyPr/>
          <a:lstStyle/>
          <a:p>
            <a:fld id="{9741FA7A-C8FC-43AC-A9E6-3C41ED923A89}" type="slidenum">
              <a:rPr kumimoji="1" lang="ja-JP" altLang="en-US" smtClean="0"/>
              <a:t>10</a:t>
            </a:fld>
            <a:endParaRPr kumimoji="1" lang="ja-JP" altLang="en-US" dirty="0"/>
          </a:p>
        </p:txBody>
      </p:sp>
      <p:sp>
        <p:nvSpPr>
          <p:cNvPr id="136" name="テキスト ボックス 135"/>
          <p:cNvSpPr txBox="1"/>
          <p:nvPr/>
        </p:nvSpPr>
        <p:spPr>
          <a:xfrm>
            <a:off x="0" y="-3745"/>
            <a:ext cx="4476354" cy="461665"/>
          </a:xfrm>
          <a:prstGeom prst="rect">
            <a:avLst/>
          </a:prstGeom>
          <a:noFill/>
        </p:spPr>
        <p:txBody>
          <a:bodyPr wrap="none" rtlCol="0">
            <a:spAutoFi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６．</a:t>
            </a:r>
            <a:r>
              <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ICT</a:t>
            </a: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ショーケース案のイメージ</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119764650"/>
              </p:ext>
            </p:extLst>
          </p:nvPr>
        </p:nvGraphicFramePr>
        <p:xfrm>
          <a:off x="352128" y="624136"/>
          <a:ext cx="6264696" cy="8668513"/>
        </p:xfrm>
        <a:graphic>
          <a:graphicData uri="http://schemas.openxmlformats.org/drawingml/2006/table">
            <a:tbl>
              <a:tblPr firstRow="1" firstCol="1" bandRow="1">
                <a:tableStyleId>{5C22544A-7EE6-4342-B048-85BDC9FD1C3A}</a:tableStyleId>
              </a:tblPr>
              <a:tblGrid>
                <a:gridCol w="1224136"/>
                <a:gridCol w="5040560"/>
              </a:tblGrid>
              <a:tr h="576064">
                <a:tc>
                  <a:txBody>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テーマ</a:t>
                      </a:r>
                    </a:p>
                  </a:txBody>
                  <a:tcPr marL="68580" marR="68580" marT="0" marB="0" anchor="ctr"/>
                </a:tc>
                <a:tc>
                  <a:txBody>
                    <a:bodyPr/>
                    <a:lstStyle/>
                    <a:p>
                      <a:pPr algn="ct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教育・人材育成</a:t>
                      </a:r>
                    </a:p>
                  </a:txBody>
                  <a:tcPr marL="68580" marR="68580" marT="0" marB="0" anchor="ctr"/>
                </a:tc>
              </a:tr>
              <a:tr h="531609">
                <a:tc>
                  <a:txBody>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主な対象者</a:t>
                      </a:r>
                    </a:p>
                  </a:txBody>
                  <a:tcPr marL="68580" marR="68580" marT="0" marB="0" anchor="ctr"/>
                </a:tc>
                <a:tc>
                  <a:txBody>
                    <a:bodyPr/>
                    <a:lstStyle/>
                    <a:p>
                      <a:pPr marL="110490" indent="-110490" algn="l">
                        <a:spcAft>
                          <a:spcPts val="0"/>
                        </a:spcAft>
                      </a:pPr>
                      <a:r>
                        <a:rPr lang="ja-JP" sz="1200" kern="100">
                          <a:effectLst/>
                          <a:latin typeface="Meiryo UI" panose="020B0604030504040204" pitchFamily="50" charset="-128"/>
                          <a:ea typeface="Meiryo UI" panose="020B0604030504040204" pitchFamily="50" charset="-128"/>
                          <a:cs typeface="Meiryo UI" panose="020B0604030504040204" pitchFamily="50" charset="-128"/>
                        </a:rPr>
                        <a:t>・小学生</a:t>
                      </a:r>
                    </a:p>
                  </a:txBody>
                  <a:tcPr marL="68580" marR="68580" marT="0" marB="0" anchor="ctr"/>
                </a:tc>
              </a:tr>
              <a:tr h="996801">
                <a:tc>
                  <a:txBody>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概要</a:t>
                      </a:r>
                    </a:p>
                  </a:txBody>
                  <a:tcPr marL="68580" marR="68580" marT="0" marB="0" anchor="ctr"/>
                </a:tc>
                <a:tc>
                  <a:txBody>
                    <a:bodyPr/>
                    <a:lstStyle/>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・小学生を対象に、自分が住む地域の魅力を外国人に英語で伝えるプレゼンテーションプログラムを提供し、効果や全国展開に向けた課題を検証する。</a:t>
                      </a:r>
                    </a:p>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・小学生を対象に、コンピュータプログラミング教育を提供し、効果や全国展開に向けた課題を検証する。</a:t>
                      </a:r>
                    </a:p>
                  </a:txBody>
                  <a:tcPr marL="68580" marR="68580" marT="0" marB="0" anchor="ctr"/>
                </a:tc>
              </a:tr>
              <a:tr h="409297">
                <a:tc>
                  <a:txBody>
                    <a:bodyPr/>
                    <a:lstStyle/>
                    <a:p>
                      <a:pPr algn="ctr">
                        <a:spcAft>
                          <a:spcPts val="0"/>
                        </a:spcAft>
                      </a:pPr>
                      <a:r>
                        <a:rPr lang="ja-JP" sz="1200" kern="100">
                          <a:effectLst/>
                          <a:latin typeface="Meiryo UI" panose="020B0604030504040204" pitchFamily="50" charset="-128"/>
                          <a:ea typeface="Meiryo UI" panose="020B0604030504040204" pitchFamily="50" charset="-128"/>
                          <a:cs typeface="Meiryo UI" panose="020B0604030504040204" pitchFamily="50" charset="-128"/>
                        </a:rPr>
                        <a:t>想定される場所</a:t>
                      </a:r>
                    </a:p>
                  </a:txBody>
                  <a:tcPr marL="68580" marR="68580" marT="0" marB="0" anchor="ctr"/>
                </a:tc>
                <a:tc>
                  <a:txBody>
                    <a:bodyPr/>
                    <a:lstStyle/>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・全国の学校・学習塾など</a:t>
                      </a:r>
                    </a:p>
                  </a:txBody>
                  <a:tcPr marL="68580" marR="68580" marT="0" marB="0" anchor="ctr"/>
                </a:tc>
              </a:tr>
              <a:tr h="730473">
                <a:tc>
                  <a:txBody>
                    <a:bodyPr/>
                    <a:lstStyle/>
                    <a:p>
                      <a:pPr algn="ctr">
                        <a:spcAft>
                          <a:spcPts val="0"/>
                        </a:spcAft>
                      </a:pPr>
                      <a:r>
                        <a:rPr lang="en-US" sz="1200" kern="100">
                          <a:effectLst/>
                          <a:latin typeface="Meiryo UI" panose="020B0604030504040204" pitchFamily="50" charset="-128"/>
                          <a:ea typeface="Meiryo UI" panose="020B0604030504040204" pitchFamily="50" charset="-128"/>
                          <a:cs typeface="Meiryo UI" panose="020B0604030504040204" pitchFamily="50" charset="-128"/>
                        </a:rPr>
                        <a:t>PR</a:t>
                      </a:r>
                      <a:r>
                        <a:rPr lang="ja-JP" sz="1200" kern="100">
                          <a:effectLst/>
                          <a:latin typeface="Meiryo UI" panose="020B0604030504040204" pitchFamily="50" charset="-128"/>
                          <a:ea typeface="Meiryo UI" panose="020B0604030504040204" pitchFamily="50" charset="-128"/>
                          <a:cs typeface="Meiryo UI" panose="020B0604030504040204" pitchFamily="50" charset="-128"/>
                        </a:rPr>
                        <a:t>する主な技術・サービス</a:t>
                      </a:r>
                    </a:p>
                  </a:txBody>
                  <a:tcPr marL="68580" marR="68580" marT="0" marB="0" anchor="ctr"/>
                </a:tc>
                <a:tc>
                  <a:txBody>
                    <a:bodyPr/>
                    <a:lstStyle/>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・プレゼンテーション支援ツール</a:t>
                      </a:r>
                    </a:p>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・自動翻訳</a:t>
                      </a:r>
                    </a:p>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・プログラミング教材</a:t>
                      </a:r>
                    </a:p>
                  </a:txBody>
                  <a:tcPr marL="68580" marR="68580" marT="0" marB="0" anchor="ctr"/>
                </a:tc>
              </a:tr>
              <a:tr h="541873">
                <a:tc>
                  <a:txBody>
                    <a:bodyPr/>
                    <a:lstStyle/>
                    <a:p>
                      <a:pPr algn="ctr">
                        <a:spcAft>
                          <a:spcPts val="0"/>
                        </a:spcAft>
                      </a:pPr>
                      <a:r>
                        <a:rPr lang="en-US" sz="1200" kern="100">
                          <a:effectLst/>
                          <a:latin typeface="Meiryo UI" panose="020B0604030504040204" pitchFamily="50" charset="-128"/>
                          <a:ea typeface="Meiryo UI" panose="020B0604030504040204" pitchFamily="50" charset="-128"/>
                          <a:cs typeface="Meiryo UI" panose="020B0604030504040204" pitchFamily="50" charset="-128"/>
                        </a:rPr>
                        <a:t>PR</a:t>
                      </a:r>
                      <a:r>
                        <a:rPr lang="ja-JP" sz="1200" kern="100">
                          <a:effectLst/>
                          <a:latin typeface="Meiryo UI" panose="020B0604030504040204" pitchFamily="50" charset="-128"/>
                          <a:ea typeface="Meiryo UI" panose="020B0604030504040204" pitchFamily="50" charset="-128"/>
                          <a:cs typeface="Meiryo UI" panose="020B0604030504040204" pitchFamily="50" charset="-128"/>
                        </a:rPr>
                        <a:t>・体験方法</a:t>
                      </a:r>
                    </a:p>
                  </a:txBody>
                  <a:tcPr marL="68580" marR="68580" marT="0" marB="0" anchor="ctr"/>
                </a:tc>
                <a:tc>
                  <a:txBody>
                    <a:bodyPr/>
                    <a:lstStyle/>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・英語でのプレゼンテーションプログラム</a:t>
                      </a:r>
                    </a:p>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・コンピュータ・プログラミング教室</a:t>
                      </a:r>
                    </a:p>
                  </a:txBody>
                  <a:tcPr marL="68580" marR="68580" marT="0" marB="0" anchor="ctr"/>
                </a:tc>
              </a:tr>
              <a:tr h="464145">
                <a:tc>
                  <a:txBody>
                    <a:bodyPr/>
                    <a:lstStyle/>
                    <a:p>
                      <a:pPr algn="ctr">
                        <a:spcAft>
                          <a:spcPts val="0"/>
                        </a:spcAft>
                      </a:pPr>
                      <a:r>
                        <a:rPr lang="ja-JP" sz="1200" kern="100">
                          <a:effectLst/>
                          <a:latin typeface="Meiryo UI" panose="020B0604030504040204" pitchFamily="50" charset="-128"/>
                          <a:ea typeface="Meiryo UI" panose="020B0604030504040204" pitchFamily="50" charset="-128"/>
                          <a:cs typeface="Meiryo UI" panose="020B0604030504040204" pitchFamily="50" charset="-128"/>
                        </a:rPr>
                        <a:t>実施主体など</a:t>
                      </a:r>
                    </a:p>
                  </a:txBody>
                  <a:tcPr marL="68580" marR="68580" marT="0" marB="0" anchor="ctr"/>
                </a:tc>
                <a:tc>
                  <a:txBody>
                    <a:bodyPr/>
                    <a:lstStyle/>
                    <a:p>
                      <a:pPr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・学校、民間の学習塾など</a:t>
                      </a:r>
                    </a:p>
                  </a:txBody>
                  <a:tcPr marL="68580" marR="68580" marT="0" marB="0" anchor="ctr"/>
                </a:tc>
              </a:tr>
              <a:tr h="4418251">
                <a:tc>
                  <a:txBody>
                    <a:bodyPr/>
                    <a:lstStyle/>
                    <a:p>
                      <a:pPr algn="ctr">
                        <a:spcAft>
                          <a:spcPts val="0"/>
                        </a:spcAft>
                      </a:pPr>
                      <a:r>
                        <a:rPr lang="ja-JP" sz="1200" kern="100">
                          <a:effectLst/>
                          <a:latin typeface="Meiryo UI" panose="020B0604030504040204" pitchFamily="50" charset="-128"/>
                          <a:ea typeface="Meiryo UI" panose="020B0604030504040204" pitchFamily="50" charset="-128"/>
                          <a:cs typeface="Meiryo UI" panose="020B0604030504040204" pitchFamily="50" charset="-128"/>
                        </a:rPr>
                        <a:t>実施イメージ</a:t>
                      </a:r>
                    </a:p>
                    <a:p>
                      <a:pPr algn="ctr">
                        <a:spcAft>
                          <a:spcPts val="0"/>
                        </a:spcAft>
                      </a:pPr>
                      <a:r>
                        <a:rPr lang="en-US" sz="12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indent="67945" algn="l">
                        <a:spcAft>
                          <a:spcPts val="0"/>
                        </a:spcAft>
                      </a:pPr>
                      <a:endParaRPr lang="en-US"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bl>
          </a:graphicData>
        </a:graphic>
      </p:graphicFrame>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272" y="5304656"/>
            <a:ext cx="4824536" cy="3561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2343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712166" y="1244800"/>
            <a:ext cx="2448274" cy="592075"/>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１．外国人</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観光客</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Wi-Fi</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設置箇所、</a:t>
            </a:r>
            <a:r>
              <a:rPr lang="ja-JP" altLang="en-US" sz="9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交通情報</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観光・イベント情報</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、飲食店情報、</a:t>
            </a:r>
            <a:r>
              <a:rPr lang="ja-JP" altLang="en-US" sz="9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気象情報</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712166" y="1936405"/>
            <a:ext cx="2448274" cy="592075"/>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050" b="1"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者・社会的</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弱者</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公共交通バリアフリー情報、公共施設情報、タクシー配車情報、</a:t>
            </a:r>
            <a:r>
              <a:rPr lang="ja-JP" altLang="en-US" sz="9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気象情報</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712166" y="2646626"/>
            <a:ext cx="2448274" cy="592075"/>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３．子どもの</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各種統計情報、地理空間情報、気象情報</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、地域の歴史・文化情報など</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712166" y="3335239"/>
            <a:ext cx="2448274" cy="592075"/>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４．子どもの安全・</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安心</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交通事故・犯罪情報、街灯の位置情報、通学路情報、子供の位置情報など</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712166" y="4024055"/>
            <a:ext cx="2448274" cy="592075"/>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食</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生産者情報、品質情報、レシピ、食文化に関する情報、各国の規制情報など</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712166" y="4712668"/>
            <a:ext cx="2448274" cy="592075"/>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６．公共</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交通</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路線情報、時刻表情報、運行情報、気象情報、イベント情報など</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712166" y="5401281"/>
            <a:ext cx="2448274" cy="592075"/>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７．道路</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交通</a:t>
            </a:r>
            <a:endPar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道路情報、混雑情報、プローブ情報、工事情報、気象情報など</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712166" y="6089893"/>
            <a:ext cx="2448274" cy="592075"/>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８．環境</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マネジメント</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気象情報</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、河川水位情報、</a:t>
            </a:r>
            <a:r>
              <a:rPr lang="ja-JP" altLang="en-US" sz="9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地理空間情報、</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エネルギー消費情報など</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712166" y="6799898"/>
            <a:ext cx="2448274" cy="592075"/>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９．</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ヘルスケア</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診情報、検査情報、診断・治療・投薬情報、身体情報など</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712166" y="7491408"/>
            <a:ext cx="2448274" cy="592075"/>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１０．</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感染症</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罹患</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情報、感染拡大予測、投薬効果、人の移動情報など</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3376462" y="1227118"/>
            <a:ext cx="2448274" cy="592075"/>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１１．</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防災</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気象情報</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、地質情報、住民情報、ハザードマップ、避難所情報など</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3376462" y="1936405"/>
            <a:ext cx="2448274" cy="592075"/>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１２．</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マーケティング</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各種統計情報、観光・イベント情報、気象情報</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、商品販売情報など</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3376462" y="2625017"/>
            <a:ext cx="2448274" cy="592075"/>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１３．企業</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の輸出促進</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各国</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の規制、マーケティング情報、現地販売チャネル、輸出支援制度など</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3376462" y="3313630"/>
            <a:ext cx="2448274" cy="592075"/>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zh-TW"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１４．生産</a:t>
            </a:r>
            <a:r>
              <a:rPr lang="zh-TW"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a:t>
            </a:r>
            <a:endParaRPr lang="en-US" altLang="zh-TW"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特許情報、企業情報、生産現場情報、人材・職人・研究者情報など</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3376462" y="4035475"/>
            <a:ext cx="2448274" cy="592075"/>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１５．</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コミュニケーションロボット</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気象情報</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、ニュース、</a:t>
            </a:r>
            <a:r>
              <a:rPr lang="ja-JP" altLang="en-US" sz="9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交通情報、観光・イベント情報</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a:xfrm>
            <a:off x="3376462" y="4745697"/>
            <a:ext cx="2448274" cy="592075"/>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１６．</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オープンサイエンス</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論文、学会情報、大学研究室情報、研究者情報など</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a:xfrm>
            <a:off x="3376462" y="5437003"/>
            <a:ext cx="2448274" cy="592075"/>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１７．</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海洋関係</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気象情報、</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海象情報、海上輸送関係情報、海賊などの犯罪情報など</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3376462" y="6125616"/>
            <a:ext cx="2448274" cy="592075"/>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１８．</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宇宙</a:t>
            </a:r>
            <a:endPar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天文関係情報、宇宙船・宇宙飛行士に関する情報、教育教材情報など</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3376462" y="6814229"/>
            <a:ext cx="2448274" cy="592075"/>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１９．</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オリパラ競技関係</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競技予定・結果、映像、選手、競技会場へのアクセス、混雑予測など</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3376462" y="7491408"/>
            <a:ext cx="2448274" cy="592075"/>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２０．競技施設の後</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施設情報、地域情報、イベント情報、競技記録情報など</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6472808" y="1227844"/>
            <a:ext cx="2819487" cy="764446"/>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２１．海外への地域の魅力発信と観光地でのおもてなし情報提供による海外観光客</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誘致</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Wi-Fi</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設置箇所、</a:t>
            </a:r>
            <a:r>
              <a:rPr lang="ja-JP" altLang="en-US" sz="900"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交通情報</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観光・イベント情報</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、飲食店情報、</a:t>
            </a:r>
            <a:r>
              <a:rPr lang="ja-JP" altLang="en-US" sz="900"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気象情報</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p>
        </p:txBody>
      </p:sp>
      <p:sp>
        <p:nvSpPr>
          <p:cNvPr id="25" name="角丸四角形 24"/>
          <p:cNvSpPr/>
          <p:nvPr/>
        </p:nvSpPr>
        <p:spPr>
          <a:xfrm>
            <a:off x="6480078" y="2139536"/>
            <a:ext cx="2810398" cy="788856"/>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２２．イベント・観光情報提供を中核とした地域</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活性化</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Wi-Fi</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設置箇所、</a:t>
            </a:r>
            <a:r>
              <a:rPr lang="ja-JP" altLang="en-US" sz="900"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交通情報</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観光・イベント情報</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、飲食店情報、</a:t>
            </a:r>
            <a:r>
              <a:rPr lang="ja-JP" altLang="en-US" sz="900"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気象情報</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6472807" y="3072407"/>
            <a:ext cx="2819489" cy="833297"/>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２３．訪日外国人観光客に対する情報提供</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サービス</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Wi-Fi</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設置箇所、</a:t>
            </a:r>
            <a:r>
              <a:rPr lang="ja-JP" altLang="en-US" sz="900"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交通情報</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観光・イベント情報</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、飲食店情報、</a:t>
            </a:r>
            <a:r>
              <a:rPr lang="ja-JP" altLang="en-US" sz="900"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気象情報</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6480078" y="4024056"/>
            <a:ext cx="2810400" cy="488512"/>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２４．体験型</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交通情報</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観光・イベント情報</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気象</a:t>
            </a:r>
            <a:r>
              <a:rPr lang="ja-JP" altLang="en-US" sz="900"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情報</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6480078" y="4616131"/>
            <a:ext cx="2810399" cy="472501"/>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２５．ふるさと魅力配信</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ふるさと納税情報、自治体</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PR</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情報、特産品情報など</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6480079" y="5193756"/>
            <a:ext cx="2810398" cy="902988"/>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２６．海外消費者へのトレーサビリティ情報の提供による日本の農産物高付加価値化（ブランド化</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米の銘柄情報、安全・安心情報、調理情報、消費者評価情報など</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p:nvPr/>
        </p:nvSpPr>
        <p:spPr>
          <a:xfrm>
            <a:off x="6480079" y="6188273"/>
            <a:ext cx="2810398" cy="484535"/>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２７．</a:t>
            </a:r>
            <a:r>
              <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LOD</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活用による農畜産業の</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振興</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生産実績、育成条件、</a:t>
            </a:r>
            <a:r>
              <a:rPr lang="ja-JP" altLang="en-US" sz="9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気象情報</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6472808" y="6744816"/>
            <a:ext cx="2813781" cy="502983"/>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２８．</a:t>
            </a:r>
            <a:r>
              <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スポーツ</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位置情報、</a:t>
            </a:r>
            <a:r>
              <a:rPr lang="ja-JP" altLang="en-US" sz="9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地理空間情報、気象情報</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、混雑情報など</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31"/>
          <p:cNvSpPr/>
          <p:nvPr/>
        </p:nvSpPr>
        <p:spPr>
          <a:xfrm>
            <a:off x="6477370" y="7320880"/>
            <a:ext cx="2813786" cy="504056"/>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２９．</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糖尿病予備軍に対する重症化</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予防</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検査情報、レセプト情報、投薬情報など</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a:xfrm>
            <a:off x="6472807" y="7896944"/>
            <a:ext cx="2813383" cy="609758"/>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３０．</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高度な</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リアルタイムナビゲーション</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交通情報、地理空間情報</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、プローブ情報、</a:t>
            </a:r>
            <a:r>
              <a:rPr lang="ja-JP" altLang="en-US" sz="9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気象情報</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p:cNvSpPr/>
          <p:nvPr/>
        </p:nvSpPr>
        <p:spPr>
          <a:xfrm>
            <a:off x="9514498" y="1200200"/>
            <a:ext cx="2813383" cy="79209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３１．</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地域住民へのわかりやすい災害リスク情報提供と避難誘導による</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減災</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ハザードマップ、避難所情報、</a:t>
            </a:r>
            <a:r>
              <a:rPr lang="ja-JP" altLang="en-US" sz="9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地理空間情報、気象情報</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、災害情報など</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角丸四角形 34"/>
          <p:cNvSpPr/>
          <p:nvPr/>
        </p:nvSpPr>
        <p:spPr>
          <a:xfrm>
            <a:off x="9514496" y="2136304"/>
            <a:ext cx="2813383" cy="648072"/>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３２．</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災害時における避難誘導</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気象情報</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、災害情報、避難所情報、ハザードマップ、</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プローブ</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p>
        </p:txBody>
      </p:sp>
      <p:sp>
        <p:nvSpPr>
          <p:cNvPr id="36" name="角丸四角形 35"/>
          <p:cNvSpPr/>
          <p:nvPr/>
        </p:nvSpPr>
        <p:spPr>
          <a:xfrm>
            <a:off x="9514501" y="2874959"/>
            <a:ext cx="2813383" cy="583602"/>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３３．</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高齢者や身障者向け移動</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バリアフリー情報、</a:t>
            </a:r>
            <a:r>
              <a:rPr lang="ja-JP" altLang="en-US" sz="9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交通情報、</a:t>
            </a:r>
            <a:r>
              <a:rPr lang="ja-JP" altLang="en-US" sz="90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地理空間</a:t>
            </a:r>
            <a:r>
              <a:rPr lang="ja-JP" altLang="en-US" sz="9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情報、気象情報</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p:cNvSpPr/>
          <p:nvPr/>
        </p:nvSpPr>
        <p:spPr>
          <a:xfrm>
            <a:off x="9514496" y="3577381"/>
            <a:ext cx="2813382" cy="603026"/>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３４．</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プログラミング教育による人材の育成とイノベーションの</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促進</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テキスト、サンプルプログラムなど</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9514497" y="4263792"/>
            <a:ext cx="2813383" cy="74823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３５．</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子ども連れ家族向け</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サービス</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子供向け施設・サービス情報、</a:t>
            </a:r>
            <a:r>
              <a:rPr lang="ja-JP" altLang="en-US" sz="9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観光・イベント情報</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、混雑情報、</a:t>
            </a:r>
            <a:r>
              <a:rPr lang="ja-JP" altLang="en-US" sz="9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交通情報、気象情報</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、おむつ交換・授乳室情報など</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9514493" y="5099218"/>
            <a:ext cx="2813385" cy="778753"/>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３６．</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公共インフラの異常発生の早期検知・長寿</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命化</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センサー情報、</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CAD</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情報（施工図など）、点検・修繕記録、</a:t>
            </a:r>
            <a:r>
              <a:rPr lang="ja-JP" altLang="en-US" sz="9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交通情報、気象情報</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39"/>
          <p:cNvSpPr/>
          <p:nvPr/>
        </p:nvSpPr>
        <p:spPr>
          <a:xfrm>
            <a:off x="9514499" y="5953643"/>
            <a:ext cx="2813385" cy="72008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３７．</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オープンデータを活用した複合的空き家</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対策</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空き家情報、</a:t>
            </a:r>
            <a:r>
              <a:rPr lang="ja-JP" altLang="en-US" sz="9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各種統計情報</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、農地基本台帳（遊休農地情報）など</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9514500" y="6745730"/>
            <a:ext cx="2813383" cy="791174"/>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３８．</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不動産取引等の</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活性化</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地質情報、建築計画概要書、公園・緑地情報、行政サービス情報、</a:t>
            </a:r>
            <a:r>
              <a:rPr lang="ja-JP" altLang="en-US" sz="9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交通情報、地理空間情報、気象情報</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スライド番号プレースホルダー 15"/>
          <p:cNvSpPr>
            <a:spLocks noGrp="1"/>
          </p:cNvSpPr>
          <p:nvPr>
            <p:ph type="sldNum" sz="quarter" idx="12"/>
          </p:nvPr>
        </p:nvSpPr>
        <p:spPr>
          <a:xfrm>
            <a:off x="9797677" y="9125456"/>
            <a:ext cx="2987040" cy="475744"/>
          </a:xfrm>
        </p:spPr>
        <p:txBody>
          <a:bodyPr/>
          <a:lstStyle/>
          <a:p>
            <a:fld id="{9741FA7A-C8FC-43AC-A9E6-3C41ED923A89}" type="slidenum">
              <a:rPr kumimoji="1" lang="ja-JP" altLang="en-US" smtClean="0"/>
              <a:t>2</a:t>
            </a:fld>
            <a:endParaRPr kumimoji="1" lang="ja-JP" altLang="en-US" dirty="0"/>
          </a:p>
        </p:txBody>
      </p:sp>
      <p:sp>
        <p:nvSpPr>
          <p:cNvPr id="46" name="正方形/長方形 45"/>
          <p:cNvSpPr/>
          <p:nvPr/>
        </p:nvSpPr>
        <p:spPr>
          <a:xfrm>
            <a:off x="496144" y="973142"/>
            <a:ext cx="5544616" cy="7787899"/>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6256784" y="973143"/>
            <a:ext cx="6264695" cy="7787898"/>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496144" y="696144"/>
            <a:ext cx="1107996" cy="276999"/>
          </a:xfrm>
          <a:prstGeom prst="rect">
            <a:avLst/>
          </a:prstGeom>
          <a:noFill/>
        </p:spPr>
        <p:txBody>
          <a:bodyPr wrap="none" rtlCol="0">
            <a:spAutoFit/>
          </a:bodyPr>
          <a:lstStyle/>
          <a:p>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事務局検討案</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6256785" y="696144"/>
            <a:ext cx="2124299"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VLED</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社員企業からのアイデア</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6896" y="0"/>
            <a:ext cx="3097323" cy="461665"/>
          </a:xfrm>
          <a:prstGeom prst="rect">
            <a:avLst/>
          </a:prstGeom>
          <a:noFill/>
        </p:spPr>
        <p:txBody>
          <a:bodyPr wrap="none" rtlCol="0">
            <a:spAutoFi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１．実証テーマ案一覧</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81057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スライド番号プレースホルダー 15"/>
          <p:cNvSpPr>
            <a:spLocks noGrp="1"/>
          </p:cNvSpPr>
          <p:nvPr>
            <p:ph type="sldNum" sz="quarter" idx="12"/>
          </p:nvPr>
        </p:nvSpPr>
        <p:spPr>
          <a:xfrm>
            <a:off x="9797677" y="9125456"/>
            <a:ext cx="2987040" cy="475744"/>
          </a:xfrm>
        </p:spPr>
        <p:txBody>
          <a:bodyPr/>
          <a:lstStyle/>
          <a:p>
            <a:fld id="{9741FA7A-C8FC-43AC-A9E6-3C41ED923A89}" type="slidenum">
              <a:rPr kumimoji="1" lang="ja-JP" altLang="en-US" smtClean="0"/>
              <a:t>3</a:t>
            </a:fld>
            <a:endParaRPr kumimoji="1" lang="ja-JP" altLang="en-US" dirty="0"/>
          </a:p>
        </p:txBody>
      </p:sp>
      <p:sp>
        <p:nvSpPr>
          <p:cNvPr id="50" name="テキスト ボックス 49"/>
          <p:cNvSpPr txBox="1"/>
          <p:nvPr/>
        </p:nvSpPr>
        <p:spPr>
          <a:xfrm>
            <a:off x="0" y="23083"/>
            <a:ext cx="3995004" cy="461665"/>
          </a:xfrm>
          <a:prstGeom prst="rect">
            <a:avLst/>
          </a:prstGeom>
          <a:noFill/>
        </p:spPr>
        <p:txBody>
          <a:bodyPr wrap="none" rtlCol="0">
            <a:spAutoFi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２．実証テーマ案の評価方法</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1" name="表 50"/>
          <p:cNvGraphicFramePr>
            <a:graphicFrameLocks noGrp="1"/>
          </p:cNvGraphicFramePr>
          <p:nvPr>
            <p:extLst>
              <p:ext uri="{D42A27DB-BD31-4B8C-83A1-F6EECF244321}">
                <p14:modId xmlns:p14="http://schemas.microsoft.com/office/powerpoint/2010/main" val="345968183"/>
              </p:ext>
            </p:extLst>
          </p:nvPr>
        </p:nvGraphicFramePr>
        <p:xfrm>
          <a:off x="640160" y="696144"/>
          <a:ext cx="10873208" cy="5976664"/>
        </p:xfrm>
        <a:graphic>
          <a:graphicData uri="http://schemas.openxmlformats.org/drawingml/2006/table">
            <a:tbl>
              <a:tblPr firstRow="1" bandRow="1">
                <a:tableStyleId>{5C22544A-7EE6-4342-B048-85BDC9FD1C3A}</a:tableStyleId>
              </a:tblPr>
              <a:tblGrid>
                <a:gridCol w="1656184"/>
                <a:gridCol w="4752528"/>
                <a:gridCol w="4464496"/>
              </a:tblGrid>
              <a:tr h="370840">
                <a:tc>
                  <a:txBody>
                    <a:bodyPr/>
                    <a:lstStyle/>
                    <a:p>
                      <a:pPr algn="ctr">
                        <a:spcAft>
                          <a:spcPts val="0"/>
                        </a:spcAft>
                      </a:pPr>
                      <a:r>
                        <a:rPr lang="ja-JP" sz="12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評価項目</a:t>
                      </a:r>
                    </a:p>
                  </a:txBody>
                  <a:tcPr marL="68580" marR="68580" marT="0" marB="0" anchor="ctr"/>
                </a:tc>
                <a:tc>
                  <a:txBody>
                    <a:bodyPr/>
                    <a:lstStyle/>
                    <a:p>
                      <a:pPr algn="ctr">
                        <a:spcAft>
                          <a:spcPts val="0"/>
                        </a:spcAft>
                      </a:pPr>
                      <a:r>
                        <a:rPr lang="ja-JP" sz="12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評価の</a:t>
                      </a:r>
                      <a:r>
                        <a:rPr lang="ja-JP" sz="12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視点</a:t>
                      </a:r>
                      <a:endParaRPr lang="ja-JP" sz="12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2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評価方法</a:t>
                      </a:r>
                      <a:endParaRPr lang="ja-JP" sz="12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r h="781288">
                <a:tc>
                  <a:txBody>
                    <a:bodyPr/>
                    <a:lstStyle/>
                    <a:p>
                      <a:pPr algn="ctr">
                        <a:spcAft>
                          <a:spcPts val="0"/>
                        </a:spcAft>
                      </a:pPr>
                      <a:r>
                        <a:rPr lang="ja-JP" sz="12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社会的ニーズ</a:t>
                      </a:r>
                    </a:p>
                  </a:txBody>
                  <a:tcPr marL="68580" marR="68580" marT="0" marB="0" anchor="ctr"/>
                </a:tc>
                <a:tc>
                  <a:txBody>
                    <a:bodyPr/>
                    <a:lstStyle/>
                    <a:p>
                      <a:pPr algn="just">
                        <a:spcAft>
                          <a:spcPts val="0"/>
                        </a:spcAft>
                      </a:pPr>
                      <a:r>
                        <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・関連施策の</a:t>
                      </a:r>
                      <a:r>
                        <a:rPr 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位置付け</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・影響範囲の規模（対象者数など</a:t>
                      </a:r>
                      <a:r>
                        <a:rPr 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indent="133350" algn="just">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億人以上：★★★</a:t>
                      </a:r>
                    </a:p>
                    <a:p>
                      <a:pPr indent="133350" algn="just">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1000</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万人以上</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億人未満：★★</a:t>
                      </a:r>
                    </a:p>
                    <a:p>
                      <a:pPr indent="133350" algn="just">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1000</a:t>
                      </a:r>
                      <a:r>
                        <a:rPr lang="ja-JP"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万人未満</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または不明：★</a:t>
                      </a:r>
                    </a:p>
                  </a:txBody>
                  <a:tcPr marL="68580" marR="68580" marT="0" marB="0" anchor="ctr"/>
                </a:tc>
              </a:tr>
              <a:tr h="792088">
                <a:tc>
                  <a:txBody>
                    <a:bodyPr/>
                    <a:lstStyle/>
                    <a:p>
                      <a:pPr algn="ctr">
                        <a:spcAft>
                          <a:spcPts val="0"/>
                        </a:spcAft>
                      </a:pPr>
                      <a:r>
                        <a:rPr lang="ja-JP" sz="12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レガシー実現</a:t>
                      </a:r>
                    </a:p>
                  </a:txBody>
                  <a:tcPr marL="68580" marR="68580" marT="0" marB="0" anchor="ctr"/>
                </a:tc>
                <a:tc>
                  <a:txBody>
                    <a:bodyPr/>
                    <a:lstStyle/>
                    <a:p>
                      <a:pPr marL="110490" indent="-110490" algn="just">
                        <a:spcAft>
                          <a:spcPts val="0"/>
                        </a:spcAft>
                      </a:pPr>
                      <a:r>
                        <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・社会課題の解決につながる</a:t>
                      </a:r>
                      <a:r>
                        <a:rPr 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か</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10490" indent="-110490" algn="just">
                        <a:spcAft>
                          <a:spcPts val="0"/>
                        </a:spcAft>
                      </a:pPr>
                      <a:r>
                        <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オリンピック・パラリンピックを契機に社会課題の解決を加速することができる</a:t>
                      </a:r>
                      <a:r>
                        <a:rPr 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か</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marL="110490" indent="-110490" algn="just">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レガシーとの関係が大きい：★★★</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10490" indent="-110490" algn="just">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レガシーとの関係がやや大きい：★★</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10490" indent="-110490" algn="just">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レガシーとの関係はそれほど大きくない、または不明：★</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r h="864096">
                <a:tc>
                  <a:txBody>
                    <a:bodyPr/>
                    <a:lstStyle/>
                    <a:p>
                      <a:pPr algn="ctr">
                        <a:spcAft>
                          <a:spcPts val="0"/>
                        </a:spcAft>
                      </a:pPr>
                      <a:r>
                        <a:rPr lang="ja-JP" sz="12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実証の必要性</a:t>
                      </a:r>
                    </a:p>
                  </a:txBody>
                  <a:tcPr marL="68580" marR="68580" marT="0" marB="0" anchor="ctr"/>
                </a:tc>
                <a:tc>
                  <a:txBody>
                    <a:bodyPr/>
                    <a:lstStyle/>
                    <a:p>
                      <a:pPr algn="just">
                        <a:spcAft>
                          <a:spcPts val="0"/>
                        </a:spcAft>
                      </a:pPr>
                      <a:r>
                        <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・純粋民間事業や公共事業で推進することに課題があるか。</a:t>
                      </a:r>
                    </a:p>
                    <a:p>
                      <a:pPr algn="just">
                        <a:spcAft>
                          <a:spcPts val="0"/>
                        </a:spcAft>
                      </a:pPr>
                      <a:r>
                        <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・実証で明らかにすべきことは明確か。</a:t>
                      </a:r>
                    </a:p>
                  </a:txBody>
                  <a:tcPr marL="68580" marR="68580" marT="0" marB="0" anchor="ctr"/>
                </a:tc>
                <a:tc>
                  <a:txBody>
                    <a:bodyPr/>
                    <a:lstStyle/>
                    <a:p>
                      <a:pPr algn="just">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実証の必要性や課題が明確：★★★</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実証の必要性や課題がやや明確：★★</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実証の必要性が低い、または不明：★</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r h="792088">
                <a:tc>
                  <a:txBody>
                    <a:bodyPr/>
                    <a:lstStyle/>
                    <a:p>
                      <a:pPr algn="ctr">
                        <a:spcAft>
                          <a:spcPts val="0"/>
                        </a:spcAft>
                      </a:pPr>
                      <a:r>
                        <a:rPr lang="ja-JP" sz="12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情報発信</a:t>
                      </a:r>
                    </a:p>
                  </a:txBody>
                  <a:tcPr marL="68580" marR="68580" marT="0" marB="0" anchor="ctr"/>
                </a:tc>
                <a:tc>
                  <a:txBody>
                    <a:bodyPr/>
                    <a:lstStyle/>
                    <a:p>
                      <a:pPr algn="just">
                        <a:spcAft>
                          <a:spcPts val="0"/>
                        </a:spcAft>
                      </a:pPr>
                      <a:r>
                        <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・情報発信効果は大きい</a:t>
                      </a:r>
                      <a:r>
                        <a:rPr 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か</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just">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情報発信効果が大きい：★★★</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情報発信効果がやや大きい：★★</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情報発信効果はそれほど大きくない、または不明：★</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r h="792088">
                <a:tc>
                  <a:txBody>
                    <a:bodyPr/>
                    <a:lstStyle/>
                    <a:p>
                      <a:pPr algn="ctr">
                        <a:spcAft>
                          <a:spcPts val="0"/>
                        </a:spcAft>
                      </a:pPr>
                      <a:r>
                        <a:rPr lang="ja-JP" sz="12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ビジネス性</a:t>
                      </a:r>
                    </a:p>
                  </a:txBody>
                  <a:tcPr marL="68580" marR="68580" marT="0" marB="0" anchor="ctr"/>
                </a:tc>
                <a:tc>
                  <a:txBody>
                    <a:bodyPr/>
                    <a:lstStyle/>
                    <a:p>
                      <a:pPr algn="just">
                        <a:spcAft>
                          <a:spcPts val="0"/>
                        </a:spcAft>
                      </a:pPr>
                      <a:r>
                        <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・将来的に民間ビジネスとして継続・拡大することが期待できる</a:t>
                      </a:r>
                      <a:r>
                        <a:rPr 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か</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just">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将来的な民間ビジネス展開が期待できる：★★★</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将来的な民間ビジネス展開がやや期待できる：★★</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将来的な民間ビジネス展開はそれほど期待できない、または不明：★</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r h="792088">
                <a:tc>
                  <a:txBody>
                    <a:bodyPr/>
                    <a:lstStyle/>
                    <a:p>
                      <a:pPr algn="ctr">
                        <a:spcAft>
                          <a:spcPts val="0"/>
                        </a:spcAft>
                      </a:pPr>
                      <a:r>
                        <a:rPr lang="ja-JP" sz="12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普及展開</a:t>
                      </a:r>
                    </a:p>
                  </a:txBody>
                  <a:tcPr marL="68580" marR="68580" marT="0" marB="0" anchor="ctr"/>
                </a:tc>
                <a:tc>
                  <a:txBody>
                    <a:bodyPr/>
                    <a:lstStyle/>
                    <a:p>
                      <a:pPr algn="just">
                        <a:spcAft>
                          <a:spcPts val="0"/>
                        </a:spcAft>
                      </a:pPr>
                      <a:r>
                        <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・実証成果を踏まえ全国への普及展開が期待できる</a:t>
                      </a:r>
                      <a:r>
                        <a:rPr 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か</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just">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全国への普及展開が期待できる：★★★</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全国の一部への普及展開が期待できる：★★</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全国への普及展開はそれほど期待できない、または不明：★</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r h="792088">
                <a:tc>
                  <a:txBody>
                    <a:bodyPr/>
                    <a:lstStyle/>
                    <a:p>
                      <a:pPr algn="ctr">
                        <a:spcAft>
                          <a:spcPts val="0"/>
                        </a:spcAft>
                      </a:pPr>
                      <a:r>
                        <a:rPr lang="ja-JP" sz="12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総合評価</a:t>
                      </a:r>
                    </a:p>
                  </a:txBody>
                  <a:tcPr marL="68580" marR="68580" marT="0" marB="0" anchor="ctr"/>
                </a:tc>
                <a:tc>
                  <a:txBody>
                    <a:bodyPr/>
                    <a:lstStyle/>
                    <a:p>
                      <a:pPr algn="just">
                        <a:spcAft>
                          <a:spcPts val="0"/>
                        </a:spcAft>
                      </a:pPr>
                      <a:r>
                        <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・以上の評価内容を総合的に</a:t>
                      </a:r>
                      <a:r>
                        <a:rPr 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評価</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just">
                        <a:spcAft>
                          <a:spcPts val="0"/>
                        </a:spcAft>
                      </a:pPr>
                      <a:r>
                        <a:rPr lang="ja-JP"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lang="ja-JP"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以上</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a:t>
                      </a:r>
                      <a:r>
                        <a:rPr lang="ja-JP"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10-14/18</a:t>
                      </a:r>
                      <a:r>
                        <a:rPr lang="ja-JP"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indent="0" algn="just" defTabSz="1280160" rtl="0" eaLnBrk="1" fontAlgn="auto" latinLnBrk="0" hangingPunct="1">
                        <a:lnSpc>
                          <a:spcPct val="100000"/>
                        </a:lnSpc>
                        <a:spcBef>
                          <a:spcPts val="0"/>
                        </a:spcBef>
                        <a:spcAft>
                          <a:spcPts val="0"/>
                        </a:spcAft>
                        <a:buClrTx/>
                        <a:buSzTx/>
                        <a:buFontTx/>
                        <a:buNone/>
                        <a:tabLst/>
                        <a:defRPr/>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以下</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a:t>
                      </a:r>
                      <a:r>
                        <a:rPr lang="ja-JP"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tc>
              </a:tr>
            </a:tbl>
          </a:graphicData>
        </a:graphic>
      </p:graphicFrame>
    </p:spTree>
    <p:extLst>
      <p:ext uri="{BB962C8B-B14F-4D97-AF65-F5344CB8AC3E}">
        <p14:creationId xmlns:p14="http://schemas.microsoft.com/office/powerpoint/2010/main" val="1467434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正方形/長方形 158"/>
          <p:cNvSpPr/>
          <p:nvPr/>
        </p:nvSpPr>
        <p:spPr>
          <a:xfrm>
            <a:off x="7346154" y="784102"/>
            <a:ext cx="1680817" cy="6248746"/>
          </a:xfrm>
          <a:prstGeom prst="rect">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正方形/長方形 157"/>
          <p:cNvSpPr/>
          <p:nvPr/>
        </p:nvSpPr>
        <p:spPr>
          <a:xfrm>
            <a:off x="5536704" y="784101"/>
            <a:ext cx="1668502" cy="6248747"/>
          </a:xfrm>
          <a:prstGeom prst="rect">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正方形/長方形 156"/>
          <p:cNvSpPr/>
          <p:nvPr/>
        </p:nvSpPr>
        <p:spPr>
          <a:xfrm>
            <a:off x="3736506" y="784102"/>
            <a:ext cx="1680124" cy="6248746"/>
          </a:xfrm>
          <a:prstGeom prst="rect">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正方形/長方形 155"/>
          <p:cNvSpPr/>
          <p:nvPr/>
        </p:nvSpPr>
        <p:spPr>
          <a:xfrm>
            <a:off x="1966072" y="784102"/>
            <a:ext cx="1656183" cy="6248746"/>
          </a:xfrm>
          <a:prstGeom prst="rect">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165871" y="784102"/>
            <a:ext cx="1680818" cy="6248746"/>
          </a:xfrm>
          <a:prstGeom prst="rect">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スライド番号プレースホルダー 15"/>
          <p:cNvSpPr>
            <a:spLocks noGrp="1"/>
          </p:cNvSpPr>
          <p:nvPr>
            <p:ph type="sldNum" sz="quarter" idx="12"/>
          </p:nvPr>
        </p:nvSpPr>
        <p:spPr>
          <a:xfrm>
            <a:off x="9797677" y="9125456"/>
            <a:ext cx="2987040" cy="475744"/>
          </a:xfrm>
        </p:spPr>
        <p:txBody>
          <a:bodyPr/>
          <a:lstStyle/>
          <a:p>
            <a:fld id="{9741FA7A-C8FC-43AC-A9E6-3C41ED923A89}" type="slidenum">
              <a:rPr kumimoji="1" lang="ja-JP" altLang="en-US" smtClean="0"/>
              <a:t>4</a:t>
            </a:fld>
            <a:endParaRPr kumimoji="1" lang="ja-JP" altLang="en-US" dirty="0"/>
          </a:p>
        </p:txBody>
      </p:sp>
      <p:sp>
        <p:nvSpPr>
          <p:cNvPr id="25" name="正方形/長方形 24"/>
          <p:cNvSpPr/>
          <p:nvPr/>
        </p:nvSpPr>
        <p:spPr>
          <a:xfrm>
            <a:off x="2092377" y="595443"/>
            <a:ext cx="1391513" cy="361419"/>
          </a:xfrm>
          <a:prstGeom prst="rect">
            <a:avLst/>
          </a:prstGeom>
          <a:solidFill>
            <a:srgbClr val="007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err="1"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0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者への理解・環境整備</a:t>
            </a:r>
            <a:endParaRPr kumimoji="1" lang="en-US" altLang="ja-JP" sz="10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3880521" y="584702"/>
            <a:ext cx="1379834" cy="361419"/>
          </a:xfrm>
          <a:prstGeom prst="rect">
            <a:avLst/>
          </a:prstGeom>
          <a:solidFill>
            <a:srgbClr val="007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海外への和食や食文化の</a:t>
            </a:r>
            <a:r>
              <a:rPr lang="en-US" altLang="ja-JP" sz="10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PR</a:t>
            </a:r>
            <a:endParaRPr kumimoji="1" lang="en-US" altLang="ja-JP" sz="10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5680720" y="583424"/>
            <a:ext cx="1399489" cy="361419"/>
          </a:xfrm>
          <a:prstGeom prst="rect">
            <a:avLst/>
          </a:prstGeom>
          <a:solidFill>
            <a:srgbClr val="007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都市イメージ向上・転入促進</a:t>
            </a:r>
            <a:endParaRPr kumimoji="1" lang="en-US" altLang="ja-JP" sz="10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7492716" y="584701"/>
            <a:ext cx="1387692" cy="361419"/>
          </a:xfrm>
          <a:prstGeom prst="rect">
            <a:avLst/>
          </a:prstGeom>
          <a:solidFill>
            <a:srgbClr val="007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健康・ヘルスケア</a:t>
            </a:r>
            <a:endParaRPr kumimoji="1" lang="en-US" altLang="ja-JP" sz="10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323657" y="584702"/>
            <a:ext cx="1389532" cy="361419"/>
          </a:xfrm>
          <a:prstGeom prst="rect">
            <a:avLst/>
          </a:prstGeom>
          <a:solidFill>
            <a:srgbClr val="007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外国人旅行者受入環境整備</a:t>
            </a:r>
            <a:endParaRPr kumimoji="1" lang="en-US" altLang="ja-JP" sz="10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角丸四角形 101"/>
          <p:cNvSpPr/>
          <p:nvPr/>
        </p:nvSpPr>
        <p:spPr>
          <a:xfrm>
            <a:off x="309619" y="1056468"/>
            <a:ext cx="1403570" cy="520068"/>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１．外国人</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観光客</a:t>
            </a:r>
            <a:r>
              <a:rPr lang="ja-JP" altLang="en-US"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角丸四角形 103"/>
          <p:cNvSpPr/>
          <p:nvPr/>
        </p:nvSpPr>
        <p:spPr>
          <a:xfrm>
            <a:off x="2092377" y="1056184"/>
            <a:ext cx="1403571" cy="520352"/>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050" b="1"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者・社会的</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弱者</a:t>
            </a:r>
            <a:r>
              <a:rPr lang="ja-JP" altLang="en-US"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角丸四角形 104"/>
          <p:cNvSpPr/>
          <p:nvPr/>
        </p:nvSpPr>
        <p:spPr>
          <a:xfrm>
            <a:off x="11026495" y="1056187"/>
            <a:ext cx="1422977" cy="520349"/>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３．子どもの</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a:t>
            </a:r>
            <a:r>
              <a:rPr lang="ja-JP" altLang="en-US"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角丸四角形 107"/>
          <p:cNvSpPr/>
          <p:nvPr/>
        </p:nvSpPr>
        <p:spPr>
          <a:xfrm>
            <a:off x="5692364" y="1056187"/>
            <a:ext cx="1395980" cy="520349"/>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４．子どもの安全・</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安心</a:t>
            </a:r>
            <a:r>
              <a:rPr lang="ja-JP" altLang="en-US"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角丸四角形 109"/>
          <p:cNvSpPr/>
          <p:nvPr/>
        </p:nvSpPr>
        <p:spPr>
          <a:xfrm>
            <a:off x="3848940" y="1056184"/>
            <a:ext cx="1411415" cy="520352"/>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食</a:t>
            </a:r>
            <a:r>
              <a:rPr lang="ja-JP" altLang="en-US"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角丸四角形 110"/>
          <p:cNvSpPr/>
          <p:nvPr/>
        </p:nvSpPr>
        <p:spPr>
          <a:xfrm>
            <a:off x="309619" y="7608912"/>
            <a:ext cx="12139852" cy="304043"/>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６．</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公共交通</a:t>
            </a:r>
            <a:r>
              <a:rPr lang="ja-JP" altLang="en-US"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角丸四角形 111"/>
          <p:cNvSpPr/>
          <p:nvPr/>
        </p:nvSpPr>
        <p:spPr>
          <a:xfrm>
            <a:off x="323657" y="8016943"/>
            <a:ext cx="12125813" cy="304043"/>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７．道路</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交通</a:t>
            </a:r>
            <a:r>
              <a:rPr lang="ja-JP" altLang="en-US"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角丸四角形 120"/>
          <p:cNvSpPr/>
          <p:nvPr/>
        </p:nvSpPr>
        <p:spPr>
          <a:xfrm>
            <a:off x="9281120" y="1056187"/>
            <a:ext cx="1412685" cy="520349"/>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８．環境</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マネジメント</a:t>
            </a:r>
            <a:r>
              <a:rPr lang="ja-JP" altLang="en-US"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角丸四角形 121"/>
          <p:cNvSpPr/>
          <p:nvPr/>
        </p:nvSpPr>
        <p:spPr>
          <a:xfrm>
            <a:off x="7480921" y="1056187"/>
            <a:ext cx="1411414" cy="520349"/>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９．</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ヘルスケア</a:t>
            </a:r>
            <a:r>
              <a:rPr lang="ja-JP" altLang="en-US"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角丸四角形 126"/>
          <p:cNvSpPr/>
          <p:nvPr/>
        </p:nvSpPr>
        <p:spPr>
          <a:xfrm>
            <a:off x="7480921" y="1679696"/>
            <a:ext cx="1411416" cy="527292"/>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１０．</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a:t>
            </a:r>
            <a:r>
              <a:rPr lang="ja-JP" altLang="en-US"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8" name="角丸四角形 127"/>
          <p:cNvSpPr/>
          <p:nvPr/>
        </p:nvSpPr>
        <p:spPr>
          <a:xfrm>
            <a:off x="316636" y="8401001"/>
            <a:ext cx="12123984" cy="288032"/>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１１．</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防災</a:t>
            </a:r>
            <a:r>
              <a:rPr lang="ja-JP" altLang="en-US"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9" name="角丸四角形 128"/>
          <p:cNvSpPr/>
          <p:nvPr/>
        </p:nvSpPr>
        <p:spPr>
          <a:xfrm>
            <a:off x="5680720" y="1679695"/>
            <a:ext cx="1403570" cy="527292"/>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１２．</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マーケティング</a:t>
            </a:r>
            <a:r>
              <a:rPr lang="ja-JP" altLang="en-US"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0" name="角丸四角形 129"/>
          <p:cNvSpPr/>
          <p:nvPr/>
        </p:nvSpPr>
        <p:spPr>
          <a:xfrm>
            <a:off x="3848941" y="1679696"/>
            <a:ext cx="1411414" cy="527291"/>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１３．企業</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の輸出促進</a:t>
            </a:r>
            <a:r>
              <a:rPr lang="ja-JP" altLang="en-US"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3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角丸四角形 130"/>
          <p:cNvSpPr/>
          <p:nvPr/>
        </p:nvSpPr>
        <p:spPr>
          <a:xfrm>
            <a:off x="9274567" y="1695515"/>
            <a:ext cx="1419238" cy="527291"/>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zh-TW"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１４．生産</a:t>
            </a:r>
            <a:r>
              <a:rPr lang="zh-TW"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a:t>
            </a:r>
            <a:r>
              <a:rPr lang="ja-JP" altLang="en-US"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zh-TW"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2" name="角丸四角形 131"/>
          <p:cNvSpPr/>
          <p:nvPr/>
        </p:nvSpPr>
        <p:spPr>
          <a:xfrm>
            <a:off x="2092377" y="1679696"/>
            <a:ext cx="1403570" cy="527292"/>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１５．</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コミュニケーションロボット</a:t>
            </a:r>
            <a:r>
              <a:rPr lang="ja-JP" altLang="en-US"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3" name="角丸四角形 132"/>
          <p:cNvSpPr/>
          <p:nvPr/>
        </p:nvSpPr>
        <p:spPr>
          <a:xfrm>
            <a:off x="9281119" y="2298667"/>
            <a:ext cx="1412686" cy="525907"/>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１６．</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オープンサイエンス</a:t>
            </a:r>
            <a:r>
              <a:rPr lang="ja-JP" altLang="en-US"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4" name="角丸四角形 133"/>
          <p:cNvSpPr/>
          <p:nvPr/>
        </p:nvSpPr>
        <p:spPr>
          <a:xfrm>
            <a:off x="9281119" y="2928392"/>
            <a:ext cx="1412686" cy="556533"/>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１７．</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海洋関係</a:t>
            </a:r>
            <a:r>
              <a:rPr lang="ja-JP" altLang="en-US"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5" name="角丸四角形 134"/>
          <p:cNvSpPr/>
          <p:nvPr/>
        </p:nvSpPr>
        <p:spPr>
          <a:xfrm>
            <a:off x="11026496" y="1682696"/>
            <a:ext cx="1422977" cy="524539"/>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１８．</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宇宙</a:t>
            </a:r>
            <a:r>
              <a:rPr lang="ja-JP" altLang="en-US"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角丸四角形 135"/>
          <p:cNvSpPr/>
          <p:nvPr/>
        </p:nvSpPr>
        <p:spPr>
          <a:xfrm>
            <a:off x="323657" y="8785493"/>
            <a:ext cx="12125816" cy="277474"/>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１９．</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オリパラ競技関係</a:t>
            </a:r>
            <a:r>
              <a:rPr lang="ja-JP" altLang="en-US"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7" name="角丸四角形 136"/>
          <p:cNvSpPr/>
          <p:nvPr/>
        </p:nvSpPr>
        <p:spPr>
          <a:xfrm>
            <a:off x="323657" y="9147559"/>
            <a:ext cx="12125814" cy="261553"/>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２０．競技施設の後</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a:t>
            </a:r>
            <a:r>
              <a:rPr lang="ja-JP" altLang="en-US"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8" name="角丸四角形 137"/>
          <p:cNvSpPr/>
          <p:nvPr/>
        </p:nvSpPr>
        <p:spPr>
          <a:xfrm>
            <a:off x="309619" y="1686530"/>
            <a:ext cx="1403570" cy="1167696"/>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２１．海外への地域の魅力発信と観光地でのおもてなし情報提供による海外観光客</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誘致</a:t>
            </a:r>
            <a:r>
              <a:rPr lang="ja-JP" altLang="en-US"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9" name="角丸四角形 138"/>
          <p:cNvSpPr/>
          <p:nvPr/>
        </p:nvSpPr>
        <p:spPr>
          <a:xfrm>
            <a:off x="5686040" y="2298667"/>
            <a:ext cx="1402304" cy="740017"/>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２２．イベント・観光情報提供を中核とした地域</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活性化</a:t>
            </a:r>
            <a:r>
              <a:rPr lang="ja-JP" altLang="en-US"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0" name="角丸四角形 139"/>
          <p:cNvSpPr/>
          <p:nvPr/>
        </p:nvSpPr>
        <p:spPr>
          <a:xfrm>
            <a:off x="314195" y="2991461"/>
            <a:ext cx="1394418" cy="75893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２３．訪日外国人観光客に対する情報提供</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サービス</a:t>
            </a:r>
            <a:r>
              <a:rPr lang="ja-JP" altLang="en-US"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1" name="角丸四角形 140"/>
          <p:cNvSpPr/>
          <p:nvPr/>
        </p:nvSpPr>
        <p:spPr>
          <a:xfrm>
            <a:off x="305271" y="3894407"/>
            <a:ext cx="1394418" cy="400633"/>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２４．体験型</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a:t>
            </a:r>
            <a:r>
              <a:rPr lang="ja-JP" altLang="en-US"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2" name="角丸四角形 141"/>
          <p:cNvSpPr/>
          <p:nvPr/>
        </p:nvSpPr>
        <p:spPr>
          <a:xfrm>
            <a:off x="5694918" y="3151455"/>
            <a:ext cx="1393425" cy="528254"/>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２５．ふるさと魅力配信</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3" name="角丸四角形 142"/>
          <p:cNvSpPr/>
          <p:nvPr/>
        </p:nvSpPr>
        <p:spPr>
          <a:xfrm>
            <a:off x="3848940" y="2311123"/>
            <a:ext cx="1411416" cy="127238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２６．海外消費者へのトレーサビリティ情報の提供による日本の農産物高付加価値化（ブランド化</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4" name="角丸四角形 143"/>
          <p:cNvSpPr/>
          <p:nvPr/>
        </p:nvSpPr>
        <p:spPr>
          <a:xfrm>
            <a:off x="3848940" y="3732293"/>
            <a:ext cx="1411415" cy="761899"/>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２７．</a:t>
            </a:r>
            <a:r>
              <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LOD</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活用に</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よる農畜</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産業の</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振興</a:t>
            </a:r>
            <a:r>
              <a:rPr lang="ja-JP" altLang="en-US"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5" name="角丸四角形 144"/>
          <p:cNvSpPr/>
          <p:nvPr/>
        </p:nvSpPr>
        <p:spPr>
          <a:xfrm>
            <a:off x="7480920" y="2298668"/>
            <a:ext cx="1411416" cy="525906"/>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２８．</a:t>
            </a:r>
            <a:r>
              <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スポーツ</a:t>
            </a:r>
            <a:r>
              <a:rPr lang="ja-JP" altLang="en-US"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6" name="角丸四角形 145"/>
          <p:cNvSpPr/>
          <p:nvPr/>
        </p:nvSpPr>
        <p:spPr>
          <a:xfrm>
            <a:off x="7480920" y="2947314"/>
            <a:ext cx="1411416" cy="780206"/>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２９．</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糖尿病予備軍に対する重症化</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予防</a:t>
            </a:r>
            <a:r>
              <a:rPr lang="ja-JP" altLang="en-US"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7" name="角丸四角形 146"/>
          <p:cNvSpPr/>
          <p:nvPr/>
        </p:nvSpPr>
        <p:spPr>
          <a:xfrm>
            <a:off x="301773" y="4400146"/>
            <a:ext cx="1403570" cy="641012"/>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３０．</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高度な</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リアルタイムナビゲーション</a:t>
            </a:r>
            <a:r>
              <a:rPr lang="ja-JP" altLang="en-US"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8" name="角丸四角形 147"/>
          <p:cNvSpPr/>
          <p:nvPr/>
        </p:nvSpPr>
        <p:spPr>
          <a:xfrm>
            <a:off x="5694918" y="3799081"/>
            <a:ext cx="1393425" cy="101088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３１．</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地域住民へのわかりやすい災害リスク情報提供と避難誘導による</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減災</a:t>
            </a:r>
            <a:r>
              <a:rPr lang="ja-JP" altLang="en-US"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9" name="角丸四角形 148"/>
          <p:cNvSpPr/>
          <p:nvPr/>
        </p:nvSpPr>
        <p:spPr>
          <a:xfrm>
            <a:off x="301773" y="5190551"/>
            <a:ext cx="3182117" cy="259095"/>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３２．</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災害時における避難誘導</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a:t>
            </a:r>
            <a:r>
              <a:rPr lang="ja-JP" altLang="en-US"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角丸四角形 149"/>
          <p:cNvSpPr/>
          <p:nvPr/>
        </p:nvSpPr>
        <p:spPr>
          <a:xfrm>
            <a:off x="2092377" y="2298668"/>
            <a:ext cx="1403571" cy="649254"/>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３３．</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高齢者や</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身障者向け移動支援</a:t>
            </a:r>
            <a:r>
              <a:rPr lang="ja-JP" altLang="en-US"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1" name="角丸四角形 150"/>
          <p:cNvSpPr/>
          <p:nvPr/>
        </p:nvSpPr>
        <p:spPr>
          <a:xfrm>
            <a:off x="11026495" y="2311122"/>
            <a:ext cx="1422977" cy="727561"/>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３４．</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プログラミング教育による人材の育成とイノベーションの</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促進</a:t>
            </a:r>
            <a:r>
              <a:rPr lang="ja-JP" altLang="en-US"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2" name="角丸四角形 151"/>
          <p:cNvSpPr/>
          <p:nvPr/>
        </p:nvSpPr>
        <p:spPr>
          <a:xfrm>
            <a:off x="5694919" y="4907665"/>
            <a:ext cx="1393424" cy="583406"/>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３５．</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子ども連れ</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家族向け</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サービス</a:t>
            </a:r>
            <a:r>
              <a:rPr lang="ja-JP" altLang="en-US"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3" name="角丸四角形 152"/>
          <p:cNvSpPr/>
          <p:nvPr/>
        </p:nvSpPr>
        <p:spPr>
          <a:xfrm>
            <a:off x="9281120" y="3576464"/>
            <a:ext cx="1412685" cy="7619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３６．</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公共インフラの異常発生の早期検知・長寿</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命化</a:t>
            </a:r>
            <a:r>
              <a:rPr lang="ja-JP" altLang="en-US"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4" name="角丸四角形 153"/>
          <p:cNvSpPr/>
          <p:nvPr/>
        </p:nvSpPr>
        <p:spPr>
          <a:xfrm>
            <a:off x="5694919" y="5607143"/>
            <a:ext cx="1393424" cy="571141"/>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３７．</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オープンデータを活用した複合的空き家</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対策</a:t>
            </a:r>
            <a:r>
              <a:rPr lang="ja-JP" altLang="en-US"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5" name="角丸四角形 154"/>
          <p:cNvSpPr/>
          <p:nvPr/>
        </p:nvSpPr>
        <p:spPr>
          <a:xfrm>
            <a:off x="5694918" y="6307399"/>
            <a:ext cx="1393425" cy="535888"/>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３８．</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不動産取引等の</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活性化</a:t>
            </a:r>
            <a:r>
              <a:rPr lang="ja-JP" altLang="en-US"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0" name="正方形/長方形 159"/>
          <p:cNvSpPr/>
          <p:nvPr/>
        </p:nvSpPr>
        <p:spPr>
          <a:xfrm>
            <a:off x="165871" y="7338882"/>
            <a:ext cx="12427618" cy="2214246"/>
          </a:xfrm>
          <a:prstGeom prst="rect">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5422119" y="7176864"/>
            <a:ext cx="2173386" cy="324036"/>
          </a:xfrm>
          <a:prstGeom prst="rect">
            <a:avLst/>
          </a:prstGeom>
          <a:solidFill>
            <a:srgbClr val="007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分野横断</a:t>
            </a:r>
            <a:endParaRPr kumimoji="1" lang="en-US" altLang="ja-JP" sz="10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2" name="正方形/長方形 161"/>
          <p:cNvSpPr/>
          <p:nvPr/>
        </p:nvSpPr>
        <p:spPr>
          <a:xfrm>
            <a:off x="9144909" y="794844"/>
            <a:ext cx="1662886" cy="6236599"/>
          </a:xfrm>
          <a:prstGeom prst="rect">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正方形/長方形 162"/>
          <p:cNvSpPr/>
          <p:nvPr/>
        </p:nvSpPr>
        <p:spPr>
          <a:xfrm>
            <a:off x="9265601" y="584702"/>
            <a:ext cx="1387692" cy="361419"/>
          </a:xfrm>
          <a:prstGeom prst="rect">
            <a:avLst/>
          </a:prstGeom>
          <a:solidFill>
            <a:srgbClr val="007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産業・技術開発</a:t>
            </a:r>
            <a:endParaRPr kumimoji="1" lang="en-US" altLang="ja-JP" sz="10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4" name="正方形/長方形 163"/>
          <p:cNvSpPr/>
          <p:nvPr/>
        </p:nvSpPr>
        <p:spPr>
          <a:xfrm>
            <a:off x="10925685" y="798369"/>
            <a:ext cx="1667804" cy="6232614"/>
          </a:xfrm>
          <a:prstGeom prst="rect">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11019741" y="579560"/>
            <a:ext cx="1395827" cy="361419"/>
          </a:xfrm>
          <a:prstGeom prst="rect">
            <a:avLst/>
          </a:prstGeom>
          <a:solidFill>
            <a:srgbClr val="007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教育・人材育成</a:t>
            </a:r>
            <a:endParaRPr kumimoji="1" lang="en-US" altLang="ja-JP" sz="10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6" name="テキスト ボックス 165"/>
          <p:cNvSpPr txBox="1"/>
          <p:nvPr/>
        </p:nvSpPr>
        <p:spPr>
          <a:xfrm>
            <a:off x="0" y="-3745"/>
            <a:ext cx="5748690" cy="461665"/>
          </a:xfrm>
          <a:prstGeom prst="rect">
            <a:avLst/>
          </a:prstGeom>
          <a:noFill/>
        </p:spPr>
        <p:txBody>
          <a:bodyPr wrap="none" rtlCol="0">
            <a:spAutoFi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３．実証テーマ案の評価結果と</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グルーピング</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08353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15"/>
          <p:cNvSpPr>
            <a:spLocks noGrp="1"/>
          </p:cNvSpPr>
          <p:nvPr>
            <p:ph type="sldNum" sz="quarter" idx="12"/>
          </p:nvPr>
        </p:nvSpPr>
        <p:spPr>
          <a:xfrm>
            <a:off x="9814560" y="9125456"/>
            <a:ext cx="2987040" cy="475744"/>
          </a:xfrm>
        </p:spPr>
        <p:txBody>
          <a:bodyPr/>
          <a:lstStyle/>
          <a:p>
            <a:fld id="{9741FA7A-C8FC-43AC-A9E6-3C41ED923A89}" type="slidenum">
              <a:rPr kumimoji="1" lang="ja-JP" altLang="en-US" smtClean="0"/>
              <a:t>5</a:t>
            </a:fld>
            <a:endParaRPr kumimoji="1" lang="ja-JP" altLang="en-US" dirty="0"/>
          </a:p>
        </p:txBody>
      </p:sp>
      <p:cxnSp>
        <p:nvCxnSpPr>
          <p:cNvPr id="20" name="直線コネクタ 19"/>
          <p:cNvCxnSpPr/>
          <p:nvPr/>
        </p:nvCxnSpPr>
        <p:spPr>
          <a:xfrm>
            <a:off x="352128" y="8772490"/>
            <a:ext cx="12313368" cy="0"/>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3168792" y="480120"/>
            <a:ext cx="1547061" cy="397099"/>
          </a:xfrm>
          <a:prstGeom prst="rect">
            <a:avLst/>
          </a:prstGeom>
          <a:solidFill>
            <a:srgbClr val="007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err="1"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0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者への理解</a:t>
            </a:r>
            <a:endParaRPr kumimoji="1" lang="en-US" altLang="ja-JP" sz="10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・環境整備</a:t>
            </a:r>
            <a:endParaRPr kumimoji="1" lang="en-US" altLang="ja-JP" sz="10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4811491" y="480120"/>
            <a:ext cx="1506351" cy="397099"/>
          </a:xfrm>
          <a:prstGeom prst="rect">
            <a:avLst/>
          </a:prstGeom>
          <a:solidFill>
            <a:srgbClr val="007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海外への和食や</a:t>
            </a:r>
            <a:endParaRPr lang="en-US" altLang="ja-JP" sz="10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食文化の</a:t>
            </a:r>
            <a:r>
              <a:rPr lang="en-US" altLang="ja-JP" sz="10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PR</a:t>
            </a:r>
            <a:endParaRPr kumimoji="1" lang="en-US" altLang="ja-JP" sz="10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6387208" y="480120"/>
            <a:ext cx="1662385" cy="397099"/>
          </a:xfrm>
          <a:prstGeom prst="rect">
            <a:avLst/>
          </a:prstGeom>
          <a:solidFill>
            <a:srgbClr val="007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都市イメージ向上</a:t>
            </a:r>
            <a:endParaRPr kumimoji="1" lang="en-US" altLang="ja-JP" sz="10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・転入促進</a:t>
            </a:r>
            <a:endParaRPr kumimoji="1" lang="en-US" altLang="ja-JP" sz="10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8135813" y="480120"/>
            <a:ext cx="1433338" cy="397099"/>
          </a:xfrm>
          <a:prstGeom prst="rect">
            <a:avLst/>
          </a:prstGeom>
          <a:solidFill>
            <a:srgbClr val="007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ヘルスケア</a:t>
            </a:r>
            <a:endParaRPr kumimoji="1" lang="en-US" altLang="ja-JP" sz="10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2" name="直線コネクタ 31"/>
          <p:cNvCxnSpPr/>
          <p:nvPr/>
        </p:nvCxnSpPr>
        <p:spPr>
          <a:xfrm>
            <a:off x="352128" y="5736704"/>
            <a:ext cx="12313368" cy="0"/>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36" name="角丸四角形 35"/>
          <p:cNvSpPr/>
          <p:nvPr/>
        </p:nvSpPr>
        <p:spPr>
          <a:xfrm>
            <a:off x="1473959" y="5845011"/>
            <a:ext cx="11102808" cy="281941"/>
          </a:xfrm>
          <a:prstGeom prst="roundRect">
            <a:avLst/>
          </a:prstGeom>
          <a:solidFill>
            <a:srgbClr val="CC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公共交通情報</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（鉄道、バス、タクシー、航空機、船</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など）（路線</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、時刻表、料金、運行</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情報、施設情報など</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7" name="角丸四角形 36"/>
          <p:cNvSpPr/>
          <p:nvPr/>
        </p:nvSpPr>
        <p:spPr>
          <a:xfrm>
            <a:off x="1468080" y="6205051"/>
            <a:ext cx="11116093" cy="281941"/>
          </a:xfrm>
          <a:prstGeom prst="roundRect">
            <a:avLst/>
          </a:prstGeom>
          <a:solidFill>
            <a:srgbClr val="CC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道路情報</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（道路施設情報、混雑状況、工事情報など）</a:t>
            </a:r>
          </a:p>
        </p:txBody>
      </p:sp>
      <p:sp>
        <p:nvSpPr>
          <p:cNvPr id="38" name="角丸四角形 37"/>
          <p:cNvSpPr/>
          <p:nvPr/>
        </p:nvSpPr>
        <p:spPr>
          <a:xfrm>
            <a:off x="1468080" y="6565091"/>
            <a:ext cx="11116093" cy="281941"/>
          </a:xfrm>
          <a:prstGeom prst="roundRect">
            <a:avLst/>
          </a:prstGeom>
          <a:solidFill>
            <a:srgbClr val="CC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気象情報</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（天気図、実測値、予報、警報、海象情報など）</a:t>
            </a:r>
          </a:p>
        </p:txBody>
      </p:sp>
      <p:sp>
        <p:nvSpPr>
          <p:cNvPr id="39" name="角丸四角形 38"/>
          <p:cNvSpPr/>
          <p:nvPr/>
        </p:nvSpPr>
        <p:spPr>
          <a:xfrm>
            <a:off x="1473958" y="6940281"/>
            <a:ext cx="11102808" cy="281941"/>
          </a:xfrm>
          <a:prstGeom prst="roundRect">
            <a:avLst/>
          </a:prstGeom>
          <a:solidFill>
            <a:srgbClr val="CC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地理空間情報</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（地図、航空写真、地質情報、古地図など）</a:t>
            </a:r>
          </a:p>
        </p:txBody>
      </p:sp>
      <p:sp>
        <p:nvSpPr>
          <p:cNvPr id="40" name="角丸四角形 39"/>
          <p:cNvSpPr/>
          <p:nvPr/>
        </p:nvSpPr>
        <p:spPr>
          <a:xfrm>
            <a:off x="1473958" y="7300321"/>
            <a:ext cx="11102807" cy="281941"/>
          </a:xfrm>
          <a:prstGeom prst="roundRect">
            <a:avLst/>
          </a:prstGeom>
          <a:solidFill>
            <a:srgbClr val="CC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統計情報</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（人口、産業、雇用、消費、住宅・土地など）</a:t>
            </a:r>
          </a:p>
        </p:txBody>
      </p:sp>
      <p:sp>
        <p:nvSpPr>
          <p:cNvPr id="41" name="角丸四角形 40"/>
          <p:cNvSpPr/>
          <p:nvPr/>
        </p:nvSpPr>
        <p:spPr>
          <a:xfrm>
            <a:off x="1473958" y="7645211"/>
            <a:ext cx="11102808" cy="281941"/>
          </a:xfrm>
          <a:prstGeom prst="roundRect">
            <a:avLst/>
          </a:prstGeom>
          <a:solidFill>
            <a:srgbClr val="CC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公共施設情報</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（学校、病院、</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公園、商業施設など</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42" name="角丸四角形 41"/>
          <p:cNvSpPr/>
          <p:nvPr/>
        </p:nvSpPr>
        <p:spPr>
          <a:xfrm>
            <a:off x="1473958" y="8005251"/>
            <a:ext cx="11102808" cy="281941"/>
          </a:xfrm>
          <a:prstGeom prst="roundRect">
            <a:avLst/>
          </a:prstGeom>
          <a:solidFill>
            <a:srgbClr val="CC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観光・イベント情報</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（観光地情報、アクセス、利用可能時間、</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料金、混雑予想、宿泊施設、飲食店、買い物など</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43" name="角丸四角形 42"/>
          <p:cNvSpPr/>
          <p:nvPr/>
        </p:nvSpPr>
        <p:spPr>
          <a:xfrm>
            <a:off x="1473958" y="8357107"/>
            <a:ext cx="11102808" cy="281941"/>
          </a:xfrm>
          <a:prstGeom prst="roundRect">
            <a:avLst/>
          </a:prstGeom>
          <a:solidFill>
            <a:srgbClr val="CC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緊急・災害情報</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（避難指示・誘導、避難所、ハザードマップ、警報・注意報、緊急車両接近など）</a:t>
            </a:r>
          </a:p>
        </p:txBody>
      </p:sp>
      <p:sp>
        <p:nvSpPr>
          <p:cNvPr id="44" name="角丸四角形 43"/>
          <p:cNvSpPr/>
          <p:nvPr/>
        </p:nvSpPr>
        <p:spPr>
          <a:xfrm>
            <a:off x="1473958" y="8871736"/>
            <a:ext cx="11102807" cy="281941"/>
          </a:xfrm>
          <a:prstGeom prst="roundRect">
            <a:avLst/>
          </a:prstGeom>
          <a:solidFill>
            <a:srgbClr val="CC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競技・選手情報</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（競技時間・会場</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、チケット</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情報、選手プロフィール、競技結果、過去の記録など）</a:t>
            </a:r>
          </a:p>
        </p:txBody>
      </p:sp>
      <p:sp>
        <p:nvSpPr>
          <p:cNvPr id="45" name="角丸四角形 44"/>
          <p:cNvSpPr/>
          <p:nvPr/>
        </p:nvSpPr>
        <p:spPr>
          <a:xfrm>
            <a:off x="1473958" y="9249132"/>
            <a:ext cx="11102808" cy="281941"/>
          </a:xfrm>
          <a:prstGeom prst="roundRect">
            <a:avLst/>
          </a:prstGeom>
          <a:solidFill>
            <a:srgbClr val="CC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競技施設情報</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（場所、アクセス、施設情報など）</a:t>
            </a:r>
          </a:p>
        </p:txBody>
      </p:sp>
      <p:sp>
        <p:nvSpPr>
          <p:cNvPr id="46" name="正方形/長方形 45"/>
          <p:cNvSpPr/>
          <p:nvPr/>
        </p:nvSpPr>
        <p:spPr>
          <a:xfrm>
            <a:off x="208113" y="5847672"/>
            <a:ext cx="1160480" cy="279137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分野横断で</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共通</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ニーズ</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が高い</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a:t>
            </a:r>
          </a:p>
        </p:txBody>
      </p:sp>
      <p:sp>
        <p:nvSpPr>
          <p:cNvPr id="51" name="正方形/長方形 50"/>
          <p:cNvSpPr/>
          <p:nvPr/>
        </p:nvSpPr>
        <p:spPr>
          <a:xfrm>
            <a:off x="216464" y="8874398"/>
            <a:ext cx="1152127" cy="67431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オリパラ時の情報</a:t>
            </a:r>
          </a:p>
        </p:txBody>
      </p:sp>
      <p:sp>
        <p:nvSpPr>
          <p:cNvPr id="52" name="正方形/長方形 51"/>
          <p:cNvSpPr/>
          <p:nvPr/>
        </p:nvSpPr>
        <p:spPr>
          <a:xfrm>
            <a:off x="208112" y="4584133"/>
            <a:ext cx="1160479" cy="57650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分野別情報</a:t>
            </a:r>
            <a:endPar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正方形/長方形 52"/>
          <p:cNvSpPr/>
          <p:nvPr/>
        </p:nvSpPr>
        <p:spPr>
          <a:xfrm>
            <a:off x="208112" y="4073576"/>
            <a:ext cx="1160479" cy="43155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個人が保有</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a:t>
            </a:r>
            <a:endPar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a:xfrm>
            <a:off x="208113" y="5225691"/>
            <a:ext cx="1160479" cy="43900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必要機能</a:t>
            </a:r>
            <a:endPar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正方形/長方形 56"/>
          <p:cNvSpPr/>
          <p:nvPr/>
        </p:nvSpPr>
        <p:spPr>
          <a:xfrm>
            <a:off x="208434" y="480120"/>
            <a:ext cx="1160479" cy="39709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テーマ</a:t>
            </a:r>
            <a:endPar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a:xfrm>
            <a:off x="216464" y="972760"/>
            <a:ext cx="1152128" cy="117006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endPar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7" name="直線コネクタ 76"/>
          <p:cNvCxnSpPr/>
          <p:nvPr/>
        </p:nvCxnSpPr>
        <p:spPr>
          <a:xfrm>
            <a:off x="2516950" y="1332897"/>
            <a:ext cx="8712" cy="80718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79" name="テキスト ボックス 78"/>
          <p:cNvSpPr txBox="1"/>
          <p:nvPr/>
        </p:nvSpPr>
        <p:spPr>
          <a:xfrm>
            <a:off x="2341362" y="5834325"/>
            <a:ext cx="370075" cy="307777"/>
          </a:xfrm>
          <a:prstGeom prst="rect">
            <a:avLst/>
          </a:prstGeom>
          <a:noFill/>
        </p:spPr>
        <p:txBody>
          <a:bodyPr wrap="square" rtlCol="0">
            <a:spAutoFit/>
          </a:bodyPr>
          <a:lstStyle/>
          <a:p>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p:cNvSpPr/>
          <p:nvPr/>
        </p:nvSpPr>
        <p:spPr>
          <a:xfrm>
            <a:off x="1505069" y="5227407"/>
            <a:ext cx="1611285" cy="436462"/>
          </a:xfrm>
          <a:prstGeom prst="round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翻訳・多言語対応、クレジットカード決済、ナビゲーションなど</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角丸四角形 54"/>
          <p:cNvSpPr/>
          <p:nvPr/>
        </p:nvSpPr>
        <p:spPr>
          <a:xfrm>
            <a:off x="1481430" y="4073575"/>
            <a:ext cx="1611285" cy="431552"/>
          </a:xfrm>
          <a:prstGeom prst="round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現在地、行動予定、食事に関する制約、使用言語など</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角丸四角形 55"/>
          <p:cNvSpPr/>
          <p:nvPr/>
        </p:nvSpPr>
        <p:spPr>
          <a:xfrm>
            <a:off x="1488970" y="4588990"/>
            <a:ext cx="1611285" cy="571650"/>
          </a:xfrm>
          <a:prstGeom prst="roundRect">
            <a:avLst>
              <a:gd name="adj" fmla="val 11536"/>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Wi-Fi</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スポット情報、食に関する情報（ハラールなど）、観光案内所、口コミ情報など</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正方形/長方形 59"/>
          <p:cNvSpPr/>
          <p:nvPr/>
        </p:nvSpPr>
        <p:spPr>
          <a:xfrm>
            <a:off x="1440601" y="972760"/>
            <a:ext cx="1643793" cy="117006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外国人旅行者向けのパーソナルアシスタント（コンシェルジュ）サービス向上に向け、情報サービス事業者等の協力を得て、オープンデータ化が必要な情報や、公開方法などを検証。</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1440600" y="480120"/>
            <a:ext cx="1643793" cy="397099"/>
          </a:xfrm>
          <a:prstGeom prst="rect">
            <a:avLst/>
          </a:prstGeom>
          <a:solidFill>
            <a:srgbClr val="007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外国人旅行者</a:t>
            </a:r>
            <a:endParaRPr kumimoji="1" lang="en-US" altLang="ja-JP" sz="10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受入環境整備</a:t>
            </a:r>
            <a:endParaRPr kumimoji="1" lang="en-US" altLang="ja-JP" sz="10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テキスト ボックス 79"/>
          <p:cNvSpPr txBox="1"/>
          <p:nvPr/>
        </p:nvSpPr>
        <p:spPr>
          <a:xfrm>
            <a:off x="2341362" y="6194365"/>
            <a:ext cx="370075" cy="307777"/>
          </a:xfrm>
          <a:prstGeom prst="rect">
            <a:avLst/>
          </a:prstGeom>
          <a:noFill/>
        </p:spPr>
        <p:txBody>
          <a:bodyPr wrap="square" rtlCol="0">
            <a:spAutoFit/>
          </a:bodyPr>
          <a:lstStyle/>
          <a:p>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テキスト ボックス 80"/>
          <p:cNvSpPr txBox="1"/>
          <p:nvPr/>
        </p:nvSpPr>
        <p:spPr>
          <a:xfrm>
            <a:off x="2341362" y="6554405"/>
            <a:ext cx="370075" cy="307777"/>
          </a:xfrm>
          <a:prstGeom prst="rect">
            <a:avLst/>
          </a:prstGeom>
          <a:noFill/>
        </p:spPr>
        <p:txBody>
          <a:bodyPr wrap="square" rtlCol="0">
            <a:spAutoFit/>
          </a:bodyPr>
          <a:lstStyle/>
          <a:p>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テキスト ボックス 81"/>
          <p:cNvSpPr txBox="1"/>
          <p:nvPr/>
        </p:nvSpPr>
        <p:spPr>
          <a:xfrm>
            <a:off x="2348903" y="6910545"/>
            <a:ext cx="370075" cy="307777"/>
          </a:xfrm>
          <a:prstGeom prst="rect">
            <a:avLst/>
          </a:prstGeom>
          <a:noFill/>
        </p:spPr>
        <p:txBody>
          <a:bodyPr wrap="square" rtlCol="0">
            <a:spAutoFit/>
          </a:bodyPr>
          <a:lstStyle/>
          <a:p>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テキスト ボックス 82"/>
          <p:cNvSpPr txBox="1"/>
          <p:nvPr/>
        </p:nvSpPr>
        <p:spPr>
          <a:xfrm>
            <a:off x="2341362" y="7634525"/>
            <a:ext cx="370075" cy="307777"/>
          </a:xfrm>
          <a:prstGeom prst="rect">
            <a:avLst/>
          </a:prstGeom>
          <a:noFill/>
        </p:spPr>
        <p:txBody>
          <a:bodyPr wrap="square" rtlCol="0">
            <a:spAutoFit/>
          </a:bodyPr>
          <a:lstStyle/>
          <a:p>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テキスト ボックス 83"/>
          <p:cNvSpPr txBox="1"/>
          <p:nvPr/>
        </p:nvSpPr>
        <p:spPr>
          <a:xfrm>
            <a:off x="2341362" y="7994565"/>
            <a:ext cx="370075" cy="307777"/>
          </a:xfrm>
          <a:prstGeom prst="rect">
            <a:avLst/>
          </a:prstGeom>
          <a:noFill/>
        </p:spPr>
        <p:txBody>
          <a:bodyPr wrap="square" rtlCol="0">
            <a:spAutoFit/>
          </a:bodyPr>
          <a:lstStyle/>
          <a:p>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テキスト ボックス 84"/>
          <p:cNvSpPr txBox="1"/>
          <p:nvPr/>
        </p:nvSpPr>
        <p:spPr>
          <a:xfrm>
            <a:off x="2341362" y="8354605"/>
            <a:ext cx="370075" cy="307777"/>
          </a:xfrm>
          <a:prstGeom prst="rect">
            <a:avLst/>
          </a:prstGeom>
          <a:noFill/>
        </p:spPr>
        <p:txBody>
          <a:bodyPr wrap="square" rtlCol="0">
            <a:spAutoFit/>
          </a:bodyPr>
          <a:lstStyle/>
          <a:p>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テキスト ボックス 85"/>
          <p:cNvSpPr txBox="1"/>
          <p:nvPr/>
        </p:nvSpPr>
        <p:spPr>
          <a:xfrm>
            <a:off x="2341362" y="8861050"/>
            <a:ext cx="370075" cy="307777"/>
          </a:xfrm>
          <a:prstGeom prst="rect">
            <a:avLst/>
          </a:prstGeom>
          <a:noFill/>
        </p:spPr>
        <p:txBody>
          <a:bodyPr wrap="square" rtlCol="0">
            <a:spAutoFit/>
          </a:bodyPr>
          <a:lstStyle/>
          <a:p>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テキスト ボックス 86"/>
          <p:cNvSpPr txBox="1"/>
          <p:nvPr/>
        </p:nvSpPr>
        <p:spPr>
          <a:xfrm>
            <a:off x="2341362" y="9238446"/>
            <a:ext cx="370075" cy="307777"/>
          </a:xfrm>
          <a:prstGeom prst="rect">
            <a:avLst/>
          </a:prstGeom>
          <a:noFill/>
        </p:spPr>
        <p:txBody>
          <a:bodyPr wrap="square" rtlCol="0">
            <a:spAutoFit/>
          </a:bodyPr>
          <a:lstStyle/>
          <a:p>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208112" y="2214836"/>
            <a:ext cx="1160479" cy="176314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主な関連</a:t>
            </a:r>
            <a:endPar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プロジェクト</a:t>
            </a:r>
            <a:endPar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正方形/長方形 77"/>
          <p:cNvSpPr/>
          <p:nvPr/>
        </p:nvSpPr>
        <p:spPr>
          <a:xfrm>
            <a:off x="1459827" y="2214836"/>
            <a:ext cx="1628487" cy="176314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indent="-85725"/>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・多言語対応協議会（国、東京都、民間企業等）</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無料公衆無線</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LAN</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整備促進協議会（総務省等）</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機関</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における</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患者受入環境</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整備（厚生労働省）</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・外国人来訪者等への救急・防災</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対応（総務省）</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・おもてなしプラットフォーム研究会（経済産業省等）　など</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2" name="直線コネクタ 91"/>
          <p:cNvCxnSpPr/>
          <p:nvPr/>
        </p:nvCxnSpPr>
        <p:spPr>
          <a:xfrm>
            <a:off x="3897339" y="1339802"/>
            <a:ext cx="8712" cy="80718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93" name="テキスト ボックス 92"/>
          <p:cNvSpPr txBox="1"/>
          <p:nvPr/>
        </p:nvSpPr>
        <p:spPr>
          <a:xfrm>
            <a:off x="3735747" y="5841230"/>
            <a:ext cx="370075" cy="307777"/>
          </a:xfrm>
          <a:prstGeom prst="rect">
            <a:avLst/>
          </a:prstGeom>
          <a:noFill/>
        </p:spPr>
        <p:txBody>
          <a:bodyPr wrap="square" rtlCol="0">
            <a:spAutoFit/>
          </a:bodyPr>
          <a:lstStyle/>
          <a:p>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テキスト ボックス 93"/>
          <p:cNvSpPr txBox="1"/>
          <p:nvPr/>
        </p:nvSpPr>
        <p:spPr>
          <a:xfrm>
            <a:off x="3735747" y="6201270"/>
            <a:ext cx="370075" cy="307777"/>
          </a:xfrm>
          <a:prstGeom prst="rect">
            <a:avLst/>
          </a:prstGeom>
          <a:noFill/>
        </p:spPr>
        <p:txBody>
          <a:bodyPr wrap="square" rtlCol="0">
            <a:spAutoFit/>
          </a:bodyPr>
          <a:lstStyle/>
          <a:p>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テキスト ボックス 94"/>
          <p:cNvSpPr txBox="1"/>
          <p:nvPr/>
        </p:nvSpPr>
        <p:spPr>
          <a:xfrm>
            <a:off x="3735747" y="6561310"/>
            <a:ext cx="370075" cy="307777"/>
          </a:xfrm>
          <a:prstGeom prst="rect">
            <a:avLst/>
          </a:prstGeom>
          <a:noFill/>
        </p:spPr>
        <p:txBody>
          <a:bodyPr wrap="square" rtlCol="0">
            <a:spAutoFit/>
          </a:bodyPr>
          <a:lstStyle/>
          <a:p>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テキスト ボックス 95"/>
          <p:cNvSpPr txBox="1"/>
          <p:nvPr/>
        </p:nvSpPr>
        <p:spPr>
          <a:xfrm>
            <a:off x="3743288" y="6917450"/>
            <a:ext cx="370075" cy="307777"/>
          </a:xfrm>
          <a:prstGeom prst="rect">
            <a:avLst/>
          </a:prstGeom>
          <a:noFill/>
        </p:spPr>
        <p:txBody>
          <a:bodyPr wrap="square" rtlCol="0">
            <a:spAutoFit/>
          </a:bodyPr>
          <a:lstStyle/>
          <a:p>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テキスト ボックス 96"/>
          <p:cNvSpPr txBox="1"/>
          <p:nvPr/>
        </p:nvSpPr>
        <p:spPr>
          <a:xfrm>
            <a:off x="3735747" y="7641430"/>
            <a:ext cx="370075" cy="307777"/>
          </a:xfrm>
          <a:prstGeom prst="rect">
            <a:avLst/>
          </a:prstGeom>
          <a:noFill/>
        </p:spPr>
        <p:txBody>
          <a:bodyPr wrap="square" rtlCol="0">
            <a:spAutoFit/>
          </a:bodyPr>
          <a:lstStyle/>
          <a:p>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テキスト ボックス 97"/>
          <p:cNvSpPr txBox="1"/>
          <p:nvPr/>
        </p:nvSpPr>
        <p:spPr>
          <a:xfrm>
            <a:off x="3735747" y="8001470"/>
            <a:ext cx="370075" cy="307777"/>
          </a:xfrm>
          <a:prstGeom prst="rect">
            <a:avLst/>
          </a:prstGeom>
          <a:noFill/>
        </p:spPr>
        <p:txBody>
          <a:bodyPr wrap="square" rtlCol="0">
            <a:spAutoFit/>
          </a:bodyPr>
          <a:lstStyle/>
          <a:p>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テキスト ボックス 98"/>
          <p:cNvSpPr txBox="1"/>
          <p:nvPr/>
        </p:nvSpPr>
        <p:spPr>
          <a:xfrm>
            <a:off x="3735747" y="8361510"/>
            <a:ext cx="370075" cy="307777"/>
          </a:xfrm>
          <a:prstGeom prst="rect">
            <a:avLst/>
          </a:prstGeom>
          <a:noFill/>
        </p:spPr>
        <p:txBody>
          <a:bodyPr wrap="square" rtlCol="0">
            <a:spAutoFit/>
          </a:bodyPr>
          <a:lstStyle/>
          <a:p>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テキスト ボックス 99"/>
          <p:cNvSpPr txBox="1"/>
          <p:nvPr/>
        </p:nvSpPr>
        <p:spPr>
          <a:xfrm>
            <a:off x="3735747" y="8867955"/>
            <a:ext cx="370075" cy="307777"/>
          </a:xfrm>
          <a:prstGeom prst="rect">
            <a:avLst/>
          </a:prstGeom>
          <a:noFill/>
        </p:spPr>
        <p:txBody>
          <a:bodyPr wrap="square" rtlCol="0">
            <a:spAutoFit/>
          </a:bodyPr>
          <a:lstStyle/>
          <a:p>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テキスト ボックス 100"/>
          <p:cNvSpPr txBox="1"/>
          <p:nvPr/>
        </p:nvSpPr>
        <p:spPr>
          <a:xfrm>
            <a:off x="3735747" y="9245351"/>
            <a:ext cx="370075" cy="307777"/>
          </a:xfrm>
          <a:prstGeom prst="rect">
            <a:avLst/>
          </a:prstGeom>
          <a:noFill/>
        </p:spPr>
        <p:txBody>
          <a:bodyPr wrap="square" rtlCol="0">
            <a:spAutoFit/>
          </a:bodyPr>
          <a:lstStyle/>
          <a:p>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角丸四角形 57"/>
          <p:cNvSpPr/>
          <p:nvPr/>
        </p:nvSpPr>
        <p:spPr>
          <a:xfrm>
            <a:off x="3168792" y="4073575"/>
            <a:ext cx="1547061" cy="431551"/>
          </a:xfrm>
          <a:prstGeom prst="round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現在地、行動予定</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、障がいの状況など</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角丸四角形 63"/>
          <p:cNvSpPr/>
          <p:nvPr/>
        </p:nvSpPr>
        <p:spPr>
          <a:xfrm>
            <a:off x="3168793" y="5227407"/>
            <a:ext cx="1547061" cy="436462"/>
          </a:xfrm>
          <a:prstGeom prst="round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文字・音声変換、ナビゲーションなど</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角丸四角形 64"/>
          <p:cNvSpPr/>
          <p:nvPr/>
        </p:nvSpPr>
        <p:spPr>
          <a:xfrm>
            <a:off x="3168794" y="4588990"/>
            <a:ext cx="1547060" cy="571650"/>
          </a:xfrm>
          <a:prstGeom prst="roundRect">
            <a:avLst>
              <a:gd name="adj" fmla="val 12562"/>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交通や施設等に関するアクセシビリティ情報、サポート情報など</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正方形/長方形 65"/>
          <p:cNvSpPr/>
          <p:nvPr/>
        </p:nvSpPr>
        <p:spPr>
          <a:xfrm>
            <a:off x="3168794" y="972760"/>
            <a:ext cx="1547060" cy="117006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海外からの</a:t>
            </a:r>
            <a:r>
              <a:rPr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障がいを</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持つ観光客の受入や、内外の障がい者の国内での自立活動拡大を図るため、オープンデータ化が必要な情報や、公開方法などを検証。</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正方形/長方形 87"/>
          <p:cNvSpPr/>
          <p:nvPr/>
        </p:nvSpPr>
        <p:spPr>
          <a:xfrm>
            <a:off x="3168794" y="2214836"/>
            <a:ext cx="1547059" cy="176314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indent="-85725"/>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・アクセシビリティ協議会（組織委、都、国等）</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・バリアフリー</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WG</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（国土交通省）</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・競技施設のバリアフリー化（文部科学省等）</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歩行者移動支援の普及促進（国土交通省、総務省）</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者スポーツの推進（文部科学省等）　など</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3" name="直線コネクタ 102"/>
          <p:cNvCxnSpPr/>
          <p:nvPr/>
        </p:nvCxnSpPr>
        <p:spPr>
          <a:xfrm>
            <a:off x="5507884" y="1339802"/>
            <a:ext cx="8712" cy="80718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106" name="テキスト ボックス 105"/>
          <p:cNvSpPr txBox="1"/>
          <p:nvPr/>
        </p:nvSpPr>
        <p:spPr>
          <a:xfrm>
            <a:off x="5329147" y="6528792"/>
            <a:ext cx="370075" cy="307777"/>
          </a:xfrm>
          <a:prstGeom prst="rect">
            <a:avLst/>
          </a:prstGeom>
          <a:noFill/>
        </p:spPr>
        <p:txBody>
          <a:bodyPr wrap="square" rtlCol="0">
            <a:spAutoFit/>
          </a:bodyPr>
          <a:lstStyle/>
          <a:p>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テキスト ボックス 106"/>
          <p:cNvSpPr txBox="1"/>
          <p:nvPr/>
        </p:nvSpPr>
        <p:spPr>
          <a:xfrm>
            <a:off x="5336688" y="6884932"/>
            <a:ext cx="370075" cy="307777"/>
          </a:xfrm>
          <a:prstGeom prst="rect">
            <a:avLst/>
          </a:prstGeom>
          <a:noFill/>
        </p:spPr>
        <p:txBody>
          <a:bodyPr wrap="square" rtlCol="0">
            <a:spAutoFit/>
          </a:bodyPr>
          <a:lstStyle/>
          <a:p>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テキスト ボックス 108"/>
          <p:cNvSpPr txBox="1"/>
          <p:nvPr/>
        </p:nvSpPr>
        <p:spPr>
          <a:xfrm>
            <a:off x="5329147" y="7968952"/>
            <a:ext cx="370075" cy="307777"/>
          </a:xfrm>
          <a:prstGeom prst="rect">
            <a:avLst/>
          </a:prstGeom>
          <a:noFill/>
        </p:spPr>
        <p:txBody>
          <a:bodyPr wrap="square" rtlCol="0">
            <a:spAutoFit/>
          </a:bodyPr>
          <a:lstStyle/>
          <a:p>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角丸四角形 60"/>
          <p:cNvSpPr/>
          <p:nvPr/>
        </p:nvSpPr>
        <p:spPr>
          <a:xfrm>
            <a:off x="4816624" y="4073575"/>
            <a:ext cx="1497328" cy="431551"/>
          </a:xfrm>
          <a:prstGeom prst="round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（特になし）</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角丸四角形 66"/>
          <p:cNvSpPr/>
          <p:nvPr/>
        </p:nvSpPr>
        <p:spPr>
          <a:xfrm>
            <a:off x="4816624" y="5227407"/>
            <a:ext cx="1497327" cy="436462"/>
          </a:xfrm>
          <a:prstGeom prst="round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生産地や品質のトレーサビリティ</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角丸四角形 67"/>
          <p:cNvSpPr/>
          <p:nvPr/>
        </p:nvSpPr>
        <p:spPr>
          <a:xfrm>
            <a:off x="4816624" y="4588990"/>
            <a:ext cx="1497327" cy="571650"/>
          </a:xfrm>
          <a:prstGeom prst="roundRect">
            <a:avLst>
              <a:gd name="adj" fmla="val 10510"/>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日本の食、レシピ、食文化、気候・風土などに関する情報、口コミ情報、品質情報など</a:t>
            </a:r>
          </a:p>
        </p:txBody>
      </p:sp>
      <p:sp>
        <p:nvSpPr>
          <p:cNvPr id="69" name="正方形/長方形 68"/>
          <p:cNvSpPr/>
          <p:nvPr/>
        </p:nvSpPr>
        <p:spPr>
          <a:xfrm>
            <a:off x="4817660" y="972760"/>
            <a:ext cx="1501601" cy="117006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和食や日本の食材、食文化に関する情報を効果的に海外に発信・</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PR</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するための方法を検証。コンテンツをオープンデータ化することで、二次利用を促進し、拡散させることが考えられる。</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正方形/長方形 88"/>
          <p:cNvSpPr/>
          <p:nvPr/>
        </p:nvSpPr>
        <p:spPr>
          <a:xfrm>
            <a:off x="4823815" y="2224386"/>
            <a:ext cx="1491809" cy="176314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indent="-85725"/>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・国際的注目度</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を活かした</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訪日</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プロモーション（内閣官房等）</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文化プログラムの推進</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（内閣官房、文部科学省、外務省等）</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・和食・和の文化の発信強化（農林水産省等）</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・多言語</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対応協議会（国、東京都、民間企業等）</a:t>
            </a:r>
          </a:p>
          <a:p>
            <a:pPr marL="85725" indent="-85725"/>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・大会とクール・ジャパンの連携（経済産業省）　など</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3" name="直線コネクタ 112"/>
          <p:cNvCxnSpPr/>
          <p:nvPr/>
        </p:nvCxnSpPr>
        <p:spPr>
          <a:xfrm>
            <a:off x="7336904" y="1339802"/>
            <a:ext cx="8712" cy="80718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114" name="テキスト ボックス 113"/>
          <p:cNvSpPr txBox="1"/>
          <p:nvPr/>
        </p:nvSpPr>
        <p:spPr>
          <a:xfrm>
            <a:off x="7175312" y="5841230"/>
            <a:ext cx="370075" cy="307777"/>
          </a:xfrm>
          <a:prstGeom prst="rect">
            <a:avLst/>
          </a:prstGeom>
          <a:noFill/>
        </p:spPr>
        <p:txBody>
          <a:bodyPr wrap="square" rtlCol="0">
            <a:spAutoFit/>
          </a:bodyPr>
          <a:lstStyle/>
          <a:p>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テキスト ボックス 114"/>
          <p:cNvSpPr txBox="1"/>
          <p:nvPr/>
        </p:nvSpPr>
        <p:spPr>
          <a:xfrm>
            <a:off x="7175312" y="6201270"/>
            <a:ext cx="370075" cy="307777"/>
          </a:xfrm>
          <a:prstGeom prst="rect">
            <a:avLst/>
          </a:prstGeom>
          <a:noFill/>
        </p:spPr>
        <p:txBody>
          <a:bodyPr wrap="square" rtlCol="0">
            <a:spAutoFit/>
          </a:bodyPr>
          <a:lstStyle/>
          <a:p>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テキスト ボックス 115"/>
          <p:cNvSpPr txBox="1"/>
          <p:nvPr/>
        </p:nvSpPr>
        <p:spPr>
          <a:xfrm>
            <a:off x="7175312" y="6561310"/>
            <a:ext cx="370075" cy="307777"/>
          </a:xfrm>
          <a:prstGeom prst="rect">
            <a:avLst/>
          </a:prstGeom>
          <a:noFill/>
        </p:spPr>
        <p:txBody>
          <a:bodyPr wrap="square" rtlCol="0">
            <a:spAutoFit/>
          </a:bodyPr>
          <a:lstStyle/>
          <a:p>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テキスト ボックス 116"/>
          <p:cNvSpPr txBox="1"/>
          <p:nvPr/>
        </p:nvSpPr>
        <p:spPr>
          <a:xfrm>
            <a:off x="7182853" y="6917450"/>
            <a:ext cx="370075" cy="307777"/>
          </a:xfrm>
          <a:prstGeom prst="rect">
            <a:avLst/>
          </a:prstGeom>
          <a:noFill/>
        </p:spPr>
        <p:txBody>
          <a:bodyPr wrap="square" rtlCol="0">
            <a:spAutoFit/>
          </a:bodyPr>
          <a:lstStyle/>
          <a:p>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8" name="テキスト ボックス 117"/>
          <p:cNvSpPr txBox="1"/>
          <p:nvPr/>
        </p:nvSpPr>
        <p:spPr>
          <a:xfrm>
            <a:off x="7175312" y="7641430"/>
            <a:ext cx="370075" cy="307777"/>
          </a:xfrm>
          <a:prstGeom prst="rect">
            <a:avLst/>
          </a:prstGeom>
          <a:noFill/>
        </p:spPr>
        <p:txBody>
          <a:bodyPr wrap="square" rtlCol="0">
            <a:spAutoFit/>
          </a:bodyPr>
          <a:lstStyle/>
          <a:p>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9" name="テキスト ボックス 118"/>
          <p:cNvSpPr txBox="1"/>
          <p:nvPr/>
        </p:nvSpPr>
        <p:spPr>
          <a:xfrm>
            <a:off x="7175312" y="8001470"/>
            <a:ext cx="370075" cy="307777"/>
          </a:xfrm>
          <a:prstGeom prst="rect">
            <a:avLst/>
          </a:prstGeom>
          <a:noFill/>
        </p:spPr>
        <p:txBody>
          <a:bodyPr wrap="square" rtlCol="0">
            <a:spAutoFit/>
          </a:bodyPr>
          <a:lstStyle/>
          <a:p>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0" name="テキスト ボックス 119"/>
          <p:cNvSpPr txBox="1"/>
          <p:nvPr/>
        </p:nvSpPr>
        <p:spPr>
          <a:xfrm>
            <a:off x="7175312" y="8361510"/>
            <a:ext cx="370075" cy="307777"/>
          </a:xfrm>
          <a:prstGeom prst="rect">
            <a:avLst/>
          </a:prstGeom>
          <a:noFill/>
        </p:spPr>
        <p:txBody>
          <a:bodyPr wrap="square" rtlCol="0">
            <a:spAutoFit/>
          </a:bodyPr>
          <a:lstStyle/>
          <a:p>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角丸四角形 61"/>
          <p:cNvSpPr/>
          <p:nvPr/>
        </p:nvSpPr>
        <p:spPr>
          <a:xfrm>
            <a:off x="6400800" y="4077296"/>
            <a:ext cx="1649826" cy="431551"/>
          </a:xfrm>
          <a:prstGeom prst="round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所得、貯蓄額、通勤など（購入シミュレーション）</a:t>
            </a:r>
          </a:p>
        </p:txBody>
      </p:sp>
      <p:sp>
        <p:nvSpPr>
          <p:cNvPr id="70" name="角丸四角形 69"/>
          <p:cNvSpPr/>
          <p:nvPr/>
        </p:nvSpPr>
        <p:spPr>
          <a:xfrm>
            <a:off x="6394395" y="5227407"/>
            <a:ext cx="1655198" cy="436462"/>
          </a:xfrm>
          <a:prstGeom prst="round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地域間比較、シミュレーションなど</a:t>
            </a:r>
          </a:p>
        </p:txBody>
      </p:sp>
      <p:sp>
        <p:nvSpPr>
          <p:cNvPr id="71" name="角丸四角形 70"/>
          <p:cNvSpPr/>
          <p:nvPr/>
        </p:nvSpPr>
        <p:spPr>
          <a:xfrm>
            <a:off x="6394396" y="4588990"/>
            <a:ext cx="1655198" cy="571650"/>
          </a:xfrm>
          <a:prstGeom prst="roundRect">
            <a:avLst>
              <a:gd name="adj" fmla="val 11536"/>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地域の交通事故・犯罪情報、緑の多さ、生活利便性、教育環境、行政サービス、都市の将来計画・人口予測など</a:t>
            </a:r>
          </a:p>
        </p:txBody>
      </p:sp>
      <p:sp>
        <p:nvSpPr>
          <p:cNvPr id="72" name="正方形/長方形 71"/>
          <p:cNvSpPr/>
          <p:nvPr/>
        </p:nvSpPr>
        <p:spPr>
          <a:xfrm>
            <a:off x="6393637" y="972760"/>
            <a:ext cx="1656989" cy="117006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住みやすさや各種サービス水準、将来的な都市の発展性などについて、多様な観点から比較検討できるようにするため、自治体・不動産事業者等の協力を得て、オープンデータ化が必要な情報や、民間サービスも含めた提供方法などを検証。</a:t>
            </a:r>
          </a:p>
        </p:txBody>
      </p:sp>
      <p:sp>
        <p:nvSpPr>
          <p:cNvPr id="90" name="正方形/長方形 89"/>
          <p:cNvSpPr/>
          <p:nvPr/>
        </p:nvSpPr>
        <p:spPr>
          <a:xfrm>
            <a:off x="6400801" y="2224386"/>
            <a:ext cx="1651624" cy="176314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indent="-85725"/>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街づくり推進</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会議（総務省）</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・ホストシティ・タウン構想の推進（</a:t>
            </a:r>
            <a:r>
              <a:rPr lang="zh-TW"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内閣官房、総務省、外務省、文部科学省</a:t>
            </a:r>
            <a:r>
              <a:rPr lang="zh-TW"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・広域観光周遊ルートの</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形成（観光庁等）　など</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テキスト ボックス 122"/>
          <p:cNvSpPr txBox="1"/>
          <p:nvPr/>
        </p:nvSpPr>
        <p:spPr>
          <a:xfrm>
            <a:off x="7182853" y="7296721"/>
            <a:ext cx="370075" cy="307777"/>
          </a:xfrm>
          <a:prstGeom prst="rect">
            <a:avLst/>
          </a:prstGeom>
          <a:noFill/>
        </p:spPr>
        <p:txBody>
          <a:bodyPr wrap="square" rtlCol="0">
            <a:spAutoFit/>
          </a:bodyPr>
          <a:lstStyle/>
          <a:p>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4" name="テキスト ボックス 123"/>
          <p:cNvSpPr txBox="1"/>
          <p:nvPr/>
        </p:nvSpPr>
        <p:spPr>
          <a:xfrm>
            <a:off x="2353066" y="7296721"/>
            <a:ext cx="370075" cy="307777"/>
          </a:xfrm>
          <a:prstGeom prst="rect">
            <a:avLst/>
          </a:prstGeom>
          <a:noFill/>
        </p:spPr>
        <p:txBody>
          <a:bodyPr wrap="square" rtlCol="0">
            <a:spAutoFit/>
          </a:bodyPr>
          <a:lstStyle/>
          <a:p>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テキスト ボックス 124"/>
          <p:cNvSpPr txBox="1"/>
          <p:nvPr/>
        </p:nvSpPr>
        <p:spPr>
          <a:xfrm>
            <a:off x="3743288" y="7296721"/>
            <a:ext cx="370075" cy="307777"/>
          </a:xfrm>
          <a:prstGeom prst="rect">
            <a:avLst/>
          </a:prstGeom>
          <a:noFill/>
        </p:spPr>
        <p:txBody>
          <a:bodyPr wrap="square" rtlCol="0">
            <a:spAutoFit/>
          </a:bodyPr>
          <a:lstStyle/>
          <a:p>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テキスト ボックス 125"/>
          <p:cNvSpPr txBox="1"/>
          <p:nvPr/>
        </p:nvSpPr>
        <p:spPr>
          <a:xfrm>
            <a:off x="5336688" y="7264203"/>
            <a:ext cx="370075" cy="307777"/>
          </a:xfrm>
          <a:prstGeom prst="rect">
            <a:avLst/>
          </a:prstGeom>
          <a:noFill/>
        </p:spPr>
        <p:txBody>
          <a:bodyPr wrap="square" rtlCol="0">
            <a:spAutoFit/>
          </a:bodyPr>
          <a:lstStyle/>
          <a:p>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7" name="直線コネクタ 126"/>
          <p:cNvCxnSpPr/>
          <p:nvPr/>
        </p:nvCxnSpPr>
        <p:spPr>
          <a:xfrm>
            <a:off x="8880644" y="1344216"/>
            <a:ext cx="8712" cy="80718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130" name="テキスト ボックス 129"/>
          <p:cNvSpPr txBox="1"/>
          <p:nvPr/>
        </p:nvSpPr>
        <p:spPr>
          <a:xfrm>
            <a:off x="8705056" y="6565724"/>
            <a:ext cx="370075" cy="307777"/>
          </a:xfrm>
          <a:prstGeom prst="rect">
            <a:avLst/>
          </a:prstGeom>
          <a:noFill/>
        </p:spPr>
        <p:txBody>
          <a:bodyPr wrap="square" rtlCol="0">
            <a:spAutoFit/>
          </a:bodyPr>
          <a:lstStyle/>
          <a:p>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テキスト ボックス 130"/>
          <p:cNvSpPr txBox="1"/>
          <p:nvPr/>
        </p:nvSpPr>
        <p:spPr>
          <a:xfrm>
            <a:off x="8712597" y="6921864"/>
            <a:ext cx="370075" cy="307777"/>
          </a:xfrm>
          <a:prstGeom prst="rect">
            <a:avLst/>
          </a:prstGeom>
          <a:noFill/>
        </p:spPr>
        <p:txBody>
          <a:bodyPr wrap="square" rtlCol="0">
            <a:spAutoFit/>
          </a:bodyPr>
          <a:lstStyle/>
          <a:p>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2" name="テキスト ボックス 131"/>
          <p:cNvSpPr txBox="1"/>
          <p:nvPr/>
        </p:nvSpPr>
        <p:spPr>
          <a:xfrm>
            <a:off x="8705056" y="7661175"/>
            <a:ext cx="370075" cy="307777"/>
          </a:xfrm>
          <a:prstGeom prst="rect">
            <a:avLst/>
          </a:prstGeom>
          <a:noFill/>
        </p:spPr>
        <p:txBody>
          <a:bodyPr wrap="square" rtlCol="0">
            <a:spAutoFit/>
          </a:bodyPr>
          <a:lstStyle/>
          <a:p>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3" name="テキスト ボックス 132"/>
          <p:cNvSpPr txBox="1"/>
          <p:nvPr/>
        </p:nvSpPr>
        <p:spPr>
          <a:xfrm>
            <a:off x="8705056" y="7968952"/>
            <a:ext cx="370075" cy="307777"/>
          </a:xfrm>
          <a:prstGeom prst="rect">
            <a:avLst/>
          </a:prstGeom>
          <a:noFill/>
        </p:spPr>
        <p:txBody>
          <a:bodyPr wrap="square" rtlCol="0">
            <a:spAutoFit/>
          </a:bodyPr>
          <a:lstStyle/>
          <a:p>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4" name="テキスト ボックス 133"/>
          <p:cNvSpPr txBox="1"/>
          <p:nvPr/>
        </p:nvSpPr>
        <p:spPr>
          <a:xfrm>
            <a:off x="8705056" y="8328992"/>
            <a:ext cx="370075" cy="307777"/>
          </a:xfrm>
          <a:prstGeom prst="rect">
            <a:avLst/>
          </a:prstGeom>
          <a:noFill/>
        </p:spPr>
        <p:txBody>
          <a:bodyPr wrap="square" rtlCol="0">
            <a:spAutoFit/>
          </a:bodyPr>
          <a:lstStyle/>
          <a:p>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5" name="テキスト ボックス 134"/>
          <p:cNvSpPr txBox="1"/>
          <p:nvPr/>
        </p:nvSpPr>
        <p:spPr>
          <a:xfrm>
            <a:off x="8712597" y="7301135"/>
            <a:ext cx="370075" cy="307777"/>
          </a:xfrm>
          <a:prstGeom prst="rect">
            <a:avLst/>
          </a:prstGeom>
          <a:noFill/>
        </p:spPr>
        <p:txBody>
          <a:bodyPr wrap="square" rtlCol="0">
            <a:spAutoFit/>
          </a:bodyPr>
          <a:lstStyle/>
          <a:p>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角丸四角形 62"/>
          <p:cNvSpPr/>
          <p:nvPr/>
        </p:nvSpPr>
        <p:spPr>
          <a:xfrm>
            <a:off x="8135814" y="4081017"/>
            <a:ext cx="1433338" cy="431551"/>
          </a:xfrm>
          <a:prstGeom prst="round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身体</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情報、活動情報、健診結果、服薬情報など</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角丸四角形 72"/>
          <p:cNvSpPr/>
          <p:nvPr/>
        </p:nvSpPr>
        <p:spPr>
          <a:xfrm>
            <a:off x="8135814" y="5227407"/>
            <a:ext cx="1433338" cy="436462"/>
          </a:xfrm>
          <a:prstGeom prst="round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ウェアラブルセンサー等による自動測定、可視化など</a:t>
            </a:r>
          </a:p>
        </p:txBody>
      </p:sp>
      <p:sp>
        <p:nvSpPr>
          <p:cNvPr id="74" name="角丸四角形 73"/>
          <p:cNvSpPr/>
          <p:nvPr/>
        </p:nvSpPr>
        <p:spPr>
          <a:xfrm>
            <a:off x="8135814" y="4588990"/>
            <a:ext cx="1433338" cy="571650"/>
          </a:xfrm>
          <a:prstGeom prst="roundRect">
            <a:avLst>
              <a:gd name="adj" fmla="val 12562"/>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生活習慣病予防方法、重症化予防方法、お薦め健康増進方法など</a:t>
            </a:r>
          </a:p>
        </p:txBody>
      </p:sp>
      <p:sp>
        <p:nvSpPr>
          <p:cNvPr id="75" name="正方形/長方形 74"/>
          <p:cNvSpPr/>
          <p:nvPr/>
        </p:nvSpPr>
        <p:spPr>
          <a:xfrm>
            <a:off x="8135813" y="972760"/>
            <a:ext cx="1433337" cy="117006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健康データ等</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を有効活用し、ひとりひとりにあった健康維持・増進サービスを提供するとともに、匿名化して疫学的分析等に活用する。</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正方形/長方形 90"/>
          <p:cNvSpPr/>
          <p:nvPr/>
        </p:nvSpPr>
        <p:spPr>
          <a:xfrm>
            <a:off x="8120525" y="2245371"/>
            <a:ext cx="1431905" cy="176314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indent="-85725"/>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・スマートプラチナ社会推進</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会議（総務省）</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・健康・医療・介護分野に</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おける</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化</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推進（厚生労働省）</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・データヘルス計画、コラボヘルス（厚生労働省）　など</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テキスト ボックス 135"/>
          <p:cNvSpPr txBox="1"/>
          <p:nvPr/>
        </p:nvSpPr>
        <p:spPr>
          <a:xfrm>
            <a:off x="-9674" y="0"/>
            <a:ext cx="6743000" cy="461665"/>
          </a:xfrm>
          <a:prstGeom prst="rect">
            <a:avLst/>
          </a:prstGeom>
          <a:noFill/>
        </p:spPr>
        <p:txBody>
          <a:bodyPr wrap="none" rtlCol="0">
            <a:spAutoFi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４．実証テーマ案に基づく</a:t>
            </a:r>
            <a:r>
              <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ICT</a:t>
            </a: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ショーケース案の検討</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正方形/長方形 101"/>
          <p:cNvSpPr/>
          <p:nvPr/>
        </p:nvSpPr>
        <p:spPr>
          <a:xfrm>
            <a:off x="9632694" y="480120"/>
            <a:ext cx="1441235" cy="397099"/>
          </a:xfrm>
          <a:prstGeom prst="rect">
            <a:avLst/>
          </a:prstGeom>
          <a:solidFill>
            <a:srgbClr val="007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産業・技術開発</a:t>
            </a:r>
            <a:endParaRPr kumimoji="1" lang="en-US" altLang="ja-JP" sz="10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正方形/長方形 103"/>
          <p:cNvSpPr/>
          <p:nvPr/>
        </p:nvSpPr>
        <p:spPr>
          <a:xfrm>
            <a:off x="11160149" y="480120"/>
            <a:ext cx="1433338" cy="397099"/>
          </a:xfrm>
          <a:prstGeom prst="rect">
            <a:avLst/>
          </a:prstGeom>
          <a:solidFill>
            <a:srgbClr val="007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教育・人材育成</a:t>
            </a:r>
            <a:endParaRPr kumimoji="1" lang="en-US" altLang="ja-JP" sz="10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8" name="直線コネクタ 137"/>
          <p:cNvCxnSpPr/>
          <p:nvPr/>
        </p:nvCxnSpPr>
        <p:spPr>
          <a:xfrm>
            <a:off x="10365447" y="1327438"/>
            <a:ext cx="8712" cy="80718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11838677" y="1327438"/>
            <a:ext cx="8712" cy="8071801"/>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105" name="角丸四角形 104"/>
          <p:cNvSpPr/>
          <p:nvPr/>
        </p:nvSpPr>
        <p:spPr>
          <a:xfrm>
            <a:off x="9638404" y="4077296"/>
            <a:ext cx="1436557" cy="431551"/>
          </a:xfrm>
          <a:prstGeom prst="round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家庭の電力消費量（</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HEMS</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角丸四角形 107"/>
          <p:cNvSpPr/>
          <p:nvPr/>
        </p:nvSpPr>
        <p:spPr>
          <a:xfrm>
            <a:off x="9632693" y="5227407"/>
            <a:ext cx="1441235" cy="436462"/>
          </a:xfrm>
          <a:prstGeom prst="round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ビッグデータ解析、シミュレーションなど</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角丸四角形 109"/>
          <p:cNvSpPr/>
          <p:nvPr/>
        </p:nvSpPr>
        <p:spPr>
          <a:xfrm>
            <a:off x="9632694" y="4588990"/>
            <a:ext cx="1441235" cy="571650"/>
          </a:xfrm>
          <a:prstGeom prst="roundRect">
            <a:avLst>
              <a:gd name="adj" fmla="val 11536"/>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プローブ情報、各種センサー情報（環境、インフラ管理など）など</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正方形/長方形 110"/>
          <p:cNvSpPr/>
          <p:nvPr/>
        </p:nvSpPr>
        <p:spPr>
          <a:xfrm>
            <a:off x="9638404" y="972760"/>
            <a:ext cx="1436557" cy="117006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各種計測データや研究成果などをプライバシーに配慮してオープンにし、世界中の研究者の知恵を集めて課題解決に取り組むことの可能性と課題を検証。</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正方形/長方形 111"/>
          <p:cNvSpPr/>
          <p:nvPr/>
        </p:nvSpPr>
        <p:spPr>
          <a:xfrm>
            <a:off x="9644855" y="2224386"/>
            <a:ext cx="1431905" cy="176314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indent="-85725"/>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国際的動向を踏まえたオープンサイエンスに関する</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検討会（内閣府）</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ICT</a:t>
            </a:r>
            <a:r>
              <a:rPr lang="zh-TW"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新事業創出推進会議</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（総務省</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・データ駆動型（ドリブン）イノベーション創出戦略協</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議会（経済産業省）　など</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角丸四角形 120"/>
          <p:cNvSpPr/>
          <p:nvPr/>
        </p:nvSpPr>
        <p:spPr>
          <a:xfrm>
            <a:off x="11160150" y="4081017"/>
            <a:ext cx="1433338" cy="431551"/>
          </a:xfrm>
          <a:prstGeom prst="round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（特になし）</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角丸四角形 121"/>
          <p:cNvSpPr/>
          <p:nvPr/>
        </p:nvSpPr>
        <p:spPr>
          <a:xfrm>
            <a:off x="11160150" y="5227407"/>
            <a:ext cx="1433338" cy="436462"/>
          </a:xfrm>
          <a:prstGeom prst="round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プレゼンテーションツール、プログラミングキット</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p>
        </p:txBody>
      </p:sp>
      <p:sp>
        <p:nvSpPr>
          <p:cNvPr id="128" name="角丸四角形 127"/>
          <p:cNvSpPr/>
          <p:nvPr/>
        </p:nvSpPr>
        <p:spPr>
          <a:xfrm>
            <a:off x="11160150" y="4588990"/>
            <a:ext cx="1433338" cy="571650"/>
          </a:xfrm>
          <a:prstGeom prst="roundRect">
            <a:avLst>
              <a:gd name="adj" fmla="val 12562"/>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地域の情報（地理、歴史、文化、観光など）、写真などのコンテンツなど</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9" name="正方形/長方形 128"/>
          <p:cNvSpPr/>
          <p:nvPr/>
        </p:nvSpPr>
        <p:spPr>
          <a:xfrm>
            <a:off x="11160149" y="972760"/>
            <a:ext cx="1433337" cy="117006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小学生を対象に、英語による自分の住む地域のプレゼンテーションプログラムと、コンピュータプログラミング教育を導入し、効果を検証。</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7" name="正方形/長方形 136"/>
          <p:cNvSpPr/>
          <p:nvPr/>
        </p:nvSpPr>
        <p:spPr>
          <a:xfrm>
            <a:off x="11144861" y="2245371"/>
            <a:ext cx="1431905" cy="176314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indent="-85725"/>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を活用した教育の推進に関する</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懇談会（文部科学省）</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・小学生向けプログラミング教室（武雄市、民間企業など）　など</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0" name="テキスト ボックス 139"/>
          <p:cNvSpPr txBox="1"/>
          <p:nvPr/>
        </p:nvSpPr>
        <p:spPr>
          <a:xfrm>
            <a:off x="10189121" y="6554405"/>
            <a:ext cx="370075" cy="307777"/>
          </a:xfrm>
          <a:prstGeom prst="rect">
            <a:avLst/>
          </a:prstGeom>
          <a:noFill/>
        </p:spPr>
        <p:txBody>
          <a:bodyPr wrap="square" rtlCol="0">
            <a:spAutoFit/>
          </a:bodyPr>
          <a:lstStyle/>
          <a:p>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1" name="テキスト ボックス 140"/>
          <p:cNvSpPr txBox="1"/>
          <p:nvPr/>
        </p:nvSpPr>
        <p:spPr>
          <a:xfrm>
            <a:off x="10189121" y="6938165"/>
            <a:ext cx="370075" cy="307777"/>
          </a:xfrm>
          <a:prstGeom prst="rect">
            <a:avLst/>
          </a:prstGeom>
          <a:noFill/>
        </p:spPr>
        <p:txBody>
          <a:bodyPr wrap="square" rtlCol="0">
            <a:spAutoFit/>
          </a:bodyPr>
          <a:lstStyle/>
          <a:p>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2" name="テキスト ボックス 141"/>
          <p:cNvSpPr txBox="1"/>
          <p:nvPr/>
        </p:nvSpPr>
        <p:spPr>
          <a:xfrm>
            <a:off x="10189121" y="7263507"/>
            <a:ext cx="370075" cy="307777"/>
          </a:xfrm>
          <a:prstGeom prst="rect">
            <a:avLst/>
          </a:prstGeom>
          <a:noFill/>
        </p:spPr>
        <p:txBody>
          <a:bodyPr wrap="square" rtlCol="0">
            <a:spAutoFit/>
          </a:bodyPr>
          <a:lstStyle/>
          <a:p>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3" name="テキスト ボックス 142"/>
          <p:cNvSpPr txBox="1"/>
          <p:nvPr/>
        </p:nvSpPr>
        <p:spPr>
          <a:xfrm>
            <a:off x="10189121" y="6179215"/>
            <a:ext cx="370075" cy="307777"/>
          </a:xfrm>
          <a:prstGeom prst="rect">
            <a:avLst/>
          </a:prstGeom>
          <a:noFill/>
        </p:spPr>
        <p:txBody>
          <a:bodyPr wrap="square" rtlCol="0">
            <a:spAutoFit/>
          </a:bodyPr>
          <a:lstStyle/>
          <a:p>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4" name="テキスト ボックス 143"/>
          <p:cNvSpPr txBox="1"/>
          <p:nvPr/>
        </p:nvSpPr>
        <p:spPr>
          <a:xfrm>
            <a:off x="11653639" y="6538639"/>
            <a:ext cx="370075" cy="307777"/>
          </a:xfrm>
          <a:prstGeom prst="rect">
            <a:avLst/>
          </a:prstGeom>
          <a:noFill/>
        </p:spPr>
        <p:txBody>
          <a:bodyPr wrap="square" rtlCol="0">
            <a:spAutoFit/>
          </a:bodyPr>
          <a:lstStyle/>
          <a:p>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5" name="テキスト ボックス 144"/>
          <p:cNvSpPr txBox="1"/>
          <p:nvPr/>
        </p:nvSpPr>
        <p:spPr>
          <a:xfrm>
            <a:off x="11653638" y="6933721"/>
            <a:ext cx="370075" cy="307777"/>
          </a:xfrm>
          <a:prstGeom prst="rect">
            <a:avLst/>
          </a:prstGeom>
          <a:noFill/>
        </p:spPr>
        <p:txBody>
          <a:bodyPr wrap="square" rtlCol="0">
            <a:spAutoFit/>
          </a:bodyPr>
          <a:lstStyle/>
          <a:p>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6" name="テキスト ボックス 145"/>
          <p:cNvSpPr txBox="1"/>
          <p:nvPr/>
        </p:nvSpPr>
        <p:spPr>
          <a:xfrm>
            <a:off x="11653636" y="7263506"/>
            <a:ext cx="370075" cy="307777"/>
          </a:xfrm>
          <a:prstGeom prst="rect">
            <a:avLst/>
          </a:prstGeom>
          <a:noFill/>
        </p:spPr>
        <p:txBody>
          <a:bodyPr wrap="square" rtlCol="0">
            <a:spAutoFit/>
          </a:bodyPr>
          <a:lstStyle/>
          <a:p>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7" name="テキスト ボックス 146"/>
          <p:cNvSpPr txBox="1"/>
          <p:nvPr/>
        </p:nvSpPr>
        <p:spPr>
          <a:xfrm>
            <a:off x="11653636" y="5825342"/>
            <a:ext cx="370075" cy="307777"/>
          </a:xfrm>
          <a:prstGeom prst="rect">
            <a:avLst/>
          </a:prstGeom>
          <a:noFill/>
        </p:spPr>
        <p:txBody>
          <a:bodyPr wrap="square" rtlCol="0">
            <a:spAutoFit/>
          </a:bodyPr>
          <a:lstStyle/>
          <a:p>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8" name="テキスト ボックス 147"/>
          <p:cNvSpPr txBox="1"/>
          <p:nvPr/>
        </p:nvSpPr>
        <p:spPr>
          <a:xfrm>
            <a:off x="11662351" y="8341140"/>
            <a:ext cx="370075" cy="307777"/>
          </a:xfrm>
          <a:prstGeom prst="rect">
            <a:avLst/>
          </a:prstGeom>
          <a:noFill/>
        </p:spPr>
        <p:txBody>
          <a:bodyPr wrap="square" rtlCol="0">
            <a:spAutoFit/>
          </a:bodyPr>
          <a:lstStyle/>
          <a:p>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9" name="テキスト ボックス 148"/>
          <p:cNvSpPr txBox="1"/>
          <p:nvPr/>
        </p:nvSpPr>
        <p:spPr>
          <a:xfrm>
            <a:off x="11653635" y="8845900"/>
            <a:ext cx="370075" cy="307777"/>
          </a:xfrm>
          <a:prstGeom prst="rect">
            <a:avLst/>
          </a:prstGeom>
          <a:noFill/>
        </p:spPr>
        <p:txBody>
          <a:bodyPr wrap="square" rtlCol="0">
            <a:spAutoFit/>
          </a:bodyPr>
          <a:lstStyle/>
          <a:p>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テキスト ボックス 149"/>
          <p:cNvSpPr txBox="1"/>
          <p:nvPr/>
        </p:nvSpPr>
        <p:spPr>
          <a:xfrm>
            <a:off x="11653635" y="7995932"/>
            <a:ext cx="370075" cy="307777"/>
          </a:xfrm>
          <a:prstGeom prst="rect">
            <a:avLst/>
          </a:prstGeom>
          <a:noFill/>
        </p:spPr>
        <p:txBody>
          <a:bodyPr wrap="square" rtlCol="0">
            <a:spAutoFit/>
          </a:bodyPr>
          <a:lstStyle/>
          <a:p>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1" name="テキスト ボックス 150"/>
          <p:cNvSpPr txBox="1"/>
          <p:nvPr/>
        </p:nvSpPr>
        <p:spPr>
          <a:xfrm>
            <a:off x="11657995" y="7631711"/>
            <a:ext cx="370075" cy="307777"/>
          </a:xfrm>
          <a:prstGeom prst="rect">
            <a:avLst/>
          </a:prstGeom>
          <a:noFill/>
        </p:spPr>
        <p:txBody>
          <a:bodyPr wrap="square" rtlCol="0">
            <a:spAutoFit/>
          </a:bodyPr>
          <a:lstStyle/>
          <a:p>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2" name="テキスト ボックス 151"/>
          <p:cNvSpPr txBox="1"/>
          <p:nvPr/>
        </p:nvSpPr>
        <p:spPr>
          <a:xfrm>
            <a:off x="10189121" y="5847485"/>
            <a:ext cx="370075" cy="307777"/>
          </a:xfrm>
          <a:prstGeom prst="rect">
            <a:avLst/>
          </a:prstGeom>
          <a:noFill/>
        </p:spPr>
        <p:txBody>
          <a:bodyPr wrap="square" rtlCol="0">
            <a:spAutoFit/>
          </a:bodyPr>
          <a:lstStyle/>
          <a:p>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3" name="テキスト ボックス 152"/>
          <p:cNvSpPr txBox="1"/>
          <p:nvPr/>
        </p:nvSpPr>
        <p:spPr>
          <a:xfrm>
            <a:off x="10189121" y="8343607"/>
            <a:ext cx="370075" cy="307777"/>
          </a:xfrm>
          <a:prstGeom prst="rect">
            <a:avLst/>
          </a:prstGeom>
          <a:noFill/>
        </p:spPr>
        <p:txBody>
          <a:bodyPr wrap="square" rtlCol="0">
            <a:spAutoFit/>
          </a:bodyPr>
          <a:lstStyle/>
          <a:p>
            <a:r>
              <a:rPr kumimoji="1" lang="ja-JP" altLang="en-US" sz="1400" dirty="0" smtClean="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18806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15"/>
          <p:cNvSpPr>
            <a:spLocks noGrp="1"/>
          </p:cNvSpPr>
          <p:nvPr>
            <p:ph type="sldNum" sz="quarter" idx="12"/>
          </p:nvPr>
        </p:nvSpPr>
        <p:spPr>
          <a:xfrm>
            <a:off x="9797677" y="9125456"/>
            <a:ext cx="2987040" cy="475744"/>
          </a:xfrm>
        </p:spPr>
        <p:txBody>
          <a:bodyPr/>
          <a:lstStyle/>
          <a:p>
            <a:fld id="{9741FA7A-C8FC-43AC-A9E6-3C41ED923A89}" type="slidenum">
              <a:rPr kumimoji="1" lang="ja-JP" altLang="en-US" smtClean="0"/>
              <a:t>6</a:t>
            </a:fld>
            <a:endParaRPr kumimoji="1" lang="ja-JP" altLang="en-US" dirty="0"/>
          </a:p>
        </p:txBody>
      </p:sp>
      <p:sp>
        <p:nvSpPr>
          <p:cNvPr id="136" name="テキスト ボックス 135"/>
          <p:cNvSpPr txBox="1"/>
          <p:nvPr/>
        </p:nvSpPr>
        <p:spPr>
          <a:xfrm>
            <a:off x="0" y="-3745"/>
            <a:ext cx="4064382" cy="461665"/>
          </a:xfrm>
          <a:prstGeom prst="rect">
            <a:avLst/>
          </a:prstGeom>
          <a:noFill/>
        </p:spPr>
        <p:txBody>
          <a:bodyPr wrap="none" rtlCol="0">
            <a:spAutoFi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５．</a:t>
            </a:r>
            <a:r>
              <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ICT</a:t>
            </a: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ショーケース案の概要</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844604521"/>
              </p:ext>
            </p:extLst>
          </p:nvPr>
        </p:nvGraphicFramePr>
        <p:xfrm>
          <a:off x="-7912" y="411160"/>
          <a:ext cx="12889432" cy="8805924"/>
        </p:xfrm>
        <a:graphic>
          <a:graphicData uri="http://schemas.openxmlformats.org/drawingml/2006/table">
            <a:tbl>
              <a:tblPr firstRow="1" bandRow="1">
                <a:tableStyleId>{5C22544A-7EE6-4342-B048-85BDC9FD1C3A}</a:tableStyleId>
              </a:tblPr>
              <a:tblGrid>
                <a:gridCol w="1080120"/>
                <a:gridCol w="2088232"/>
                <a:gridCol w="1800200"/>
                <a:gridCol w="4536504"/>
                <a:gridCol w="3384376"/>
              </a:tblGrid>
              <a:tr h="370840">
                <a:tc>
                  <a:txBody>
                    <a:bodyPr/>
                    <a:lstStyle/>
                    <a:p>
                      <a:pPr algn="ctr"/>
                      <a:r>
                        <a:rPr kumimoji="1"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テーマ</a:t>
                      </a:r>
                      <a:endParaRPr kumimoji="1" lang="ja-JP" altLang="en-US" sz="105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現在の課題</a:t>
                      </a:r>
                      <a:endParaRPr kumimoji="1" lang="ja-JP" altLang="en-US" sz="105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実証で明らかにすること</a:t>
                      </a:r>
                      <a:endParaRPr kumimoji="1" lang="ja-JP" altLang="en-US" sz="105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実証方法</a:t>
                      </a:r>
                      <a:endParaRPr kumimoji="1" lang="ja-JP" altLang="en-US" sz="105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活用するデータの例</a:t>
                      </a:r>
                      <a:endParaRPr kumimoji="1" lang="ja-JP" altLang="en-US" sz="105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447576">
                <a:tc>
                  <a:txBody>
                    <a:bodyPr/>
                    <a:lstStyle/>
                    <a:p>
                      <a:pPr algn="ctr"/>
                      <a:r>
                        <a:rPr kumimoji="1" lang="zh-TW" altLang="en-US" sz="1050" b="1" dirty="0" smtClean="0">
                          <a:latin typeface="Meiryo UI" panose="020B0604030504040204" pitchFamily="50" charset="-128"/>
                          <a:ea typeface="Meiryo UI" panose="020B0604030504040204" pitchFamily="50" charset="-128"/>
                          <a:cs typeface="Meiryo UI" panose="020B0604030504040204" pitchFamily="50" charset="-128"/>
                        </a:rPr>
                        <a:t>外国人旅行者</a:t>
                      </a:r>
                      <a:endParaRPr kumimoji="1" lang="en-US" altLang="zh-TW" sz="105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zh-TW" altLang="en-US" sz="1050" b="1" dirty="0" smtClean="0">
                          <a:latin typeface="Meiryo UI" panose="020B0604030504040204" pitchFamily="50" charset="-128"/>
                          <a:ea typeface="Meiryo UI" panose="020B0604030504040204" pitchFamily="50" charset="-128"/>
                          <a:cs typeface="Meiryo UI" panose="020B0604030504040204" pitchFamily="50" charset="-128"/>
                        </a:rPr>
                        <a:t>受入環境整備</a:t>
                      </a:r>
                    </a:p>
                  </a:txBody>
                  <a:tcPr anchor="ctr"/>
                </a:tc>
                <a:tc>
                  <a:txBody>
                    <a:bodyPr/>
                    <a:lstStyle/>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・外国語での情報提供が不十分。</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・外国語で接客できるスタッフが不足。</a:t>
                      </a:r>
                      <a:endParaRPr kumimoji="1" lang="zh-TW" altLang="en-US"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・訪日外国人が、国際空港に着いてから目的地や宿泊地までの、円滑な移動や活動を支援するための、情報サービスの可能性と必要な情報を明らかにする。</a:t>
                      </a:r>
                      <a:endParaRPr kumimoji="1" lang="zh-TW" altLang="en-US"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・国際空港で、外国人モニターにスマートフォンを利用した</a:t>
                      </a:r>
                      <a:r>
                        <a:rPr kumimoji="1" lang="ja-JP" altLang="en-US" sz="1050" b="1" u="sng"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外国人向け「パーソナルアシスタント」（仮称）</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を貸し出し、目的地まで利用してもらう。各自が保有するスマートフォン等にアプリを入れて利用することも検討。</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・機能は、移動案内（道路、公共交通機関など）、施設・観光・イベント案内、カメラや音声認識を利用した自動翻訳、料金決済など。</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・サービス構築時の情報利用制約や、外国人モニターの評価などをもとに、商用化に向けた課題を明らかにする。</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年の冬季アジア大会（札幌）で本格試行し、</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年のラグビーワールドカップ日本大会での本格利用を目指す。</a:t>
                      </a:r>
                      <a:endParaRPr kumimoji="1" lang="zh-TW" altLang="en-US"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・移動案内（地図、公共交通機関利用など）</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・観光施設案内（内容、アクセス、営業時間、所要時間、料金、評判・口コミ情報など）</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・イベント案内（内容、会場、開始・終了時間、料金、</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SNS</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情報など）</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・宿泊・店舗案内（飲食、物販、サービスなど）</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・困った時（病院、警察など）</a:t>
                      </a:r>
                    </a:p>
                  </a:txBody>
                  <a:tcPr anchor="ctr"/>
                </a:tc>
              </a:tr>
              <a:tr h="1026328">
                <a:tc>
                  <a:txBody>
                    <a:bodyPr/>
                    <a:lstStyle/>
                    <a:p>
                      <a:pPr algn="ctr"/>
                      <a:r>
                        <a:rPr kumimoji="1" lang="ja-JP" altLang="en-US" sz="1050" b="1" dirty="0" err="1" smtClean="0">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者への</a:t>
                      </a:r>
                      <a:endParaRPr kumimoji="1"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理解・環境整備</a:t>
                      </a:r>
                      <a:endParaRPr kumimoji="1" lang="ja-JP" altLang="en-US" sz="105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・公共交通機関や公共施設などのバリアフリー化が進みつつあるものの、必ずしも十分ではない。</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・点から線・面での整備と情報提供が必要。</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85725" marR="0" indent="-85725" algn="l" defTabSz="128016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err="1" smtClean="0">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者に対する周囲の人やサービススタッフの理解が不十分。</a:t>
                      </a:r>
                    </a:p>
                  </a:txBody>
                  <a:tcPr anchor="ctr"/>
                </a:tc>
                <a:tc>
                  <a:txBody>
                    <a:bodyPr/>
                    <a:lstStyle/>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err="1" smtClean="0">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者が、原則介助なしに街を移動し活動できるようにするための、情報サービスの可能性と必要な情報を明らかにする。</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err="1" smtClean="0">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者モニターにスマートフォンを利用した</a:t>
                      </a:r>
                      <a:r>
                        <a:rPr kumimoji="1" lang="ja-JP" altLang="en-US" sz="1050" b="1" u="sng"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障がい者向け「パーソナルアシスタント」（仮称）</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を貸し出し、街の中で利用してもらう。各自が保有するスマートフォン等にアプリを入れて利用することも検討。</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・障がいの種類によって、必要な機能や情報は異なる。まずは、車いす利用者、視覚障害者（全盲・弱視・色覚障害）、聴覚障害者を対象とした機能を盛り込む。</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85725" marR="0" indent="-85725" algn="l" defTabSz="128016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・サービス構築時の情報利用制約や、モニターの評価などをもとに、商用化に向けた課題を明らかにする。</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85725" marR="0" indent="-85725" algn="l" defTabSz="128016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年のパラリンピックでの本格利用を目指す。</a:t>
                      </a:r>
                      <a:endParaRPr kumimoji="1" lang="zh-TW" altLang="en-US"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err="1" smtClean="0">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別のアクセス支援情報（車いすで利用しやすい経路、多機能トイレの位置、案内所の位置など）</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・障害別のコミュニケーションサポートに必要な情報</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492716">
                <a:tc>
                  <a:txBody>
                    <a:bodyPr/>
                    <a:lstStyle/>
                    <a:p>
                      <a:pPr algn="ctr"/>
                      <a:r>
                        <a:rPr kumimoji="1"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海外への和食や食文化の</a:t>
                      </a:r>
                      <a:r>
                        <a:rPr kumimoji="1" lang="en-US" altLang="ja-JP" sz="1050" b="1" dirty="0" smtClean="0">
                          <a:latin typeface="Meiryo UI" panose="020B0604030504040204" pitchFamily="50" charset="-128"/>
                          <a:ea typeface="Meiryo UI" panose="020B0604030504040204" pitchFamily="50" charset="-128"/>
                          <a:cs typeface="Meiryo UI" panose="020B0604030504040204" pitchFamily="50" charset="-128"/>
                        </a:rPr>
                        <a:t>PR</a:t>
                      </a:r>
                    </a:p>
                  </a:txBody>
                  <a:tcPr anchor="ctr"/>
                </a:tc>
                <a:tc>
                  <a:txBody>
                    <a:bodyPr/>
                    <a:lstStyle/>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・訪日観光客増や、農産物・食品の輸出促進のためには、和食や日本の生活文化に関する情報発信の強化が必要。</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85725" marR="0" indent="-85725" algn="l" defTabSz="128016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・オープンデータの持つ情報拡散性をうまく活用して、海外に和食や日本文化を</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PR</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する方法の可能性を明らかにする。</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・単体の情報ではなく、相手に合わせて編集して届けることが必要。コンテンツに魅力がなければ、オープンデータにしても拡散されない。</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・個々の素材がオープンデータであることはもちろん、編集した情報もオープンデータとして提供されることが望ましい。（各国語に翻訳されて拡散できる。）</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・和食や日本文化に関する情報のうち、オープンデータで公開可能なものを収集するとともに、新たな素材を作成。</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・これらを活用した</a:t>
                      </a:r>
                      <a:r>
                        <a:rPr kumimoji="1" lang="ja-JP" altLang="en-US" sz="1050" b="1" u="sng"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「和食と日本文化を伝えるコンテスト」（仮称）</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を開催。</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・海外からの参加も募る。</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・和食（食材、レシピ、器、調理器具など）</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・食文化・生活文化（歴史、地域・風土、外国人の体験記など）</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・店舗情報（日本食レストラン、日本食材や器・調理器具などを購入できる店など）</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008112">
                <a:tc>
                  <a:txBody>
                    <a:bodyPr/>
                    <a:lstStyle/>
                    <a:p>
                      <a:pPr algn="ctr"/>
                      <a:r>
                        <a:rPr kumimoji="1"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都市イメージ向上・転入促進</a:t>
                      </a:r>
                    </a:p>
                  </a:txBody>
                  <a:tcPr anchor="ctr"/>
                </a:tc>
                <a:tc>
                  <a:txBody>
                    <a:bodyPr/>
                    <a:lstStyle/>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・引越しや家を購入する際に住む場所を調べたり、民間企業が街づくりの計画・実行を行う際に、十分な情報が提供されていない。</a:t>
                      </a:r>
                    </a:p>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・特に住民の生活圏に関する利便性など、実用的な地域で提供できる情報が充分に提供されていない。</a:t>
                      </a:r>
                    </a:p>
                  </a:txBody>
                  <a:tcPr anchor="ctr"/>
                </a:tc>
                <a:tc>
                  <a:txBody>
                    <a:bodyPr/>
                    <a:lstStyle/>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・引越し先や不動産を探す際、どのような情報があると便利・有効かを明らかにする。</a:t>
                      </a:r>
                    </a:p>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・民間サービスの質の向上による効果（利用者の利便性向上の可能性など）を明らかにする。</a:t>
                      </a:r>
                    </a:p>
                  </a:txBody>
                  <a:tcPr anchor="ctr"/>
                </a:tc>
                <a:tc>
                  <a:txBody>
                    <a:bodyPr/>
                    <a:lstStyle/>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1" u="sng"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住む場所を、複数の候補で比較検討できるウェブサイト</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を構築・試験公開して、利用者の意見を収集し、必要な情報および情報入手上の課題を明らかにする。また不動産会社等の民間サービスの活用を試行し、民間サービスの質の向上について、利用者の意見を収集し、その有効性を評価する。</a:t>
                      </a:r>
                    </a:p>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駅からの距離や価格・家賃、間取りだけでなく、各種サービス（公共交通、医療・福祉、商業施設など）の充実度や、緑などの生活環境、防災面、まちづくりの計画、人口予測なども比較できるようにする。</a:t>
                      </a:r>
                    </a:p>
                  </a:txBody>
                  <a:tcPr anchor="ctr"/>
                </a:tc>
                <a:tc>
                  <a:txBody>
                    <a:bodyPr/>
                    <a:lstStyle/>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・生活利便情報（公共交通利用条件、店舗・医療・福祉施設などの位置・利用可能時間など）</a:t>
                      </a:r>
                    </a:p>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・生活環境情報（公園・緑地、学校、図書館など）</a:t>
                      </a:r>
                    </a:p>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・行政サービス情報（自治体間比較、待機児童など）</a:t>
                      </a:r>
                    </a:p>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・防災情報（地質情報、ハザードマップ、避難所情報など）</a:t>
                      </a:r>
                    </a:p>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・都市計画情報（道路計画、土地利用計画など）</a:t>
                      </a:r>
                    </a:p>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・人口予測情報（年齢別人口予測など）</a:t>
                      </a:r>
                    </a:p>
                  </a:txBody>
                  <a:tcPr anchor="ctr"/>
                </a:tc>
              </a:tr>
              <a:tr h="961736">
                <a:tc>
                  <a:txBody>
                    <a:bodyPr/>
                    <a:lstStyle/>
                    <a:p>
                      <a:pPr algn="ctr"/>
                      <a:r>
                        <a:rPr kumimoji="1"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ヘルスケア</a:t>
                      </a:r>
                    </a:p>
                  </a:txBody>
                  <a:tcPr anchor="ctr"/>
                </a:tc>
                <a:tc>
                  <a:txBody>
                    <a:bodyPr/>
                    <a:lstStyle/>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・国民一人ひとりの健康意識を高め、健康寿命を延伸する必要がある。</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・各自の身体状況や行動特性などに応じた、健康意識向上などへの効果的な介入方法を明らかにする。</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・スマートフォンを利用して、</a:t>
                      </a:r>
                      <a:r>
                        <a:rPr kumimoji="1" lang="ja-JP" altLang="en-US" sz="1050" b="1" u="sng"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身体状況や生活状況の可視化や、行動特性に応じたアドバイスなどを行うサービス</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を提供し、健康に対する意識向上や健康増進活動への取り組み向上効果を検証する。</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・各自の身体情報（体重、血圧など）、生活情報（食事、活動量など）、行動特性（行動経済学に基づく特性分類など）</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・上記に応じた健康に関する情報</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・上記を収集・分析してベンチマークとして活用</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r>
              <a:tr h="1078308">
                <a:tc>
                  <a:txBody>
                    <a:bodyPr/>
                    <a:lstStyle/>
                    <a:p>
                      <a:pPr algn="ctr"/>
                      <a:r>
                        <a:rPr kumimoji="1"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産業・技術開発</a:t>
                      </a:r>
                    </a:p>
                  </a:txBody>
                  <a:tcPr anchor="ctr"/>
                </a:tc>
                <a:tc>
                  <a:txBody>
                    <a:bodyPr/>
                    <a:lstStyle/>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・より多くの知恵を集め、研究開発などを加速するためには、オープンイノベーションの取り組みが必要。</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・分野やテーマを特定して、関連するデータや研究成果などを公開し、オープンな環境での分析・研究の可能性と課題を明らかにする。</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・「環境マネジメント」または「公共インフラ管理」などをテーマとして、プライバシーに十分配慮した上で、各種計測データや、これまでの研究成果などをインターネット上で公開し、</a:t>
                      </a:r>
                      <a:r>
                        <a:rPr kumimoji="1" lang="ja-JP" altLang="en-US" sz="1050" b="1" u="sng"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オープンな環境での研究開発活動</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を行ない、可能性と本格化するための課題を明らかにする。</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・環境マネジメント：</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HEMS</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などの家庭のデータ、プローブ情報、気象情報、イベント情報、各種センサー情報など</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・公共インフラ管理：公共インフラのセンサー情報、プローブ情報、点検データ、補修計画など</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r>
              <a:tr h="787524">
                <a:tc>
                  <a:txBody>
                    <a:bodyPr/>
                    <a:lstStyle/>
                    <a:p>
                      <a:pPr algn="ctr"/>
                      <a:r>
                        <a:rPr kumimoji="1"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教育・人材育成</a:t>
                      </a:r>
                    </a:p>
                  </a:txBody>
                  <a:tcPr anchor="ctr"/>
                </a:tc>
                <a:tc>
                  <a:txBody>
                    <a:bodyPr/>
                    <a:lstStyle/>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・国際化に対応できる人材やプログラミングができる人材不足が懸念される。</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・小学生を対象に、英語によるプレゼンテーションと、プログラミング教育プログラムを提供し、効果や課題を明らかにする。</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・小学生を対象に、</a:t>
                      </a:r>
                      <a:r>
                        <a:rPr kumimoji="1" lang="ja-JP" altLang="en-US" sz="1050" b="1" u="sng"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自分が住む地域の魅力を外国人に英語で伝えるプレゼンテーションプログラム</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を提供し、効果や全国展開に向けた課題を検証する。</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・小学生を対象に、</a:t>
                      </a:r>
                      <a:r>
                        <a:rPr kumimoji="1" lang="ja-JP" altLang="en-US" sz="1050" b="1" u="sng"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コンピュータプログラミング教育</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を提供し、効果や全国展開に向けた課題を検証する。</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・地域の魅力を伝えるための素材（地図、歴史的文書、写真、動画など）</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85725" indent="-85725" algn="l"/>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・サンプルプログラム</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Tree>
    <p:extLst>
      <p:ext uri="{BB962C8B-B14F-4D97-AF65-F5344CB8AC3E}">
        <p14:creationId xmlns:p14="http://schemas.microsoft.com/office/powerpoint/2010/main" val="3678428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15"/>
          <p:cNvSpPr>
            <a:spLocks noGrp="1"/>
          </p:cNvSpPr>
          <p:nvPr>
            <p:ph type="sldNum" sz="quarter" idx="12"/>
          </p:nvPr>
        </p:nvSpPr>
        <p:spPr>
          <a:xfrm>
            <a:off x="9797677" y="9125456"/>
            <a:ext cx="2987040" cy="475744"/>
          </a:xfrm>
        </p:spPr>
        <p:txBody>
          <a:bodyPr/>
          <a:lstStyle/>
          <a:p>
            <a:fld id="{9741FA7A-C8FC-43AC-A9E6-3C41ED923A89}" type="slidenum">
              <a:rPr kumimoji="1" lang="ja-JP" altLang="en-US" smtClean="0"/>
              <a:t>7</a:t>
            </a:fld>
            <a:endParaRPr kumimoji="1" lang="ja-JP" altLang="en-US" dirty="0"/>
          </a:p>
        </p:txBody>
      </p:sp>
      <p:sp>
        <p:nvSpPr>
          <p:cNvPr id="136" name="テキスト ボックス 135"/>
          <p:cNvSpPr txBox="1"/>
          <p:nvPr/>
        </p:nvSpPr>
        <p:spPr>
          <a:xfrm>
            <a:off x="0" y="-3745"/>
            <a:ext cx="4476354" cy="461665"/>
          </a:xfrm>
          <a:prstGeom prst="rect">
            <a:avLst/>
          </a:prstGeom>
          <a:noFill/>
        </p:spPr>
        <p:txBody>
          <a:bodyPr wrap="none" rtlCol="0">
            <a:spAutoFi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６．</a:t>
            </a:r>
            <a:r>
              <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ICT</a:t>
            </a: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ショーケース案のイメージ</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916967826"/>
              </p:ext>
            </p:extLst>
          </p:nvPr>
        </p:nvGraphicFramePr>
        <p:xfrm>
          <a:off x="320949" y="552129"/>
          <a:ext cx="5976664" cy="8476908"/>
        </p:xfrm>
        <a:graphic>
          <a:graphicData uri="http://schemas.openxmlformats.org/drawingml/2006/table">
            <a:tbl>
              <a:tblPr firstRow="1" firstCol="1" bandRow="1">
                <a:tableStyleId>{5C22544A-7EE6-4342-B048-85BDC9FD1C3A}</a:tableStyleId>
              </a:tblPr>
              <a:tblGrid>
                <a:gridCol w="1224136"/>
                <a:gridCol w="4752528"/>
              </a:tblGrid>
              <a:tr h="576064">
                <a:tc>
                  <a:txBody>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テーマ</a:t>
                      </a:r>
                    </a:p>
                  </a:txBody>
                  <a:tcPr marL="68580" marR="68580" marT="0" marB="0" anchor="ctr"/>
                </a:tc>
                <a:tc>
                  <a:txBody>
                    <a:bodyPr/>
                    <a:lstStyle/>
                    <a:p>
                      <a:pPr algn="ct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外国人旅行者受入環境整備</a:t>
                      </a:r>
                    </a:p>
                  </a:txBody>
                  <a:tcPr marL="68580" marR="68580" marT="0" marB="0" anchor="ctr"/>
                </a:tc>
              </a:tr>
              <a:tr h="376122">
                <a:tc>
                  <a:txBody>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主な対象者</a:t>
                      </a:r>
                    </a:p>
                  </a:txBody>
                  <a:tcPr marL="68580" marR="68580" marT="0" marB="0" anchor="ctr"/>
                </a:tc>
                <a:tc>
                  <a:txBody>
                    <a:bodyPr/>
                    <a:lstStyle/>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・外国人旅行者</a:t>
                      </a:r>
                    </a:p>
                  </a:txBody>
                  <a:tcPr marL="68580" marR="68580" marT="0" marB="0" anchor="ctr"/>
                </a:tc>
              </a:tr>
              <a:tr h="1784118">
                <a:tc>
                  <a:txBody>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概要</a:t>
                      </a:r>
                    </a:p>
                  </a:txBody>
                  <a:tcPr marL="68580" marR="68580" marT="0" marB="0" anchor="ctr"/>
                </a:tc>
                <a:tc>
                  <a:txBody>
                    <a:bodyPr/>
                    <a:lstStyle/>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国際空港で、外国人モニターにスマートフォンを利用した外国人向け「パーソナルアシスタント」（仮称）を貸し出し、目的地まで利用してもらう。各自が保有するスマートフォン等にアプリを入れて利用することも検討。</a:t>
                      </a:r>
                    </a:p>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・機能は、移動案内（道路、公共交通機関など）、施設・観光・イベント案内、カメラや音声認識を利用した自動翻訳、料金決済など。</a:t>
                      </a:r>
                    </a:p>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・サービス構築時の情報利用制約や、外国人モニターの評価などをもとに、商用化に向けた課題を明らかにする。</a:t>
                      </a:r>
                    </a:p>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2017</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年の冬季アジア大会（札幌）で本格試行し、</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2019</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年のラグビーワールドカップ日本大会での本格利用を目指す。</a:t>
                      </a:r>
                    </a:p>
                  </a:txBody>
                  <a:tcPr marL="68580" marR="68580" marT="0" marB="0" anchor="ctr"/>
                </a:tc>
              </a:tr>
              <a:tr h="376122">
                <a:tc>
                  <a:txBody>
                    <a:bodyPr/>
                    <a:lstStyle/>
                    <a:p>
                      <a:pPr algn="ctr">
                        <a:spcAft>
                          <a:spcPts val="0"/>
                        </a:spcAft>
                      </a:pPr>
                      <a:r>
                        <a:rPr lang="ja-JP" sz="1200" kern="100">
                          <a:effectLst/>
                          <a:latin typeface="Meiryo UI" panose="020B0604030504040204" pitchFamily="50" charset="-128"/>
                          <a:ea typeface="Meiryo UI" panose="020B0604030504040204" pitchFamily="50" charset="-128"/>
                          <a:cs typeface="Meiryo UI" panose="020B0604030504040204" pitchFamily="50" charset="-128"/>
                        </a:rPr>
                        <a:t>想定される場所</a:t>
                      </a:r>
                    </a:p>
                  </a:txBody>
                  <a:tcPr marL="68580" marR="68580" marT="0" marB="0" anchor="ctr"/>
                </a:tc>
                <a:tc>
                  <a:txBody>
                    <a:bodyPr/>
                    <a:lstStyle/>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・東京都内、地方都市</a:t>
                      </a:r>
                    </a:p>
                  </a:txBody>
                  <a:tcPr marL="68580" marR="68580" marT="0" marB="0" anchor="ctr"/>
                </a:tc>
              </a:tr>
              <a:tr h="752242">
                <a:tc>
                  <a:txBody>
                    <a:bodyPr/>
                    <a:lstStyle/>
                    <a:p>
                      <a:pPr algn="ctr">
                        <a:spcAft>
                          <a:spcPts val="0"/>
                        </a:spcAft>
                      </a:pPr>
                      <a:r>
                        <a:rPr lang="en-US" sz="1200" kern="100">
                          <a:effectLst/>
                          <a:latin typeface="Meiryo UI" panose="020B0604030504040204" pitchFamily="50" charset="-128"/>
                          <a:ea typeface="Meiryo UI" panose="020B0604030504040204" pitchFamily="50" charset="-128"/>
                          <a:cs typeface="Meiryo UI" panose="020B0604030504040204" pitchFamily="50" charset="-128"/>
                        </a:rPr>
                        <a:t>PR</a:t>
                      </a:r>
                      <a:r>
                        <a:rPr lang="ja-JP" sz="1200" kern="100">
                          <a:effectLst/>
                          <a:latin typeface="Meiryo UI" panose="020B0604030504040204" pitchFamily="50" charset="-128"/>
                          <a:ea typeface="Meiryo UI" panose="020B0604030504040204" pitchFamily="50" charset="-128"/>
                          <a:cs typeface="Meiryo UI" panose="020B0604030504040204" pitchFamily="50" charset="-128"/>
                        </a:rPr>
                        <a:t>する主な技術・サービス</a:t>
                      </a:r>
                    </a:p>
                  </a:txBody>
                  <a:tcPr marL="68580" marR="68580" marT="0" marB="0" anchor="ctr"/>
                </a:tc>
                <a:tc>
                  <a:txBody>
                    <a:bodyPr/>
                    <a:lstStyle/>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・利用者別にカスタマイズされたパーソナルアシスタントサービス</a:t>
                      </a:r>
                    </a:p>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・自動翻訳サービス　など</a:t>
                      </a:r>
                    </a:p>
                  </a:txBody>
                  <a:tcPr marL="68580" marR="68580" marT="0" marB="0" anchor="ctr"/>
                </a:tc>
              </a:tr>
              <a:tr h="376122">
                <a:tc>
                  <a:txBody>
                    <a:bodyPr/>
                    <a:lstStyle/>
                    <a:p>
                      <a:pPr algn="ctr">
                        <a:spcAft>
                          <a:spcPts val="0"/>
                        </a:spcAft>
                      </a:pPr>
                      <a:r>
                        <a:rPr lang="en-US" sz="1200" kern="100">
                          <a:effectLst/>
                          <a:latin typeface="Meiryo UI" panose="020B0604030504040204" pitchFamily="50" charset="-128"/>
                          <a:ea typeface="Meiryo UI" panose="020B0604030504040204" pitchFamily="50" charset="-128"/>
                          <a:cs typeface="Meiryo UI" panose="020B0604030504040204" pitchFamily="50" charset="-128"/>
                        </a:rPr>
                        <a:t>PR</a:t>
                      </a:r>
                      <a:r>
                        <a:rPr lang="ja-JP" sz="1200" kern="100">
                          <a:effectLst/>
                          <a:latin typeface="Meiryo UI" panose="020B0604030504040204" pitchFamily="50" charset="-128"/>
                          <a:ea typeface="Meiryo UI" panose="020B0604030504040204" pitchFamily="50" charset="-128"/>
                          <a:cs typeface="Meiryo UI" panose="020B0604030504040204" pitchFamily="50" charset="-128"/>
                        </a:rPr>
                        <a:t>・体験方法</a:t>
                      </a:r>
                    </a:p>
                  </a:txBody>
                  <a:tcPr marL="68580" marR="68580" marT="0" marB="0" anchor="ctr"/>
                </a:tc>
                <a:tc>
                  <a:txBody>
                    <a:bodyPr/>
                    <a:lstStyle/>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・スマホを活用した多言語案内サービス</a:t>
                      </a:r>
                    </a:p>
                  </a:txBody>
                  <a:tcPr marL="68580" marR="68580" marT="0" marB="0" anchor="ctr"/>
                </a:tc>
              </a:tr>
              <a:tr h="433912">
                <a:tc>
                  <a:txBody>
                    <a:bodyPr/>
                    <a:lstStyle/>
                    <a:p>
                      <a:pPr algn="ctr">
                        <a:spcAft>
                          <a:spcPts val="0"/>
                        </a:spcAft>
                      </a:pPr>
                      <a:r>
                        <a:rPr lang="ja-JP" sz="1200" kern="100">
                          <a:effectLst/>
                          <a:latin typeface="Meiryo UI" panose="020B0604030504040204" pitchFamily="50" charset="-128"/>
                          <a:ea typeface="Meiryo UI" panose="020B0604030504040204" pitchFamily="50" charset="-128"/>
                          <a:cs typeface="Meiryo UI" panose="020B0604030504040204" pitchFamily="50" charset="-128"/>
                        </a:rPr>
                        <a:t>実施主体など</a:t>
                      </a:r>
                    </a:p>
                  </a:txBody>
                  <a:tcPr marL="68580" marR="68580" marT="0" marB="0" anchor="ctr"/>
                </a:tc>
                <a:tc>
                  <a:txBody>
                    <a:bodyPr/>
                    <a:lstStyle/>
                    <a:p>
                      <a:pPr marL="87313" indent="-87313"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・国、自治体、公共交通機関、民間事業者等によるコンソーシアム形式など</a:t>
                      </a:r>
                    </a:p>
                  </a:txBody>
                  <a:tcPr marL="68580" marR="68580" marT="0" marB="0" anchor="ctr"/>
                </a:tc>
              </a:tr>
              <a:tr h="3802206">
                <a:tc>
                  <a:txBody>
                    <a:bodyPr/>
                    <a:lstStyle/>
                    <a:p>
                      <a:pPr algn="ctr">
                        <a:spcAft>
                          <a:spcPts val="0"/>
                        </a:spcAft>
                      </a:pPr>
                      <a:r>
                        <a:rPr lang="ja-JP" sz="1200" kern="100">
                          <a:effectLst/>
                          <a:latin typeface="Meiryo UI" panose="020B0604030504040204" pitchFamily="50" charset="-128"/>
                          <a:ea typeface="Meiryo UI" panose="020B0604030504040204" pitchFamily="50" charset="-128"/>
                          <a:cs typeface="Meiryo UI" panose="020B0604030504040204" pitchFamily="50" charset="-128"/>
                        </a:rPr>
                        <a:t>実施イメージ</a:t>
                      </a:r>
                    </a:p>
                    <a:p>
                      <a:pPr algn="ctr">
                        <a:spcAft>
                          <a:spcPts val="0"/>
                        </a:spcAft>
                      </a:pPr>
                      <a:r>
                        <a:rPr lang="en-US" sz="12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indent="67945" algn="l">
                        <a:spcAft>
                          <a:spcPts val="0"/>
                        </a:spcAft>
                      </a:pPr>
                      <a:endParaRPr lang="en-US"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1687658599"/>
              </p:ext>
            </p:extLst>
          </p:nvPr>
        </p:nvGraphicFramePr>
        <p:xfrm>
          <a:off x="6544816" y="552128"/>
          <a:ext cx="5904656" cy="8662793"/>
        </p:xfrm>
        <a:graphic>
          <a:graphicData uri="http://schemas.openxmlformats.org/drawingml/2006/table">
            <a:tbl>
              <a:tblPr firstRow="1" firstCol="1" bandRow="1">
                <a:tableStyleId>{5C22544A-7EE6-4342-B048-85BDC9FD1C3A}</a:tableStyleId>
              </a:tblPr>
              <a:tblGrid>
                <a:gridCol w="1224136"/>
                <a:gridCol w="4680520"/>
              </a:tblGrid>
              <a:tr h="548511">
                <a:tc>
                  <a:txBody>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テーマ</a:t>
                      </a:r>
                    </a:p>
                  </a:txBody>
                  <a:tcPr marL="68580" marR="68580" marT="0" marB="0" anchor="ctr"/>
                </a:tc>
                <a:tc>
                  <a:txBody>
                    <a:bodyPr/>
                    <a:lstStyle/>
                    <a:p>
                      <a:pPr algn="ctr">
                        <a:spcAft>
                          <a:spcPts val="0"/>
                        </a:spcAft>
                      </a:pPr>
                      <a:r>
                        <a:rPr lang="ja-JP" sz="1600" kern="100" dirty="0" err="1">
                          <a:effectLst/>
                          <a:latin typeface="Meiryo UI" panose="020B0604030504040204" pitchFamily="50" charset="-128"/>
                          <a:ea typeface="Meiryo UI" panose="020B0604030504040204" pitchFamily="50" charset="-128"/>
                          <a:cs typeface="Meiryo UI" panose="020B0604030504040204" pitchFamily="50" charset="-128"/>
                        </a:rPr>
                        <a:t>障がい</a:t>
                      </a: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者への理解・環境整備</a:t>
                      </a:r>
                    </a:p>
                  </a:txBody>
                  <a:tcPr marL="68580" marR="68580" marT="0" marB="0" anchor="ctr"/>
                </a:tc>
              </a:tr>
              <a:tr h="531609">
                <a:tc>
                  <a:txBody>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主な対象者</a:t>
                      </a:r>
                    </a:p>
                  </a:txBody>
                  <a:tcPr marL="68580" marR="68580" marT="0" marB="0" anchor="ctr"/>
                </a:tc>
                <a:tc>
                  <a:txBody>
                    <a:bodyPr/>
                    <a:lstStyle/>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sz="1200" kern="100" dirty="0" err="1">
                          <a:effectLst/>
                          <a:latin typeface="Meiryo UI" panose="020B0604030504040204" pitchFamily="50" charset="-128"/>
                          <a:ea typeface="Meiryo UI" panose="020B0604030504040204" pitchFamily="50" charset="-128"/>
                          <a:cs typeface="Meiryo UI" panose="020B0604030504040204" pitchFamily="50" charset="-128"/>
                        </a:rPr>
                        <a:t>障がい</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者（今回は、車いす利用者、視覚障がい者、聴覚障がい者）</a:t>
                      </a:r>
                    </a:p>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・海外からの来訪者を含む</a:t>
                      </a:r>
                    </a:p>
                  </a:txBody>
                  <a:tcPr marL="68580" marR="68580" marT="0" marB="0" anchor="ctr"/>
                </a:tc>
              </a:tr>
              <a:tr h="1822033">
                <a:tc>
                  <a:txBody>
                    <a:bodyPr/>
                    <a:lstStyle/>
                    <a:p>
                      <a:pPr algn="ctr">
                        <a:spcAft>
                          <a:spcPts val="0"/>
                        </a:spcAft>
                      </a:pPr>
                      <a:r>
                        <a:rPr lang="ja-JP" sz="1200" kern="100">
                          <a:effectLst/>
                          <a:latin typeface="Meiryo UI" panose="020B0604030504040204" pitchFamily="50" charset="-128"/>
                          <a:ea typeface="Meiryo UI" panose="020B0604030504040204" pitchFamily="50" charset="-128"/>
                          <a:cs typeface="Meiryo UI" panose="020B0604030504040204" pitchFamily="50" charset="-128"/>
                        </a:rPr>
                        <a:t>概要</a:t>
                      </a:r>
                    </a:p>
                  </a:txBody>
                  <a:tcPr marL="68580" marR="68580" marT="0" marB="0" anchor="ctr"/>
                </a:tc>
                <a:tc>
                  <a:txBody>
                    <a:bodyPr/>
                    <a:lstStyle/>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sz="1200" kern="100" dirty="0" err="1">
                          <a:effectLst/>
                          <a:latin typeface="Meiryo UI" panose="020B0604030504040204" pitchFamily="50" charset="-128"/>
                          <a:ea typeface="Meiryo UI" panose="020B0604030504040204" pitchFamily="50" charset="-128"/>
                          <a:cs typeface="Meiryo UI" panose="020B0604030504040204" pitchFamily="50" charset="-128"/>
                        </a:rPr>
                        <a:t>障がい</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者モニターにスマートフォンを利用した障がい者向け「パーソナルアシスタント」（仮称）を貸し出し、街の中で利用してもらう。各自が保有するスマートフォン等にアプリを入れて利用することも検討。</a:t>
                      </a:r>
                    </a:p>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・障がいの種類によって、必要な機能や情報は異なる。まずは、車いす利用者、視覚障害者（全盲・弱視・色覚障害）、聴覚障害者を対象とした機能を盛り込む。</a:t>
                      </a:r>
                    </a:p>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・サービス構築時の情報利用制約や、モニターの評価などをもとに、商用化に向けた課題を明らかにする。</a:t>
                      </a:r>
                    </a:p>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2020</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年のパラリンピックでの本格利用を目指す。</a:t>
                      </a:r>
                    </a:p>
                  </a:txBody>
                  <a:tcPr marL="68580" marR="68580" marT="0" marB="0" anchor="ctr"/>
                </a:tc>
              </a:tr>
              <a:tr h="360040">
                <a:tc>
                  <a:txBody>
                    <a:bodyPr/>
                    <a:lstStyle/>
                    <a:p>
                      <a:pPr algn="ctr">
                        <a:spcAft>
                          <a:spcPts val="0"/>
                        </a:spcAft>
                      </a:pPr>
                      <a:r>
                        <a:rPr lang="ja-JP" sz="1200" kern="100">
                          <a:effectLst/>
                          <a:latin typeface="Meiryo UI" panose="020B0604030504040204" pitchFamily="50" charset="-128"/>
                          <a:ea typeface="Meiryo UI" panose="020B0604030504040204" pitchFamily="50" charset="-128"/>
                          <a:cs typeface="Meiryo UI" panose="020B0604030504040204" pitchFamily="50" charset="-128"/>
                        </a:rPr>
                        <a:t>想定される場所</a:t>
                      </a:r>
                    </a:p>
                  </a:txBody>
                  <a:tcPr marL="68580" marR="68580" marT="0" marB="0" anchor="ctr"/>
                </a:tc>
                <a:tc>
                  <a:txBody>
                    <a:bodyPr/>
                    <a:lstStyle/>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・東京都内、地方都市</a:t>
                      </a:r>
                    </a:p>
                  </a:txBody>
                  <a:tcPr marL="68580" marR="68580" marT="0" marB="0" anchor="ctr"/>
                </a:tc>
              </a:tr>
              <a:tr h="530433">
                <a:tc>
                  <a:txBody>
                    <a:bodyPr/>
                    <a:lstStyle/>
                    <a:p>
                      <a:pPr algn="ctr">
                        <a:spcAft>
                          <a:spcPts val="0"/>
                        </a:spcAft>
                      </a:pPr>
                      <a:r>
                        <a:rPr lang="en-US" sz="1200" kern="100">
                          <a:effectLst/>
                          <a:latin typeface="Meiryo UI" panose="020B0604030504040204" pitchFamily="50" charset="-128"/>
                          <a:ea typeface="Meiryo UI" panose="020B0604030504040204" pitchFamily="50" charset="-128"/>
                          <a:cs typeface="Meiryo UI" panose="020B0604030504040204" pitchFamily="50" charset="-128"/>
                        </a:rPr>
                        <a:t>PR</a:t>
                      </a:r>
                      <a:r>
                        <a:rPr lang="ja-JP" sz="1200" kern="100">
                          <a:effectLst/>
                          <a:latin typeface="Meiryo UI" panose="020B0604030504040204" pitchFamily="50" charset="-128"/>
                          <a:ea typeface="Meiryo UI" panose="020B0604030504040204" pitchFamily="50" charset="-128"/>
                          <a:cs typeface="Meiryo UI" panose="020B0604030504040204" pitchFamily="50" charset="-128"/>
                        </a:rPr>
                        <a:t>する主な技術・サービス</a:t>
                      </a:r>
                    </a:p>
                  </a:txBody>
                  <a:tcPr marL="68580" marR="68580" marT="0" marB="0" anchor="ctr"/>
                </a:tc>
                <a:tc>
                  <a:txBody>
                    <a:bodyPr/>
                    <a:lstStyle/>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sz="1200" kern="100" dirty="0" err="1">
                          <a:effectLst/>
                          <a:latin typeface="Meiryo UI" panose="020B0604030504040204" pitchFamily="50" charset="-128"/>
                          <a:ea typeface="Meiryo UI" panose="020B0604030504040204" pitchFamily="50" charset="-128"/>
                          <a:cs typeface="Meiryo UI" panose="020B0604030504040204" pitchFamily="50" charset="-128"/>
                        </a:rPr>
                        <a:t>障がい</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別のパーソナルアシスタント</a:t>
                      </a:r>
                    </a:p>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・シームレスなサービス（公共交通機関、民間事業者など）</a:t>
                      </a:r>
                    </a:p>
                  </a:txBody>
                  <a:tcPr marL="68580" marR="68580" marT="0" marB="0" anchor="ctr"/>
                </a:tc>
              </a:tr>
              <a:tr h="740737">
                <a:tc>
                  <a:txBody>
                    <a:bodyPr/>
                    <a:lstStyle/>
                    <a:p>
                      <a:pPr algn="ctr">
                        <a:spcAft>
                          <a:spcPts val="0"/>
                        </a:spcAft>
                      </a:pPr>
                      <a:r>
                        <a:rPr lang="en-US" sz="1200" kern="100">
                          <a:effectLst/>
                          <a:latin typeface="Meiryo UI" panose="020B0604030504040204" pitchFamily="50" charset="-128"/>
                          <a:ea typeface="Meiryo UI" panose="020B0604030504040204" pitchFamily="50" charset="-128"/>
                          <a:cs typeface="Meiryo UI" panose="020B0604030504040204" pitchFamily="50" charset="-128"/>
                        </a:rPr>
                        <a:t>PR</a:t>
                      </a:r>
                      <a:r>
                        <a:rPr lang="ja-JP" sz="1200" kern="100">
                          <a:effectLst/>
                          <a:latin typeface="Meiryo UI" panose="020B0604030504040204" pitchFamily="50" charset="-128"/>
                          <a:ea typeface="Meiryo UI" panose="020B0604030504040204" pitchFamily="50" charset="-128"/>
                          <a:cs typeface="Meiryo UI" panose="020B0604030504040204" pitchFamily="50" charset="-128"/>
                        </a:rPr>
                        <a:t>・体験方法</a:t>
                      </a:r>
                    </a:p>
                  </a:txBody>
                  <a:tcPr marL="68580" marR="68580" marT="0" marB="0" anchor="ctr"/>
                </a:tc>
                <a:tc>
                  <a:txBody>
                    <a:bodyPr/>
                    <a:lstStyle/>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・車いす利用者への経路や施設案内</a:t>
                      </a:r>
                    </a:p>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sz="1200" kern="100" dirty="0" err="1">
                          <a:effectLst/>
                          <a:latin typeface="Meiryo UI" panose="020B0604030504040204" pitchFamily="50" charset="-128"/>
                          <a:ea typeface="Meiryo UI" panose="020B0604030504040204" pitchFamily="50" charset="-128"/>
                          <a:cs typeface="Meiryo UI" panose="020B0604030504040204" pitchFamily="50" charset="-128"/>
                        </a:rPr>
                        <a:t>視覚障がい</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者への音声による案内</a:t>
                      </a:r>
                    </a:p>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sz="1200" kern="100" dirty="0" err="1">
                          <a:effectLst/>
                          <a:latin typeface="Meiryo UI" panose="020B0604030504040204" pitchFamily="50" charset="-128"/>
                          <a:ea typeface="Meiryo UI" panose="020B0604030504040204" pitchFamily="50" charset="-128"/>
                          <a:cs typeface="Meiryo UI" panose="020B0604030504040204" pitchFamily="50" charset="-128"/>
                        </a:rPr>
                        <a:t>聴覚障がい</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者への振動や文字、光などによる情報提供　など</a:t>
                      </a:r>
                    </a:p>
                  </a:txBody>
                  <a:tcPr marL="68580" marR="68580" marT="0" marB="0" anchor="ctr"/>
                </a:tc>
              </a:tr>
              <a:tr h="408121">
                <a:tc>
                  <a:txBody>
                    <a:bodyPr/>
                    <a:lstStyle/>
                    <a:p>
                      <a:pPr algn="ctr">
                        <a:spcAft>
                          <a:spcPts val="0"/>
                        </a:spcAft>
                      </a:pPr>
                      <a:r>
                        <a:rPr lang="ja-JP" sz="1200" kern="100">
                          <a:effectLst/>
                          <a:latin typeface="Meiryo UI" panose="020B0604030504040204" pitchFamily="50" charset="-128"/>
                          <a:ea typeface="Meiryo UI" panose="020B0604030504040204" pitchFamily="50" charset="-128"/>
                          <a:cs typeface="Meiryo UI" panose="020B0604030504040204" pitchFamily="50" charset="-128"/>
                        </a:rPr>
                        <a:t>実施主体など</a:t>
                      </a:r>
                    </a:p>
                  </a:txBody>
                  <a:tcPr marL="68580" marR="68580" marT="0" marB="0" anchor="ctr"/>
                </a:tc>
                <a:tc>
                  <a:txBody>
                    <a:bodyPr/>
                    <a:lstStyle/>
                    <a:p>
                      <a:pPr marL="174625" indent="-174625"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・国、自治体、公共交通機関、民間事業者等によるコンソーシアム形式など</a:t>
                      </a:r>
                    </a:p>
                  </a:txBody>
                  <a:tcPr marL="68580" marR="68580" marT="0" marB="0" anchor="ctr"/>
                </a:tc>
              </a:tr>
              <a:tr h="3721309">
                <a:tc>
                  <a:txBody>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実施イメージ</a:t>
                      </a:r>
                    </a:p>
                    <a:p>
                      <a:pPr algn="ctr">
                        <a:spcAft>
                          <a:spcPts val="0"/>
                        </a:spcAft>
                      </a:pP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indent="67945" algn="l">
                        <a:spcAft>
                          <a:spcPts val="0"/>
                        </a:spcAft>
                      </a:pPr>
                      <a:endParaRPr lang="en-US"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273" y="5682560"/>
            <a:ext cx="4536504" cy="2999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5844" y="5826228"/>
            <a:ext cx="4447812" cy="3006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6562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15"/>
          <p:cNvSpPr>
            <a:spLocks noGrp="1"/>
          </p:cNvSpPr>
          <p:nvPr>
            <p:ph type="sldNum" sz="quarter" idx="12"/>
          </p:nvPr>
        </p:nvSpPr>
        <p:spPr>
          <a:xfrm>
            <a:off x="9797677" y="9125456"/>
            <a:ext cx="2987040" cy="475744"/>
          </a:xfrm>
        </p:spPr>
        <p:txBody>
          <a:bodyPr/>
          <a:lstStyle/>
          <a:p>
            <a:fld id="{9741FA7A-C8FC-43AC-A9E6-3C41ED923A89}" type="slidenum">
              <a:rPr kumimoji="1" lang="ja-JP" altLang="en-US" smtClean="0"/>
              <a:t>8</a:t>
            </a:fld>
            <a:endParaRPr kumimoji="1" lang="ja-JP" altLang="en-US" dirty="0"/>
          </a:p>
        </p:txBody>
      </p:sp>
      <p:sp>
        <p:nvSpPr>
          <p:cNvPr id="136" name="テキスト ボックス 135"/>
          <p:cNvSpPr txBox="1"/>
          <p:nvPr/>
        </p:nvSpPr>
        <p:spPr>
          <a:xfrm>
            <a:off x="0" y="-3745"/>
            <a:ext cx="4476354" cy="461665"/>
          </a:xfrm>
          <a:prstGeom prst="rect">
            <a:avLst/>
          </a:prstGeom>
          <a:noFill/>
        </p:spPr>
        <p:txBody>
          <a:bodyPr wrap="none" rtlCol="0">
            <a:spAutoFi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６．</a:t>
            </a:r>
            <a:r>
              <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ICT</a:t>
            </a: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ショーケース案のイメージ</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993497391"/>
              </p:ext>
            </p:extLst>
          </p:nvPr>
        </p:nvGraphicFramePr>
        <p:xfrm>
          <a:off x="136104" y="552129"/>
          <a:ext cx="6264696" cy="8712968"/>
        </p:xfrm>
        <a:graphic>
          <a:graphicData uri="http://schemas.openxmlformats.org/drawingml/2006/table">
            <a:tbl>
              <a:tblPr firstRow="1" firstCol="1" bandRow="1">
                <a:tableStyleId>{5C22544A-7EE6-4342-B048-85BDC9FD1C3A}</a:tableStyleId>
              </a:tblPr>
              <a:tblGrid>
                <a:gridCol w="1078107"/>
                <a:gridCol w="5186589"/>
              </a:tblGrid>
              <a:tr h="548511">
                <a:tc>
                  <a:txBody>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テーマ</a:t>
                      </a:r>
                    </a:p>
                  </a:txBody>
                  <a:tcPr marL="68580" marR="68580" marT="0" marB="0" anchor="ctr"/>
                </a:tc>
                <a:tc>
                  <a:txBody>
                    <a:bodyPr/>
                    <a:lstStyle/>
                    <a:p>
                      <a:pPr algn="ct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海外への和食や食文化の</a:t>
                      </a: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PR</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r h="747633">
                <a:tc>
                  <a:txBody>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主な対象者</a:t>
                      </a:r>
                    </a:p>
                  </a:txBody>
                  <a:tcPr marL="68580" marR="68580" marT="0" marB="0" anchor="ctr"/>
                </a:tc>
                <a:tc>
                  <a:txBody>
                    <a:bodyPr/>
                    <a:lstStyle/>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・和食や日本の食文化に関心を持ってもらいたい世界の人々（関心喚起）</a:t>
                      </a:r>
                    </a:p>
                    <a:p>
                      <a:pPr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・外国人からの来訪者（より深い理解や体験）</a:t>
                      </a:r>
                    </a:p>
                    <a:p>
                      <a:pPr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・コンテスト参加者（海外への伝道師役）</a:t>
                      </a:r>
                    </a:p>
                  </a:txBody>
                  <a:tcPr marL="68580" marR="68580" marT="0" marB="0" anchor="ctr"/>
                </a:tc>
              </a:tr>
              <a:tr h="1656184">
                <a:tc>
                  <a:txBody>
                    <a:bodyPr/>
                    <a:lstStyle/>
                    <a:p>
                      <a:pPr algn="ctr">
                        <a:spcAft>
                          <a:spcPts val="0"/>
                        </a:spcAft>
                      </a:pPr>
                      <a:r>
                        <a:rPr lang="ja-JP" sz="1200" kern="100">
                          <a:effectLst/>
                          <a:latin typeface="Meiryo UI" panose="020B0604030504040204" pitchFamily="50" charset="-128"/>
                          <a:ea typeface="Meiryo UI" panose="020B0604030504040204" pitchFamily="50" charset="-128"/>
                          <a:cs typeface="Meiryo UI" panose="020B0604030504040204" pitchFamily="50" charset="-128"/>
                        </a:rPr>
                        <a:t>概要</a:t>
                      </a:r>
                    </a:p>
                  </a:txBody>
                  <a:tcPr marL="68580" marR="68580" marT="0" marB="0" anchor="ctr"/>
                </a:tc>
                <a:tc>
                  <a:txBody>
                    <a:bodyPr/>
                    <a:lstStyle/>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・単体の情報ではなく、相手に合わせて編集して届けることが必要。コンテンツに魅力がなければ、オープンデータにしても拡散されない。</a:t>
                      </a:r>
                    </a:p>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・個々の素材がオープンデータであることはもちろん、編集した情報もオープンデータとして提供されることが望ましい。（各国語に翻訳されて拡散できる。）</a:t>
                      </a:r>
                    </a:p>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・和食や日本文化に関する情報のうち、オープンデータで公開可能なものを収集するとともに、新たな素材を作成。</a:t>
                      </a:r>
                    </a:p>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・これらを活用した「和食と日本文化を伝えるコンテスト」（仮称）を開催。</a:t>
                      </a:r>
                    </a:p>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・海外からの参加も募る。</a:t>
                      </a:r>
                    </a:p>
                  </a:txBody>
                  <a:tcPr marL="68580" marR="68580" marT="0" marB="0" anchor="ctr"/>
                </a:tc>
              </a:tr>
              <a:tr h="504056">
                <a:tc>
                  <a:txBody>
                    <a:bodyPr/>
                    <a:lstStyle/>
                    <a:p>
                      <a:pPr algn="ctr">
                        <a:spcAft>
                          <a:spcPts val="0"/>
                        </a:spcAft>
                      </a:pPr>
                      <a:r>
                        <a:rPr lang="ja-JP" sz="1200" kern="100">
                          <a:effectLst/>
                          <a:latin typeface="Meiryo UI" panose="020B0604030504040204" pitchFamily="50" charset="-128"/>
                          <a:ea typeface="Meiryo UI" panose="020B0604030504040204" pitchFamily="50" charset="-128"/>
                          <a:cs typeface="Meiryo UI" panose="020B0604030504040204" pitchFamily="50" charset="-128"/>
                        </a:rPr>
                        <a:t>想定される場所</a:t>
                      </a:r>
                    </a:p>
                  </a:txBody>
                  <a:tcPr marL="68580" marR="68580" marT="0" marB="0" anchor="ctr"/>
                </a:tc>
                <a:tc>
                  <a:txBody>
                    <a:bodyPr/>
                    <a:lstStyle/>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・東京都内、地方都市</a:t>
                      </a:r>
                    </a:p>
                  </a:txBody>
                  <a:tcPr marL="68580" marR="68580" marT="0" marB="0" anchor="ctr"/>
                </a:tc>
              </a:tr>
              <a:tr h="576064">
                <a:tc>
                  <a:txBody>
                    <a:bodyPr/>
                    <a:lstStyle/>
                    <a:p>
                      <a:pPr algn="ctr">
                        <a:spcAft>
                          <a:spcPts val="0"/>
                        </a:spcAft>
                      </a:pPr>
                      <a:r>
                        <a:rPr lang="en-US" sz="1200" kern="100">
                          <a:effectLst/>
                          <a:latin typeface="Meiryo UI" panose="020B0604030504040204" pitchFamily="50" charset="-128"/>
                          <a:ea typeface="Meiryo UI" panose="020B0604030504040204" pitchFamily="50" charset="-128"/>
                          <a:cs typeface="Meiryo UI" panose="020B0604030504040204" pitchFamily="50" charset="-128"/>
                        </a:rPr>
                        <a:t>PR</a:t>
                      </a:r>
                      <a:r>
                        <a:rPr lang="ja-JP" sz="1200" kern="100">
                          <a:effectLst/>
                          <a:latin typeface="Meiryo UI" panose="020B0604030504040204" pitchFamily="50" charset="-128"/>
                          <a:ea typeface="Meiryo UI" panose="020B0604030504040204" pitchFamily="50" charset="-128"/>
                          <a:cs typeface="Meiryo UI" panose="020B0604030504040204" pitchFamily="50" charset="-128"/>
                        </a:rPr>
                        <a:t>する主な技術・サービス</a:t>
                      </a:r>
                    </a:p>
                  </a:txBody>
                  <a:tcPr marL="68580" marR="68580" marT="0" marB="0" anchor="ctr"/>
                </a:tc>
                <a:tc>
                  <a:txBody>
                    <a:bodyPr/>
                    <a:lstStyle/>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・和食や食文化に関する様々な情報（素材）をオープンデータ化</a:t>
                      </a:r>
                    </a:p>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・これを自由に編集・翻訳して海外に拡散</a:t>
                      </a:r>
                    </a:p>
                  </a:txBody>
                  <a:tcPr marL="68580" marR="68580" marT="0" marB="0" anchor="ctr"/>
                </a:tc>
              </a:tr>
              <a:tr h="504056">
                <a:tc>
                  <a:txBody>
                    <a:bodyPr/>
                    <a:lstStyle/>
                    <a:p>
                      <a:pPr algn="ctr">
                        <a:spcAft>
                          <a:spcPts val="0"/>
                        </a:spcAft>
                      </a:pPr>
                      <a:r>
                        <a:rPr lang="en-US" sz="1200" kern="100">
                          <a:effectLst/>
                          <a:latin typeface="Meiryo UI" panose="020B0604030504040204" pitchFamily="50" charset="-128"/>
                          <a:ea typeface="Meiryo UI" panose="020B0604030504040204" pitchFamily="50" charset="-128"/>
                          <a:cs typeface="Meiryo UI" panose="020B0604030504040204" pitchFamily="50" charset="-128"/>
                        </a:rPr>
                        <a:t>PR</a:t>
                      </a:r>
                      <a:r>
                        <a:rPr lang="ja-JP" sz="1200" kern="100">
                          <a:effectLst/>
                          <a:latin typeface="Meiryo UI" panose="020B0604030504040204" pitchFamily="50" charset="-128"/>
                          <a:ea typeface="Meiryo UI" panose="020B0604030504040204" pitchFamily="50" charset="-128"/>
                          <a:cs typeface="Meiryo UI" panose="020B0604030504040204" pitchFamily="50" charset="-128"/>
                        </a:rPr>
                        <a:t>・体験方法</a:t>
                      </a:r>
                    </a:p>
                  </a:txBody>
                  <a:tcPr marL="68580" marR="68580" marT="0" marB="0" anchor="ctr"/>
                </a:tc>
                <a:tc>
                  <a:txBody>
                    <a:bodyPr/>
                    <a:lstStyle/>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・生産、調理、食事などの体験イベント</a:t>
                      </a:r>
                    </a:p>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PR</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コンテスト（海外からの参加推奨）</a:t>
                      </a:r>
                    </a:p>
                  </a:txBody>
                  <a:tcPr marL="68580" marR="68580" marT="0" marB="0" anchor="ctr"/>
                </a:tc>
              </a:tr>
              <a:tr h="432048">
                <a:tc>
                  <a:txBody>
                    <a:bodyPr/>
                    <a:lstStyle/>
                    <a:p>
                      <a:pPr algn="ctr">
                        <a:spcAft>
                          <a:spcPts val="0"/>
                        </a:spcAft>
                      </a:pPr>
                      <a:r>
                        <a:rPr lang="ja-JP" sz="1200" kern="100">
                          <a:effectLst/>
                          <a:latin typeface="Meiryo UI" panose="020B0604030504040204" pitchFamily="50" charset="-128"/>
                          <a:ea typeface="Meiryo UI" panose="020B0604030504040204" pitchFamily="50" charset="-128"/>
                          <a:cs typeface="Meiryo UI" panose="020B0604030504040204" pitchFamily="50" charset="-128"/>
                        </a:rPr>
                        <a:t>実施主体など</a:t>
                      </a:r>
                    </a:p>
                  </a:txBody>
                  <a:tcPr marL="68580" marR="68580" marT="0" marB="0" anchor="ctr"/>
                </a:tc>
                <a:tc>
                  <a:txBody>
                    <a:bodyPr/>
                    <a:lstStyle/>
                    <a:p>
                      <a:pPr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・国、自治体、民間事業者等によるコンソーシアム形式など</a:t>
                      </a:r>
                    </a:p>
                  </a:txBody>
                  <a:tcPr marL="68580" marR="68580" marT="0" marB="0" anchor="ctr"/>
                </a:tc>
              </a:tr>
              <a:tr h="3744416">
                <a:tc>
                  <a:txBody>
                    <a:bodyPr/>
                    <a:lstStyle/>
                    <a:p>
                      <a:pPr algn="ctr">
                        <a:spcAft>
                          <a:spcPts val="0"/>
                        </a:spcAft>
                      </a:pPr>
                      <a:r>
                        <a:rPr lang="ja-JP" sz="1200" kern="100">
                          <a:effectLst/>
                          <a:latin typeface="Meiryo UI" panose="020B0604030504040204" pitchFamily="50" charset="-128"/>
                          <a:ea typeface="Meiryo UI" panose="020B0604030504040204" pitchFamily="50" charset="-128"/>
                          <a:cs typeface="Meiryo UI" panose="020B0604030504040204" pitchFamily="50" charset="-128"/>
                        </a:rPr>
                        <a:t>実施イメージ</a:t>
                      </a:r>
                    </a:p>
                    <a:p>
                      <a:pPr algn="ctr">
                        <a:spcAft>
                          <a:spcPts val="0"/>
                        </a:spcAft>
                      </a:pPr>
                      <a:r>
                        <a:rPr lang="en-US" sz="12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indent="67945" algn="l">
                        <a:spcAft>
                          <a:spcPts val="0"/>
                        </a:spcAft>
                      </a:pPr>
                      <a:endParaRPr lang="en-US"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2013726852"/>
              </p:ext>
            </p:extLst>
          </p:nvPr>
        </p:nvGraphicFramePr>
        <p:xfrm>
          <a:off x="6616824" y="552129"/>
          <a:ext cx="6048672" cy="8712967"/>
        </p:xfrm>
        <a:graphic>
          <a:graphicData uri="http://schemas.openxmlformats.org/drawingml/2006/table">
            <a:tbl>
              <a:tblPr firstRow="1" firstCol="1" bandRow="1">
                <a:tableStyleId>{5C22544A-7EE6-4342-B048-85BDC9FD1C3A}</a:tableStyleId>
              </a:tblPr>
              <a:tblGrid>
                <a:gridCol w="1224136"/>
                <a:gridCol w="4824536"/>
              </a:tblGrid>
              <a:tr h="548511">
                <a:tc>
                  <a:txBody>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テーマ</a:t>
                      </a:r>
                    </a:p>
                  </a:txBody>
                  <a:tcPr marL="68580" marR="68580" marT="0" marB="0" anchor="ctr"/>
                </a:tc>
                <a:tc>
                  <a:txBody>
                    <a:bodyPr/>
                    <a:lstStyle/>
                    <a:p>
                      <a:pPr algn="ct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都市イメージ向上・転入促進</a:t>
                      </a:r>
                    </a:p>
                  </a:txBody>
                  <a:tcPr marL="68580" marR="68580" marT="0" marB="0" anchor="ctr"/>
                </a:tc>
              </a:tr>
              <a:tr h="459601">
                <a:tc>
                  <a:txBody>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主な対象者</a:t>
                      </a:r>
                    </a:p>
                  </a:txBody>
                  <a:tcPr marL="68580" marR="68580" marT="0" marB="0" anchor="ctr"/>
                </a:tc>
                <a:tc>
                  <a:txBody>
                    <a:bodyPr/>
                    <a:lstStyle/>
                    <a:p>
                      <a:pPr marL="110490" indent="-110490" algn="l">
                        <a:spcAft>
                          <a:spcPts val="0"/>
                        </a:spcAft>
                      </a:pPr>
                      <a:r>
                        <a:rPr lang="ja-JP" sz="1200" kern="100">
                          <a:effectLst/>
                          <a:latin typeface="Meiryo UI" panose="020B0604030504040204" pitchFamily="50" charset="-128"/>
                          <a:ea typeface="Meiryo UI" panose="020B0604030504040204" pitchFamily="50" charset="-128"/>
                          <a:cs typeface="Meiryo UI" panose="020B0604030504040204" pitchFamily="50" charset="-128"/>
                        </a:rPr>
                        <a:t>・転居を考えている人々</a:t>
                      </a:r>
                    </a:p>
                  </a:txBody>
                  <a:tcPr marL="68580" marR="68580" marT="0" marB="0" anchor="ctr"/>
                </a:tc>
              </a:tr>
              <a:tr h="1212825">
                <a:tc>
                  <a:txBody>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概要</a:t>
                      </a:r>
                    </a:p>
                  </a:txBody>
                  <a:tcPr marL="68580" marR="68580" marT="0" marB="0" anchor="ctr"/>
                </a:tc>
                <a:tc>
                  <a:txBody>
                    <a:bodyPr/>
                    <a:lstStyle/>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・住む場所を、複数の候補で比較検討できるウェブサイトを構築・試験公開して、利用者の意見を収集し、必要な情報と、現在の情報入手上の課題を明らかにする。</a:t>
                      </a:r>
                    </a:p>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・駅からの距離や価格・家賃、間取りだけでなく、各種サービスの充実度や、緑などの生活環境、防災面なども比較できるようにする。</a:t>
                      </a:r>
                    </a:p>
                  </a:txBody>
                  <a:tcPr marL="68580" marR="68580" marT="0" marB="0" anchor="ctr"/>
                </a:tc>
              </a:tr>
              <a:tr h="514449">
                <a:tc>
                  <a:txBody>
                    <a:bodyPr/>
                    <a:lstStyle/>
                    <a:p>
                      <a:pPr algn="ctr">
                        <a:spcAft>
                          <a:spcPts val="0"/>
                        </a:spcAft>
                      </a:pPr>
                      <a:r>
                        <a:rPr lang="ja-JP" sz="1200" kern="100">
                          <a:effectLst/>
                          <a:latin typeface="Meiryo UI" panose="020B0604030504040204" pitchFamily="50" charset="-128"/>
                          <a:ea typeface="Meiryo UI" panose="020B0604030504040204" pitchFamily="50" charset="-128"/>
                          <a:cs typeface="Meiryo UI" panose="020B0604030504040204" pitchFamily="50" charset="-128"/>
                        </a:rPr>
                        <a:t>想定される場所</a:t>
                      </a:r>
                    </a:p>
                  </a:txBody>
                  <a:tcPr marL="68580" marR="68580" marT="0" marB="0" anchor="ctr"/>
                </a:tc>
                <a:tc>
                  <a:txBody>
                    <a:bodyPr/>
                    <a:lstStyle/>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・東京都内、地方都市</a:t>
                      </a:r>
                    </a:p>
                  </a:txBody>
                  <a:tcPr marL="68580" marR="68580" marT="0" marB="0" anchor="ctr"/>
                </a:tc>
              </a:tr>
              <a:tr h="796761">
                <a:tc>
                  <a:txBody>
                    <a:bodyPr/>
                    <a:lstStyle/>
                    <a:p>
                      <a:pPr algn="ctr">
                        <a:spcAft>
                          <a:spcPts val="0"/>
                        </a:spcAft>
                      </a:pPr>
                      <a:r>
                        <a:rPr lang="en-US" sz="1200" kern="100">
                          <a:effectLst/>
                          <a:latin typeface="Meiryo UI" panose="020B0604030504040204" pitchFamily="50" charset="-128"/>
                          <a:ea typeface="Meiryo UI" panose="020B0604030504040204" pitchFamily="50" charset="-128"/>
                          <a:cs typeface="Meiryo UI" panose="020B0604030504040204" pitchFamily="50" charset="-128"/>
                        </a:rPr>
                        <a:t>PR</a:t>
                      </a:r>
                      <a:r>
                        <a:rPr lang="ja-JP" sz="1200" kern="100">
                          <a:effectLst/>
                          <a:latin typeface="Meiryo UI" panose="020B0604030504040204" pitchFamily="50" charset="-128"/>
                          <a:ea typeface="Meiryo UI" panose="020B0604030504040204" pitchFamily="50" charset="-128"/>
                          <a:cs typeface="Meiryo UI" panose="020B0604030504040204" pitchFamily="50" charset="-128"/>
                        </a:rPr>
                        <a:t>する主な技術・サービス</a:t>
                      </a:r>
                    </a:p>
                  </a:txBody>
                  <a:tcPr marL="68580" marR="68580" marT="0" marB="0" anchor="ctr"/>
                </a:tc>
                <a:tc>
                  <a:txBody>
                    <a:bodyPr/>
                    <a:lstStyle/>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・生活環境を比較できる様々な情報をオープンデータ化して民間活用</a:t>
                      </a:r>
                    </a:p>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・情報を出さない自治体は比較対象から外れる（オープンデータ化インセンティブ）</a:t>
                      </a:r>
                    </a:p>
                  </a:txBody>
                  <a:tcPr marL="68580" marR="68580" marT="0" marB="0" anchor="ctr"/>
                </a:tc>
              </a:tr>
              <a:tr h="464145">
                <a:tc>
                  <a:txBody>
                    <a:bodyPr/>
                    <a:lstStyle/>
                    <a:p>
                      <a:pPr algn="ctr">
                        <a:spcAft>
                          <a:spcPts val="0"/>
                        </a:spcAft>
                      </a:pPr>
                      <a:r>
                        <a:rPr lang="en-US" sz="1200" kern="100">
                          <a:effectLst/>
                          <a:latin typeface="Meiryo UI" panose="020B0604030504040204" pitchFamily="50" charset="-128"/>
                          <a:ea typeface="Meiryo UI" panose="020B0604030504040204" pitchFamily="50" charset="-128"/>
                          <a:cs typeface="Meiryo UI" panose="020B0604030504040204" pitchFamily="50" charset="-128"/>
                        </a:rPr>
                        <a:t>PR</a:t>
                      </a:r>
                      <a:r>
                        <a:rPr lang="ja-JP" sz="1200" kern="100">
                          <a:effectLst/>
                          <a:latin typeface="Meiryo UI" panose="020B0604030504040204" pitchFamily="50" charset="-128"/>
                          <a:ea typeface="Meiryo UI" panose="020B0604030504040204" pitchFamily="50" charset="-128"/>
                          <a:cs typeface="Meiryo UI" panose="020B0604030504040204" pitchFamily="50" charset="-128"/>
                        </a:rPr>
                        <a:t>・体験方法</a:t>
                      </a:r>
                    </a:p>
                  </a:txBody>
                  <a:tcPr marL="68580" marR="68580" marT="0" marB="0" anchor="ctr"/>
                </a:tc>
                <a:tc>
                  <a:txBody>
                    <a:bodyPr/>
                    <a:lstStyle/>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・転居先（候補）の生活環境などを手軽に比較検討</a:t>
                      </a:r>
                    </a:p>
                  </a:txBody>
                  <a:tcPr marL="68580" marR="68580" marT="0" marB="0" anchor="ctr"/>
                </a:tc>
              </a:tr>
              <a:tr h="497289">
                <a:tc>
                  <a:txBody>
                    <a:bodyPr/>
                    <a:lstStyle/>
                    <a:p>
                      <a:pPr algn="ctr">
                        <a:spcAft>
                          <a:spcPts val="0"/>
                        </a:spcAft>
                      </a:pPr>
                      <a:r>
                        <a:rPr lang="ja-JP" sz="1200" kern="100">
                          <a:effectLst/>
                          <a:latin typeface="Meiryo UI" panose="020B0604030504040204" pitchFamily="50" charset="-128"/>
                          <a:ea typeface="Meiryo UI" panose="020B0604030504040204" pitchFamily="50" charset="-128"/>
                          <a:cs typeface="Meiryo UI" panose="020B0604030504040204" pitchFamily="50" charset="-128"/>
                        </a:rPr>
                        <a:t>実施主体など</a:t>
                      </a:r>
                    </a:p>
                  </a:txBody>
                  <a:tcPr marL="68580" marR="68580" marT="0" marB="0" anchor="ctr"/>
                </a:tc>
                <a:tc>
                  <a:txBody>
                    <a:bodyPr/>
                    <a:lstStyle/>
                    <a:p>
                      <a:pPr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・民間事業者（不動産会社など）、複数自治体の連携</a:t>
                      </a:r>
                    </a:p>
                  </a:txBody>
                  <a:tcPr marL="68580" marR="68580" marT="0" marB="0" anchor="ctr"/>
                </a:tc>
              </a:tr>
              <a:tr h="4219386">
                <a:tc>
                  <a:txBody>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実施イメージ</a:t>
                      </a:r>
                    </a:p>
                    <a:p>
                      <a:pPr algn="ctr">
                        <a:spcAft>
                          <a:spcPts val="0"/>
                        </a:spcAft>
                      </a:pP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indent="67945" algn="l">
                        <a:spcAft>
                          <a:spcPts val="0"/>
                        </a:spcAft>
                      </a:pPr>
                      <a:endParaRPr lang="en-US"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bl>
          </a:graphicData>
        </a:graphic>
      </p:graphicFrame>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812" y="5707721"/>
            <a:ext cx="4992811" cy="3434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2968" y="5376664"/>
            <a:ext cx="4680520" cy="3678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3695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15"/>
          <p:cNvSpPr>
            <a:spLocks noGrp="1"/>
          </p:cNvSpPr>
          <p:nvPr>
            <p:ph type="sldNum" sz="quarter" idx="12"/>
          </p:nvPr>
        </p:nvSpPr>
        <p:spPr>
          <a:xfrm>
            <a:off x="9797677" y="9125456"/>
            <a:ext cx="2987040" cy="475744"/>
          </a:xfrm>
        </p:spPr>
        <p:txBody>
          <a:bodyPr/>
          <a:lstStyle/>
          <a:p>
            <a:fld id="{9741FA7A-C8FC-43AC-A9E6-3C41ED923A89}" type="slidenum">
              <a:rPr kumimoji="1" lang="ja-JP" altLang="en-US" smtClean="0"/>
              <a:t>9</a:t>
            </a:fld>
            <a:endParaRPr kumimoji="1" lang="ja-JP" altLang="en-US" dirty="0"/>
          </a:p>
        </p:txBody>
      </p:sp>
      <p:sp>
        <p:nvSpPr>
          <p:cNvPr id="136" name="テキスト ボックス 135"/>
          <p:cNvSpPr txBox="1"/>
          <p:nvPr/>
        </p:nvSpPr>
        <p:spPr>
          <a:xfrm>
            <a:off x="0" y="-3745"/>
            <a:ext cx="4476354" cy="461665"/>
          </a:xfrm>
          <a:prstGeom prst="rect">
            <a:avLst/>
          </a:prstGeom>
          <a:noFill/>
        </p:spPr>
        <p:txBody>
          <a:bodyPr wrap="none" rtlCol="0">
            <a:spAutoFi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６．</a:t>
            </a:r>
            <a:r>
              <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ICT</a:t>
            </a: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ショーケース案のイメージ</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672677104"/>
              </p:ext>
            </p:extLst>
          </p:nvPr>
        </p:nvGraphicFramePr>
        <p:xfrm>
          <a:off x="208112" y="624136"/>
          <a:ext cx="6120680" cy="8640960"/>
        </p:xfrm>
        <a:graphic>
          <a:graphicData uri="http://schemas.openxmlformats.org/drawingml/2006/table">
            <a:tbl>
              <a:tblPr firstRow="1" firstCol="1" bandRow="1">
                <a:tableStyleId>{5C22544A-7EE6-4342-B048-85BDC9FD1C3A}</a:tableStyleId>
              </a:tblPr>
              <a:tblGrid>
                <a:gridCol w="1224136"/>
                <a:gridCol w="4896544"/>
              </a:tblGrid>
              <a:tr h="548511">
                <a:tc>
                  <a:txBody>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テーマ</a:t>
                      </a:r>
                    </a:p>
                  </a:txBody>
                  <a:tcPr marL="68580" marR="68580" marT="0" marB="0" anchor="ctr"/>
                </a:tc>
                <a:tc>
                  <a:txBody>
                    <a:bodyPr/>
                    <a:lstStyle/>
                    <a:p>
                      <a:pPr algn="ct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ヘルスケア</a:t>
                      </a:r>
                    </a:p>
                  </a:txBody>
                  <a:tcPr marL="68580" marR="68580" marT="0" marB="0" anchor="ctr"/>
                </a:tc>
              </a:tr>
              <a:tr h="747633">
                <a:tc>
                  <a:txBody>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主な対象者</a:t>
                      </a:r>
                    </a:p>
                  </a:txBody>
                  <a:tcPr marL="68580" marR="68580" marT="0" marB="0" anchor="ctr"/>
                </a:tc>
                <a:tc>
                  <a:txBody>
                    <a:bodyPr/>
                    <a:lstStyle/>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・健康に関心がある人</a:t>
                      </a:r>
                    </a:p>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・生活習慣病など重症化予防が必要な人</a:t>
                      </a:r>
                    </a:p>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・健康無関心層をいかに取り込むか</a:t>
                      </a:r>
                    </a:p>
                  </a:txBody>
                  <a:tcPr marL="68580" marR="68580" marT="0" marB="0" anchor="ctr"/>
                </a:tc>
              </a:tr>
              <a:tr h="775057">
                <a:tc>
                  <a:txBody>
                    <a:bodyPr/>
                    <a:lstStyle/>
                    <a:p>
                      <a:pPr algn="ctr">
                        <a:spcAft>
                          <a:spcPts val="0"/>
                        </a:spcAft>
                      </a:pPr>
                      <a:r>
                        <a:rPr lang="ja-JP" sz="1200" kern="100">
                          <a:effectLst/>
                          <a:latin typeface="Meiryo UI" panose="020B0604030504040204" pitchFamily="50" charset="-128"/>
                          <a:ea typeface="Meiryo UI" panose="020B0604030504040204" pitchFamily="50" charset="-128"/>
                          <a:cs typeface="Meiryo UI" panose="020B0604030504040204" pitchFamily="50" charset="-128"/>
                        </a:rPr>
                        <a:t>概要</a:t>
                      </a:r>
                    </a:p>
                  </a:txBody>
                  <a:tcPr marL="68580" marR="68580" marT="0" marB="0" anchor="ctr"/>
                </a:tc>
                <a:tc>
                  <a:txBody>
                    <a:bodyPr/>
                    <a:lstStyle/>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・スマートフォンを利用して、身体状況や生活状況の可視化や、行動特性に応じたアドバイスなどを行うサービスを提供し、健康に対する意識向上や健康増進活動への取り組み向上効果を検証する。</a:t>
                      </a:r>
                    </a:p>
                  </a:txBody>
                  <a:tcPr marL="68580" marR="68580" marT="0" marB="0" anchor="ctr"/>
                </a:tc>
              </a:tr>
              <a:tr h="370433">
                <a:tc>
                  <a:txBody>
                    <a:bodyPr/>
                    <a:lstStyle/>
                    <a:p>
                      <a:pPr algn="ctr">
                        <a:spcAft>
                          <a:spcPts val="0"/>
                        </a:spcAft>
                      </a:pPr>
                      <a:r>
                        <a:rPr lang="ja-JP" sz="1200" kern="100">
                          <a:effectLst/>
                          <a:latin typeface="Meiryo UI" panose="020B0604030504040204" pitchFamily="50" charset="-128"/>
                          <a:ea typeface="Meiryo UI" panose="020B0604030504040204" pitchFamily="50" charset="-128"/>
                          <a:cs typeface="Meiryo UI" panose="020B0604030504040204" pitchFamily="50" charset="-128"/>
                        </a:rPr>
                        <a:t>想定される場所</a:t>
                      </a:r>
                    </a:p>
                  </a:txBody>
                  <a:tcPr marL="68580" marR="68580" marT="0" marB="0" anchor="ctr"/>
                </a:tc>
                <a:tc>
                  <a:txBody>
                    <a:bodyPr/>
                    <a:lstStyle/>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・全国どこでも</a:t>
                      </a:r>
                    </a:p>
                  </a:txBody>
                  <a:tcPr marL="68580" marR="68580" marT="0" marB="0" anchor="ctr"/>
                </a:tc>
              </a:tr>
              <a:tr h="1228809">
                <a:tc>
                  <a:txBody>
                    <a:bodyPr/>
                    <a:lstStyle/>
                    <a:p>
                      <a:pPr algn="ctr">
                        <a:spcAft>
                          <a:spcPts val="0"/>
                        </a:spcAft>
                      </a:pPr>
                      <a:r>
                        <a:rPr lang="en-US" sz="1200" kern="100">
                          <a:effectLst/>
                          <a:latin typeface="Meiryo UI" panose="020B0604030504040204" pitchFamily="50" charset="-128"/>
                          <a:ea typeface="Meiryo UI" panose="020B0604030504040204" pitchFamily="50" charset="-128"/>
                          <a:cs typeface="Meiryo UI" panose="020B0604030504040204" pitchFamily="50" charset="-128"/>
                        </a:rPr>
                        <a:t>PR</a:t>
                      </a:r>
                      <a:r>
                        <a:rPr lang="ja-JP" sz="1200" kern="100">
                          <a:effectLst/>
                          <a:latin typeface="Meiryo UI" panose="020B0604030504040204" pitchFamily="50" charset="-128"/>
                          <a:ea typeface="Meiryo UI" panose="020B0604030504040204" pitchFamily="50" charset="-128"/>
                          <a:cs typeface="Meiryo UI" panose="020B0604030504040204" pitchFamily="50" charset="-128"/>
                        </a:rPr>
                        <a:t>する主な技術・サービス</a:t>
                      </a:r>
                    </a:p>
                  </a:txBody>
                  <a:tcPr marL="68580" marR="68580" marT="0" marB="0" anchor="ctr"/>
                </a:tc>
                <a:tc>
                  <a:txBody>
                    <a:bodyPr/>
                    <a:lstStyle/>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・身体状況（体重、血圧、脈拍など）、活動状況（歩数など）、生活状況（食事、睡眠など）を簡易に測定できるセンサーなど。</a:t>
                      </a:r>
                    </a:p>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・測定結果を手軽かつ安全に集約・可視化できるアプリ</a:t>
                      </a:r>
                    </a:p>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・ひとりひとりにあった方法で、的確なタイミングで、的確なアドバイス</a:t>
                      </a:r>
                    </a:p>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・目標を設定し、達成時にご褒美（ポイントサービスとの連動など）</a:t>
                      </a:r>
                    </a:p>
                  </a:txBody>
                  <a:tcPr marL="68580" marR="68580" marT="0" marB="0" anchor="ctr"/>
                </a:tc>
              </a:tr>
              <a:tr h="458425">
                <a:tc>
                  <a:txBody>
                    <a:bodyPr/>
                    <a:lstStyle/>
                    <a:p>
                      <a:pPr algn="ctr">
                        <a:spcAft>
                          <a:spcPts val="0"/>
                        </a:spcAft>
                      </a:pPr>
                      <a:r>
                        <a:rPr lang="en-US" sz="1200" kern="100">
                          <a:effectLst/>
                          <a:latin typeface="Meiryo UI" panose="020B0604030504040204" pitchFamily="50" charset="-128"/>
                          <a:ea typeface="Meiryo UI" panose="020B0604030504040204" pitchFamily="50" charset="-128"/>
                          <a:cs typeface="Meiryo UI" panose="020B0604030504040204" pitchFamily="50" charset="-128"/>
                        </a:rPr>
                        <a:t>PR</a:t>
                      </a:r>
                      <a:r>
                        <a:rPr lang="ja-JP" sz="1200" kern="100">
                          <a:effectLst/>
                          <a:latin typeface="Meiryo UI" panose="020B0604030504040204" pitchFamily="50" charset="-128"/>
                          <a:ea typeface="Meiryo UI" panose="020B0604030504040204" pitchFamily="50" charset="-128"/>
                          <a:cs typeface="Meiryo UI" panose="020B0604030504040204" pitchFamily="50" charset="-128"/>
                        </a:rPr>
                        <a:t>・体験方法</a:t>
                      </a:r>
                    </a:p>
                  </a:txBody>
                  <a:tcPr marL="68580" marR="68580" marT="0" marB="0" anchor="ctr"/>
                </a:tc>
                <a:tc>
                  <a:txBody>
                    <a:bodyPr/>
                    <a:lstStyle/>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・民間事業者が複数のアプリやサービスを提供して競う</a:t>
                      </a:r>
                    </a:p>
                  </a:txBody>
                  <a:tcPr marL="68580" marR="68580" marT="0" marB="0" anchor="ctr"/>
                </a:tc>
              </a:tr>
              <a:tr h="551652">
                <a:tc>
                  <a:txBody>
                    <a:bodyPr/>
                    <a:lstStyle/>
                    <a:p>
                      <a:pPr algn="ctr">
                        <a:spcAft>
                          <a:spcPts val="0"/>
                        </a:spcAft>
                      </a:pPr>
                      <a:r>
                        <a:rPr lang="ja-JP" sz="1200" kern="100">
                          <a:effectLst/>
                          <a:latin typeface="Meiryo UI" panose="020B0604030504040204" pitchFamily="50" charset="-128"/>
                          <a:ea typeface="Meiryo UI" panose="020B0604030504040204" pitchFamily="50" charset="-128"/>
                          <a:cs typeface="Meiryo UI" panose="020B0604030504040204" pitchFamily="50" charset="-128"/>
                        </a:rPr>
                        <a:t>実施主体など</a:t>
                      </a:r>
                    </a:p>
                  </a:txBody>
                  <a:tcPr marL="68580" marR="68580" marT="0" marB="0" anchor="ctr"/>
                </a:tc>
                <a:tc>
                  <a:txBody>
                    <a:bodyPr/>
                    <a:lstStyle/>
                    <a:p>
                      <a:pPr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・民間事業者、医療機関、製薬会社など</a:t>
                      </a:r>
                    </a:p>
                  </a:txBody>
                  <a:tcPr marL="68580" marR="68580" marT="0" marB="0" anchor="ctr"/>
                </a:tc>
              </a:tr>
              <a:tr h="3960440">
                <a:tc>
                  <a:txBody>
                    <a:bodyPr/>
                    <a:lstStyle/>
                    <a:p>
                      <a:pPr algn="ctr">
                        <a:spcAft>
                          <a:spcPts val="0"/>
                        </a:spcAft>
                      </a:pPr>
                      <a:r>
                        <a:rPr lang="ja-JP" sz="1200" kern="100">
                          <a:effectLst/>
                          <a:latin typeface="Meiryo UI" panose="020B0604030504040204" pitchFamily="50" charset="-128"/>
                          <a:ea typeface="Meiryo UI" panose="020B0604030504040204" pitchFamily="50" charset="-128"/>
                          <a:cs typeface="Meiryo UI" panose="020B0604030504040204" pitchFamily="50" charset="-128"/>
                        </a:rPr>
                        <a:t>実施イメージ</a:t>
                      </a:r>
                    </a:p>
                    <a:p>
                      <a:pPr algn="ctr">
                        <a:spcAft>
                          <a:spcPts val="0"/>
                        </a:spcAft>
                      </a:pPr>
                      <a:r>
                        <a:rPr lang="en-US" sz="12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indent="67945" algn="l">
                        <a:spcAft>
                          <a:spcPts val="0"/>
                        </a:spcAft>
                      </a:pPr>
                      <a:endParaRPr lang="en-US"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1666339451"/>
              </p:ext>
            </p:extLst>
          </p:nvPr>
        </p:nvGraphicFramePr>
        <p:xfrm>
          <a:off x="6544816" y="624136"/>
          <a:ext cx="6120680" cy="8640960"/>
        </p:xfrm>
        <a:graphic>
          <a:graphicData uri="http://schemas.openxmlformats.org/drawingml/2006/table">
            <a:tbl>
              <a:tblPr firstRow="1" firstCol="1" bandRow="1">
                <a:tableStyleId>{5C22544A-7EE6-4342-B048-85BDC9FD1C3A}</a:tableStyleId>
              </a:tblPr>
              <a:tblGrid>
                <a:gridCol w="1152128"/>
                <a:gridCol w="4968552"/>
              </a:tblGrid>
              <a:tr h="548511">
                <a:tc>
                  <a:txBody>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テーマ</a:t>
                      </a:r>
                    </a:p>
                  </a:txBody>
                  <a:tcPr marL="68580" marR="68580" marT="0" marB="0" anchor="ctr"/>
                </a:tc>
                <a:tc>
                  <a:txBody>
                    <a:bodyPr/>
                    <a:lstStyle/>
                    <a:p>
                      <a:pPr algn="ctr">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産業・技術開発</a:t>
                      </a:r>
                    </a:p>
                  </a:txBody>
                  <a:tcPr marL="68580" marR="68580" marT="0" marB="0" anchor="ctr"/>
                </a:tc>
              </a:tr>
              <a:tr h="387593">
                <a:tc>
                  <a:txBody>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主な対象者</a:t>
                      </a:r>
                    </a:p>
                  </a:txBody>
                  <a:tcPr marL="68580" marR="68580" marT="0" marB="0" anchor="ctr"/>
                </a:tc>
                <a:tc>
                  <a:txBody>
                    <a:bodyPr/>
                    <a:lstStyle/>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・企業（特にオープンノベーションを指向する研究開発型企業など）</a:t>
                      </a:r>
                    </a:p>
                  </a:txBody>
                  <a:tcPr marL="68580" marR="68580" marT="0" marB="0" anchor="ctr"/>
                </a:tc>
              </a:tr>
              <a:tr h="1068809">
                <a:tc>
                  <a:txBody>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概要</a:t>
                      </a:r>
                    </a:p>
                  </a:txBody>
                  <a:tcPr marL="68580" marR="68580" marT="0" marB="0" anchor="ctr"/>
                </a:tc>
                <a:tc>
                  <a:txBody>
                    <a:bodyPr/>
                    <a:lstStyle/>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環境マネジメント」または「公共インフラ管理」などをテーマとして、プライバシーに十分配慮した上で、各種計測データや、これまでの研究成果などをインターネット上で公開し、オープンな環境での研究開発活動を行ない、可能性と本格化するための課題を明らかにする。</a:t>
                      </a:r>
                    </a:p>
                  </a:txBody>
                  <a:tcPr marL="68580" marR="68580" marT="0" marB="0" anchor="ctr"/>
                </a:tc>
              </a:tr>
              <a:tr h="443359">
                <a:tc>
                  <a:txBody>
                    <a:bodyPr/>
                    <a:lstStyle/>
                    <a:p>
                      <a:pPr algn="ctr">
                        <a:spcAft>
                          <a:spcPts val="0"/>
                        </a:spcAft>
                      </a:pPr>
                      <a:r>
                        <a:rPr lang="ja-JP" sz="1200" kern="100">
                          <a:effectLst/>
                          <a:latin typeface="Meiryo UI" panose="020B0604030504040204" pitchFamily="50" charset="-128"/>
                          <a:ea typeface="Meiryo UI" panose="020B0604030504040204" pitchFamily="50" charset="-128"/>
                          <a:cs typeface="Meiryo UI" panose="020B0604030504040204" pitchFamily="50" charset="-128"/>
                        </a:rPr>
                        <a:t>想定される場所</a:t>
                      </a:r>
                    </a:p>
                  </a:txBody>
                  <a:tcPr marL="68580" marR="68580" marT="0" marB="0" anchor="ctr"/>
                </a:tc>
                <a:tc>
                  <a:txBody>
                    <a:bodyPr/>
                    <a:lstStyle/>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・世界中の企業・研究機関など</a:t>
                      </a:r>
                    </a:p>
                  </a:txBody>
                  <a:tcPr marL="68580" marR="68580" marT="0" marB="0" anchor="ctr"/>
                </a:tc>
              </a:tr>
              <a:tr h="586457">
                <a:tc>
                  <a:txBody>
                    <a:bodyPr/>
                    <a:lstStyle/>
                    <a:p>
                      <a:pPr algn="ctr">
                        <a:spcAft>
                          <a:spcPts val="0"/>
                        </a:spcAft>
                      </a:pPr>
                      <a:r>
                        <a:rPr lang="en-US" sz="1200" kern="100">
                          <a:effectLst/>
                          <a:latin typeface="Meiryo UI" panose="020B0604030504040204" pitchFamily="50" charset="-128"/>
                          <a:ea typeface="Meiryo UI" panose="020B0604030504040204" pitchFamily="50" charset="-128"/>
                          <a:cs typeface="Meiryo UI" panose="020B0604030504040204" pitchFamily="50" charset="-128"/>
                        </a:rPr>
                        <a:t>PR</a:t>
                      </a:r>
                      <a:r>
                        <a:rPr lang="ja-JP" sz="1200" kern="100">
                          <a:effectLst/>
                          <a:latin typeface="Meiryo UI" panose="020B0604030504040204" pitchFamily="50" charset="-128"/>
                          <a:ea typeface="Meiryo UI" panose="020B0604030504040204" pitchFamily="50" charset="-128"/>
                          <a:cs typeface="Meiryo UI" panose="020B0604030504040204" pitchFamily="50" charset="-128"/>
                        </a:rPr>
                        <a:t>する主な技術・サービス</a:t>
                      </a:r>
                    </a:p>
                  </a:txBody>
                  <a:tcPr marL="68580" marR="68580" marT="0" marB="0" anchor="ctr"/>
                </a:tc>
                <a:tc>
                  <a:txBody>
                    <a:bodyPr/>
                    <a:lstStyle/>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・世界中での情報共有・コミュニケーションツール</a:t>
                      </a:r>
                    </a:p>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・共同開発支援ツール</a:t>
                      </a:r>
                    </a:p>
                  </a:txBody>
                  <a:tcPr marL="68580" marR="68580" marT="0" marB="0" anchor="ctr"/>
                </a:tc>
              </a:tr>
              <a:tr h="493663">
                <a:tc>
                  <a:txBody>
                    <a:bodyPr/>
                    <a:lstStyle/>
                    <a:p>
                      <a:pPr algn="ctr">
                        <a:spcAft>
                          <a:spcPts val="0"/>
                        </a:spcAft>
                      </a:pPr>
                      <a:r>
                        <a:rPr lang="en-US" sz="1200" kern="100">
                          <a:effectLst/>
                          <a:latin typeface="Meiryo UI" panose="020B0604030504040204" pitchFamily="50" charset="-128"/>
                          <a:ea typeface="Meiryo UI" panose="020B0604030504040204" pitchFamily="50" charset="-128"/>
                          <a:cs typeface="Meiryo UI" panose="020B0604030504040204" pitchFamily="50" charset="-128"/>
                        </a:rPr>
                        <a:t>PR</a:t>
                      </a:r>
                      <a:r>
                        <a:rPr lang="ja-JP" sz="1200" kern="100">
                          <a:effectLst/>
                          <a:latin typeface="Meiryo UI" panose="020B0604030504040204" pitchFamily="50" charset="-128"/>
                          <a:ea typeface="Meiryo UI" panose="020B0604030504040204" pitchFamily="50" charset="-128"/>
                          <a:cs typeface="Meiryo UI" panose="020B0604030504040204" pitchFamily="50" charset="-128"/>
                        </a:rPr>
                        <a:t>・体験方法</a:t>
                      </a:r>
                    </a:p>
                  </a:txBody>
                  <a:tcPr marL="68580" marR="68580" marT="0" marB="0" anchor="ctr"/>
                </a:tc>
                <a:tc>
                  <a:txBody>
                    <a:bodyPr/>
                    <a:lstStyle/>
                    <a:p>
                      <a:pPr marL="110490" indent="-110490"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・世界中の企業が成果を出し合い共有し、技術やサービスのイノベーションを創出</a:t>
                      </a:r>
                    </a:p>
                  </a:txBody>
                  <a:tcPr marL="68580" marR="68580" marT="0" marB="0" anchor="ctr"/>
                </a:tc>
              </a:tr>
              <a:tr h="432048">
                <a:tc>
                  <a:txBody>
                    <a:bodyPr/>
                    <a:lstStyle/>
                    <a:p>
                      <a:pPr algn="ctr">
                        <a:spcAft>
                          <a:spcPts val="0"/>
                        </a:spcAft>
                      </a:pPr>
                      <a:r>
                        <a:rPr lang="ja-JP" sz="1200" kern="100">
                          <a:effectLst/>
                          <a:latin typeface="Meiryo UI" panose="020B0604030504040204" pitchFamily="50" charset="-128"/>
                          <a:ea typeface="Meiryo UI" panose="020B0604030504040204" pitchFamily="50" charset="-128"/>
                          <a:cs typeface="Meiryo UI" panose="020B0604030504040204" pitchFamily="50" charset="-128"/>
                        </a:rPr>
                        <a:t>実施主体など</a:t>
                      </a:r>
                    </a:p>
                  </a:txBody>
                  <a:tcPr marL="68580" marR="68580" marT="0" marB="0" anchor="ctr"/>
                </a:tc>
                <a:tc>
                  <a:txBody>
                    <a:bodyPr/>
                    <a:lstStyle/>
                    <a:p>
                      <a:pPr algn="l">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・関心がある企業の参加によるオープンコミュニティ</a:t>
                      </a:r>
                    </a:p>
                  </a:txBody>
                  <a:tcPr marL="68580" marR="68580" marT="0" marB="0" anchor="ctr"/>
                </a:tc>
              </a:tr>
              <a:tr h="4680520">
                <a:tc>
                  <a:txBody>
                    <a:bodyPr/>
                    <a:lstStyle/>
                    <a:p>
                      <a:pPr algn="ctr">
                        <a:spcAft>
                          <a:spcPts val="0"/>
                        </a:spcAft>
                      </a:pPr>
                      <a:r>
                        <a:rPr lang="ja-JP" sz="1200" kern="100">
                          <a:effectLst/>
                          <a:latin typeface="Meiryo UI" panose="020B0604030504040204" pitchFamily="50" charset="-128"/>
                          <a:ea typeface="Meiryo UI" panose="020B0604030504040204" pitchFamily="50" charset="-128"/>
                          <a:cs typeface="Meiryo UI" panose="020B0604030504040204" pitchFamily="50" charset="-128"/>
                        </a:rPr>
                        <a:t>実施イメージ</a:t>
                      </a:r>
                    </a:p>
                    <a:p>
                      <a:pPr algn="ctr">
                        <a:spcAft>
                          <a:spcPts val="0"/>
                        </a:spcAft>
                      </a:pPr>
                      <a:r>
                        <a:rPr lang="en-US" sz="12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indent="67945" algn="l">
                        <a:spcAft>
                          <a:spcPts val="0"/>
                        </a:spcAft>
                      </a:pPr>
                      <a:endParaRPr lang="en-US"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256" y="5592688"/>
            <a:ext cx="4728369" cy="3328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2937" y="5023892"/>
            <a:ext cx="4688543" cy="380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237454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2119</TotalTime>
  <Words>5640</Words>
  <Application>Microsoft Office PowerPoint</Application>
  <PresentationFormat>A3 297x420 mm</PresentationFormat>
  <Paragraphs>589</Paragraphs>
  <Slides>10</Slides>
  <Notes>0</Notes>
  <HiddenSlides>0</HiddenSlides>
  <MMClips>0</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村上　文洋</dc:creator>
  <cp:lastModifiedBy>村上　文洋</cp:lastModifiedBy>
  <cp:revision>246</cp:revision>
  <cp:lastPrinted>2015-02-25T12:18:27Z</cp:lastPrinted>
  <dcterms:created xsi:type="dcterms:W3CDTF">2015-02-17T11:32:52Z</dcterms:created>
  <dcterms:modified xsi:type="dcterms:W3CDTF">2015-06-02T07:39:05Z</dcterms:modified>
</cp:coreProperties>
</file>