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3" r:id="rId1"/>
  </p:sldMasterIdLst>
  <p:notesMasterIdLst>
    <p:notesMasterId r:id="rId13"/>
  </p:notesMasterIdLst>
  <p:handoutMasterIdLst>
    <p:handoutMasterId r:id="rId14"/>
  </p:handoutMasterIdLst>
  <p:sldIdLst>
    <p:sldId id="269" r:id="rId2"/>
    <p:sldId id="291" r:id="rId3"/>
    <p:sldId id="293" r:id="rId4"/>
    <p:sldId id="294" r:id="rId5"/>
    <p:sldId id="295" r:id="rId6"/>
    <p:sldId id="271" r:id="rId7"/>
    <p:sldId id="272" r:id="rId8"/>
    <p:sldId id="301" r:id="rId9"/>
    <p:sldId id="273" r:id="rId10"/>
    <p:sldId id="278" r:id="rId11"/>
    <p:sldId id="285" r:id="rId12"/>
  </p:sldIdLst>
  <p:sldSz cx="9906000" cy="6858000" type="A4"/>
  <p:notesSz cx="7099300" cy="10234613"/>
  <p:defaultTextStyle>
    <a:defPPr>
      <a:defRPr lang="ko-KR"/>
    </a:defPPr>
    <a:lvl1pPr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1pPr>
    <a:lvl2pPr marL="33627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2pPr>
    <a:lvl3pPr marL="672541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3pPr>
    <a:lvl4pPr marL="100881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4pPr>
    <a:lvl5pPr marL="1345082" algn="ctr" rtl="0" fontAlgn="base" latinLnBrk="1">
      <a:spcBef>
        <a:spcPct val="0"/>
      </a:spcBef>
      <a:spcAft>
        <a:spcPct val="0"/>
      </a:spcAft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5pPr>
    <a:lvl6pPr marL="1681353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6pPr>
    <a:lvl7pPr marL="201762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7pPr>
    <a:lvl8pPr marL="2353894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8pPr>
    <a:lvl9pPr marL="2690165" algn="l" defTabSz="672541" rtl="0" eaLnBrk="1" latinLnBrk="0" hangingPunct="1">
      <a:defRPr sz="1800" kern="1200">
        <a:solidFill>
          <a:schemeClr val="tx1"/>
        </a:solidFill>
        <a:latin typeface="ＤＦＧ華康ゴシック体W5" pitchFamily="50" charset="-128"/>
        <a:ea typeface="ＤＦＧ華康ゴシック体W5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180">
          <p15:clr>
            <a:srgbClr val="A4A3A4"/>
          </p15:clr>
        </p15:guide>
        <p15:guide id="2" pos="5984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25">
          <p15:clr>
            <a:srgbClr val="A4A3A4"/>
          </p15:clr>
        </p15:guide>
        <p15:guide id="2" pos="223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3333FF"/>
    <a:srgbClr val="FFFFFF"/>
    <a:srgbClr val="336699"/>
    <a:srgbClr val="E2D9B6"/>
    <a:srgbClr val="EAEAEA"/>
    <a:srgbClr val="003366"/>
    <a:srgbClr val="FF9933"/>
    <a:srgbClr val="DDDDDD"/>
    <a:srgbClr val="66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7292A2E-F333-43FB-9621-5CBBE7FDCDCB}" styleName="淡色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淡色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中間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73A0DAA-6AF3-43AB-8588-CEC1D06C72B9}" styleName="中間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202B0CA-FC54-4496-8BCA-5EF66A818D29}" styleName="濃色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7E9639D4-E3E2-4D34-9284-5A2195B3D0D7}" styleName="淡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淡色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9012ECD-51FC-41F1-AA8D-1B2483CD663E}" styleName="淡色 2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C083E6E3-FA7D-4D7B-A595-EF9225AFEA82}" styleName="淡色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93D81CF-94F2-401A-BA57-92F5A7B2D0C5}" styleName="中間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淡色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9DCAF9ED-07DC-4A11-8D7F-57B35C25682E}" styleName="中間 1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淡色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中間 3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中間 3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6" autoAdjust="0"/>
    <p:restoredTop sz="99566" autoAdjust="0"/>
  </p:normalViewPr>
  <p:slideViewPr>
    <p:cSldViewPr>
      <p:cViewPr varScale="1">
        <p:scale>
          <a:sx n="73" d="100"/>
          <a:sy n="73" d="100"/>
        </p:scale>
        <p:origin x="-456" y="-90"/>
      </p:cViewPr>
      <p:guideLst>
        <p:guide orient="horz" pos="4180"/>
        <p:guide pos="5984"/>
      </p:guideLst>
    </p:cSldViewPr>
  </p:slideViewPr>
  <p:outlineViewPr>
    <p:cViewPr>
      <p:scale>
        <a:sx n="33" d="100"/>
        <a:sy n="33" d="100"/>
      </p:scale>
      <p:origin x="0" y="43987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61400"/>
    </p:cViewPr>
  </p:sorterViewPr>
  <p:notesViewPr>
    <p:cSldViewPr>
      <p:cViewPr varScale="1">
        <p:scale>
          <a:sx n="91" d="100"/>
          <a:sy n="91" d="100"/>
        </p:scale>
        <p:origin x="-2772" y="-102"/>
      </p:cViewPr>
      <p:guideLst>
        <p:guide orient="horz" pos="3225"/>
        <p:guide pos="223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5905" y="9726067"/>
            <a:ext cx="3073400" cy="50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8848" tIns="49427" rIns="98848" bIns="49427" numCol="1" anchor="b" anchorCtr="0" compatLnSpc="1">
            <a:prstTxWarp prst="textNoShape">
              <a:avLst/>
            </a:prstTxWarp>
          </a:bodyPr>
          <a:lstStyle>
            <a:lvl1pPr algn="r" defTabSz="989047">
              <a:defRPr kumimoji="1" sz="1100" smtClean="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pPr>
              <a:defRPr/>
            </a:pPr>
            <a:fld id="{434E4037-DC3D-481B-8B35-43134549800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56961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3"/>
            <a:ext cx="3073400" cy="5085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8848" tIns="49427" rIns="98848" bIns="49427" numCol="1" anchor="ctr" anchorCtr="0" compatLnSpc="1">
            <a:prstTxWarp prst="textNoShape">
              <a:avLst/>
            </a:prstTxWarp>
          </a:bodyPr>
          <a:lstStyle>
            <a:lvl1pPr algn="l" defTabSz="989047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5905" y="3"/>
            <a:ext cx="3073400" cy="5085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8848" tIns="49427" rIns="98848" bIns="49427" numCol="1" anchor="ctr" anchorCtr="0" compatLnSpc="1">
            <a:prstTxWarp prst="textNoShape">
              <a:avLst/>
            </a:prstTxWarp>
          </a:bodyPr>
          <a:lstStyle>
            <a:lvl1pPr algn="r" defTabSz="989047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4700" y="766763"/>
            <a:ext cx="5549900" cy="384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739" y="4861448"/>
            <a:ext cx="5203825" cy="4607166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8848" tIns="49427" rIns="98848" bIns="4942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2 レベル</a:t>
            </a:r>
          </a:p>
          <a:p>
            <a:pPr lvl="2"/>
            <a:r>
              <a:rPr lang="ja-JP" altLang="en-US" noProof="0" smtClean="0"/>
              <a:t>第 3 レベル</a:t>
            </a:r>
          </a:p>
          <a:p>
            <a:pPr lvl="3"/>
            <a:r>
              <a:rPr lang="ja-JP" altLang="en-US" noProof="0" smtClean="0"/>
              <a:t>第 4 レベル</a:t>
            </a:r>
          </a:p>
          <a:p>
            <a:pPr lvl="4"/>
            <a:r>
              <a:rPr lang="ja-JP" altLang="en-US" noProof="0" smtClean="0"/>
              <a:t>第 5 レベル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6067"/>
            <a:ext cx="3073400" cy="5085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8848" tIns="49427" rIns="98848" bIns="49427" numCol="1" anchor="b" anchorCtr="0" compatLnSpc="1">
            <a:prstTxWarp prst="textNoShape">
              <a:avLst/>
            </a:prstTxWarp>
          </a:bodyPr>
          <a:lstStyle>
            <a:lvl1pPr algn="l" defTabSz="989047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5905" y="9726067"/>
            <a:ext cx="3073400" cy="50855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none" lIns="98848" tIns="49427" rIns="98848" bIns="49427" numCol="1" anchor="b" anchorCtr="0" compatLnSpc="1">
            <a:prstTxWarp prst="textNoShape">
              <a:avLst/>
            </a:prstTxWarp>
          </a:bodyPr>
          <a:lstStyle>
            <a:lvl1pPr algn="r" defTabSz="989047">
              <a:defRPr kumimoji="1" sz="1100" smtClean="0">
                <a:latin typeface="ＭＳ Ｐ明朝" pitchFamily="18" charset="-128"/>
                <a:ea typeface="ＭＳ Ｐ明朝" pitchFamily="18" charset="-128"/>
              </a:defRPr>
            </a:lvl1pPr>
          </a:lstStyle>
          <a:p>
            <a:pPr>
              <a:defRPr/>
            </a:pPr>
            <a:fld id="{7743D88F-1C60-4A18-8316-3E48C676585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260963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1pPr>
    <a:lvl2pPr marL="33627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2pPr>
    <a:lvl3pPr marL="672541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3pPr>
    <a:lvl4pPr marL="100881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4pPr>
    <a:lvl5pPr marL="1345082" algn="l" rtl="0" eaLnBrk="0" fontAlgn="base" latinLnBrk="1" hangingPunct="0">
      <a:spcBef>
        <a:spcPct val="30000"/>
      </a:spcBef>
      <a:spcAft>
        <a:spcPct val="0"/>
      </a:spcAft>
      <a:defRPr kumimoji="1" sz="900" kern="1200">
        <a:solidFill>
          <a:schemeClr val="tx1"/>
        </a:solidFill>
        <a:latin typeface="ＭＳ Ｐ明朝" pitchFamily="18" charset="-128"/>
        <a:ea typeface="ＭＳ Ｐ明朝" pitchFamily="18" charset="-128"/>
        <a:cs typeface="+mn-cs"/>
      </a:defRPr>
    </a:lvl5pPr>
    <a:lvl6pPr marL="1681353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1762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353894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690165" algn="l" defTabSz="672541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hyperlink" Target="http://creativecommons.org/licenses/by/2.1/jp/" TargetMode="Externa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886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792760" y="5134039"/>
            <a:ext cx="6912767" cy="375677"/>
          </a:xfrm>
          <a:ln w="12700" cap="sq">
            <a:headEnd type="none" w="sm" len="sm"/>
            <a:tailEnd type="none" w="sm" len="sm"/>
          </a:ln>
        </p:spPr>
        <p:txBody>
          <a:bodyPr wrap="square" lIns="67245" rIns="67245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ct val="0"/>
              </a:spcBef>
              <a:buFont typeface="平成明朝" pitchFamily="17" charset="-128"/>
              <a:buNone/>
              <a:defRPr sz="200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smtClean="0"/>
              <a:t>マスター サブタイトルの書式設定</a:t>
            </a:r>
            <a:endParaRPr lang="ja-JP" altLang="en-US" dirty="0"/>
          </a:p>
        </p:txBody>
      </p:sp>
      <p:sp>
        <p:nvSpPr>
          <p:cNvPr id="1914885" name="Rectangle 5"/>
          <p:cNvSpPr>
            <a:spLocks noGrp="1" noChangeArrowheads="1"/>
          </p:cNvSpPr>
          <p:nvPr>
            <p:ph type="ctrTitle" sz="quarter"/>
          </p:nvPr>
        </p:nvSpPr>
        <p:spPr>
          <a:xfrm>
            <a:off x="2792760" y="3084681"/>
            <a:ext cx="6912767" cy="560343"/>
          </a:xfrm>
          <a:ln w="12700" cap="sq">
            <a:headEnd type="none" w="sm" len="sm"/>
            <a:tailEnd type="none" w="sm" len="sm"/>
          </a:ln>
        </p:spPr>
        <p:txBody>
          <a:bodyPr wrap="square" lIns="67245" tIns="33622" rIns="67245" bIns="33622" anchor="b">
            <a:spAutoFit/>
          </a:bodyPr>
          <a:lstStyle>
            <a:lvl1pPr algn="l">
              <a:defRPr sz="3200" b="1" i="0">
                <a:solidFill>
                  <a:srgbClr val="40404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4" name="テキスト ボックス 3"/>
          <p:cNvSpPr txBox="1"/>
          <p:nvPr userDrawn="1"/>
        </p:nvSpPr>
        <p:spPr>
          <a:xfrm>
            <a:off x="2792760" y="2557264"/>
            <a:ext cx="7113240" cy="369332"/>
          </a:xfrm>
          <a:prstGeom prst="rect">
            <a:avLst/>
          </a:prstGeom>
          <a:solidFill>
            <a:schemeClr val="accent2"/>
          </a:solidFill>
          <a:ln>
            <a:solidFill>
              <a:srgbClr val="1F497D"/>
            </a:solidFill>
          </a:ln>
        </p:spPr>
        <p:txBody>
          <a:bodyPr wrap="square" rtlCol="0">
            <a:spAutoFit/>
          </a:bodyPr>
          <a:lstStyle/>
          <a:p>
            <a:pPr algn="l"/>
            <a:endParaRPr kumimoji="1" lang="ja-JP" altLang="en-US" dirty="0" smtClean="0">
              <a:latin typeface="ヒラギノ角ゴ ProN W6"/>
              <a:ea typeface="ヒラギノ角ゴ ProN W6"/>
              <a:cs typeface="ヒラギノ角ゴ ProN W6"/>
            </a:endParaRPr>
          </a:p>
        </p:txBody>
      </p:sp>
      <p:pic>
        <p:nvPicPr>
          <p:cNvPr id="5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85" y="1968470"/>
            <a:ext cx="2646293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テキスト プレースホルダー 6"/>
          <p:cNvSpPr>
            <a:spLocks noGrp="1"/>
          </p:cNvSpPr>
          <p:nvPr>
            <p:ph type="body" sz="quarter" idx="10"/>
          </p:nvPr>
        </p:nvSpPr>
        <p:spPr>
          <a:xfrm>
            <a:off x="2792760" y="2557264"/>
            <a:ext cx="7113240" cy="369332"/>
          </a:xfrm>
        </p:spPr>
        <p:txBody>
          <a:bodyPr anchor="ctr" anchorCtr="0"/>
          <a:lstStyle>
            <a:lvl1pPr marL="0" indent="0">
              <a:buNone/>
              <a:defRPr b="1">
                <a:solidFill>
                  <a:schemeClr val="tx1"/>
                </a:solidFill>
              </a:defRPr>
            </a:lvl1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10" name="Text Box 785"/>
          <p:cNvSpPr txBox="1">
            <a:spLocks noChangeArrowheads="1"/>
          </p:cNvSpPr>
          <p:nvPr userDrawn="1"/>
        </p:nvSpPr>
        <p:spPr bwMode="auto">
          <a:xfrm>
            <a:off x="8985448" y="195513"/>
            <a:ext cx="828675" cy="284163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defTabSz="957263" eaLnBrk="0" hangingPunct="0"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ja-JP" dirty="0">
              <a:solidFill>
                <a:schemeClr val="bg2"/>
              </a:solidFill>
            </a:endParaRPr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sz="quarter" idx="11"/>
          </p:nvPr>
        </p:nvSpPr>
        <p:spPr>
          <a:xfrm>
            <a:off x="8985448" y="188913"/>
            <a:ext cx="828873" cy="290763"/>
          </a:xfrm>
        </p:spPr>
        <p:txBody>
          <a:bodyPr>
            <a:normAutofit/>
          </a:bodyPr>
          <a:lstStyle>
            <a:lvl1pPr marL="0" indent="0" algn="ctr">
              <a:buNone/>
              <a:defRPr sz="1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マスター テキストの書式設定</a:t>
            </a:r>
          </a:p>
        </p:txBody>
      </p:sp>
      <p:sp>
        <p:nvSpPr>
          <p:cNvPr id="11" name="Rectangle 6"/>
          <p:cNvSpPr txBox="1">
            <a:spLocks noChangeArrowheads="1"/>
          </p:cNvSpPr>
          <p:nvPr userDrawn="1"/>
        </p:nvSpPr>
        <p:spPr bwMode="auto">
          <a:xfrm>
            <a:off x="2798084" y="5707166"/>
            <a:ext cx="6912767" cy="31412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 vert="horz" wrap="square" lIns="67245" tIns="33622" rIns="67245" bIns="33622" numCol="1" anchor="t" anchorCtr="0" compatLnSpc="1">
            <a:prstTxWarp prst="textNoShape">
              <a:avLst/>
            </a:prstTxWarp>
            <a:spAutoFit/>
          </a:bodyPr>
          <a:lstStyle>
            <a:lvl1pPr marL="0" indent="0" algn="l" defTabSz="972616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Font typeface="平成明朝" pitchFamily="17" charset="-128"/>
              <a:buNone/>
              <a:tabLst>
                <a:tab pos="775291" algn="l"/>
              </a:tabLst>
              <a:defRPr kumimoji="1" sz="2400" b="0" i="0" baseline="0">
                <a:solidFill>
                  <a:schemeClr val="bg2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itchFamily="50" charset="-128"/>
              </a:defRPr>
            </a:lvl1pPr>
            <a:lvl2pPr marL="533400" indent="-177800" algn="l" defTabSz="972616" rtl="0" eaLnBrk="1" fontAlgn="base" hangingPunct="1">
              <a:spcBef>
                <a:spcPct val="35000"/>
              </a:spcBef>
              <a:spcAft>
                <a:spcPct val="0"/>
              </a:spcAft>
              <a:buClr>
                <a:schemeClr val="bg1"/>
              </a:buClr>
              <a:buSzPct val="75000"/>
              <a:buFont typeface="ヒラギノ角ゴ ProN W3"/>
              <a:buChar char="▶"/>
              <a:tabLst>
                <a:tab pos="533400" algn="l"/>
              </a:tabLst>
              <a:defRPr kumimoji="1" sz="18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2pPr>
            <a:lvl3pPr marL="622300" indent="-8890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charset="2"/>
              <a:buChar char=""/>
              <a:tabLst>
                <a:tab pos="622300" algn="l"/>
              </a:tabLst>
              <a:defRPr kumimoji="1" sz="15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3pPr>
            <a:lvl4pPr marL="923925" indent="-200025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3"/>
              </a:buClr>
              <a:buFont typeface="Wingdings" charset="2"/>
              <a:buChar char="u"/>
              <a:tabLst>
                <a:tab pos="924744" algn="l"/>
              </a:tabLst>
              <a:defRPr kumimoji="1" sz="13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4pPr>
            <a:lvl5pPr marL="990130" indent="0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990130" algn="l"/>
              </a:tabLst>
              <a:defRPr kumimoji="1" sz="1200" baseline="0">
                <a:solidFill>
                  <a:srgbClr val="464646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5pPr>
            <a:lvl6pPr marL="2322369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6pPr>
            <a:lvl7pPr marL="265864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7pPr>
            <a:lvl8pPr marL="2994910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8pPr>
            <a:lvl9pPr marL="3331181" indent="-242862" algn="l" defTabSz="972616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tabLst>
                <a:tab pos="775291" algn="l"/>
              </a:tabLst>
              <a:defRPr kumimoji="1">
                <a:solidFill>
                  <a:srgbClr val="336699"/>
                </a:solidFill>
                <a:latin typeface="+mn-lt"/>
                <a:ea typeface="ＤＦＧ平成ゴシック体W3" pitchFamily="50" charset="-128"/>
              </a:defRPr>
            </a:lvl9pPr>
          </a:lstStyle>
          <a:p>
            <a:pPr algn="r" latinLnBrk="0"/>
            <a:r>
              <a:rPr lang="ja-JP" altLang="en-US" sz="1600" kern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オープン＆ビッグデータ活用・地方創生推進機構</a:t>
            </a:r>
            <a:r>
              <a:rPr lang="ja-JP" altLang="en-US" sz="1600" kern="0" baseline="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事務局</a:t>
            </a:r>
            <a:endParaRPr lang="ja-JP" altLang="en-US" sz="1600" kern="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3" name="Picture 6" descr="http://i.creativecommons.org/l/by/3.0/88x31.pn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997" y="5805264"/>
            <a:ext cx="893968" cy="314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正方形/長方形 13"/>
          <p:cNvSpPr>
            <a:spLocks noChangeArrowheads="1"/>
          </p:cNvSpPr>
          <p:nvPr userDrawn="1"/>
        </p:nvSpPr>
        <p:spPr bwMode="auto">
          <a:xfrm>
            <a:off x="128464" y="6127836"/>
            <a:ext cx="417549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ja-JP" altLang="en-US" sz="9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作者自らが作成した図表等（出典や</a:t>
            </a:r>
            <a:r>
              <a:rPr lang="en-US" altLang="ja-JP" sz="9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URL</a:t>
            </a:r>
            <a:r>
              <a:rPr lang="ja-JP" altLang="en-US" sz="9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の記載のないもの）については</a:t>
            </a:r>
            <a:r>
              <a:rPr lang="ja-JP" altLang="en-US" sz="9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</a:t>
            </a:r>
            <a:endParaRPr lang="en-US" altLang="ja-JP" sz="900" dirty="0" smtClean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en-US" altLang="ja-JP" sz="9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4"/>
              </a:rPr>
              <a:t>CC</a:t>
            </a:r>
            <a:r>
              <a:rPr lang="en-US" altLang="ja-JP" sz="900" baseline="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4"/>
              </a:rPr>
              <a:t> </a:t>
            </a:r>
            <a:r>
              <a:rPr lang="en-US" altLang="ja-JP" sz="9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4"/>
              </a:rPr>
              <a:t>BY</a:t>
            </a:r>
            <a:r>
              <a:rPr lang="ja-JP" altLang="en-US" sz="9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4"/>
              </a:rPr>
              <a:t>（表示</a:t>
            </a:r>
            <a:r>
              <a:rPr lang="en-US" altLang="ja-JP" sz="9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4"/>
              </a:rPr>
              <a:t>2.1</a:t>
            </a:r>
            <a:r>
              <a:rPr lang="ja-JP" altLang="en-US" sz="9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hlinkClick r:id="rId4"/>
              </a:rPr>
              <a:t>）</a:t>
            </a:r>
            <a:r>
              <a:rPr lang="ja-JP" altLang="en-US" sz="9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で利用可能です。</a:t>
            </a:r>
          </a:p>
          <a:p>
            <a:pPr algn="l" eaLnBrk="1" hangingPunct="1">
              <a:spcBef>
                <a:spcPct val="0"/>
              </a:spcBef>
              <a:buFontTx/>
              <a:buNone/>
            </a:pPr>
            <a:r>
              <a:rPr lang="ja-JP" altLang="en-US" sz="9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出典や</a:t>
            </a:r>
            <a:r>
              <a:rPr lang="en-US" altLang="ja-JP" sz="9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URL</a:t>
            </a:r>
            <a:r>
              <a:rPr lang="ja-JP" altLang="en-US" sz="9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の記載がある図表等については</a:t>
            </a:r>
            <a:r>
              <a:rPr lang="ja-JP" altLang="en-US" sz="900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、著作権法</a:t>
            </a:r>
            <a:r>
              <a:rPr lang="ja-JP" altLang="en-US" sz="900" dirty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に基づいてご利用ください。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2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 anchor="t" anchorCtr="0"/>
          <a:lstStyle>
            <a:lvl1pPr>
              <a:defRPr sz="21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>
              <a:defRPr sz="1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2pPr>
            <a:lvl3pPr>
              <a:defRPr sz="15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3pPr>
            <a:lvl4pPr>
              <a:defRPr sz="13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4pPr>
            <a:lvl5pPr>
              <a:defRPr sz="1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5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68A96-8FC6-49A7-AAFF-8891F4FD4FE2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12708" y="2225443"/>
            <a:ext cx="7090465" cy="1913424"/>
          </a:xfrm>
        </p:spPr>
        <p:txBody>
          <a:bodyPr/>
          <a:lstStyle>
            <a:lvl1pPr algn="l">
              <a:defRPr sz="4400" b="1" cap="none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2112708" y="4431965"/>
            <a:ext cx="7090465" cy="1501093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bg2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defRPr>
            </a:lvl1pPr>
            <a:lvl2pPr marL="336271" indent="0">
              <a:buNone/>
              <a:defRPr sz="1300"/>
            </a:lvl2pPr>
            <a:lvl3pPr marL="672541" indent="0">
              <a:buNone/>
              <a:defRPr sz="1200"/>
            </a:lvl3pPr>
            <a:lvl4pPr marL="1008812" indent="0">
              <a:buNone/>
              <a:defRPr sz="1000"/>
            </a:lvl4pPr>
            <a:lvl5pPr marL="1345082" indent="0">
              <a:buNone/>
              <a:defRPr sz="1000"/>
            </a:lvl5pPr>
            <a:lvl6pPr marL="1681353" indent="0">
              <a:buNone/>
              <a:defRPr sz="1000"/>
            </a:lvl6pPr>
            <a:lvl7pPr marL="2017624" indent="0">
              <a:buNone/>
              <a:defRPr sz="1000"/>
            </a:lvl7pPr>
            <a:lvl8pPr marL="2353894" indent="0">
              <a:buNone/>
              <a:defRPr sz="1000"/>
            </a:lvl8pPr>
            <a:lvl9pPr marL="2690165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A7F7E3-2EA5-4E0E-99DF-9D27F789031C}" type="slidenum">
              <a:rPr lang="ja-JP" altLang="en-US"/>
              <a:pPr/>
              <a:t>‹#›</a:t>
            </a:fld>
            <a:endParaRPr lang="en-US" altLang="ja-JP"/>
          </a:p>
        </p:txBody>
      </p:sp>
      <p:sp>
        <p:nvSpPr>
          <p:cNvPr id="5" name="正方形/長方形 4"/>
          <p:cNvSpPr/>
          <p:nvPr userDrawn="1"/>
        </p:nvSpPr>
        <p:spPr bwMode="auto">
          <a:xfrm>
            <a:off x="0" y="0"/>
            <a:ext cx="9906000" cy="1128884"/>
          </a:xfrm>
          <a:prstGeom prst="rect">
            <a:avLst/>
          </a:prstGeom>
          <a:solidFill>
            <a:srgbClr val="FFFFFF"/>
          </a:solidFill>
          <a:ln w="38100" cap="sq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  <p:sp>
        <p:nvSpPr>
          <p:cNvPr id="11" name="正方形/長方形 10"/>
          <p:cNvSpPr/>
          <p:nvPr userDrawn="1"/>
        </p:nvSpPr>
        <p:spPr bwMode="auto">
          <a:xfrm>
            <a:off x="1752600" y="2198705"/>
            <a:ext cx="154210" cy="3744895"/>
          </a:xfrm>
          <a:prstGeom prst="rect">
            <a:avLst/>
          </a:prstGeom>
          <a:solidFill>
            <a:schemeClr val="accent2"/>
          </a:solidFill>
          <a:ln w="38100" cap="sq" cmpd="sng" algn="ctr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67254" tIns="33627" rIns="67254" bIns="33627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672541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ＤＦＧ華康ゴシック体W5" pitchFamily="50" charset="-128"/>
              <a:ea typeface="ＤＦＧ華康ゴシック体W5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322775"/>
            <a:ext cx="4515242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 dirty="0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82586" y="1322775"/>
            <a:ext cx="4515243" cy="508835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_縦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15789" y="1143000"/>
            <a:ext cx="9183247" cy="25146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15789" y="3810001"/>
            <a:ext cx="9182040" cy="26011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6C6A59-D97A-40CC-8D04-C7788F30EB5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89EB0C9-E24B-463D-BB62-FF98DEA61778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D94DB2-09C9-4810-9F23-4FAAE8E978D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最後のペー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pic>
        <p:nvPicPr>
          <p:cNvPr id="4" name="Picture 2" descr="本法人の設立が承認されました。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707" y="2492896"/>
            <a:ext cx="3332369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79453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64697" y="169366"/>
            <a:ext cx="9134339" cy="58508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351414" y="1272626"/>
            <a:ext cx="4515242" cy="513850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quarter" idx="2"/>
          </p:nvPr>
        </p:nvSpPr>
        <p:spPr>
          <a:xfrm>
            <a:off x="4982586" y="1272626"/>
            <a:ext cx="4515243" cy="245726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3"/>
          </p:nvPr>
        </p:nvSpPr>
        <p:spPr>
          <a:xfrm>
            <a:off x="4982586" y="3930482"/>
            <a:ext cx="4515243" cy="248064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6652962-3989-4FF4-990D-68B87D3CA27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3871" name="Rectangle 15"/>
          <p:cNvSpPr>
            <a:spLocks noChangeArrowheads="1"/>
          </p:cNvSpPr>
          <p:nvPr/>
        </p:nvSpPr>
        <p:spPr bwMode="auto">
          <a:xfrm>
            <a:off x="0" y="1"/>
            <a:ext cx="9906000" cy="228599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  <a:headEnd type="none" w="sm" len="sm"/>
            <a:tailEnd type="none" w="sm" len="sm"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lIns="67254" tIns="33627" rIns="67254" bIns="33627" anchor="ctr"/>
          <a:lstStyle/>
          <a:p>
            <a:pPr algn="r">
              <a:defRPr/>
            </a:pPr>
            <a:r>
              <a:rPr lang="ja-JP" altLang="en-US" sz="1200" b="1" i="0" dirty="0" smtClean="0">
                <a:latin typeface="メイリオ"/>
                <a:ea typeface="メイリオ"/>
                <a:cs typeface="メイリオ"/>
              </a:rPr>
              <a:t>オープン＆ビッグデータ活用・地方創生推進機構</a:t>
            </a:r>
            <a:endParaRPr lang="en-US" altLang="ja-JP" sz="1200" b="1" i="0" dirty="0">
              <a:latin typeface="メイリオ"/>
              <a:ea typeface="メイリオ"/>
              <a:cs typeface="メイリオ"/>
            </a:endParaRPr>
          </a:p>
        </p:txBody>
      </p:sp>
      <p:sp>
        <p:nvSpPr>
          <p:cNvPr id="1913859" name="Line 3"/>
          <p:cNvSpPr>
            <a:spLocks noChangeShapeType="1"/>
          </p:cNvSpPr>
          <p:nvPr/>
        </p:nvSpPr>
        <p:spPr bwMode="auto">
          <a:xfrm>
            <a:off x="0" y="6576804"/>
            <a:ext cx="9906000" cy="0"/>
          </a:xfrm>
          <a:prstGeom prst="line">
            <a:avLst/>
          </a:prstGeom>
          <a:noFill/>
          <a:ln w="12700" cap="sq" cmpd="sng" algn="ctr">
            <a:solidFill>
              <a:srgbClr val="40404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1414" y="1143000"/>
            <a:ext cx="9146415" cy="526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3622" rIns="0" bIns="33622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</a:p>
        </p:txBody>
      </p:sp>
      <p:sp>
        <p:nvSpPr>
          <p:cNvPr id="191386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499036" y="6602804"/>
            <a:ext cx="406964" cy="2551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67245" tIns="33622" rIns="67245" bIns="33622" numCol="1" anchor="b" anchorCtr="0" compatLnSpc="1">
            <a:prstTxWarp prst="textNoShape">
              <a:avLst/>
            </a:prstTxWarp>
          </a:bodyPr>
          <a:lstStyle>
            <a:lvl1pPr algn="r">
              <a:defRPr kumimoji="1" sz="1100">
                <a:solidFill>
                  <a:srgbClr val="336699"/>
                </a:solidFill>
                <a:latin typeface="Arial" charset="0"/>
                <a:ea typeface="굴림" pitchFamily="34" charset="-127"/>
              </a:defRPr>
            </a:lvl1pPr>
          </a:lstStyle>
          <a:p>
            <a:fld id="{4AB2DD74-10E0-4AB2-B6D0-27B412D7252C}" type="slidenum">
              <a:rPr lang="ja-JP" altLang="en-US" smtClean="0"/>
              <a:pPr/>
              <a:t>‹#›</a:t>
            </a:fld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387642" y="304800"/>
            <a:ext cx="9134339" cy="581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sp>
        <p:nvSpPr>
          <p:cNvPr id="1913873" name="Text Box 17"/>
          <p:cNvSpPr txBox="1">
            <a:spLocks noChangeArrowheads="1"/>
          </p:cNvSpPr>
          <p:nvPr/>
        </p:nvSpPr>
        <p:spPr bwMode="auto">
          <a:xfrm>
            <a:off x="252420" y="6638448"/>
            <a:ext cx="5767171" cy="22179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67254" tIns="33627" rIns="67254" bIns="33627">
            <a:spAutoFit/>
          </a:bodyPr>
          <a:lstStyle/>
          <a:p>
            <a:pPr algn="l">
              <a:defRPr/>
            </a:pPr>
            <a:r>
              <a:rPr lang="en-US" altLang="ja-JP" sz="1000" b="1" smtClean="0">
                <a:solidFill>
                  <a:srgbClr val="353535"/>
                </a:solidFill>
                <a:latin typeface="Arial" charset="0"/>
              </a:rPr>
              <a:t>© 2015 </a:t>
            </a: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Vitalizing Local </a:t>
            </a:r>
            <a:r>
              <a:rPr lang="en-US" altLang="ja-JP" sz="1000" b="1" smtClean="0">
                <a:solidFill>
                  <a:srgbClr val="353535"/>
                </a:solidFill>
                <a:latin typeface="Arial" charset="0"/>
              </a:rPr>
              <a:t>Economy organization by open Data &amp; big </a:t>
            </a: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D</a:t>
            </a:r>
            <a:r>
              <a:rPr lang="en-US" altLang="ja-JP" sz="1000" b="1" smtClean="0">
                <a:solidFill>
                  <a:srgbClr val="353535"/>
                </a:solidFill>
                <a:latin typeface="Arial" charset="0"/>
              </a:rPr>
              <a:t>ata</a:t>
            </a:r>
            <a:r>
              <a:rPr lang="en-US" altLang="ja-JP" sz="1000" b="1" baseline="0" dirty="0" smtClean="0">
                <a:solidFill>
                  <a:srgbClr val="353535"/>
                </a:solidFill>
                <a:latin typeface="Arial" charset="0"/>
              </a:rPr>
              <a:t>.</a:t>
            </a:r>
            <a:r>
              <a:rPr lang="en-US" altLang="ja-JP" sz="1000" b="1" dirty="0" smtClean="0">
                <a:solidFill>
                  <a:srgbClr val="353535"/>
                </a:solidFill>
                <a:latin typeface="Arial" charset="0"/>
              </a:rPr>
              <a:t> </a:t>
            </a:r>
            <a:r>
              <a:rPr lang="en-US" altLang="ja-JP" sz="1000" b="1" dirty="0">
                <a:solidFill>
                  <a:srgbClr val="353535"/>
                </a:solidFill>
                <a:latin typeface="Arial" charset="0"/>
              </a:rPr>
              <a:t>All Rights Reserved.</a:t>
            </a:r>
          </a:p>
        </p:txBody>
      </p:sp>
      <p:sp>
        <p:nvSpPr>
          <p:cNvPr id="9" name="Line 3"/>
          <p:cNvSpPr>
            <a:spLocks noChangeShapeType="1"/>
          </p:cNvSpPr>
          <p:nvPr/>
        </p:nvSpPr>
        <p:spPr bwMode="auto">
          <a:xfrm>
            <a:off x="0" y="990600"/>
            <a:ext cx="9906000" cy="0"/>
          </a:xfrm>
          <a:prstGeom prst="line">
            <a:avLst/>
          </a:prstGeom>
          <a:noFill/>
          <a:ln w="12700" cap="sq" cmpd="sng" algn="ctr">
            <a:solidFill>
              <a:schemeClr val="bg2">
                <a:lumMod val="75000"/>
                <a:lumOff val="25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lIns="67254" tIns="33627" rIns="67254" bIns="33627" anchor="ctr"/>
          <a:lstStyle/>
          <a:p>
            <a:pPr>
              <a:defRPr/>
            </a:pPr>
            <a:endParaRPr lang="ja-JP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88" r:id="rId1"/>
    <p:sldLayoutId id="2147483672" r:id="rId2"/>
    <p:sldLayoutId id="2147483673" r:id="rId3"/>
    <p:sldLayoutId id="2147483674" r:id="rId4"/>
    <p:sldLayoutId id="2147483689" r:id="rId5"/>
    <p:sldLayoutId id="2147483676" r:id="rId6"/>
    <p:sldLayoutId id="2147483677" r:id="rId7"/>
    <p:sldLayoutId id="2147483706" r:id="rId8"/>
    <p:sldLayoutId id="2147483684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72616" rtl="0" eaLnBrk="1" fontAlgn="base" hangingPunct="1">
        <a:spcBef>
          <a:spcPct val="0"/>
        </a:spcBef>
        <a:spcAft>
          <a:spcPct val="0"/>
        </a:spcAft>
        <a:defRPr kumimoji="1" sz="2600" b="1" baseline="0">
          <a:solidFill>
            <a:schemeClr val="bg2">
              <a:lumMod val="75000"/>
              <a:lumOff val="25000"/>
            </a:schemeClr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2pPr>
      <a:lvl3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3pPr>
      <a:lvl4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4pPr>
      <a:lvl5pPr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Franklin Gothic Demi" pitchFamily="34" charset="0"/>
          <a:ea typeface="ＤＦＧ平成ゴシック体W7" pitchFamily="50" charset="-128"/>
        </a:defRPr>
      </a:lvl5pPr>
      <a:lvl6pPr marL="33627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6pPr>
      <a:lvl7pPr marL="672541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7pPr>
      <a:lvl8pPr marL="100881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8pPr>
      <a:lvl9pPr marL="1345082" algn="l" defTabSz="972616" rtl="0" eaLnBrk="1" fontAlgn="base" hangingPunct="1">
        <a:spcBef>
          <a:spcPct val="0"/>
        </a:spcBef>
        <a:spcAft>
          <a:spcPct val="0"/>
        </a:spcAft>
        <a:defRPr kumimoji="1" sz="3500">
          <a:solidFill>
            <a:schemeClr val="tx1"/>
          </a:solidFill>
          <a:latin typeface="ＤＦＧ平成ゴシック体W7" pitchFamily="50" charset="-128"/>
          <a:ea typeface="ＤＦＧ平成ゴシック体W7" pitchFamily="50" charset="-128"/>
        </a:defRPr>
      </a:lvl9pPr>
    </p:titleStyle>
    <p:bodyStyle>
      <a:lvl1pPr marL="326930" indent="-326930" algn="l" defTabSz="972616" rtl="0" eaLnBrk="1" fontAlgn="base" hangingPunct="1">
        <a:spcBef>
          <a:spcPct val="50000"/>
        </a:spcBef>
        <a:spcAft>
          <a:spcPct val="0"/>
        </a:spcAft>
        <a:buClr>
          <a:schemeClr val="accent2"/>
        </a:buClr>
        <a:buFont typeface="平成明朝" pitchFamily="17" charset="-128"/>
        <a:buChar char="■"/>
        <a:tabLst>
          <a:tab pos="775291" algn="l"/>
        </a:tabLst>
        <a:defRPr kumimoji="1" sz="2100" b="0" i="0" baseline="0">
          <a:solidFill>
            <a:srgbClr val="464646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533400" indent="-177800" algn="l" defTabSz="972616" rtl="0" eaLnBrk="1" fontAlgn="base" hangingPunct="1">
        <a:spcBef>
          <a:spcPct val="35000"/>
        </a:spcBef>
        <a:spcAft>
          <a:spcPct val="0"/>
        </a:spcAft>
        <a:buClr>
          <a:schemeClr val="bg1"/>
        </a:buClr>
        <a:buSzPct val="75000"/>
        <a:buFont typeface="ヒラギノ角ゴ ProN W3"/>
        <a:buChar char="▶"/>
        <a:tabLst>
          <a:tab pos="533400" algn="l"/>
        </a:tabLst>
        <a:defRPr kumimoji="1" sz="1800" baseline="0">
          <a:solidFill>
            <a:srgbClr val="464646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622300" indent="-88900" algn="l" defTabSz="972616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charset="2"/>
        <a:buChar char=""/>
        <a:tabLst>
          <a:tab pos="622300" algn="l"/>
        </a:tabLst>
        <a:defRPr kumimoji="1" sz="1500" baseline="0">
          <a:solidFill>
            <a:srgbClr val="464646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923925" indent="-200025" algn="l" defTabSz="972616" rtl="0" eaLnBrk="1" fontAlgn="base" hangingPunct="1">
        <a:spcBef>
          <a:spcPct val="20000"/>
        </a:spcBef>
        <a:spcAft>
          <a:spcPct val="0"/>
        </a:spcAft>
        <a:buClr>
          <a:schemeClr val="accent3"/>
        </a:buClr>
        <a:buFont typeface="Wingdings" charset="2"/>
        <a:buChar char="u"/>
        <a:tabLst>
          <a:tab pos="924744" algn="l"/>
        </a:tabLst>
        <a:defRPr kumimoji="1" sz="1300" baseline="0">
          <a:solidFill>
            <a:srgbClr val="464646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990130" indent="0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990130" algn="l"/>
        </a:tabLst>
        <a:defRPr kumimoji="1" sz="1200" baseline="0">
          <a:solidFill>
            <a:srgbClr val="464646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322369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6pPr>
      <a:lvl7pPr marL="265864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7pPr>
      <a:lvl8pPr marL="2994910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8pPr>
      <a:lvl9pPr marL="3331181" indent="-242862" algn="l" defTabSz="972616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tabLst>
          <a:tab pos="775291" algn="l"/>
        </a:tabLst>
        <a:defRPr kumimoji="1">
          <a:solidFill>
            <a:srgbClr val="336699"/>
          </a:solidFill>
          <a:latin typeface="+mn-lt"/>
          <a:ea typeface="ＤＦＧ平成ゴシック体W3" pitchFamily="50" charset="-128"/>
        </a:defRPr>
      </a:lvl9pPr>
    </p:bodyStyle>
    <p:otherStyle>
      <a:defPPr>
        <a:defRPr lang="ja-JP"/>
      </a:defPPr>
      <a:lvl1pPr marL="0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1pPr>
      <a:lvl2pPr marL="33627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672541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881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45082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681353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201762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2353894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2690165" algn="l" defTabSz="672541" rtl="0" eaLnBrk="1" latinLnBrk="0" hangingPunct="1"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サブタイトル 5"/>
          <p:cNvSpPr>
            <a:spLocks noGrp="1"/>
          </p:cNvSpPr>
          <p:nvPr>
            <p:ph type="subTitle" sz="quarter" idx="1"/>
          </p:nvPr>
        </p:nvSpPr>
        <p:spPr>
          <a:xfrm>
            <a:off x="2792760" y="5157192"/>
            <a:ext cx="6912767" cy="375677"/>
          </a:xfrm>
        </p:spPr>
        <p:txBody>
          <a:bodyPr/>
          <a:lstStyle/>
          <a:p>
            <a:pPr algn="r"/>
            <a:r>
              <a:rPr kumimoji="1" lang="en-US" altLang="ja-JP" dirty="0" smtClean="0"/>
              <a:t>2015.6.5</a:t>
            </a:r>
            <a:endParaRPr kumimoji="1" lang="ja-JP" altLang="en-US" dirty="0"/>
          </a:p>
        </p:txBody>
      </p:sp>
      <p:sp>
        <p:nvSpPr>
          <p:cNvPr id="5" name="タイトル 4"/>
          <p:cNvSpPr>
            <a:spLocks noGrp="1"/>
          </p:cNvSpPr>
          <p:nvPr>
            <p:ph type="ctrTitle" sz="quarter"/>
          </p:nvPr>
        </p:nvSpPr>
        <p:spPr>
          <a:xfrm>
            <a:off x="2792760" y="3107834"/>
            <a:ext cx="6912767" cy="560343"/>
          </a:xfrm>
        </p:spPr>
        <p:txBody>
          <a:bodyPr/>
          <a:lstStyle/>
          <a:p>
            <a:r>
              <a:rPr lang="en-US" altLang="ja-JP" dirty="0" smtClean="0"/>
              <a:t>VLED</a:t>
            </a:r>
            <a:r>
              <a:rPr lang="ja-JP" altLang="en-US" dirty="0" smtClean="0"/>
              <a:t>の</a:t>
            </a:r>
            <a:r>
              <a:rPr lang="en-US" altLang="ja-JP" dirty="0" smtClean="0"/>
              <a:t>2014</a:t>
            </a:r>
            <a:r>
              <a:rPr lang="ja-JP" altLang="en-US" dirty="0" smtClean="0"/>
              <a:t>年度活動概要報告</a:t>
            </a:r>
            <a:endParaRPr kumimoji="1" lang="ja-JP" altLang="en-US" dirty="0"/>
          </a:p>
        </p:txBody>
      </p:sp>
      <p:sp>
        <p:nvSpPr>
          <p:cNvPr id="7" name="テキスト プレースホルダー 6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4294967295"/>
          </p:nvPr>
        </p:nvSpPr>
        <p:spPr>
          <a:xfrm>
            <a:off x="9499600" y="6602413"/>
            <a:ext cx="406400" cy="255587"/>
          </a:xfrm>
        </p:spPr>
        <p:txBody>
          <a:bodyPr/>
          <a:lstStyle/>
          <a:p>
            <a:fld id="{19168A96-8FC6-49A7-AAFF-8891F4FD4FE2}" type="slidenum">
              <a:rPr lang="ja-JP" altLang="en-US" smtClean="0"/>
              <a:pPr/>
              <a:t>1</a:t>
            </a:fld>
            <a:endParaRPr lang="en-US" altLang="ja-JP"/>
          </a:p>
        </p:txBody>
      </p:sp>
      <p:sp>
        <p:nvSpPr>
          <p:cNvPr id="2" name="テキスト プレースホルダー 1"/>
          <p:cNvSpPr>
            <a:spLocks noGrp="1"/>
          </p:cNvSpPr>
          <p:nvPr>
            <p:ph type="body" sz="quarter" idx="11"/>
          </p:nvPr>
        </p:nvSpPr>
        <p:spPr/>
        <p:txBody>
          <a:bodyPr anchor="ctr" anchorCtr="0">
            <a:noAutofit/>
          </a:bodyPr>
          <a:lstStyle/>
          <a:p>
            <a:r>
              <a:rPr kumimoji="1" lang="ja-JP" altLang="en-US" dirty="0" smtClean="0"/>
              <a:t>資料３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3159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利</a:t>
            </a:r>
            <a:r>
              <a:rPr lang="ja-JP" altLang="en-US" dirty="0" smtClean="0"/>
              <a:t>活用・普及</a:t>
            </a:r>
            <a:r>
              <a:rPr kumimoji="1" lang="ja-JP" altLang="en-US" dirty="0" smtClean="0"/>
              <a:t>委員会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1600" b="1" dirty="0" smtClean="0"/>
              <a:t>主な検討内容</a:t>
            </a:r>
            <a:endParaRPr kumimoji="1" lang="en-US" altLang="ja-JP" sz="1600" b="1" dirty="0" smtClean="0"/>
          </a:p>
          <a:p>
            <a:pPr lvl="1"/>
            <a:r>
              <a:rPr lang="ja-JP" altLang="en-US" sz="1600" dirty="0"/>
              <a:t>「地方創生にどのようにオープンデータを活用するか」をテーマと</a:t>
            </a:r>
            <a:r>
              <a:rPr lang="ja-JP" altLang="en-US" sz="1600" dirty="0" smtClean="0"/>
              <a:t>した議論</a:t>
            </a:r>
            <a:endParaRPr lang="ja-JP" altLang="en-US" sz="1600" dirty="0"/>
          </a:p>
          <a:p>
            <a:pPr lvl="1"/>
            <a:r>
              <a:rPr lang="en-US" altLang="ja-JP" sz="1600" dirty="0"/>
              <a:t>『Open Data 500』</a:t>
            </a:r>
            <a:r>
              <a:rPr lang="ja-JP" altLang="en-US" sz="1600" dirty="0"/>
              <a:t>の</a:t>
            </a:r>
            <a:r>
              <a:rPr lang="ja-JP" altLang="en-US" sz="1600" dirty="0" smtClean="0"/>
              <a:t>日本版の検討</a:t>
            </a:r>
            <a:endParaRPr lang="en-US" altLang="ja-JP" sz="1600" dirty="0" smtClean="0"/>
          </a:p>
          <a:p>
            <a:pPr lvl="1"/>
            <a:r>
              <a:rPr lang="ja-JP" altLang="en-US" sz="1600" dirty="0" smtClean="0"/>
              <a:t>海外</a:t>
            </a:r>
            <a:r>
              <a:rPr lang="ja-JP" altLang="en-US" sz="1600" dirty="0"/>
              <a:t>動向の紹介</a:t>
            </a:r>
          </a:p>
          <a:p>
            <a:pPr lvl="1"/>
            <a:r>
              <a:rPr lang="ja-JP" altLang="en-US" sz="1600" dirty="0"/>
              <a:t>地域ビジネス継続モデルの検討に</a:t>
            </a:r>
            <a:r>
              <a:rPr lang="ja-JP" altLang="en-US" sz="1600" dirty="0" smtClean="0"/>
              <a:t>関する</a:t>
            </a:r>
            <a:r>
              <a:rPr lang="ja-JP" altLang="en-US" sz="1600" dirty="0"/>
              <a:t>検討</a:t>
            </a:r>
          </a:p>
          <a:p>
            <a:pPr lvl="1"/>
            <a:r>
              <a:rPr lang="ja-JP" altLang="en-US" sz="1600" dirty="0" smtClean="0"/>
              <a:t>オープンデータガイドの紹介（データガバナンス編</a:t>
            </a:r>
            <a:r>
              <a:rPr lang="ja-JP" altLang="en-US" sz="1600" dirty="0"/>
              <a:t>／</a:t>
            </a:r>
            <a:r>
              <a:rPr lang="ja-JP" altLang="en-US" sz="1600" dirty="0" smtClean="0"/>
              <a:t>技術編）</a:t>
            </a:r>
            <a:endParaRPr lang="en-US" altLang="ja-JP" sz="1600" dirty="0" smtClean="0"/>
          </a:p>
          <a:p>
            <a:pPr lvl="1"/>
            <a:r>
              <a:rPr lang="ja-JP" altLang="en-US" sz="1600" dirty="0"/>
              <a:t>経済産業省におけるオープンデータの取組に</a:t>
            </a:r>
            <a:r>
              <a:rPr lang="ja-JP" altLang="en-US" sz="1600" dirty="0" smtClean="0"/>
              <a:t>ついて（経済産業省）</a:t>
            </a:r>
            <a:endParaRPr lang="ja-JP" altLang="en-US" sz="1600" dirty="0"/>
          </a:p>
          <a:p>
            <a:pPr lvl="1"/>
            <a:r>
              <a:rPr lang="ja-JP" altLang="en-US" sz="1600" dirty="0"/>
              <a:t>地方公共団体オープンデータ推進ガイドライン等について（</a:t>
            </a:r>
            <a:r>
              <a:rPr lang="en-US" altLang="ja-JP" sz="1600" dirty="0"/>
              <a:t>IT</a:t>
            </a:r>
            <a:r>
              <a:rPr lang="ja-JP" altLang="en-US" sz="1600" dirty="0"/>
              <a:t>総合戦略室）</a:t>
            </a:r>
          </a:p>
          <a:p>
            <a:pPr lvl="1"/>
            <a:r>
              <a:rPr lang="ja-JP" altLang="en-US" sz="1600" dirty="0"/>
              <a:t>総務省オープンデータ実証実験の紹介（総務省事業受託者）</a:t>
            </a:r>
            <a:endParaRPr kumimoji="1" lang="ja-JP" altLang="en-US" sz="1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10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78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2020</a:t>
            </a:r>
            <a:r>
              <a:rPr kumimoji="1" lang="ja-JP" altLang="en-US" dirty="0" smtClean="0"/>
              <a:t>オープンデータシティ推進委員会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1600" b="1" dirty="0" smtClean="0"/>
              <a:t>主な検討内容</a:t>
            </a:r>
            <a:endParaRPr kumimoji="1" lang="en-US" altLang="ja-JP" sz="1600" b="1" dirty="0" smtClean="0"/>
          </a:p>
          <a:p>
            <a:pPr lvl="1"/>
            <a:r>
              <a:rPr lang="ja-JP" altLang="en-US" sz="1600" dirty="0"/>
              <a:t>オリンピック・パラリンピックレガシー</a:t>
            </a:r>
            <a:r>
              <a:rPr lang="ja-JP" altLang="en-US" sz="1600" dirty="0" smtClean="0"/>
              <a:t>に関する情報提供／</a:t>
            </a:r>
            <a:r>
              <a:rPr lang="ja-JP" altLang="en-US" sz="1600" dirty="0"/>
              <a:t>レガシー共創協議会</a:t>
            </a:r>
            <a:r>
              <a:rPr lang="ja-JP" altLang="en-US" sz="1600" dirty="0" smtClean="0"/>
              <a:t>の紹介</a:t>
            </a:r>
            <a:endParaRPr lang="en-US" altLang="ja-JP" sz="1600" dirty="0" smtClean="0"/>
          </a:p>
          <a:p>
            <a:pPr lvl="1"/>
            <a:r>
              <a:rPr lang="ja-JP" altLang="en-US" sz="1600" dirty="0" smtClean="0"/>
              <a:t>社員各社</a:t>
            </a:r>
            <a:r>
              <a:rPr lang="ja-JP" altLang="en-US" sz="1600" dirty="0"/>
              <a:t>へ</a:t>
            </a:r>
            <a:r>
              <a:rPr lang="ja-JP" altLang="en-US" sz="1600" dirty="0" smtClean="0"/>
              <a:t>のヒアリング（実証テーマ案など）</a:t>
            </a:r>
            <a:endParaRPr lang="ja-JP" altLang="en-US" sz="1600" dirty="0"/>
          </a:p>
          <a:p>
            <a:pPr lvl="1"/>
            <a:r>
              <a:rPr lang="ja-JP" altLang="en-US" sz="1600" dirty="0"/>
              <a:t>実証</a:t>
            </a:r>
            <a:r>
              <a:rPr lang="ja-JP" altLang="en-US" sz="1600" dirty="0" smtClean="0"/>
              <a:t>テーマの検討と活用データに関する議論</a:t>
            </a:r>
            <a:endParaRPr lang="en-US" altLang="ja-JP" sz="1600" dirty="0" smtClean="0"/>
          </a:p>
          <a:p>
            <a:pPr lvl="1"/>
            <a:r>
              <a:rPr lang="ja-JP" altLang="en-US" sz="1600" dirty="0"/>
              <a:t>実証</a:t>
            </a:r>
            <a:r>
              <a:rPr lang="ja-JP" altLang="en-US" sz="1600" dirty="0" smtClean="0"/>
              <a:t>テーマ案の整理</a:t>
            </a:r>
            <a:endParaRPr lang="ja-JP" altLang="en-US" sz="1600" dirty="0"/>
          </a:p>
          <a:p>
            <a:pPr lvl="1"/>
            <a:r>
              <a:rPr lang="ja-JP" altLang="en-US" sz="1600" dirty="0" smtClean="0"/>
              <a:t>公共</a:t>
            </a:r>
            <a:r>
              <a:rPr lang="ja-JP" altLang="en-US" sz="1600" dirty="0"/>
              <a:t>交通</a:t>
            </a:r>
            <a:r>
              <a:rPr lang="ja-JP" altLang="en-US" sz="1600" dirty="0" smtClean="0"/>
              <a:t>分野における検討（外国語対応／標準化など）</a:t>
            </a:r>
            <a:endParaRPr lang="ja-JP" altLang="en-US" sz="1600" dirty="0"/>
          </a:p>
          <a:p>
            <a:pPr lvl="1"/>
            <a:r>
              <a:rPr lang="ja-JP" altLang="en-US" sz="1600" dirty="0" smtClean="0"/>
              <a:t>データサイエンティスト</a:t>
            </a:r>
            <a:r>
              <a:rPr lang="ja-JP" altLang="en-US" sz="1600" dirty="0"/>
              <a:t>資格検討分科会報告</a:t>
            </a:r>
            <a:endParaRPr kumimoji="1" lang="ja-JP" altLang="en-US" sz="1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4053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2014</a:t>
            </a:r>
            <a:r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年度活動報告</a:t>
            </a:r>
            <a:endParaRPr kumimoji="1"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b="1" dirty="0" smtClean="0"/>
              <a:t>イベント</a:t>
            </a:r>
            <a:endParaRPr kumimoji="1" lang="en-US" altLang="ja-JP" b="1" dirty="0" smtClean="0"/>
          </a:p>
          <a:p>
            <a:pPr lvl="1"/>
            <a:r>
              <a:rPr lang="en-US" altLang="ja-JP" dirty="0" smtClean="0"/>
              <a:t>Mashup Awards </a:t>
            </a:r>
            <a:r>
              <a:rPr lang="ja-JP" altLang="en-US" dirty="0" smtClean="0"/>
              <a:t>オープンデータ部門賞（アプリコンテスト）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オープンデータシンポジウム</a:t>
            </a:r>
            <a:endParaRPr lang="en-US" altLang="ja-JP" dirty="0" smtClean="0"/>
          </a:p>
          <a:p>
            <a:pPr lvl="1"/>
            <a:r>
              <a:rPr lang="ja-JP" altLang="en-US" dirty="0"/>
              <a:t>勝手</a:t>
            </a:r>
            <a:r>
              <a:rPr lang="ja-JP" altLang="en-US" dirty="0" smtClean="0"/>
              <a:t>表彰</a:t>
            </a:r>
            <a:endParaRPr lang="en-US" altLang="ja-JP" dirty="0" smtClean="0"/>
          </a:p>
          <a:p>
            <a:pPr lvl="1"/>
            <a:endParaRPr kumimoji="1" lang="en-US" altLang="ja-JP" dirty="0" smtClean="0"/>
          </a:p>
          <a:p>
            <a:r>
              <a:rPr lang="ja-JP" altLang="en-US" b="1" dirty="0" smtClean="0"/>
              <a:t>委員会活動</a:t>
            </a:r>
            <a:endParaRPr lang="en-US" altLang="ja-JP" b="1" dirty="0" smtClean="0"/>
          </a:p>
          <a:p>
            <a:pPr lvl="1"/>
            <a:r>
              <a:rPr kumimoji="1" lang="ja-JP" altLang="en-US" dirty="0"/>
              <a:t>技術</a:t>
            </a:r>
            <a:r>
              <a:rPr kumimoji="1" lang="ja-JP" altLang="en-US" dirty="0" smtClean="0"/>
              <a:t>委員会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データガバナンス委員会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利活用・普及委員会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2020</a:t>
            </a:r>
            <a:r>
              <a:rPr lang="ja-JP" altLang="en-US" dirty="0" smtClean="0"/>
              <a:t>オープンデータシティ推進委員会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2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6469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Mashup </a:t>
            </a:r>
            <a:r>
              <a:rPr lang="en-US" altLang="ja-JP" dirty="0" smtClean="0"/>
              <a:t>Awards </a:t>
            </a:r>
            <a:r>
              <a:rPr lang="ja-JP" altLang="en-US" dirty="0" smtClean="0"/>
              <a:t>オープンデータ</a:t>
            </a:r>
            <a:r>
              <a:rPr lang="ja-JP" altLang="en-US" dirty="0"/>
              <a:t>部門</a:t>
            </a:r>
            <a:r>
              <a:rPr lang="ja-JP" altLang="en-US" dirty="0" smtClean="0"/>
              <a:t>賞（アプリコンテスト）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1414" y="1070992"/>
            <a:ext cx="9146415" cy="701824"/>
          </a:xfrm>
        </p:spPr>
        <p:txBody>
          <a:bodyPr>
            <a:normAutofit/>
          </a:bodyPr>
          <a:lstStyle/>
          <a:p>
            <a:r>
              <a:rPr lang="en-US" altLang="ja-JP" sz="1600" dirty="0" smtClean="0"/>
              <a:t>10</a:t>
            </a:r>
            <a:r>
              <a:rPr lang="ja-JP" altLang="en-US" sz="1600" dirty="0" smtClean="0"/>
              <a:t>回目を迎えるアプリコンテスト「</a:t>
            </a:r>
            <a:r>
              <a:rPr lang="en-US" altLang="ja-JP" sz="1600" dirty="0"/>
              <a:t>Mashup </a:t>
            </a:r>
            <a:r>
              <a:rPr lang="en-US" altLang="ja-JP" sz="1600" dirty="0" smtClean="0"/>
              <a:t>Awards</a:t>
            </a:r>
            <a:r>
              <a:rPr lang="ja-JP" altLang="en-US" sz="1600" dirty="0" smtClean="0"/>
              <a:t>」に、</a:t>
            </a:r>
            <a:r>
              <a:rPr lang="en-US" altLang="ja-JP" sz="1600" dirty="0" smtClean="0"/>
              <a:t>2014</a:t>
            </a:r>
            <a:r>
              <a:rPr lang="ja-JP" altLang="en-US" sz="1600" dirty="0" smtClean="0"/>
              <a:t>年度から新設された「オープンデータ部門賞」を総務省と</a:t>
            </a:r>
            <a:r>
              <a:rPr lang="en-US" altLang="ja-JP" sz="1600" dirty="0" smtClean="0"/>
              <a:t>VLED</a:t>
            </a:r>
            <a:r>
              <a:rPr lang="ja-JP" altLang="en-US" sz="1600" dirty="0" smtClean="0"/>
              <a:t>で主催。</a:t>
            </a:r>
            <a:endParaRPr lang="ja-JP" altLang="en-US" sz="1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3</a:t>
            </a:fld>
            <a:endParaRPr lang="en-US" altLang="ja-JP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05885234"/>
              </p:ext>
            </p:extLst>
          </p:nvPr>
        </p:nvGraphicFramePr>
        <p:xfrm>
          <a:off x="560512" y="1916098"/>
          <a:ext cx="8856984" cy="2434123"/>
        </p:xfrm>
        <a:graphic>
          <a:graphicData uri="http://schemas.openxmlformats.org/drawingml/2006/table">
            <a:tbl>
              <a:tblPr firstRow="1" firstCol="1" bandRow="1">
                <a:tableStyleId>{8A107856-5554-42FB-B03E-39F5DBC370BA}</a:tableStyleId>
              </a:tblPr>
              <a:tblGrid>
                <a:gridCol w="936104"/>
                <a:gridCol w="7920880"/>
              </a:tblGrid>
              <a:tr h="236297">
                <a:tc>
                  <a:txBody>
                    <a:bodyPr/>
                    <a:lstStyle/>
                    <a:p>
                      <a:pPr indent="63500" algn="ctr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項目</a:t>
                      </a:r>
                      <a:endParaRPr lang="ja-JP" sz="11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450" marR="65450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ja-JP" altLang="en-US" sz="1100" b="1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内容</a:t>
                      </a:r>
                      <a:endParaRPr lang="ja-JP" sz="1100" b="1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450" marR="65450" marT="0" marB="0" anchor="ctr"/>
                </a:tc>
              </a:tr>
              <a:tr h="613650">
                <a:tc>
                  <a:txBody>
                    <a:bodyPr/>
                    <a:lstStyle/>
                    <a:p>
                      <a:pPr indent="63500" algn="ctr">
                        <a:spcAft>
                          <a:spcPts val="0"/>
                        </a:spcAft>
                      </a:pPr>
                      <a:r>
                        <a:rPr lang="ja-JP" altLang="en-US" sz="1100" kern="100" baseline="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主催</a:t>
                      </a:r>
                      <a:endParaRPr lang="en-US" altLang="ja-JP" sz="1100" kern="100" baseline="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450" marR="65450" marT="0" marB="0" anchor="ctr"/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en-US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Mashup Awards </a:t>
                      </a:r>
                      <a:r>
                        <a:rPr lang="ja-JP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全体の主催：</a:t>
                      </a:r>
                      <a:r>
                        <a:rPr lang="en-US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Mashup Awards </a:t>
                      </a:r>
                      <a:r>
                        <a:rPr lang="ja-JP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実行委員会</a:t>
                      </a:r>
                      <a:endParaRPr lang="en-US" altLang="ja-JP" sz="1100" b="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ja-JP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オープンデータ部門賞の主催：</a:t>
                      </a:r>
                      <a:r>
                        <a:rPr lang="en-US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VLED</a:t>
                      </a:r>
                      <a:r>
                        <a:rPr lang="ja-JP" altLang="en-US" sz="1100" b="0" kern="100" dirty="0" err="1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</a:t>
                      </a:r>
                      <a:r>
                        <a:rPr lang="ja-JP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総務省</a:t>
                      </a:r>
                      <a:endParaRPr lang="en-US" altLang="ja-JP" sz="1100" b="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1704975" indent="-1704975" algn="l">
                        <a:spcAft>
                          <a:spcPts val="0"/>
                        </a:spcAft>
                      </a:pPr>
                      <a:r>
                        <a:rPr lang="ja-JP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オープンデータ部門賞の後援：経済産業省、国土交通省、日本経済団体連合会、</a:t>
                      </a:r>
                      <a:r>
                        <a:rPr lang="en-US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ASP</a:t>
                      </a:r>
                      <a:r>
                        <a:rPr lang="ja-JP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lang="en-US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SaaS</a:t>
                      </a:r>
                      <a:r>
                        <a:rPr lang="ja-JP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・クラウド コンソーシアム、国立国会図書館</a:t>
                      </a:r>
                    </a:p>
                  </a:txBody>
                  <a:tcPr marL="65450" marR="6545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indent="63500" algn="ctr">
                        <a:spcAft>
                          <a:spcPts val="0"/>
                        </a:spcAft>
                      </a:pPr>
                      <a:r>
                        <a:rPr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後援</a:t>
                      </a:r>
                    </a:p>
                  </a:txBody>
                  <a:tcPr marL="65450" marR="65450" marT="0" marB="0" anchor="ctr"/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経済産業省、国土交通省、日本経済団体連合会、</a:t>
                      </a:r>
                      <a:r>
                        <a:rPr kumimoji="1"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ASP</a:t>
                      </a:r>
                      <a:r>
                        <a:rPr kumimoji="1"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</a:t>
                      </a:r>
                      <a:r>
                        <a:rPr kumimoji="1" lang="en-US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SaaS</a:t>
                      </a:r>
                      <a:r>
                        <a:rPr kumimoji="1"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・クラウド コンソーシアム、国立国会</a:t>
                      </a:r>
                      <a:r>
                        <a:rPr kumimoji="1" lang="ja-JP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図書館</a:t>
                      </a:r>
                      <a:r>
                        <a:rPr kumimoji="1" lang="ja-JP" altLang="en-US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、国立高等専門学校機構</a:t>
                      </a:r>
                      <a:endParaRPr kumimoji="1" lang="ja-JP" sz="1100" kern="100" dirty="0">
                        <a:solidFill>
                          <a:schemeClr val="dk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450" marR="65450" marT="0" marB="0" anchor="ctr"/>
                </a:tc>
              </a:tr>
              <a:tr h="576064">
                <a:tc>
                  <a:txBody>
                    <a:bodyPr/>
                    <a:lstStyle/>
                    <a:p>
                      <a:pPr indent="63500" algn="ctr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期間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450" marR="6545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67254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応募受付期間：</a:t>
                      </a:r>
                      <a:r>
                        <a:rPr lang="en-US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2014</a:t>
                      </a:r>
                      <a:r>
                        <a:rPr lang="ja-JP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8</a:t>
                      </a:r>
                      <a:r>
                        <a:rPr lang="ja-JP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29</a:t>
                      </a:r>
                      <a:r>
                        <a:rPr lang="ja-JP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lang="en-US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金</a:t>
                      </a:r>
                      <a:r>
                        <a:rPr lang="en-US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lang="ja-JP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～</a:t>
                      </a:r>
                      <a:r>
                        <a:rPr lang="en-US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lang="ja-JP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26</a:t>
                      </a:r>
                      <a:r>
                        <a:rPr lang="ja-JP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日（日）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ja-JP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最終プレゼン・全体受賞者決定：</a:t>
                      </a:r>
                      <a:r>
                        <a:rPr lang="en-US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2014</a:t>
                      </a:r>
                      <a:r>
                        <a:rPr lang="ja-JP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</a:t>
                      </a:r>
                      <a:r>
                        <a:rPr lang="ja-JP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</a:t>
                      </a:r>
                      <a:r>
                        <a:rPr lang="ja-JP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r>
                        <a:rPr lang="en-US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lang="ja-JP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水</a:t>
                      </a:r>
                      <a:r>
                        <a:rPr lang="en-US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  </a:t>
                      </a:r>
                      <a:r>
                        <a:rPr lang="ja-JP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「</a:t>
                      </a:r>
                      <a:r>
                        <a:rPr lang="en-US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TechCrunch Tokyo 2014</a:t>
                      </a:r>
                      <a:r>
                        <a:rPr lang="ja-JP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」にて</a:t>
                      </a:r>
                      <a:endParaRPr lang="en-US" altLang="ja-JP" sz="1100" b="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ja-JP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オープンデータ部門賞表彰式：</a:t>
                      </a:r>
                      <a:r>
                        <a:rPr lang="en-US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2014</a:t>
                      </a:r>
                      <a:r>
                        <a:rPr lang="ja-JP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lang="en-US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12</a:t>
                      </a:r>
                      <a:r>
                        <a:rPr lang="ja-JP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lang="en-US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lang="ja-JP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日（水）開催の</a:t>
                      </a:r>
                      <a:r>
                        <a:rPr lang="en-US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VLED</a:t>
                      </a:r>
                      <a:r>
                        <a:rPr lang="ja-JP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創立記念パーティで表彰</a:t>
                      </a:r>
                      <a:endParaRPr lang="ja-JP" sz="1100" b="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450" marR="65450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indent="63500" algn="ctr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募集</a:t>
                      </a:r>
                      <a:r>
                        <a:rPr lang="ja-JP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部門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450" marR="65450" marT="0" marB="0" anchor="ctr"/>
                </a:tc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kumimoji="1" lang="ja-JP" altLang="en-US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ビジネス部門：</a:t>
                      </a:r>
                      <a:r>
                        <a:rPr kumimoji="1" lang="ja-JP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既</a:t>
                      </a:r>
                      <a:r>
                        <a:rPr kumimoji="1" lang="ja-JP" sz="11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にビジネスでオープンデータを使っているもの、あるいは今後オープンデータを活用しビジネス化を具体的に目指しているもの</a:t>
                      </a:r>
                      <a:r>
                        <a:rPr kumimoji="1" lang="ja-JP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  <a:endParaRPr kumimoji="1" lang="en-US" altLang="ja-JP" sz="1100" kern="100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kern="100" dirty="0" smtClean="0">
                          <a:solidFill>
                            <a:schemeClr val="dk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試作部門：</a:t>
                      </a:r>
                      <a:r>
                        <a:rPr kumimoji="1" lang="ja-JP" altLang="ja-JP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ビジネス化はまだ想定していないが、実際に利用できるアプリやウェブサービスなどを開発したもの。</a:t>
                      </a:r>
                      <a:endParaRPr kumimoji="1" lang="ja-JP" altLang="ja-JP" sz="1100" kern="100" dirty="0" smtClean="0">
                        <a:solidFill>
                          <a:schemeClr val="dk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450" marR="65450" marT="0" marB="0" anchor="ctr"/>
                </a:tc>
              </a:tr>
              <a:tr h="288032">
                <a:tc>
                  <a:txBody>
                    <a:bodyPr/>
                    <a:lstStyle/>
                    <a:p>
                      <a:pPr indent="63500" algn="ctr">
                        <a:spcAft>
                          <a:spcPts val="0"/>
                        </a:spcAft>
                      </a:pPr>
                      <a:r>
                        <a:rPr lang="ja-JP" altLang="en-US" sz="11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応募数</a:t>
                      </a:r>
                      <a:endParaRPr lang="ja-JP" sz="11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450" marR="65450" marT="0" marB="0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Mashup Awards </a:t>
                      </a:r>
                      <a:r>
                        <a:rPr lang="ja-JP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応募作品の中から、オープンデータを活用したものとして、ビジネス部門</a:t>
                      </a:r>
                      <a:r>
                        <a:rPr lang="en-US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lang="ja-JP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件、試作部門</a:t>
                      </a:r>
                      <a:r>
                        <a:rPr lang="en-US" altLang="ja-JP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93</a:t>
                      </a:r>
                      <a:r>
                        <a:rPr lang="ja-JP" altLang="en-US" sz="1100" b="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件を対象に審査。</a:t>
                      </a:r>
                      <a:endParaRPr kumimoji="1" lang="ja-JP" altLang="ja-JP" sz="1100" kern="100" dirty="0" smtClean="0">
                        <a:solidFill>
                          <a:schemeClr val="dk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65450" marR="65450" marT="0" marB="0" anchor="ctr"/>
                </a:tc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704735"/>
              </p:ext>
            </p:extLst>
          </p:nvPr>
        </p:nvGraphicFramePr>
        <p:xfrm>
          <a:off x="560512" y="4703810"/>
          <a:ext cx="8856984" cy="1822451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286358"/>
                <a:gridCol w="3466170"/>
                <a:gridCol w="4104456"/>
              </a:tblGrid>
              <a:tr h="26797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賞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作品名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受賞者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49884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最優秀賞</a:t>
                      </a:r>
                      <a:endParaRPr kumimoji="1" lang="ja-JP" altLang="en-US" sz="110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GEEO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（あらゆる不動産の価値を評価します）</a:t>
                      </a:r>
                    </a:p>
                  </a:txBody>
                  <a:tcPr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小谷　祐一朗</a:t>
                      </a:r>
                    </a:p>
                  </a:txBody>
                  <a:tcPr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 rowSpan="2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ビジネス部門賞</a:t>
                      </a:r>
                    </a:p>
                  </a:txBody>
                  <a:tcPr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子育てタウン</a:t>
                      </a:r>
                    </a:p>
                  </a:txBody>
                  <a:tcPr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株式会社アスコエパートナーズ</a:t>
                      </a:r>
                    </a:p>
                  </a:txBody>
                  <a:tcPr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35780">
                <a:tc vMerge="1">
                  <a:txBody>
                    <a:bodyPr/>
                    <a:lstStyle/>
                    <a:p>
                      <a:endParaRPr kumimoji="1" lang="ja-JP" altLang="en-US" sz="1200" dirty="0"/>
                    </a:p>
                  </a:txBody>
                  <a:tcPr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オープンデータプラットフォーム</a:t>
                      </a:r>
                    </a:p>
                  </a:txBody>
                  <a:tcPr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株式会社</a:t>
                      </a:r>
                      <a:r>
                        <a:rPr kumimoji="1" lang="en-US" altLang="ja-JP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jig.jp</a:t>
                      </a:r>
                    </a:p>
                  </a:txBody>
                  <a:tcPr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 rowSpan="3"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試作部門賞</a:t>
                      </a:r>
                      <a:endParaRPr kumimoji="1" lang="ja-JP" altLang="en-US" sz="110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みんなでつくる案内板データベース</a:t>
                      </a:r>
                      <a:r>
                        <a:rPr kumimoji="1" lang="en-US" altLang="ja-JP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‐</a:t>
                      </a:r>
                      <a:r>
                        <a:rPr kumimoji="1" lang="en-US" altLang="ja-JP" sz="1100" dirty="0" err="1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Monumento</a:t>
                      </a:r>
                      <a:endParaRPr kumimoji="1" lang="ja-JP" altLang="en-US" sz="110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株式会社まちクエスト</a:t>
                      </a:r>
                      <a:endParaRPr kumimoji="1" lang="ja-JP" altLang="en-US" sz="110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kumimoji="1" lang="ja-JP" altLang="en-US" sz="1200"/>
                    </a:p>
                  </a:txBody>
                  <a:tcPr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Pieces of Japan</a:t>
                      </a:r>
                      <a:endParaRPr kumimoji="1" lang="ja-JP" altLang="en-US" sz="110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Team </a:t>
                      </a:r>
                      <a:r>
                        <a:rPr kumimoji="1" lang="en-US" altLang="ja-JP" sz="1100" dirty="0" err="1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Mizuki</a:t>
                      </a:r>
                      <a:endParaRPr kumimoji="1" lang="en-US" altLang="ja-JP" sz="110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50628">
                <a:tc vMerge="1"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横浜市立体マップ</a:t>
                      </a:r>
                    </a:p>
                  </a:txBody>
                  <a:tcPr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早川聖奈、渡邊英徳、</a:t>
                      </a:r>
                      <a:r>
                        <a:rPr kumimoji="1" lang="en-US" altLang="ja-JP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LOCAL</a:t>
                      </a:r>
                      <a:r>
                        <a:rPr kumimoji="1" lang="ja-JP" altLang="en-US" sz="11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GOOD</a:t>
                      </a:r>
                      <a:r>
                        <a:rPr kumimoji="1" lang="ja-JP" altLang="en-US" sz="1100" baseline="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YOKOHAMA</a:t>
                      </a:r>
                      <a:endParaRPr kumimoji="1" lang="ja-JP" altLang="en-US" sz="110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560512" y="1628800"/>
            <a:ext cx="1056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200" b="1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表　開催概要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555601" y="4437112"/>
            <a:ext cx="1056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200" b="1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表　受賞作品</a:t>
            </a:r>
          </a:p>
        </p:txBody>
      </p:sp>
    </p:spTree>
    <p:extLst>
      <p:ext uri="{BB962C8B-B14F-4D97-AF65-F5344CB8AC3E}">
        <p14:creationId xmlns:p14="http://schemas.microsoft.com/office/powerpoint/2010/main" val="260645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オープンデータシンポジウム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1414" y="1143001"/>
            <a:ext cx="9146415" cy="629816"/>
          </a:xfrm>
        </p:spPr>
        <p:txBody>
          <a:bodyPr>
            <a:normAutofit/>
          </a:bodyPr>
          <a:lstStyle/>
          <a:p>
            <a:r>
              <a:rPr lang="en-US" altLang="ja-JP" sz="1600" dirty="0" smtClean="0"/>
              <a:t>VLED</a:t>
            </a:r>
            <a:r>
              <a:rPr lang="ja-JP" altLang="en-US" sz="1600" dirty="0"/>
              <a:t>の設立発表会</a:t>
            </a:r>
            <a:r>
              <a:rPr lang="ja-JP" altLang="en-US" sz="1600" dirty="0" smtClean="0"/>
              <a:t>と併せて開催。基調講演は、</a:t>
            </a:r>
            <a:r>
              <a:rPr lang="en-US" altLang="ja-JP" sz="1600" dirty="0" err="1" smtClean="0"/>
              <a:t>OpenCorporates</a:t>
            </a:r>
            <a:r>
              <a:rPr lang="ja-JP" altLang="en-US" sz="1600" dirty="0" smtClean="0"/>
              <a:t>社の</a:t>
            </a:r>
            <a:r>
              <a:rPr lang="en-US" altLang="ja-JP" sz="1600" dirty="0" smtClean="0"/>
              <a:t>CEO</a:t>
            </a:r>
            <a:r>
              <a:rPr lang="ja-JP" altLang="en-US" sz="1600" dirty="0"/>
              <a:t> </a:t>
            </a:r>
            <a:r>
              <a:rPr lang="en-US" altLang="ja-JP" sz="1600" dirty="0" smtClean="0"/>
              <a:t>Chris Taggart</a:t>
            </a:r>
            <a:r>
              <a:rPr lang="ja-JP" altLang="en-US" sz="1600" dirty="0" smtClean="0"/>
              <a:t>氏。</a:t>
            </a:r>
            <a:endParaRPr lang="ja-JP" altLang="en-US" sz="1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4</a:t>
            </a:fld>
            <a:endParaRPr lang="en-US" altLang="ja-JP"/>
          </a:p>
        </p:txBody>
      </p:sp>
      <p:pic>
        <p:nvPicPr>
          <p:cNvPr id="5" name="図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6616" y="1988840"/>
            <a:ext cx="7045533" cy="446449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テキスト ボックス 5"/>
          <p:cNvSpPr txBox="1"/>
          <p:nvPr/>
        </p:nvSpPr>
        <p:spPr>
          <a:xfrm>
            <a:off x="1494746" y="1700808"/>
            <a:ext cx="1056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200" b="1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表　実施概要</a:t>
            </a:r>
          </a:p>
        </p:txBody>
      </p:sp>
    </p:spTree>
    <p:extLst>
      <p:ext uri="{BB962C8B-B14F-4D97-AF65-F5344CB8AC3E}">
        <p14:creationId xmlns:p14="http://schemas.microsoft.com/office/powerpoint/2010/main" val="3291182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勝手表彰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1414" y="1143001"/>
            <a:ext cx="9146415" cy="701824"/>
          </a:xfrm>
        </p:spPr>
        <p:txBody>
          <a:bodyPr>
            <a:normAutofit/>
          </a:bodyPr>
          <a:lstStyle/>
          <a:p>
            <a:r>
              <a:rPr lang="ja-JP" altLang="en-US" sz="1600" dirty="0" smtClean="0"/>
              <a:t>オープンデータに優れた取り組みを、</a:t>
            </a:r>
            <a:r>
              <a:rPr lang="en-US" altLang="ja-JP" sz="1600" dirty="0" smtClean="0"/>
              <a:t>VLED</a:t>
            </a:r>
            <a:r>
              <a:rPr lang="ja-JP" altLang="en-US" sz="1600" dirty="0" err="1" smtClean="0"/>
              <a:t>の利</a:t>
            </a:r>
            <a:r>
              <a:rPr lang="ja-JP" altLang="en-US" sz="1600" dirty="0" smtClean="0"/>
              <a:t>活用・普及委員会委員が審査して表彰。</a:t>
            </a:r>
            <a:r>
              <a:rPr lang="en-US" altLang="ja-JP" sz="1600" dirty="0" smtClean="0"/>
              <a:t>2012</a:t>
            </a:r>
            <a:r>
              <a:rPr lang="ja-JP" altLang="en-US" sz="1600" dirty="0" smtClean="0"/>
              <a:t>年度から継続しており、昨年度で</a:t>
            </a:r>
            <a:r>
              <a:rPr lang="en-US" altLang="ja-JP" sz="1600" dirty="0" smtClean="0"/>
              <a:t>3</a:t>
            </a:r>
            <a:r>
              <a:rPr lang="ja-JP" altLang="en-US" sz="1600" dirty="0" smtClean="0"/>
              <a:t>回目。</a:t>
            </a:r>
            <a:endParaRPr lang="ja-JP" altLang="en-US" sz="1600" dirty="0"/>
          </a:p>
          <a:p>
            <a:endParaRPr kumimoji="1" lang="ja-JP" altLang="en-US" sz="1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5</a:t>
            </a:fld>
            <a:endParaRPr lang="en-US" altLang="ja-JP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0656288"/>
              </p:ext>
            </p:extLst>
          </p:nvPr>
        </p:nvGraphicFramePr>
        <p:xfrm>
          <a:off x="610402" y="2276872"/>
          <a:ext cx="8879102" cy="324036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254366"/>
                <a:gridCol w="3312368"/>
                <a:gridCol w="3312368"/>
              </a:tblGrid>
              <a:tr h="27309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賞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表彰対象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dirty="0" smtClean="0">
                          <a:solidFill>
                            <a:schemeClr val="tx1"/>
                          </a:solidFill>
                        </a:rPr>
                        <a:t>受賞者</a:t>
                      </a:r>
                      <a:endParaRPr kumimoji="1" lang="ja-JP" alt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4973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</a:rPr>
                        <a:t>最優秀賞／日本マイクソフト賞</a:t>
                      </a:r>
                      <a:endParaRPr kumimoji="1" lang="ja-JP" altLang="en-US" sz="11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ja-JP" sz="1100" kern="1200" dirty="0" smtClean="0">
                          <a:solidFill>
                            <a:schemeClr val="bg2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東京メトロ「オープンデータ活用コンテスト」</a:t>
                      </a:r>
                      <a:endParaRPr kumimoji="1" lang="ja-JP" altLang="en-US" sz="1100" dirty="0" smtClean="0">
                        <a:solidFill>
                          <a:schemeClr val="bg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ja-JP" sz="1100" kern="1200" dirty="0" smtClean="0">
                          <a:solidFill>
                            <a:schemeClr val="bg2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東京地下鉄株式会社</a:t>
                      </a:r>
                      <a:endParaRPr kumimoji="1" lang="ja-JP" altLang="en-US" sz="1100" dirty="0" smtClean="0">
                        <a:solidFill>
                          <a:schemeClr val="bg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</a:rPr>
                        <a:t>優秀賞</a:t>
                      </a:r>
                    </a:p>
                  </a:txBody>
                  <a:tcPr anchor="ctr"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kern="1200" dirty="0" smtClean="0">
                          <a:solidFill>
                            <a:schemeClr val="bg2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Code for Japan</a:t>
                      </a:r>
                      <a:endParaRPr kumimoji="1" lang="ja-JP" altLang="en-US" sz="1100" dirty="0" smtClean="0">
                        <a:solidFill>
                          <a:schemeClr val="bg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kern="1200" dirty="0" smtClean="0">
                          <a:solidFill>
                            <a:schemeClr val="bg2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Code for Japan</a:t>
                      </a:r>
                      <a:endParaRPr kumimoji="1" lang="ja-JP" altLang="en-US" sz="1100" dirty="0" smtClean="0">
                        <a:solidFill>
                          <a:schemeClr val="bg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</a:rPr>
                        <a:t>アパハウ賞</a:t>
                      </a:r>
                    </a:p>
                  </a:txBody>
                  <a:tcPr anchor="ctr"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100" dirty="0" smtClean="0">
                          <a:solidFill>
                            <a:schemeClr val="bg2"/>
                          </a:solidFill>
                        </a:rPr>
                        <a:t>GEEO</a:t>
                      </a:r>
                      <a:endParaRPr kumimoji="1" lang="ja-JP" altLang="en-US" sz="1100" dirty="0" smtClean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</a:rPr>
                        <a:t>株式会社おたに</a:t>
                      </a:r>
                      <a:endParaRPr kumimoji="1" lang="en-US" altLang="ja-JP" sz="1100" dirty="0" smtClean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</a:rPr>
                        <a:t>勝手地方創生賞</a:t>
                      </a:r>
                      <a:endParaRPr kumimoji="1" lang="ja-JP" altLang="en-US" sz="11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ja-JP" sz="1100" kern="1200" dirty="0" smtClean="0">
                          <a:solidFill>
                            <a:schemeClr val="bg2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株式会社</a:t>
                      </a:r>
                      <a:r>
                        <a:rPr kumimoji="1" lang="en-US" altLang="ja-JP" sz="1100" kern="1200" dirty="0" smtClean="0">
                          <a:solidFill>
                            <a:schemeClr val="bg2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CCL</a:t>
                      </a:r>
                      <a:r>
                        <a:rPr kumimoji="1" lang="ja-JP" altLang="ja-JP" sz="1100" kern="1200" dirty="0" smtClean="0">
                          <a:solidFill>
                            <a:schemeClr val="bg2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　オープンデータ事業</a:t>
                      </a:r>
                      <a:endParaRPr kumimoji="1" lang="ja-JP" altLang="en-US" sz="1100" dirty="0">
                        <a:solidFill>
                          <a:schemeClr val="bg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+mn-ea"/>
                          <a:ea typeface="+mn-ea"/>
                        </a:rPr>
                        <a:t>株式会社</a:t>
                      </a:r>
                      <a:r>
                        <a:rPr kumimoji="1" lang="en-US" altLang="ja-JP" sz="1100" dirty="0" smtClean="0">
                          <a:solidFill>
                            <a:schemeClr val="bg2"/>
                          </a:solidFill>
                          <a:latin typeface="+mn-ea"/>
                          <a:ea typeface="+mn-ea"/>
                        </a:rPr>
                        <a:t>CCL</a:t>
                      </a:r>
                      <a:endParaRPr kumimoji="1" lang="ja-JP" altLang="en-US" sz="1100" dirty="0">
                        <a:solidFill>
                          <a:schemeClr val="bg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kumimoji="1" lang="en-US" altLang="ja-JP" sz="1100" dirty="0" err="1" smtClean="0">
                          <a:solidFill>
                            <a:schemeClr val="bg2"/>
                          </a:solidFill>
                        </a:rPr>
                        <a:t>CiP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</a:rPr>
                        <a:t>準備会賞</a:t>
                      </a:r>
                      <a:endParaRPr kumimoji="1" lang="ja-JP" altLang="en-US" sz="11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ja-JP" sz="1100" kern="1200" dirty="0" smtClean="0">
                          <a:solidFill>
                            <a:schemeClr val="bg2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家計簿・会計アプリ「</a:t>
                      </a:r>
                      <a:r>
                        <a:rPr kumimoji="1" lang="en-US" altLang="ja-JP" sz="1100" kern="1200" dirty="0" err="1" smtClean="0">
                          <a:solidFill>
                            <a:schemeClr val="bg2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Zaim</a:t>
                      </a:r>
                      <a:r>
                        <a:rPr kumimoji="1" lang="ja-JP" altLang="ja-JP" sz="1100" kern="1200" dirty="0" smtClean="0">
                          <a:solidFill>
                            <a:schemeClr val="bg2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」</a:t>
                      </a:r>
                      <a:endParaRPr kumimoji="1" lang="ja-JP" altLang="en-US" sz="1100" dirty="0">
                        <a:solidFill>
                          <a:schemeClr val="bg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+mn-ea"/>
                          <a:ea typeface="+mn-ea"/>
                        </a:rPr>
                        <a:t>株式会社</a:t>
                      </a:r>
                      <a:r>
                        <a:rPr kumimoji="1" lang="en-US" altLang="ja-JP" sz="1100" dirty="0" err="1" smtClean="0">
                          <a:solidFill>
                            <a:schemeClr val="bg2"/>
                          </a:solidFill>
                          <a:latin typeface="+mn-ea"/>
                          <a:ea typeface="+mn-ea"/>
                        </a:rPr>
                        <a:t>Zaim</a:t>
                      </a:r>
                      <a:endParaRPr kumimoji="1" lang="ja-JP" altLang="en-US" sz="1100" dirty="0">
                        <a:solidFill>
                          <a:schemeClr val="bg2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67971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</a:rPr>
                        <a:t>日本</a:t>
                      </a:r>
                      <a:r>
                        <a:rPr kumimoji="1" lang="en-US" altLang="ja-JP" sz="1100" dirty="0" smtClean="0">
                          <a:solidFill>
                            <a:schemeClr val="bg2"/>
                          </a:solidFill>
                        </a:rPr>
                        <a:t>IBM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</a:rPr>
                        <a:t>賞</a:t>
                      </a:r>
                      <a:endParaRPr kumimoji="1" lang="ja-JP" altLang="en-US" sz="11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ja-JP" sz="1100" kern="1200" dirty="0" smtClean="0">
                          <a:solidFill>
                            <a:schemeClr val="bg2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横浜ユースフォーラム〜若者が起こす横浜のオープンイノベーション〜</a:t>
                      </a:r>
                      <a:endParaRPr kumimoji="1" lang="ja-JP" altLang="en-US" sz="1100" dirty="0">
                        <a:solidFill>
                          <a:schemeClr val="bg2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ja-JP" sz="1100" kern="1200" dirty="0" smtClean="0">
                          <a:solidFill>
                            <a:schemeClr val="bg2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横浜市・横浜オープンデータソリューション発展委員会</a:t>
                      </a:r>
                      <a:endParaRPr kumimoji="1" lang="en-US" altLang="ja-JP" sz="1100" dirty="0" smtClean="0">
                        <a:solidFill>
                          <a:schemeClr val="bg2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5368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</a:rPr>
                        <a:t>ニューメディアリスク協会賞</a:t>
                      </a:r>
                      <a:endParaRPr kumimoji="1" lang="ja-JP" altLang="en-US" sz="11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ja-JP" sz="1100" kern="1200" dirty="0" smtClean="0">
                          <a:solidFill>
                            <a:schemeClr val="bg2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病院データグラフィカ</a:t>
                      </a:r>
                      <a:endParaRPr kumimoji="1" lang="ja-JP" altLang="en-US" sz="1100" dirty="0">
                        <a:solidFill>
                          <a:schemeClr val="bg2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ja-JP" sz="1100" kern="1200" dirty="0" smtClean="0">
                          <a:solidFill>
                            <a:schemeClr val="bg2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病院データグラフィカ</a:t>
                      </a:r>
                      <a:r>
                        <a:rPr kumimoji="1" lang="ja-JP" altLang="en-US" sz="1100" kern="1200" dirty="0" smtClean="0">
                          <a:solidFill>
                            <a:schemeClr val="bg2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事務局</a:t>
                      </a:r>
                      <a:endParaRPr kumimoji="1" lang="en-US" altLang="ja-JP" sz="1100" dirty="0" smtClean="0">
                        <a:solidFill>
                          <a:schemeClr val="bg2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</a:rPr>
                        <a:t>融合研究所賞</a:t>
                      </a:r>
                      <a:endParaRPr kumimoji="1" lang="ja-JP" altLang="en-US" sz="1100" dirty="0">
                        <a:solidFill>
                          <a:schemeClr val="bg2"/>
                        </a:solidFill>
                      </a:endParaRPr>
                    </a:p>
                  </a:txBody>
                  <a:tcPr anchor="ctr"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ja-JP" sz="1100" kern="1200" dirty="0" smtClean="0">
                          <a:solidFill>
                            <a:schemeClr val="bg2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東寺百合文書オープンデータ化</a:t>
                      </a:r>
                      <a:endParaRPr kumimoji="1" lang="ja-JP" altLang="en-US" sz="1100" dirty="0">
                        <a:solidFill>
                          <a:schemeClr val="bg2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ja-JP" sz="1100" kern="1200" dirty="0" smtClean="0">
                          <a:solidFill>
                            <a:schemeClr val="bg2"/>
                          </a:solidFill>
                          <a:effectLst/>
                          <a:latin typeface="+mj-ea"/>
                          <a:ea typeface="+mj-ea"/>
                          <a:cs typeface="+mn-cs"/>
                        </a:rPr>
                        <a:t>京都府立総合資料館</a:t>
                      </a:r>
                      <a:endParaRPr kumimoji="1" lang="en-US" altLang="ja-JP" sz="1100" dirty="0" smtClean="0">
                        <a:solidFill>
                          <a:schemeClr val="bg2"/>
                        </a:solidFill>
                        <a:latin typeface="+mj-ea"/>
                        <a:ea typeface="+mj-ea"/>
                      </a:endParaRPr>
                    </a:p>
                  </a:txBody>
                  <a:tcPr anchor="ctr">
                    <a:lnL w="9525" cap="flat" cmpd="sng" algn="ctr">
                      <a:solidFill>
                        <a:srgbClr val="C050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8" name="テキスト ボックス 7"/>
          <p:cNvSpPr txBox="1"/>
          <p:nvPr/>
        </p:nvSpPr>
        <p:spPr>
          <a:xfrm>
            <a:off x="632520" y="1988840"/>
            <a:ext cx="9028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200" b="1" dirty="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表　受賞者</a:t>
            </a:r>
          </a:p>
        </p:txBody>
      </p:sp>
    </p:spTree>
    <p:extLst>
      <p:ext uri="{BB962C8B-B14F-4D97-AF65-F5344CB8AC3E}">
        <p14:creationId xmlns:p14="http://schemas.microsoft.com/office/powerpoint/2010/main" val="379564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委員会活動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4488" y="1124744"/>
            <a:ext cx="9146415" cy="341784"/>
          </a:xfrm>
        </p:spPr>
        <p:txBody>
          <a:bodyPr>
            <a:normAutofit/>
          </a:bodyPr>
          <a:lstStyle/>
          <a:p>
            <a:r>
              <a:rPr kumimoji="1" lang="ja-JP" altLang="en-US" sz="1600" b="1" dirty="0" smtClean="0"/>
              <a:t>各委員会の委員</a:t>
            </a:r>
            <a:endParaRPr kumimoji="1" lang="ja-JP" altLang="en-US" sz="1600" b="1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6</a:t>
            </a:fld>
            <a:endParaRPr lang="en-US" altLang="ja-JP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7850460"/>
              </p:ext>
            </p:extLst>
          </p:nvPr>
        </p:nvGraphicFramePr>
        <p:xfrm>
          <a:off x="566780" y="1537672"/>
          <a:ext cx="8922724" cy="4693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17853"/>
                <a:gridCol w="6604871"/>
              </a:tblGrid>
              <a:tr h="25708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委員会名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委員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84837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技術委員会</a:t>
                      </a:r>
                      <a:endParaRPr kumimoji="1" lang="ja-JP" altLang="en-US" sz="1400" b="1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◎</a:t>
                      </a:r>
                      <a:r>
                        <a:rPr kumimoji="1" lang="zh-TW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越塚 登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zh-TW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（東京大学大学院情報学環 教授）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</a:t>
                      </a:r>
                      <a:r>
                        <a:rPr kumimoji="1" lang="zh-TW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武田 英明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zh-TW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（国立情報学研究所 教授）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zh-TW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中尾 彰宏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zh-TW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（東京大学大学院情報学環 教授）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zh-TW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平本 健二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zh-TW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（経済産業省 </a:t>
                      </a:r>
                      <a:r>
                        <a:rPr kumimoji="1" lang="en-US" altLang="zh-TW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CIO</a:t>
                      </a:r>
                      <a:r>
                        <a:rPr kumimoji="1" lang="zh-TW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補佐官）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zh-TW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深見 嘉明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zh-TW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（慶應義塾大学</a:t>
                      </a:r>
                      <a:r>
                        <a:rPr kumimoji="1" lang="en-US" altLang="zh-TW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SFC</a:t>
                      </a:r>
                      <a:r>
                        <a:rPr kumimoji="1" lang="zh-TW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研究所 上席所員</a:t>
                      </a:r>
                      <a:r>
                        <a:rPr kumimoji="1" lang="en-US" altLang="zh-TW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zh-TW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訪問））</a:t>
                      </a:r>
                      <a:endParaRPr kumimoji="1" lang="ja-JP" altLang="en-US" sz="110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10026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データガバナンス</a:t>
                      </a:r>
                      <a:endParaRPr kumimoji="1" lang="en-US" altLang="ja-JP" sz="1400" b="1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委員会</a:t>
                      </a:r>
                      <a:endParaRPr kumimoji="1" lang="en-US" altLang="ja-JP" sz="1400" b="1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◎井上 由里子　（一橋大学大学院国際企業戦略研究科 教授）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○野口 祐子　（グーグル株式会社 法務部長 弁護士）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沢田 登志子　（一般社団法人</a:t>
                      </a:r>
                      <a:r>
                        <a:rPr kumimoji="1" lang="en-US" altLang="ja-JP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EC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ネットワーク 理事）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友岡 史仁　（日本大学法学部 教授）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森 亮二　（英知法律事務所 弁護士）</a:t>
                      </a:r>
                      <a:endParaRPr kumimoji="1" lang="en-US" altLang="ja-JP" sz="110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zh-CN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宍戸 常寿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zh-CN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（東京大学大学院法学政治学研究科 准教授）</a:t>
                      </a:r>
                      <a:endParaRPr kumimoji="1" lang="en-US" altLang="ja-JP" sz="1100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161962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利活用・普及委員会</a:t>
                      </a:r>
                      <a:endParaRPr kumimoji="1" lang="ja-JP" altLang="en-US" sz="1400" b="1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◎中村 伊知哉　（慶應義塾大学大学院メディアデザイン研究科 教授）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○村上 文洋　（</a:t>
                      </a:r>
                      <a:r>
                        <a:rPr kumimoji="1" lang="en-US" altLang="ja-JP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(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株</a:t>
                      </a:r>
                      <a:r>
                        <a:rPr kumimoji="1" lang="en-US" altLang="ja-JP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)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三菱総合研究所 公共ソリューション本部 主席研究員）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石川 雄章　（東京大学大学院情報学環特任教授）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大向 一輝　（国立情報学研究所准教授）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川島 宏一　（株式会社公共イノベーション代表取締役）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小林 巌生　（有限会社スコレックス）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庄司 昌彦　（国際大学</a:t>
                      </a:r>
                      <a:r>
                        <a:rPr kumimoji="1" lang="en-US" altLang="ja-JP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GLOCOM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主任研究員・講師）</a:t>
                      </a:r>
                    </a:p>
                    <a:p>
                      <a:pPr marL="984250" indent="-98425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野原 佐和子　（株式会社イプシ・マーケティング研究所代表取締役社長、慶應義塾大学大学院政策・メディア研究科特任教授）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福野 泰介　（株式会社</a:t>
                      </a:r>
                      <a:r>
                        <a:rPr kumimoji="1" lang="en-US" altLang="ja-JP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jig.jp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代表取締役社長）</a:t>
                      </a:r>
                      <a:endParaRPr kumimoji="1" lang="ja-JP" altLang="en-US" sz="1100" dirty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/>
                </a:tc>
              </a:tr>
              <a:tr h="53987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400" b="1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オープンデータシティ</a:t>
                      </a:r>
                      <a:endParaRPr kumimoji="1" lang="en-US" altLang="ja-JP" sz="1400" b="1" dirty="0" smtClean="0">
                        <a:solidFill>
                          <a:schemeClr val="bg2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推進委員会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◎</a:t>
                      </a:r>
                      <a:r>
                        <a:rPr kumimoji="1" lang="zh-TW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越塚 登</a:t>
                      </a: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zh-TW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（東京大学大学院情報学環 教授）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◎井上 由里子　（一橋大学大学院国際企業戦略研究科 教授）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1" lang="ja-JP" altLang="en-US" sz="1100" dirty="0" smtClean="0">
                          <a:solidFill>
                            <a:schemeClr val="bg2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◎中村 伊知哉　（慶應義塾大学大学院メディアデザイン研究科 教授）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2936776" y="6237312"/>
            <a:ext cx="496001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10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◎は主査、○は副主査、</a:t>
            </a:r>
            <a:r>
              <a:rPr kumimoji="1" lang="en-US" altLang="ja-JP" sz="110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2020</a:t>
            </a:r>
            <a:r>
              <a:rPr kumimoji="1" lang="ja-JP" altLang="en-US" sz="110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オープンデータシティ推進委員会は</a:t>
            </a:r>
            <a:r>
              <a:rPr kumimoji="1" lang="en-US" altLang="ja-JP" sz="110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3</a:t>
            </a:r>
            <a:r>
              <a:rPr kumimoji="1" lang="ja-JP" altLang="en-US" sz="1100" smtClean="0">
                <a:solidFill>
                  <a:schemeClr val="bg2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名による共同主査</a:t>
            </a:r>
            <a:endParaRPr kumimoji="1" lang="ja-JP" altLang="en-US" sz="1100" dirty="0" smtClean="0">
              <a:solidFill>
                <a:schemeClr val="bg2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62485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委員会活動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7</a:t>
            </a:fld>
            <a:endParaRPr lang="en-US" altLang="ja-JP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762346"/>
              </p:ext>
            </p:extLst>
          </p:nvPr>
        </p:nvGraphicFramePr>
        <p:xfrm>
          <a:off x="344488" y="1515698"/>
          <a:ext cx="9001000" cy="500964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00200"/>
                <a:gridCol w="1800200"/>
                <a:gridCol w="1800200"/>
                <a:gridCol w="1800200"/>
                <a:gridCol w="1800200"/>
              </a:tblGrid>
              <a:tr h="8349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/>
                        <a:t>委員会種別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2014</a:t>
                      </a:r>
                      <a:r>
                        <a:rPr kumimoji="1" lang="ja-JP" altLang="en-US" sz="1400" dirty="0" smtClean="0"/>
                        <a:t>年</a:t>
                      </a:r>
                      <a:r>
                        <a:rPr kumimoji="1" lang="en-US" altLang="ja-JP" sz="1400" dirty="0" smtClean="0"/>
                        <a:t>12</a:t>
                      </a:r>
                      <a:r>
                        <a:rPr kumimoji="1" lang="ja-JP" altLang="en-US" sz="1400" dirty="0" smtClean="0"/>
                        <a:t>月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2015</a:t>
                      </a:r>
                      <a:r>
                        <a:rPr kumimoji="1" lang="ja-JP" altLang="en-US" sz="1400" dirty="0" smtClean="0"/>
                        <a:t>年</a:t>
                      </a:r>
                      <a:r>
                        <a:rPr kumimoji="1" lang="en-US" altLang="ja-JP" sz="1400" dirty="0" smtClean="0"/>
                        <a:t>1</a:t>
                      </a:r>
                      <a:r>
                        <a:rPr kumimoji="1" lang="ja-JP" altLang="en-US" sz="1400" dirty="0" smtClean="0"/>
                        <a:t>月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2015</a:t>
                      </a:r>
                      <a:r>
                        <a:rPr kumimoji="1" lang="ja-JP" altLang="en-US" sz="1400" dirty="0" smtClean="0"/>
                        <a:t>年</a:t>
                      </a:r>
                      <a:r>
                        <a:rPr kumimoji="1" lang="en-US" altLang="ja-JP" sz="1400" dirty="0" smtClean="0"/>
                        <a:t>2</a:t>
                      </a:r>
                      <a:r>
                        <a:rPr kumimoji="1" lang="ja-JP" altLang="en-US" sz="1400" dirty="0" smtClean="0"/>
                        <a:t>月</a:t>
                      </a:r>
                      <a:endParaRPr kumimoji="1" lang="ja-JP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/>
                        <a:t>2015</a:t>
                      </a:r>
                      <a:r>
                        <a:rPr kumimoji="1" lang="ja-JP" altLang="en-US" sz="1400" dirty="0" smtClean="0"/>
                        <a:t>年</a:t>
                      </a:r>
                      <a:r>
                        <a:rPr kumimoji="1" lang="en-US" altLang="ja-JP" sz="1400" dirty="0" smtClean="0"/>
                        <a:t>3</a:t>
                      </a:r>
                      <a:r>
                        <a:rPr kumimoji="1" lang="ja-JP" altLang="en-US" sz="1400" dirty="0" smtClean="0"/>
                        <a:t>月</a:t>
                      </a:r>
                      <a:endParaRPr kumimoji="1" lang="ja-JP" altLang="en-US" sz="1400" dirty="0"/>
                    </a:p>
                  </a:txBody>
                  <a:tcPr anchor="ctr"/>
                </a:tc>
              </a:tr>
              <a:tr h="8349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技術委員会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349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データガバナンス</a:t>
                      </a:r>
                      <a:endParaRPr kumimoji="1" lang="en-US" altLang="ja-JP" sz="14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委員会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349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利活用・普及委員会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34941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2020</a:t>
                      </a:r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オープンデータ</a:t>
                      </a:r>
                      <a:endParaRPr kumimoji="1" lang="en-US" altLang="ja-JP" sz="14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シティ推進委員会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3494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データサイエンティスト</a:t>
                      </a:r>
                      <a:endParaRPr kumimoji="1" lang="en-US" altLang="ja-JP" sz="1400" b="1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400" b="1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資格検討分科会</a:t>
                      </a:r>
                      <a:endParaRPr kumimoji="1" lang="ja-JP" altLang="en-US" sz="1400" b="1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560433" y="2564904"/>
            <a:ext cx="9605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◆</a:t>
            </a:r>
            <a:r>
              <a:rPr kumimoji="1" lang="en-US" altLang="ja-JP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12/24</a:t>
            </a:r>
          </a:p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第</a:t>
            </a:r>
            <a:r>
              <a:rPr kumimoji="1" lang="en-US" altLang="ja-JP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1</a:t>
            </a:r>
            <a:r>
              <a:rPr kumimoji="1" lang="ja-JP" altLang="en-US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回委員会</a:t>
            </a:r>
            <a:endParaRPr kumimoji="1" lang="ja-JP" altLang="en-US" sz="1050" dirty="0" smtClean="0">
              <a:solidFill>
                <a:schemeClr val="bg2"/>
              </a:solidFill>
              <a:latin typeface="ヒラギノ角ゴ ProN W6"/>
              <a:ea typeface="ヒラギノ角ゴ ProN W6"/>
              <a:cs typeface="ヒラギノ角ゴ ProN W6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187987" y="2564904"/>
            <a:ext cx="92525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◆</a:t>
            </a:r>
            <a:r>
              <a:rPr kumimoji="1" lang="en-US" altLang="ja-JP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2/10</a:t>
            </a:r>
          </a:p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第</a:t>
            </a:r>
            <a:r>
              <a:rPr kumimoji="1" lang="en-US" altLang="ja-JP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2</a:t>
            </a:r>
            <a:r>
              <a:rPr kumimoji="1" lang="ja-JP" altLang="en-US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回委員会</a:t>
            </a:r>
            <a:endParaRPr kumimoji="1" lang="ja-JP" altLang="en-US" sz="1050" dirty="0" smtClean="0">
              <a:solidFill>
                <a:schemeClr val="bg2"/>
              </a:solidFill>
              <a:latin typeface="ヒラギノ角ゴ ProN W6"/>
              <a:ea typeface="ヒラギノ角ゴ ProN W6"/>
              <a:cs typeface="ヒラギノ角ゴ ProN W6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520873" y="2564904"/>
            <a:ext cx="92525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◆</a:t>
            </a:r>
            <a:r>
              <a:rPr kumimoji="1" lang="en-US" altLang="ja-JP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3/3</a:t>
            </a:r>
          </a:p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第</a:t>
            </a:r>
            <a:r>
              <a:rPr kumimoji="1" lang="en-US" altLang="ja-JP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3</a:t>
            </a:r>
            <a:r>
              <a:rPr kumimoji="1" lang="ja-JP" altLang="en-US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回委員会</a:t>
            </a:r>
            <a:endParaRPr kumimoji="1" lang="ja-JP" altLang="en-US" sz="1050" dirty="0" smtClean="0">
              <a:solidFill>
                <a:schemeClr val="bg2"/>
              </a:solidFill>
              <a:latin typeface="ヒラギノ角ゴ ProN W6"/>
              <a:ea typeface="ヒラギノ角ゴ ProN W6"/>
              <a:cs typeface="ヒラギノ角ゴ ProN W6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8852283" y="2564904"/>
            <a:ext cx="92525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◆</a:t>
            </a:r>
            <a:r>
              <a:rPr kumimoji="1" lang="en-US" altLang="ja-JP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3/26</a:t>
            </a:r>
          </a:p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第</a:t>
            </a:r>
            <a:r>
              <a:rPr kumimoji="1" lang="en-US" altLang="ja-JP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4</a:t>
            </a:r>
            <a:r>
              <a:rPr kumimoji="1" lang="ja-JP" altLang="en-US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回委員会</a:t>
            </a:r>
            <a:endParaRPr kumimoji="1" lang="ja-JP" altLang="en-US" sz="1050" dirty="0" smtClean="0">
              <a:solidFill>
                <a:schemeClr val="bg2"/>
              </a:solidFill>
              <a:latin typeface="ヒラギノ角ゴ ProN W6"/>
              <a:ea typeface="ヒラギノ角ゴ ProN W6"/>
              <a:cs typeface="ヒラギノ角ゴ ProN W6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3560433" y="3430161"/>
            <a:ext cx="9605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◆</a:t>
            </a:r>
            <a:r>
              <a:rPr kumimoji="1" lang="en-US" altLang="ja-JP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12/24</a:t>
            </a:r>
          </a:p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第</a:t>
            </a:r>
            <a:r>
              <a:rPr kumimoji="1" lang="en-US" altLang="ja-JP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1</a:t>
            </a:r>
            <a:r>
              <a:rPr kumimoji="1" lang="ja-JP" altLang="en-US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回委員会</a:t>
            </a:r>
            <a:endParaRPr kumimoji="1" lang="ja-JP" altLang="en-US" sz="1050" dirty="0" smtClean="0">
              <a:solidFill>
                <a:schemeClr val="bg2"/>
              </a:solidFill>
              <a:latin typeface="ヒラギノ角ゴ ProN W6"/>
              <a:ea typeface="ヒラギノ角ゴ ProN W6"/>
              <a:cs typeface="ヒラギノ角ゴ ProN W6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6080713" y="3429000"/>
            <a:ext cx="92525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◆</a:t>
            </a:r>
            <a:r>
              <a:rPr kumimoji="1" lang="en-US" altLang="ja-JP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2/6</a:t>
            </a:r>
          </a:p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第</a:t>
            </a:r>
            <a:r>
              <a:rPr kumimoji="1" lang="en-US" altLang="ja-JP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2</a:t>
            </a:r>
            <a:r>
              <a:rPr kumimoji="1" lang="ja-JP" altLang="en-US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回委員会</a:t>
            </a:r>
            <a:endParaRPr kumimoji="1" lang="ja-JP" altLang="en-US" sz="1050" dirty="0" smtClean="0">
              <a:solidFill>
                <a:schemeClr val="bg2"/>
              </a:solidFill>
              <a:latin typeface="ヒラギノ角ゴ ProN W6"/>
              <a:ea typeface="ヒラギノ角ゴ ProN W6"/>
              <a:cs typeface="ヒラギノ角ゴ ProN W6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276219" y="3429000"/>
            <a:ext cx="92525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◆</a:t>
            </a:r>
            <a:r>
              <a:rPr kumimoji="1" lang="en-US" altLang="ja-JP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3/16</a:t>
            </a:r>
          </a:p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第</a:t>
            </a:r>
            <a:r>
              <a:rPr kumimoji="1" lang="en-US" altLang="ja-JP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3</a:t>
            </a:r>
            <a:r>
              <a:rPr kumimoji="1" lang="ja-JP" altLang="en-US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回委員会</a:t>
            </a:r>
            <a:endParaRPr kumimoji="1" lang="ja-JP" altLang="en-US" sz="1050" dirty="0" smtClean="0">
              <a:solidFill>
                <a:schemeClr val="bg2"/>
              </a:solidFill>
              <a:latin typeface="ヒラギノ角ゴ ProN W6"/>
              <a:ea typeface="ヒラギノ角ゴ ProN W6"/>
              <a:cs typeface="ヒラギノ角ゴ ProN W6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9033041" y="3429000"/>
            <a:ext cx="92525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◆</a:t>
            </a:r>
            <a:r>
              <a:rPr kumimoji="1" lang="en-US" altLang="ja-JP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3/30</a:t>
            </a:r>
          </a:p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第</a:t>
            </a:r>
            <a:r>
              <a:rPr kumimoji="1" lang="en-US" altLang="ja-JP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4</a:t>
            </a:r>
            <a:r>
              <a:rPr kumimoji="1" lang="ja-JP" altLang="en-US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回委員会</a:t>
            </a:r>
            <a:endParaRPr kumimoji="1" lang="ja-JP" altLang="en-US" sz="1050" dirty="0" smtClean="0">
              <a:solidFill>
                <a:schemeClr val="bg2"/>
              </a:solidFill>
              <a:latin typeface="ヒラギノ角ゴ ProN W6"/>
              <a:ea typeface="ヒラギノ角ゴ ProN W6"/>
              <a:cs typeface="ヒラギノ角ゴ ProN W6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385048" y="4222249"/>
            <a:ext cx="9605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◆</a:t>
            </a:r>
            <a:r>
              <a:rPr kumimoji="1" lang="en-US" altLang="ja-JP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1/30</a:t>
            </a:r>
          </a:p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第</a:t>
            </a:r>
            <a:r>
              <a:rPr kumimoji="1" lang="en-US" altLang="ja-JP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1</a:t>
            </a:r>
            <a:r>
              <a:rPr kumimoji="1" lang="ja-JP" altLang="en-US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回委員会</a:t>
            </a:r>
            <a:endParaRPr kumimoji="1" lang="ja-JP" altLang="en-US" sz="1050" dirty="0" smtClean="0">
              <a:solidFill>
                <a:schemeClr val="bg2"/>
              </a:solidFill>
              <a:latin typeface="ヒラギノ角ゴ ProN W6"/>
              <a:ea typeface="ヒラギノ角ゴ ProN W6"/>
              <a:cs typeface="ヒラギノ角ゴ ProN W6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404011" y="4221088"/>
            <a:ext cx="92525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◆</a:t>
            </a:r>
            <a:r>
              <a:rPr kumimoji="1" lang="en-US" altLang="ja-JP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2/13</a:t>
            </a:r>
          </a:p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第</a:t>
            </a:r>
            <a:r>
              <a:rPr kumimoji="1" lang="en-US" altLang="ja-JP" sz="105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2</a:t>
            </a:r>
            <a:r>
              <a:rPr kumimoji="1" lang="ja-JP" altLang="en-US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回委員会</a:t>
            </a:r>
            <a:endParaRPr kumimoji="1" lang="ja-JP" altLang="en-US" sz="1050" dirty="0" smtClean="0">
              <a:solidFill>
                <a:schemeClr val="bg2"/>
              </a:solidFill>
              <a:latin typeface="ヒラギノ角ゴ ProN W6"/>
              <a:ea typeface="ヒラギノ角ゴ ProN W6"/>
              <a:cs typeface="ヒラギノ角ゴ ProN W6"/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708267" y="4221088"/>
            <a:ext cx="92525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◆</a:t>
            </a:r>
            <a:r>
              <a:rPr kumimoji="1" lang="en-US" altLang="ja-JP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3/24</a:t>
            </a:r>
          </a:p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第</a:t>
            </a:r>
            <a:r>
              <a:rPr kumimoji="1" lang="en-US" altLang="ja-JP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3</a:t>
            </a:r>
            <a:r>
              <a:rPr kumimoji="1" lang="ja-JP" altLang="en-US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回委員会</a:t>
            </a:r>
            <a:endParaRPr kumimoji="1" lang="ja-JP" altLang="en-US" sz="1050" dirty="0" smtClean="0">
              <a:solidFill>
                <a:schemeClr val="bg2"/>
              </a:solidFill>
              <a:latin typeface="ヒラギノ角ゴ ProN W6"/>
              <a:ea typeface="ヒラギノ角ゴ ProN W6"/>
              <a:cs typeface="ヒラギノ角ゴ ProN W6"/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200393" y="5085184"/>
            <a:ext cx="96051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◆</a:t>
            </a:r>
            <a:r>
              <a:rPr kumimoji="1" lang="en-US" altLang="ja-JP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12/18</a:t>
            </a:r>
          </a:p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第</a:t>
            </a:r>
            <a:r>
              <a:rPr kumimoji="1" lang="en-US" altLang="ja-JP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1</a:t>
            </a:r>
            <a:r>
              <a:rPr kumimoji="1" lang="ja-JP" altLang="en-US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回委員会</a:t>
            </a:r>
            <a:endParaRPr kumimoji="1" lang="ja-JP" altLang="en-US" sz="1050" dirty="0" smtClean="0">
              <a:solidFill>
                <a:schemeClr val="bg2"/>
              </a:solidFill>
              <a:latin typeface="ヒラギノ角ゴ ProN W6"/>
              <a:ea typeface="ヒラギノ角ゴ ProN W6"/>
              <a:cs typeface="ヒラギノ角ゴ ProN W6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5072601" y="5085184"/>
            <a:ext cx="92525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05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◆</a:t>
            </a:r>
            <a:r>
              <a:rPr kumimoji="1" lang="en-US" altLang="ja-JP" sz="105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1/20</a:t>
            </a:r>
          </a:p>
          <a:p>
            <a:pPr algn="l"/>
            <a:r>
              <a:rPr kumimoji="1" lang="ja-JP" altLang="en-US" sz="105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第</a:t>
            </a:r>
            <a:r>
              <a:rPr kumimoji="1" lang="en-US" altLang="ja-JP" sz="105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2</a:t>
            </a:r>
            <a:r>
              <a:rPr kumimoji="1" lang="ja-JP" altLang="en-US" sz="1050" dirty="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回委員会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6224729" y="5085184"/>
            <a:ext cx="92525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◆</a:t>
            </a:r>
            <a:r>
              <a:rPr kumimoji="1" lang="en-US" altLang="ja-JP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2/10</a:t>
            </a:r>
          </a:p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第</a:t>
            </a:r>
            <a:r>
              <a:rPr kumimoji="1" lang="en-US" altLang="ja-JP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3</a:t>
            </a:r>
            <a:r>
              <a:rPr kumimoji="1" lang="ja-JP" altLang="en-US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回委員会</a:t>
            </a:r>
            <a:endParaRPr kumimoji="1" lang="ja-JP" altLang="en-US" sz="1050" dirty="0" smtClean="0">
              <a:solidFill>
                <a:schemeClr val="bg2"/>
              </a:solidFill>
              <a:latin typeface="ヒラギノ角ゴ ProN W6"/>
              <a:ea typeface="ヒラギノ角ゴ ProN W6"/>
              <a:cs typeface="ヒラギノ角ゴ ProN W6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8193360" y="5085184"/>
            <a:ext cx="92525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◆</a:t>
            </a:r>
            <a:r>
              <a:rPr kumimoji="1" lang="en-US" altLang="ja-JP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3/13</a:t>
            </a:r>
          </a:p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第</a:t>
            </a:r>
            <a:r>
              <a:rPr kumimoji="1" lang="en-US" altLang="ja-JP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4</a:t>
            </a:r>
            <a:r>
              <a:rPr kumimoji="1" lang="ja-JP" altLang="en-US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回委員会</a:t>
            </a:r>
            <a:endParaRPr kumimoji="1" lang="ja-JP" altLang="en-US" sz="1050" dirty="0" smtClean="0">
              <a:solidFill>
                <a:schemeClr val="bg2"/>
              </a:solidFill>
              <a:latin typeface="ヒラギノ角ゴ ProN W6"/>
              <a:ea typeface="ヒラギノ角ゴ ProN W6"/>
              <a:cs typeface="ヒラギノ角ゴ ProN W6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889104" y="5893822"/>
            <a:ext cx="85792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◆</a:t>
            </a:r>
            <a:r>
              <a:rPr kumimoji="1" lang="en-US" altLang="ja-JP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2/4</a:t>
            </a:r>
          </a:p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関係者会合</a:t>
            </a:r>
            <a:endParaRPr kumimoji="1" lang="ja-JP" altLang="en-US" sz="1050" dirty="0" smtClean="0">
              <a:solidFill>
                <a:schemeClr val="bg2"/>
              </a:solidFill>
              <a:latin typeface="ヒラギノ角ゴ ProN W6"/>
              <a:ea typeface="ヒラギノ角ゴ ProN W6"/>
              <a:cs typeface="ヒラギノ角ゴ ProN W6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8055513" y="5877272"/>
            <a:ext cx="92525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◆</a:t>
            </a:r>
            <a:r>
              <a:rPr kumimoji="1" lang="en-US" altLang="ja-JP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3/10</a:t>
            </a:r>
          </a:p>
          <a:p>
            <a:pPr algn="l"/>
            <a:r>
              <a:rPr kumimoji="1" lang="ja-JP" altLang="en-US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第</a:t>
            </a:r>
            <a:r>
              <a:rPr kumimoji="1" lang="en-US" altLang="ja-JP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1</a:t>
            </a:r>
            <a:r>
              <a:rPr kumimoji="1" lang="ja-JP" altLang="en-US" sz="1050" smtClean="0">
                <a:solidFill>
                  <a:schemeClr val="bg2"/>
                </a:solidFill>
                <a:latin typeface="ヒラギノ角ゴ ProN W6"/>
                <a:ea typeface="ヒラギノ角ゴ ProN W6"/>
                <a:cs typeface="ヒラギノ角ゴ ProN W6"/>
              </a:rPr>
              <a:t>回分科会</a:t>
            </a:r>
            <a:endParaRPr kumimoji="1" lang="ja-JP" altLang="en-US" sz="1050" dirty="0" smtClean="0">
              <a:solidFill>
                <a:schemeClr val="bg2"/>
              </a:solidFill>
              <a:latin typeface="ヒラギノ角ゴ ProN W6"/>
              <a:ea typeface="ヒラギノ角ゴ ProN W6"/>
              <a:cs typeface="ヒラギノ角ゴ ProN W6"/>
            </a:endParaRPr>
          </a:p>
        </p:txBody>
      </p:sp>
      <p:sp>
        <p:nvSpPr>
          <p:cNvPr id="2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1414" y="1143001"/>
            <a:ext cx="9146415" cy="413792"/>
          </a:xfrm>
        </p:spPr>
        <p:txBody>
          <a:bodyPr>
            <a:normAutofit/>
          </a:bodyPr>
          <a:lstStyle/>
          <a:p>
            <a:r>
              <a:rPr lang="ja-JP" altLang="en-US" sz="1600" b="1" dirty="0" smtClean="0"/>
              <a:t>委員会開催状況</a:t>
            </a:r>
            <a:endParaRPr kumimoji="1" lang="ja-JP" alt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372326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技術委員会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1600" b="1" dirty="0" smtClean="0"/>
              <a:t>主な検討内容</a:t>
            </a:r>
            <a:endParaRPr kumimoji="1" lang="en-US" altLang="ja-JP" sz="1600" b="1" dirty="0" smtClean="0"/>
          </a:p>
          <a:p>
            <a:pPr lvl="1"/>
            <a:r>
              <a:rPr lang="ja-JP" altLang="en-US" sz="1600" dirty="0" smtClean="0"/>
              <a:t>オープンデータガイド第</a:t>
            </a:r>
            <a:r>
              <a:rPr lang="en-US" altLang="ja-JP" sz="1600" dirty="0" smtClean="0"/>
              <a:t>2</a:t>
            </a:r>
            <a:r>
              <a:rPr lang="ja-JP" altLang="en-US" sz="1600" dirty="0" smtClean="0"/>
              <a:t>版の検討（データガバナンス委員会と分担）</a:t>
            </a:r>
            <a:endParaRPr lang="en-US" altLang="ja-JP" sz="1600" dirty="0" smtClean="0"/>
          </a:p>
          <a:p>
            <a:pPr lvl="1"/>
            <a:r>
              <a:rPr lang="ja-JP" altLang="en-US" sz="1600" dirty="0"/>
              <a:t>外部</a:t>
            </a:r>
            <a:r>
              <a:rPr lang="ja-JP" altLang="en-US" sz="1600" dirty="0" smtClean="0"/>
              <a:t>仕様書第</a:t>
            </a:r>
            <a:r>
              <a:rPr lang="en-US" altLang="ja-JP" sz="1600" dirty="0" smtClean="0"/>
              <a:t>3</a:t>
            </a:r>
            <a:r>
              <a:rPr lang="ja-JP" altLang="en-US" sz="1600" dirty="0" smtClean="0"/>
              <a:t>版の検討</a:t>
            </a:r>
            <a:endParaRPr lang="en-US" altLang="ja-JP" sz="1600" dirty="0" smtClean="0"/>
          </a:p>
          <a:p>
            <a:pPr lvl="1"/>
            <a:r>
              <a:rPr lang="ja-JP" altLang="en-US" sz="1600" dirty="0" smtClean="0"/>
              <a:t>評価版ツールの検討</a:t>
            </a:r>
            <a:endParaRPr lang="en-US" altLang="ja-JP" sz="1600" dirty="0" smtClean="0"/>
          </a:p>
          <a:p>
            <a:pPr lvl="2"/>
            <a:r>
              <a:rPr lang="ja-JP" altLang="en-US" sz="1600" dirty="0" smtClean="0"/>
              <a:t>外部仕様書の参照実装パッケージ</a:t>
            </a:r>
            <a:endParaRPr lang="en-US" altLang="ja-JP" sz="1600" dirty="0" smtClean="0"/>
          </a:p>
          <a:p>
            <a:pPr lvl="2"/>
            <a:r>
              <a:rPr lang="ja-JP" altLang="en-US" sz="1600" dirty="0" smtClean="0"/>
              <a:t>ボキャブラリ管理サイト</a:t>
            </a:r>
            <a:endParaRPr lang="en-US" altLang="ja-JP" sz="1600" dirty="0" smtClean="0"/>
          </a:p>
          <a:p>
            <a:pPr lvl="2"/>
            <a:r>
              <a:rPr lang="ja-JP" altLang="en-US" sz="1600" dirty="0" smtClean="0"/>
              <a:t>オープンデータガイドに指針を基準としたデータのチェックツール</a:t>
            </a:r>
            <a:endParaRPr lang="en-US" altLang="ja-JP" sz="1600" dirty="0" smtClean="0"/>
          </a:p>
          <a:p>
            <a:pPr lvl="2"/>
            <a:r>
              <a:rPr lang="ja-JP" altLang="en-US" sz="1600" dirty="0" smtClean="0"/>
              <a:t>メタデータ抽出支援ツール</a:t>
            </a:r>
            <a:endParaRPr lang="en-US" altLang="ja-JP" sz="1600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8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801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データガバナンス委員会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z="1600" b="1" dirty="0" smtClean="0"/>
              <a:t>主な検討内容</a:t>
            </a:r>
            <a:endParaRPr kumimoji="1" lang="en-US" altLang="ja-JP" sz="1600" b="1" dirty="0" smtClean="0"/>
          </a:p>
          <a:p>
            <a:pPr lvl="1"/>
            <a:r>
              <a:rPr lang="ja-JP" altLang="en-US" sz="1600" dirty="0"/>
              <a:t>オープンデータガイド第</a:t>
            </a:r>
            <a:r>
              <a:rPr lang="en-US" altLang="ja-JP" sz="1600" dirty="0"/>
              <a:t>2</a:t>
            </a:r>
            <a:r>
              <a:rPr lang="ja-JP" altLang="en-US" sz="1600" dirty="0"/>
              <a:t>版の検討</a:t>
            </a:r>
            <a:r>
              <a:rPr lang="ja-JP" altLang="en-US" sz="1600" dirty="0" smtClean="0"/>
              <a:t>（技術委員会</a:t>
            </a:r>
            <a:r>
              <a:rPr lang="ja-JP" altLang="en-US" sz="1600" dirty="0"/>
              <a:t>と分担</a:t>
            </a:r>
            <a:r>
              <a:rPr lang="ja-JP" altLang="en-US" sz="1600" dirty="0" smtClean="0"/>
              <a:t>）</a:t>
            </a:r>
            <a:endParaRPr lang="en-US" altLang="ja-JP" sz="1600" dirty="0" smtClean="0"/>
          </a:p>
          <a:p>
            <a:pPr lvl="1"/>
            <a:r>
              <a:rPr lang="ja-JP" altLang="en-US" sz="1600" dirty="0" smtClean="0"/>
              <a:t>オープンデータ関連の法</a:t>
            </a:r>
            <a:r>
              <a:rPr lang="ja-JP" altLang="en-US" sz="1600" dirty="0"/>
              <a:t>制度に関する議論</a:t>
            </a:r>
          </a:p>
          <a:p>
            <a:pPr lvl="1"/>
            <a:r>
              <a:rPr lang="ja-JP" altLang="en-US" sz="1600" dirty="0"/>
              <a:t>民間保有データの有効活用に関する議論</a:t>
            </a:r>
          </a:p>
          <a:p>
            <a:pPr lvl="1"/>
            <a:r>
              <a:rPr lang="ja-JP" altLang="en-US" sz="1600" dirty="0" smtClean="0"/>
              <a:t>対価性</a:t>
            </a:r>
            <a:r>
              <a:rPr lang="ja-JP" altLang="en-US" sz="1600" dirty="0"/>
              <a:t>のあるデータの</a:t>
            </a:r>
            <a:r>
              <a:rPr lang="ja-JP" altLang="en-US" sz="1600" dirty="0" smtClean="0"/>
              <a:t>オープン化</a:t>
            </a:r>
            <a:r>
              <a:rPr lang="ja-JP" altLang="en-US" sz="1600" dirty="0"/>
              <a:t>に</a:t>
            </a:r>
            <a:r>
              <a:rPr lang="ja-JP" altLang="en-US" sz="1600" dirty="0" smtClean="0"/>
              <a:t>ついての議論</a:t>
            </a:r>
            <a:endParaRPr lang="ja-JP" altLang="en-US" sz="1600" dirty="0"/>
          </a:p>
          <a:p>
            <a:pPr lvl="1"/>
            <a:r>
              <a:rPr lang="ja-JP" altLang="en-US" sz="1600" dirty="0" smtClean="0"/>
              <a:t>オープンデータ化に伴う責任</a:t>
            </a:r>
            <a:r>
              <a:rPr lang="ja-JP" altLang="en-US" sz="1600" dirty="0"/>
              <a:t>と</a:t>
            </a:r>
            <a:r>
              <a:rPr lang="ja-JP" altLang="en-US" sz="1600" dirty="0" smtClean="0"/>
              <a:t>保証に関する議論</a:t>
            </a:r>
            <a:endParaRPr lang="ja-JP" altLang="en-US" sz="16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168A96-8FC6-49A7-AAFF-8891F4FD4FE2}" type="slidenum">
              <a:rPr lang="ja-JP" altLang="en-US" smtClean="0"/>
              <a:pPr/>
              <a:t>9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5905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EDパワポ基本テンプレー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Helvetica Neue Medium"/>
        <a:ea typeface="メイリオ"/>
        <a:cs typeface="ＤＦＧ平成ゴシック体W7"/>
      </a:majorFont>
      <a:minorFont>
        <a:latin typeface="Arial"/>
        <a:ea typeface="メイリオ"/>
        <a:cs typeface="ＤＦＧ平成ゴシック体W7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ＤＦＧ華康ゴシック体W5" pitchFamily="50" charset="-128"/>
            <a:ea typeface="ＤＦＧ華康ゴシック体W5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kumimoji="1" dirty="0" smtClean="0">
            <a:solidFill>
              <a:schemeClr val="bg2"/>
            </a:solidFill>
            <a:latin typeface="ヒラギノ角ゴ ProN W6"/>
            <a:ea typeface="ヒラギノ角ゴ ProN W6"/>
            <a:cs typeface="ヒラギノ角ゴ ProN W6"/>
          </a:defRPr>
        </a:defPPr>
      </a:lstStyle>
    </a:txDef>
  </a:objectDefaults>
  <a:extraClrSchemeLst>
    <a:extraClrScheme>
      <a:clrScheme name="SUPERP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UPERP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UPERP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プレゼンテーション1" id="{DE00921D-40F7-43B6-BD6D-305108E5D07E}" vid="{133BE196-5EE9-4F4C-B01D-66311A1AA8D5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VLEDパワポ基本テンプレート</Template>
  <TotalTime>0</TotalTime>
  <Words>968</Words>
  <Application>Microsoft Office PowerPoint</Application>
  <PresentationFormat>A4 210 x 297 mm</PresentationFormat>
  <Paragraphs>214</Paragraphs>
  <Slides>11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VLEDパワポ基本テンプレート</vt:lpstr>
      <vt:lpstr>VLEDの2014年度活動概要報告</vt:lpstr>
      <vt:lpstr>2014年度活動報告</vt:lpstr>
      <vt:lpstr>Mashup Awards オープンデータ部門賞（アプリコンテスト）</vt:lpstr>
      <vt:lpstr>オープンデータシンポジウム</vt:lpstr>
      <vt:lpstr>勝手表彰</vt:lpstr>
      <vt:lpstr>委員会活動</vt:lpstr>
      <vt:lpstr>委員会活動</vt:lpstr>
      <vt:lpstr>技術委員会</vt:lpstr>
      <vt:lpstr>データガバナンス委員会</vt:lpstr>
      <vt:lpstr>利活用・普及委員会</vt:lpstr>
      <vt:lpstr>2020オープンデータシティ推進委員会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2014-12-17T06:37:59Z</dcterms:created>
  <dcterms:modified xsi:type="dcterms:W3CDTF">2015-06-09T02:26:37Z</dcterms:modified>
</cp:coreProperties>
</file>