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 id="2147484242" r:id="rId2"/>
  </p:sldMasterIdLst>
  <p:notesMasterIdLst>
    <p:notesMasterId r:id="rId10"/>
  </p:notesMasterIdLst>
  <p:sldIdLst>
    <p:sldId id="271" r:id="rId3"/>
    <p:sldId id="258" r:id="rId4"/>
    <p:sldId id="273" r:id="rId5"/>
    <p:sldId id="268" r:id="rId6"/>
    <p:sldId id="274" r:id="rId7"/>
    <p:sldId id="269" r:id="rId8"/>
    <p:sldId id="275" r:id="rId9"/>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410"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BBDBBE65-D0F9-440E-8BCF-E5799E13BDE1}" type="datetimeFigureOut">
              <a:rPr kumimoji="1" lang="ja-JP" altLang="en-US" smtClean="0"/>
              <a:t>2015/1/30</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39B9CB77-A0E2-43A2-B2CB-947028F70B51}" type="slidenum">
              <a:rPr kumimoji="1" lang="ja-JP" altLang="en-US" smtClean="0"/>
              <a:t>‹#›</a:t>
            </a:fld>
            <a:endParaRPr kumimoji="1" lang="ja-JP" altLang="en-US"/>
          </a:p>
        </p:txBody>
      </p:sp>
    </p:spTree>
    <p:extLst>
      <p:ext uri="{BB962C8B-B14F-4D97-AF65-F5344CB8AC3E}">
        <p14:creationId xmlns:p14="http://schemas.microsoft.com/office/powerpoint/2010/main" val="19596899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84124" y="3708400"/>
            <a:ext cx="6290585" cy="863600"/>
          </a:xfrm>
          <a:noFill/>
          <a:effectLst/>
        </p:spPr>
        <p:txBody>
          <a:bodyPr anchor="ctr">
            <a:normAutofit/>
          </a:bodyPr>
          <a:lstStyle>
            <a:lvl1pPr>
              <a:defRPr sz="3200"/>
            </a:lvl1pPr>
          </a:lstStyle>
          <a:p>
            <a:r>
              <a:rPr kumimoji="1" lang="ja-JP" altLang="en-US" smtClean="0"/>
              <a:t>マスター タイトルの書式設定</a:t>
            </a:r>
            <a:endParaRPr kumimoji="1" lang="ja-JP" altLang="en-US" dirty="0"/>
          </a:p>
        </p:txBody>
      </p:sp>
      <p:sp>
        <p:nvSpPr>
          <p:cNvPr id="3" name="サブタイトル 2"/>
          <p:cNvSpPr>
            <a:spLocks noGrp="1"/>
          </p:cNvSpPr>
          <p:nvPr>
            <p:ph type="subTitle" idx="1" hasCustomPrompt="1"/>
          </p:nvPr>
        </p:nvSpPr>
        <p:spPr>
          <a:xfrm>
            <a:off x="284124" y="4761604"/>
            <a:ext cx="6290585" cy="307777"/>
          </a:xfrm>
        </p:spPr>
        <p:txBody>
          <a:bodyPr/>
          <a:lstStyle>
            <a:lvl1pPr marL="0" indent="0" algn="l">
              <a:buNone/>
              <a:defRPr sz="20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pic>
        <p:nvPicPr>
          <p:cNvPr id="3075" name="Picture_MRI" descr="図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123" y="6138333"/>
            <a:ext cx="2304684" cy="450851"/>
          </a:xfrm>
          <a:prstGeom prst="rect">
            <a:avLst/>
          </a:prstGeom>
          <a:noFill/>
          <a:extLst>
            <a:ext uri="{909E8E84-426E-40DD-AFC4-6F175D3DCCD1}">
              <a14:hiddenFill xmlns:a14="http://schemas.microsoft.com/office/drawing/2010/main">
                <a:solidFill>
                  <a:srgbClr val="FFFFFF"/>
                </a:solidFill>
              </a14:hiddenFill>
            </a:ext>
          </a:extLst>
        </p:spPr>
      </p:pic>
      <p:cxnSp>
        <p:nvCxnSpPr>
          <p:cNvPr id="5" name="直線コネクタ 4"/>
          <p:cNvCxnSpPr/>
          <p:nvPr/>
        </p:nvCxnSpPr>
        <p:spPr>
          <a:xfrm>
            <a:off x="284124" y="4593600"/>
            <a:ext cx="6290585" cy="0"/>
          </a:xfrm>
          <a:prstGeom prst="line">
            <a:avLst/>
          </a:prstGeom>
          <a:ln w="38100" cap="flat" cmpd="sng" algn="ctr">
            <a:solidFill>
              <a:srgbClr val="ACACA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026" name="Picture 2" descr="A4j_2"/>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552" y="251884"/>
            <a:ext cx="6288698" cy="25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4384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2"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2"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342900" y="8475138"/>
            <a:ext cx="1600200" cy="486833"/>
          </a:xfrm>
          <a:prstGeom prst="rect">
            <a:avLst/>
          </a:prstGeom>
        </p:spPr>
        <p:txBody>
          <a:bodyPr/>
          <a:lstStyle/>
          <a:p>
            <a:fld id="{2FD0F7B2-11FB-4FFB-AAE6-F77A31D41256}" type="datetime1">
              <a:rPr kumimoji="1" lang="ja-JP" altLang="en-US" smtClean="0"/>
              <a:t>2015/1/30</a:t>
            </a:fld>
            <a:endParaRPr kumimoji="1" lang="ja-JP" altLang="en-US"/>
          </a:p>
        </p:txBody>
      </p:sp>
      <p:sp>
        <p:nvSpPr>
          <p:cNvPr id="8" name="フッター プレースホルダー 7"/>
          <p:cNvSpPr>
            <a:spLocks noGrp="1"/>
          </p:cNvSpPr>
          <p:nvPr>
            <p:ph type="ftr" sz="quarter" idx="11"/>
          </p:nvPr>
        </p:nvSpPr>
        <p:spPr>
          <a:xfrm>
            <a:off x="2343150" y="8475138"/>
            <a:ext cx="2171700" cy="486833"/>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a:xfrm>
            <a:off x="4914900" y="8475138"/>
            <a:ext cx="1600200" cy="486833"/>
          </a:xfrm>
          <a:prstGeom prst="rect">
            <a:avLst/>
          </a:prstGeom>
        </p:spPr>
        <p:txBody>
          <a:bodyPr/>
          <a:lstStyle/>
          <a:p>
            <a:fld id="{2391841E-693F-404D-A2C1-5B68F1D0F6CB}" type="slidenum">
              <a:rPr kumimoji="1" lang="ja-JP" altLang="en-US" smtClean="0"/>
              <a:t>‹#›</a:t>
            </a:fld>
            <a:endParaRPr kumimoji="1" lang="ja-JP" altLang="en-US"/>
          </a:p>
        </p:txBody>
      </p:sp>
    </p:spTree>
    <p:extLst>
      <p:ext uri="{BB962C8B-B14F-4D97-AF65-F5344CB8AC3E}">
        <p14:creationId xmlns:p14="http://schemas.microsoft.com/office/powerpoint/2010/main" val="1706195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6" name="スライド番号プレースホルダー 5"/>
          <p:cNvSpPr>
            <a:spLocks noGrp="1"/>
          </p:cNvSpPr>
          <p:nvPr>
            <p:ph type="sldNum" sz="quarter" idx="12"/>
          </p:nvPr>
        </p:nvSpPr>
        <p:spPr>
          <a:xfrm>
            <a:off x="-2704" y="8892480"/>
            <a:ext cx="6860704" cy="251520"/>
          </a:xfrm>
        </p:spPr>
        <p:txBody>
          <a:bodyPr/>
          <a:lstStyle>
            <a:lvl1pPr algn="ctr">
              <a:defRPr>
                <a:latin typeface="Tahoma" panose="020B0604030504040204" pitchFamily="34" charset="0"/>
                <a:cs typeface="Tahoma" panose="020B0604030504040204" pitchFamily="34" charset="0"/>
              </a:defRPr>
            </a:lvl1pPr>
          </a:lstStyle>
          <a:p>
            <a:fld id="{2391841E-693F-404D-A2C1-5B68F1D0F6CB}" type="slidenum">
              <a:rPr lang="ja-JP" altLang="en-US" smtClean="0"/>
              <a:pPr/>
              <a:t>‹#›</a:t>
            </a:fld>
            <a:endParaRPr lang="ja-JP" altLang="en-US"/>
          </a:p>
        </p:txBody>
      </p:sp>
    </p:spTree>
    <p:extLst>
      <p:ext uri="{BB962C8B-B14F-4D97-AF65-F5344CB8AC3E}">
        <p14:creationId xmlns:p14="http://schemas.microsoft.com/office/powerpoint/2010/main" val="2977817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スライド番号プレースホルダー 5"/>
          <p:cNvSpPr>
            <a:spLocks noGrp="1"/>
          </p:cNvSpPr>
          <p:nvPr>
            <p:ph type="sldNum" sz="quarter" idx="12"/>
          </p:nvPr>
        </p:nvSpPr>
        <p:spPr>
          <a:xfrm>
            <a:off x="-2704" y="8892480"/>
            <a:ext cx="6860704" cy="251520"/>
          </a:xfrm>
        </p:spPr>
        <p:txBody>
          <a:bodyPr/>
          <a:lstStyle>
            <a:lvl1pPr algn="ctr">
              <a:defRPr>
                <a:latin typeface="Tahoma" panose="020B0604030504040204" pitchFamily="34" charset="0"/>
                <a:cs typeface="Tahoma" panose="020B0604030504040204" pitchFamily="34" charset="0"/>
              </a:defRPr>
            </a:lvl1pPr>
          </a:lstStyle>
          <a:p>
            <a:fld id="{2391841E-693F-404D-A2C1-5B68F1D0F6CB}" type="slidenum">
              <a:rPr lang="ja-JP" altLang="en-US" smtClean="0"/>
              <a:pPr/>
              <a:t>‹#›</a:t>
            </a:fld>
            <a:endParaRPr lang="ja-JP" altLang="en-US"/>
          </a:p>
        </p:txBody>
      </p:sp>
    </p:spTree>
    <p:extLst>
      <p:ext uri="{BB962C8B-B14F-4D97-AF65-F5344CB8AC3E}">
        <p14:creationId xmlns:p14="http://schemas.microsoft.com/office/powerpoint/2010/main" val="2618453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0" y="364071"/>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3" y="1913471"/>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342900" y="8475138"/>
            <a:ext cx="1600200" cy="486833"/>
          </a:xfrm>
          <a:prstGeom prst="rect">
            <a:avLst/>
          </a:prstGeom>
        </p:spPr>
        <p:txBody>
          <a:bodyPr/>
          <a:lstStyle/>
          <a:p>
            <a:fld id="{62DC0C2F-3760-4F4F-84AA-29A1BB6E60DD}" type="datetime1">
              <a:rPr kumimoji="1" lang="ja-JP" altLang="en-US" smtClean="0"/>
              <a:t>2015/1/30</a:t>
            </a:fld>
            <a:endParaRPr kumimoji="1" lang="ja-JP" altLang="en-US"/>
          </a:p>
        </p:txBody>
      </p:sp>
      <p:sp>
        <p:nvSpPr>
          <p:cNvPr id="6" name="フッター プレースホルダー 5"/>
          <p:cNvSpPr>
            <a:spLocks noGrp="1"/>
          </p:cNvSpPr>
          <p:nvPr>
            <p:ph type="ftr" sz="quarter" idx="11"/>
          </p:nvPr>
        </p:nvSpPr>
        <p:spPr>
          <a:xfrm>
            <a:off x="2343150" y="8475138"/>
            <a:ext cx="2171700" cy="48683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14900" y="8475138"/>
            <a:ext cx="1600200" cy="486833"/>
          </a:xfrm>
          <a:prstGeom prst="rect">
            <a:avLst/>
          </a:prstGeom>
        </p:spPr>
        <p:txBody>
          <a:bodyPr/>
          <a:lstStyle/>
          <a:p>
            <a:fld id="{2391841E-693F-404D-A2C1-5B68F1D0F6CB}" type="slidenum">
              <a:rPr kumimoji="1" lang="ja-JP" altLang="en-US" smtClean="0"/>
              <a:t>‹#›</a:t>
            </a:fld>
            <a:endParaRPr kumimoji="1" lang="ja-JP" altLang="en-US"/>
          </a:p>
        </p:txBody>
      </p:sp>
    </p:spTree>
    <p:extLst>
      <p:ext uri="{BB962C8B-B14F-4D97-AF65-F5344CB8AC3E}">
        <p14:creationId xmlns:p14="http://schemas.microsoft.com/office/powerpoint/2010/main" val="15421895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342900" y="8475138"/>
            <a:ext cx="1600200" cy="486833"/>
          </a:xfrm>
          <a:prstGeom prst="rect">
            <a:avLst/>
          </a:prstGeom>
        </p:spPr>
        <p:txBody>
          <a:bodyPr/>
          <a:lstStyle/>
          <a:p>
            <a:fld id="{51945788-9196-4CAB-9B94-79461414A2D6}" type="datetime1">
              <a:rPr kumimoji="1" lang="ja-JP" altLang="en-US" smtClean="0"/>
              <a:t>2015/1/30</a:t>
            </a:fld>
            <a:endParaRPr kumimoji="1" lang="ja-JP" altLang="en-US"/>
          </a:p>
        </p:txBody>
      </p:sp>
      <p:sp>
        <p:nvSpPr>
          <p:cNvPr id="6" name="フッター プレースホルダー 5"/>
          <p:cNvSpPr>
            <a:spLocks noGrp="1"/>
          </p:cNvSpPr>
          <p:nvPr>
            <p:ph type="ftr" sz="quarter" idx="11"/>
          </p:nvPr>
        </p:nvSpPr>
        <p:spPr>
          <a:xfrm>
            <a:off x="2343150" y="8475138"/>
            <a:ext cx="2171700" cy="48683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14900" y="8475138"/>
            <a:ext cx="1600200" cy="486833"/>
          </a:xfrm>
          <a:prstGeom prst="rect">
            <a:avLst/>
          </a:prstGeom>
        </p:spPr>
        <p:txBody>
          <a:bodyPr/>
          <a:lstStyle/>
          <a:p>
            <a:fld id="{2391841E-693F-404D-A2C1-5B68F1D0F6CB}" type="slidenum">
              <a:rPr kumimoji="1" lang="ja-JP" altLang="en-US" smtClean="0"/>
              <a:t>‹#›</a:t>
            </a:fld>
            <a:endParaRPr kumimoji="1" lang="ja-JP" altLang="en-US"/>
          </a:p>
        </p:txBody>
      </p:sp>
    </p:spTree>
    <p:extLst>
      <p:ext uri="{BB962C8B-B14F-4D97-AF65-F5344CB8AC3E}">
        <p14:creationId xmlns:p14="http://schemas.microsoft.com/office/powerpoint/2010/main" val="196228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342900" y="8475138"/>
            <a:ext cx="1600200" cy="486833"/>
          </a:xfrm>
          <a:prstGeom prst="rect">
            <a:avLst/>
          </a:prstGeom>
        </p:spPr>
        <p:txBody>
          <a:bodyPr/>
          <a:lstStyle/>
          <a:p>
            <a:fld id="{6A0D584B-0C4E-4B11-9226-D544FBE0A2AA}" type="datetime1">
              <a:rPr kumimoji="1" lang="ja-JP" altLang="en-US" smtClean="0"/>
              <a:t>2015/1/30</a:t>
            </a:fld>
            <a:endParaRPr kumimoji="1" lang="ja-JP" altLang="en-US"/>
          </a:p>
        </p:txBody>
      </p:sp>
      <p:sp>
        <p:nvSpPr>
          <p:cNvPr id="5" name="フッター プレースホルダー 4"/>
          <p:cNvSpPr>
            <a:spLocks noGrp="1"/>
          </p:cNvSpPr>
          <p:nvPr>
            <p:ph type="ftr" sz="quarter" idx="11"/>
          </p:nvPr>
        </p:nvSpPr>
        <p:spPr>
          <a:xfrm>
            <a:off x="2343150" y="8475138"/>
            <a:ext cx="2171700" cy="48683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8475138"/>
            <a:ext cx="1600200" cy="486833"/>
          </a:xfrm>
          <a:prstGeom prst="rect">
            <a:avLst/>
          </a:prstGeom>
        </p:spPr>
        <p:txBody>
          <a:bodyPr/>
          <a:lstStyle/>
          <a:p>
            <a:fld id="{2391841E-693F-404D-A2C1-5B68F1D0F6CB}" type="slidenum">
              <a:rPr kumimoji="1" lang="ja-JP" altLang="en-US" smtClean="0"/>
              <a:t>‹#›</a:t>
            </a:fld>
            <a:endParaRPr kumimoji="1" lang="ja-JP" altLang="en-US"/>
          </a:p>
        </p:txBody>
      </p:sp>
    </p:spTree>
    <p:extLst>
      <p:ext uri="{BB962C8B-B14F-4D97-AF65-F5344CB8AC3E}">
        <p14:creationId xmlns:p14="http://schemas.microsoft.com/office/powerpoint/2010/main" val="2316902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342900" y="8475138"/>
            <a:ext cx="1600200" cy="486833"/>
          </a:xfrm>
          <a:prstGeom prst="rect">
            <a:avLst/>
          </a:prstGeom>
        </p:spPr>
        <p:txBody>
          <a:bodyPr/>
          <a:lstStyle/>
          <a:p>
            <a:fld id="{DCED698D-1D90-4A65-B826-2E6D7EB4E663}" type="datetime1">
              <a:rPr kumimoji="1" lang="ja-JP" altLang="en-US" smtClean="0"/>
              <a:t>2015/1/30</a:t>
            </a:fld>
            <a:endParaRPr kumimoji="1" lang="ja-JP" altLang="en-US"/>
          </a:p>
        </p:txBody>
      </p:sp>
      <p:sp>
        <p:nvSpPr>
          <p:cNvPr id="5" name="フッター プレースホルダー 4"/>
          <p:cNvSpPr>
            <a:spLocks noGrp="1"/>
          </p:cNvSpPr>
          <p:nvPr>
            <p:ph type="ftr" sz="quarter" idx="11"/>
          </p:nvPr>
        </p:nvSpPr>
        <p:spPr>
          <a:xfrm>
            <a:off x="2343150" y="8475138"/>
            <a:ext cx="2171700" cy="48683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8475138"/>
            <a:ext cx="1600200" cy="486833"/>
          </a:xfrm>
          <a:prstGeom prst="rect">
            <a:avLst/>
          </a:prstGeom>
        </p:spPr>
        <p:txBody>
          <a:bodyPr/>
          <a:lstStyle/>
          <a:p>
            <a:fld id="{2391841E-693F-404D-A2C1-5B68F1D0F6CB}" type="slidenum">
              <a:rPr kumimoji="1" lang="ja-JP" altLang="en-US" smtClean="0"/>
              <a:t>‹#›</a:t>
            </a:fld>
            <a:endParaRPr kumimoji="1" lang="ja-JP" altLang="en-US"/>
          </a:p>
        </p:txBody>
      </p:sp>
    </p:spTree>
    <p:extLst>
      <p:ext uri="{BB962C8B-B14F-4D97-AF65-F5344CB8AC3E}">
        <p14:creationId xmlns:p14="http://schemas.microsoft.com/office/powerpoint/2010/main" val="1225460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pic>
        <p:nvPicPr>
          <p:cNvPr id="2050" name="Picture 2" descr="A4j_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552" y="251884"/>
            <a:ext cx="6288698" cy="254000"/>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a:xfrm>
            <a:off x="284124" y="444503"/>
            <a:ext cx="6290585" cy="647700"/>
          </a:xfrm>
        </p:spPr>
        <p:txBody>
          <a:bodyPr lIns="0" anchor="ctr">
            <a:normAutofit/>
          </a:bodyPr>
          <a:lstStyle>
            <a:lvl1pPr>
              <a:defRPr sz="2400" b="1"/>
            </a:lvl1pPr>
          </a:lstStyle>
          <a:p>
            <a:r>
              <a:rPr kumimoji="1" lang="ja-JP" altLang="en-US" smtClean="0"/>
              <a:t>マスター タイトルの書式設定</a:t>
            </a:r>
            <a:endParaRPr kumimoji="1" lang="ja-JP" altLang="en-US" dirty="0"/>
          </a:p>
        </p:txBody>
      </p:sp>
      <p:sp>
        <p:nvSpPr>
          <p:cNvPr id="7" name="title_line"/>
          <p:cNvSpPr>
            <a:spLocks noChangeShapeType="1"/>
          </p:cNvSpPr>
          <p:nvPr/>
        </p:nvSpPr>
        <p:spPr bwMode="gray">
          <a:xfrm>
            <a:off x="284124" y="1092200"/>
            <a:ext cx="6290585" cy="2117"/>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lgn="ctr" fontAlgn="b">
              <a:spcBef>
                <a:spcPct val="0"/>
              </a:spcBef>
              <a:spcAft>
                <a:spcPct val="0"/>
              </a:spcAft>
              <a:buFont typeface="Wingdings" pitchFamily="2" charset="2"/>
            </a:pPr>
            <a:endParaRPr lang="ja-JP" altLang="en-US" sz="1400" dirty="0">
              <a:latin typeface="ＭＳ Ｐゴシック" charset="-128"/>
              <a:ea typeface="ＭＳ Ｐゴシック" charset="-128"/>
            </a:endParaRPr>
          </a:p>
        </p:txBody>
      </p:sp>
      <p:sp>
        <p:nvSpPr>
          <p:cNvPr id="8" name="Page_num"/>
          <p:cNvSpPr txBox="1"/>
          <p:nvPr/>
        </p:nvSpPr>
        <p:spPr>
          <a:xfrm>
            <a:off x="3258606" y="8794836"/>
            <a:ext cx="324260" cy="3451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a:fld id="{AB47E478-DBB3-43BC-A738-41880CA68C90}" type="slidenum">
              <a:rPr lang="ja-JP" altLang="en-US" sz="1200" baseline="0" smtClean="0">
                <a:latin typeface="+mn-lt"/>
                <a:ea typeface="+mn-ea"/>
                <a:sym typeface="Arial"/>
              </a:rPr>
              <a:pPr lvl="0" algn="ctr"/>
              <a:t>‹#›</a:t>
            </a:fld>
            <a:endParaRPr lang="ja-JP" altLang="en-US" sz="1200" baseline="0" dirty="0">
              <a:latin typeface="+mn-lt"/>
              <a:ea typeface="+mn-ea"/>
              <a:sym typeface="Arial"/>
            </a:endParaRPr>
          </a:p>
        </p:txBody>
      </p:sp>
      <p:sp>
        <p:nvSpPr>
          <p:cNvPr id="5" name="テキスト プレースホルダー 4"/>
          <p:cNvSpPr>
            <a:spLocks noGrp="1"/>
          </p:cNvSpPr>
          <p:nvPr>
            <p:ph type="body" sz="quarter" idx="10"/>
          </p:nvPr>
        </p:nvSpPr>
        <p:spPr>
          <a:xfrm>
            <a:off x="284124" y="1310400"/>
            <a:ext cx="6290585" cy="1515800"/>
          </a:xfrm>
        </p:spPr>
        <p:txBody>
          <a:bodyPr/>
          <a:lstStyle>
            <a:lvl3pPr>
              <a:spcBef>
                <a:spcPts val="432"/>
              </a:spcBef>
              <a:defRPr/>
            </a:lvl3pPr>
            <a:lvl4pPr>
              <a:spcBef>
                <a:spcPts val="336"/>
              </a:spcBef>
              <a:defRPr/>
            </a:lvl4pPr>
            <a:lvl5pPr>
              <a:spcBef>
                <a:spcPts val="336"/>
              </a:spcBef>
              <a:defRPr/>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Tree>
    <p:extLst>
      <p:ext uri="{BB962C8B-B14F-4D97-AF65-F5344CB8AC3E}">
        <p14:creationId xmlns:p14="http://schemas.microsoft.com/office/powerpoint/2010/main" val="31357655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3074" name="Picture 2" descr="A4j_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552" y="251884"/>
            <a:ext cx="6288698" cy="254000"/>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a:xfrm>
            <a:off x="284124" y="3710400"/>
            <a:ext cx="6290585" cy="864000"/>
          </a:xfrm>
        </p:spPr>
        <p:txBody>
          <a:bodyPr anchor="ctr">
            <a:normAutofit/>
          </a:bodyPr>
          <a:lstStyle>
            <a:lvl1pPr algn="ctr">
              <a:defRPr sz="2400" b="1" cap="all" baseline="0"/>
            </a:lvl1pPr>
          </a:lstStyle>
          <a:p>
            <a:r>
              <a:rPr kumimoji="1" lang="ja-JP" altLang="en-US"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1036801" y="5438400"/>
            <a:ext cx="4785231" cy="215444"/>
          </a:xfrm>
        </p:spPr>
        <p:txBody>
          <a:bodyPr anchor="t"/>
          <a:lstStyle>
            <a:lvl1pPr marL="0" indent="0">
              <a:buNone/>
              <a:defRPr sz="1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7" name="nakah_line"/>
          <p:cNvSpPr>
            <a:spLocks noChangeShapeType="1"/>
          </p:cNvSpPr>
          <p:nvPr/>
        </p:nvSpPr>
        <p:spPr bwMode="gray">
          <a:xfrm>
            <a:off x="284124" y="4572000"/>
            <a:ext cx="6290585" cy="2117"/>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endParaRPr lang="ja-JP" altLang="en-US"/>
          </a:p>
        </p:txBody>
      </p:sp>
      <p:sp>
        <p:nvSpPr>
          <p:cNvPr id="8" name="nakah_lineup"/>
          <p:cNvSpPr>
            <a:spLocks noChangeShapeType="1"/>
          </p:cNvSpPr>
          <p:nvPr/>
        </p:nvSpPr>
        <p:spPr bwMode="gray">
          <a:xfrm>
            <a:off x="284124" y="3708400"/>
            <a:ext cx="6290585" cy="0"/>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endParaRPr lang="ja-JP" altLang="en-US"/>
          </a:p>
        </p:txBody>
      </p:sp>
      <p:sp>
        <p:nvSpPr>
          <p:cNvPr id="9" name="Page_num"/>
          <p:cNvSpPr txBox="1"/>
          <p:nvPr/>
        </p:nvSpPr>
        <p:spPr>
          <a:xfrm>
            <a:off x="3258606" y="8794836"/>
            <a:ext cx="324260" cy="3451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sym typeface="Arial"/>
              </a:rPr>
              <a:pPr lvl="0"/>
              <a:t>‹#›</a:t>
            </a:fld>
            <a:endParaRPr lang="ja-JP" altLang="en-US" dirty="0">
              <a:sym typeface="Arial"/>
            </a:endParaRPr>
          </a:p>
        </p:txBody>
      </p:sp>
    </p:spTree>
    <p:extLst>
      <p:ext uri="{BB962C8B-B14F-4D97-AF65-F5344CB8AC3E}">
        <p14:creationId xmlns:p14="http://schemas.microsoft.com/office/powerpoint/2010/main" val="14288573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4098" name="Picture 2" descr="A4j_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552" y="251884"/>
            <a:ext cx="6288698" cy="254000"/>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a:xfrm>
            <a:off x="284124" y="444503"/>
            <a:ext cx="6290585" cy="647700"/>
          </a:xfrm>
        </p:spPr>
        <p:txBody>
          <a:bodyPr lIns="0" anchor="ctr">
            <a:normAutofit/>
          </a:bodyPr>
          <a:lstStyle>
            <a:lvl1pPr>
              <a:defRPr sz="2400" b="1"/>
            </a:lvl1pPr>
          </a:lstStyle>
          <a:p>
            <a:r>
              <a:rPr kumimoji="1" lang="ja-JP" altLang="en-US" smtClean="0"/>
              <a:t>マスター タイトルの書式設定</a:t>
            </a:r>
            <a:endParaRPr kumimoji="1" lang="ja-JP" altLang="en-US" dirty="0"/>
          </a:p>
        </p:txBody>
      </p:sp>
      <p:sp>
        <p:nvSpPr>
          <p:cNvPr id="6" name="title_line"/>
          <p:cNvSpPr>
            <a:spLocks noChangeShapeType="1"/>
          </p:cNvSpPr>
          <p:nvPr/>
        </p:nvSpPr>
        <p:spPr bwMode="gray">
          <a:xfrm>
            <a:off x="284124" y="1092200"/>
            <a:ext cx="6290585" cy="2117"/>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lgn="ctr" fontAlgn="b">
              <a:spcBef>
                <a:spcPct val="0"/>
              </a:spcBef>
              <a:spcAft>
                <a:spcPct val="0"/>
              </a:spcAft>
              <a:buFont typeface="Wingdings" pitchFamily="2" charset="2"/>
            </a:pPr>
            <a:endParaRPr lang="ja-JP" altLang="en-US" sz="1400">
              <a:latin typeface="ＭＳ Ｐゴシック" charset="-128"/>
              <a:ea typeface="ＭＳ Ｐゴシック" charset="-128"/>
            </a:endParaRPr>
          </a:p>
        </p:txBody>
      </p:sp>
      <p:sp>
        <p:nvSpPr>
          <p:cNvPr id="7" name="Page_num"/>
          <p:cNvSpPr txBox="1"/>
          <p:nvPr/>
        </p:nvSpPr>
        <p:spPr>
          <a:xfrm>
            <a:off x="3258606" y="8794836"/>
            <a:ext cx="324260" cy="3451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sym typeface="Arial"/>
              </a:rPr>
              <a:pPr lvl="0"/>
              <a:t>‹#›</a:t>
            </a:fld>
            <a:endParaRPr lang="ja-JP" altLang="en-US" dirty="0">
              <a:sym typeface="Arial"/>
            </a:endParaRPr>
          </a:p>
        </p:txBody>
      </p:sp>
    </p:spTree>
    <p:extLst>
      <p:ext uri="{BB962C8B-B14F-4D97-AF65-F5344CB8AC3E}">
        <p14:creationId xmlns:p14="http://schemas.microsoft.com/office/powerpoint/2010/main" val="20524694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5122" name="Picture 2" descr="A4j_1"/>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552" y="251884"/>
            <a:ext cx="6288698" cy="254000"/>
          </a:xfrm>
          <a:prstGeom prst="rect">
            <a:avLst/>
          </a:prstGeom>
          <a:noFill/>
          <a:extLst>
            <a:ext uri="{909E8E84-426E-40DD-AFC4-6F175D3DCCD1}">
              <a14:hiddenFill xmlns:a14="http://schemas.microsoft.com/office/drawing/2010/main">
                <a:solidFill>
                  <a:srgbClr val="FFFFFF"/>
                </a:solidFill>
              </a14:hiddenFill>
            </a:ext>
          </a:extLst>
        </p:spPr>
      </p:pic>
      <p:sp>
        <p:nvSpPr>
          <p:cNvPr id="4" name="Page_num"/>
          <p:cNvSpPr txBox="1"/>
          <p:nvPr/>
        </p:nvSpPr>
        <p:spPr>
          <a:xfrm>
            <a:off x="3258606" y="8794836"/>
            <a:ext cx="324260" cy="3451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sym typeface="Arial"/>
              </a:rPr>
              <a:pPr lvl="0"/>
              <a:t>‹#›</a:t>
            </a:fld>
            <a:endParaRPr lang="ja-JP" altLang="en-US" dirty="0">
              <a:sym typeface="Arial"/>
            </a:endParaRPr>
          </a:p>
        </p:txBody>
      </p:sp>
    </p:spTree>
    <p:extLst>
      <p:ext uri="{BB962C8B-B14F-4D97-AF65-F5344CB8AC3E}">
        <p14:creationId xmlns:p14="http://schemas.microsoft.com/office/powerpoint/2010/main" val="18032314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72"/>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7" name="スライド番号プレースホルダー 5"/>
          <p:cNvSpPr>
            <a:spLocks noGrp="1"/>
          </p:cNvSpPr>
          <p:nvPr>
            <p:ph type="sldNum" sz="quarter" idx="12"/>
          </p:nvPr>
        </p:nvSpPr>
        <p:spPr>
          <a:xfrm>
            <a:off x="-2704" y="8820472"/>
            <a:ext cx="6860704" cy="323528"/>
          </a:xfrm>
        </p:spPr>
        <p:txBody>
          <a:bodyPr/>
          <a:lstStyle>
            <a:lvl1pPr algn="ctr">
              <a:defRPr>
                <a:latin typeface="Tahoma" panose="020B0604030504040204" pitchFamily="34" charset="0"/>
                <a:cs typeface="Tahoma" panose="020B0604030504040204" pitchFamily="34" charset="0"/>
              </a:defRPr>
            </a:lvl1pPr>
          </a:lstStyle>
          <a:p>
            <a:fld id="{2391841E-693F-404D-A2C1-5B68F1D0F6CB}" type="slidenum">
              <a:rPr lang="ja-JP" altLang="en-US" smtClean="0"/>
              <a:pPr/>
              <a:t>‹#›</a:t>
            </a:fld>
            <a:endParaRPr lang="ja-JP" altLang="en-US"/>
          </a:p>
        </p:txBody>
      </p:sp>
    </p:spTree>
    <p:extLst>
      <p:ext uri="{BB962C8B-B14F-4D97-AF65-F5344CB8AC3E}">
        <p14:creationId xmlns:p14="http://schemas.microsoft.com/office/powerpoint/2010/main" val="503199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スライド番号プレースホルダー 5"/>
          <p:cNvSpPr>
            <a:spLocks noGrp="1"/>
          </p:cNvSpPr>
          <p:nvPr>
            <p:ph type="sldNum" sz="quarter" idx="12"/>
          </p:nvPr>
        </p:nvSpPr>
        <p:spPr>
          <a:xfrm>
            <a:off x="-2704" y="8820472"/>
            <a:ext cx="6860704" cy="323528"/>
          </a:xfrm>
          <a:prstGeom prst="rect">
            <a:avLst/>
          </a:prstGeom>
        </p:spPr>
        <p:txBody>
          <a:bodyPr/>
          <a:lstStyle>
            <a:lvl1pPr algn="ctr">
              <a:defRPr>
                <a:latin typeface="Tahoma" panose="020B0604030504040204" pitchFamily="34" charset="0"/>
                <a:cs typeface="Tahoma" panose="020B0604030504040204" pitchFamily="34" charset="0"/>
              </a:defRPr>
            </a:lvl1pPr>
          </a:lstStyle>
          <a:p>
            <a:fld id="{2391841E-693F-404D-A2C1-5B68F1D0F6CB}" type="slidenum">
              <a:rPr lang="ja-JP" altLang="en-US" smtClean="0"/>
              <a:pPr/>
              <a:t>‹#›</a:t>
            </a:fld>
            <a:endParaRPr lang="ja-JP" altLang="en-US" dirty="0"/>
          </a:p>
        </p:txBody>
      </p:sp>
    </p:spTree>
    <p:extLst>
      <p:ext uri="{BB962C8B-B14F-4D97-AF65-F5344CB8AC3E}">
        <p14:creationId xmlns:p14="http://schemas.microsoft.com/office/powerpoint/2010/main" val="68624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22"/>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7" name="スライド番号プレースホルダー 5"/>
          <p:cNvSpPr>
            <a:spLocks noGrp="1"/>
          </p:cNvSpPr>
          <p:nvPr>
            <p:ph type="sldNum" sz="quarter" idx="12"/>
          </p:nvPr>
        </p:nvSpPr>
        <p:spPr>
          <a:xfrm>
            <a:off x="-2704" y="8820472"/>
            <a:ext cx="6860704" cy="323528"/>
          </a:xfrm>
          <a:prstGeom prst="rect">
            <a:avLst/>
          </a:prstGeom>
        </p:spPr>
        <p:txBody>
          <a:bodyPr/>
          <a:lstStyle>
            <a:lvl1pPr algn="ctr">
              <a:defRPr>
                <a:latin typeface="Tahoma" panose="020B0604030504040204" pitchFamily="34" charset="0"/>
                <a:cs typeface="Tahoma" panose="020B0604030504040204" pitchFamily="34" charset="0"/>
              </a:defRPr>
            </a:lvl1pPr>
          </a:lstStyle>
          <a:p>
            <a:fld id="{2391841E-693F-404D-A2C1-5B68F1D0F6CB}" type="slidenum">
              <a:rPr lang="ja-JP" altLang="en-US" smtClean="0"/>
              <a:pPr/>
              <a:t>‹#›</a:t>
            </a:fld>
            <a:endParaRPr lang="ja-JP" altLang="en-US" dirty="0"/>
          </a:p>
        </p:txBody>
      </p:sp>
    </p:spTree>
    <p:extLst>
      <p:ext uri="{BB962C8B-B14F-4D97-AF65-F5344CB8AC3E}">
        <p14:creationId xmlns:p14="http://schemas.microsoft.com/office/powerpoint/2010/main" val="652140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342900" y="8475138"/>
            <a:ext cx="1600200" cy="486833"/>
          </a:xfrm>
          <a:prstGeom prst="rect">
            <a:avLst/>
          </a:prstGeom>
        </p:spPr>
        <p:txBody>
          <a:bodyPr/>
          <a:lstStyle/>
          <a:p>
            <a:fld id="{55E54F01-33F6-46C6-BB66-2DAAEF33088A}" type="datetime1">
              <a:rPr kumimoji="1" lang="ja-JP" altLang="en-US" smtClean="0"/>
              <a:t>2015/1/30</a:t>
            </a:fld>
            <a:endParaRPr kumimoji="1" lang="ja-JP" altLang="en-US"/>
          </a:p>
        </p:txBody>
      </p:sp>
      <p:sp>
        <p:nvSpPr>
          <p:cNvPr id="6" name="フッター プレースホルダー 5"/>
          <p:cNvSpPr>
            <a:spLocks noGrp="1"/>
          </p:cNvSpPr>
          <p:nvPr>
            <p:ph type="ftr" sz="quarter" idx="11"/>
          </p:nvPr>
        </p:nvSpPr>
        <p:spPr>
          <a:xfrm>
            <a:off x="2343150" y="8475138"/>
            <a:ext cx="2171700" cy="48683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14900" y="8475138"/>
            <a:ext cx="1600200" cy="486833"/>
          </a:xfrm>
          <a:prstGeom prst="rect">
            <a:avLst/>
          </a:prstGeom>
        </p:spPr>
        <p:txBody>
          <a:bodyPr/>
          <a:lstStyle/>
          <a:p>
            <a:fld id="{2391841E-693F-404D-A2C1-5B68F1D0F6CB}" type="slidenum">
              <a:rPr kumimoji="1" lang="ja-JP" altLang="en-US" smtClean="0"/>
              <a:t>‹#›</a:t>
            </a:fld>
            <a:endParaRPr kumimoji="1" lang="ja-JP" altLang="en-US"/>
          </a:p>
        </p:txBody>
      </p:sp>
    </p:spTree>
    <p:extLst>
      <p:ext uri="{BB962C8B-B14F-4D97-AF65-F5344CB8AC3E}">
        <p14:creationId xmlns:p14="http://schemas.microsoft.com/office/powerpoint/2010/main" val="3734024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1" name="Line_futta"/>
          <p:cNvSpPr>
            <a:spLocks noChangeShapeType="1"/>
          </p:cNvSpPr>
          <p:nvPr/>
        </p:nvSpPr>
        <p:spPr bwMode="gray">
          <a:xfrm>
            <a:off x="284124" y="8788400"/>
            <a:ext cx="6290585" cy="0"/>
          </a:xfrm>
          <a:prstGeom prst="line">
            <a:avLst/>
          </a:prstGeom>
          <a:ln>
            <a:solidFill>
              <a:srgbClr val="ACACAC"/>
            </a:solidFill>
          </a:ln>
          <a:extLst>
            <a:ext uri="{909E8E84-426E-40DD-AFC4-6F175D3DCCD1}">
              <a14:hiddenFill xmlns:a14="http://schemas.microsoft.com/office/drawing/2010/main">
                <a:noFill/>
              </a14:hiddenFill>
            </a:ext>
          </a:extLst>
        </p:spPr>
        <p:txBody>
          <a:bodyPr wrap="none" anchor="ctr"/>
          <a:lstStyle/>
          <a:p>
            <a:pPr lvl="0"/>
            <a:endParaRPr lang="ja-JP" altLang="en-US"/>
          </a:p>
        </p:txBody>
      </p:sp>
      <p:sp>
        <p:nvSpPr>
          <p:cNvPr id="112" name="MRI_copyright"/>
          <p:cNvSpPr txBox="1">
            <a:spLocks noChangeArrowheads="1"/>
          </p:cNvSpPr>
          <p:nvPr/>
        </p:nvSpPr>
        <p:spPr bwMode="gray">
          <a:xfrm>
            <a:off x="284125" y="8892280"/>
            <a:ext cx="316523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defPPr>
              <a:defRPr lang="ja-JP"/>
            </a:defPPr>
            <a:lvl1pPr marL="0" algn="l" defTabSz="914400" rtl="0" eaLnBrk="1" latinLnBrk="0" hangingPunct="1">
              <a:buFontTx/>
              <a:buNone/>
              <a:defRPr kumimoji="1" sz="1000" kern="1200">
                <a:solidFill>
                  <a:srgbClr val="ACACAC"/>
                </a:solidFill>
                <a:latin typeface="Arial" charset="0"/>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en-US" altLang="ja-JP" sz="1000" dirty="0" smtClean="0">
                <a:solidFill>
                  <a:srgbClr val="ACACAC"/>
                </a:solidFill>
                <a:latin typeface="Arial"/>
                <a:sym typeface="Arial"/>
              </a:rPr>
              <a:t>Copyright (C) Mitsubishi Research Institute, Inc.</a:t>
            </a:r>
            <a:endParaRPr lang="en-US" altLang="ja-JP" sz="1000" dirty="0">
              <a:solidFill>
                <a:srgbClr val="ACACAC"/>
              </a:solidFill>
              <a:latin typeface="Arial"/>
              <a:sym typeface="Arial"/>
            </a:endParaRPr>
          </a:p>
        </p:txBody>
      </p:sp>
      <p:sp>
        <p:nvSpPr>
          <p:cNvPr id="2" name="タイトル プレースホルダー 1"/>
          <p:cNvSpPr>
            <a:spLocks noGrp="1"/>
          </p:cNvSpPr>
          <p:nvPr>
            <p:ph type="title"/>
          </p:nvPr>
        </p:nvSpPr>
        <p:spPr>
          <a:xfrm>
            <a:off x="284124" y="444503"/>
            <a:ext cx="6290585" cy="647700"/>
          </a:xfrm>
          <a:prstGeom prst="rect">
            <a:avLst/>
          </a:prstGeom>
        </p:spPr>
        <p:txBody>
          <a:bodyPr vert="horz" lIns="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284124" y="1310400"/>
            <a:ext cx="6290585" cy="151580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spcBef>
                <a:spcPts val="432"/>
              </a:spcBef>
            </a:pPr>
            <a:r>
              <a:rPr kumimoji="1" lang="ja-JP" altLang="en-US" dirty="0" smtClean="0"/>
              <a:t>第 </a:t>
            </a:r>
            <a:r>
              <a:rPr kumimoji="1" lang="en-US" altLang="ja-JP" dirty="0" smtClean="0"/>
              <a:t>3 </a:t>
            </a:r>
            <a:r>
              <a:rPr kumimoji="1" lang="ja-JP" altLang="en-US" dirty="0" smtClean="0"/>
              <a:t>レベル</a:t>
            </a:r>
          </a:p>
          <a:p>
            <a:pPr lvl="3">
              <a:spcBef>
                <a:spcPts val="336"/>
              </a:spcBef>
            </a:pPr>
            <a:r>
              <a:rPr kumimoji="1" lang="ja-JP" altLang="en-US" dirty="0" smtClean="0"/>
              <a:t>第 </a:t>
            </a:r>
            <a:r>
              <a:rPr kumimoji="1" lang="en-US" altLang="ja-JP" dirty="0" smtClean="0"/>
              <a:t>4 </a:t>
            </a:r>
            <a:r>
              <a:rPr kumimoji="1" lang="ja-JP" altLang="en-US" dirty="0" smtClean="0"/>
              <a:t>レベル</a:t>
            </a:r>
          </a:p>
          <a:p>
            <a:pPr lvl="4">
              <a:spcBef>
                <a:spcPts val="336"/>
              </a:spcBef>
            </a:pPr>
            <a:r>
              <a:rPr kumimoji="1" lang="ja-JP" altLang="en-US" dirty="0" smtClean="0"/>
              <a:t>第 </a:t>
            </a:r>
            <a:r>
              <a:rPr kumimoji="1" lang="en-US" altLang="ja-JP" dirty="0" smtClean="0"/>
              <a:t>5 </a:t>
            </a:r>
            <a:r>
              <a:rPr kumimoji="1" lang="ja-JP" altLang="en-US" dirty="0" smtClean="0"/>
              <a:t>レベル</a:t>
            </a:r>
            <a:endParaRPr kumimoji="1" lang="ja-JP" altLang="en-US" dirty="0"/>
          </a:p>
        </p:txBody>
      </p:sp>
    </p:spTree>
    <p:extLst>
      <p:ext uri="{BB962C8B-B14F-4D97-AF65-F5344CB8AC3E}">
        <p14:creationId xmlns:p14="http://schemas.microsoft.com/office/powerpoint/2010/main" val="1200731662"/>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Lst>
  <p:timing>
    <p:tnLst>
      <p:par>
        <p:cTn id="1" dur="indefinite" restart="never" nodeType="tmRoot"/>
      </p:par>
    </p:tnLst>
  </p:timing>
  <p:hf hdr="0" ftr="0" dt="0"/>
  <p:txStyles>
    <p:titleStyle>
      <a:lvl1pPr algn="l" defTabSz="914400" rtl="0" eaLnBrk="1" latinLnBrk="0" hangingPunct="1">
        <a:spcBef>
          <a:spcPct val="0"/>
        </a:spcBef>
        <a:buNone/>
        <a:defRPr kumimoji="1" sz="2400" b="1" kern="1200">
          <a:solidFill>
            <a:schemeClr val="tx1"/>
          </a:solidFill>
          <a:latin typeface="+mj-lt"/>
          <a:ea typeface="+mj-ea"/>
          <a:cs typeface="+mj-cs"/>
        </a:defRPr>
      </a:lvl1pPr>
    </p:titleStyle>
    <p:bodyStyle>
      <a:lvl1pPr marL="0" indent="0" algn="l" defTabSz="91440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4000" indent="-254000" algn="l" defTabSz="91440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500" indent="-254000" algn="l" defTabSz="914400" rtl="0" eaLnBrk="1" latinLnBrk="0" hangingPunct="1">
        <a:spcBef>
          <a:spcPts val="420"/>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500" indent="-190500" algn="l" defTabSz="914400" rtl="0" eaLnBrk="1" latinLnBrk="0" hangingPunct="1">
        <a:spcBef>
          <a:spcPts val="360"/>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9500" indent="-190500" algn="l" defTabSz="914400" rtl="0" eaLnBrk="1" latinLnBrk="0" hangingPunct="1">
        <a:spcBef>
          <a:spcPts val="360"/>
        </a:spcBef>
        <a:buClr>
          <a:srgbClr val="C0C0C0"/>
        </a:buClr>
        <a:buFont typeface="Wingdings" pitchFamily="2" charset="2"/>
        <a:buChar char="l"/>
        <a:defRPr kumimoji="1" lang="ja-JP" altLang="en-US" sz="1400" kern="1200" baseline="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5"/>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スライド番号プレースホルダー 5"/>
          <p:cNvSpPr>
            <a:spLocks noGrp="1"/>
          </p:cNvSpPr>
          <p:nvPr>
            <p:ph type="sldNum" sz="quarter" idx="4"/>
          </p:nvPr>
        </p:nvSpPr>
        <p:spPr>
          <a:xfrm>
            <a:off x="-2704" y="8820472"/>
            <a:ext cx="6860704" cy="323528"/>
          </a:xfrm>
          <a:prstGeom prst="rect">
            <a:avLst/>
          </a:prstGeom>
        </p:spPr>
        <p:txBody>
          <a:bodyPr/>
          <a:lstStyle>
            <a:lvl1pPr algn="ctr">
              <a:defRPr>
                <a:latin typeface="Tahoma" panose="020B0604030504040204" pitchFamily="34" charset="0"/>
                <a:cs typeface="Tahoma" panose="020B0604030504040204" pitchFamily="34" charset="0"/>
              </a:defRPr>
            </a:lvl1pPr>
          </a:lstStyle>
          <a:p>
            <a:fld id="{2391841E-693F-404D-A2C1-5B68F1D0F6CB}" type="slidenum">
              <a:rPr lang="ja-JP" altLang="en-US" smtClean="0"/>
              <a:pPr/>
              <a:t>‹#›</a:t>
            </a:fld>
            <a:endParaRPr lang="ja-JP" altLang="en-US"/>
          </a:p>
        </p:txBody>
      </p:sp>
    </p:spTree>
    <p:extLst>
      <p:ext uri="{BB962C8B-B14F-4D97-AF65-F5344CB8AC3E}">
        <p14:creationId xmlns:p14="http://schemas.microsoft.com/office/powerpoint/2010/main" val="2957627197"/>
      </p:ext>
    </p:extLst>
  </p:cSld>
  <p:clrMap bg1="lt1" tx1="dk1" bg2="lt2" tx2="dk2" accent1="accent1" accent2="accent2" accent3="accent3" accent4="accent4" accent5="accent5" accent6="accent6" hlink="hlink" folHlink="folHlink"/>
  <p:sldLayoutIdLst>
    <p:sldLayoutId id="2147484243" r:id="rId1"/>
    <p:sldLayoutId id="2147484244" r:id="rId2"/>
    <p:sldLayoutId id="2147484245" r:id="rId3"/>
    <p:sldLayoutId id="2147484246" r:id="rId4"/>
    <p:sldLayoutId id="2147484247" r:id="rId5"/>
    <p:sldLayoutId id="2147484248" r:id="rId6"/>
    <p:sldLayoutId id="2147484249" r:id="rId7"/>
    <p:sldLayoutId id="2147484250" r:id="rId8"/>
    <p:sldLayoutId id="2147484251" r:id="rId9"/>
    <p:sldLayoutId id="2147484252" r:id="rId10"/>
    <p:sldLayoutId id="214748425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mri.co.jp/opinion/legacy/index.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mri.co.jp/opinion/legacy/index.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mri.co.jp/opinion/legacy/index.html" TargetMode="External"/><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244624" y="1165528"/>
            <a:ext cx="5829300" cy="43204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レガシー</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共創協</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議会概要</a:t>
            </a:r>
            <a:endParaRPr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 name="直線コネクタ 7"/>
          <p:cNvCxnSpPr/>
          <p:nvPr/>
        </p:nvCxnSpPr>
        <p:spPr>
          <a:xfrm>
            <a:off x="316632" y="1525568"/>
            <a:ext cx="6192688"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4" name="表 3"/>
          <p:cNvGraphicFramePr>
            <a:graphicFrameLocks noGrp="1"/>
          </p:cNvGraphicFramePr>
          <p:nvPr>
            <p:extLst>
              <p:ext uri="{D42A27DB-BD31-4B8C-83A1-F6EECF244321}">
                <p14:modId xmlns:p14="http://schemas.microsoft.com/office/powerpoint/2010/main" val="1402285878"/>
              </p:ext>
            </p:extLst>
          </p:nvPr>
        </p:nvGraphicFramePr>
        <p:xfrm>
          <a:off x="316632" y="1635120"/>
          <a:ext cx="6167536" cy="3177540"/>
        </p:xfrm>
        <a:graphic>
          <a:graphicData uri="http://schemas.openxmlformats.org/drawingml/2006/table">
            <a:tbl>
              <a:tblPr firstRow="1" bandRow="1">
                <a:tableStyleId>{5940675A-B579-460E-94D1-54222C63F5DA}</a:tableStyleId>
              </a:tblPr>
              <a:tblGrid>
                <a:gridCol w="1337507"/>
                <a:gridCol w="4830029"/>
              </a:tblGrid>
              <a:tr h="370840">
                <a:tc>
                  <a:txBody>
                    <a:bodyPr/>
                    <a:lstStyle/>
                    <a:p>
                      <a:pPr algn="ct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目的</a:t>
                      </a:r>
                      <a:endParaRPr kumimoji="1" lang="ja-JP" altLang="en-US" sz="10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1">
                        <a:lumMod val="20000"/>
                        <a:lumOff val="80000"/>
                      </a:schemeClr>
                    </a:solidFill>
                  </a:tcPr>
                </a:tc>
                <a:tc>
                  <a:txBody>
                    <a:bodyPr/>
                    <a:lstStyle/>
                    <a:p>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異業種・産官学の知恵の結集による</a:t>
                      </a:r>
                      <a:r>
                        <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2020</a:t>
                      </a: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年東京オリンピック・</a:t>
                      </a:r>
                      <a:endPar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パラリンピックに関する、</a:t>
                      </a:r>
                      <a:endPar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①レガシー・プランへの提言</a:t>
                      </a:r>
                      <a:endPar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②レガシー事業・施策の能動的な創出</a:t>
                      </a:r>
                    </a:p>
                  </a:txBody>
                  <a:tcPr/>
                </a:tc>
              </a:tr>
              <a:tr h="117128">
                <a:tc>
                  <a:txBody>
                    <a:bodyPr/>
                    <a:lstStyle/>
                    <a:p>
                      <a:pPr algn="ct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設立</a:t>
                      </a:r>
                      <a:endParaRPr kumimoji="1" lang="ja-JP" altLang="en-US" sz="1050" b="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1">
                        <a:lumMod val="20000"/>
                        <a:lumOff val="80000"/>
                      </a:schemeClr>
                    </a:solidFill>
                  </a:tcPr>
                </a:tc>
                <a:tc>
                  <a:txBody>
                    <a:bodyPr/>
                    <a:lstStyle/>
                    <a:p>
                      <a:r>
                        <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2014</a:t>
                      </a: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23</a:t>
                      </a: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日（プラチナ社会研究会の分科会として）</a:t>
                      </a:r>
                      <a:endParaRPr kumimoji="1" lang="ja-JP" altLang="en-US" sz="1050" b="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r>
              <a:tr h="370840">
                <a:tc>
                  <a:txBody>
                    <a:bodyPr/>
                    <a:lstStyle/>
                    <a:p>
                      <a:pPr algn="ct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参加団体</a:t>
                      </a:r>
                      <a:endParaRPr kumimoji="1" lang="ja-JP" altLang="en-US" sz="10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1">
                        <a:lumMod val="20000"/>
                        <a:lumOff val="80000"/>
                      </a:schemeClr>
                    </a:solidFill>
                  </a:tcPr>
                </a:tc>
                <a:tc>
                  <a:txBody>
                    <a:bodyPr/>
                    <a:lstStyle/>
                    <a:p>
                      <a:pPr marL="171450" indent="-171450">
                        <a:buFont typeface="Wingdings" panose="05000000000000000000" pitchFamily="2" charset="2"/>
                        <a:buChar char="l"/>
                      </a:pP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会員</a:t>
                      </a:r>
                      <a:r>
                        <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176</a:t>
                      </a: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団体（</a:t>
                      </a:r>
                      <a:r>
                        <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2014</a:t>
                      </a: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月時点）</a:t>
                      </a:r>
                    </a:p>
                    <a:p>
                      <a:pPr marL="171450" indent="-171450">
                        <a:buFont typeface="Wingdings" panose="05000000000000000000" pitchFamily="2" charset="2"/>
                        <a:buChar char="l"/>
                      </a:pP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会員（民間企業等）：</a:t>
                      </a:r>
                      <a:r>
                        <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114</a:t>
                      </a: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2014</a:t>
                      </a: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月時点）</a:t>
                      </a:r>
                    </a:p>
                    <a:p>
                      <a:r>
                        <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主な業種</a:t>
                      </a:r>
                      <a:r>
                        <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：健康・シニア、スポーツ、観光・交通、小売、</a:t>
                      </a:r>
                      <a:endPar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電気・情報・通信、建設・不動産、素材・資材・</a:t>
                      </a:r>
                      <a:endPar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設備、施設運営、金融、広告、コンサルティング等</a:t>
                      </a:r>
                    </a:p>
                    <a:p>
                      <a:pPr marL="171450" indent="-171450">
                        <a:buFont typeface="Wingdings" panose="05000000000000000000" pitchFamily="2" charset="2"/>
                        <a:buChar char="l"/>
                      </a:pP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オブザーバー：</a:t>
                      </a:r>
                      <a:r>
                        <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62</a:t>
                      </a:r>
                    </a:p>
                    <a:p>
                      <a:r>
                        <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主な構成</a:t>
                      </a:r>
                      <a:r>
                        <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：府省、自治体、スポーツ関連団体、公的団体　等</a:t>
                      </a:r>
                    </a:p>
                  </a:txBody>
                  <a:tcPr/>
                </a:tc>
              </a:tr>
              <a:tr h="370840">
                <a:tc>
                  <a:txBody>
                    <a:bodyPr/>
                    <a:lstStyle/>
                    <a:p>
                      <a:pPr algn="ct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タスクフォース</a:t>
                      </a:r>
                      <a:endPar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TF</a:t>
                      </a: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1">
                        <a:lumMod val="20000"/>
                        <a:lumOff val="80000"/>
                      </a:schemeClr>
                    </a:solidFill>
                  </a:tcPr>
                </a:tc>
                <a:tc>
                  <a:txBody>
                    <a:bodyPr/>
                    <a:lstStyle/>
                    <a:p>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①健康・スポーツ（</a:t>
                      </a:r>
                      <a:r>
                        <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89</a:t>
                      </a: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団体）、②観光・文化（</a:t>
                      </a:r>
                      <a:r>
                        <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97</a:t>
                      </a: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団体）</a:t>
                      </a:r>
                      <a:endPar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③全員参加・人財育成（</a:t>
                      </a:r>
                      <a:r>
                        <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54</a:t>
                      </a: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団体）、④まちづくり・先進技術（</a:t>
                      </a:r>
                      <a:r>
                        <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98</a:t>
                      </a: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団体）</a:t>
                      </a:r>
                    </a:p>
                  </a:txBody>
                  <a:tcPr/>
                </a:tc>
              </a:tr>
              <a:tr h="370840">
                <a:tc>
                  <a:txBody>
                    <a:bodyPr/>
                    <a:lstStyle/>
                    <a:p>
                      <a:pPr algn="ctr"/>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活動内容</a:t>
                      </a:r>
                      <a:endParaRPr kumimoji="1" lang="ja-JP" altLang="en-US" sz="105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a:solidFill>
                      <a:schemeClr val="accent1">
                        <a:lumMod val="20000"/>
                        <a:lumOff val="80000"/>
                      </a:schemeClr>
                    </a:solidFill>
                  </a:tcPr>
                </a:tc>
                <a:tc>
                  <a:txBody>
                    <a:bodyPr/>
                    <a:lstStyle/>
                    <a:p>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・レガシー創出に向けた提言、情報発信（気運醸成）</a:t>
                      </a:r>
                      <a:endPar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・レガシー共創に向けたネットワーキング（場づくり）</a:t>
                      </a:r>
                      <a:endParaRPr kumimoji="1" lang="en-US" altLang="ja-JP"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・レガシー事業、施策の具体的創出（インキュベーション）</a:t>
                      </a:r>
                    </a:p>
                  </a:txBody>
                  <a:tcPr/>
                </a:tc>
              </a:tr>
            </a:tbl>
          </a:graphicData>
        </a:graphic>
      </p:graphicFrame>
      <p:sp>
        <p:nvSpPr>
          <p:cNvPr id="13" name="タイトル 1"/>
          <p:cNvSpPr>
            <a:spLocks noGrp="1"/>
          </p:cNvSpPr>
          <p:nvPr>
            <p:ph type="title"/>
          </p:nvPr>
        </p:nvSpPr>
        <p:spPr>
          <a:xfrm>
            <a:off x="244157" y="4936192"/>
            <a:ext cx="5829300" cy="432048"/>
          </a:xfrm>
        </p:spPr>
        <p:txBody>
          <a:bodyPr>
            <a:normAutofit/>
          </a:bodyPr>
          <a:lstStyle/>
          <a:p>
            <a:pPr algn="l"/>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2014</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年度</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活動</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概要</a:t>
            </a:r>
            <a:endParaRPr kumimoji="1"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4" name="直線コネクタ 13"/>
          <p:cNvCxnSpPr/>
          <p:nvPr/>
        </p:nvCxnSpPr>
        <p:spPr>
          <a:xfrm>
            <a:off x="316165" y="5296232"/>
            <a:ext cx="6192688"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5" name="表 14"/>
          <p:cNvGraphicFramePr>
            <a:graphicFrameLocks noGrp="1"/>
          </p:cNvGraphicFramePr>
          <p:nvPr>
            <p:extLst>
              <p:ext uri="{D42A27DB-BD31-4B8C-83A1-F6EECF244321}">
                <p14:modId xmlns:p14="http://schemas.microsoft.com/office/powerpoint/2010/main" val="2250531752"/>
              </p:ext>
            </p:extLst>
          </p:nvPr>
        </p:nvGraphicFramePr>
        <p:xfrm>
          <a:off x="532189" y="6016312"/>
          <a:ext cx="5993155" cy="2804160"/>
        </p:xfrm>
        <a:graphic>
          <a:graphicData uri="http://schemas.openxmlformats.org/drawingml/2006/table">
            <a:tbl>
              <a:tblPr firstRow="1" bandRow="1">
                <a:tableStyleId>{2D5ABB26-0587-4C30-8999-92F81FD0307C}</a:tableStyleId>
              </a:tblPr>
              <a:tblGrid>
                <a:gridCol w="1080120"/>
                <a:gridCol w="4913035"/>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2014</a:t>
                      </a:r>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 </a:t>
                      </a:r>
                      <a:r>
                        <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協議会発足会（第</a:t>
                      </a:r>
                      <a:r>
                        <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回全体会）</a:t>
                      </a:r>
                      <a:endPar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・基調講演：平田竹男様（内閣官房参与・オリパラ推進室長）</a:t>
                      </a:r>
                      <a:endPar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r>
              <a:tr h="370840">
                <a:tc>
                  <a:txBody>
                    <a:bodyPr/>
                    <a:lstStyle/>
                    <a:p>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aseline="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回全体会</a:t>
                      </a:r>
                      <a:endPar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・基調講演：武藤敏郎様（組織委員会事務総長）</a:t>
                      </a:r>
                      <a:endPar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・レガシー創出に向けた提言（第</a:t>
                      </a:r>
                      <a:r>
                        <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Ⅰ</a:t>
                      </a:r>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部）公表</a:t>
                      </a:r>
                      <a:endPar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r>
              <a:tr h="370840">
                <a:tc>
                  <a:txBody>
                    <a:bodyPr/>
                    <a:lstStyle/>
                    <a:p>
                      <a:r>
                        <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10</a:t>
                      </a:r>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回全体会</a:t>
                      </a:r>
                      <a:endPar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・基調講演：鈴木大地様（</a:t>
                      </a:r>
                      <a:r>
                        <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JOC</a:t>
                      </a:r>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理事・水泳連盟会長・組織委員会</a:t>
                      </a:r>
                      <a:endPar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アスリート委員長）</a:t>
                      </a:r>
                      <a:endPar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・レガシー共創プロジェクト検討状況の発表</a:t>
                      </a:r>
                      <a:endPar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r>
              <a:tr h="370840">
                <a:tc>
                  <a:txBody>
                    <a:bodyPr/>
                    <a:lstStyle/>
                    <a:p>
                      <a:r>
                        <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11</a:t>
                      </a:r>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レガシー共創フォーラム</a:t>
                      </a:r>
                      <a:r>
                        <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2014</a:t>
                      </a:r>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（早大大隈講堂で開催、約</a:t>
                      </a:r>
                      <a:r>
                        <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950</a:t>
                      </a:r>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人参加）</a:t>
                      </a:r>
                      <a:endPar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詳細は「ダイジェストレポート」を参照</a:t>
                      </a:r>
                      <a:endPar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r>
              <a:tr h="370840">
                <a:tc>
                  <a:txBody>
                    <a:bodyPr/>
                    <a:lstStyle/>
                    <a:p>
                      <a:r>
                        <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12</a:t>
                      </a:r>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回全体会</a:t>
                      </a:r>
                      <a:endPar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・基調講演：川淵三郎様（組織委員会評議員）</a:t>
                      </a:r>
                      <a:endPar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・レガシー創出に向けた提言（第</a:t>
                      </a:r>
                      <a:r>
                        <a:rPr kumimoji="1"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Ⅱ</a:t>
                      </a:r>
                      <a:r>
                        <a:rPr kumimoji="1"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部）</a:t>
                      </a:r>
                      <a:endParaRPr kumimoji="1" lang="ja-JP" altLang="en-US" sz="1100" dirty="0">
                        <a:solidFill>
                          <a:srgbClr val="002060"/>
                        </a:solidFill>
                      </a:endParaRPr>
                    </a:p>
                  </a:txBody>
                  <a:tcPr/>
                </a:tc>
              </a:tr>
            </a:tbl>
          </a:graphicData>
        </a:graphic>
      </p:graphicFrame>
      <p:sp>
        <p:nvSpPr>
          <p:cNvPr id="16" name="テキスト ボックス 15"/>
          <p:cNvSpPr txBox="1"/>
          <p:nvPr/>
        </p:nvSpPr>
        <p:spPr>
          <a:xfrm>
            <a:off x="244624" y="5296232"/>
            <a:ext cx="6309715" cy="646331"/>
          </a:xfrm>
          <a:prstGeom prst="rect">
            <a:avLst/>
          </a:prstGeom>
          <a:noFill/>
        </p:spPr>
        <p:txBody>
          <a:bodyPr wrap="square" rtlCol="0">
            <a:spAutoFit/>
          </a:bodyPr>
          <a:lstStyle/>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2014</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年度は、</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月の発足から</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まで</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回の全体会、</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回の</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TF</a:t>
            </a:r>
            <a:r>
              <a:rPr lang="ja-JP" altLang="en-US" sz="1200" dirty="0" err="1" smtClean="0">
                <a:latin typeface="メイリオ" panose="020B0604030504040204" pitchFamily="50" charset="-128"/>
                <a:ea typeface="メイリオ" panose="020B0604030504040204" pitchFamily="50" charset="-128"/>
                <a:cs typeface="メイリオ" panose="020B0604030504040204" pitchFamily="50" charset="-128"/>
              </a:rPr>
              <a:t>を開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催し、延べ約</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2300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人の会員に参加頂きました。その中で様々なアイディア共創、具体化（プロジェクト化）検討、実現に向けての気運醸成（フォーラム開催）、提言活動を進めました。</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スライド番号プレースホルダー 11"/>
          <p:cNvSpPr>
            <a:spLocks noGrp="1"/>
          </p:cNvSpPr>
          <p:nvPr>
            <p:ph type="sldNum" sz="quarter" idx="12"/>
          </p:nvPr>
        </p:nvSpPr>
        <p:spPr/>
        <p:txBody>
          <a:bodyPr/>
          <a:lstStyle/>
          <a:p>
            <a:fld id="{2391841E-693F-404D-A2C1-5B68F1D0F6CB}" type="slidenum">
              <a:rPr kumimoji="1" lang="ja-JP" altLang="en-US" smtClean="0"/>
              <a:t>1</a:t>
            </a:fld>
            <a:endParaRPr kumimoji="1" lang="ja-JP" altLang="en-US" dirty="0"/>
          </a:p>
        </p:txBody>
      </p:sp>
      <p:sp>
        <p:nvSpPr>
          <p:cNvPr id="18" name="額縁 17"/>
          <p:cNvSpPr/>
          <p:nvPr/>
        </p:nvSpPr>
        <p:spPr>
          <a:xfrm>
            <a:off x="0" y="400110"/>
            <a:ext cx="6834212" cy="715506"/>
          </a:xfrm>
          <a:prstGeom prst="bevel">
            <a:avLst>
              <a:gd name="adj" fmla="val 52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プラチナ社会研究会　レガシー共創協議会</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2014</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年度（第</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フェーズ）活動報告</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5813524" y="0"/>
            <a:ext cx="1020688" cy="400110"/>
          </a:xfrm>
          <a:prstGeom prst="rect">
            <a:avLst/>
          </a:prstGeom>
          <a:noFill/>
        </p:spPr>
        <p:txBody>
          <a:bodyPr wrap="square" rtlCol="0">
            <a:spAutoFit/>
          </a:bodyPr>
          <a:lstStyle/>
          <a:p>
            <a:pPr algn="ct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資料２</a:t>
            </a:r>
            <a:endPar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15655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8640" y="179512"/>
            <a:ext cx="6480720" cy="432048"/>
          </a:xfrm>
        </p:spPr>
        <p:txBody>
          <a:bodyPr>
            <a:normAutofit/>
          </a:bodyPr>
          <a:lstStyle/>
          <a:p>
            <a:pPr algn="l"/>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レガシー創出</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向けた提言（第</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部）</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2014</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月公表</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 name="直線コネクタ 4"/>
          <p:cNvCxnSpPr/>
          <p:nvPr/>
        </p:nvCxnSpPr>
        <p:spPr>
          <a:xfrm>
            <a:off x="260648" y="539552"/>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44624" y="1187624"/>
            <a:ext cx="4674368" cy="276999"/>
          </a:xfrm>
          <a:prstGeom prst="rect">
            <a:avLst/>
          </a:prstGeom>
          <a:noFill/>
        </p:spPr>
        <p:txBody>
          <a:bodyPr wrap="square" rtlCol="0">
            <a:spAutoFit/>
          </a:bodyPr>
          <a:lstStyle/>
          <a:p>
            <a:r>
              <a:rPr kumimoji="1" lang="en-US" altLang="ja-JP"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基本方針：</a:t>
            </a:r>
            <a:r>
              <a:rPr kumimoji="1" lang="en-US" altLang="ja-JP"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2030</a:t>
            </a:r>
            <a:r>
              <a:rPr kumimoji="1" lang="ja-JP" altLang="en-US"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年ビジョン</a:t>
            </a:r>
            <a:r>
              <a:rPr kumimoji="1" lang="en-US" altLang="ja-JP"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410816" y="1403648"/>
            <a:ext cx="6042520" cy="12026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1082195" y="1708528"/>
            <a:ext cx="2166785" cy="769441"/>
          </a:xfrm>
          <a:prstGeom prst="rect">
            <a:avLst/>
          </a:prstGeom>
          <a:solidFill>
            <a:schemeClr val="accent1">
              <a:lumMod val="20000"/>
              <a:lumOff val="80000"/>
            </a:schemeClr>
          </a:solidFill>
        </p:spPr>
        <p:txBody>
          <a:bodyPr wrap="square" rtlCol="0">
            <a:spAutoFit/>
          </a:bodyPr>
          <a:lstStyle/>
          <a:p>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夢・希望・目標を持ち続け、</a:t>
            </a:r>
            <a:endParaRPr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実現へのチャレンジを繰り返し、</a:t>
            </a:r>
            <a:endParaRPr kumimoji="1"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果敢な失敗は賞賛され、</a:t>
            </a:r>
            <a:endParaRPr kumimoji="1"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尊敬の念を</a:t>
            </a:r>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持って関わりあう</a:t>
            </a:r>
            <a:endParaRPr kumimoji="1" lang="ja-JP" altLang="en-US" sz="11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3933056" y="1707544"/>
            <a:ext cx="2376264" cy="769441"/>
          </a:xfrm>
          <a:prstGeom prst="rect">
            <a:avLst/>
          </a:prstGeom>
          <a:solidFill>
            <a:schemeClr val="accent1">
              <a:lumMod val="20000"/>
              <a:lumOff val="80000"/>
            </a:schemeClr>
          </a:solidFill>
        </p:spPr>
        <p:txBody>
          <a:bodyPr wrap="square" rtlCol="0">
            <a:spAutoFit/>
          </a:bodyPr>
          <a:lstStyle/>
          <a:p>
            <a:r>
              <a:rPr kumimoji="1"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人口・財政等の制約下でも</a:t>
            </a:r>
            <a:endParaRPr kumimoji="1"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山積</a:t>
            </a:r>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する課題が解決され、</a:t>
            </a:r>
            <a:endParaRPr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持続的</a:t>
            </a:r>
            <a:r>
              <a:rPr kumimoji="1"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な経済成長が実現し、</a:t>
            </a:r>
            <a:endParaRPr kumimoji="1"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ソフト・ヒューマンパワーで世界に貢献</a:t>
            </a:r>
            <a:endParaRPr kumimoji="1" lang="ja-JP" altLang="en-US" sz="11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274539" y="1708528"/>
            <a:ext cx="972108" cy="261610"/>
          </a:xfrm>
          <a:prstGeom prst="rect">
            <a:avLst/>
          </a:prstGeom>
          <a:noFill/>
        </p:spPr>
        <p:txBody>
          <a:bodyPr wrap="square" rtlCol="0">
            <a:spAutoFit/>
          </a:bodyPr>
          <a:lstStyle/>
          <a:p>
            <a:pPr algn="ctr"/>
            <a:r>
              <a:rPr kumimoji="1" lang="ja-JP" altLang="en-US" sz="1100" dirty="0" smtClean="0">
                <a:solidFill>
                  <a:schemeClr val="bg1"/>
                </a:solidFill>
              </a:rPr>
              <a:t>＜個人＞</a:t>
            </a:r>
            <a:endParaRPr kumimoji="1" lang="ja-JP" altLang="en-US" sz="1100" dirty="0">
              <a:solidFill>
                <a:schemeClr val="bg1"/>
              </a:solidFill>
            </a:endParaRPr>
          </a:p>
        </p:txBody>
      </p:sp>
      <p:sp>
        <p:nvSpPr>
          <p:cNvPr id="18" name="テキスト ボックス 17"/>
          <p:cNvSpPr txBox="1"/>
          <p:nvPr/>
        </p:nvSpPr>
        <p:spPr>
          <a:xfrm>
            <a:off x="3140968" y="1670194"/>
            <a:ext cx="972108" cy="261610"/>
          </a:xfrm>
          <a:prstGeom prst="rect">
            <a:avLst/>
          </a:prstGeom>
          <a:noFill/>
        </p:spPr>
        <p:txBody>
          <a:bodyPr wrap="square" rtlCol="0">
            <a:spAutoFit/>
          </a:bodyPr>
          <a:lstStyle/>
          <a:p>
            <a:pPr algn="ctr"/>
            <a:r>
              <a:rPr kumimoji="1" lang="ja-JP" altLang="en-US" sz="1100" dirty="0" smtClean="0">
                <a:solidFill>
                  <a:schemeClr val="bg1"/>
                </a:solidFill>
              </a:rPr>
              <a:t>＜組織＞</a:t>
            </a:r>
            <a:endParaRPr kumimoji="1" lang="ja-JP" altLang="en-US" sz="1100" dirty="0">
              <a:solidFill>
                <a:schemeClr val="bg1"/>
              </a:solidFill>
            </a:endParaRPr>
          </a:p>
        </p:txBody>
      </p:sp>
      <p:sp>
        <p:nvSpPr>
          <p:cNvPr id="19" name="テキスト ボックス 18"/>
          <p:cNvSpPr txBox="1"/>
          <p:nvPr/>
        </p:nvSpPr>
        <p:spPr>
          <a:xfrm>
            <a:off x="44623" y="2699792"/>
            <a:ext cx="6408711" cy="276999"/>
          </a:xfrm>
          <a:prstGeom prst="rect">
            <a:avLst/>
          </a:prstGeom>
          <a:noFill/>
        </p:spPr>
        <p:txBody>
          <a:bodyPr wrap="square" rtlCol="0">
            <a:spAutoFit/>
          </a:bodyPr>
          <a:lstStyle/>
          <a:p>
            <a:r>
              <a:rPr kumimoji="1" lang="en-US" altLang="ja-JP"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分野別（ポジティブレガシーによる社会課題解決）</a:t>
            </a:r>
            <a:r>
              <a:rPr kumimoji="1" lang="en-US" altLang="ja-JP"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分野別事業アイデア</a:t>
            </a:r>
            <a:r>
              <a:rPr kumimoji="1" lang="en-US" altLang="ja-JP"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120</a:t>
            </a:r>
            <a:r>
              <a:rPr kumimoji="1" lang="ja-JP" altLang="en-US"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以上</a:t>
            </a:r>
            <a:endParaRPr kumimoji="1" lang="ja-JP" altLang="en-US"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398137" y="3954265"/>
            <a:ext cx="2598815" cy="424428"/>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fontAlgn="auto">
              <a:spcBef>
                <a:spcPts val="0"/>
              </a:spcBef>
              <a:spcAft>
                <a:spcPts val="0"/>
              </a:spcAft>
              <a:defRPr/>
            </a:pPr>
            <a:r>
              <a:rPr lang="ja-JP" altLang="en-US" sz="1100" dirty="0" smtClean="0">
                <a:solidFill>
                  <a:schemeClr val="bg1"/>
                </a:solidFill>
                <a:latin typeface="Meiryo UI" pitchFamily="50" charset="-128"/>
                <a:ea typeface="Meiryo UI" pitchFamily="50" charset="-128"/>
                <a:cs typeface="Meiryo UI" pitchFamily="50" charset="-128"/>
              </a:rPr>
              <a:t>③世界に開かれ、ジャパン・クオリティを</a:t>
            </a:r>
            <a:r>
              <a:rPr lang="ja-JP" altLang="en-US" sz="1100" dirty="0">
                <a:solidFill>
                  <a:schemeClr val="bg1"/>
                </a:solidFill>
                <a:latin typeface="Meiryo UI" pitchFamily="50" charset="-128"/>
                <a:ea typeface="Meiryo UI" pitchFamily="50" charset="-128"/>
                <a:cs typeface="Meiryo UI" pitchFamily="50" charset="-128"/>
              </a:rPr>
              <a:t>広める社会</a:t>
            </a:r>
          </a:p>
        </p:txBody>
      </p:sp>
      <p:sp>
        <p:nvSpPr>
          <p:cNvPr id="22" name="正方形/長方形 21"/>
          <p:cNvSpPr/>
          <p:nvPr/>
        </p:nvSpPr>
        <p:spPr>
          <a:xfrm>
            <a:off x="384369" y="5440723"/>
            <a:ext cx="2612584" cy="450138"/>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fontAlgn="auto">
              <a:spcBef>
                <a:spcPts val="0"/>
              </a:spcBef>
              <a:spcAft>
                <a:spcPts val="0"/>
              </a:spcAft>
              <a:defRPr/>
            </a:pPr>
            <a:r>
              <a:rPr lang="ja-JP" altLang="en-US" sz="1100" dirty="0" smtClean="0">
                <a:solidFill>
                  <a:schemeClr val="bg1"/>
                </a:solidFill>
                <a:latin typeface="Meiryo UI" pitchFamily="50" charset="-128"/>
                <a:ea typeface="Meiryo UI" pitchFamily="50" charset="-128"/>
                <a:cs typeface="Meiryo UI" pitchFamily="50" charset="-128"/>
              </a:rPr>
              <a:t>⑥課題解決に先進的に取り組み、モデル・技術</a:t>
            </a:r>
            <a:r>
              <a:rPr lang="ja-JP" altLang="en-US" sz="1100" dirty="0">
                <a:solidFill>
                  <a:schemeClr val="bg1"/>
                </a:solidFill>
                <a:latin typeface="Meiryo UI" pitchFamily="50" charset="-128"/>
                <a:ea typeface="Meiryo UI" pitchFamily="50" charset="-128"/>
                <a:cs typeface="Meiryo UI" pitchFamily="50" charset="-128"/>
              </a:rPr>
              <a:t>を世界に示す社会</a:t>
            </a:r>
          </a:p>
        </p:txBody>
      </p:sp>
      <p:sp>
        <p:nvSpPr>
          <p:cNvPr id="24" name="正方形/長方形 23"/>
          <p:cNvSpPr/>
          <p:nvPr/>
        </p:nvSpPr>
        <p:spPr>
          <a:xfrm>
            <a:off x="384368" y="4443093"/>
            <a:ext cx="2612583" cy="439655"/>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fontAlgn="auto">
              <a:spcBef>
                <a:spcPts val="0"/>
              </a:spcBef>
              <a:spcAft>
                <a:spcPts val="0"/>
              </a:spcAft>
              <a:defRPr/>
            </a:pPr>
            <a:r>
              <a:rPr lang="ja-JP" altLang="en-US" sz="1100" dirty="0" smtClean="0">
                <a:solidFill>
                  <a:schemeClr val="bg1"/>
                </a:solidFill>
                <a:latin typeface="Meiryo UI" pitchFamily="50" charset="-128"/>
                <a:ea typeface="Meiryo UI" pitchFamily="50" charset="-128"/>
                <a:cs typeface="Meiryo UI" pitchFamily="50" charset="-128"/>
              </a:rPr>
              <a:t>④スポーツ</a:t>
            </a:r>
            <a:r>
              <a:rPr lang="ja-JP" altLang="en-US" sz="1100" dirty="0">
                <a:solidFill>
                  <a:schemeClr val="bg1"/>
                </a:solidFill>
                <a:latin typeface="Meiryo UI" pitchFamily="50" charset="-128"/>
                <a:ea typeface="Meiryo UI" pitchFamily="50" charset="-128"/>
                <a:cs typeface="Meiryo UI" pitchFamily="50" charset="-128"/>
              </a:rPr>
              <a:t>・芸術文化</a:t>
            </a:r>
            <a:r>
              <a:rPr lang="ja-JP" altLang="en-US" sz="1100" dirty="0" smtClean="0">
                <a:solidFill>
                  <a:schemeClr val="bg1"/>
                </a:solidFill>
                <a:latin typeface="Meiryo UI" pitchFamily="50" charset="-128"/>
                <a:ea typeface="Meiryo UI" pitchFamily="50" charset="-128"/>
                <a:cs typeface="Meiryo UI" pitchFamily="50" charset="-128"/>
              </a:rPr>
              <a:t>が広く</a:t>
            </a:r>
            <a:r>
              <a:rPr lang="ja-JP" altLang="en-US" sz="1100" dirty="0">
                <a:solidFill>
                  <a:schemeClr val="bg1"/>
                </a:solidFill>
                <a:latin typeface="Meiryo UI" pitchFamily="50" charset="-128"/>
                <a:ea typeface="Meiryo UI" pitchFamily="50" charset="-128"/>
                <a:cs typeface="Meiryo UI" pitchFamily="50" charset="-128"/>
              </a:rPr>
              <a:t>浸透した社会</a:t>
            </a:r>
          </a:p>
        </p:txBody>
      </p:sp>
      <p:sp>
        <p:nvSpPr>
          <p:cNvPr id="25" name="正方形/長方形 24"/>
          <p:cNvSpPr/>
          <p:nvPr/>
        </p:nvSpPr>
        <p:spPr>
          <a:xfrm>
            <a:off x="390267" y="2921645"/>
            <a:ext cx="2606684" cy="448936"/>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fontAlgn="auto">
              <a:spcBef>
                <a:spcPts val="0"/>
              </a:spcBef>
              <a:spcAft>
                <a:spcPts val="0"/>
              </a:spcAft>
              <a:defRPr/>
            </a:pPr>
            <a:r>
              <a:rPr lang="ja-JP" altLang="en-US" sz="1100" dirty="0" smtClean="0">
                <a:solidFill>
                  <a:schemeClr val="bg1"/>
                </a:solidFill>
                <a:latin typeface="Meiryo UI" pitchFamily="50" charset="-128"/>
                <a:ea typeface="Meiryo UI" pitchFamily="50" charset="-128"/>
                <a:cs typeface="Meiryo UI" pitchFamily="50" charset="-128"/>
              </a:rPr>
              <a:t>①全員</a:t>
            </a:r>
            <a:r>
              <a:rPr lang="ja-JP" altLang="en-US" sz="1100" dirty="0">
                <a:solidFill>
                  <a:schemeClr val="bg1"/>
                </a:solidFill>
                <a:latin typeface="Meiryo UI" pitchFamily="50" charset="-128"/>
                <a:ea typeface="Meiryo UI" pitchFamily="50" charset="-128"/>
                <a:cs typeface="Meiryo UI" pitchFamily="50" charset="-128"/>
              </a:rPr>
              <a:t>が能力と個性</a:t>
            </a:r>
            <a:r>
              <a:rPr lang="ja-JP" altLang="en-US" sz="1100" dirty="0" smtClean="0">
                <a:solidFill>
                  <a:schemeClr val="bg1"/>
                </a:solidFill>
                <a:latin typeface="Meiryo UI" pitchFamily="50" charset="-128"/>
                <a:ea typeface="Meiryo UI" pitchFamily="50" charset="-128"/>
                <a:cs typeface="Meiryo UI" pitchFamily="50" charset="-128"/>
              </a:rPr>
              <a:t>を発揮し、</a:t>
            </a:r>
            <a:endParaRPr lang="en-US" altLang="ja-JP" sz="1100" dirty="0" smtClean="0">
              <a:solidFill>
                <a:schemeClr val="bg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100" dirty="0" smtClean="0">
                <a:solidFill>
                  <a:schemeClr val="bg1"/>
                </a:solidFill>
                <a:latin typeface="Meiryo UI" pitchFamily="50" charset="-128"/>
                <a:ea typeface="Meiryo UI" pitchFamily="50" charset="-128"/>
                <a:cs typeface="Meiryo UI" pitchFamily="50" charset="-128"/>
              </a:rPr>
              <a:t>活躍する</a:t>
            </a:r>
            <a:r>
              <a:rPr lang="ja-JP" altLang="en-US" sz="1100" dirty="0">
                <a:solidFill>
                  <a:schemeClr val="bg1"/>
                </a:solidFill>
                <a:latin typeface="Meiryo UI" pitchFamily="50" charset="-128"/>
                <a:ea typeface="Meiryo UI" pitchFamily="50" charset="-128"/>
                <a:cs typeface="Meiryo UI" pitchFamily="50" charset="-128"/>
              </a:rPr>
              <a:t>社会</a:t>
            </a:r>
          </a:p>
        </p:txBody>
      </p:sp>
      <p:sp>
        <p:nvSpPr>
          <p:cNvPr id="26" name="正方形/長方形 25"/>
          <p:cNvSpPr/>
          <p:nvPr/>
        </p:nvSpPr>
        <p:spPr>
          <a:xfrm>
            <a:off x="384369" y="4939922"/>
            <a:ext cx="2612583" cy="447759"/>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fontAlgn="auto">
              <a:spcBef>
                <a:spcPts val="0"/>
              </a:spcBef>
              <a:spcAft>
                <a:spcPts val="0"/>
              </a:spcAft>
              <a:defRPr/>
            </a:pPr>
            <a:r>
              <a:rPr lang="ja-JP" altLang="en-US" sz="1100" dirty="0" smtClean="0">
                <a:solidFill>
                  <a:schemeClr val="bg1"/>
                </a:solidFill>
                <a:latin typeface="Meiryo UI" pitchFamily="50" charset="-128"/>
                <a:ea typeface="Meiryo UI" pitchFamily="50" charset="-128"/>
                <a:cs typeface="Meiryo UI" pitchFamily="50" charset="-128"/>
              </a:rPr>
              <a:t>⑤国民</a:t>
            </a:r>
            <a:r>
              <a:rPr lang="ja-JP" altLang="en-US" sz="1100" dirty="0">
                <a:solidFill>
                  <a:schemeClr val="bg1"/>
                </a:solidFill>
                <a:latin typeface="Meiryo UI" pitchFamily="50" charset="-128"/>
                <a:ea typeface="Meiryo UI" pitchFamily="50" charset="-128"/>
                <a:cs typeface="Meiryo UI" pitchFamily="50" charset="-128"/>
              </a:rPr>
              <a:t>も来訪者</a:t>
            </a:r>
            <a:r>
              <a:rPr lang="ja-JP" altLang="en-US" sz="1100" dirty="0" smtClean="0">
                <a:solidFill>
                  <a:schemeClr val="bg1"/>
                </a:solidFill>
                <a:latin typeface="Meiryo UI" pitchFamily="50" charset="-128"/>
                <a:ea typeface="Meiryo UI" pitchFamily="50" charset="-128"/>
                <a:cs typeface="Meiryo UI" pitchFamily="50" charset="-128"/>
              </a:rPr>
              <a:t>も安心する世界で最も安全な社会</a:t>
            </a:r>
            <a:endParaRPr lang="ja-JP" altLang="en-US" sz="1100" dirty="0">
              <a:solidFill>
                <a:schemeClr val="bg1"/>
              </a:solidFill>
              <a:latin typeface="Meiryo UI" pitchFamily="50" charset="-128"/>
              <a:ea typeface="Meiryo UI" pitchFamily="50" charset="-128"/>
              <a:cs typeface="Meiryo UI" pitchFamily="50" charset="-128"/>
            </a:endParaRPr>
          </a:p>
        </p:txBody>
      </p:sp>
      <p:sp>
        <p:nvSpPr>
          <p:cNvPr id="28" name="正方形/長方形 27"/>
          <p:cNvSpPr/>
          <p:nvPr/>
        </p:nvSpPr>
        <p:spPr>
          <a:xfrm>
            <a:off x="398137" y="3433543"/>
            <a:ext cx="2598814" cy="441093"/>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fontAlgn="auto">
              <a:spcBef>
                <a:spcPts val="0"/>
              </a:spcBef>
              <a:spcAft>
                <a:spcPts val="0"/>
              </a:spcAft>
              <a:defRPr/>
            </a:pPr>
            <a:r>
              <a:rPr lang="ja-JP" altLang="en-US" sz="1100" dirty="0">
                <a:solidFill>
                  <a:schemeClr val="bg1"/>
                </a:solidFill>
                <a:latin typeface="Meiryo UI" pitchFamily="50" charset="-128"/>
                <a:ea typeface="Meiryo UI" pitchFamily="50" charset="-128"/>
                <a:cs typeface="Meiryo UI" pitchFamily="50" charset="-128"/>
              </a:rPr>
              <a:t>②皆が健康でアクティブに暮らせる社会</a:t>
            </a:r>
          </a:p>
        </p:txBody>
      </p:sp>
      <p:sp>
        <p:nvSpPr>
          <p:cNvPr id="30" name="テキスト ボックス 29"/>
          <p:cNvSpPr txBox="1"/>
          <p:nvPr/>
        </p:nvSpPr>
        <p:spPr>
          <a:xfrm>
            <a:off x="44624" y="6034877"/>
            <a:ext cx="4674368" cy="276999"/>
          </a:xfrm>
          <a:prstGeom prst="rect">
            <a:avLst/>
          </a:prstGeom>
          <a:noFill/>
        </p:spPr>
        <p:txBody>
          <a:bodyPr wrap="square" rtlCol="0">
            <a:spAutoFit/>
          </a:bodyPr>
          <a:lstStyle/>
          <a:p>
            <a:r>
              <a:rPr kumimoji="1" lang="en-US" altLang="ja-JP"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ネガティブレガシー（負の遺産）最小化</a:t>
            </a:r>
            <a:r>
              <a:rPr kumimoji="1" lang="en-US" altLang="ja-JP"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410817" y="6250901"/>
            <a:ext cx="1866055" cy="403394"/>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algn="ctr" fontAlgn="auto">
              <a:spcBef>
                <a:spcPts val="0"/>
              </a:spcBef>
              <a:spcAft>
                <a:spcPts val="0"/>
              </a:spcAft>
              <a:defRPr/>
            </a:pPr>
            <a:r>
              <a:rPr lang="ja-JP" altLang="en-US" sz="1100" dirty="0" smtClean="0">
                <a:solidFill>
                  <a:schemeClr val="bg1"/>
                </a:solidFill>
                <a:latin typeface="Meiryo UI" pitchFamily="50" charset="-128"/>
                <a:ea typeface="Meiryo UI" pitchFamily="50" charset="-128"/>
                <a:cs typeface="Meiryo UI" pitchFamily="50" charset="-128"/>
              </a:rPr>
              <a:t>競技会場の</a:t>
            </a:r>
            <a:endParaRPr lang="en-US" altLang="ja-JP" sz="1100" dirty="0" smtClean="0">
              <a:solidFill>
                <a:schemeClr val="bg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100" dirty="0" smtClean="0">
                <a:solidFill>
                  <a:schemeClr val="bg1"/>
                </a:solidFill>
                <a:latin typeface="Meiryo UI" pitchFamily="50" charset="-128"/>
                <a:ea typeface="Meiryo UI" pitchFamily="50" charset="-128"/>
                <a:cs typeface="Meiryo UI" pitchFamily="50" charset="-128"/>
              </a:rPr>
              <a:t>大会後利用</a:t>
            </a:r>
            <a:endParaRPr lang="ja-JP" altLang="en-US" sz="1100" dirty="0">
              <a:solidFill>
                <a:schemeClr val="bg1"/>
              </a:solidFill>
              <a:latin typeface="Meiryo UI" pitchFamily="50" charset="-128"/>
              <a:ea typeface="Meiryo UI" pitchFamily="50" charset="-128"/>
              <a:cs typeface="Meiryo UI" pitchFamily="50" charset="-128"/>
            </a:endParaRPr>
          </a:p>
        </p:txBody>
      </p:sp>
      <p:sp>
        <p:nvSpPr>
          <p:cNvPr id="32" name="正方形/長方形 31"/>
          <p:cNvSpPr/>
          <p:nvPr/>
        </p:nvSpPr>
        <p:spPr>
          <a:xfrm>
            <a:off x="390266" y="6737512"/>
            <a:ext cx="1885512" cy="403394"/>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algn="ctr" fontAlgn="auto">
              <a:spcBef>
                <a:spcPts val="0"/>
              </a:spcBef>
              <a:spcAft>
                <a:spcPts val="0"/>
              </a:spcAft>
              <a:defRPr/>
            </a:pPr>
            <a:r>
              <a:rPr lang="ja-JP" altLang="en-US" sz="1100" dirty="0">
                <a:solidFill>
                  <a:schemeClr val="bg1"/>
                </a:solidFill>
                <a:latin typeface="Meiryo UI" pitchFamily="50" charset="-128"/>
                <a:ea typeface="Meiryo UI" pitchFamily="50" charset="-128"/>
                <a:cs typeface="Meiryo UI" pitchFamily="50" charset="-128"/>
              </a:rPr>
              <a:t>大会</a:t>
            </a:r>
            <a:r>
              <a:rPr lang="ja-JP" altLang="en-US" sz="1100" dirty="0" smtClean="0">
                <a:solidFill>
                  <a:schemeClr val="bg1"/>
                </a:solidFill>
                <a:latin typeface="Meiryo UI" pitchFamily="50" charset="-128"/>
                <a:ea typeface="Meiryo UI" pitchFamily="50" charset="-128"/>
                <a:cs typeface="Meiryo UI" pitchFamily="50" charset="-128"/>
              </a:rPr>
              <a:t>の</a:t>
            </a:r>
            <a:r>
              <a:rPr lang="ja-JP" altLang="en-US" sz="1100" dirty="0">
                <a:solidFill>
                  <a:schemeClr val="bg1"/>
                </a:solidFill>
                <a:latin typeface="Meiryo UI" pitchFamily="50" charset="-128"/>
                <a:ea typeface="Meiryo UI" pitchFamily="50" charset="-128"/>
                <a:cs typeface="Meiryo UI" pitchFamily="50" charset="-128"/>
              </a:rPr>
              <a:t>持続可能性</a:t>
            </a:r>
          </a:p>
        </p:txBody>
      </p:sp>
      <p:sp>
        <p:nvSpPr>
          <p:cNvPr id="33" name="正方形/長方形 32"/>
          <p:cNvSpPr/>
          <p:nvPr/>
        </p:nvSpPr>
        <p:spPr>
          <a:xfrm>
            <a:off x="405757" y="7195914"/>
            <a:ext cx="1870021" cy="403394"/>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algn="ctr" fontAlgn="auto">
              <a:spcBef>
                <a:spcPts val="0"/>
              </a:spcBef>
              <a:spcAft>
                <a:spcPts val="0"/>
              </a:spcAft>
              <a:defRPr/>
            </a:pPr>
            <a:r>
              <a:rPr lang="ja-JP" altLang="en-US" sz="1100" dirty="0" smtClean="0">
                <a:solidFill>
                  <a:schemeClr val="bg1"/>
                </a:solidFill>
                <a:latin typeface="Meiryo UI" pitchFamily="50" charset="-128"/>
                <a:ea typeface="Meiryo UI" pitchFamily="50" charset="-128"/>
                <a:cs typeface="Meiryo UI" pitchFamily="50" charset="-128"/>
              </a:rPr>
              <a:t>地方・被災地、</a:t>
            </a:r>
            <a:r>
              <a:rPr lang="en-US" altLang="ja-JP" sz="1100" dirty="0" smtClean="0">
                <a:solidFill>
                  <a:schemeClr val="bg1"/>
                </a:solidFill>
                <a:latin typeface="Meiryo UI" pitchFamily="50" charset="-128"/>
                <a:ea typeface="Meiryo UI" pitchFamily="50" charset="-128"/>
                <a:cs typeface="Meiryo UI" pitchFamily="50" charset="-128"/>
              </a:rPr>
              <a:t>2021</a:t>
            </a:r>
            <a:r>
              <a:rPr lang="ja-JP" altLang="en-US" sz="1100" dirty="0" smtClean="0">
                <a:solidFill>
                  <a:schemeClr val="bg1"/>
                </a:solidFill>
                <a:latin typeface="Meiryo UI" pitchFamily="50" charset="-128"/>
                <a:ea typeface="Meiryo UI" pitchFamily="50" charset="-128"/>
                <a:cs typeface="Meiryo UI" pitchFamily="50" charset="-128"/>
              </a:rPr>
              <a:t>年</a:t>
            </a:r>
            <a:endParaRPr lang="en-US" altLang="ja-JP" sz="1100" dirty="0" smtClean="0">
              <a:solidFill>
                <a:schemeClr val="bg1"/>
              </a:solidFill>
              <a:latin typeface="Meiryo UI" pitchFamily="50" charset="-128"/>
              <a:ea typeface="Meiryo UI" pitchFamily="50" charset="-128"/>
              <a:cs typeface="Meiryo UI" pitchFamily="50" charset="-128"/>
            </a:endParaRPr>
          </a:p>
          <a:p>
            <a:pPr algn="ctr" fontAlgn="auto">
              <a:spcBef>
                <a:spcPts val="0"/>
              </a:spcBef>
              <a:spcAft>
                <a:spcPts val="0"/>
              </a:spcAft>
              <a:defRPr/>
            </a:pPr>
            <a:r>
              <a:rPr lang="ja-JP" altLang="en-US" sz="1100" dirty="0" smtClean="0">
                <a:solidFill>
                  <a:schemeClr val="bg1"/>
                </a:solidFill>
                <a:latin typeface="Meiryo UI" pitchFamily="50" charset="-128"/>
                <a:ea typeface="Meiryo UI" pitchFamily="50" charset="-128"/>
                <a:cs typeface="Meiryo UI" pitchFamily="50" charset="-128"/>
              </a:rPr>
              <a:t>以降の落ち込み抑制</a:t>
            </a:r>
            <a:endParaRPr lang="ja-JP" altLang="en-US" sz="1100" dirty="0">
              <a:solidFill>
                <a:schemeClr val="bg1"/>
              </a:solidFill>
              <a:latin typeface="Meiryo UI" pitchFamily="50" charset="-128"/>
              <a:ea typeface="Meiryo UI" pitchFamily="50" charset="-128"/>
              <a:cs typeface="Meiryo UI" pitchFamily="50" charset="-128"/>
            </a:endParaRPr>
          </a:p>
        </p:txBody>
      </p:sp>
      <p:sp>
        <p:nvSpPr>
          <p:cNvPr id="34" name="テキスト ボックス 33"/>
          <p:cNvSpPr txBox="1"/>
          <p:nvPr/>
        </p:nvSpPr>
        <p:spPr>
          <a:xfrm>
            <a:off x="44624" y="7691061"/>
            <a:ext cx="4674368" cy="276999"/>
          </a:xfrm>
          <a:prstGeom prst="rect">
            <a:avLst/>
          </a:prstGeom>
          <a:noFill/>
        </p:spPr>
        <p:txBody>
          <a:bodyPr wrap="square" rtlCol="0">
            <a:spAutoFit/>
          </a:bodyPr>
          <a:lstStyle/>
          <a:p>
            <a:r>
              <a:rPr kumimoji="1" lang="en-US" altLang="ja-JP"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全体推進策</a:t>
            </a:r>
            <a:r>
              <a:rPr kumimoji="1" lang="en-US" altLang="ja-JP"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405757" y="7926829"/>
            <a:ext cx="1871115" cy="412303"/>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algn="ctr" fontAlgn="auto">
              <a:spcBef>
                <a:spcPts val="0"/>
              </a:spcBef>
              <a:spcAft>
                <a:spcPts val="0"/>
              </a:spcAft>
              <a:defRPr/>
            </a:pP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レガシー</a:t>
            </a:r>
            <a:r>
              <a:rPr lang="en-US" altLang="ja-JP"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PDCA</a:t>
            </a:r>
            <a:endPar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404664" y="8411140"/>
            <a:ext cx="1871115" cy="432049"/>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algn="ctr" fontAlgn="auto">
              <a:spcBef>
                <a:spcPts val="0"/>
              </a:spcBef>
              <a:spcAft>
                <a:spcPts val="0"/>
              </a:spcAft>
              <a:defRPr/>
            </a:pPr>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レガシー共創ファンド</a:t>
            </a:r>
          </a:p>
        </p:txBody>
      </p:sp>
      <p:sp>
        <p:nvSpPr>
          <p:cNvPr id="37" name="テキスト ボックス 36"/>
          <p:cNvSpPr txBox="1"/>
          <p:nvPr/>
        </p:nvSpPr>
        <p:spPr>
          <a:xfrm>
            <a:off x="2996952" y="2915816"/>
            <a:ext cx="3456384" cy="430887"/>
          </a:xfrm>
          <a:prstGeom prst="rect">
            <a:avLst/>
          </a:prstGeom>
          <a:solidFill>
            <a:schemeClr val="accent1">
              <a:lumMod val="20000"/>
              <a:lumOff val="80000"/>
            </a:schemeClr>
          </a:solidFill>
        </p:spPr>
        <p:txBody>
          <a:bodyPr wrap="square" rtlCol="0">
            <a:spAutoFit/>
          </a:bodyPr>
          <a:lstStyle/>
          <a:p>
            <a:r>
              <a:rPr lang="ja-JP" altLang="en-US" sz="11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国民の自己</a:t>
            </a:r>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実現、所得向上、人口減少・高齢化の下での経済成長や国民負担の軽減等につなげる</a:t>
            </a:r>
            <a:endParaRPr kumimoji="1"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2996952" y="3423256"/>
            <a:ext cx="3456384" cy="430887"/>
          </a:xfrm>
          <a:prstGeom prst="rect">
            <a:avLst/>
          </a:prstGeom>
          <a:solidFill>
            <a:schemeClr val="accent1">
              <a:lumMod val="20000"/>
              <a:lumOff val="80000"/>
            </a:schemeClr>
          </a:solidFill>
        </p:spPr>
        <p:txBody>
          <a:bodyPr wrap="square" rtlCol="0">
            <a:spAutoFit/>
          </a:bodyPr>
          <a:lstStyle/>
          <a:p>
            <a:r>
              <a:rPr lang="ja-JP" altLang="en-US" sz="11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国民の生活の質の</a:t>
            </a:r>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向上</a:t>
            </a:r>
            <a:r>
              <a:rPr lang="ja-JP" altLang="en-US" sz="11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やアクティブな活動の</a:t>
            </a:r>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基盤づくり、生産性向上や国民負担の軽減等につなげる</a:t>
            </a:r>
            <a:endParaRPr kumimoji="1"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2996951" y="3917028"/>
            <a:ext cx="3456384" cy="430887"/>
          </a:xfrm>
          <a:prstGeom prst="rect">
            <a:avLst/>
          </a:prstGeom>
          <a:solidFill>
            <a:schemeClr val="accent1">
              <a:lumMod val="20000"/>
              <a:lumOff val="80000"/>
            </a:schemeClr>
          </a:solidFill>
        </p:spPr>
        <p:txBody>
          <a:bodyPr wrap="square" rtlCol="0">
            <a:spAutoFit/>
          </a:bodyPr>
          <a:lstStyle/>
          <a:p>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観光産業の活性化による雇用創出、日本の良さを世界に広め日本ファンの拡大、安全保障強化につなげる</a:t>
            </a:r>
            <a:endParaRPr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2996951" y="4432087"/>
            <a:ext cx="3456384" cy="430887"/>
          </a:xfrm>
          <a:prstGeom prst="rect">
            <a:avLst/>
          </a:prstGeom>
          <a:solidFill>
            <a:schemeClr val="accent1">
              <a:lumMod val="20000"/>
              <a:lumOff val="80000"/>
            </a:schemeClr>
          </a:solidFill>
        </p:spPr>
        <p:txBody>
          <a:bodyPr wrap="square" rtlCol="0">
            <a:spAutoFit/>
          </a:bodyPr>
          <a:lstStyle/>
          <a:p>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成熟社会として芸術・文化の生活への浸透・定着、新たな需要・産業の創出につなげる</a:t>
            </a:r>
            <a:endParaRPr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2996952" y="4939922"/>
            <a:ext cx="3456384" cy="430887"/>
          </a:xfrm>
          <a:prstGeom prst="rect">
            <a:avLst/>
          </a:prstGeom>
          <a:solidFill>
            <a:schemeClr val="accent1">
              <a:lumMod val="20000"/>
              <a:lumOff val="80000"/>
            </a:schemeClr>
          </a:solidFill>
        </p:spPr>
        <p:txBody>
          <a:bodyPr wrap="square" rtlCol="0">
            <a:spAutoFit/>
          </a:bodyPr>
          <a:lstStyle/>
          <a:p>
            <a:r>
              <a:rPr lang="ja-JP" altLang="en-US" sz="11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大会</a:t>
            </a:r>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中の安全確保をトリガーにして日本全体の安全性向上につなげる</a:t>
            </a:r>
            <a:endParaRPr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2996951" y="5440723"/>
            <a:ext cx="3456384" cy="430887"/>
          </a:xfrm>
          <a:prstGeom prst="rect">
            <a:avLst/>
          </a:prstGeom>
          <a:solidFill>
            <a:schemeClr val="accent1">
              <a:lumMod val="20000"/>
              <a:lumOff val="80000"/>
            </a:schemeClr>
          </a:solidFill>
        </p:spPr>
        <p:txBody>
          <a:bodyPr wrap="square" rtlCol="0">
            <a:spAutoFit/>
          </a:bodyPr>
          <a:lstStyle/>
          <a:p>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科学技術・</a:t>
            </a:r>
            <a:r>
              <a:rPr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の先進的な活用やイノベーション創出、その成果の世界への還元につなげる</a:t>
            </a:r>
            <a:endParaRPr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2275778" y="6250901"/>
            <a:ext cx="4177558" cy="403394"/>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fontAlgn="auto">
              <a:spcBef>
                <a:spcPts val="0"/>
              </a:spcBef>
              <a:spcAft>
                <a:spcPts val="0"/>
              </a:spcAft>
              <a:defRPr/>
            </a:pPr>
            <a:r>
              <a:rPr lang="ja-JP" altLang="en-US" sz="1100" dirty="0">
                <a:solidFill>
                  <a:srgbClr val="002060"/>
                </a:solidFill>
                <a:latin typeface="Meiryo UI" pitchFamily="50" charset="-128"/>
                <a:ea typeface="Meiryo UI" pitchFamily="50" charset="-128"/>
                <a:cs typeface="Meiryo UI" pitchFamily="50" charset="-128"/>
              </a:rPr>
              <a:t>運営</a:t>
            </a:r>
            <a:r>
              <a:rPr lang="ja-JP" altLang="en-US" sz="1100" dirty="0" smtClean="0">
                <a:solidFill>
                  <a:srgbClr val="002060"/>
                </a:solidFill>
                <a:latin typeface="Meiryo UI" pitchFamily="50" charset="-128"/>
                <a:ea typeface="Meiryo UI" pitchFamily="50" charset="-128"/>
                <a:cs typeface="Meiryo UI" pitchFamily="50" charset="-128"/>
              </a:rPr>
              <a:t>方法・管理技術に関する民間提案の反映、複数施設の一体的運営、スポーツ以外の集客機能複合化、施設利用需要の創出・拡大等</a:t>
            </a:r>
            <a:endParaRPr lang="en-US" altLang="ja-JP" sz="1100" dirty="0" smtClean="0">
              <a:solidFill>
                <a:srgbClr val="002060"/>
              </a:solidFill>
              <a:latin typeface="Meiryo UI" pitchFamily="50" charset="-128"/>
              <a:ea typeface="Meiryo UI" pitchFamily="50" charset="-128"/>
              <a:cs typeface="Meiryo UI" pitchFamily="50" charset="-128"/>
            </a:endParaRPr>
          </a:p>
        </p:txBody>
      </p:sp>
      <p:sp>
        <p:nvSpPr>
          <p:cNvPr id="45" name="正方形/長方形 44"/>
          <p:cNvSpPr/>
          <p:nvPr/>
        </p:nvSpPr>
        <p:spPr>
          <a:xfrm>
            <a:off x="2276872" y="6737512"/>
            <a:ext cx="4177558" cy="403394"/>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fontAlgn="auto">
              <a:spcBef>
                <a:spcPts val="0"/>
              </a:spcBef>
              <a:spcAft>
                <a:spcPts val="0"/>
              </a:spcAft>
              <a:defRPr/>
            </a:pPr>
            <a:r>
              <a:rPr lang="en-US" altLang="ja-JP" sz="1100" dirty="0" smtClean="0">
                <a:solidFill>
                  <a:srgbClr val="002060"/>
                </a:solidFill>
                <a:latin typeface="Meiryo UI" pitchFamily="50" charset="-128"/>
                <a:ea typeface="Meiryo UI" pitchFamily="50" charset="-128"/>
                <a:cs typeface="Meiryo UI" pitchFamily="50" charset="-128"/>
              </a:rPr>
              <a:t>ISO20121</a:t>
            </a:r>
            <a:r>
              <a:rPr lang="ja-JP" altLang="en-US" sz="1100" dirty="0" smtClean="0">
                <a:solidFill>
                  <a:srgbClr val="002060"/>
                </a:solidFill>
                <a:latin typeface="Meiryo UI" pitchFamily="50" charset="-128"/>
                <a:ea typeface="Meiryo UI" pitchFamily="50" charset="-128"/>
                <a:cs typeface="Meiryo UI" pitchFamily="50" charset="-128"/>
              </a:rPr>
              <a:t>に沿った透明性の高いプロセス・ステークホルダーの参画、サプライチェーンを対象とする調達ポリシー策定等</a:t>
            </a:r>
            <a:endParaRPr lang="ja-JP" altLang="en-US" sz="1100" dirty="0">
              <a:solidFill>
                <a:srgbClr val="002060"/>
              </a:solidFill>
              <a:latin typeface="Meiryo UI" pitchFamily="50" charset="-128"/>
              <a:ea typeface="Meiryo UI" pitchFamily="50" charset="-128"/>
              <a:cs typeface="Meiryo UI" pitchFamily="50" charset="-128"/>
            </a:endParaRPr>
          </a:p>
        </p:txBody>
      </p:sp>
      <p:sp>
        <p:nvSpPr>
          <p:cNvPr id="46" name="正方形/長方形 45"/>
          <p:cNvSpPr/>
          <p:nvPr/>
        </p:nvSpPr>
        <p:spPr>
          <a:xfrm>
            <a:off x="2275777" y="7195914"/>
            <a:ext cx="4177558" cy="403394"/>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fontAlgn="auto">
              <a:spcBef>
                <a:spcPts val="0"/>
              </a:spcBef>
              <a:spcAft>
                <a:spcPts val="0"/>
              </a:spcAft>
              <a:defRPr/>
            </a:pPr>
            <a:r>
              <a:rPr lang="ja-JP" altLang="en-US" sz="1100" dirty="0" smtClean="0">
                <a:solidFill>
                  <a:srgbClr val="002060"/>
                </a:solidFill>
                <a:latin typeface="Meiryo UI" pitchFamily="50" charset="-128"/>
                <a:ea typeface="Meiryo UI" pitchFamily="50" charset="-128"/>
                <a:cs typeface="Meiryo UI" pitchFamily="50" charset="-128"/>
              </a:rPr>
              <a:t>復興計画の進捗管理強化・前倒し実現、地方経済のモニタリング強化と事前対策、地方版レガシープランの策定、公共事業の</a:t>
            </a:r>
            <a:r>
              <a:rPr lang="en-US" altLang="ja-JP" sz="1100" dirty="0" smtClean="0">
                <a:solidFill>
                  <a:srgbClr val="002060"/>
                </a:solidFill>
                <a:latin typeface="Meiryo UI" pitchFamily="50" charset="-128"/>
                <a:ea typeface="Meiryo UI" pitchFamily="50" charset="-128"/>
                <a:cs typeface="Meiryo UI" pitchFamily="50" charset="-128"/>
              </a:rPr>
              <a:t>2021</a:t>
            </a:r>
            <a:r>
              <a:rPr lang="ja-JP" altLang="en-US" sz="1100" dirty="0" smtClean="0">
                <a:solidFill>
                  <a:srgbClr val="002060"/>
                </a:solidFill>
                <a:latin typeface="Meiryo UI" pitchFamily="50" charset="-128"/>
                <a:ea typeface="Meiryo UI" pitchFamily="50" charset="-128"/>
                <a:cs typeface="Meiryo UI" pitchFamily="50" charset="-128"/>
              </a:rPr>
              <a:t>年以降への分散</a:t>
            </a:r>
            <a:endParaRPr lang="ja-JP" altLang="en-US" sz="1100" dirty="0">
              <a:solidFill>
                <a:srgbClr val="002060"/>
              </a:solidFill>
              <a:latin typeface="Meiryo UI" pitchFamily="50" charset="-128"/>
              <a:ea typeface="Meiryo UI" pitchFamily="50" charset="-128"/>
              <a:cs typeface="Meiryo UI" pitchFamily="50" charset="-128"/>
            </a:endParaRPr>
          </a:p>
        </p:txBody>
      </p:sp>
      <p:sp>
        <p:nvSpPr>
          <p:cNvPr id="47" name="正方形/長方形 46"/>
          <p:cNvSpPr/>
          <p:nvPr/>
        </p:nvSpPr>
        <p:spPr>
          <a:xfrm>
            <a:off x="2276872" y="7926829"/>
            <a:ext cx="4177558" cy="403394"/>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fontAlgn="auto">
              <a:spcBef>
                <a:spcPts val="0"/>
              </a:spcBef>
              <a:spcAft>
                <a:spcPts val="0"/>
              </a:spcAft>
              <a:defRPr/>
            </a:pPr>
            <a:r>
              <a:rPr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包括的なビジョンなど方向性提示（</a:t>
            </a:r>
            <a:r>
              <a:rPr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P</a:t>
            </a:r>
            <a:r>
              <a:rPr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）、産官学協働（</a:t>
            </a:r>
            <a:r>
              <a:rPr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D</a:t>
            </a:r>
            <a:r>
              <a:rPr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）、第三者機関によるモニタリング（</a:t>
            </a:r>
            <a:r>
              <a:rPr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C</a:t>
            </a:r>
            <a:r>
              <a:rPr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）、次に向けた改善（</a:t>
            </a:r>
            <a:r>
              <a:rPr lang="en-US" altLang="ja-JP"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正方形/長方形 47"/>
          <p:cNvSpPr/>
          <p:nvPr/>
        </p:nvSpPr>
        <p:spPr>
          <a:xfrm>
            <a:off x="2275777" y="8411140"/>
            <a:ext cx="4177558" cy="403394"/>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fontAlgn="auto">
              <a:spcBef>
                <a:spcPts val="0"/>
              </a:spcBef>
              <a:spcAft>
                <a:spcPts val="0"/>
              </a:spcAft>
              <a:defRPr/>
            </a:pPr>
            <a:r>
              <a:rPr lang="ja-JP" altLang="en-US" sz="1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国内外の</a:t>
            </a:r>
            <a:r>
              <a:rPr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あらゆる</a:t>
            </a:r>
            <a:r>
              <a:rPr lang="ja-JP" altLang="en-US" sz="1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主体</a:t>
            </a:r>
            <a:r>
              <a:rPr lang="ja-JP" altLang="en-US" sz="1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から事業・施策を募集し、一定の基準をクリアしたプロジェクトについて適切な資金を提供する仕組み</a:t>
            </a:r>
            <a:endParaRPr lang="ja-JP" altLang="en-US" sz="11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744849" y="1403648"/>
            <a:ext cx="5276439" cy="307777"/>
          </a:xfrm>
          <a:prstGeom prst="rect">
            <a:avLst/>
          </a:prstGeom>
        </p:spPr>
        <p:txBody>
          <a:bodyPr wrap="square">
            <a:spAutoFit/>
          </a:bodyPr>
          <a:lstStyle/>
          <a:p>
            <a:pPr algn="ct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夢とチャレンジと敬意を感じられる持続可能な成熟社会</a:t>
            </a:r>
          </a:p>
        </p:txBody>
      </p:sp>
      <p:sp>
        <p:nvSpPr>
          <p:cNvPr id="43" name="テキスト ボックス 42"/>
          <p:cNvSpPr txBox="1"/>
          <p:nvPr/>
        </p:nvSpPr>
        <p:spPr>
          <a:xfrm>
            <a:off x="216024" y="581943"/>
            <a:ext cx="6813376" cy="430887"/>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レガシー実現に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向けて、協議会としての提言を作成・公表しました（</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月：第</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部、</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月：第</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詳細は協議会</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サイト（</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hlinkClick r:id="rId2"/>
              </a:rPr>
              <a:t>http://</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hlinkClick r:id="rId2"/>
              </a:rPr>
              <a:t>www.mri.co.jp/opinion/legacy/index.html</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）をご覧下さい。</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スライド番号プレースホルダー 6"/>
          <p:cNvSpPr>
            <a:spLocks noGrp="1"/>
          </p:cNvSpPr>
          <p:nvPr>
            <p:ph type="sldNum" sz="quarter" idx="12"/>
          </p:nvPr>
        </p:nvSpPr>
        <p:spPr/>
        <p:txBody>
          <a:bodyPr/>
          <a:lstStyle/>
          <a:p>
            <a:fld id="{2391841E-693F-404D-A2C1-5B68F1D0F6CB}" type="slidenum">
              <a:rPr kumimoji="1" lang="ja-JP" altLang="en-US" smtClean="0"/>
              <a:t>2</a:t>
            </a:fld>
            <a:endParaRPr kumimoji="1" lang="ja-JP" altLang="en-US"/>
          </a:p>
        </p:txBody>
      </p:sp>
    </p:spTree>
    <p:extLst>
      <p:ext uri="{BB962C8B-B14F-4D97-AF65-F5344CB8AC3E}">
        <p14:creationId xmlns:p14="http://schemas.microsoft.com/office/powerpoint/2010/main" val="154290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8640" y="179512"/>
            <a:ext cx="6485516" cy="432048"/>
          </a:xfrm>
        </p:spPr>
        <p:txBody>
          <a:bodyPr>
            <a:normAutofit/>
          </a:bodyPr>
          <a:lstStyle/>
          <a:p>
            <a:pPr algn="l"/>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レガシー創出</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向けた提言（第</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部）</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2014</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月公表</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 name="直線コネクタ 4"/>
          <p:cNvCxnSpPr/>
          <p:nvPr/>
        </p:nvCxnSpPr>
        <p:spPr>
          <a:xfrm>
            <a:off x="260648" y="539552"/>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角丸四角形 5"/>
          <p:cNvSpPr/>
          <p:nvPr/>
        </p:nvSpPr>
        <p:spPr>
          <a:xfrm>
            <a:off x="5006725" y="4682573"/>
            <a:ext cx="1789397" cy="57606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7" name="角丸四角形 6"/>
          <p:cNvSpPr/>
          <p:nvPr/>
        </p:nvSpPr>
        <p:spPr>
          <a:xfrm>
            <a:off x="5017972" y="5762693"/>
            <a:ext cx="1778150" cy="57606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9" name="角丸四角形 8"/>
          <p:cNvSpPr/>
          <p:nvPr/>
        </p:nvSpPr>
        <p:spPr>
          <a:xfrm>
            <a:off x="5010010" y="6770805"/>
            <a:ext cx="1786111" cy="57606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0" name="角丸四角形 9"/>
          <p:cNvSpPr/>
          <p:nvPr/>
        </p:nvSpPr>
        <p:spPr>
          <a:xfrm>
            <a:off x="243394" y="7490885"/>
            <a:ext cx="6552730" cy="536257"/>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11" name="正方形/長方形 10"/>
          <p:cNvSpPr/>
          <p:nvPr/>
        </p:nvSpPr>
        <p:spPr>
          <a:xfrm>
            <a:off x="243393" y="4649895"/>
            <a:ext cx="1584176" cy="273202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12" name="テキスト ボックス 11"/>
          <p:cNvSpPr txBox="1"/>
          <p:nvPr/>
        </p:nvSpPr>
        <p:spPr>
          <a:xfrm>
            <a:off x="334389" y="7058837"/>
            <a:ext cx="1438863" cy="261610"/>
          </a:xfrm>
          <a:prstGeom prst="rect">
            <a:avLst/>
          </a:prstGeom>
          <a:noFill/>
        </p:spPr>
        <p:txBody>
          <a:bodyPr wrap="square" rtlCol="0">
            <a:spAutoFit/>
          </a:bodyPr>
          <a:lstStyle/>
          <a:p>
            <a:r>
              <a:rPr kumimoji="1" lang="ja-JP" altLang="en-US" sz="1100" b="1" dirty="0" smtClean="0">
                <a:solidFill>
                  <a:srgbClr val="0000FF"/>
                </a:solidFill>
              </a:rPr>
              <a:t>本協議会（</a:t>
            </a:r>
            <a:r>
              <a:rPr lang="en-US" altLang="ja-JP" sz="1100" b="1" dirty="0" smtClean="0">
                <a:solidFill>
                  <a:srgbClr val="0000FF"/>
                </a:solidFill>
              </a:rPr>
              <a:t>40PJT</a:t>
            </a:r>
            <a:r>
              <a:rPr kumimoji="1" lang="ja-JP" altLang="en-US" sz="1100" b="1" dirty="0" smtClean="0">
                <a:solidFill>
                  <a:srgbClr val="0000FF"/>
                </a:solidFill>
              </a:rPr>
              <a:t>）</a:t>
            </a:r>
            <a:endParaRPr kumimoji="1" lang="ja-JP" altLang="en-US" sz="1100" b="1" dirty="0">
              <a:solidFill>
                <a:srgbClr val="0000FF"/>
              </a:solidFill>
            </a:endParaRPr>
          </a:p>
        </p:txBody>
      </p:sp>
      <p:sp>
        <p:nvSpPr>
          <p:cNvPr id="13" name="テキスト ボックス 12"/>
          <p:cNvSpPr txBox="1"/>
          <p:nvPr/>
        </p:nvSpPr>
        <p:spPr>
          <a:xfrm>
            <a:off x="334389" y="4682573"/>
            <a:ext cx="1288452" cy="261610"/>
          </a:xfrm>
          <a:prstGeom prst="rect">
            <a:avLst/>
          </a:prstGeom>
          <a:noFill/>
        </p:spPr>
        <p:txBody>
          <a:bodyPr wrap="square" rtlCol="0">
            <a:spAutoFit/>
          </a:bodyPr>
          <a:lstStyle/>
          <a:p>
            <a:r>
              <a:rPr kumimoji="1" lang="ja-JP" altLang="en-US" sz="1100" dirty="0" smtClean="0"/>
              <a:t>大会組織委員会</a:t>
            </a:r>
            <a:endParaRPr kumimoji="1" lang="ja-JP" altLang="en-US" sz="1100" dirty="0"/>
          </a:p>
        </p:txBody>
      </p:sp>
      <p:sp>
        <p:nvSpPr>
          <p:cNvPr id="14" name="テキスト ボックス 13"/>
          <p:cNvSpPr txBox="1"/>
          <p:nvPr/>
        </p:nvSpPr>
        <p:spPr>
          <a:xfrm>
            <a:off x="334389" y="4898597"/>
            <a:ext cx="992473" cy="261610"/>
          </a:xfrm>
          <a:prstGeom prst="rect">
            <a:avLst/>
          </a:prstGeom>
          <a:noFill/>
        </p:spPr>
        <p:txBody>
          <a:bodyPr wrap="square" rtlCol="0">
            <a:spAutoFit/>
          </a:bodyPr>
          <a:lstStyle/>
          <a:p>
            <a:r>
              <a:rPr kumimoji="1" lang="ja-JP" altLang="en-US" sz="1100" dirty="0" smtClean="0"/>
              <a:t>東京都</a:t>
            </a:r>
            <a:endParaRPr kumimoji="1" lang="ja-JP" altLang="en-US" sz="1100" dirty="0"/>
          </a:p>
        </p:txBody>
      </p:sp>
      <p:sp>
        <p:nvSpPr>
          <p:cNvPr id="15" name="テキスト ボックス 14"/>
          <p:cNvSpPr txBox="1"/>
          <p:nvPr/>
        </p:nvSpPr>
        <p:spPr>
          <a:xfrm>
            <a:off x="334389" y="5114621"/>
            <a:ext cx="1083122" cy="261610"/>
          </a:xfrm>
          <a:prstGeom prst="rect">
            <a:avLst/>
          </a:prstGeom>
          <a:noFill/>
        </p:spPr>
        <p:txBody>
          <a:bodyPr wrap="square" rtlCol="0">
            <a:spAutoFit/>
          </a:bodyPr>
          <a:lstStyle/>
          <a:p>
            <a:r>
              <a:rPr kumimoji="1" lang="ja-JP" altLang="en-US" sz="1100" dirty="0" smtClean="0"/>
              <a:t>各府省</a:t>
            </a:r>
            <a:endParaRPr kumimoji="1" lang="ja-JP" altLang="en-US" sz="1100" dirty="0"/>
          </a:p>
        </p:txBody>
      </p:sp>
      <p:sp>
        <p:nvSpPr>
          <p:cNvPr id="16" name="テキスト ボックス 15"/>
          <p:cNvSpPr txBox="1"/>
          <p:nvPr/>
        </p:nvSpPr>
        <p:spPr>
          <a:xfrm>
            <a:off x="334389" y="5330645"/>
            <a:ext cx="1083122" cy="261610"/>
          </a:xfrm>
          <a:prstGeom prst="rect">
            <a:avLst/>
          </a:prstGeom>
          <a:noFill/>
        </p:spPr>
        <p:txBody>
          <a:bodyPr wrap="square" rtlCol="0">
            <a:spAutoFit/>
          </a:bodyPr>
          <a:lstStyle/>
          <a:p>
            <a:r>
              <a:rPr kumimoji="1" lang="ja-JP" altLang="en-US" sz="1100" dirty="0" smtClean="0"/>
              <a:t>自治体</a:t>
            </a:r>
            <a:endParaRPr kumimoji="1" lang="ja-JP" altLang="en-US" sz="1100" dirty="0"/>
          </a:p>
        </p:txBody>
      </p:sp>
      <p:sp>
        <p:nvSpPr>
          <p:cNvPr id="17" name="テキスト ボックス 16"/>
          <p:cNvSpPr txBox="1"/>
          <p:nvPr/>
        </p:nvSpPr>
        <p:spPr>
          <a:xfrm>
            <a:off x="334389" y="5978717"/>
            <a:ext cx="1312318" cy="430887"/>
          </a:xfrm>
          <a:prstGeom prst="rect">
            <a:avLst/>
          </a:prstGeom>
          <a:noFill/>
        </p:spPr>
        <p:txBody>
          <a:bodyPr wrap="square" rtlCol="0">
            <a:spAutoFit/>
          </a:bodyPr>
          <a:lstStyle/>
          <a:p>
            <a:r>
              <a:rPr kumimoji="1" lang="ja-JP" altLang="en-US" sz="1100" dirty="0" smtClean="0"/>
              <a:t>民間組織</a:t>
            </a:r>
            <a:endParaRPr kumimoji="1" lang="en-US" altLang="ja-JP" sz="1100" dirty="0" smtClean="0"/>
          </a:p>
          <a:p>
            <a:r>
              <a:rPr kumimoji="1" lang="ja-JP" altLang="en-US" sz="1100" dirty="0" smtClean="0"/>
              <a:t>（企業、</a:t>
            </a:r>
            <a:r>
              <a:rPr kumimoji="1" lang="en-US" altLang="ja-JP" sz="1100" dirty="0" smtClean="0"/>
              <a:t>NPO</a:t>
            </a:r>
            <a:r>
              <a:rPr kumimoji="1" lang="ja-JP" altLang="en-US" sz="1100" dirty="0" smtClean="0"/>
              <a:t>等）</a:t>
            </a:r>
            <a:endParaRPr kumimoji="1" lang="ja-JP" altLang="en-US" sz="1100" dirty="0"/>
          </a:p>
        </p:txBody>
      </p:sp>
      <p:sp>
        <p:nvSpPr>
          <p:cNvPr id="18" name="テキスト ボックス 17"/>
          <p:cNvSpPr txBox="1"/>
          <p:nvPr/>
        </p:nvSpPr>
        <p:spPr>
          <a:xfrm>
            <a:off x="334389" y="6626789"/>
            <a:ext cx="1438863" cy="261610"/>
          </a:xfrm>
          <a:prstGeom prst="rect">
            <a:avLst/>
          </a:prstGeom>
          <a:noFill/>
        </p:spPr>
        <p:txBody>
          <a:bodyPr wrap="square" rtlCol="0">
            <a:spAutoFit/>
          </a:bodyPr>
          <a:lstStyle/>
          <a:p>
            <a:r>
              <a:rPr kumimoji="1" lang="en-US" altLang="ja-JP" sz="1100" dirty="0" smtClean="0"/>
              <a:t>RWC2019</a:t>
            </a:r>
            <a:r>
              <a:rPr kumimoji="1" lang="ja-JP" altLang="en-US" sz="900" dirty="0" smtClean="0"/>
              <a:t>（注</a:t>
            </a:r>
            <a:r>
              <a:rPr kumimoji="1" lang="en-US" altLang="ja-JP" sz="900" dirty="0" smtClean="0"/>
              <a:t>1</a:t>
            </a:r>
            <a:r>
              <a:rPr kumimoji="1" lang="ja-JP" altLang="en-US" sz="900" dirty="0" smtClean="0"/>
              <a:t>）</a:t>
            </a:r>
            <a:endParaRPr kumimoji="1" lang="ja-JP" altLang="en-US" sz="900" dirty="0"/>
          </a:p>
        </p:txBody>
      </p:sp>
      <p:sp>
        <p:nvSpPr>
          <p:cNvPr id="19" name="テキスト ボックス 18"/>
          <p:cNvSpPr txBox="1"/>
          <p:nvPr/>
        </p:nvSpPr>
        <p:spPr>
          <a:xfrm>
            <a:off x="2547649" y="4649895"/>
            <a:ext cx="369332" cy="2732025"/>
          </a:xfrm>
          <a:prstGeom prst="rect">
            <a:avLst/>
          </a:prstGeom>
          <a:solidFill>
            <a:schemeClr val="accent4">
              <a:lumMod val="60000"/>
              <a:lumOff val="40000"/>
            </a:schemeClr>
          </a:solidFill>
          <a:ln>
            <a:noFill/>
          </a:ln>
        </p:spPr>
        <p:txBody>
          <a:bodyPr vert="eaVert" wrap="square" rtlCol="0">
            <a:spAutoFit/>
          </a:bodyPr>
          <a:lstStyle/>
          <a:p>
            <a:pPr algn="ctr"/>
            <a:r>
              <a:rPr kumimoji="1" lang="ja-JP" altLang="en-US" sz="1200" b="1" dirty="0" smtClean="0">
                <a:solidFill>
                  <a:schemeClr val="bg1"/>
                </a:solidFill>
              </a:rPr>
              <a:t>レガシー事業・施策の検討</a:t>
            </a:r>
            <a:endParaRPr kumimoji="1" lang="ja-JP" altLang="en-US" sz="1200" b="1" dirty="0">
              <a:solidFill>
                <a:schemeClr val="bg1"/>
              </a:solidFill>
            </a:endParaRPr>
          </a:p>
        </p:txBody>
      </p:sp>
      <p:sp>
        <p:nvSpPr>
          <p:cNvPr id="20" name="テキスト ボックス 19"/>
          <p:cNvSpPr txBox="1"/>
          <p:nvPr/>
        </p:nvSpPr>
        <p:spPr>
          <a:xfrm>
            <a:off x="4995922" y="4782814"/>
            <a:ext cx="1645380" cy="430887"/>
          </a:xfrm>
          <a:prstGeom prst="rect">
            <a:avLst/>
          </a:prstGeom>
          <a:noFill/>
        </p:spPr>
        <p:txBody>
          <a:bodyPr wrap="square" rtlCol="0">
            <a:spAutoFit/>
          </a:bodyPr>
          <a:lstStyle/>
          <a:p>
            <a:r>
              <a:rPr kumimoji="1" lang="ja-JP" altLang="en-US" sz="1100" b="1" dirty="0" smtClean="0">
                <a:solidFill>
                  <a:srgbClr val="002060"/>
                </a:solidFill>
              </a:rPr>
              <a:t>提言</a:t>
            </a:r>
            <a:r>
              <a:rPr kumimoji="1" lang="en-US" altLang="ja-JP" sz="1100" b="1" dirty="0" smtClean="0">
                <a:solidFill>
                  <a:srgbClr val="002060"/>
                </a:solidFill>
              </a:rPr>
              <a:t>1</a:t>
            </a:r>
            <a:r>
              <a:rPr kumimoji="1" lang="ja-JP" altLang="en-US" sz="1100" b="1" dirty="0" smtClean="0">
                <a:solidFill>
                  <a:srgbClr val="002060"/>
                </a:solidFill>
              </a:rPr>
              <a:t>：</a:t>
            </a:r>
            <a:endParaRPr kumimoji="1" lang="en-US" altLang="ja-JP" sz="1100" b="1" dirty="0" smtClean="0">
              <a:solidFill>
                <a:srgbClr val="002060"/>
              </a:solidFill>
            </a:endParaRPr>
          </a:p>
          <a:p>
            <a:r>
              <a:rPr kumimoji="1" lang="ja-JP" altLang="en-US" sz="1100" b="1" dirty="0" smtClean="0">
                <a:solidFill>
                  <a:srgbClr val="002060"/>
                </a:solidFill>
              </a:rPr>
              <a:t>社会・経済の構造改革</a:t>
            </a:r>
            <a:endParaRPr kumimoji="1" lang="ja-JP" altLang="en-US" sz="1100" b="1" dirty="0">
              <a:solidFill>
                <a:srgbClr val="002060"/>
              </a:solidFill>
            </a:endParaRPr>
          </a:p>
        </p:txBody>
      </p:sp>
      <p:sp>
        <p:nvSpPr>
          <p:cNvPr id="21" name="テキスト ボックス 20"/>
          <p:cNvSpPr txBox="1"/>
          <p:nvPr/>
        </p:nvSpPr>
        <p:spPr>
          <a:xfrm>
            <a:off x="5017972" y="5843446"/>
            <a:ext cx="1656184" cy="430887"/>
          </a:xfrm>
          <a:prstGeom prst="rect">
            <a:avLst/>
          </a:prstGeom>
          <a:noFill/>
        </p:spPr>
        <p:txBody>
          <a:bodyPr wrap="square" rtlCol="0">
            <a:spAutoFit/>
          </a:bodyPr>
          <a:lstStyle/>
          <a:p>
            <a:r>
              <a:rPr kumimoji="1" lang="ja-JP" altLang="en-US" sz="1100" b="1" dirty="0" smtClean="0">
                <a:solidFill>
                  <a:srgbClr val="002060"/>
                </a:solidFill>
              </a:rPr>
              <a:t>提言</a:t>
            </a:r>
            <a:r>
              <a:rPr kumimoji="1" lang="en-US" altLang="ja-JP" sz="1100" b="1" dirty="0" smtClean="0">
                <a:solidFill>
                  <a:srgbClr val="002060"/>
                </a:solidFill>
              </a:rPr>
              <a:t>2</a:t>
            </a:r>
            <a:r>
              <a:rPr kumimoji="1" lang="ja-JP" altLang="en-US" sz="1100" b="1" dirty="0" smtClean="0">
                <a:solidFill>
                  <a:srgbClr val="002060"/>
                </a:solidFill>
              </a:rPr>
              <a:t>：</a:t>
            </a:r>
            <a:endParaRPr kumimoji="1" lang="en-US" altLang="ja-JP" sz="1100" b="1" dirty="0" smtClean="0">
              <a:solidFill>
                <a:srgbClr val="002060"/>
              </a:solidFill>
            </a:endParaRPr>
          </a:p>
          <a:p>
            <a:r>
              <a:rPr kumimoji="1" lang="ja-JP" altLang="en-US" sz="1100" b="1" dirty="0" smtClean="0">
                <a:solidFill>
                  <a:srgbClr val="002060"/>
                </a:solidFill>
              </a:rPr>
              <a:t>地方創生・被災地復興</a:t>
            </a:r>
            <a:endParaRPr kumimoji="1" lang="ja-JP" altLang="en-US" sz="1100" b="1" dirty="0">
              <a:solidFill>
                <a:srgbClr val="002060"/>
              </a:solidFill>
            </a:endParaRPr>
          </a:p>
        </p:txBody>
      </p:sp>
      <p:sp>
        <p:nvSpPr>
          <p:cNvPr id="22" name="テキスト ボックス 21"/>
          <p:cNvSpPr txBox="1"/>
          <p:nvPr/>
        </p:nvSpPr>
        <p:spPr>
          <a:xfrm>
            <a:off x="4995922" y="6837022"/>
            <a:ext cx="1800200" cy="430887"/>
          </a:xfrm>
          <a:prstGeom prst="rect">
            <a:avLst/>
          </a:prstGeom>
          <a:noFill/>
        </p:spPr>
        <p:txBody>
          <a:bodyPr wrap="square" rtlCol="0">
            <a:spAutoFit/>
          </a:bodyPr>
          <a:lstStyle/>
          <a:p>
            <a:r>
              <a:rPr kumimoji="1" lang="ja-JP" altLang="en-US" sz="1100" b="1" dirty="0" smtClean="0">
                <a:solidFill>
                  <a:srgbClr val="002060"/>
                </a:solidFill>
              </a:rPr>
              <a:t>提言</a:t>
            </a:r>
            <a:r>
              <a:rPr kumimoji="1" lang="en-US" altLang="ja-JP" sz="1100" b="1" dirty="0" smtClean="0">
                <a:solidFill>
                  <a:srgbClr val="002060"/>
                </a:solidFill>
              </a:rPr>
              <a:t>3</a:t>
            </a:r>
            <a:r>
              <a:rPr kumimoji="1" lang="ja-JP" altLang="en-US" sz="1100" b="1" dirty="0" smtClean="0">
                <a:solidFill>
                  <a:srgbClr val="002060"/>
                </a:solidFill>
              </a:rPr>
              <a:t>：</a:t>
            </a:r>
            <a:endParaRPr kumimoji="1" lang="en-US" altLang="ja-JP" sz="1100" b="1" dirty="0" smtClean="0">
              <a:solidFill>
                <a:srgbClr val="002060"/>
              </a:solidFill>
            </a:endParaRPr>
          </a:p>
          <a:p>
            <a:r>
              <a:rPr kumimoji="1" lang="ja-JP" altLang="en-US" sz="1100" b="1" dirty="0" smtClean="0">
                <a:solidFill>
                  <a:srgbClr val="002060"/>
                </a:solidFill>
              </a:rPr>
              <a:t>アジア・世界の課題解決</a:t>
            </a:r>
            <a:endParaRPr kumimoji="1" lang="ja-JP" altLang="en-US" sz="1100" b="1" dirty="0">
              <a:solidFill>
                <a:srgbClr val="002060"/>
              </a:solidFill>
            </a:endParaRPr>
          </a:p>
        </p:txBody>
      </p:sp>
      <p:sp>
        <p:nvSpPr>
          <p:cNvPr id="23" name="テキスト ボックス 22"/>
          <p:cNvSpPr txBox="1"/>
          <p:nvPr/>
        </p:nvSpPr>
        <p:spPr>
          <a:xfrm>
            <a:off x="387409" y="7565478"/>
            <a:ext cx="6333122" cy="430887"/>
          </a:xfrm>
          <a:prstGeom prst="rect">
            <a:avLst/>
          </a:prstGeom>
          <a:noFill/>
        </p:spPr>
        <p:txBody>
          <a:bodyPr wrap="square" rtlCol="0">
            <a:spAutoFit/>
          </a:bodyPr>
          <a:lstStyle/>
          <a:p>
            <a:r>
              <a:rPr kumimoji="1" lang="ja-JP" altLang="en-US" sz="1100" b="1" dirty="0" smtClean="0">
                <a:solidFill>
                  <a:srgbClr val="002060"/>
                </a:solidFill>
              </a:rPr>
              <a:t>提言</a:t>
            </a:r>
            <a:r>
              <a:rPr kumimoji="1" lang="en-US" altLang="ja-JP" sz="1100" b="1" dirty="0" smtClean="0">
                <a:solidFill>
                  <a:srgbClr val="002060"/>
                </a:solidFill>
              </a:rPr>
              <a:t>4,5,6</a:t>
            </a:r>
            <a:r>
              <a:rPr kumimoji="1" lang="ja-JP" altLang="en-US" sz="1100" b="1" dirty="0" smtClean="0">
                <a:solidFill>
                  <a:srgbClr val="002060"/>
                </a:solidFill>
              </a:rPr>
              <a:t>：全員参加型推進体制</a:t>
            </a:r>
            <a:endParaRPr kumimoji="1" lang="en-US" altLang="ja-JP" sz="1100" b="1" dirty="0" smtClean="0">
              <a:solidFill>
                <a:srgbClr val="002060"/>
              </a:solidFill>
            </a:endParaRPr>
          </a:p>
          <a:p>
            <a:r>
              <a:rPr lang="ja-JP" altLang="en-US" sz="1100" b="1" dirty="0" smtClean="0">
                <a:solidFill>
                  <a:srgbClr val="002060"/>
                </a:solidFill>
              </a:rPr>
              <a:t>　　①全体マネジメント　　②公式スポンサー以外も含む参画　　③国民の参画・エンゲージメント</a:t>
            </a:r>
            <a:endParaRPr kumimoji="1" lang="ja-JP" altLang="en-US" sz="1100" b="1" dirty="0">
              <a:solidFill>
                <a:srgbClr val="002060"/>
              </a:solidFill>
            </a:endParaRPr>
          </a:p>
        </p:txBody>
      </p:sp>
      <p:sp>
        <p:nvSpPr>
          <p:cNvPr id="24" name="テキスト ボックス 23"/>
          <p:cNvSpPr txBox="1"/>
          <p:nvPr/>
        </p:nvSpPr>
        <p:spPr>
          <a:xfrm>
            <a:off x="334389" y="6842813"/>
            <a:ext cx="1493180" cy="430887"/>
          </a:xfrm>
          <a:prstGeom prst="rect">
            <a:avLst/>
          </a:prstGeom>
          <a:noFill/>
        </p:spPr>
        <p:txBody>
          <a:bodyPr wrap="square" rtlCol="0">
            <a:spAutoFit/>
          </a:bodyPr>
          <a:lstStyle/>
          <a:p>
            <a:r>
              <a:rPr kumimoji="1" lang="ja-JP" altLang="en-US" sz="1100" dirty="0" smtClean="0"/>
              <a:t>関西</a:t>
            </a:r>
            <a:r>
              <a:rPr kumimoji="1" lang="en-US" altLang="ja-JP" sz="1100" dirty="0" smtClean="0"/>
              <a:t>WMG2021</a:t>
            </a:r>
            <a:r>
              <a:rPr lang="ja-JP" altLang="en-US" sz="900" dirty="0"/>
              <a:t>（</a:t>
            </a:r>
            <a:r>
              <a:rPr lang="ja-JP" altLang="en-US" sz="900" dirty="0" smtClean="0"/>
              <a:t>注</a:t>
            </a:r>
            <a:r>
              <a:rPr lang="en-US" altLang="ja-JP" sz="900" dirty="0" smtClean="0"/>
              <a:t>2</a:t>
            </a:r>
            <a:r>
              <a:rPr lang="ja-JP" altLang="en-US" sz="900" dirty="0" smtClean="0"/>
              <a:t>）</a:t>
            </a:r>
            <a:endParaRPr lang="ja-JP" altLang="en-US" sz="900" dirty="0"/>
          </a:p>
          <a:p>
            <a:endParaRPr kumimoji="1" lang="ja-JP" altLang="en-US" sz="1100" dirty="0"/>
          </a:p>
        </p:txBody>
      </p:sp>
      <p:sp>
        <p:nvSpPr>
          <p:cNvPr id="25" name="テキスト ボックス 24"/>
          <p:cNvSpPr txBox="1"/>
          <p:nvPr/>
        </p:nvSpPr>
        <p:spPr>
          <a:xfrm>
            <a:off x="243393" y="4261558"/>
            <a:ext cx="1584176" cy="276999"/>
          </a:xfrm>
          <a:prstGeom prst="rect">
            <a:avLst/>
          </a:prstGeom>
          <a:solidFill>
            <a:schemeClr val="bg1"/>
          </a:solidFill>
          <a:ln w="38100">
            <a:solidFill>
              <a:schemeClr val="tx2"/>
            </a:solidFill>
          </a:ln>
        </p:spPr>
        <p:txBody>
          <a:bodyPr wrap="square" rtlCol="0">
            <a:spAutoFit/>
          </a:bodyPr>
          <a:lstStyle/>
          <a:p>
            <a:pPr algn="ctr"/>
            <a:r>
              <a:rPr kumimoji="1" lang="ja-JP" altLang="en-US" sz="1200" b="1" dirty="0" smtClean="0">
                <a:solidFill>
                  <a:srgbClr val="002060"/>
                </a:solidFill>
              </a:rPr>
              <a:t>ステークホルダー</a:t>
            </a:r>
            <a:endParaRPr kumimoji="1" lang="ja-JP" altLang="en-US" sz="1200" b="1" dirty="0">
              <a:solidFill>
                <a:srgbClr val="002060"/>
              </a:solidFill>
            </a:endParaRPr>
          </a:p>
        </p:txBody>
      </p:sp>
      <p:sp>
        <p:nvSpPr>
          <p:cNvPr id="26" name="テキスト ボックス 25"/>
          <p:cNvSpPr txBox="1"/>
          <p:nvPr/>
        </p:nvSpPr>
        <p:spPr>
          <a:xfrm>
            <a:off x="334389" y="5762693"/>
            <a:ext cx="1288452" cy="261610"/>
          </a:xfrm>
          <a:prstGeom prst="rect">
            <a:avLst/>
          </a:prstGeom>
          <a:noFill/>
        </p:spPr>
        <p:txBody>
          <a:bodyPr wrap="square" rtlCol="0">
            <a:spAutoFit/>
          </a:bodyPr>
          <a:lstStyle/>
          <a:p>
            <a:r>
              <a:rPr kumimoji="1" lang="ja-JP" altLang="en-US" sz="1100" dirty="0" smtClean="0"/>
              <a:t>学校・大学</a:t>
            </a:r>
            <a:endParaRPr kumimoji="1" lang="ja-JP" altLang="en-US" sz="1100" dirty="0"/>
          </a:p>
        </p:txBody>
      </p:sp>
      <p:sp>
        <p:nvSpPr>
          <p:cNvPr id="27" name="二等辺三角形 26"/>
          <p:cNvSpPr/>
          <p:nvPr/>
        </p:nvSpPr>
        <p:spPr>
          <a:xfrm rot="5400000">
            <a:off x="1316540" y="5981959"/>
            <a:ext cx="1758777" cy="393818"/>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二等辺三角形 27"/>
          <p:cNvSpPr/>
          <p:nvPr/>
        </p:nvSpPr>
        <p:spPr>
          <a:xfrm rot="5400000">
            <a:off x="2337392" y="5974818"/>
            <a:ext cx="1773063" cy="393818"/>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3516089" y="4649895"/>
            <a:ext cx="369332" cy="2732025"/>
          </a:xfrm>
          <a:prstGeom prst="rect">
            <a:avLst/>
          </a:prstGeom>
          <a:solidFill>
            <a:schemeClr val="accent4">
              <a:lumMod val="60000"/>
              <a:lumOff val="40000"/>
            </a:schemeClr>
          </a:solidFill>
          <a:ln>
            <a:noFill/>
          </a:ln>
        </p:spPr>
        <p:txBody>
          <a:bodyPr vert="eaVert" wrap="square" rtlCol="0">
            <a:spAutoFit/>
          </a:bodyPr>
          <a:lstStyle/>
          <a:p>
            <a:pPr algn="ctr"/>
            <a:r>
              <a:rPr kumimoji="1" lang="ja-JP" altLang="en-US" sz="1200" b="1" dirty="0" smtClean="0">
                <a:solidFill>
                  <a:schemeClr val="bg1"/>
                </a:solidFill>
              </a:rPr>
              <a:t>レガシー事業・施策の実施</a:t>
            </a:r>
            <a:endParaRPr kumimoji="1" lang="ja-JP" altLang="en-US" sz="1200" b="1" dirty="0">
              <a:solidFill>
                <a:schemeClr val="bg1"/>
              </a:solidFill>
            </a:endParaRPr>
          </a:p>
        </p:txBody>
      </p:sp>
      <p:sp>
        <p:nvSpPr>
          <p:cNvPr id="30" name="二等辺三角形 29"/>
          <p:cNvSpPr/>
          <p:nvPr/>
        </p:nvSpPr>
        <p:spPr>
          <a:xfrm rot="5400000">
            <a:off x="3291250" y="5968461"/>
            <a:ext cx="1786935" cy="393818"/>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559233" y="4649895"/>
            <a:ext cx="369332" cy="2732025"/>
          </a:xfrm>
          <a:prstGeom prst="rect">
            <a:avLst/>
          </a:prstGeom>
          <a:solidFill>
            <a:schemeClr val="accent1">
              <a:lumMod val="75000"/>
            </a:schemeClr>
          </a:solidFill>
          <a:ln>
            <a:solidFill>
              <a:schemeClr val="accent3">
                <a:lumMod val="50000"/>
              </a:schemeClr>
            </a:solidFill>
          </a:ln>
        </p:spPr>
        <p:txBody>
          <a:bodyPr vert="eaVert" wrap="square" rtlCol="0">
            <a:spAutoFit/>
          </a:bodyPr>
          <a:lstStyle/>
          <a:p>
            <a:pPr algn="ctr"/>
            <a:r>
              <a:rPr kumimoji="1" lang="ja-JP" altLang="en-US" sz="1200" b="1" dirty="0" smtClean="0">
                <a:solidFill>
                  <a:schemeClr val="bg1"/>
                </a:solidFill>
              </a:rPr>
              <a:t>大会後のレガシー</a:t>
            </a:r>
            <a:endParaRPr kumimoji="1" lang="ja-JP" altLang="en-US" sz="1200" b="1" dirty="0">
              <a:solidFill>
                <a:schemeClr val="bg1"/>
              </a:solidFill>
            </a:endParaRPr>
          </a:p>
        </p:txBody>
      </p:sp>
      <p:sp>
        <p:nvSpPr>
          <p:cNvPr id="32" name="テキスト ボックス 31"/>
          <p:cNvSpPr txBox="1"/>
          <p:nvPr/>
        </p:nvSpPr>
        <p:spPr>
          <a:xfrm>
            <a:off x="1999020" y="4261557"/>
            <a:ext cx="2382607" cy="276999"/>
          </a:xfrm>
          <a:prstGeom prst="rect">
            <a:avLst/>
          </a:prstGeom>
          <a:solidFill>
            <a:schemeClr val="bg1"/>
          </a:solidFill>
          <a:ln w="38100">
            <a:solidFill>
              <a:schemeClr val="tx2"/>
            </a:solidFill>
          </a:ln>
        </p:spPr>
        <p:txBody>
          <a:bodyPr wrap="square" rtlCol="0">
            <a:spAutoFit/>
          </a:bodyPr>
          <a:lstStyle/>
          <a:p>
            <a:pPr algn="ctr"/>
            <a:r>
              <a:rPr lang="ja-JP" altLang="en-US" sz="1200" b="1" dirty="0" smtClean="0">
                <a:solidFill>
                  <a:srgbClr val="002060"/>
                </a:solidFill>
              </a:rPr>
              <a:t>検討・実施プロセス</a:t>
            </a:r>
            <a:endParaRPr kumimoji="1" lang="ja-JP" altLang="en-US" sz="1200" b="1" dirty="0">
              <a:solidFill>
                <a:srgbClr val="002060"/>
              </a:solidFill>
            </a:endParaRPr>
          </a:p>
        </p:txBody>
      </p:sp>
      <p:sp>
        <p:nvSpPr>
          <p:cNvPr id="33" name="テキスト ボックス 32"/>
          <p:cNvSpPr txBox="1"/>
          <p:nvPr/>
        </p:nvSpPr>
        <p:spPr>
          <a:xfrm>
            <a:off x="4555595" y="4261556"/>
            <a:ext cx="2240528" cy="276999"/>
          </a:xfrm>
          <a:prstGeom prst="rect">
            <a:avLst/>
          </a:prstGeom>
          <a:solidFill>
            <a:schemeClr val="bg1"/>
          </a:solidFill>
          <a:ln w="38100">
            <a:solidFill>
              <a:schemeClr val="tx2"/>
            </a:solidFill>
          </a:ln>
        </p:spPr>
        <p:txBody>
          <a:bodyPr wrap="square" rtlCol="0">
            <a:spAutoFit/>
          </a:bodyPr>
          <a:lstStyle/>
          <a:p>
            <a:pPr algn="ctr"/>
            <a:r>
              <a:rPr kumimoji="1" lang="ja-JP" altLang="en-US" sz="1200" b="1" dirty="0" smtClean="0">
                <a:solidFill>
                  <a:srgbClr val="002060"/>
                </a:solidFill>
              </a:rPr>
              <a:t>レガシー</a:t>
            </a:r>
            <a:endParaRPr kumimoji="1" lang="ja-JP" altLang="en-US" sz="1200" b="1" dirty="0">
              <a:solidFill>
                <a:srgbClr val="002060"/>
              </a:solidFill>
            </a:endParaRPr>
          </a:p>
        </p:txBody>
      </p:sp>
      <p:sp>
        <p:nvSpPr>
          <p:cNvPr id="34" name="テキスト ボックス 33"/>
          <p:cNvSpPr txBox="1"/>
          <p:nvPr/>
        </p:nvSpPr>
        <p:spPr>
          <a:xfrm>
            <a:off x="322456" y="6385115"/>
            <a:ext cx="1312318" cy="261610"/>
          </a:xfrm>
          <a:prstGeom prst="rect">
            <a:avLst/>
          </a:prstGeom>
          <a:noFill/>
        </p:spPr>
        <p:txBody>
          <a:bodyPr wrap="square" rtlCol="0">
            <a:spAutoFit/>
          </a:bodyPr>
          <a:lstStyle/>
          <a:p>
            <a:r>
              <a:rPr kumimoji="1" lang="ja-JP" altLang="en-US" sz="1100" dirty="0" smtClean="0"/>
              <a:t>市民・コミュニティ</a:t>
            </a:r>
            <a:endParaRPr kumimoji="1" lang="ja-JP" altLang="en-US" sz="1100" dirty="0"/>
          </a:p>
        </p:txBody>
      </p:sp>
      <p:sp>
        <p:nvSpPr>
          <p:cNvPr id="35" name="テキスト ボックス 34"/>
          <p:cNvSpPr txBox="1"/>
          <p:nvPr/>
        </p:nvSpPr>
        <p:spPr>
          <a:xfrm>
            <a:off x="334389" y="5557702"/>
            <a:ext cx="1464754" cy="261610"/>
          </a:xfrm>
          <a:prstGeom prst="rect">
            <a:avLst/>
          </a:prstGeom>
          <a:noFill/>
        </p:spPr>
        <p:txBody>
          <a:bodyPr wrap="square" rtlCol="0">
            <a:spAutoFit/>
          </a:bodyPr>
          <a:lstStyle/>
          <a:p>
            <a:r>
              <a:rPr kumimoji="1" lang="ja-JP" altLang="en-US" sz="1100" dirty="0" smtClean="0"/>
              <a:t>スポーツ・文化団体</a:t>
            </a:r>
            <a:endParaRPr kumimoji="1" lang="ja-JP" altLang="en-US" sz="1100" dirty="0"/>
          </a:p>
        </p:txBody>
      </p:sp>
      <p:sp>
        <p:nvSpPr>
          <p:cNvPr id="3" name="正方形/長方形 2"/>
          <p:cNvSpPr/>
          <p:nvPr/>
        </p:nvSpPr>
        <p:spPr>
          <a:xfrm>
            <a:off x="243392" y="8013576"/>
            <a:ext cx="6786007" cy="230832"/>
          </a:xfrm>
          <a:prstGeom prst="rect">
            <a:avLst/>
          </a:prstGeom>
        </p:spPr>
        <p:txBody>
          <a:bodyPr wrap="square">
            <a:spAutoFit/>
          </a:bodyPr>
          <a:lstStyle/>
          <a:p>
            <a:r>
              <a:rPr lang="ja-JP" altLang="ja-JP" sz="900" dirty="0">
                <a:latin typeface="Tahoma" panose="020B0604030504040204" pitchFamily="34" charset="0"/>
                <a:ea typeface="+mj-ea"/>
                <a:cs typeface="Tahoma" panose="020B0604030504040204" pitchFamily="34" charset="0"/>
              </a:rPr>
              <a:t>注</a:t>
            </a:r>
            <a:r>
              <a:rPr lang="en-US" altLang="ja-JP" sz="900" dirty="0">
                <a:latin typeface="Tahoma" panose="020B0604030504040204" pitchFamily="34" charset="0"/>
                <a:ea typeface="Tahoma" panose="020B0604030504040204" pitchFamily="34" charset="0"/>
                <a:cs typeface="Tahoma" panose="020B0604030504040204" pitchFamily="34" charset="0"/>
              </a:rPr>
              <a:t>1</a:t>
            </a:r>
            <a:r>
              <a:rPr lang="ja-JP" altLang="ja-JP" sz="900" dirty="0">
                <a:latin typeface="Tahoma" panose="020B0604030504040204" pitchFamily="34" charset="0"/>
                <a:ea typeface="+mj-ea"/>
                <a:cs typeface="Tahoma" panose="020B0604030504040204" pitchFamily="34" charset="0"/>
              </a:rPr>
              <a:t>：</a:t>
            </a:r>
            <a:r>
              <a:rPr lang="en-US" altLang="ja-JP" sz="900" dirty="0">
                <a:latin typeface="Tahoma" panose="020B0604030504040204" pitchFamily="34" charset="0"/>
                <a:ea typeface="Tahoma" panose="020B0604030504040204" pitchFamily="34" charset="0"/>
                <a:cs typeface="Tahoma" panose="020B0604030504040204" pitchFamily="34" charset="0"/>
              </a:rPr>
              <a:t>RWC2019</a:t>
            </a:r>
            <a:r>
              <a:rPr lang="ja-JP" altLang="ja-JP" sz="900" dirty="0">
                <a:latin typeface="Tahoma" panose="020B0604030504040204" pitchFamily="34" charset="0"/>
                <a:ea typeface="+mj-ea"/>
                <a:cs typeface="Tahoma" panose="020B0604030504040204" pitchFamily="34" charset="0"/>
              </a:rPr>
              <a:t>：ラグビーワールドカップ</a:t>
            </a:r>
            <a:r>
              <a:rPr lang="en-US" altLang="ja-JP" sz="900" dirty="0" smtClean="0">
                <a:latin typeface="Tahoma" panose="020B0604030504040204" pitchFamily="34" charset="0"/>
                <a:ea typeface="Tahoma" panose="020B0604030504040204" pitchFamily="34" charset="0"/>
                <a:cs typeface="Tahoma" panose="020B0604030504040204" pitchFamily="34" charset="0"/>
              </a:rPr>
              <a:t>2019</a:t>
            </a:r>
            <a:r>
              <a:rPr lang="ja-JP" altLang="en-US" sz="900" dirty="0" err="1" smtClean="0">
                <a:latin typeface="Tahoma" panose="020B0604030504040204" pitchFamily="34" charset="0"/>
                <a:ea typeface="+mj-ea"/>
                <a:cs typeface="Tahoma" panose="020B0604030504040204" pitchFamily="34" charset="0"/>
              </a:rPr>
              <a:t>、</a:t>
            </a:r>
            <a:r>
              <a:rPr lang="ja-JP" altLang="ja-JP" sz="900" dirty="0" smtClean="0">
                <a:latin typeface="Tahoma" panose="020B0604030504040204" pitchFamily="34" charset="0"/>
                <a:ea typeface="+mj-ea"/>
                <a:cs typeface="Tahoma" panose="020B0604030504040204" pitchFamily="34" charset="0"/>
              </a:rPr>
              <a:t>注</a:t>
            </a:r>
            <a:r>
              <a:rPr lang="en-US" altLang="ja-JP" sz="900" dirty="0">
                <a:latin typeface="Tahoma" panose="020B0604030504040204" pitchFamily="34" charset="0"/>
                <a:ea typeface="Tahoma" panose="020B0604030504040204" pitchFamily="34" charset="0"/>
                <a:cs typeface="Tahoma" panose="020B0604030504040204" pitchFamily="34" charset="0"/>
              </a:rPr>
              <a:t>2</a:t>
            </a:r>
            <a:r>
              <a:rPr lang="ja-JP" altLang="ja-JP" sz="900" dirty="0">
                <a:latin typeface="Tahoma" panose="020B0604030504040204" pitchFamily="34" charset="0"/>
                <a:ea typeface="+mj-ea"/>
                <a:cs typeface="Tahoma" panose="020B0604030504040204" pitchFamily="34" charset="0"/>
              </a:rPr>
              <a:t>：関西</a:t>
            </a:r>
            <a:r>
              <a:rPr lang="en-US" altLang="ja-JP" sz="900" dirty="0">
                <a:latin typeface="Tahoma" panose="020B0604030504040204" pitchFamily="34" charset="0"/>
                <a:ea typeface="Tahoma" panose="020B0604030504040204" pitchFamily="34" charset="0"/>
                <a:cs typeface="Tahoma" panose="020B0604030504040204" pitchFamily="34" charset="0"/>
              </a:rPr>
              <a:t>WMG2021</a:t>
            </a:r>
            <a:r>
              <a:rPr lang="ja-JP" altLang="ja-JP" sz="900" dirty="0">
                <a:latin typeface="Tahoma" panose="020B0604030504040204" pitchFamily="34" charset="0"/>
                <a:ea typeface="+mj-ea"/>
                <a:cs typeface="Tahoma" panose="020B0604030504040204" pitchFamily="34" charset="0"/>
              </a:rPr>
              <a:t>：関西ワールドマスターズゲームズ</a:t>
            </a:r>
            <a:r>
              <a:rPr lang="en-US" altLang="ja-JP" sz="900" dirty="0">
                <a:latin typeface="Tahoma" panose="020B0604030504040204" pitchFamily="34" charset="0"/>
                <a:ea typeface="Tahoma" panose="020B0604030504040204" pitchFamily="34" charset="0"/>
                <a:cs typeface="Tahoma" panose="020B0604030504040204" pitchFamily="34" charset="0"/>
              </a:rPr>
              <a:t>2021</a:t>
            </a:r>
            <a:endParaRPr lang="ja-JP" altLang="ja-JP" sz="900" dirty="0">
              <a:latin typeface="Tahoma" panose="020B0604030504040204" pitchFamily="34" charset="0"/>
              <a:ea typeface="+mj-ea"/>
              <a:cs typeface="Tahoma" panose="020B0604030504040204" pitchFamily="34" charset="0"/>
            </a:endParaRPr>
          </a:p>
        </p:txBody>
      </p:sp>
      <p:sp>
        <p:nvSpPr>
          <p:cNvPr id="36" name="正方形/長方形 35"/>
          <p:cNvSpPr/>
          <p:nvPr/>
        </p:nvSpPr>
        <p:spPr>
          <a:xfrm>
            <a:off x="428200" y="1903797"/>
            <a:ext cx="2598815" cy="424428"/>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fontAlgn="auto">
              <a:spcBef>
                <a:spcPts val="0"/>
              </a:spcBef>
              <a:spcAft>
                <a:spcPts val="0"/>
              </a:spcAft>
              <a:defRPr/>
            </a:pPr>
            <a:r>
              <a:rPr lang="ja-JP" altLang="en-US" sz="1100" dirty="0" smtClean="0">
                <a:solidFill>
                  <a:schemeClr val="bg1"/>
                </a:solidFill>
                <a:latin typeface="Meiryo UI" pitchFamily="50" charset="-128"/>
                <a:ea typeface="Meiryo UI" pitchFamily="50" charset="-128"/>
                <a:cs typeface="Meiryo UI" pitchFamily="50" charset="-128"/>
              </a:rPr>
              <a:t>提言</a:t>
            </a:r>
            <a:r>
              <a:rPr lang="en-US" altLang="ja-JP" sz="1100" dirty="0" smtClean="0">
                <a:solidFill>
                  <a:schemeClr val="bg1"/>
                </a:solidFill>
                <a:latin typeface="Meiryo UI" pitchFamily="50" charset="-128"/>
                <a:ea typeface="Meiryo UI" pitchFamily="50" charset="-128"/>
                <a:cs typeface="Meiryo UI" pitchFamily="50" charset="-128"/>
              </a:rPr>
              <a:t>3</a:t>
            </a:r>
            <a:r>
              <a:rPr lang="ja-JP" altLang="en-US" sz="1100" dirty="0" smtClean="0">
                <a:solidFill>
                  <a:schemeClr val="bg1"/>
                </a:solidFill>
                <a:latin typeface="Meiryo UI" pitchFamily="50" charset="-128"/>
                <a:ea typeface="Meiryo UI" pitchFamily="50" charset="-128"/>
                <a:cs typeface="Meiryo UI" pitchFamily="50" charset="-128"/>
              </a:rPr>
              <a:t>：アジア・世界の課題解決</a:t>
            </a:r>
            <a:endParaRPr lang="ja-JP" altLang="en-US" sz="1100" dirty="0">
              <a:solidFill>
                <a:schemeClr val="bg1"/>
              </a:solidFill>
              <a:latin typeface="Meiryo UI" pitchFamily="50" charset="-128"/>
              <a:ea typeface="Meiryo UI" pitchFamily="50" charset="-128"/>
              <a:cs typeface="Meiryo UI" pitchFamily="50" charset="-128"/>
            </a:endParaRPr>
          </a:p>
        </p:txBody>
      </p:sp>
      <p:sp>
        <p:nvSpPr>
          <p:cNvPr id="37" name="正方形/長方形 36"/>
          <p:cNvSpPr/>
          <p:nvPr/>
        </p:nvSpPr>
        <p:spPr>
          <a:xfrm>
            <a:off x="414432" y="3390255"/>
            <a:ext cx="2612584" cy="450138"/>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a:defRPr/>
            </a:pPr>
            <a:r>
              <a:rPr lang="ja-JP" altLang="en-US" sz="1100" dirty="0">
                <a:solidFill>
                  <a:schemeClr val="bg1"/>
                </a:solidFill>
                <a:latin typeface="Meiryo UI" pitchFamily="50" charset="-128"/>
                <a:ea typeface="Meiryo UI" pitchFamily="50" charset="-128"/>
                <a:cs typeface="Meiryo UI" pitchFamily="50" charset="-128"/>
              </a:rPr>
              <a:t>提言</a:t>
            </a:r>
            <a:r>
              <a:rPr lang="en-US" altLang="ja-JP" sz="1100" dirty="0">
                <a:solidFill>
                  <a:schemeClr val="bg1"/>
                </a:solidFill>
                <a:latin typeface="Meiryo UI" pitchFamily="50" charset="-128"/>
                <a:ea typeface="Meiryo UI" pitchFamily="50" charset="-128"/>
                <a:cs typeface="Meiryo UI" pitchFamily="50" charset="-128"/>
              </a:rPr>
              <a:t>4</a:t>
            </a:r>
            <a:r>
              <a:rPr lang="ja-JP" altLang="en-US" sz="1100" dirty="0">
                <a:solidFill>
                  <a:schemeClr val="bg1"/>
                </a:solidFill>
                <a:latin typeface="Meiryo UI" pitchFamily="50" charset="-128"/>
                <a:ea typeface="Meiryo UI" pitchFamily="50" charset="-128"/>
                <a:cs typeface="Meiryo UI" pitchFamily="50" charset="-128"/>
              </a:rPr>
              <a:t>：全員参加型推進体制</a:t>
            </a:r>
            <a:endParaRPr lang="en-US" altLang="ja-JP" sz="1100" dirty="0">
              <a:solidFill>
                <a:schemeClr val="bg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100" dirty="0" smtClean="0">
                <a:solidFill>
                  <a:schemeClr val="bg1"/>
                </a:solidFill>
                <a:latin typeface="Meiryo UI" pitchFamily="50" charset="-128"/>
                <a:ea typeface="Meiryo UI" pitchFamily="50" charset="-128"/>
                <a:cs typeface="Meiryo UI" pitchFamily="50" charset="-128"/>
              </a:rPr>
              <a:t>　③国民の参画・エンゲージメント</a:t>
            </a:r>
            <a:endParaRPr lang="ja-JP" altLang="en-US" sz="1100" dirty="0">
              <a:solidFill>
                <a:schemeClr val="bg1"/>
              </a:solidFill>
              <a:latin typeface="Meiryo UI" pitchFamily="50" charset="-128"/>
              <a:ea typeface="Meiryo UI" pitchFamily="50" charset="-128"/>
              <a:cs typeface="Meiryo UI" pitchFamily="50" charset="-128"/>
            </a:endParaRPr>
          </a:p>
        </p:txBody>
      </p:sp>
      <p:sp>
        <p:nvSpPr>
          <p:cNvPr id="38" name="正方形/長方形 37"/>
          <p:cNvSpPr/>
          <p:nvPr/>
        </p:nvSpPr>
        <p:spPr>
          <a:xfrm>
            <a:off x="414431" y="2392625"/>
            <a:ext cx="2612583" cy="439655"/>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fontAlgn="auto">
              <a:spcBef>
                <a:spcPts val="0"/>
              </a:spcBef>
              <a:spcAft>
                <a:spcPts val="0"/>
              </a:spcAft>
              <a:defRPr/>
            </a:pPr>
            <a:r>
              <a:rPr lang="ja-JP" altLang="en-US" sz="1100" dirty="0" smtClean="0">
                <a:solidFill>
                  <a:schemeClr val="bg1"/>
                </a:solidFill>
                <a:latin typeface="Meiryo UI" pitchFamily="50" charset="-128"/>
                <a:ea typeface="Meiryo UI" pitchFamily="50" charset="-128"/>
                <a:cs typeface="Meiryo UI" pitchFamily="50" charset="-128"/>
              </a:rPr>
              <a:t>提言</a:t>
            </a:r>
            <a:r>
              <a:rPr lang="en-US" altLang="ja-JP" sz="1100" dirty="0">
                <a:solidFill>
                  <a:schemeClr val="bg1"/>
                </a:solidFill>
                <a:latin typeface="Meiryo UI" pitchFamily="50" charset="-128"/>
                <a:ea typeface="Meiryo UI" pitchFamily="50" charset="-128"/>
                <a:cs typeface="Meiryo UI" pitchFamily="50" charset="-128"/>
              </a:rPr>
              <a:t>4</a:t>
            </a:r>
            <a:r>
              <a:rPr lang="ja-JP" altLang="en-US" sz="1100" dirty="0" smtClean="0">
                <a:solidFill>
                  <a:schemeClr val="bg1"/>
                </a:solidFill>
                <a:latin typeface="Meiryo UI" pitchFamily="50" charset="-128"/>
                <a:ea typeface="Meiryo UI" pitchFamily="50" charset="-128"/>
                <a:cs typeface="Meiryo UI" pitchFamily="50" charset="-128"/>
              </a:rPr>
              <a:t>：全員参加型推進体制</a:t>
            </a:r>
            <a:endParaRPr lang="en-US" altLang="ja-JP" sz="1100" dirty="0">
              <a:solidFill>
                <a:schemeClr val="bg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100" dirty="0" smtClean="0">
                <a:solidFill>
                  <a:schemeClr val="bg1"/>
                </a:solidFill>
                <a:latin typeface="Meiryo UI" pitchFamily="50" charset="-128"/>
                <a:ea typeface="Meiryo UI" pitchFamily="50" charset="-128"/>
                <a:cs typeface="Meiryo UI" pitchFamily="50" charset="-128"/>
              </a:rPr>
              <a:t>　①全体マネジメント</a:t>
            </a:r>
            <a:endParaRPr lang="ja-JP" altLang="en-US" sz="1100" dirty="0">
              <a:solidFill>
                <a:schemeClr val="bg1"/>
              </a:solidFill>
              <a:latin typeface="Meiryo UI" pitchFamily="50" charset="-128"/>
              <a:ea typeface="Meiryo UI" pitchFamily="50" charset="-128"/>
              <a:cs typeface="Meiryo UI" pitchFamily="50" charset="-128"/>
            </a:endParaRPr>
          </a:p>
        </p:txBody>
      </p:sp>
      <p:sp>
        <p:nvSpPr>
          <p:cNvPr id="39" name="正方形/長方形 38"/>
          <p:cNvSpPr/>
          <p:nvPr/>
        </p:nvSpPr>
        <p:spPr>
          <a:xfrm>
            <a:off x="420330" y="871177"/>
            <a:ext cx="2606684" cy="448936"/>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fontAlgn="auto">
              <a:spcBef>
                <a:spcPts val="0"/>
              </a:spcBef>
              <a:spcAft>
                <a:spcPts val="0"/>
              </a:spcAft>
              <a:defRPr/>
            </a:pPr>
            <a:r>
              <a:rPr lang="ja-JP" altLang="en-US" sz="1100" dirty="0" smtClean="0">
                <a:solidFill>
                  <a:schemeClr val="bg1"/>
                </a:solidFill>
                <a:latin typeface="Meiryo UI" pitchFamily="50" charset="-128"/>
                <a:ea typeface="Meiryo UI" pitchFamily="50" charset="-128"/>
                <a:cs typeface="Meiryo UI" pitchFamily="50" charset="-128"/>
              </a:rPr>
              <a:t>提言</a:t>
            </a:r>
            <a:r>
              <a:rPr lang="en-US" altLang="ja-JP" sz="1100" dirty="0" smtClean="0">
                <a:solidFill>
                  <a:schemeClr val="bg1"/>
                </a:solidFill>
                <a:latin typeface="Meiryo UI" pitchFamily="50" charset="-128"/>
                <a:ea typeface="Meiryo UI" pitchFamily="50" charset="-128"/>
                <a:cs typeface="Meiryo UI" pitchFamily="50" charset="-128"/>
              </a:rPr>
              <a:t>1</a:t>
            </a:r>
            <a:r>
              <a:rPr lang="ja-JP" altLang="en-US" sz="1100" dirty="0" smtClean="0">
                <a:solidFill>
                  <a:schemeClr val="bg1"/>
                </a:solidFill>
                <a:latin typeface="Meiryo UI" pitchFamily="50" charset="-128"/>
                <a:ea typeface="Meiryo UI" pitchFamily="50" charset="-128"/>
                <a:cs typeface="Meiryo UI" pitchFamily="50" charset="-128"/>
              </a:rPr>
              <a:t>：社会・経済の構造改革</a:t>
            </a:r>
            <a:endParaRPr lang="ja-JP" altLang="en-US" sz="1100" dirty="0">
              <a:solidFill>
                <a:schemeClr val="bg1"/>
              </a:solidFill>
              <a:latin typeface="Meiryo UI" pitchFamily="50" charset="-128"/>
              <a:ea typeface="Meiryo UI" pitchFamily="50" charset="-128"/>
              <a:cs typeface="Meiryo UI" pitchFamily="50" charset="-128"/>
            </a:endParaRPr>
          </a:p>
        </p:txBody>
      </p:sp>
      <p:sp>
        <p:nvSpPr>
          <p:cNvPr id="40" name="正方形/長方形 39"/>
          <p:cNvSpPr/>
          <p:nvPr/>
        </p:nvSpPr>
        <p:spPr>
          <a:xfrm>
            <a:off x="414432" y="2889454"/>
            <a:ext cx="2612583" cy="447759"/>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a:defRPr/>
            </a:pPr>
            <a:r>
              <a:rPr lang="ja-JP" altLang="en-US" sz="1100" dirty="0">
                <a:solidFill>
                  <a:schemeClr val="bg1"/>
                </a:solidFill>
                <a:latin typeface="Meiryo UI" pitchFamily="50" charset="-128"/>
                <a:ea typeface="Meiryo UI" pitchFamily="50" charset="-128"/>
                <a:cs typeface="Meiryo UI" pitchFamily="50" charset="-128"/>
              </a:rPr>
              <a:t>提言</a:t>
            </a:r>
            <a:r>
              <a:rPr lang="en-US" altLang="ja-JP" sz="1100" dirty="0">
                <a:solidFill>
                  <a:schemeClr val="bg1"/>
                </a:solidFill>
                <a:latin typeface="Meiryo UI" pitchFamily="50" charset="-128"/>
                <a:ea typeface="Meiryo UI" pitchFamily="50" charset="-128"/>
                <a:cs typeface="Meiryo UI" pitchFamily="50" charset="-128"/>
              </a:rPr>
              <a:t>4</a:t>
            </a:r>
            <a:r>
              <a:rPr lang="ja-JP" altLang="en-US" sz="1100" dirty="0">
                <a:solidFill>
                  <a:schemeClr val="bg1"/>
                </a:solidFill>
                <a:latin typeface="Meiryo UI" pitchFamily="50" charset="-128"/>
                <a:ea typeface="Meiryo UI" pitchFamily="50" charset="-128"/>
                <a:cs typeface="Meiryo UI" pitchFamily="50" charset="-128"/>
              </a:rPr>
              <a:t>：全員参加型推進</a:t>
            </a:r>
            <a:r>
              <a:rPr lang="ja-JP" altLang="en-US" sz="1100" dirty="0" smtClean="0">
                <a:solidFill>
                  <a:schemeClr val="bg1"/>
                </a:solidFill>
                <a:latin typeface="Meiryo UI" pitchFamily="50" charset="-128"/>
                <a:ea typeface="Meiryo UI" pitchFamily="50" charset="-128"/>
                <a:cs typeface="Meiryo UI" pitchFamily="50" charset="-128"/>
              </a:rPr>
              <a:t>体制</a:t>
            </a:r>
            <a:endParaRPr lang="en-US" altLang="ja-JP" sz="1100" dirty="0" smtClean="0">
              <a:solidFill>
                <a:schemeClr val="bg1"/>
              </a:solidFill>
              <a:latin typeface="Meiryo UI" pitchFamily="50" charset="-128"/>
              <a:ea typeface="Meiryo UI" pitchFamily="50" charset="-128"/>
              <a:cs typeface="Meiryo UI" pitchFamily="50" charset="-128"/>
            </a:endParaRPr>
          </a:p>
          <a:p>
            <a:pPr fontAlgn="auto">
              <a:spcBef>
                <a:spcPts val="0"/>
              </a:spcBef>
              <a:spcAft>
                <a:spcPts val="0"/>
              </a:spcAft>
              <a:defRPr/>
            </a:pPr>
            <a:r>
              <a:rPr lang="ja-JP" altLang="en-US" sz="1100" dirty="0" smtClean="0">
                <a:solidFill>
                  <a:schemeClr val="bg1"/>
                </a:solidFill>
                <a:latin typeface="Meiryo UI" pitchFamily="50" charset="-128"/>
                <a:ea typeface="Meiryo UI" pitchFamily="50" charset="-128"/>
                <a:cs typeface="Meiryo UI" pitchFamily="50" charset="-128"/>
              </a:rPr>
              <a:t>　②公式スポンサー以外</a:t>
            </a:r>
            <a:r>
              <a:rPr lang="ja-JP" altLang="en-US" sz="1100" dirty="0">
                <a:solidFill>
                  <a:schemeClr val="bg1"/>
                </a:solidFill>
                <a:latin typeface="Meiryo UI" pitchFamily="50" charset="-128"/>
                <a:ea typeface="Meiryo UI" pitchFamily="50" charset="-128"/>
                <a:cs typeface="Meiryo UI" pitchFamily="50" charset="-128"/>
              </a:rPr>
              <a:t>も</a:t>
            </a:r>
            <a:r>
              <a:rPr lang="ja-JP" altLang="en-US" sz="1100" dirty="0" smtClean="0">
                <a:solidFill>
                  <a:schemeClr val="bg1"/>
                </a:solidFill>
                <a:latin typeface="Meiryo UI" pitchFamily="50" charset="-128"/>
                <a:ea typeface="Meiryo UI" pitchFamily="50" charset="-128"/>
                <a:cs typeface="Meiryo UI" pitchFamily="50" charset="-128"/>
              </a:rPr>
              <a:t>含む参画</a:t>
            </a:r>
            <a:endParaRPr lang="ja-JP" altLang="en-US" sz="1100" dirty="0">
              <a:solidFill>
                <a:schemeClr val="bg1"/>
              </a:solidFill>
              <a:latin typeface="Meiryo UI" pitchFamily="50" charset="-128"/>
              <a:ea typeface="Meiryo UI" pitchFamily="50" charset="-128"/>
              <a:cs typeface="Meiryo UI" pitchFamily="50" charset="-128"/>
            </a:endParaRPr>
          </a:p>
        </p:txBody>
      </p:sp>
      <p:sp>
        <p:nvSpPr>
          <p:cNvPr id="41" name="正方形/長方形 40"/>
          <p:cNvSpPr/>
          <p:nvPr/>
        </p:nvSpPr>
        <p:spPr>
          <a:xfrm>
            <a:off x="428200" y="1383075"/>
            <a:ext cx="2598814" cy="441093"/>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anchor="ctr"/>
          <a:lstStyle/>
          <a:p>
            <a:pPr fontAlgn="auto">
              <a:spcBef>
                <a:spcPts val="0"/>
              </a:spcBef>
              <a:spcAft>
                <a:spcPts val="0"/>
              </a:spcAft>
              <a:defRPr/>
            </a:pPr>
            <a:r>
              <a:rPr lang="ja-JP" altLang="en-US" sz="1100" dirty="0" smtClean="0">
                <a:solidFill>
                  <a:schemeClr val="bg1"/>
                </a:solidFill>
                <a:latin typeface="Meiryo UI" pitchFamily="50" charset="-128"/>
                <a:ea typeface="Meiryo UI" pitchFamily="50" charset="-128"/>
                <a:cs typeface="Meiryo UI" pitchFamily="50" charset="-128"/>
              </a:rPr>
              <a:t>提言</a:t>
            </a:r>
            <a:r>
              <a:rPr lang="en-US" altLang="ja-JP" sz="1100" dirty="0" smtClean="0">
                <a:solidFill>
                  <a:schemeClr val="bg1"/>
                </a:solidFill>
                <a:latin typeface="Meiryo UI" pitchFamily="50" charset="-128"/>
                <a:ea typeface="Meiryo UI" pitchFamily="50" charset="-128"/>
                <a:cs typeface="Meiryo UI" pitchFamily="50" charset="-128"/>
              </a:rPr>
              <a:t>2</a:t>
            </a:r>
            <a:r>
              <a:rPr lang="ja-JP" altLang="en-US" sz="1100" dirty="0" smtClean="0">
                <a:solidFill>
                  <a:schemeClr val="bg1"/>
                </a:solidFill>
                <a:latin typeface="Meiryo UI" pitchFamily="50" charset="-128"/>
                <a:ea typeface="Meiryo UI" pitchFamily="50" charset="-128"/>
                <a:cs typeface="Meiryo UI" pitchFamily="50" charset="-128"/>
              </a:rPr>
              <a:t>：地方創生・被災地復興</a:t>
            </a:r>
            <a:endParaRPr lang="ja-JP" altLang="en-US" sz="1100" dirty="0">
              <a:solidFill>
                <a:schemeClr val="bg1"/>
              </a:solidFill>
              <a:latin typeface="Meiryo UI" pitchFamily="50" charset="-128"/>
              <a:ea typeface="Meiryo UI" pitchFamily="50" charset="-128"/>
              <a:cs typeface="Meiryo UI" pitchFamily="50" charset="-128"/>
            </a:endParaRPr>
          </a:p>
        </p:txBody>
      </p:sp>
      <p:sp>
        <p:nvSpPr>
          <p:cNvPr id="42" name="テキスト ボックス 41"/>
          <p:cNvSpPr txBox="1"/>
          <p:nvPr/>
        </p:nvSpPr>
        <p:spPr>
          <a:xfrm>
            <a:off x="3027015" y="865348"/>
            <a:ext cx="3456384" cy="430887"/>
          </a:xfrm>
          <a:prstGeom prst="rect">
            <a:avLst/>
          </a:prstGeom>
          <a:solidFill>
            <a:schemeClr val="accent1">
              <a:lumMod val="20000"/>
              <a:lumOff val="80000"/>
            </a:schemeClr>
          </a:solidFill>
        </p:spPr>
        <p:txBody>
          <a:bodyPr wrap="square" rtlCol="0">
            <a:spAutoFit/>
          </a:bodyPr>
          <a:lstStyle/>
          <a:p>
            <a:r>
              <a:rPr kumimoji="1"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成熟化に適した社会・経済構造への転換に向けた、各府省の取組みの統合的推進、大会後の発展基盤づくり</a:t>
            </a:r>
            <a:endParaRPr kumimoji="1"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p:cNvSpPr txBox="1"/>
          <p:nvPr/>
        </p:nvSpPr>
        <p:spPr>
          <a:xfrm>
            <a:off x="3027015" y="1372788"/>
            <a:ext cx="3456384" cy="430887"/>
          </a:xfrm>
          <a:prstGeom prst="rect">
            <a:avLst/>
          </a:prstGeom>
          <a:solidFill>
            <a:schemeClr val="accent1">
              <a:lumMod val="20000"/>
              <a:lumOff val="80000"/>
            </a:schemeClr>
          </a:solidFill>
        </p:spPr>
        <p:txBody>
          <a:bodyPr wrap="square" rtlCol="0">
            <a:spAutoFit/>
          </a:bodyPr>
          <a:lstStyle/>
          <a:p>
            <a:r>
              <a:rPr kumimoji="1"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地域ブロック単位でのレガシープランの推進、</a:t>
            </a:r>
            <a:r>
              <a:rPr kumimoji="1"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ラグビー</a:t>
            </a:r>
            <a:r>
              <a:rPr kumimoji="1"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W</a:t>
            </a:r>
            <a:r>
              <a:rPr kumimoji="1"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杯、</a:t>
            </a:r>
            <a:r>
              <a:rPr kumimoji="1"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年関西</a:t>
            </a:r>
            <a:r>
              <a:rPr kumimoji="1"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WMG</a:t>
            </a:r>
            <a:r>
              <a:rPr kumimoji="1"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も含む地方レガシー推進</a:t>
            </a:r>
            <a:endParaRPr kumimoji="1"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3027014" y="1866560"/>
            <a:ext cx="3456384" cy="430887"/>
          </a:xfrm>
          <a:prstGeom prst="rect">
            <a:avLst/>
          </a:prstGeom>
          <a:solidFill>
            <a:schemeClr val="accent1">
              <a:lumMod val="20000"/>
              <a:lumOff val="80000"/>
            </a:schemeClr>
          </a:solidFill>
        </p:spPr>
        <p:txBody>
          <a:bodyPr wrap="square" rtlCol="0">
            <a:spAutoFit/>
          </a:bodyPr>
          <a:lstStyle/>
          <a:p>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成熟都市としての経験を活かした課題先進モデルの提示による各国への課題解決への貢献、信頼感の醸成</a:t>
            </a:r>
            <a:endParaRPr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p:cNvSpPr txBox="1"/>
          <p:nvPr/>
        </p:nvSpPr>
        <p:spPr>
          <a:xfrm>
            <a:off x="3027014" y="2381619"/>
            <a:ext cx="3456384" cy="430887"/>
          </a:xfrm>
          <a:prstGeom prst="rect">
            <a:avLst/>
          </a:prstGeom>
          <a:solidFill>
            <a:schemeClr val="accent1">
              <a:lumMod val="20000"/>
              <a:lumOff val="80000"/>
            </a:schemeClr>
          </a:solidFill>
        </p:spPr>
        <p:txBody>
          <a:bodyPr wrap="square" rtlCol="0">
            <a:spAutoFit/>
          </a:bodyPr>
          <a:lstStyle/>
          <a:p>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関係組織の共通方針策定、施策体系化、役割分担・連携の明確化、</a:t>
            </a:r>
            <a:r>
              <a:rPr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サイクルの推進</a:t>
            </a:r>
            <a:endParaRPr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p:cNvSpPr txBox="1"/>
          <p:nvPr/>
        </p:nvSpPr>
        <p:spPr>
          <a:xfrm>
            <a:off x="3027015" y="2889454"/>
            <a:ext cx="3456384" cy="430887"/>
          </a:xfrm>
          <a:prstGeom prst="rect">
            <a:avLst/>
          </a:prstGeom>
          <a:solidFill>
            <a:schemeClr val="accent1">
              <a:lumMod val="20000"/>
              <a:lumOff val="80000"/>
            </a:schemeClr>
          </a:solidFill>
        </p:spPr>
        <p:txBody>
          <a:bodyPr wrap="square" rtlCol="0">
            <a:spAutoFit/>
          </a:bodyPr>
          <a:lstStyle/>
          <a:p>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地方・中小企業・</a:t>
            </a:r>
            <a:r>
              <a:rPr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等を含む日本全体でレガシー創出に取り組める仕組み</a:t>
            </a:r>
            <a:endParaRPr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3027014" y="3390255"/>
            <a:ext cx="3456384" cy="430887"/>
          </a:xfrm>
          <a:prstGeom prst="rect">
            <a:avLst/>
          </a:prstGeom>
          <a:solidFill>
            <a:schemeClr val="accent1">
              <a:lumMod val="20000"/>
              <a:lumOff val="80000"/>
            </a:schemeClr>
          </a:solidFill>
        </p:spPr>
        <p:txBody>
          <a:bodyPr wrap="square" rtlCol="0">
            <a:spAutoFit/>
          </a:bodyPr>
          <a:lstStyle/>
          <a:p>
            <a:r>
              <a:rPr lang="ja-JP" altLang="en-US"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国民自らがレガシー創出に取り組むための機運醸成、多様な立場の人々の意思決定プロセスへの参画</a:t>
            </a:r>
            <a:endParaRPr lang="en-US" altLang="ja-JP" sz="11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p:cNvSpPr txBox="1"/>
          <p:nvPr/>
        </p:nvSpPr>
        <p:spPr>
          <a:xfrm>
            <a:off x="44624" y="622593"/>
            <a:ext cx="4674368" cy="276999"/>
          </a:xfrm>
          <a:prstGeom prst="rect">
            <a:avLst/>
          </a:prstGeom>
          <a:noFill/>
        </p:spPr>
        <p:txBody>
          <a:bodyPr wrap="square" rtlCol="0">
            <a:spAutoFit/>
          </a:bodyPr>
          <a:lstStyle/>
          <a:p>
            <a:r>
              <a:rPr kumimoji="1" lang="en-US" altLang="ja-JP"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レガシー</a:t>
            </a:r>
            <a:r>
              <a:rPr lang="ja-JP" altLang="en-US"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具現化</a:t>
            </a:r>
            <a:r>
              <a:rPr lang="ja-JP" altLang="en-US"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向けた</a:t>
            </a:r>
            <a:r>
              <a:rPr lang="en-US" altLang="ja-JP"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200" dirty="0" err="1"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つの</a:t>
            </a:r>
            <a:r>
              <a:rPr lang="ja-JP" altLang="en-US"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提言</a:t>
            </a:r>
            <a:r>
              <a:rPr kumimoji="1" lang="en-US" altLang="ja-JP" sz="12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391841E-693F-404D-A2C1-5B68F1D0F6CB}" type="slidenum">
              <a:rPr kumimoji="1" lang="ja-JP" altLang="en-US" smtClean="0"/>
              <a:t>3</a:t>
            </a:fld>
            <a:endParaRPr kumimoji="1" lang="ja-JP" altLang="en-US"/>
          </a:p>
        </p:txBody>
      </p:sp>
    </p:spTree>
    <p:extLst>
      <p:ext uri="{BB962C8B-B14F-4D97-AF65-F5344CB8AC3E}">
        <p14:creationId xmlns:p14="http://schemas.microsoft.com/office/powerpoint/2010/main" val="2490010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8640" y="179512"/>
            <a:ext cx="5829300" cy="432048"/>
          </a:xfrm>
        </p:spPr>
        <p:txBody>
          <a:bodyPr>
            <a:normAutofit/>
          </a:bodyPr>
          <a:lstStyle/>
          <a:p>
            <a:pPr algn="l"/>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レガシー共創</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プロジェクト</a:t>
            </a:r>
            <a:endParaRPr kumimoji="1"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 name="直線コネクタ 4"/>
          <p:cNvCxnSpPr/>
          <p:nvPr/>
        </p:nvCxnSpPr>
        <p:spPr>
          <a:xfrm>
            <a:off x="260648" y="539552"/>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885824" y="7828387"/>
            <a:ext cx="5279479" cy="76215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699444" y="7582165"/>
            <a:ext cx="5465860" cy="246221"/>
          </a:xfrm>
          <a:prstGeom prst="round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878632" y="6634788"/>
            <a:ext cx="5286672" cy="93460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671314" y="6420745"/>
            <a:ext cx="5493988" cy="246221"/>
          </a:xfrm>
          <a:prstGeom prst="round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859454" y="5774806"/>
            <a:ext cx="5305850" cy="61376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675606" y="5528585"/>
            <a:ext cx="5489696" cy="246221"/>
          </a:xfrm>
          <a:prstGeom prst="round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860222" y="4334646"/>
            <a:ext cx="5305081" cy="118336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657196" y="4088425"/>
            <a:ext cx="5508107" cy="246221"/>
          </a:xfrm>
          <a:prstGeom prst="round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878632" y="3182518"/>
            <a:ext cx="5286672" cy="90330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675606" y="2936297"/>
            <a:ext cx="5489698" cy="246221"/>
          </a:xfrm>
          <a:prstGeom prst="round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878632" y="1869721"/>
            <a:ext cx="5286672" cy="1048286"/>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675605" y="1623499"/>
            <a:ext cx="5489697" cy="246221"/>
          </a:xfrm>
          <a:prstGeom prst="round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692696" y="1623499"/>
            <a:ext cx="3351779" cy="276999"/>
          </a:xfrm>
          <a:prstGeom prst="rect">
            <a:avLst/>
          </a:prstGeom>
        </p:spPr>
        <p:txBody>
          <a:bodyPr wrap="square">
            <a:spAutoFit/>
          </a:bodyPr>
          <a:lstStyle/>
          <a:p>
            <a:r>
              <a:rPr lang="ja-JP" altLang="ja-JP" sz="1200" b="1" dirty="0">
                <a:solidFill>
                  <a:schemeClr val="bg1"/>
                </a:solidFill>
                <a:latin typeface="Tahoma" panose="020B0604030504040204" pitchFamily="34" charset="0"/>
                <a:ea typeface="+mj-ea"/>
                <a:cs typeface="Tahoma" panose="020B0604030504040204" pitchFamily="34" charset="0"/>
              </a:rPr>
              <a:t>（</a:t>
            </a:r>
            <a:r>
              <a:rPr lang="en-US" altLang="ja-JP" sz="1200" b="1" dirty="0">
                <a:solidFill>
                  <a:schemeClr val="bg1"/>
                </a:solidFill>
                <a:latin typeface="Tahoma" panose="020B0604030504040204" pitchFamily="34" charset="0"/>
                <a:ea typeface="Tahoma" panose="020B0604030504040204" pitchFamily="34" charset="0"/>
                <a:cs typeface="Tahoma" panose="020B0604030504040204" pitchFamily="34" charset="0"/>
              </a:rPr>
              <a:t>1</a:t>
            </a:r>
            <a:r>
              <a:rPr lang="ja-JP" altLang="ja-JP" sz="1200" b="1" dirty="0">
                <a:solidFill>
                  <a:schemeClr val="bg1"/>
                </a:solidFill>
                <a:latin typeface="Tahoma" panose="020B0604030504040204" pitchFamily="34" charset="0"/>
                <a:ea typeface="+mj-ea"/>
                <a:cs typeface="Tahoma" panose="020B0604030504040204" pitchFamily="34" charset="0"/>
              </a:rPr>
              <a:t>）全員が能力と個性を発揮し、活躍する社会</a:t>
            </a:r>
            <a:endParaRPr lang="ja-JP" altLang="en-US" sz="1200" b="1" dirty="0">
              <a:solidFill>
                <a:schemeClr val="bg1"/>
              </a:solidFill>
              <a:latin typeface="Tahoma" panose="020B0604030504040204" pitchFamily="34" charset="0"/>
              <a:ea typeface="+mj-ea"/>
              <a:cs typeface="Tahoma" panose="020B0604030504040204" pitchFamily="34" charset="0"/>
            </a:endParaRPr>
          </a:p>
        </p:txBody>
      </p:sp>
      <p:sp>
        <p:nvSpPr>
          <p:cNvPr id="20" name="正方形/長方形 19"/>
          <p:cNvSpPr/>
          <p:nvPr/>
        </p:nvSpPr>
        <p:spPr>
          <a:xfrm>
            <a:off x="692696" y="2948269"/>
            <a:ext cx="2850460" cy="276999"/>
          </a:xfrm>
          <a:prstGeom prst="rect">
            <a:avLst/>
          </a:prstGeom>
        </p:spPr>
        <p:txBody>
          <a:bodyPr wrap="none">
            <a:spAutoFit/>
          </a:bodyPr>
          <a:lstStyle/>
          <a:p>
            <a:r>
              <a:rPr lang="ja-JP" altLang="ja-JP" sz="1200" b="1" dirty="0">
                <a:solidFill>
                  <a:schemeClr val="bg1"/>
                </a:solidFill>
                <a:latin typeface="Tahoma" panose="020B0604030504040204" pitchFamily="34" charset="0"/>
                <a:ea typeface="+mj-ea"/>
                <a:cs typeface="Tahoma" panose="020B0604030504040204" pitchFamily="34" charset="0"/>
              </a:rPr>
              <a:t>（</a:t>
            </a:r>
            <a:r>
              <a:rPr lang="en-US" altLang="ja-JP" sz="1200" b="1" dirty="0">
                <a:solidFill>
                  <a:schemeClr val="bg1"/>
                </a:solidFill>
                <a:latin typeface="Tahoma" panose="020B0604030504040204" pitchFamily="34" charset="0"/>
                <a:ea typeface="Tahoma" panose="020B0604030504040204" pitchFamily="34" charset="0"/>
                <a:cs typeface="Tahoma" panose="020B0604030504040204" pitchFamily="34" charset="0"/>
              </a:rPr>
              <a:t>2</a:t>
            </a:r>
            <a:r>
              <a:rPr lang="ja-JP" altLang="ja-JP" sz="1200" b="1" dirty="0">
                <a:solidFill>
                  <a:schemeClr val="bg1"/>
                </a:solidFill>
                <a:latin typeface="Tahoma" panose="020B0604030504040204" pitchFamily="34" charset="0"/>
                <a:ea typeface="+mj-ea"/>
                <a:cs typeface="Tahoma" panose="020B0604030504040204" pitchFamily="34" charset="0"/>
              </a:rPr>
              <a:t>）皆が健康でアクティブに暮らせる社会</a:t>
            </a:r>
            <a:endParaRPr lang="ja-JP" altLang="en-US" sz="1200" b="1" dirty="0">
              <a:solidFill>
                <a:schemeClr val="bg1"/>
              </a:solidFill>
              <a:latin typeface="Tahoma" panose="020B0604030504040204" pitchFamily="34" charset="0"/>
              <a:ea typeface="+mj-ea"/>
              <a:cs typeface="Tahoma" panose="020B0604030504040204" pitchFamily="34" charset="0"/>
            </a:endParaRPr>
          </a:p>
        </p:txBody>
      </p:sp>
      <p:sp>
        <p:nvSpPr>
          <p:cNvPr id="21" name="正方形/長方形 20"/>
          <p:cNvSpPr/>
          <p:nvPr/>
        </p:nvSpPr>
        <p:spPr>
          <a:xfrm>
            <a:off x="671683" y="4088425"/>
            <a:ext cx="4572000" cy="276999"/>
          </a:xfrm>
          <a:prstGeom prst="rect">
            <a:avLst/>
          </a:prstGeom>
        </p:spPr>
        <p:txBody>
          <a:bodyPr>
            <a:spAutoFit/>
          </a:bodyPr>
          <a:lstStyle/>
          <a:p>
            <a:r>
              <a:rPr lang="ja-JP" altLang="ja-JP" sz="1200" b="1" dirty="0">
                <a:solidFill>
                  <a:schemeClr val="bg1"/>
                </a:solidFill>
                <a:latin typeface="Tahoma" panose="020B0604030504040204" pitchFamily="34" charset="0"/>
                <a:ea typeface="+mj-ea"/>
                <a:cs typeface="Tahoma" panose="020B0604030504040204" pitchFamily="34" charset="0"/>
              </a:rPr>
              <a:t>（</a:t>
            </a:r>
            <a:r>
              <a:rPr lang="en-US" altLang="ja-JP" sz="1200" b="1" dirty="0">
                <a:solidFill>
                  <a:schemeClr val="bg1"/>
                </a:solidFill>
                <a:latin typeface="Tahoma" panose="020B0604030504040204" pitchFamily="34" charset="0"/>
                <a:ea typeface="Tahoma" panose="020B0604030504040204" pitchFamily="34" charset="0"/>
                <a:cs typeface="Tahoma" panose="020B0604030504040204" pitchFamily="34" charset="0"/>
              </a:rPr>
              <a:t>3</a:t>
            </a:r>
            <a:r>
              <a:rPr lang="ja-JP" altLang="ja-JP" sz="1200" b="1" dirty="0">
                <a:solidFill>
                  <a:schemeClr val="bg1"/>
                </a:solidFill>
                <a:latin typeface="Tahoma" panose="020B0604030504040204" pitchFamily="34" charset="0"/>
                <a:ea typeface="+mj-ea"/>
                <a:cs typeface="Tahoma" panose="020B0604030504040204" pitchFamily="34" charset="0"/>
              </a:rPr>
              <a:t>）世界に開かれ、ジャパン・クオリティを広める社会</a:t>
            </a:r>
            <a:endParaRPr lang="ja-JP" altLang="en-US" sz="1200" b="1" dirty="0">
              <a:solidFill>
                <a:schemeClr val="bg1"/>
              </a:solidFill>
              <a:latin typeface="Tahoma" panose="020B0604030504040204" pitchFamily="34" charset="0"/>
              <a:ea typeface="+mj-ea"/>
              <a:cs typeface="Tahoma" panose="020B0604030504040204" pitchFamily="34" charset="0"/>
            </a:endParaRPr>
          </a:p>
        </p:txBody>
      </p:sp>
      <p:sp>
        <p:nvSpPr>
          <p:cNvPr id="22" name="正方形/長方形 21"/>
          <p:cNvSpPr/>
          <p:nvPr/>
        </p:nvSpPr>
        <p:spPr>
          <a:xfrm>
            <a:off x="675606" y="5535744"/>
            <a:ext cx="2973891" cy="276999"/>
          </a:xfrm>
          <a:prstGeom prst="rect">
            <a:avLst/>
          </a:prstGeom>
        </p:spPr>
        <p:txBody>
          <a:bodyPr wrap="none">
            <a:spAutoFit/>
          </a:bodyPr>
          <a:lstStyle/>
          <a:p>
            <a:r>
              <a:rPr lang="ja-JP" altLang="ja-JP" sz="1200" b="1" dirty="0">
                <a:solidFill>
                  <a:schemeClr val="bg1"/>
                </a:solidFill>
                <a:latin typeface="Tahoma" panose="020B0604030504040204" pitchFamily="34" charset="0"/>
                <a:ea typeface="+mj-ea"/>
                <a:cs typeface="Tahoma" panose="020B0604030504040204" pitchFamily="34" charset="0"/>
              </a:rPr>
              <a:t>（</a:t>
            </a:r>
            <a:r>
              <a:rPr lang="en-US" altLang="ja-JP" sz="1200" b="1" dirty="0">
                <a:solidFill>
                  <a:schemeClr val="bg1"/>
                </a:solidFill>
                <a:latin typeface="Tahoma" panose="020B0604030504040204" pitchFamily="34" charset="0"/>
                <a:ea typeface="Tahoma" panose="020B0604030504040204" pitchFamily="34" charset="0"/>
                <a:cs typeface="Tahoma" panose="020B0604030504040204" pitchFamily="34" charset="0"/>
              </a:rPr>
              <a:t>4</a:t>
            </a:r>
            <a:r>
              <a:rPr lang="ja-JP" altLang="ja-JP" sz="1200" b="1" dirty="0">
                <a:solidFill>
                  <a:schemeClr val="bg1"/>
                </a:solidFill>
                <a:latin typeface="Tahoma" panose="020B0604030504040204" pitchFamily="34" charset="0"/>
                <a:ea typeface="+mj-ea"/>
                <a:cs typeface="Tahoma" panose="020B0604030504040204" pitchFamily="34" charset="0"/>
              </a:rPr>
              <a:t>）スポーツ・芸術文化が広く浸透した社会</a:t>
            </a:r>
            <a:endParaRPr lang="ja-JP" altLang="en-US" sz="1200" b="1" dirty="0">
              <a:solidFill>
                <a:schemeClr val="bg1"/>
              </a:solidFill>
              <a:latin typeface="Tahoma" panose="020B0604030504040204" pitchFamily="34" charset="0"/>
              <a:ea typeface="+mj-ea"/>
              <a:cs typeface="Tahoma" panose="020B0604030504040204" pitchFamily="34" charset="0"/>
            </a:endParaRPr>
          </a:p>
        </p:txBody>
      </p:sp>
      <p:sp>
        <p:nvSpPr>
          <p:cNvPr id="23" name="正方形/長方形 22"/>
          <p:cNvSpPr/>
          <p:nvPr/>
        </p:nvSpPr>
        <p:spPr>
          <a:xfrm>
            <a:off x="726232" y="6428985"/>
            <a:ext cx="3710880" cy="276999"/>
          </a:xfrm>
          <a:prstGeom prst="rect">
            <a:avLst/>
          </a:prstGeom>
        </p:spPr>
        <p:txBody>
          <a:bodyPr wrap="square">
            <a:spAutoFit/>
          </a:bodyPr>
          <a:lstStyle/>
          <a:p>
            <a:r>
              <a:rPr lang="ja-JP" altLang="ja-JP" sz="1200" b="1" dirty="0">
                <a:solidFill>
                  <a:schemeClr val="bg1"/>
                </a:solidFill>
                <a:latin typeface="Tahoma" panose="020B0604030504040204" pitchFamily="34" charset="0"/>
                <a:ea typeface="+mj-ea"/>
                <a:cs typeface="Tahoma" panose="020B0604030504040204" pitchFamily="34" charset="0"/>
              </a:rPr>
              <a:t>（</a:t>
            </a:r>
            <a:r>
              <a:rPr lang="en-US" altLang="ja-JP" sz="1200" b="1" dirty="0">
                <a:solidFill>
                  <a:schemeClr val="bg1"/>
                </a:solidFill>
                <a:latin typeface="Tahoma" panose="020B0604030504040204" pitchFamily="34" charset="0"/>
                <a:ea typeface="Tahoma" panose="020B0604030504040204" pitchFamily="34" charset="0"/>
                <a:cs typeface="Tahoma" panose="020B0604030504040204" pitchFamily="34" charset="0"/>
              </a:rPr>
              <a:t>5</a:t>
            </a:r>
            <a:r>
              <a:rPr lang="ja-JP" altLang="ja-JP" sz="1200" b="1" dirty="0">
                <a:solidFill>
                  <a:schemeClr val="bg1"/>
                </a:solidFill>
                <a:latin typeface="Tahoma" panose="020B0604030504040204" pitchFamily="34" charset="0"/>
                <a:ea typeface="+mj-ea"/>
                <a:cs typeface="Tahoma" panose="020B0604030504040204" pitchFamily="34" charset="0"/>
              </a:rPr>
              <a:t>）国民も来訪者も安心する世界で最も安全な社会</a:t>
            </a:r>
            <a:endParaRPr lang="ja-JP" altLang="en-US" sz="1200" b="1" dirty="0">
              <a:solidFill>
                <a:schemeClr val="bg1"/>
              </a:solidFill>
              <a:latin typeface="Tahoma" panose="020B0604030504040204" pitchFamily="34" charset="0"/>
              <a:ea typeface="+mj-ea"/>
              <a:cs typeface="Tahoma" panose="020B0604030504040204" pitchFamily="34" charset="0"/>
            </a:endParaRPr>
          </a:p>
        </p:txBody>
      </p:sp>
      <p:sp>
        <p:nvSpPr>
          <p:cNvPr id="24" name="正方形/長方形 23"/>
          <p:cNvSpPr/>
          <p:nvPr/>
        </p:nvSpPr>
        <p:spPr>
          <a:xfrm>
            <a:off x="736577" y="7607107"/>
            <a:ext cx="5356718" cy="276999"/>
          </a:xfrm>
          <a:prstGeom prst="rect">
            <a:avLst/>
          </a:prstGeom>
        </p:spPr>
        <p:txBody>
          <a:bodyPr wrap="square">
            <a:spAutoFit/>
          </a:bodyPr>
          <a:lstStyle/>
          <a:p>
            <a:r>
              <a:rPr lang="ja-JP" altLang="ja-JP" sz="1200" b="1" dirty="0">
                <a:solidFill>
                  <a:schemeClr val="bg1"/>
                </a:solidFill>
                <a:latin typeface="Tahoma" panose="020B0604030504040204" pitchFamily="34" charset="0"/>
                <a:ea typeface="+mj-ea"/>
                <a:cs typeface="Tahoma" panose="020B0604030504040204" pitchFamily="34" charset="0"/>
              </a:rPr>
              <a:t>（</a:t>
            </a:r>
            <a:r>
              <a:rPr lang="en-US" altLang="ja-JP" sz="1200" b="1" dirty="0">
                <a:solidFill>
                  <a:schemeClr val="bg1"/>
                </a:solidFill>
                <a:latin typeface="Tahoma" panose="020B0604030504040204" pitchFamily="34" charset="0"/>
                <a:ea typeface="Tahoma" panose="020B0604030504040204" pitchFamily="34" charset="0"/>
                <a:cs typeface="Tahoma" panose="020B0604030504040204" pitchFamily="34" charset="0"/>
              </a:rPr>
              <a:t>6</a:t>
            </a:r>
            <a:r>
              <a:rPr lang="ja-JP" altLang="ja-JP" sz="1200" b="1" dirty="0">
                <a:solidFill>
                  <a:schemeClr val="bg1"/>
                </a:solidFill>
                <a:latin typeface="Tahoma" panose="020B0604030504040204" pitchFamily="34" charset="0"/>
                <a:ea typeface="+mj-ea"/>
                <a:cs typeface="Tahoma" panose="020B0604030504040204" pitchFamily="34" charset="0"/>
              </a:rPr>
              <a:t>）課題解決に先進的に取り組み、モデル・技術を世界に示す社会</a:t>
            </a:r>
            <a:endParaRPr lang="ja-JP" altLang="en-US" sz="1200" b="1" dirty="0">
              <a:solidFill>
                <a:schemeClr val="bg1"/>
              </a:solidFill>
              <a:latin typeface="Tahoma" panose="020B0604030504040204" pitchFamily="34" charset="0"/>
              <a:ea typeface="+mj-ea"/>
              <a:cs typeface="Tahoma" panose="020B0604030504040204" pitchFamily="34" charset="0"/>
            </a:endParaRPr>
          </a:p>
        </p:txBody>
      </p:sp>
      <p:sp>
        <p:nvSpPr>
          <p:cNvPr id="25" name="正方形/長方形 24"/>
          <p:cNvSpPr/>
          <p:nvPr/>
        </p:nvSpPr>
        <p:spPr>
          <a:xfrm>
            <a:off x="908719" y="1856177"/>
            <a:ext cx="2613249" cy="923330"/>
          </a:xfrm>
          <a:prstGeom prst="rect">
            <a:avLst/>
          </a:prstGeom>
        </p:spPr>
        <p:txBody>
          <a:bodyPr wrap="square">
            <a:spAutoFit/>
          </a:bodyPr>
          <a:lstStyle/>
          <a:p>
            <a:r>
              <a:rPr lang="ja-JP" altLang="ja-JP" sz="900" dirty="0"/>
              <a:t>■シニア・</a:t>
            </a:r>
            <a:r>
              <a:rPr lang="ja-JP" altLang="ja-JP" sz="900" dirty="0" err="1"/>
              <a:t>障がい</a:t>
            </a:r>
            <a:r>
              <a:rPr lang="ja-JP" altLang="ja-JP" sz="900" dirty="0"/>
              <a:t>者</a:t>
            </a:r>
          </a:p>
          <a:p>
            <a:r>
              <a:rPr lang="ja-JP" altLang="en-US" sz="900" dirty="0" smtClean="0"/>
              <a:t>　</a:t>
            </a:r>
            <a:r>
              <a:rPr lang="en-US" altLang="ja-JP" sz="900" dirty="0" smtClean="0"/>
              <a:t>No.01</a:t>
            </a:r>
            <a:r>
              <a:rPr lang="ja-JP" altLang="ja-JP" sz="900" dirty="0"/>
              <a:t>　</a:t>
            </a:r>
            <a:r>
              <a:rPr lang="ja-JP" altLang="en-US" sz="900" dirty="0" smtClean="0"/>
              <a:t>「</a:t>
            </a:r>
            <a:r>
              <a:rPr lang="ja-JP" altLang="ja-JP" sz="900" dirty="0" smtClean="0"/>
              <a:t>パラリンピック</a:t>
            </a:r>
            <a:r>
              <a:rPr lang="ja-JP" altLang="en-US" sz="900" dirty="0" smtClean="0"/>
              <a:t>・</a:t>
            </a:r>
            <a:r>
              <a:rPr lang="ja-JP" altLang="ja-JP" sz="900" dirty="0" smtClean="0"/>
              <a:t>レガシー</a:t>
            </a:r>
            <a:r>
              <a:rPr lang="ja-JP" altLang="en-US" sz="900" dirty="0" smtClean="0"/>
              <a:t>」プロジェクト</a:t>
            </a:r>
            <a:endParaRPr lang="ja-JP" altLang="ja-JP" sz="900" dirty="0"/>
          </a:p>
          <a:p>
            <a:r>
              <a:rPr lang="ja-JP" altLang="en-US" sz="900" dirty="0" smtClean="0"/>
              <a:t>　</a:t>
            </a:r>
            <a:r>
              <a:rPr lang="en-US" altLang="ja-JP" sz="900" dirty="0" smtClean="0"/>
              <a:t>No.02</a:t>
            </a:r>
            <a:r>
              <a:rPr lang="ja-JP" altLang="ja-JP" sz="900" dirty="0"/>
              <a:t>　</a:t>
            </a:r>
            <a:r>
              <a:rPr lang="en-US" altLang="ja-JP" sz="900" dirty="0"/>
              <a:t>Cool Senior in Japan</a:t>
            </a:r>
            <a:endParaRPr lang="ja-JP" altLang="ja-JP" sz="900" dirty="0"/>
          </a:p>
          <a:p>
            <a:r>
              <a:rPr lang="ja-JP" altLang="en-US" sz="900" dirty="0" smtClean="0"/>
              <a:t>　</a:t>
            </a:r>
            <a:r>
              <a:rPr lang="en-US" altLang="ja-JP" sz="900" dirty="0" smtClean="0"/>
              <a:t>No.03</a:t>
            </a:r>
            <a:r>
              <a:rPr lang="ja-JP" altLang="ja-JP" sz="900" dirty="0"/>
              <a:t>　</a:t>
            </a:r>
            <a:r>
              <a:rPr lang="ja-JP" altLang="ja-JP" sz="900" dirty="0" smtClean="0"/>
              <a:t>サポーター</a:t>
            </a:r>
            <a:r>
              <a:rPr lang="ja-JP" altLang="en-US" sz="900" dirty="0" smtClean="0"/>
              <a:t>・</a:t>
            </a:r>
            <a:r>
              <a:rPr lang="ja-JP" altLang="ja-JP" sz="900" dirty="0" smtClean="0"/>
              <a:t>マッチング</a:t>
            </a:r>
            <a:r>
              <a:rPr lang="ja-JP" altLang="en-US" sz="900" dirty="0" smtClean="0"/>
              <a:t>・プラットフォーム</a:t>
            </a:r>
            <a:endParaRPr lang="ja-JP" altLang="ja-JP" sz="900" dirty="0"/>
          </a:p>
          <a:p>
            <a:r>
              <a:rPr lang="ja-JP" altLang="en-US" sz="900" dirty="0" smtClean="0"/>
              <a:t>　</a:t>
            </a:r>
            <a:r>
              <a:rPr lang="en-US" altLang="ja-JP" sz="900" dirty="0" smtClean="0"/>
              <a:t>No.04</a:t>
            </a:r>
            <a:r>
              <a:rPr lang="ja-JP" altLang="ja-JP" sz="900" dirty="0"/>
              <a:t>　シームレスなバリアフリー</a:t>
            </a:r>
            <a:r>
              <a:rPr lang="ja-JP" altLang="ja-JP" sz="900" dirty="0" smtClean="0"/>
              <a:t>環境</a:t>
            </a:r>
            <a:r>
              <a:rPr lang="ja-JP" altLang="en-US" sz="900" dirty="0" smtClean="0"/>
              <a:t>創造</a:t>
            </a:r>
            <a:endParaRPr lang="ja-JP" altLang="ja-JP" sz="900" dirty="0"/>
          </a:p>
          <a:p>
            <a:r>
              <a:rPr lang="ja-JP" altLang="en-US" sz="900" dirty="0" smtClean="0"/>
              <a:t>　</a:t>
            </a:r>
            <a:r>
              <a:rPr lang="en-US" altLang="ja-JP" sz="900" dirty="0" smtClean="0"/>
              <a:t>No.05</a:t>
            </a:r>
            <a:r>
              <a:rPr lang="ja-JP" altLang="ja-JP" sz="900" dirty="0"/>
              <a:t>　</a:t>
            </a:r>
            <a:r>
              <a:rPr lang="ja-JP" altLang="en-US" sz="900" dirty="0"/>
              <a:t>旅行</a:t>
            </a:r>
            <a:r>
              <a:rPr lang="ja-JP" altLang="en-US" sz="900" dirty="0" smtClean="0"/>
              <a:t>弱者支援プラットフォーム構築事業</a:t>
            </a:r>
            <a:endParaRPr lang="ja-JP" altLang="ja-JP" sz="900" dirty="0"/>
          </a:p>
        </p:txBody>
      </p:sp>
      <p:sp>
        <p:nvSpPr>
          <p:cNvPr id="26" name="正方形/長方形 25"/>
          <p:cNvSpPr/>
          <p:nvPr/>
        </p:nvSpPr>
        <p:spPr>
          <a:xfrm>
            <a:off x="3417986" y="1856177"/>
            <a:ext cx="2747317" cy="1061829"/>
          </a:xfrm>
          <a:prstGeom prst="rect">
            <a:avLst/>
          </a:prstGeom>
        </p:spPr>
        <p:txBody>
          <a:bodyPr wrap="square">
            <a:spAutoFit/>
          </a:bodyPr>
          <a:lstStyle/>
          <a:p>
            <a:r>
              <a:rPr lang="ja-JP" altLang="ja-JP" sz="900" dirty="0" smtClean="0"/>
              <a:t>■</a:t>
            </a:r>
            <a:r>
              <a:rPr lang="ja-JP" altLang="ja-JP" sz="900" dirty="0"/>
              <a:t>子育て世代・女性</a:t>
            </a:r>
          </a:p>
          <a:p>
            <a:r>
              <a:rPr lang="ja-JP" altLang="en-US" sz="900" dirty="0" smtClean="0"/>
              <a:t>　</a:t>
            </a:r>
            <a:r>
              <a:rPr lang="en-US" altLang="ja-JP" sz="900" dirty="0" smtClean="0"/>
              <a:t>No.06</a:t>
            </a:r>
            <a:r>
              <a:rPr lang="ja-JP" altLang="ja-JP" sz="900" dirty="0"/>
              <a:t>　</a:t>
            </a:r>
            <a:r>
              <a:rPr lang="ja-JP" altLang="ja-JP" sz="900" dirty="0" smtClean="0"/>
              <a:t>ワーキングプレイス</a:t>
            </a:r>
            <a:r>
              <a:rPr lang="ja-JP" altLang="en-US" sz="900" dirty="0" smtClean="0"/>
              <a:t>提供運営事業</a:t>
            </a:r>
            <a:endParaRPr lang="ja-JP" altLang="ja-JP" sz="900" dirty="0"/>
          </a:p>
          <a:p>
            <a:r>
              <a:rPr lang="ja-JP" altLang="ja-JP" sz="900" dirty="0"/>
              <a:t>■外国人</a:t>
            </a:r>
          </a:p>
          <a:p>
            <a:r>
              <a:rPr lang="ja-JP" altLang="en-US" sz="900" dirty="0" smtClean="0"/>
              <a:t>　</a:t>
            </a:r>
            <a:r>
              <a:rPr lang="en-US" altLang="ja-JP" sz="900" dirty="0" smtClean="0"/>
              <a:t>No.07</a:t>
            </a:r>
            <a:r>
              <a:rPr lang="ja-JP" altLang="ja-JP" sz="900" dirty="0"/>
              <a:t>　</a:t>
            </a:r>
            <a:r>
              <a:rPr lang="en-US" altLang="ja-JP" sz="900" dirty="0"/>
              <a:t>Diversity to 2020</a:t>
            </a:r>
            <a:endParaRPr lang="ja-JP" altLang="ja-JP" sz="900" dirty="0"/>
          </a:p>
          <a:p>
            <a:r>
              <a:rPr lang="ja-JP" altLang="ja-JP" sz="900" dirty="0"/>
              <a:t>■共通基盤</a:t>
            </a:r>
          </a:p>
          <a:p>
            <a:r>
              <a:rPr lang="ja-JP" altLang="en-US" sz="900" dirty="0" smtClean="0"/>
              <a:t>　</a:t>
            </a:r>
            <a:r>
              <a:rPr lang="en-US" altLang="ja-JP" sz="900" dirty="0" smtClean="0"/>
              <a:t>No.08</a:t>
            </a:r>
            <a:r>
              <a:rPr lang="ja-JP" altLang="ja-JP" sz="900" dirty="0"/>
              <a:t>　新たなボランティア</a:t>
            </a:r>
            <a:r>
              <a:rPr lang="ja-JP" altLang="ja-JP" sz="900" dirty="0" smtClean="0"/>
              <a:t>制度</a:t>
            </a:r>
            <a:r>
              <a:rPr lang="ja-JP" altLang="en-US" sz="900" dirty="0" smtClean="0"/>
              <a:t>の検討・提案</a:t>
            </a:r>
            <a:endParaRPr lang="ja-JP" altLang="ja-JP" sz="900" dirty="0"/>
          </a:p>
          <a:p>
            <a:r>
              <a:rPr lang="ja-JP" altLang="en-US" sz="900" dirty="0" smtClean="0"/>
              <a:t>　</a:t>
            </a:r>
            <a:r>
              <a:rPr lang="en-US" altLang="ja-JP" sz="900" dirty="0" smtClean="0"/>
              <a:t>No.09</a:t>
            </a:r>
            <a:r>
              <a:rPr lang="ja-JP" altLang="ja-JP" sz="900" dirty="0"/>
              <a:t>　</a:t>
            </a:r>
            <a:r>
              <a:rPr lang="ja-JP" altLang="ja-JP" sz="900" dirty="0" smtClean="0"/>
              <a:t>公共施設</a:t>
            </a:r>
            <a:r>
              <a:rPr lang="ja-JP" altLang="en-US" sz="900" dirty="0" smtClean="0"/>
              <a:t>等での</a:t>
            </a:r>
            <a:r>
              <a:rPr lang="ja-JP" altLang="ja-JP" sz="900" dirty="0" smtClean="0"/>
              <a:t>地域</a:t>
            </a:r>
            <a:r>
              <a:rPr lang="ja-JP" altLang="ja-JP" sz="900" dirty="0"/>
              <a:t>課題解決・</a:t>
            </a:r>
            <a:r>
              <a:rPr lang="ja-JP" altLang="ja-JP" sz="900" dirty="0" smtClean="0"/>
              <a:t>交流</a:t>
            </a:r>
            <a:r>
              <a:rPr lang="ja-JP" altLang="en-US" sz="900" dirty="0" smtClean="0"/>
              <a:t>促進</a:t>
            </a:r>
            <a:endParaRPr lang="ja-JP" altLang="en-US" sz="900" dirty="0"/>
          </a:p>
        </p:txBody>
      </p:sp>
      <p:sp>
        <p:nvSpPr>
          <p:cNvPr id="27" name="正方形/長方形 26"/>
          <p:cNvSpPr/>
          <p:nvPr/>
        </p:nvSpPr>
        <p:spPr>
          <a:xfrm>
            <a:off x="908719" y="3161132"/>
            <a:ext cx="2502529" cy="784830"/>
          </a:xfrm>
          <a:prstGeom prst="rect">
            <a:avLst/>
          </a:prstGeom>
        </p:spPr>
        <p:txBody>
          <a:bodyPr wrap="square">
            <a:spAutoFit/>
          </a:bodyPr>
          <a:lstStyle/>
          <a:p>
            <a:r>
              <a:rPr lang="ja-JP" altLang="ja-JP" sz="900" dirty="0"/>
              <a:t>■まちづくり</a:t>
            </a:r>
          </a:p>
          <a:p>
            <a:r>
              <a:rPr lang="ja-JP" altLang="en-US" sz="900" dirty="0" smtClean="0"/>
              <a:t>　</a:t>
            </a:r>
            <a:r>
              <a:rPr lang="en-US" altLang="ja-JP" sz="900" dirty="0" smtClean="0"/>
              <a:t>No.10</a:t>
            </a:r>
            <a:r>
              <a:rPr lang="ja-JP" altLang="ja-JP" sz="900" dirty="0"/>
              <a:t>　大丸</a:t>
            </a:r>
            <a:r>
              <a:rPr lang="ja-JP" altLang="ja-JP" sz="900" dirty="0" smtClean="0"/>
              <a:t>有</a:t>
            </a:r>
            <a:r>
              <a:rPr lang="ja-JP" altLang="en-US" sz="900" dirty="0" smtClean="0"/>
              <a:t>・</a:t>
            </a:r>
            <a:r>
              <a:rPr lang="ja-JP" altLang="ja-JP" sz="900" dirty="0" smtClean="0"/>
              <a:t>健康都市先進モデル</a:t>
            </a:r>
            <a:r>
              <a:rPr lang="ja-JP" altLang="en-US" sz="900" dirty="0" smtClean="0"/>
              <a:t>研究会</a:t>
            </a:r>
            <a:endParaRPr lang="ja-JP" altLang="ja-JP" sz="900" dirty="0"/>
          </a:p>
          <a:p>
            <a:r>
              <a:rPr lang="ja-JP" altLang="en-US" sz="900" dirty="0" smtClean="0"/>
              <a:t>　</a:t>
            </a:r>
            <a:r>
              <a:rPr lang="en-US" altLang="ja-JP" sz="900" dirty="0" smtClean="0"/>
              <a:t>No.11</a:t>
            </a:r>
            <a:r>
              <a:rPr lang="ja-JP" altLang="ja-JP" sz="900" dirty="0"/>
              <a:t>　健康増進空間</a:t>
            </a:r>
            <a:r>
              <a:rPr lang="ja-JP" altLang="ja-JP" sz="900" dirty="0" smtClean="0"/>
              <a:t>プラットフォーム</a:t>
            </a:r>
            <a:r>
              <a:rPr lang="ja-JP" altLang="en-US" sz="900" dirty="0" smtClean="0"/>
              <a:t>勉強会</a:t>
            </a:r>
            <a:endParaRPr lang="ja-JP" altLang="ja-JP" sz="900" dirty="0"/>
          </a:p>
          <a:p>
            <a:r>
              <a:rPr lang="ja-JP" altLang="ja-JP" sz="900" dirty="0"/>
              <a:t>■制度</a:t>
            </a:r>
          </a:p>
          <a:p>
            <a:r>
              <a:rPr lang="ja-JP" altLang="en-US" sz="900" dirty="0" smtClean="0"/>
              <a:t>　</a:t>
            </a:r>
            <a:r>
              <a:rPr lang="en-US" altLang="ja-JP" sz="900" dirty="0" smtClean="0"/>
              <a:t>No.12</a:t>
            </a:r>
            <a:r>
              <a:rPr lang="ja-JP" altLang="ja-JP" sz="900" dirty="0"/>
              <a:t>　</a:t>
            </a:r>
            <a:r>
              <a:rPr lang="ja-JP" altLang="ja-JP" sz="900" dirty="0" smtClean="0"/>
              <a:t>健康</a:t>
            </a:r>
            <a:r>
              <a:rPr lang="ja-JP" altLang="ja-JP" sz="900" dirty="0"/>
              <a:t>関連</a:t>
            </a:r>
            <a:r>
              <a:rPr lang="ja-JP" altLang="ja-JP" sz="900" dirty="0" smtClean="0"/>
              <a:t>投資</a:t>
            </a:r>
            <a:r>
              <a:rPr lang="ja-JP" altLang="en-US" sz="900" dirty="0" smtClean="0"/>
              <a:t>研究会</a:t>
            </a:r>
            <a:endParaRPr lang="ja-JP" altLang="ja-JP" sz="900" dirty="0"/>
          </a:p>
        </p:txBody>
      </p:sp>
      <p:sp>
        <p:nvSpPr>
          <p:cNvPr id="28" name="正方形/長方形 27"/>
          <p:cNvSpPr/>
          <p:nvPr/>
        </p:nvSpPr>
        <p:spPr>
          <a:xfrm>
            <a:off x="3427300" y="3162497"/>
            <a:ext cx="2665995" cy="923330"/>
          </a:xfrm>
          <a:prstGeom prst="rect">
            <a:avLst/>
          </a:prstGeom>
        </p:spPr>
        <p:txBody>
          <a:bodyPr wrap="square">
            <a:spAutoFit/>
          </a:bodyPr>
          <a:lstStyle/>
          <a:p>
            <a:r>
              <a:rPr lang="ja-JP" altLang="ja-JP" sz="900" dirty="0" smtClean="0"/>
              <a:t>■運動促進</a:t>
            </a:r>
          </a:p>
          <a:p>
            <a:r>
              <a:rPr lang="ja-JP" altLang="en-US" sz="900" dirty="0" smtClean="0"/>
              <a:t>　</a:t>
            </a:r>
            <a:r>
              <a:rPr lang="en-US" altLang="ja-JP" sz="900" dirty="0" smtClean="0"/>
              <a:t>No.13</a:t>
            </a:r>
            <a:r>
              <a:rPr lang="ja-JP" altLang="ja-JP" sz="900" dirty="0" smtClean="0"/>
              <a:t>　ビジネスパーソンの運動機会創出</a:t>
            </a:r>
          </a:p>
          <a:p>
            <a:r>
              <a:rPr lang="ja-JP" altLang="en-US" sz="900" dirty="0" smtClean="0"/>
              <a:t>　</a:t>
            </a:r>
            <a:r>
              <a:rPr lang="en-US" altLang="ja-JP" sz="900" dirty="0" smtClean="0"/>
              <a:t>No.14</a:t>
            </a:r>
            <a:r>
              <a:rPr lang="ja-JP" altLang="ja-JP" sz="900" dirty="0" smtClean="0"/>
              <a:t>　歩行を通じ</a:t>
            </a:r>
            <a:r>
              <a:rPr lang="ja-JP" altLang="en-US" sz="900" dirty="0" smtClean="0"/>
              <a:t>て健康寿命の延伸を実現する</a:t>
            </a:r>
            <a:endParaRPr lang="ja-JP" altLang="ja-JP" sz="900" dirty="0" smtClean="0"/>
          </a:p>
          <a:p>
            <a:r>
              <a:rPr lang="ja-JP" altLang="ja-JP" sz="900" dirty="0" smtClean="0"/>
              <a:t>■システム</a:t>
            </a:r>
          </a:p>
          <a:p>
            <a:r>
              <a:rPr lang="ja-JP" altLang="en-US" sz="900" dirty="0" smtClean="0"/>
              <a:t>　</a:t>
            </a:r>
            <a:r>
              <a:rPr lang="en-US" altLang="ja-JP" sz="900" dirty="0" smtClean="0"/>
              <a:t>No.15</a:t>
            </a:r>
            <a:r>
              <a:rPr lang="ja-JP" altLang="ja-JP" sz="900" dirty="0" smtClean="0"/>
              <a:t>　データヘルスケア</a:t>
            </a:r>
            <a:r>
              <a:rPr lang="ja-JP" altLang="en-US" sz="900" dirty="0" smtClean="0"/>
              <a:t>研究会</a:t>
            </a:r>
            <a:endParaRPr lang="ja-JP" altLang="ja-JP" sz="900" dirty="0" smtClean="0"/>
          </a:p>
          <a:p>
            <a:r>
              <a:rPr lang="ja-JP" altLang="en-US" sz="900" dirty="0" smtClean="0"/>
              <a:t>　</a:t>
            </a:r>
            <a:r>
              <a:rPr lang="en-US" altLang="ja-JP" sz="900" dirty="0" smtClean="0"/>
              <a:t>No.16</a:t>
            </a:r>
            <a:r>
              <a:rPr lang="ja-JP" altLang="ja-JP" sz="900" dirty="0" smtClean="0"/>
              <a:t>　介護予防</a:t>
            </a:r>
            <a:r>
              <a:rPr lang="ja-JP" altLang="en-US" sz="900" dirty="0" smtClean="0"/>
              <a:t>「</a:t>
            </a:r>
            <a:r>
              <a:rPr lang="ja-JP" altLang="ja-JP" sz="900" dirty="0" smtClean="0"/>
              <a:t>基本チェックリスト</a:t>
            </a:r>
            <a:r>
              <a:rPr lang="ja-JP" altLang="en-US" sz="900" dirty="0" smtClean="0"/>
              <a:t>」</a:t>
            </a:r>
            <a:r>
              <a:rPr lang="en-US" altLang="ja-JP" sz="900" dirty="0" smtClean="0"/>
              <a:t>ICT</a:t>
            </a:r>
            <a:r>
              <a:rPr lang="ja-JP" altLang="ja-JP" sz="900" dirty="0" smtClean="0"/>
              <a:t>化</a:t>
            </a:r>
            <a:r>
              <a:rPr lang="ja-JP" altLang="en-US" sz="900" dirty="0" smtClean="0"/>
              <a:t>勉強会</a:t>
            </a:r>
            <a:endParaRPr lang="ja-JP" altLang="en-US" sz="900" dirty="0"/>
          </a:p>
        </p:txBody>
      </p:sp>
      <p:sp>
        <p:nvSpPr>
          <p:cNvPr id="29" name="正方形/長方形 28"/>
          <p:cNvSpPr/>
          <p:nvPr/>
        </p:nvSpPr>
        <p:spPr>
          <a:xfrm>
            <a:off x="908720" y="4317683"/>
            <a:ext cx="2502528" cy="1200329"/>
          </a:xfrm>
          <a:prstGeom prst="rect">
            <a:avLst/>
          </a:prstGeom>
        </p:spPr>
        <p:txBody>
          <a:bodyPr wrap="square">
            <a:spAutoFit/>
          </a:bodyPr>
          <a:lstStyle/>
          <a:p>
            <a:r>
              <a:rPr lang="ja-JP" altLang="ja-JP" sz="900" dirty="0"/>
              <a:t>■制度・仕組み</a:t>
            </a:r>
          </a:p>
          <a:p>
            <a:r>
              <a:rPr lang="ja-JP" altLang="en-US" sz="900" dirty="0" smtClean="0"/>
              <a:t>　</a:t>
            </a:r>
            <a:r>
              <a:rPr lang="en-US" altLang="ja-JP" sz="900" dirty="0" smtClean="0"/>
              <a:t>No.17</a:t>
            </a:r>
            <a:r>
              <a:rPr lang="ja-JP" altLang="ja-JP" sz="900" dirty="0"/>
              <a:t>　スポーツ</a:t>
            </a:r>
            <a:r>
              <a:rPr lang="ja-JP" altLang="ja-JP" sz="900" dirty="0" smtClean="0"/>
              <a:t>合宿</a:t>
            </a:r>
            <a:r>
              <a:rPr lang="ja-JP" altLang="en-US" sz="900" dirty="0" smtClean="0"/>
              <a:t>誘致</a:t>
            </a:r>
            <a:r>
              <a:rPr lang="ja-JP" altLang="ja-JP" sz="900" dirty="0" smtClean="0"/>
              <a:t>マッチング</a:t>
            </a:r>
            <a:r>
              <a:rPr lang="ja-JP" altLang="en-US" sz="900" dirty="0" smtClean="0"/>
              <a:t>システム</a:t>
            </a:r>
            <a:endParaRPr lang="ja-JP" altLang="ja-JP" sz="900" dirty="0"/>
          </a:p>
          <a:p>
            <a:r>
              <a:rPr lang="ja-JP" altLang="en-US" sz="900" dirty="0" smtClean="0"/>
              <a:t>　</a:t>
            </a:r>
            <a:r>
              <a:rPr lang="en-US" altLang="ja-JP" sz="900" dirty="0" smtClean="0"/>
              <a:t>No.18</a:t>
            </a:r>
            <a:r>
              <a:rPr lang="ja-JP" altLang="ja-JP" sz="900" dirty="0"/>
              <a:t>　おもてなし認証</a:t>
            </a:r>
          </a:p>
          <a:p>
            <a:r>
              <a:rPr lang="ja-JP" altLang="en-US" sz="900" dirty="0" smtClean="0"/>
              <a:t>　</a:t>
            </a:r>
            <a:r>
              <a:rPr lang="en-US" altLang="ja-JP" sz="900" dirty="0" smtClean="0"/>
              <a:t>No.19</a:t>
            </a:r>
            <a:r>
              <a:rPr lang="ja-JP" altLang="ja-JP" sz="900" dirty="0"/>
              <a:t>　</a:t>
            </a:r>
            <a:r>
              <a:rPr lang="ja-JP" altLang="en-US" sz="900" dirty="0"/>
              <a:t>地域</a:t>
            </a:r>
            <a:r>
              <a:rPr lang="ja-JP" altLang="en-US" sz="900" dirty="0" smtClean="0"/>
              <a:t>の観光資源を活かす、新しい観光</a:t>
            </a:r>
            <a:endParaRPr lang="ja-JP" altLang="ja-JP" sz="900" dirty="0"/>
          </a:p>
          <a:p>
            <a:r>
              <a:rPr lang="ja-JP" altLang="ja-JP" sz="900" dirty="0"/>
              <a:t>■基盤</a:t>
            </a:r>
          </a:p>
          <a:p>
            <a:r>
              <a:rPr lang="ja-JP" altLang="en-US" sz="900" dirty="0" smtClean="0"/>
              <a:t>　</a:t>
            </a:r>
            <a:r>
              <a:rPr lang="en-US" altLang="ja-JP" sz="900" dirty="0" smtClean="0"/>
              <a:t>No.20</a:t>
            </a:r>
            <a:r>
              <a:rPr lang="ja-JP" altLang="ja-JP" sz="900" dirty="0"/>
              <a:t>　</a:t>
            </a:r>
            <a:r>
              <a:rPr lang="ja-JP" altLang="ja-JP" sz="900" dirty="0" smtClean="0"/>
              <a:t>エリアマーケティングデータ</a:t>
            </a:r>
            <a:r>
              <a:rPr lang="ja-JP" altLang="en-US" sz="900" dirty="0" smtClean="0"/>
              <a:t>開発</a:t>
            </a:r>
            <a:endParaRPr lang="ja-JP" altLang="ja-JP" sz="900" dirty="0"/>
          </a:p>
          <a:p>
            <a:r>
              <a:rPr lang="ja-JP" altLang="en-US" sz="900" dirty="0" smtClean="0"/>
              <a:t>　</a:t>
            </a:r>
            <a:r>
              <a:rPr lang="en-US" altLang="ja-JP" sz="900" dirty="0" smtClean="0"/>
              <a:t>No.21</a:t>
            </a:r>
            <a:r>
              <a:rPr lang="ja-JP" altLang="ja-JP" sz="900" dirty="0"/>
              <a:t>　キャッシュレス</a:t>
            </a:r>
            <a:r>
              <a:rPr lang="ja-JP" altLang="ja-JP" sz="900" dirty="0" smtClean="0"/>
              <a:t>社会</a:t>
            </a:r>
            <a:r>
              <a:rPr lang="ja-JP" altLang="en-US" sz="900" dirty="0" smtClean="0"/>
              <a:t>の実現検討</a:t>
            </a:r>
            <a:endParaRPr lang="ja-JP" altLang="ja-JP" sz="900" dirty="0"/>
          </a:p>
          <a:p>
            <a:r>
              <a:rPr lang="ja-JP" altLang="en-US" sz="900" dirty="0" smtClean="0"/>
              <a:t>　</a:t>
            </a:r>
            <a:r>
              <a:rPr lang="en-US" altLang="ja-JP" sz="900" dirty="0" smtClean="0"/>
              <a:t>No.22</a:t>
            </a:r>
            <a:r>
              <a:rPr lang="ja-JP" altLang="ja-JP" sz="900" dirty="0"/>
              <a:t>　食文化</a:t>
            </a:r>
            <a:r>
              <a:rPr lang="ja-JP" altLang="ja-JP" sz="900" dirty="0" smtClean="0"/>
              <a:t>コミュニケーション</a:t>
            </a:r>
            <a:endParaRPr lang="ja-JP" altLang="ja-JP" sz="900" dirty="0"/>
          </a:p>
        </p:txBody>
      </p:sp>
      <p:sp>
        <p:nvSpPr>
          <p:cNvPr id="30" name="正方形/長方形 29"/>
          <p:cNvSpPr/>
          <p:nvPr/>
        </p:nvSpPr>
        <p:spPr>
          <a:xfrm>
            <a:off x="3421806" y="4309409"/>
            <a:ext cx="2743497" cy="784830"/>
          </a:xfrm>
          <a:prstGeom prst="rect">
            <a:avLst/>
          </a:prstGeom>
        </p:spPr>
        <p:txBody>
          <a:bodyPr wrap="square">
            <a:spAutoFit/>
          </a:bodyPr>
          <a:lstStyle/>
          <a:p>
            <a:r>
              <a:rPr lang="ja-JP" altLang="ja-JP" sz="900" dirty="0" smtClean="0"/>
              <a:t>■</a:t>
            </a:r>
            <a:r>
              <a:rPr lang="ja-JP" altLang="ja-JP" sz="900" dirty="0"/>
              <a:t>コンテンツ</a:t>
            </a:r>
          </a:p>
          <a:p>
            <a:r>
              <a:rPr lang="ja-JP" altLang="en-US" sz="900" dirty="0" smtClean="0"/>
              <a:t>　</a:t>
            </a:r>
            <a:r>
              <a:rPr lang="en-US" altLang="ja-JP" sz="900" dirty="0" smtClean="0"/>
              <a:t>No.23</a:t>
            </a:r>
            <a:r>
              <a:rPr lang="ja-JP" altLang="ja-JP" sz="900" dirty="0"/>
              <a:t>　医療の国際化</a:t>
            </a:r>
          </a:p>
          <a:p>
            <a:r>
              <a:rPr lang="ja-JP" altLang="en-US" sz="900" dirty="0" smtClean="0"/>
              <a:t>　</a:t>
            </a:r>
            <a:r>
              <a:rPr lang="en-US" altLang="ja-JP" sz="900" dirty="0" smtClean="0"/>
              <a:t>No.24</a:t>
            </a:r>
            <a:r>
              <a:rPr lang="ja-JP" altLang="ja-JP" sz="900" dirty="0"/>
              <a:t>　</a:t>
            </a:r>
            <a:r>
              <a:rPr lang="en-US" altLang="ja-JP" sz="900" dirty="0"/>
              <a:t>IR</a:t>
            </a:r>
            <a:r>
              <a:rPr lang="ja-JP" altLang="ja-JP" sz="900" dirty="0"/>
              <a:t>・</a:t>
            </a:r>
            <a:r>
              <a:rPr lang="en-US" altLang="ja-JP" sz="900" dirty="0"/>
              <a:t>MICE</a:t>
            </a:r>
            <a:r>
              <a:rPr lang="ja-JP" altLang="ja-JP" sz="900" dirty="0" smtClean="0"/>
              <a:t>のビジネス</a:t>
            </a:r>
            <a:r>
              <a:rPr lang="ja-JP" altLang="ja-JP" sz="900" dirty="0"/>
              <a:t>構造</a:t>
            </a:r>
            <a:r>
              <a:rPr lang="ja-JP" altLang="ja-JP" sz="900" dirty="0" smtClean="0"/>
              <a:t>と支える</a:t>
            </a:r>
            <a:r>
              <a:rPr lang="ja-JP" altLang="ja-JP" sz="900" dirty="0"/>
              <a:t>仕組み</a:t>
            </a:r>
          </a:p>
          <a:p>
            <a:r>
              <a:rPr lang="ja-JP" altLang="en-US" sz="900" dirty="0" smtClean="0"/>
              <a:t>　</a:t>
            </a:r>
            <a:r>
              <a:rPr lang="en-US" altLang="ja-JP" sz="900" dirty="0" smtClean="0"/>
              <a:t>No.25</a:t>
            </a:r>
            <a:r>
              <a:rPr lang="ja-JP" altLang="ja-JP" sz="900" dirty="0"/>
              <a:t>　“</a:t>
            </a:r>
            <a:r>
              <a:rPr lang="en-US" altLang="ja-JP" sz="900" dirty="0"/>
              <a:t>Photographic Japan</a:t>
            </a:r>
            <a:r>
              <a:rPr lang="ja-JP" altLang="ja-JP" sz="900" dirty="0"/>
              <a:t>”　写真展</a:t>
            </a:r>
          </a:p>
          <a:p>
            <a:r>
              <a:rPr lang="ja-JP" altLang="en-US" sz="900" dirty="0" smtClean="0"/>
              <a:t>　</a:t>
            </a:r>
            <a:r>
              <a:rPr lang="en-US" altLang="ja-JP" sz="900" dirty="0" smtClean="0"/>
              <a:t>No.26</a:t>
            </a:r>
            <a:r>
              <a:rPr lang="ja-JP" altLang="ja-JP" sz="900" dirty="0"/>
              <a:t>　既存</a:t>
            </a:r>
            <a:r>
              <a:rPr lang="ja-JP" altLang="ja-JP" sz="900" dirty="0" smtClean="0"/>
              <a:t>施設</a:t>
            </a:r>
            <a:r>
              <a:rPr lang="ja-JP" altLang="en-US" sz="900" dirty="0" smtClean="0"/>
              <a:t>有効活用</a:t>
            </a:r>
            <a:r>
              <a:rPr lang="ja-JP" altLang="ja-JP" sz="900" dirty="0" smtClean="0"/>
              <a:t>体験型</a:t>
            </a:r>
            <a:r>
              <a:rPr lang="ja-JP" altLang="ja-JP" sz="900" dirty="0"/>
              <a:t>ゲストハウス</a:t>
            </a:r>
            <a:endParaRPr lang="ja-JP" altLang="en-US" sz="900" dirty="0"/>
          </a:p>
        </p:txBody>
      </p:sp>
      <p:sp>
        <p:nvSpPr>
          <p:cNvPr id="31" name="正方形/長方形 30"/>
          <p:cNvSpPr/>
          <p:nvPr/>
        </p:nvSpPr>
        <p:spPr>
          <a:xfrm>
            <a:off x="908720" y="5782654"/>
            <a:ext cx="2502528" cy="646331"/>
          </a:xfrm>
          <a:prstGeom prst="rect">
            <a:avLst/>
          </a:prstGeom>
        </p:spPr>
        <p:txBody>
          <a:bodyPr wrap="square">
            <a:spAutoFit/>
          </a:bodyPr>
          <a:lstStyle/>
          <a:p>
            <a:r>
              <a:rPr lang="ja-JP" altLang="ja-JP" sz="900" dirty="0"/>
              <a:t>■スポーツ空間づくり</a:t>
            </a:r>
          </a:p>
          <a:p>
            <a:r>
              <a:rPr lang="ja-JP" altLang="en-US" sz="900" dirty="0" smtClean="0"/>
              <a:t>　</a:t>
            </a:r>
            <a:r>
              <a:rPr lang="en-US" altLang="ja-JP" sz="900" dirty="0" smtClean="0"/>
              <a:t>No.27</a:t>
            </a:r>
            <a:r>
              <a:rPr lang="ja-JP" altLang="ja-JP" sz="900" dirty="0"/>
              <a:t>　</a:t>
            </a:r>
            <a:r>
              <a:rPr lang="ja-JP" altLang="en-US" sz="900" dirty="0"/>
              <a:t>空中</a:t>
            </a:r>
            <a:r>
              <a:rPr lang="ja-JP" altLang="en-US" sz="900" dirty="0" smtClean="0"/>
              <a:t>自転車・ランニング道路</a:t>
            </a:r>
            <a:endParaRPr lang="ja-JP" altLang="ja-JP" sz="900" dirty="0"/>
          </a:p>
          <a:p>
            <a:r>
              <a:rPr lang="ja-JP" altLang="en-US" sz="900" dirty="0" smtClean="0"/>
              <a:t>　</a:t>
            </a:r>
            <a:r>
              <a:rPr lang="en-US" altLang="ja-JP" sz="900" dirty="0" smtClean="0"/>
              <a:t>No.28</a:t>
            </a:r>
            <a:r>
              <a:rPr lang="ja-JP" altLang="ja-JP" sz="900" dirty="0"/>
              <a:t>　自転車走行空間</a:t>
            </a:r>
            <a:r>
              <a:rPr lang="ja-JP" altLang="ja-JP" sz="900" dirty="0" smtClean="0"/>
              <a:t>ネットワーク</a:t>
            </a:r>
            <a:r>
              <a:rPr lang="ja-JP" altLang="en-US" sz="900" dirty="0" smtClean="0"/>
              <a:t>化</a:t>
            </a:r>
            <a:r>
              <a:rPr lang="ja-JP" altLang="en-US" sz="900" dirty="0"/>
              <a:t>事業</a:t>
            </a:r>
            <a:endParaRPr lang="ja-JP" altLang="ja-JP" sz="900" dirty="0"/>
          </a:p>
          <a:p>
            <a:r>
              <a:rPr lang="ja-JP" altLang="en-US" sz="900" dirty="0" smtClean="0"/>
              <a:t>　</a:t>
            </a:r>
            <a:r>
              <a:rPr lang="en-US" altLang="ja-JP" sz="900" dirty="0" smtClean="0"/>
              <a:t>No.29</a:t>
            </a:r>
            <a:r>
              <a:rPr lang="ja-JP" altLang="ja-JP" sz="900" dirty="0"/>
              <a:t>　</a:t>
            </a:r>
            <a:r>
              <a:rPr lang="ja-JP" altLang="en-US" sz="900" dirty="0"/>
              <a:t>日本</a:t>
            </a:r>
            <a:r>
              <a:rPr lang="ja-JP" altLang="en-US" sz="900" dirty="0" smtClean="0"/>
              <a:t>が世界に発信する未来型パーク</a:t>
            </a:r>
            <a:endParaRPr lang="ja-JP" altLang="ja-JP" sz="900" dirty="0"/>
          </a:p>
        </p:txBody>
      </p:sp>
      <p:sp>
        <p:nvSpPr>
          <p:cNvPr id="32" name="正方形/長方形 31"/>
          <p:cNvSpPr/>
          <p:nvPr/>
        </p:nvSpPr>
        <p:spPr>
          <a:xfrm>
            <a:off x="3440062" y="5782653"/>
            <a:ext cx="2725241" cy="646331"/>
          </a:xfrm>
          <a:prstGeom prst="rect">
            <a:avLst/>
          </a:prstGeom>
        </p:spPr>
        <p:txBody>
          <a:bodyPr wrap="square">
            <a:spAutoFit/>
          </a:bodyPr>
          <a:lstStyle/>
          <a:p>
            <a:r>
              <a:rPr lang="ja-JP" altLang="ja-JP" sz="900" dirty="0" smtClean="0"/>
              <a:t>■マネジメント</a:t>
            </a:r>
          </a:p>
          <a:p>
            <a:r>
              <a:rPr lang="ja-JP" altLang="en-US" sz="900" dirty="0" smtClean="0"/>
              <a:t>　</a:t>
            </a:r>
            <a:r>
              <a:rPr lang="en-US" altLang="ja-JP" sz="900" dirty="0" smtClean="0"/>
              <a:t>No.30</a:t>
            </a:r>
            <a:r>
              <a:rPr lang="ja-JP" altLang="ja-JP" sz="900" dirty="0" smtClean="0"/>
              <a:t>　</a:t>
            </a:r>
            <a:r>
              <a:rPr lang="ja-JP" altLang="en-US" sz="900" dirty="0" smtClean="0"/>
              <a:t>ｵﾘﾊﾟﾗにおけるｽﾎﾟｰﾂﾌｧｼﾘﾃｨ･ｴﾘｱﾏﾈｼﾞﾒﾝﾄ</a:t>
            </a:r>
            <a:endParaRPr lang="ja-JP" altLang="ja-JP" sz="900" dirty="0" smtClean="0"/>
          </a:p>
          <a:p>
            <a:r>
              <a:rPr lang="ja-JP" altLang="ja-JP" sz="900" dirty="0" smtClean="0"/>
              <a:t>■文化イベント</a:t>
            </a:r>
          </a:p>
          <a:p>
            <a:r>
              <a:rPr lang="ja-JP" altLang="en-US" sz="900" dirty="0" smtClean="0"/>
              <a:t>　</a:t>
            </a:r>
            <a:r>
              <a:rPr lang="en-US" altLang="ja-JP" sz="900" dirty="0" smtClean="0"/>
              <a:t>No.31</a:t>
            </a:r>
            <a:r>
              <a:rPr lang="ja-JP" altLang="ja-JP" sz="900" dirty="0" smtClean="0"/>
              <a:t>　</a:t>
            </a:r>
            <a:r>
              <a:rPr lang="ja-JP" altLang="en-US" sz="900" dirty="0" smtClean="0"/>
              <a:t>おとまち感動クエスト</a:t>
            </a:r>
            <a:endParaRPr lang="ja-JP" altLang="en-US" sz="900" dirty="0"/>
          </a:p>
        </p:txBody>
      </p:sp>
      <p:sp>
        <p:nvSpPr>
          <p:cNvPr id="33" name="正方形/長方形 32"/>
          <p:cNvSpPr/>
          <p:nvPr/>
        </p:nvSpPr>
        <p:spPr>
          <a:xfrm>
            <a:off x="933222" y="6646061"/>
            <a:ext cx="2642782" cy="784830"/>
          </a:xfrm>
          <a:prstGeom prst="rect">
            <a:avLst/>
          </a:prstGeom>
        </p:spPr>
        <p:txBody>
          <a:bodyPr wrap="square">
            <a:spAutoFit/>
          </a:bodyPr>
          <a:lstStyle/>
          <a:p>
            <a:r>
              <a:rPr lang="ja-JP" altLang="ja-JP" sz="900" dirty="0"/>
              <a:t>■交通・移動</a:t>
            </a:r>
          </a:p>
          <a:p>
            <a:r>
              <a:rPr lang="ja-JP" altLang="en-US" sz="900" dirty="0" smtClean="0"/>
              <a:t>　</a:t>
            </a:r>
            <a:r>
              <a:rPr lang="en-US" altLang="ja-JP" sz="900" dirty="0" smtClean="0"/>
              <a:t>No.04</a:t>
            </a:r>
            <a:r>
              <a:rPr lang="ja-JP" altLang="ja-JP" sz="900" dirty="0"/>
              <a:t>　シームレスなバリアフリー</a:t>
            </a:r>
            <a:r>
              <a:rPr lang="ja-JP" altLang="ja-JP" sz="900" dirty="0" smtClean="0"/>
              <a:t>環境</a:t>
            </a:r>
            <a:r>
              <a:rPr lang="ja-JP" altLang="en-US" sz="900" dirty="0"/>
              <a:t>創造</a:t>
            </a:r>
            <a:endParaRPr lang="ja-JP" altLang="ja-JP" sz="900" dirty="0"/>
          </a:p>
          <a:p>
            <a:r>
              <a:rPr lang="ja-JP" altLang="en-US" sz="900" dirty="0"/>
              <a:t>　</a:t>
            </a:r>
            <a:r>
              <a:rPr lang="en-US" altLang="ja-JP" sz="900" dirty="0"/>
              <a:t>No.05</a:t>
            </a:r>
            <a:r>
              <a:rPr lang="ja-JP" altLang="ja-JP" sz="900" dirty="0"/>
              <a:t>　</a:t>
            </a:r>
            <a:r>
              <a:rPr lang="ja-JP" altLang="en-US" sz="900" dirty="0"/>
              <a:t>旅行弱者支援プラットフォーム構築事業</a:t>
            </a:r>
            <a:endParaRPr lang="ja-JP" altLang="ja-JP" sz="900" dirty="0"/>
          </a:p>
          <a:p>
            <a:r>
              <a:rPr lang="ja-JP" altLang="en-US" sz="900" dirty="0" smtClean="0"/>
              <a:t>　</a:t>
            </a:r>
            <a:r>
              <a:rPr lang="en-US" altLang="ja-JP" sz="900" dirty="0" smtClean="0"/>
              <a:t>No.32</a:t>
            </a:r>
            <a:r>
              <a:rPr lang="ja-JP" altLang="ja-JP" sz="900" dirty="0"/>
              <a:t>　シームレスな</a:t>
            </a:r>
            <a:r>
              <a:rPr lang="ja-JP" altLang="ja-JP" sz="900" dirty="0" smtClean="0"/>
              <a:t>移動</a:t>
            </a:r>
            <a:r>
              <a:rPr lang="ja-JP" altLang="en-US" sz="900" dirty="0" smtClean="0"/>
              <a:t>を実現したまちづくり</a:t>
            </a:r>
            <a:endParaRPr lang="ja-JP" altLang="ja-JP" sz="900" dirty="0"/>
          </a:p>
          <a:p>
            <a:r>
              <a:rPr lang="ja-JP" altLang="en-US" sz="900" dirty="0" smtClean="0"/>
              <a:t>　</a:t>
            </a:r>
            <a:r>
              <a:rPr lang="en-US" altLang="ja-JP" sz="900" dirty="0" smtClean="0"/>
              <a:t>No.33</a:t>
            </a:r>
            <a:r>
              <a:rPr lang="ja-JP" altLang="ja-JP" sz="900" dirty="0"/>
              <a:t>　</a:t>
            </a:r>
            <a:r>
              <a:rPr lang="ja-JP" altLang="ja-JP" sz="900" dirty="0" smtClean="0"/>
              <a:t>移動最適化</a:t>
            </a:r>
            <a:endParaRPr lang="ja-JP" altLang="ja-JP" sz="900" dirty="0"/>
          </a:p>
        </p:txBody>
      </p:sp>
      <p:sp>
        <p:nvSpPr>
          <p:cNvPr id="34" name="正方形/長方形 33"/>
          <p:cNvSpPr/>
          <p:nvPr/>
        </p:nvSpPr>
        <p:spPr>
          <a:xfrm>
            <a:off x="3417987" y="6646061"/>
            <a:ext cx="2747317" cy="923330"/>
          </a:xfrm>
          <a:prstGeom prst="rect">
            <a:avLst/>
          </a:prstGeom>
        </p:spPr>
        <p:txBody>
          <a:bodyPr wrap="square">
            <a:spAutoFit/>
          </a:bodyPr>
          <a:lstStyle/>
          <a:p>
            <a:r>
              <a:rPr lang="ja-JP" altLang="ja-JP" sz="900" dirty="0" smtClean="0"/>
              <a:t>■エネルギー</a:t>
            </a:r>
          </a:p>
          <a:p>
            <a:r>
              <a:rPr lang="ja-JP" altLang="en-US" sz="900" dirty="0" smtClean="0"/>
              <a:t>　</a:t>
            </a:r>
            <a:r>
              <a:rPr lang="en-US" altLang="ja-JP" sz="900" dirty="0" smtClean="0"/>
              <a:t>No.34</a:t>
            </a:r>
            <a:r>
              <a:rPr lang="ja-JP" altLang="ja-JP" sz="900" dirty="0" smtClean="0"/>
              <a:t>　自然エネルギー</a:t>
            </a:r>
            <a:r>
              <a:rPr lang="ja-JP" altLang="en-US" sz="900" dirty="0"/>
              <a:t>利用</a:t>
            </a:r>
            <a:r>
              <a:rPr lang="ja-JP" altLang="en-US" sz="900" dirty="0" smtClean="0"/>
              <a:t>の</a:t>
            </a:r>
            <a:r>
              <a:rPr lang="ja-JP" altLang="ja-JP" sz="900" dirty="0" smtClean="0"/>
              <a:t>温泉地リノベーション</a:t>
            </a:r>
          </a:p>
          <a:p>
            <a:r>
              <a:rPr lang="ja-JP" altLang="en-US" sz="900" dirty="0" smtClean="0"/>
              <a:t>　</a:t>
            </a:r>
            <a:r>
              <a:rPr lang="en-US" altLang="ja-JP" sz="900" dirty="0" smtClean="0"/>
              <a:t>No.35</a:t>
            </a:r>
            <a:r>
              <a:rPr lang="ja-JP" altLang="ja-JP" sz="900" dirty="0" smtClean="0"/>
              <a:t>　エネルギートレーサビリティ</a:t>
            </a:r>
          </a:p>
          <a:p>
            <a:r>
              <a:rPr lang="ja-JP" altLang="en-US" sz="900" dirty="0" smtClean="0"/>
              <a:t>　</a:t>
            </a:r>
            <a:r>
              <a:rPr lang="en-US" altLang="ja-JP" sz="900" dirty="0" smtClean="0"/>
              <a:t>No.36</a:t>
            </a:r>
            <a:r>
              <a:rPr lang="ja-JP" altLang="ja-JP" sz="900" dirty="0" smtClean="0"/>
              <a:t>　持続可能なエネルギーネットワーク</a:t>
            </a:r>
          </a:p>
          <a:p>
            <a:r>
              <a:rPr lang="ja-JP" altLang="ja-JP" sz="900" dirty="0" smtClean="0"/>
              <a:t>■イベント運営</a:t>
            </a:r>
          </a:p>
          <a:p>
            <a:r>
              <a:rPr lang="ja-JP" altLang="en-US" sz="900" dirty="0" smtClean="0"/>
              <a:t>　</a:t>
            </a:r>
            <a:r>
              <a:rPr lang="en-US" altLang="ja-JP" sz="900" dirty="0" smtClean="0"/>
              <a:t>No.37</a:t>
            </a:r>
            <a:r>
              <a:rPr lang="ja-JP" altLang="ja-JP" sz="900" dirty="0" smtClean="0"/>
              <a:t>　安全・安心・スマートなイベント運営</a:t>
            </a:r>
            <a:endParaRPr lang="ja-JP" altLang="ja-JP" sz="900" dirty="0"/>
          </a:p>
        </p:txBody>
      </p:sp>
      <p:sp>
        <p:nvSpPr>
          <p:cNvPr id="35" name="正方形/長方形 34"/>
          <p:cNvSpPr/>
          <p:nvPr/>
        </p:nvSpPr>
        <p:spPr>
          <a:xfrm>
            <a:off x="933222" y="7805708"/>
            <a:ext cx="2642782" cy="784830"/>
          </a:xfrm>
          <a:prstGeom prst="rect">
            <a:avLst/>
          </a:prstGeom>
        </p:spPr>
        <p:txBody>
          <a:bodyPr wrap="square">
            <a:spAutoFit/>
          </a:bodyPr>
          <a:lstStyle/>
          <a:p>
            <a:r>
              <a:rPr lang="ja-JP" altLang="ja-JP" sz="900" dirty="0"/>
              <a:t>■先進技術</a:t>
            </a:r>
          </a:p>
          <a:p>
            <a:r>
              <a:rPr lang="ja-JP" altLang="en-US" sz="900" dirty="0" smtClean="0"/>
              <a:t>　</a:t>
            </a:r>
            <a:r>
              <a:rPr lang="en-US" altLang="ja-JP" sz="900" dirty="0" smtClean="0"/>
              <a:t>No.32</a:t>
            </a:r>
            <a:r>
              <a:rPr lang="ja-JP" altLang="ja-JP" sz="900" dirty="0"/>
              <a:t>　シームレスな移動</a:t>
            </a:r>
            <a:r>
              <a:rPr lang="ja-JP" altLang="en-US" sz="900" dirty="0"/>
              <a:t>を実現したまちづくり</a:t>
            </a:r>
            <a:endParaRPr lang="ja-JP" altLang="ja-JP" sz="900" dirty="0"/>
          </a:p>
          <a:p>
            <a:r>
              <a:rPr lang="ja-JP" altLang="en-US" sz="900" dirty="0"/>
              <a:t>　</a:t>
            </a:r>
            <a:r>
              <a:rPr lang="en-US" altLang="ja-JP" sz="900" dirty="0"/>
              <a:t>No.33</a:t>
            </a:r>
            <a:r>
              <a:rPr lang="ja-JP" altLang="ja-JP" sz="900" dirty="0"/>
              <a:t>　</a:t>
            </a:r>
            <a:r>
              <a:rPr lang="ja-JP" altLang="ja-JP" sz="900" dirty="0" smtClean="0"/>
              <a:t>移動最適化</a:t>
            </a:r>
            <a:endParaRPr lang="ja-JP" altLang="ja-JP" sz="900" dirty="0"/>
          </a:p>
          <a:p>
            <a:r>
              <a:rPr lang="ja-JP" altLang="en-US" sz="900" dirty="0" smtClean="0"/>
              <a:t>　</a:t>
            </a:r>
            <a:r>
              <a:rPr lang="en-US" altLang="ja-JP" sz="900" dirty="0" smtClean="0"/>
              <a:t>No.37</a:t>
            </a:r>
            <a:r>
              <a:rPr lang="ja-JP" altLang="ja-JP" sz="900" dirty="0"/>
              <a:t>　</a:t>
            </a:r>
            <a:r>
              <a:rPr lang="ja-JP" altLang="ja-JP" sz="900" dirty="0" smtClean="0"/>
              <a:t>安全</a:t>
            </a:r>
            <a:r>
              <a:rPr lang="ja-JP" altLang="ja-JP" sz="900" dirty="0"/>
              <a:t>・安心・スマートなイベント</a:t>
            </a:r>
            <a:r>
              <a:rPr lang="ja-JP" altLang="ja-JP" sz="900" dirty="0" smtClean="0"/>
              <a:t>運営</a:t>
            </a:r>
            <a:endParaRPr lang="ja-JP" altLang="ja-JP" sz="900" dirty="0"/>
          </a:p>
          <a:p>
            <a:r>
              <a:rPr lang="ja-JP" altLang="en-US" sz="900" dirty="0" smtClean="0"/>
              <a:t>　</a:t>
            </a:r>
            <a:r>
              <a:rPr lang="en-US" altLang="ja-JP" sz="900" dirty="0" smtClean="0"/>
              <a:t>No.38</a:t>
            </a:r>
            <a:r>
              <a:rPr lang="ja-JP" altLang="ja-JP" sz="900" dirty="0"/>
              <a:t>　臨場感溢れる</a:t>
            </a:r>
            <a:r>
              <a:rPr lang="ja-JP" altLang="ja-JP" sz="900" dirty="0" smtClean="0"/>
              <a:t>エンターテイメント</a:t>
            </a:r>
            <a:r>
              <a:rPr lang="ja-JP" altLang="en-US" sz="900" dirty="0" smtClean="0"/>
              <a:t>の実現</a:t>
            </a:r>
            <a:endParaRPr lang="ja-JP" altLang="ja-JP" sz="900" dirty="0"/>
          </a:p>
        </p:txBody>
      </p:sp>
      <p:sp>
        <p:nvSpPr>
          <p:cNvPr id="36" name="正方形/長方形 35"/>
          <p:cNvSpPr/>
          <p:nvPr/>
        </p:nvSpPr>
        <p:spPr>
          <a:xfrm>
            <a:off x="3421806" y="7805708"/>
            <a:ext cx="2743495" cy="646331"/>
          </a:xfrm>
          <a:prstGeom prst="rect">
            <a:avLst/>
          </a:prstGeom>
        </p:spPr>
        <p:txBody>
          <a:bodyPr wrap="square">
            <a:spAutoFit/>
          </a:bodyPr>
          <a:lstStyle/>
          <a:p>
            <a:r>
              <a:rPr lang="ja-JP" altLang="ja-JP" sz="900" dirty="0" smtClean="0"/>
              <a:t>■先進モデル</a:t>
            </a:r>
          </a:p>
          <a:p>
            <a:r>
              <a:rPr lang="ja-JP" altLang="en-US" sz="900" dirty="0" smtClean="0"/>
              <a:t>　</a:t>
            </a:r>
            <a:r>
              <a:rPr lang="en-US" altLang="ja-JP" sz="900" dirty="0" smtClean="0"/>
              <a:t>No.35</a:t>
            </a:r>
            <a:r>
              <a:rPr lang="ja-JP" altLang="ja-JP" sz="900" dirty="0" smtClean="0"/>
              <a:t>　エネルギートレーサビリティ</a:t>
            </a:r>
          </a:p>
          <a:p>
            <a:r>
              <a:rPr lang="ja-JP" altLang="en-US" sz="900" dirty="0" smtClean="0"/>
              <a:t>　</a:t>
            </a:r>
            <a:r>
              <a:rPr lang="en-US" altLang="ja-JP" sz="900" dirty="0" smtClean="0"/>
              <a:t>No.36</a:t>
            </a:r>
            <a:r>
              <a:rPr lang="ja-JP" altLang="ja-JP" sz="900" dirty="0" smtClean="0"/>
              <a:t>　持続可能なエネルギーネットワーク</a:t>
            </a:r>
            <a:endParaRPr lang="en-US" altLang="ja-JP" sz="900" dirty="0" smtClean="0"/>
          </a:p>
          <a:p>
            <a:r>
              <a:rPr lang="ja-JP" altLang="en-US" sz="900" dirty="0"/>
              <a:t>　</a:t>
            </a:r>
            <a:r>
              <a:rPr lang="en-US" altLang="ja-JP" sz="900" dirty="0"/>
              <a:t>No.39</a:t>
            </a:r>
            <a:r>
              <a:rPr lang="ja-JP" altLang="ja-JP" sz="900" dirty="0"/>
              <a:t>　森林</a:t>
            </a:r>
            <a:r>
              <a:rPr lang="ja-JP" altLang="ja-JP" sz="900" dirty="0" smtClean="0"/>
              <a:t>資源</a:t>
            </a:r>
            <a:r>
              <a:rPr lang="ja-JP" altLang="en-US" sz="900" dirty="0" smtClean="0"/>
              <a:t>を</a:t>
            </a:r>
            <a:r>
              <a:rPr lang="ja-JP" altLang="ja-JP" sz="900" dirty="0" smtClean="0"/>
              <a:t>活用</a:t>
            </a:r>
            <a:r>
              <a:rPr lang="ja-JP" altLang="en-US" sz="900" dirty="0" smtClean="0"/>
              <a:t>した</a:t>
            </a:r>
            <a:r>
              <a:rPr lang="ja-JP" altLang="ja-JP" sz="900" dirty="0" smtClean="0"/>
              <a:t>まちづくり</a:t>
            </a:r>
            <a:endParaRPr lang="ja-JP" altLang="ja-JP" sz="900" dirty="0"/>
          </a:p>
        </p:txBody>
      </p:sp>
      <p:sp>
        <p:nvSpPr>
          <p:cNvPr id="37" name="角丸四角形 36"/>
          <p:cNvSpPr/>
          <p:nvPr/>
        </p:nvSpPr>
        <p:spPr>
          <a:xfrm>
            <a:off x="693362" y="8590539"/>
            <a:ext cx="5471939" cy="267553"/>
          </a:xfrm>
          <a:prstGeom prst="roundRect">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767825" y="8615481"/>
            <a:ext cx="1394725" cy="276999"/>
          </a:xfrm>
          <a:prstGeom prst="rect">
            <a:avLst/>
          </a:prstGeom>
        </p:spPr>
        <p:txBody>
          <a:bodyPr wrap="square">
            <a:spAutoFit/>
          </a:bodyPr>
          <a:lstStyle/>
          <a:p>
            <a:r>
              <a:rPr lang="ja-JP" altLang="en-US" sz="1200" b="1" dirty="0" smtClean="0">
                <a:solidFill>
                  <a:schemeClr val="bg1"/>
                </a:solidFill>
                <a:latin typeface="Tahoma" panose="020B0604030504040204" pitchFamily="34" charset="0"/>
                <a:ea typeface="+mj-ea"/>
                <a:cs typeface="Tahoma" panose="020B0604030504040204" pitchFamily="34" charset="0"/>
              </a:rPr>
              <a:t>（</a:t>
            </a:r>
            <a:r>
              <a:rPr lang="en-US" altLang="ja-JP" sz="1200" b="1" dirty="0" smtClean="0">
                <a:solidFill>
                  <a:schemeClr val="bg1"/>
                </a:solidFill>
                <a:latin typeface="Tahoma" panose="020B0604030504040204" pitchFamily="34" charset="0"/>
                <a:ea typeface="+mj-ea"/>
                <a:cs typeface="Tahoma" panose="020B0604030504040204" pitchFamily="34" charset="0"/>
              </a:rPr>
              <a:t>7</a:t>
            </a:r>
            <a:r>
              <a:rPr lang="ja-JP" altLang="en-US" sz="1200" b="1" dirty="0" smtClean="0">
                <a:solidFill>
                  <a:schemeClr val="bg1"/>
                </a:solidFill>
                <a:latin typeface="Tahoma" panose="020B0604030504040204" pitchFamily="34" charset="0"/>
                <a:ea typeface="+mj-ea"/>
                <a:cs typeface="Tahoma" panose="020B0604030504040204" pitchFamily="34" charset="0"/>
              </a:rPr>
              <a:t>）全体共通</a:t>
            </a:r>
            <a:endParaRPr lang="ja-JP" altLang="en-US" sz="1200" b="1" dirty="0">
              <a:solidFill>
                <a:schemeClr val="bg1"/>
              </a:solidFill>
              <a:latin typeface="Tahoma" panose="020B0604030504040204" pitchFamily="34" charset="0"/>
              <a:ea typeface="+mj-ea"/>
              <a:cs typeface="Tahoma" panose="020B0604030504040204" pitchFamily="34" charset="0"/>
            </a:endParaRPr>
          </a:p>
        </p:txBody>
      </p:sp>
      <p:sp>
        <p:nvSpPr>
          <p:cNvPr id="39" name="正方形/長方形 38"/>
          <p:cNvSpPr/>
          <p:nvPr/>
        </p:nvSpPr>
        <p:spPr>
          <a:xfrm>
            <a:off x="1844824" y="8615481"/>
            <a:ext cx="3226731" cy="230832"/>
          </a:xfrm>
          <a:prstGeom prst="rect">
            <a:avLst/>
          </a:prstGeom>
        </p:spPr>
        <p:txBody>
          <a:bodyPr wrap="square">
            <a:spAutoFit/>
          </a:bodyPr>
          <a:lstStyle/>
          <a:p>
            <a:r>
              <a:rPr lang="en-US" altLang="ja-JP" sz="900" dirty="0" smtClean="0"/>
              <a:t>No.40</a:t>
            </a:r>
            <a:r>
              <a:rPr lang="ja-JP" altLang="ja-JP" sz="900" dirty="0"/>
              <a:t>　</a:t>
            </a:r>
            <a:r>
              <a:rPr lang="ja-JP" altLang="en-US" sz="900" dirty="0" smtClean="0"/>
              <a:t>全員参加型でのレガシー創造推進体制の検討</a:t>
            </a:r>
            <a:endParaRPr lang="ja-JP" altLang="en-US" sz="900" dirty="0"/>
          </a:p>
        </p:txBody>
      </p:sp>
      <p:sp>
        <p:nvSpPr>
          <p:cNvPr id="40" name="テキスト ボックス 39"/>
          <p:cNvSpPr txBox="1"/>
          <p:nvPr/>
        </p:nvSpPr>
        <p:spPr>
          <a:xfrm>
            <a:off x="216024" y="622593"/>
            <a:ext cx="6309320" cy="600164"/>
          </a:xfrm>
          <a:prstGeom prst="rect">
            <a:avLst/>
          </a:prstGeom>
          <a:noFill/>
        </p:spPr>
        <p:txBody>
          <a:bodyPr wrap="square" rtlCol="0">
            <a:spAutoFit/>
          </a:bodyPr>
          <a:lstStyle/>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レガシーが実現できる社会を目指し、</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のプロジェクトが立ち上げられ、共創での検討が進められました。各プロジェクトの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詳細は協議会</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サイトをご覧下さい。</a:t>
            </a: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hlinkClick r:id="rId2"/>
              </a:rPr>
              <a:t>http://www.mri.co.jp/opinion/legacy/index.html</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332656" y="1331640"/>
            <a:ext cx="4674368" cy="307777"/>
          </a:xfrm>
          <a:prstGeom prst="rect">
            <a:avLst/>
          </a:prstGeom>
          <a:noFill/>
        </p:spPr>
        <p:txBody>
          <a:bodyPr wrap="square" rtlCol="0">
            <a:spAutoFit/>
          </a:bodyPr>
          <a:lstStyle/>
          <a:p>
            <a:r>
              <a:rPr kumimoji="1" lang="en-US" altLang="ja-JP" sz="14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レガシープロジェクト体系</a:t>
            </a:r>
            <a:r>
              <a:rPr kumimoji="1" lang="en-US" altLang="ja-JP" sz="14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720020" y="8820472"/>
            <a:ext cx="3429000" cy="253916"/>
          </a:xfrm>
          <a:prstGeom prst="rect">
            <a:avLst/>
          </a:prstGeom>
        </p:spPr>
        <p:txBody>
          <a:bodyPr>
            <a:spAutoFit/>
          </a:bodyPr>
          <a:lstStyle/>
          <a:p>
            <a:r>
              <a:rPr lang="en-US" altLang="ja-JP" sz="1000" dirty="0" smtClean="0">
                <a:latin typeface="+mj-ea"/>
                <a:ea typeface="+mj-ea"/>
                <a:cs typeface="メイリオ" panose="020B0604030504040204" pitchFamily="50" charset="-128"/>
              </a:rPr>
              <a:t>※</a:t>
            </a:r>
            <a:r>
              <a:rPr lang="ja-JP" altLang="en-US" sz="1000" dirty="0" smtClean="0">
                <a:latin typeface="+mj-ea"/>
                <a:ea typeface="+mj-ea"/>
                <a:cs typeface="メイリオ" panose="020B0604030504040204" pitchFamily="50" charset="-128"/>
              </a:rPr>
              <a:t>プロジェクト名は一部略称</a:t>
            </a:r>
            <a:endParaRPr lang="ja-JP" altLang="en-US" sz="1000" dirty="0">
              <a:latin typeface="+mj-ea"/>
              <a:ea typeface="+mj-ea"/>
            </a:endParaRPr>
          </a:p>
        </p:txBody>
      </p:sp>
      <p:sp>
        <p:nvSpPr>
          <p:cNvPr id="4" name="スライド番号プレースホルダー 3"/>
          <p:cNvSpPr>
            <a:spLocks noGrp="1"/>
          </p:cNvSpPr>
          <p:nvPr>
            <p:ph type="sldNum" sz="quarter" idx="12"/>
          </p:nvPr>
        </p:nvSpPr>
        <p:spPr/>
        <p:txBody>
          <a:bodyPr/>
          <a:lstStyle/>
          <a:p>
            <a:fld id="{2391841E-693F-404D-A2C1-5B68F1D0F6CB}" type="slidenum">
              <a:rPr kumimoji="1" lang="ja-JP" altLang="en-US" smtClean="0"/>
              <a:t>4</a:t>
            </a:fld>
            <a:endParaRPr kumimoji="1" lang="ja-JP" altLang="en-US"/>
          </a:p>
        </p:txBody>
      </p:sp>
    </p:spTree>
    <p:extLst>
      <p:ext uri="{BB962C8B-B14F-4D97-AF65-F5344CB8AC3E}">
        <p14:creationId xmlns:p14="http://schemas.microsoft.com/office/powerpoint/2010/main" val="23449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8640" y="179512"/>
            <a:ext cx="5829300" cy="432048"/>
          </a:xfrm>
        </p:spPr>
        <p:txBody>
          <a:bodyPr>
            <a:normAutofit/>
          </a:bodyPr>
          <a:lstStyle/>
          <a:p>
            <a:pPr algn="l"/>
            <a:r>
              <a:rPr kumimoji="1"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（オープン・）データ関連プロジェクト</a:t>
            </a:r>
            <a:endParaRPr kumimoji="1"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391841E-693F-404D-A2C1-5B68F1D0F6CB}" type="slidenum">
              <a:rPr kumimoji="1" lang="ja-JP" altLang="en-US" smtClean="0"/>
              <a:t>5</a:t>
            </a:fld>
            <a:endParaRPr kumimoji="1" lang="ja-JP" altLang="en-US"/>
          </a:p>
        </p:txBody>
      </p:sp>
      <p:cxnSp>
        <p:nvCxnSpPr>
          <p:cNvPr id="42" name="直線コネクタ 41"/>
          <p:cNvCxnSpPr/>
          <p:nvPr/>
        </p:nvCxnSpPr>
        <p:spPr>
          <a:xfrm>
            <a:off x="260648" y="539552"/>
            <a:ext cx="6192688"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6" name="表 5"/>
          <p:cNvGraphicFramePr>
            <a:graphicFrameLocks noGrp="1"/>
          </p:cNvGraphicFramePr>
          <p:nvPr>
            <p:extLst>
              <p:ext uri="{D42A27DB-BD31-4B8C-83A1-F6EECF244321}">
                <p14:modId xmlns:p14="http://schemas.microsoft.com/office/powerpoint/2010/main" val="831294980"/>
              </p:ext>
            </p:extLst>
          </p:nvPr>
        </p:nvGraphicFramePr>
        <p:xfrm>
          <a:off x="116632" y="755576"/>
          <a:ext cx="6624736" cy="7708644"/>
        </p:xfrm>
        <a:graphic>
          <a:graphicData uri="http://schemas.openxmlformats.org/drawingml/2006/table">
            <a:tbl>
              <a:tblPr firstRow="1" bandRow="1">
                <a:tableStyleId>{5C22544A-7EE6-4342-B048-85BDC9FD1C3A}</a:tableStyleId>
              </a:tblPr>
              <a:tblGrid>
                <a:gridCol w="3024336"/>
                <a:gridCol w="3600400"/>
              </a:tblGrid>
              <a:tr h="428258">
                <a:tc>
                  <a:txBody>
                    <a:bodyPr/>
                    <a:lstStyle/>
                    <a:p>
                      <a:pPr algn="ctr"/>
                      <a:r>
                        <a:rPr kumimoji="1" lang="ja-JP" altLang="en-US" sz="1200" dirty="0" smtClean="0"/>
                        <a:t>プロジェクト名</a:t>
                      </a:r>
                      <a:endParaRPr kumimoji="1" lang="ja-JP" altLang="en-US" sz="1200" dirty="0"/>
                    </a:p>
                  </a:txBody>
                  <a:tcPr anchor="ctr"/>
                </a:tc>
                <a:tc>
                  <a:txBody>
                    <a:bodyPr/>
                    <a:lstStyle/>
                    <a:p>
                      <a:pPr algn="ctr"/>
                      <a:r>
                        <a:rPr kumimoji="1" lang="ja-JP" altLang="en-US" sz="1200" dirty="0" smtClean="0"/>
                        <a:t>データとの関連</a:t>
                      </a:r>
                      <a:endParaRPr kumimoji="1" lang="ja-JP" altLang="en-US" sz="1200" dirty="0"/>
                    </a:p>
                  </a:txBody>
                  <a:tcPr anchor="ctr"/>
                </a:tc>
              </a:tr>
              <a:tr h="428258">
                <a:tc>
                  <a:txBody>
                    <a:bodyPr/>
                    <a:lstStyle/>
                    <a:p>
                      <a:r>
                        <a:rPr lang="en-US" altLang="ja-JP" sz="1050" dirty="0" smtClean="0"/>
                        <a:t>No.03</a:t>
                      </a:r>
                      <a:r>
                        <a:rPr lang="ja-JP" altLang="ja-JP" sz="1050" dirty="0" smtClean="0"/>
                        <a:t>　サポーター</a:t>
                      </a:r>
                      <a:r>
                        <a:rPr lang="ja-JP" altLang="en-US" sz="1050" dirty="0" smtClean="0"/>
                        <a:t>・</a:t>
                      </a:r>
                      <a:r>
                        <a:rPr lang="ja-JP" altLang="ja-JP" sz="1050" dirty="0" smtClean="0"/>
                        <a:t>マッチング</a:t>
                      </a:r>
                      <a:r>
                        <a:rPr lang="ja-JP" altLang="en-US" sz="1050" dirty="0" smtClean="0"/>
                        <a:t>・プラットフォーム</a:t>
                      </a:r>
                      <a:endParaRPr kumimoji="1" lang="ja-JP" altLang="en-US" sz="1050" dirty="0"/>
                    </a:p>
                  </a:txBody>
                  <a:tcPr anchor="ctr"/>
                </a:tc>
                <a:tc>
                  <a:txBody>
                    <a:bodyPr/>
                    <a:lstStyle/>
                    <a:p>
                      <a:r>
                        <a:rPr kumimoji="1" lang="ja-JP" altLang="en-US" sz="1050" dirty="0" smtClean="0"/>
                        <a:t>街中での手助けニーズとサポーター位置とのマッチング</a:t>
                      </a:r>
                      <a:endParaRPr kumimoji="1" lang="ja-JP" altLang="en-US" sz="1050" dirty="0"/>
                    </a:p>
                  </a:txBody>
                  <a:tcPr anchor="ctr"/>
                </a:tc>
              </a:tr>
              <a:tr h="428258">
                <a:tc>
                  <a:txBody>
                    <a:bodyPr/>
                    <a:lstStyle/>
                    <a:p>
                      <a:r>
                        <a:rPr lang="en-US" altLang="ja-JP" sz="1050" dirty="0" smtClean="0"/>
                        <a:t>No.04</a:t>
                      </a:r>
                      <a:r>
                        <a:rPr lang="ja-JP" altLang="ja-JP" sz="1050" dirty="0" smtClean="0"/>
                        <a:t>　シームレスなバリアフリー環境</a:t>
                      </a:r>
                      <a:r>
                        <a:rPr lang="ja-JP" altLang="en-US" sz="1050" dirty="0" smtClean="0"/>
                        <a:t>創造</a:t>
                      </a:r>
                      <a:endParaRPr lang="ja-JP" altLang="ja-JP" sz="1050" dirty="0" smtClean="0"/>
                    </a:p>
                  </a:txBody>
                  <a:tcPr anchor="ctr"/>
                </a:tc>
                <a:tc>
                  <a:txBody>
                    <a:bodyPr/>
                    <a:lstStyle/>
                    <a:p>
                      <a:r>
                        <a:rPr kumimoji="1" lang="ja-JP" altLang="en-US" sz="1050" dirty="0" smtClean="0"/>
                        <a:t>施設や道路のバリアフリー情報のマッピング、ルート検索</a:t>
                      </a:r>
                      <a:endParaRPr kumimoji="1" lang="ja-JP" altLang="en-US" sz="1050" dirty="0"/>
                    </a:p>
                  </a:txBody>
                  <a:tcPr anchor="ctr"/>
                </a:tc>
              </a:tr>
              <a:tr h="428258">
                <a:tc>
                  <a:txBody>
                    <a:bodyPr/>
                    <a:lstStyle/>
                    <a:p>
                      <a:r>
                        <a:rPr lang="en-US" altLang="ja-JP" sz="1050" dirty="0" smtClean="0"/>
                        <a:t>No.05</a:t>
                      </a:r>
                      <a:r>
                        <a:rPr lang="ja-JP" altLang="ja-JP" sz="1050" dirty="0" smtClean="0"/>
                        <a:t>　</a:t>
                      </a:r>
                      <a:r>
                        <a:rPr lang="ja-JP" altLang="en-US" sz="1050" dirty="0" smtClean="0"/>
                        <a:t>旅行弱者支援プラットフォーム構築事業</a:t>
                      </a:r>
                      <a:endParaRPr lang="ja-JP" altLang="ja-JP" sz="1050" dirty="0" smtClean="0"/>
                    </a:p>
                  </a:txBody>
                  <a:tcPr anchor="ctr"/>
                </a:tc>
                <a:tc>
                  <a:txBody>
                    <a:bodyPr/>
                    <a:lstStyle/>
                    <a:p>
                      <a:r>
                        <a:rPr kumimoji="1" lang="ja-JP" altLang="en-US" sz="1050" dirty="0" smtClean="0"/>
                        <a:t>観光・集客・交通施設のバリアフリー情報</a:t>
                      </a:r>
                      <a:endParaRPr kumimoji="1" lang="ja-JP" altLang="en-US" sz="1050" dirty="0"/>
                    </a:p>
                  </a:txBody>
                  <a:tcPr anchor="ctr"/>
                </a:tc>
              </a:tr>
              <a:tr h="428258">
                <a:tc>
                  <a:txBody>
                    <a:bodyPr/>
                    <a:lstStyle/>
                    <a:p>
                      <a:r>
                        <a:rPr lang="en-US" altLang="ja-JP" sz="1050" dirty="0" smtClean="0"/>
                        <a:t>No.11</a:t>
                      </a:r>
                      <a:r>
                        <a:rPr lang="ja-JP" altLang="ja-JP" sz="1050" dirty="0" smtClean="0"/>
                        <a:t>　健康増進空間プラットフォーム</a:t>
                      </a:r>
                      <a:r>
                        <a:rPr lang="ja-JP" altLang="en-US" sz="1050" dirty="0" smtClean="0"/>
                        <a:t>勉強会</a:t>
                      </a:r>
                      <a:endParaRPr lang="ja-JP" altLang="ja-JP" sz="1050" dirty="0" smtClean="0"/>
                    </a:p>
                  </a:txBody>
                  <a:tcPr anchor="ctr"/>
                </a:tc>
                <a:tc>
                  <a:txBody>
                    <a:bodyPr/>
                    <a:lstStyle/>
                    <a:p>
                      <a:r>
                        <a:rPr kumimoji="1" lang="ja-JP" altLang="en-US" sz="1050" dirty="0" smtClean="0"/>
                        <a:t>オフィス、商業施設等の空間での生体・環境・行動データの把握と、それに基づく、健康・サービス情報の提供</a:t>
                      </a:r>
                      <a:endParaRPr kumimoji="1" lang="ja-JP" altLang="en-US" sz="1050" dirty="0"/>
                    </a:p>
                  </a:txBody>
                  <a:tcPr anchor="ctr"/>
                </a:tc>
              </a:tr>
              <a:tr h="428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50" dirty="0" smtClean="0"/>
                        <a:t>No.12</a:t>
                      </a:r>
                      <a:r>
                        <a:rPr lang="ja-JP" altLang="ja-JP" sz="1050" dirty="0" smtClean="0"/>
                        <a:t>　健康関連投資</a:t>
                      </a:r>
                      <a:r>
                        <a:rPr lang="ja-JP" altLang="en-US" sz="1050" dirty="0" smtClean="0"/>
                        <a:t>研究会</a:t>
                      </a:r>
                      <a:endParaRPr lang="ja-JP" altLang="ja-JP" sz="1050" dirty="0" smtClean="0"/>
                    </a:p>
                  </a:txBody>
                  <a:tcPr anchor="ctr"/>
                </a:tc>
                <a:tc>
                  <a:txBody>
                    <a:bodyPr/>
                    <a:lstStyle/>
                    <a:p>
                      <a:r>
                        <a:rPr kumimoji="1" lang="ja-JP" altLang="en-US" sz="1050" dirty="0" smtClean="0"/>
                        <a:t>健康・働きやすさ・快適性の改善による従業員・企業の生産性向上</a:t>
                      </a:r>
                      <a:endParaRPr kumimoji="1" lang="ja-JP" altLang="en-US" sz="1050" dirty="0"/>
                    </a:p>
                  </a:txBody>
                  <a:tcPr anchor="ctr"/>
                </a:tc>
              </a:tr>
              <a:tr h="428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50" dirty="0" smtClean="0"/>
                        <a:t>No.15</a:t>
                      </a:r>
                      <a:r>
                        <a:rPr lang="ja-JP" altLang="ja-JP" sz="1050" dirty="0" smtClean="0"/>
                        <a:t>　データヘルスケア</a:t>
                      </a:r>
                      <a:r>
                        <a:rPr lang="ja-JP" altLang="en-US" sz="1050" dirty="0" smtClean="0"/>
                        <a:t>研究会</a:t>
                      </a:r>
                      <a:endParaRPr lang="ja-JP" altLang="ja-JP" sz="1050" dirty="0" smtClean="0"/>
                    </a:p>
                  </a:txBody>
                  <a:tcPr anchor="ctr"/>
                </a:tc>
                <a:tc>
                  <a:txBody>
                    <a:bodyPr/>
                    <a:lstStyle/>
                    <a:p>
                      <a:r>
                        <a:rPr kumimoji="1" lang="ja-JP" altLang="en-US" sz="1050" dirty="0" smtClean="0"/>
                        <a:t>歩行評価、メンタルヘルスケア診断、子ども食事管理、ウォーキング記録</a:t>
                      </a:r>
                      <a:endParaRPr kumimoji="1" lang="ja-JP" altLang="en-US" sz="1050" dirty="0"/>
                    </a:p>
                  </a:txBody>
                  <a:tcPr anchor="ctr"/>
                </a:tc>
              </a:tr>
              <a:tr h="428258">
                <a:tc>
                  <a:txBody>
                    <a:bodyPr/>
                    <a:lstStyle/>
                    <a:p>
                      <a:r>
                        <a:rPr lang="en-US" altLang="ja-JP" sz="1050" dirty="0" smtClean="0"/>
                        <a:t>No.16</a:t>
                      </a:r>
                      <a:r>
                        <a:rPr lang="ja-JP" altLang="ja-JP" sz="1050" dirty="0" smtClean="0"/>
                        <a:t>　介護予防</a:t>
                      </a:r>
                      <a:r>
                        <a:rPr lang="ja-JP" altLang="en-US" sz="1050" dirty="0" smtClean="0"/>
                        <a:t>「</a:t>
                      </a:r>
                      <a:r>
                        <a:rPr lang="ja-JP" altLang="ja-JP" sz="1050" dirty="0" smtClean="0"/>
                        <a:t>基本チェックリスト</a:t>
                      </a:r>
                      <a:r>
                        <a:rPr lang="ja-JP" altLang="en-US" sz="1050" dirty="0" smtClean="0"/>
                        <a:t>」</a:t>
                      </a:r>
                      <a:r>
                        <a:rPr lang="en-US" altLang="ja-JP" sz="1050" dirty="0" smtClean="0"/>
                        <a:t>ICT</a:t>
                      </a:r>
                      <a:r>
                        <a:rPr lang="ja-JP" altLang="ja-JP" sz="1050" dirty="0" smtClean="0"/>
                        <a:t>化</a:t>
                      </a:r>
                      <a:r>
                        <a:rPr lang="ja-JP" altLang="en-US" sz="1050" dirty="0" smtClean="0"/>
                        <a:t>勉強会</a:t>
                      </a:r>
                    </a:p>
                  </a:txBody>
                  <a:tcPr anchor="ctr"/>
                </a:tc>
                <a:tc>
                  <a:txBody>
                    <a:bodyPr/>
                    <a:lstStyle/>
                    <a:p>
                      <a:r>
                        <a:rPr kumimoji="1" lang="ja-JP" altLang="en-US" sz="1050" dirty="0" smtClean="0"/>
                        <a:t>介護予防事業への参加者のデータ管理</a:t>
                      </a:r>
                      <a:endParaRPr kumimoji="1" lang="ja-JP" altLang="en-US" sz="1050" dirty="0"/>
                    </a:p>
                  </a:txBody>
                  <a:tcPr anchor="ctr"/>
                </a:tc>
              </a:tr>
              <a:tr h="428258">
                <a:tc>
                  <a:txBody>
                    <a:bodyPr/>
                    <a:lstStyle/>
                    <a:p>
                      <a:r>
                        <a:rPr lang="en-US" altLang="ja-JP" sz="1050" dirty="0" smtClean="0"/>
                        <a:t>No.17</a:t>
                      </a:r>
                      <a:r>
                        <a:rPr lang="ja-JP" altLang="ja-JP" sz="1050" dirty="0" smtClean="0"/>
                        <a:t>　スポーツ合宿</a:t>
                      </a:r>
                      <a:r>
                        <a:rPr lang="ja-JP" altLang="en-US" sz="1050" dirty="0" smtClean="0"/>
                        <a:t>誘致</a:t>
                      </a:r>
                      <a:r>
                        <a:rPr lang="ja-JP" altLang="ja-JP" sz="1050" dirty="0" smtClean="0"/>
                        <a:t>マッチング</a:t>
                      </a:r>
                      <a:r>
                        <a:rPr lang="ja-JP" altLang="en-US" sz="1050" dirty="0" smtClean="0"/>
                        <a:t>システム</a:t>
                      </a:r>
                      <a:endParaRPr lang="ja-JP" altLang="ja-JP" sz="1050" dirty="0" smtClean="0"/>
                    </a:p>
                  </a:txBody>
                  <a:tcPr anchor="ctr"/>
                </a:tc>
                <a:tc>
                  <a:txBody>
                    <a:bodyPr/>
                    <a:lstStyle/>
                    <a:p>
                      <a:r>
                        <a:rPr kumimoji="1" lang="ja-JP" altLang="en-US" sz="1050" dirty="0" smtClean="0"/>
                        <a:t>全国の施設・宿泊等の情報と、世界の競技団体の合宿ニーズとのマッチング</a:t>
                      </a:r>
                      <a:endParaRPr kumimoji="1" lang="ja-JP" altLang="en-US" sz="1050" dirty="0"/>
                    </a:p>
                  </a:txBody>
                  <a:tcPr anchor="ctr"/>
                </a:tc>
              </a:tr>
              <a:tr h="428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50" dirty="0" smtClean="0"/>
                        <a:t>No.18</a:t>
                      </a:r>
                      <a:r>
                        <a:rPr lang="ja-JP" altLang="ja-JP" sz="1050" dirty="0" smtClean="0"/>
                        <a:t>　おもてなし認証</a:t>
                      </a:r>
                    </a:p>
                  </a:txBody>
                  <a:tcPr anchor="ctr"/>
                </a:tc>
                <a:tc>
                  <a:txBody>
                    <a:bodyPr/>
                    <a:lstStyle/>
                    <a:p>
                      <a:r>
                        <a:rPr kumimoji="1" lang="ja-JP" altLang="en-US" sz="1050" dirty="0" smtClean="0"/>
                        <a:t>観光・集客・交通施設等の外国語対応状況データ、地域ごとの評価</a:t>
                      </a:r>
                      <a:endParaRPr kumimoji="1" lang="ja-JP" altLang="en-US" sz="1050" dirty="0"/>
                    </a:p>
                  </a:txBody>
                  <a:tcPr anchor="ctr"/>
                </a:tc>
              </a:tr>
              <a:tr h="428258">
                <a:tc>
                  <a:txBody>
                    <a:bodyPr/>
                    <a:lstStyle/>
                    <a:p>
                      <a:r>
                        <a:rPr lang="en-US" altLang="ja-JP" sz="1050" dirty="0" smtClean="0"/>
                        <a:t>No.20</a:t>
                      </a:r>
                      <a:r>
                        <a:rPr lang="ja-JP" altLang="ja-JP" sz="1050" dirty="0" smtClean="0"/>
                        <a:t>　エリアマーケティングデータ</a:t>
                      </a:r>
                      <a:r>
                        <a:rPr lang="ja-JP" altLang="en-US" sz="1050" dirty="0" smtClean="0"/>
                        <a:t>開発</a:t>
                      </a:r>
                      <a:endParaRPr lang="ja-JP" altLang="ja-JP" sz="1050" dirty="0" smtClean="0"/>
                    </a:p>
                  </a:txBody>
                  <a:tcPr anchor="ctr"/>
                </a:tc>
                <a:tc>
                  <a:txBody>
                    <a:bodyPr/>
                    <a:lstStyle/>
                    <a:p>
                      <a:r>
                        <a:rPr kumimoji="1" lang="ja-JP" altLang="en-US" sz="1050" dirty="0" smtClean="0"/>
                        <a:t>訪日外国人の移動（携帯端末）、決済などの情報の収集、及び、データに基づくマーケティング</a:t>
                      </a:r>
                      <a:endParaRPr kumimoji="1" lang="ja-JP" altLang="en-US" sz="1050" dirty="0"/>
                    </a:p>
                  </a:txBody>
                  <a:tcPr anchor="ctr"/>
                </a:tc>
              </a:tr>
              <a:tr h="428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50" dirty="0" smtClean="0"/>
                        <a:t>No.21</a:t>
                      </a:r>
                      <a:r>
                        <a:rPr lang="ja-JP" altLang="ja-JP" sz="1050" dirty="0" smtClean="0"/>
                        <a:t>　キャッシュレス社会</a:t>
                      </a:r>
                      <a:r>
                        <a:rPr lang="ja-JP" altLang="en-US" sz="1050" dirty="0" smtClean="0"/>
                        <a:t>の実現検討</a:t>
                      </a:r>
                      <a:endParaRPr lang="ja-JP" altLang="ja-JP" sz="1050" dirty="0" smtClean="0"/>
                    </a:p>
                  </a:txBody>
                  <a:tcPr anchor="ctr"/>
                </a:tc>
                <a:tc>
                  <a:txBody>
                    <a:bodyPr/>
                    <a:lstStyle/>
                    <a:p>
                      <a:r>
                        <a:rPr kumimoji="1" lang="ja-JP" altLang="en-US" sz="1050" dirty="0" smtClean="0"/>
                        <a:t>一つの決済カード又は端末による決済、予約、認証、ライフログ・病歴等管理</a:t>
                      </a:r>
                      <a:endParaRPr kumimoji="1" lang="ja-JP" altLang="en-US" sz="1050" dirty="0"/>
                    </a:p>
                  </a:txBody>
                  <a:tcPr anchor="ctr"/>
                </a:tc>
              </a:tr>
              <a:tr h="428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50" dirty="0" smtClean="0"/>
                        <a:t>No.22</a:t>
                      </a:r>
                      <a:r>
                        <a:rPr lang="ja-JP" altLang="ja-JP" sz="1050" dirty="0" smtClean="0"/>
                        <a:t>　食文化コミュニケーション</a:t>
                      </a:r>
                    </a:p>
                  </a:txBody>
                  <a:tcPr anchor="ctr"/>
                </a:tc>
                <a:tc>
                  <a:txBody>
                    <a:bodyPr/>
                    <a:lstStyle/>
                    <a:p>
                      <a:r>
                        <a:rPr kumimoji="1" lang="ja-JP" altLang="en-US" sz="1050" dirty="0" smtClean="0"/>
                        <a:t>全国の食に関するデータベース、顧客とのコミュニケーション</a:t>
                      </a:r>
                      <a:endParaRPr kumimoji="1" lang="ja-JP" altLang="en-US" sz="1050" dirty="0"/>
                    </a:p>
                  </a:txBody>
                  <a:tcPr anchor="ctr"/>
                </a:tc>
              </a:tr>
              <a:tr h="428258">
                <a:tc>
                  <a:txBody>
                    <a:bodyPr/>
                    <a:lstStyle/>
                    <a:p>
                      <a:r>
                        <a:rPr lang="en-US" altLang="ja-JP" sz="1050" dirty="0" smtClean="0"/>
                        <a:t>No.32</a:t>
                      </a:r>
                      <a:r>
                        <a:rPr lang="ja-JP" altLang="ja-JP" sz="1050" dirty="0" smtClean="0"/>
                        <a:t>　シームレスな移動</a:t>
                      </a:r>
                      <a:r>
                        <a:rPr lang="ja-JP" altLang="en-US" sz="1050" dirty="0" smtClean="0"/>
                        <a:t>を実現したまちづくり</a:t>
                      </a:r>
                      <a:endParaRPr lang="ja-JP" altLang="ja-JP" sz="1050" dirty="0" smtClean="0"/>
                    </a:p>
                  </a:txBody>
                  <a:tcPr anchor="ctr"/>
                </a:tc>
                <a:tc>
                  <a:txBody>
                    <a:bodyPr/>
                    <a:lstStyle/>
                    <a:p>
                      <a:r>
                        <a:rPr kumimoji="1" lang="ja-JP" altLang="en-US" sz="1050" dirty="0" smtClean="0"/>
                        <a:t>静的・動的情報に基づくルート案内、交通関連表示の多言語対応</a:t>
                      </a:r>
                      <a:endParaRPr kumimoji="1" lang="ja-JP" altLang="en-US" sz="1050" dirty="0"/>
                    </a:p>
                  </a:txBody>
                  <a:tcPr anchor="ctr"/>
                </a:tc>
              </a:tr>
              <a:tr h="428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50" dirty="0" smtClean="0"/>
                        <a:t>No.33</a:t>
                      </a:r>
                      <a:r>
                        <a:rPr lang="ja-JP" altLang="ja-JP" sz="1050" dirty="0" smtClean="0"/>
                        <a:t>　移動最適化</a:t>
                      </a:r>
                    </a:p>
                  </a:txBody>
                  <a:tcPr anchor="ctr"/>
                </a:tc>
                <a:tc>
                  <a:txBody>
                    <a:bodyPr/>
                    <a:lstStyle/>
                    <a:p>
                      <a:r>
                        <a:rPr kumimoji="1" lang="en-US" altLang="ja-JP" sz="1050" dirty="0" smtClean="0"/>
                        <a:t>Wi-Fi</a:t>
                      </a:r>
                      <a:r>
                        <a:rPr kumimoji="1" lang="ja-JP" altLang="en-US" sz="1050" dirty="0" smtClean="0"/>
                        <a:t>を活用した訪日外国人への最適移動情報の提供</a:t>
                      </a:r>
                      <a:endParaRPr kumimoji="1" lang="ja-JP" altLang="en-US" sz="1050" dirty="0"/>
                    </a:p>
                  </a:txBody>
                  <a:tcPr anchor="ctr"/>
                </a:tc>
              </a:tr>
              <a:tr h="428258">
                <a:tc>
                  <a:txBody>
                    <a:bodyPr/>
                    <a:lstStyle/>
                    <a:p>
                      <a:r>
                        <a:rPr lang="en-US" altLang="ja-JP" sz="1050" dirty="0" smtClean="0"/>
                        <a:t>No.35</a:t>
                      </a:r>
                      <a:r>
                        <a:rPr lang="ja-JP" altLang="ja-JP" sz="1050" dirty="0" smtClean="0"/>
                        <a:t>　エネルギートレーサビリティ</a:t>
                      </a:r>
                    </a:p>
                  </a:txBody>
                  <a:tcPr anchor="ctr"/>
                </a:tc>
                <a:tc>
                  <a:txBody>
                    <a:bodyPr/>
                    <a:lstStyle/>
                    <a:p>
                      <a:r>
                        <a:rPr kumimoji="1" lang="ja-JP" altLang="en-US" sz="1050" dirty="0" smtClean="0"/>
                        <a:t>エネルギーの由来（地域、源）の見える化及び消費選択</a:t>
                      </a:r>
                      <a:endParaRPr kumimoji="1" lang="ja-JP" altLang="en-US" sz="1050" dirty="0"/>
                    </a:p>
                  </a:txBody>
                  <a:tcPr anchor="ctr"/>
                </a:tc>
              </a:tr>
              <a:tr h="428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50" dirty="0" smtClean="0"/>
                        <a:t>No.36</a:t>
                      </a:r>
                      <a:r>
                        <a:rPr lang="ja-JP" altLang="ja-JP" sz="1050" dirty="0" smtClean="0"/>
                        <a:t>　持続可能なエネルギーネットワーク</a:t>
                      </a:r>
                    </a:p>
                  </a:txBody>
                  <a:tcPr anchor="ctr"/>
                </a:tc>
                <a:tc>
                  <a:txBody>
                    <a:bodyPr/>
                    <a:lstStyle/>
                    <a:p>
                      <a:r>
                        <a:rPr kumimoji="1" lang="ja-JP" altLang="en-US" sz="1050" dirty="0" smtClean="0"/>
                        <a:t>地域</a:t>
                      </a:r>
                      <a:r>
                        <a:rPr kumimoji="1" lang="en-US" altLang="ja-JP" sz="1050" dirty="0" smtClean="0"/>
                        <a:t>EMS</a:t>
                      </a:r>
                      <a:r>
                        <a:rPr kumimoji="1" lang="ja-JP" altLang="en-US" sz="1050" dirty="0" smtClean="0"/>
                        <a:t>間の</a:t>
                      </a:r>
                      <a:r>
                        <a:rPr kumimoji="1" lang="en-US" altLang="ja-JP" sz="1050" dirty="0" smtClean="0"/>
                        <a:t>CO2</a:t>
                      </a:r>
                      <a:r>
                        <a:rPr kumimoji="1" lang="ja-JP" altLang="en-US" sz="1050" dirty="0" smtClean="0"/>
                        <a:t>やエネルギーのネットワーク化</a:t>
                      </a:r>
                      <a:endParaRPr kumimoji="1" lang="ja-JP" altLang="en-US" sz="1050" dirty="0"/>
                    </a:p>
                  </a:txBody>
                  <a:tcPr anchor="ctr"/>
                </a:tc>
              </a:tr>
              <a:tr h="428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50" dirty="0" smtClean="0"/>
                        <a:t>No.37</a:t>
                      </a:r>
                      <a:r>
                        <a:rPr lang="ja-JP" altLang="ja-JP" sz="1050" dirty="0" smtClean="0"/>
                        <a:t>　安全・安心・スマートなイベント運営</a:t>
                      </a:r>
                      <a:endParaRPr kumimoji="1" lang="ja-JP" altLang="en-US" sz="1050" dirty="0" smtClean="0"/>
                    </a:p>
                  </a:txBody>
                  <a:tcPr anchor="ctr"/>
                </a:tc>
                <a:tc>
                  <a:txBody>
                    <a:bodyPr/>
                    <a:lstStyle/>
                    <a:p>
                      <a:r>
                        <a:rPr kumimoji="1" lang="ja-JP" altLang="en-US" sz="1050" dirty="0" smtClean="0"/>
                        <a:t>位置情報、認証、案内・誘導、競技・観光・緊急情報</a:t>
                      </a:r>
                      <a:endParaRPr kumimoji="1" lang="ja-JP" altLang="en-US" sz="1050" dirty="0"/>
                    </a:p>
                  </a:txBody>
                  <a:tcPr anchor="ctr"/>
                </a:tc>
              </a:tr>
            </a:tbl>
          </a:graphicData>
        </a:graphic>
      </p:graphicFrame>
    </p:spTree>
    <p:extLst>
      <p:ext uri="{BB962C8B-B14F-4D97-AF65-F5344CB8AC3E}">
        <p14:creationId xmlns:p14="http://schemas.microsoft.com/office/powerpoint/2010/main" val="2118645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8640" y="179512"/>
            <a:ext cx="5829300" cy="432048"/>
          </a:xfrm>
        </p:spPr>
        <p:txBody>
          <a:bodyPr>
            <a:normAutofit/>
          </a:bodyPr>
          <a:lstStyle/>
          <a:p>
            <a:pPr algn="l"/>
            <a:r>
              <a:rPr kumimoji="1"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会員一覧</a:t>
            </a:r>
            <a:endParaRPr kumimoji="1"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 name="直線コネクタ 4"/>
          <p:cNvCxnSpPr/>
          <p:nvPr/>
        </p:nvCxnSpPr>
        <p:spPr>
          <a:xfrm>
            <a:off x="260648" y="539552"/>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242714" y="1349753"/>
            <a:ext cx="6597352" cy="276999"/>
          </a:xfrm>
          <a:prstGeom prst="rect">
            <a:avLst/>
          </a:prstGeom>
        </p:spPr>
        <p:txBody>
          <a:bodyPr wrap="square">
            <a:spAutoFit/>
          </a:bodyPr>
          <a:lstStyle/>
          <a:p>
            <a:r>
              <a:rPr lang="ja-JP" altLang="ja-JP"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＜レガシー共創協議会　会員・オブザーバ一覧＞全</a:t>
            </a:r>
            <a:r>
              <a:rPr lang="en-US" altLang="ja-JP"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176</a:t>
            </a:r>
            <a:r>
              <a:rPr lang="ja-JP" altLang="ja-JP"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組織（会員</a:t>
            </a:r>
            <a:r>
              <a:rPr lang="en-US" altLang="ja-JP"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114</a:t>
            </a:r>
            <a:r>
              <a:rPr lang="ja-JP" altLang="ja-JP" sz="12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オブザーバ</a:t>
            </a:r>
            <a:r>
              <a:rPr lang="en-US" altLang="ja-JP"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62</a:t>
            </a:r>
            <a:r>
              <a:rPr lang="ja-JP" altLang="ja-JP" sz="1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6" name="テキスト ボックス 5"/>
          <p:cNvSpPr txBox="1"/>
          <p:nvPr/>
        </p:nvSpPr>
        <p:spPr>
          <a:xfrm>
            <a:off x="216024" y="622593"/>
            <a:ext cx="6309320" cy="600164"/>
          </a:xfrm>
          <a:prstGeom prst="rect">
            <a:avLst/>
          </a:prstGeom>
          <a:noFill/>
        </p:spPr>
        <p:txBody>
          <a:bodyPr wrap="square" rtlCol="0">
            <a:spAutoFit/>
          </a:bodyPr>
          <a:lstStyle/>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レガシー共創協議会</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、多分野に亘る業種の民間企業に加えて、中央省庁・自治体等の公的機関、スポーツ団体、財団・</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1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大学など産官学の幅広い会員参加を頂いています。</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2014</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月時点で会員数は、</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176</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団体となりました。</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576" y="1595534"/>
            <a:ext cx="6276776" cy="7296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スライド番号プレースホルダー 3"/>
          <p:cNvSpPr>
            <a:spLocks noGrp="1"/>
          </p:cNvSpPr>
          <p:nvPr>
            <p:ph type="sldNum" sz="quarter" idx="12"/>
          </p:nvPr>
        </p:nvSpPr>
        <p:spPr/>
        <p:txBody>
          <a:bodyPr/>
          <a:lstStyle/>
          <a:p>
            <a:fld id="{2391841E-693F-404D-A2C1-5B68F1D0F6CB}" type="slidenum">
              <a:rPr kumimoji="1" lang="ja-JP" altLang="en-US" smtClean="0"/>
              <a:t>6</a:t>
            </a:fld>
            <a:endParaRPr kumimoji="1" lang="ja-JP" altLang="en-US"/>
          </a:p>
        </p:txBody>
      </p:sp>
    </p:spTree>
    <p:extLst>
      <p:ext uri="{BB962C8B-B14F-4D97-AF65-F5344CB8AC3E}">
        <p14:creationId xmlns:p14="http://schemas.microsoft.com/office/powerpoint/2010/main" val="4139675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8640" y="179512"/>
            <a:ext cx="5829300" cy="432048"/>
          </a:xfrm>
        </p:spPr>
        <p:txBody>
          <a:bodyPr>
            <a:normAutofit/>
          </a:bodyPr>
          <a:lstStyle/>
          <a:p>
            <a:pPr algn="l"/>
            <a:r>
              <a:rPr kumimoji="1" lang="ja-JP" altLang="en-US" sz="1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今後の予定</a:t>
            </a:r>
            <a:endParaRPr kumimoji="1"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 name="直線コネクタ 4"/>
          <p:cNvCxnSpPr/>
          <p:nvPr/>
        </p:nvCxnSpPr>
        <p:spPr>
          <a:xfrm>
            <a:off x="260648" y="539552"/>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2391841E-693F-404D-A2C1-5B68F1D0F6CB}" type="slidenum">
              <a:rPr kumimoji="1" lang="ja-JP" altLang="en-US" smtClean="0"/>
              <a:t>7</a:t>
            </a:fld>
            <a:endParaRPr kumimoji="1" lang="ja-JP" alt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24" y="2891721"/>
            <a:ext cx="6813376" cy="3480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216024" y="755576"/>
            <a:ext cx="6525344" cy="1738938"/>
          </a:xfrm>
          <a:prstGeom prst="rect">
            <a:avLst/>
          </a:prstGeom>
          <a:noFill/>
        </p:spPr>
        <p:txBody>
          <a:bodyPr wrap="square" rtlCol="0">
            <a:spAutoFit/>
          </a:bodyPr>
          <a:lstStyle/>
          <a:p>
            <a:pPr marL="171450" indent="-171450">
              <a:spcAft>
                <a:spcPts val="600"/>
              </a:spcAft>
              <a:buFont typeface="Wingdings" panose="05000000000000000000" pitchFamily="2" charset="2"/>
              <a:buChar char="u"/>
            </a:pP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2016</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年リオ大会終了後、世界の注目は東京・日本へ</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600"/>
              </a:spcAft>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2016</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年度からレガシー事業を開始するには、準備・計画期間は残り</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年半</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spcAft>
                <a:spcPts val="600"/>
              </a:spcAft>
              <a:buFont typeface="Wingdings" panose="05000000000000000000" pitchFamily="2" charset="2"/>
              <a:buChar char="u"/>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フェーズの成果を</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2016</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年度予算に提案</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spcAft>
                <a:spcPts val="600"/>
              </a:spcAft>
              <a:buFont typeface="Wingdings" panose="05000000000000000000" pitchFamily="2" charset="2"/>
              <a:buChar char="u"/>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フェーズ</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2015</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月から再開。</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600"/>
              </a:spcAft>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①気運醸成（フォーラム</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2015</a:t>
            </a:r>
            <a:r>
              <a:rPr lang="ja-JP" altLang="en-US" sz="11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若者、アスリート、地域）</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60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②インキュベーション（各プロジェクトとフィールド・主体者とのマッチング、新テーマ創出）</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Aft>
                <a:spcPts val="600"/>
              </a:spcAft>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③ネットワーク基盤拡大（会員拡大、大会関連組織・他団体との連携強化）</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2384416" y="7404119"/>
            <a:ext cx="4789000" cy="1200329"/>
          </a:xfrm>
          <a:prstGeom prst="rect">
            <a:avLst/>
          </a:prstGeom>
        </p:spPr>
        <p:txBody>
          <a:bodyPr wrap="square">
            <a:spAutoFit/>
          </a:bodyPr>
          <a:lstStyle/>
          <a:p>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プラチナ</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社会研究会 レガシー共創協議会 事務局</a:t>
            </a:r>
          </a:p>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hlinkClick r:id="rId3"/>
              </a:rPr>
              <a:t>http</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hlinkClick r:id="rId3"/>
              </a:rPr>
              <a:t>://</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hlinkClick r:id="rId3"/>
              </a:rPr>
              <a:t>www.mri.co.jp/opinion/legacy/index.html</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E-Mail</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 p42legacy-info@mri.co.jp</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03-6705-6009</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（プラチナ社会研究会事務局）</a:t>
            </a:r>
          </a:p>
          <a:p>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03-6705-6098</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（レガシー共創協議会事務局）</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2168392" y="6990074"/>
            <a:ext cx="5005024" cy="276999"/>
          </a:xfrm>
          <a:prstGeom prst="rect">
            <a:avLst/>
          </a:prstGeom>
        </p:spPr>
        <p:txBody>
          <a:bodyPr wrap="square">
            <a:spAutoFit/>
          </a:bodyPr>
          <a:lstStyle/>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本件に関するお問い合わせ先・お申込み先</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3" name="角丸四角形 12"/>
          <p:cNvSpPr/>
          <p:nvPr/>
        </p:nvSpPr>
        <p:spPr>
          <a:xfrm>
            <a:off x="2019736" y="6876256"/>
            <a:ext cx="4379360" cy="1800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Tree>
    <p:extLst>
      <p:ext uri="{BB962C8B-B14F-4D97-AF65-F5344CB8AC3E}">
        <p14:creationId xmlns:p14="http://schemas.microsoft.com/office/powerpoint/2010/main" val="3659544650"/>
      </p:ext>
    </p:extLst>
  </p:cSld>
  <p:clrMapOvr>
    <a:masterClrMapping/>
  </p:clrMapOvr>
</p:sld>
</file>

<file path=ppt/theme/theme1.xml><?xml version="1.0" encoding="utf-8"?>
<a:theme xmlns:a="http://schemas.openxmlformats.org/drawingml/2006/main" name="MRI_theme">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40000"/>
            <a:lumOff val="60000"/>
          </a:schemeClr>
        </a:solidFill>
        <a:ln w="9525">
          <a:solidFill>
            <a:schemeClr val="tx1"/>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kumimoji="1" sz="14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0" tIns="0" rIns="0" bIns="0" rtlCol="0">
        <a:spAutoFit/>
      </a:bodyPr>
      <a:lstStyle>
        <a:defPPr>
          <a:defRPr kumimoji="1" sz="140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MRI_theme</Template>
  <TotalTime>916</TotalTime>
  <Words>1749</Words>
  <Application>Microsoft Office PowerPoint</Application>
  <PresentationFormat>画面に合わせる (4:3)</PresentationFormat>
  <Paragraphs>276</Paragraphs>
  <Slides>7</Slides>
  <Notes>0</Notes>
  <HiddenSlides>0</HiddenSlides>
  <MMClips>0</MMClips>
  <ScaleCrop>false</ScaleCrop>
  <HeadingPairs>
    <vt:vector size="4" baseType="variant">
      <vt:variant>
        <vt:lpstr>テーマ</vt:lpstr>
      </vt:variant>
      <vt:variant>
        <vt:i4>2</vt:i4>
      </vt:variant>
      <vt:variant>
        <vt:lpstr>スライド タイトル</vt:lpstr>
      </vt:variant>
      <vt:variant>
        <vt:i4>7</vt:i4>
      </vt:variant>
    </vt:vector>
  </HeadingPairs>
  <TitlesOfParts>
    <vt:vector size="9" baseType="lpstr">
      <vt:lpstr>MRI_theme</vt:lpstr>
      <vt:lpstr>Office ​​テーマ</vt:lpstr>
      <vt:lpstr>2014年度活動概要</vt:lpstr>
      <vt:lpstr>レガシー創出に向けた提言（第Ⅰ部）〈2014年8月公表〉</vt:lpstr>
      <vt:lpstr>レガシー創出に向けた提言（第Ⅱ部）〈2014年12月公表〉</vt:lpstr>
      <vt:lpstr>レガシー共創プロジェクト</vt:lpstr>
      <vt:lpstr>（オープン・）データ関連プロジェクト</vt:lpstr>
      <vt:lpstr>会員一覧</vt:lpstr>
      <vt:lpstr>今後の予定</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レガシー提言・活動概要</dc:title>
  <dc:creator>MRI</dc:creator>
  <cp:lastModifiedBy>MRI</cp:lastModifiedBy>
  <cp:revision>72</cp:revision>
  <cp:lastPrinted>2015-01-16T13:21:22Z</cp:lastPrinted>
  <dcterms:created xsi:type="dcterms:W3CDTF">2015-01-07T00:51:02Z</dcterms:created>
  <dcterms:modified xsi:type="dcterms:W3CDTF">2015-01-30T06:39:59Z</dcterms:modified>
</cp:coreProperties>
</file>