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9906000" cy="6858000" type="A4"/>
  <p:notesSz cx="7099300" cy="10234613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80">
          <p15:clr>
            <a:srgbClr val="A4A3A4"/>
          </p15:clr>
        </p15:guide>
        <p15:guide id="2" pos="5984">
          <p15:clr>
            <a:srgbClr val="A4A3A4"/>
          </p15:clr>
        </p15:guide>
        <p15:guide id="3" orient="horz" pos="42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5">
          <p15:clr>
            <a:srgbClr val="A4A3A4"/>
          </p15:clr>
        </p15:guide>
        <p15:guide id="2" pos="223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66"/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29" autoAdjust="0"/>
    <p:restoredTop sz="99566" autoAdjust="0"/>
  </p:normalViewPr>
  <p:slideViewPr>
    <p:cSldViewPr>
      <p:cViewPr varScale="1">
        <p:scale>
          <a:sx n="115" d="100"/>
          <a:sy n="115" d="100"/>
        </p:scale>
        <p:origin x="228" y="102"/>
      </p:cViewPr>
      <p:guideLst>
        <p:guide orient="horz" pos="4180"/>
        <p:guide pos="5984"/>
        <p:guide orient="horz" pos="4201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225"/>
        <p:guide pos="22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5" y="9726067"/>
            <a:ext cx="3073400" cy="50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48" tIns="49427" rIns="98848" bIns="49427" numCol="1" anchor="b" anchorCtr="0" compatLnSpc="1">
            <a:prstTxWarp prst="textNoShape">
              <a:avLst/>
            </a:prstTxWarp>
          </a:bodyPr>
          <a:lstStyle>
            <a:lvl1pPr algn="r" defTabSz="989047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3073400" cy="5085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48" tIns="49427" rIns="98848" bIns="49427" numCol="1" anchor="ctr" anchorCtr="0" compatLnSpc="1">
            <a:prstTxWarp prst="textNoShape">
              <a:avLst/>
            </a:prstTxWarp>
          </a:bodyPr>
          <a:lstStyle>
            <a:lvl1pPr algn="l" defTabSz="989047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5" y="3"/>
            <a:ext cx="3073400" cy="5085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48" tIns="49427" rIns="98848" bIns="49427" numCol="1" anchor="ctr" anchorCtr="0" compatLnSpc="1">
            <a:prstTxWarp prst="textNoShape">
              <a:avLst/>
            </a:prstTxWarp>
          </a:bodyPr>
          <a:lstStyle>
            <a:lvl1pPr algn="r" defTabSz="989047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4700" y="766763"/>
            <a:ext cx="5549900" cy="384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9" y="4861448"/>
            <a:ext cx="5203825" cy="460716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48" tIns="49427" rIns="98848" bIns="494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6067"/>
            <a:ext cx="3073400" cy="5085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48" tIns="49427" rIns="98848" bIns="49427" numCol="1" anchor="b" anchorCtr="0" compatLnSpc="1">
            <a:prstTxWarp prst="textNoShape">
              <a:avLst/>
            </a:prstTxWarp>
          </a:bodyPr>
          <a:lstStyle>
            <a:lvl1pPr algn="l" defTabSz="989047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5" y="9726067"/>
            <a:ext cx="3073400" cy="5085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48" tIns="49427" rIns="98848" bIns="49427" numCol="1" anchor="b" anchorCtr="0" compatLnSpc="1">
            <a:prstTxWarp prst="textNoShape">
              <a:avLst/>
            </a:prstTxWarp>
          </a:bodyPr>
          <a:lstStyle>
            <a:lvl1pPr algn="r" defTabSz="989047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creativecommons.org/licenses/by/2.1/jp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0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792760" y="3084681"/>
            <a:ext cx="6912767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spAutoFit/>
          </a:bodyPr>
          <a:lstStyle>
            <a:lvl1pPr algn="l">
              <a:defRPr sz="3200" b="1" i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2792760" y="2557264"/>
            <a:ext cx="7113240" cy="369332"/>
          </a:xfrm>
          <a:prstGeom prst="rect">
            <a:avLst/>
          </a:prstGeom>
          <a:solidFill>
            <a:schemeClr val="accent2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endParaRPr kumimoji="1" lang="ja-JP" altLang="en-US" dirty="0" smtClean="0">
              <a:latin typeface="ヒラギノ角ゴ ProN W6"/>
              <a:ea typeface="ヒラギノ角ゴ ProN W6"/>
              <a:cs typeface="ヒラギノ角ゴ ProN W6"/>
            </a:endParaRPr>
          </a:p>
        </p:txBody>
      </p:sp>
      <p:pic>
        <p:nvPicPr>
          <p:cNvPr id="5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プレースホルダー 6"/>
          <p:cNvSpPr>
            <a:spLocks noGrp="1"/>
          </p:cNvSpPr>
          <p:nvPr>
            <p:ph type="body" sz="quarter" idx="10"/>
          </p:nvPr>
        </p:nvSpPr>
        <p:spPr>
          <a:xfrm>
            <a:off x="2792760" y="2557264"/>
            <a:ext cx="7113240" cy="369332"/>
          </a:xfrm>
        </p:spPr>
        <p:txBody>
          <a:bodyPr anchor="ctr" anchorCtr="0"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" name="Text Box 785"/>
          <p:cNvSpPr txBox="1">
            <a:spLocks noChangeArrowheads="1"/>
          </p:cNvSpPr>
          <p:nvPr userDrawn="1"/>
        </p:nvSpPr>
        <p:spPr bwMode="auto">
          <a:xfrm>
            <a:off x="8985448" y="195513"/>
            <a:ext cx="828675" cy="2841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ja-JP" dirty="0">
              <a:solidFill>
                <a:schemeClr val="bg2"/>
              </a:solidFill>
            </a:endParaRP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1"/>
          </p:nvPr>
        </p:nvSpPr>
        <p:spPr>
          <a:xfrm>
            <a:off x="8985448" y="188913"/>
            <a:ext cx="828873" cy="2907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2798084" y="5707166"/>
            <a:ext cx="6912767" cy="3141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972616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平成明朝" pitchFamily="17" charset="-128"/>
              <a:buNone/>
              <a:tabLst>
                <a:tab pos="775291" algn="l"/>
              </a:tabLst>
              <a:defRPr kumimoji="1" sz="2400" b="0" i="0" baseline="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  <a:lvl2pPr marL="533400" indent="-177800" algn="l" defTabSz="972616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ヒラギノ角ゴ ProN W3"/>
              <a:buChar char="▶"/>
              <a:tabLst>
                <a:tab pos="533400" algn="l"/>
              </a:tabLst>
              <a:defRPr kumimoji="1" sz="18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622300" indent="-8890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"/>
              <a:tabLst>
                <a:tab pos="622300" algn="l"/>
              </a:tabLst>
              <a:defRPr kumimoji="1" sz="15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923925" indent="-200025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" charset="2"/>
              <a:buChar char="u"/>
              <a:tabLst>
                <a:tab pos="924744" algn="l"/>
              </a:tabLst>
              <a:defRPr kumimoji="1" sz="13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990130" indent="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990130" algn="l"/>
              </a:tabLst>
              <a:defRPr kumimoji="1" sz="12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322369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6pPr>
            <a:lvl7pPr marL="265864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7pPr>
            <a:lvl8pPr marL="299491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8pPr>
            <a:lvl9pPr marL="3331181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9pPr>
          </a:lstStyle>
          <a:p>
            <a:pPr algn="r" latinLnBrk="0"/>
            <a:r>
              <a:rPr lang="ja-JP" altLang="en-US" sz="1600" kern="0" dirty="0" smtClean="0"/>
              <a:t>オープン＆ビッグデータ活用・地方創生推進機構</a:t>
            </a:r>
            <a:r>
              <a:rPr lang="ja-JP" altLang="en-US" sz="1600" kern="0" baseline="0" dirty="0" smtClean="0"/>
              <a:t> 事務局</a:t>
            </a:r>
            <a:endParaRPr lang="ja-JP" altLang="en-US" sz="1600" kern="0" dirty="0" smtClean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2792759" y="1772816"/>
            <a:ext cx="6912767" cy="43723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  <a:spAutoFit/>
          </a:bodyPr>
          <a:lstStyle>
            <a:lvl1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i="0" baseline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  <a:lvl2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2pPr>
            <a:lvl3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3pPr>
            <a:lvl4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4pPr>
            <a:lvl5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5pPr>
            <a:lvl6pPr marL="33627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6pPr>
            <a:lvl7pPr marL="67254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7pPr>
            <a:lvl8pPr marL="100881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8pPr>
            <a:lvl9pPr marL="134508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9pPr>
          </a:lstStyle>
          <a:p>
            <a:pPr latinLnBrk="0"/>
            <a:r>
              <a:rPr lang="ja-JP" altLang="en-US" sz="2400" kern="0" dirty="0" smtClean="0"/>
              <a:t>オープン＆ビッグデータ活用・地方創生推進機構</a:t>
            </a:r>
          </a:p>
        </p:txBody>
      </p:sp>
      <p:pic>
        <p:nvPicPr>
          <p:cNvPr id="13" name="Picture 6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97" y="5805264"/>
            <a:ext cx="893968" cy="314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正方形/長方形 13"/>
          <p:cNvSpPr>
            <a:spLocks noChangeArrowheads="1"/>
          </p:cNvSpPr>
          <p:nvPr userDrawn="1"/>
        </p:nvSpPr>
        <p:spPr bwMode="auto">
          <a:xfrm>
            <a:off x="128464" y="6127836"/>
            <a:ext cx="41754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作者自らが作成した図表等（出典や</a:t>
            </a:r>
            <a:r>
              <a:rPr lang="en-US" altLang="ja-JP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URL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の記載のないもの）については</a:t>
            </a:r>
            <a:r>
              <a:rPr lang="ja-JP" altLang="en-US" sz="900" dirty="0" smtClean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、</a:t>
            </a:r>
            <a:endParaRPr lang="en-US" altLang="ja-JP" sz="900" dirty="0" smtClean="0">
              <a:solidFill>
                <a:schemeClr val="bg2"/>
              </a:solidFill>
              <a:latin typeface="+mn-ea"/>
              <a:ea typeface="+mn-ea"/>
              <a:cs typeface="Meiryo UI" pitchFamily="50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ja-JP" sz="900" dirty="0" smtClean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  <a:hlinkClick r:id="rId4"/>
              </a:rPr>
              <a:t>CC-BY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  <a:hlinkClick r:id="rId4"/>
              </a:rPr>
              <a:t>（表示</a:t>
            </a:r>
            <a:r>
              <a:rPr lang="en-US" altLang="ja-JP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  <a:hlinkClick r:id="rId4"/>
              </a:rPr>
              <a:t>2.1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  <a:hlinkClick r:id="rId4"/>
              </a:rPr>
              <a:t>）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で利用可能です。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出典や</a:t>
            </a:r>
            <a:r>
              <a:rPr lang="en-US" altLang="ja-JP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URL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の記載がある図表等については</a:t>
            </a:r>
            <a:r>
              <a:rPr lang="ja-JP" altLang="en-US" sz="900" dirty="0" smtClean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、著作権法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に基づいてご利用ください。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1" cap="none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chemeClr val="accent2"/>
          </a:solidFill>
          <a:ln w="38100" cap="sq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後の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pic>
        <p:nvPicPr>
          <p:cNvPr id="4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94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674" r:id="rId4"/>
    <p:sldLayoutId id="2147483689" r:id="rId5"/>
    <p:sldLayoutId id="2147483676" r:id="rId6"/>
    <p:sldLayoutId id="2147483677" r:id="rId7"/>
    <p:sldLayoutId id="2147483706" r:id="rId8"/>
    <p:sldLayoutId id="2147483684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72616" rtl="0" eaLnBrk="1" fontAlgn="base" hangingPunct="1">
        <a:spcBef>
          <a:spcPct val="0"/>
        </a:spcBef>
        <a:spcAft>
          <a:spcPct val="0"/>
        </a:spcAft>
        <a:defRPr kumimoji="1" sz="2600" b="1" baseline="0">
          <a:solidFill>
            <a:schemeClr val="bg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1" fontAlgn="base" hangingPunct="1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4488" y="-27384"/>
            <a:ext cx="9134339" cy="581715"/>
          </a:xfrm>
        </p:spPr>
        <p:txBody>
          <a:bodyPr>
            <a:normAutofit/>
          </a:bodyPr>
          <a:lstStyle/>
          <a:p>
            <a:r>
              <a:rPr kumimoji="1"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</a:t>
            </a:r>
            <a:r>
              <a:rPr kumimoji="1"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kumimoji="1"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VLED</a:t>
            </a:r>
            <a:r>
              <a:rPr kumimoji="1"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勝手表彰　受賞者一覧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1</a:t>
            </a:fld>
            <a:endParaRPr lang="en-US" altLang="ja-JP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963576"/>
              </p:ext>
            </p:extLst>
          </p:nvPr>
        </p:nvGraphicFramePr>
        <p:xfrm>
          <a:off x="272480" y="404664"/>
          <a:ext cx="9433048" cy="6346268"/>
        </p:xfrm>
        <a:graphic>
          <a:graphicData uri="http://schemas.openxmlformats.org/drawingml/2006/table">
            <a:tbl>
              <a:tblPr firstCol="1" bandRow="1"/>
              <a:tblGrid>
                <a:gridCol w="936104"/>
                <a:gridCol w="2088232"/>
                <a:gridCol w="4176464"/>
                <a:gridCol w="2232248"/>
              </a:tblGrid>
              <a:tr h="189547">
                <a:tc gridSpan="2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100" b="1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賞</a:t>
                      </a:r>
                      <a:endParaRPr kumimoji="1" lang="ja-JP" altLang="en-US" sz="1100" b="1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100" b="1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名称</a:t>
                      </a:r>
                      <a:endParaRPr kumimoji="1" lang="ja-JP" altLang="en-US" sz="1100" b="1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100" b="1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受賞者</a:t>
                      </a:r>
                      <a:endParaRPr kumimoji="1" lang="ja-JP" altLang="en-US" sz="1100" b="1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189547">
                <a:tc gridSpan="2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最優秀賞</a:t>
                      </a:r>
                      <a:endParaRPr kumimoji="1" lang="ja-JP" altLang="en-US" sz="11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官民データ活用推進基本法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立法に関わった各党各委員（代表して、衆議院議員　平井たくや氏）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9547">
                <a:tc rowSpan="4" gridSpan="2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優秀賞</a:t>
                      </a:r>
                      <a:endParaRPr kumimoji="1" lang="ja-JP" altLang="en-US" sz="11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神</a:t>
                      </a:r>
                      <a:r>
                        <a:rPr kumimoji="1" lang="en-US" altLang="ja-JP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Excel</a:t>
                      </a:r>
                      <a:r>
                        <a:rPr kumimoji="1" lang="ja-JP" altLang="en-US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問題への取組み</a:t>
                      </a:r>
                      <a:endParaRPr kumimoji="1" lang="en-US" altLang="ja-JP" sz="11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衆議院議員　河野太郎氏</a:t>
                      </a:r>
                      <a:endParaRPr kumimoji="1" lang="en-US" altLang="ja-JP" sz="1100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8014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国税庁法人番号公表サイトおよび法人インフォメーション</a:t>
                      </a:r>
                      <a:endParaRPr kumimoji="1" lang="en-US" altLang="ja-JP" sz="11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CN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国税庁</a:t>
                      </a:r>
                      <a:r>
                        <a:rPr kumimoji="1" lang="ja-JP" altLang="en-US" sz="1100" baseline="0" dirty="0" err="1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kumimoji="1" lang="zh-CN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経済産業省</a:t>
                      </a:r>
                      <a:endParaRPr kumimoji="1" lang="en-US" altLang="ja-JP" sz="1100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8014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厚生労働省による</a:t>
                      </a:r>
                      <a:r>
                        <a:rPr kumimoji="1" lang="en-US" altLang="ja-JP" sz="1100" b="1" baseline="0" dirty="0" err="1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NDB</a:t>
                      </a:r>
                      <a:r>
                        <a:rPr kumimoji="1" lang="ja-JP" altLang="en-US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（レセプト情報・特定健診等情報データベース）のオープンデータ化</a:t>
                      </a:r>
                      <a:endParaRPr kumimoji="1" lang="en-US" altLang="ja-JP" sz="11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厚生労働省</a:t>
                      </a:r>
                      <a:endParaRPr kumimoji="1" lang="en-US" altLang="ja-JP" sz="1100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8014">
                <a:tc gridSpan="2" vMerge="1">
                  <a:txBody>
                    <a:bodyPr/>
                    <a:lstStyle/>
                    <a:p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都道府県議会議事録横断検索「</a:t>
                      </a:r>
                      <a:r>
                        <a:rPr kumimoji="1" lang="en-US" altLang="ja-JP" sz="1100" b="1" baseline="0" dirty="0" err="1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yonalog</a:t>
                      </a:r>
                      <a:r>
                        <a:rPr kumimoji="1" lang="ja-JP" altLang="en-US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」および地方議会議事録横断検索「議事ロックス」</a:t>
                      </a:r>
                      <a:endParaRPr kumimoji="1" lang="en-US" altLang="ja-JP" sz="11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aseline="0" dirty="0" err="1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Bitlet</a:t>
                      </a:r>
                      <a:r>
                        <a:rPr kumimoji="1" lang="ja-JP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合同会社、小田恭央氏</a:t>
                      </a:r>
                      <a:endParaRPr kumimoji="1" lang="en-US" altLang="ja-JP" sz="1100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9547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貢献賞</a:t>
                      </a:r>
                      <a:endParaRPr kumimoji="1" lang="ja-JP" altLang="en-US" sz="11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dirty="0" smtClean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baseline="0" dirty="0" err="1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RESAS</a:t>
                      </a:r>
                      <a:r>
                        <a:rPr kumimoji="1" lang="en-US" altLang="ja-JP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-API</a:t>
                      </a:r>
                      <a:r>
                        <a:rPr kumimoji="1" lang="ja-JP" altLang="en-US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による</a:t>
                      </a:r>
                      <a:r>
                        <a:rPr kumimoji="1" lang="en-US" altLang="ja-JP" sz="1100" b="1" baseline="0" dirty="0" err="1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RESAS</a:t>
                      </a:r>
                      <a:r>
                        <a:rPr kumimoji="1" lang="en-US" altLang="ja-JP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地域経済分析システム</a:t>
                      </a:r>
                      <a:r>
                        <a:rPr kumimoji="1" lang="en-US" altLang="ja-JP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データの提供</a:t>
                      </a:r>
                      <a:endParaRPr kumimoji="1" lang="en-US" altLang="ja-JP" sz="11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内閣官房まち・ひと・しごと創生本部事務局ビッグデータチーム</a:t>
                      </a:r>
                      <a:endParaRPr kumimoji="1" lang="en-US" altLang="ja-JP" sz="1100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9547">
                <a:tc gridSpan="2" vMerge="1">
                  <a:txBody>
                    <a:bodyPr/>
                    <a:lstStyle/>
                    <a:p>
                      <a:endParaRPr kumimoji="1" lang="ja-JP" altLang="en-US" sz="11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dirty="0" smtClean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気象ビジネス推進コンソーシアム</a:t>
                      </a:r>
                      <a:endParaRPr kumimoji="1" lang="en-US" altLang="ja-JP" sz="11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気象ビジネス推進コンソーシアム</a:t>
                      </a:r>
                      <a:endParaRPr kumimoji="1" lang="en-US" altLang="ja-JP" sz="1100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8014">
                <a:tc rowSpan="9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100" b="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スポンサー賞</a:t>
                      </a:r>
                      <a:endParaRPr kumimoji="1" lang="ja-JP" altLang="en-US" sz="1100" b="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日本マイクロソフト賞</a:t>
                      </a:r>
                      <a:endParaRPr lang="ja-JP" altLang="en-US" sz="110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大東京防犯ネットワーク</a:t>
                      </a:r>
                      <a:endParaRPr kumimoji="1" lang="en-US" altLang="ja-JP" sz="11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東京都青少年・治安対策本部</a:t>
                      </a:r>
                      <a:endParaRPr kumimoji="1" lang="en-US" altLang="ja-JP" sz="1100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95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Open Knowledge Japan</a:t>
                      </a:r>
                      <a:r>
                        <a:rPr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賞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日本古典籍に関するオープンデータ化</a:t>
                      </a:r>
                      <a:endParaRPr kumimoji="1" lang="en-US" altLang="ja-JP" sz="11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国文学研究資料館、人文学オープンデータ共同利用センター準備室</a:t>
                      </a:r>
                      <a:endParaRPr kumimoji="1" lang="en-US" altLang="ja-JP" sz="1100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9547">
                <a:tc vMerge="1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en-US" altLang="ja-JP" sz="1000" b="1" baseline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全国地質調査業協会連合会賞</a:t>
                      </a:r>
                      <a:endParaRPr kumimoji="1" lang="en-US" altLang="ja-JP" sz="11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区役所庁舎を活用した</a:t>
                      </a:r>
                      <a:r>
                        <a:rPr kumimoji="1" lang="en-US" altLang="ja-JP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Code for Japan Summit</a:t>
                      </a:r>
                      <a:r>
                        <a:rPr kumimoji="1" lang="ja-JP" altLang="en-US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の開催</a:t>
                      </a:r>
                      <a:endParaRPr kumimoji="1" lang="en-US" altLang="ja-JP" sz="11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横浜市金沢区、一般社団法人コード・フォー・ジャパン</a:t>
                      </a:r>
                      <a:endParaRPr kumimoji="1" lang="en-US" altLang="ja-JP" sz="1100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9547">
                <a:tc vMerge="1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ja-JP" altLang="en-US" sz="10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オープンデータ活用賞（</a:t>
                      </a:r>
                      <a:r>
                        <a:rPr lang="en-US" altLang="ja-JP" sz="1100" dirty="0" err="1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jig.jp</a:t>
                      </a:r>
                      <a:r>
                        <a:rPr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en-US" altLang="ja-JP" sz="11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かわさき子育てアプリ</a:t>
                      </a:r>
                      <a:endParaRPr kumimoji="1" lang="en-US" altLang="ja-JP" sz="11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川崎市</a:t>
                      </a:r>
                      <a:endParaRPr kumimoji="1" lang="en-US" altLang="ja-JP" sz="1100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ja-JP" altLang="en-US" sz="1000" b="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100" dirty="0" err="1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CiP</a:t>
                      </a:r>
                      <a:r>
                        <a:rPr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協議会賞</a:t>
                      </a:r>
                      <a:endParaRPr kumimoji="1" lang="ja-JP" altLang="en-US" sz="11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ルヴァンカップ決勝（</a:t>
                      </a:r>
                      <a:r>
                        <a:rPr kumimoji="1" lang="en-US" altLang="ja-JP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360°</a:t>
                      </a:r>
                      <a:r>
                        <a:rPr kumimoji="1" lang="ja-JP" altLang="en-US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自由視点映像実証実験）</a:t>
                      </a:r>
                      <a:endParaRPr kumimoji="1" lang="en-US" altLang="ja-JP" sz="11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公益社団法人日本プロサッカーリーグ　、キヤノン株式会社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9547">
                <a:tc vMerge="1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ja-JP" altLang="en-US" sz="10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日本アイ・ビー・エム賞</a:t>
                      </a:r>
                      <a:endParaRPr lang="en-US" altLang="ja-JP" sz="11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共通フォーマットによる県・県内市町村のオープンデータ公開</a:t>
                      </a:r>
                      <a:endParaRPr kumimoji="1" lang="en-US" altLang="ja-JP" sz="11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埼玉県オープンデータワーキンググループ一同</a:t>
                      </a:r>
                      <a:endParaRPr kumimoji="1" lang="en-US" altLang="ja-JP" sz="1100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9547">
                <a:tc vMerge="1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ja-JP" altLang="en-US" sz="10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ニューメディアリスク協会賞</a:t>
                      </a:r>
                      <a:endParaRPr lang="ja-JP" altLang="en-US" sz="110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神戸市・バルセロナ市連携 </a:t>
                      </a:r>
                      <a:r>
                        <a:rPr kumimoji="1" lang="en-US" altLang="ja-JP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World Data </a:t>
                      </a:r>
                      <a:r>
                        <a:rPr kumimoji="1" lang="en-US" altLang="ja-JP" sz="1100" b="1" baseline="0" dirty="0" err="1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Viz</a:t>
                      </a:r>
                      <a:r>
                        <a:rPr kumimoji="1" lang="en-US" altLang="ja-JP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Challenge 2016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神戸市</a:t>
                      </a:r>
                      <a:endParaRPr kumimoji="1" lang="en-US" altLang="ja-JP" sz="1100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8014">
                <a:tc vMerge="1">
                  <a:txBody>
                    <a:bodyPr/>
                    <a:lstStyle/>
                    <a:p>
                      <a:endParaRPr kumimoji="1" lang="ja-JP" altLang="en-US" sz="10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融合研究所賞</a:t>
                      </a:r>
                      <a:endParaRPr lang="ja-JP" altLang="en-US" sz="110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除雪車情報の</a:t>
                      </a:r>
                      <a:r>
                        <a:rPr kumimoji="1" lang="en-US" altLang="ja-JP" sz="1100" b="1" baseline="0" dirty="0" err="1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webAPI</a:t>
                      </a:r>
                      <a:r>
                        <a:rPr kumimoji="1" lang="ja-JP" altLang="en-US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による公開と通れる雪道</a:t>
                      </a:r>
                      <a:r>
                        <a:rPr kumimoji="1" lang="en-US" altLang="ja-JP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MAP</a:t>
                      </a:r>
                      <a:r>
                        <a:rPr kumimoji="1" lang="ja-JP" altLang="en-US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の開発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会津若松市、トヨタ</a:t>
                      </a:r>
                      <a:r>
                        <a:rPr kumimoji="1" lang="en-US" altLang="ja-JP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IT</a:t>
                      </a:r>
                      <a:r>
                        <a:rPr kumimoji="1" lang="ja-JP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開発センター、</a:t>
                      </a:r>
                      <a:r>
                        <a:rPr kumimoji="1" lang="en-US" altLang="ja-JP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CODE for AIZU</a:t>
                      </a:r>
                      <a:r>
                        <a:rPr kumimoji="1" lang="ja-JP" altLang="en-US" sz="1100" baseline="0" dirty="0" err="1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会津大学、デザイニウム</a:t>
                      </a:r>
                      <a:endParaRPr kumimoji="1" lang="zh-TW" altLang="en-US" sz="1100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8014">
                <a:tc vMerge="1">
                  <a:txBody>
                    <a:bodyPr/>
                    <a:lstStyle/>
                    <a:p>
                      <a:endParaRPr kumimoji="1" lang="ja-JP" altLang="en-US" sz="10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Disruptive Innovation Award</a:t>
                      </a:r>
                      <a:r>
                        <a:rPr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（日本オラクル）</a:t>
                      </a:r>
                      <a:endParaRPr lang="ja-JP" altLang="en-US" sz="110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データ駆動型グリーン関数法による犯罪予測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梶田真実氏</a:t>
                      </a:r>
                      <a:r>
                        <a:rPr kumimoji="1" lang="ja-JP" altLang="en-US" sz="1100" baseline="0" dirty="0" err="1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梶田晴司氏</a:t>
                      </a:r>
                      <a:endParaRPr kumimoji="1" lang="zh-TW" altLang="en-US" sz="1100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9003451" y="116632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資料２</a:t>
            </a:r>
          </a:p>
        </p:txBody>
      </p:sp>
    </p:spTree>
    <p:extLst>
      <p:ext uri="{BB962C8B-B14F-4D97-AF65-F5344CB8AC3E}">
        <p14:creationId xmlns:p14="http://schemas.microsoft.com/office/powerpoint/2010/main" val="66471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EDパワポ基本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Helvetica Neue Medium"/>
        <a:ea typeface="メイリオ"/>
        <a:cs typeface="ＤＦＧ平成ゴシック体W7"/>
      </a:majorFont>
      <a:minorFont>
        <a:latin typeface="Arial"/>
        <a:ea typeface="メイリオ"/>
        <a:cs typeface="ＤＦＧ平成ゴシック体W7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ヒラギノ角ゴ ProN W6"/>
            <a:ea typeface="ヒラギノ角ゴ ProN W6"/>
            <a:cs typeface="ヒラギノ角ゴ ProN W6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DE00921D-40F7-43B6-BD6D-305108E5D07E}" vid="{133BE196-5EE9-4F4C-B01D-66311A1AA8D5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VLEDパワポ基本テンプレート</Template>
  <TotalTime>0</TotalTime>
  <Words>311</Words>
  <Application>Microsoft Office PowerPoint</Application>
  <PresentationFormat>A4 210 x 297 mm</PresentationFormat>
  <Paragraphs>51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7" baseType="lpstr">
      <vt:lpstr>ＤＦＧ華康ゴシック体W5</vt:lpstr>
      <vt:lpstr>ＤＦＧ平成ゴシック体W3</vt:lpstr>
      <vt:lpstr>ＤＦＧ平成ゴシック体W7</vt:lpstr>
      <vt:lpstr>굴림</vt:lpstr>
      <vt:lpstr>Meiryo UI</vt:lpstr>
      <vt:lpstr>ＭＳ Ｐゴシック</vt:lpstr>
      <vt:lpstr>ＭＳ Ｐ明朝</vt:lpstr>
      <vt:lpstr>ヒラギノ角ゴ ProN W3</vt:lpstr>
      <vt:lpstr>ヒラギノ角ゴ ProN W6</vt:lpstr>
      <vt:lpstr>メイリオ</vt:lpstr>
      <vt:lpstr>平成明朝</vt:lpstr>
      <vt:lpstr>Arial</vt:lpstr>
      <vt:lpstr>Calibri</vt:lpstr>
      <vt:lpstr>Franklin Gothic Demi</vt:lpstr>
      <vt:lpstr>Wingdings</vt:lpstr>
      <vt:lpstr>VLEDパワポ基本テンプレート</vt:lpstr>
      <vt:lpstr>2016年度VLED勝手表彰　受賞者一覧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2014-12-17T06:37:59Z</dcterms:created>
  <dcterms:modified xsi:type="dcterms:W3CDTF">2017-03-08T08:00:26Z</dcterms:modified>
</cp:coreProperties>
</file>