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6"/>
  </p:notesMasterIdLst>
  <p:handoutMasterIdLst>
    <p:handoutMasterId r:id="rId17"/>
  </p:handoutMasterIdLst>
  <p:sldIdLst>
    <p:sldId id="358" r:id="rId2"/>
    <p:sldId id="382" r:id="rId3"/>
    <p:sldId id="369" r:id="rId4"/>
    <p:sldId id="370" r:id="rId5"/>
    <p:sldId id="371" r:id="rId6"/>
    <p:sldId id="363" r:id="rId7"/>
    <p:sldId id="388" r:id="rId8"/>
    <p:sldId id="391" r:id="rId9"/>
    <p:sldId id="390" r:id="rId10"/>
    <p:sldId id="376" r:id="rId11"/>
    <p:sldId id="372" r:id="rId12"/>
    <p:sldId id="373" r:id="rId13"/>
    <p:sldId id="374" r:id="rId14"/>
    <p:sldId id="375" r:id="rId15"/>
  </p:sldIdLst>
  <p:sldSz cx="9906000" cy="6858000" type="A4"/>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p15:clr>
            <a:srgbClr val="A4A3A4"/>
          </p15:clr>
        </p15:guide>
        <p15:guide id="2" pos="126">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D6EC"/>
    <a:srgbClr val="FF5A00"/>
    <a:srgbClr val="0098D0"/>
    <a:srgbClr val="0064C8"/>
    <a:srgbClr val="B197D3"/>
    <a:srgbClr val="FFB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47" autoAdjust="0"/>
  </p:normalViewPr>
  <p:slideViewPr>
    <p:cSldViewPr>
      <p:cViewPr varScale="1">
        <p:scale>
          <a:sx n="113" d="100"/>
          <a:sy n="113" d="100"/>
        </p:scale>
        <p:origin x="420" y="114"/>
      </p:cViewPr>
      <p:guideLst>
        <p:guide orient="horz" pos="414"/>
        <p:guide pos="126"/>
      </p:guideLst>
    </p:cSldViewPr>
  </p:slideViewPr>
  <p:outlineViewPr>
    <p:cViewPr>
      <p:scale>
        <a:sx n="33" d="100"/>
        <a:sy n="33" d="100"/>
      </p:scale>
      <p:origin x="0" y="7668"/>
    </p:cViewPr>
  </p:outlineViewPr>
  <p:notesTextViewPr>
    <p:cViewPr>
      <p:scale>
        <a:sx n="1" d="1"/>
        <a:sy n="1" d="1"/>
      </p:scale>
      <p:origin x="0" y="0"/>
    </p:cViewPr>
  </p:notesTextViewPr>
  <p:sorterViewPr>
    <p:cViewPr>
      <p:scale>
        <a:sx n="100" d="100"/>
        <a:sy n="100" d="100"/>
      </p:scale>
      <p:origin x="0" y="6618"/>
    </p:cViewPr>
  </p:sorterViewPr>
  <p:notesViewPr>
    <p:cSldViewPr>
      <p:cViewPr>
        <p:scale>
          <a:sx n="90" d="100"/>
          <a:sy n="90" d="100"/>
        </p:scale>
        <p:origin x="-1890" y="-72"/>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876598800776337"/>
          <c:y val="7.9027620647292768E-2"/>
          <c:w val="0.4224677808624559"/>
          <c:h val="0.75379744858651976"/>
        </c:manualLayout>
      </c:layout>
      <c:doughnutChart>
        <c:varyColors val="1"/>
        <c:ser>
          <c:idx val="0"/>
          <c:order val="0"/>
          <c:dLbls>
            <c:dLbl>
              <c:idx val="6"/>
              <c:layout>
                <c:manualLayout>
                  <c:x val="1.235059848131395E-2"/>
                  <c:y val="-4.407365505944738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a:pPr>
                <a:endParaRPr lang="ja-JP"/>
              </a:p>
            </c:txPr>
            <c:showLegendKey val="0"/>
            <c:showVal val="1"/>
            <c:showCatName val="0"/>
            <c:showSerName val="0"/>
            <c:showPercent val="0"/>
            <c:showBubbleSize val="0"/>
            <c:showLeaderLines val="1"/>
            <c:extLst>
              <c:ext xmlns:c15="http://schemas.microsoft.com/office/drawing/2012/chart" uri="{CE6537A1-D6FC-4f65-9D91-7224C49458BB}"/>
            </c:extLst>
          </c:dLbls>
          <c:cat>
            <c:strRef>
              <c:f>'[Microsoft PowerPoint 内のグラフ]Sheet3'!$B$10:$B$16</c:f>
              <c:strCache>
                <c:ptCount val="7"/>
                <c:pt idx="0">
                  <c:v>取引先（候補含む）の活動状況の確認</c:v>
                </c:pt>
                <c:pt idx="1">
                  <c:v>投資先（候補含む）の活動状況の確認</c:v>
                </c:pt>
                <c:pt idx="2">
                  <c:v>競合他社の分析</c:v>
                </c:pt>
                <c:pt idx="3">
                  <c:v>自社の経営方針検討</c:v>
                </c:pt>
                <c:pt idx="4">
                  <c:v>就職・転職先（候補含む）の活動状況の確認</c:v>
                </c:pt>
                <c:pt idx="5">
                  <c:v>学術研究</c:v>
                </c:pt>
                <c:pt idx="6">
                  <c:v>その他</c:v>
                </c:pt>
              </c:strCache>
            </c:strRef>
          </c:cat>
          <c:val>
            <c:numRef>
              <c:f>'[Microsoft PowerPoint 内のグラフ]Sheet3'!$D$10:$D$16</c:f>
              <c:numCache>
                <c:formatCode>0.0%</c:formatCode>
                <c:ptCount val="7"/>
                <c:pt idx="0">
                  <c:v>0.34319526627218933</c:v>
                </c:pt>
                <c:pt idx="1">
                  <c:v>0.13609467455621302</c:v>
                </c:pt>
                <c:pt idx="2">
                  <c:v>0.25443786982248523</c:v>
                </c:pt>
                <c:pt idx="3">
                  <c:v>0.1242603550295858</c:v>
                </c:pt>
                <c:pt idx="4">
                  <c:v>5.9171597633136092E-2</c:v>
                </c:pt>
                <c:pt idx="5">
                  <c:v>6.5088757396449703E-2</c:v>
                </c:pt>
                <c:pt idx="6">
                  <c:v>1.7751479289940829E-2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970735-DDDE-4A01-89B9-0E31DC8236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B17A3333-AEA2-42A0-916F-2D305D65DD5F}">
      <dgm:prSet custT="1"/>
      <dgm:spPr/>
      <dgm:t>
        <a:bodyPr/>
        <a:lstStyle/>
        <a:p>
          <a:pPr rtl="0"/>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サービス・デザイン</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dgm:t>
    </dgm:pt>
    <dgm:pt modelId="{760C4904-B4B7-4949-8C49-0D837D022DFE}" type="parTrans" cxnId="{9157A532-1E6C-4720-8456-29851E9E24A7}">
      <dgm:prSet/>
      <dgm:spPr/>
      <dgm:t>
        <a:bodyPr/>
        <a:lstStyle/>
        <a:p>
          <a:endParaRPr kumimoji="1" lang="ja-JP" altLang="en-US"/>
        </a:p>
      </dgm:t>
    </dgm:pt>
    <dgm:pt modelId="{C3DB02E5-CFB7-49CA-BB2B-66384F5827DF}" type="sibTrans" cxnId="{9157A532-1E6C-4720-8456-29851E9E24A7}">
      <dgm:prSet/>
      <dgm:spPr/>
      <dgm:t>
        <a:bodyPr/>
        <a:lstStyle/>
        <a:p>
          <a:endParaRPr kumimoji="1" lang="ja-JP" altLang="en-US"/>
        </a:p>
      </dgm:t>
    </dgm:pt>
    <dgm:pt modelId="{F5FEC225-C637-4915-AF62-E7BEC03F2A9C}">
      <dgm:prSet custT="1"/>
      <dgm:spPr/>
      <dgm:t>
        <a:bodyPr/>
        <a:lstStyle/>
        <a:p>
          <a:pPr rtl="0"/>
          <a:r>
            <a:rPr kumimoji="1" lang="ja-JP" altLang="en-US" sz="1600" dirty="0" smtClean="0"/>
            <a:t>データ収集とデータ公開に</a:t>
          </a:r>
          <a:r>
            <a:rPr kumimoji="1" lang="en-US" altLang="ja-JP" sz="1600" dirty="0" smtClean="0"/>
            <a:t>API</a:t>
          </a:r>
          <a:r>
            <a:rPr kumimoji="1" lang="ja-JP" altLang="en-US" sz="1600" dirty="0" smtClean="0"/>
            <a:t>を活用</a:t>
          </a:r>
          <a:endParaRPr lang="ja-JP" sz="1600" dirty="0"/>
        </a:p>
      </dgm:t>
    </dgm:pt>
    <dgm:pt modelId="{6EF8AAFE-7857-4D0F-BC28-6DC2E6CBF2F3}" type="parTrans" cxnId="{2104192F-F1A6-4299-B7A6-802439461C93}">
      <dgm:prSet/>
      <dgm:spPr/>
      <dgm:t>
        <a:bodyPr/>
        <a:lstStyle/>
        <a:p>
          <a:endParaRPr kumimoji="1" lang="ja-JP" altLang="en-US"/>
        </a:p>
      </dgm:t>
    </dgm:pt>
    <dgm:pt modelId="{1EA9A6D2-6A60-4DE1-9496-2A589D1706DE}" type="sibTrans" cxnId="{2104192F-F1A6-4299-B7A6-802439461C93}">
      <dgm:prSet/>
      <dgm:spPr/>
      <dgm:t>
        <a:bodyPr/>
        <a:lstStyle/>
        <a:p>
          <a:endParaRPr kumimoji="1" lang="ja-JP" altLang="en-US"/>
        </a:p>
      </dgm:t>
    </dgm:pt>
    <dgm:pt modelId="{C39732DD-E600-4CD6-B46D-15568A5CCCC9}">
      <dgm:prSet custT="1"/>
      <dgm:spPr/>
      <dgm:t>
        <a:bodyPr/>
        <a:lstStyle/>
        <a:p>
          <a:pPr rtl="0"/>
          <a:r>
            <a:rPr lang="ja-JP" altLang="en-US" sz="1600" dirty="0" smtClean="0"/>
            <a:t>ＩＴ室と経産省の共同事業による府省間調整、ＣＩＯ補佐官が企画・工程管理に積極的に関与</a:t>
          </a:r>
          <a:endParaRPr lang="ja-JP" altLang="en-US" sz="1600" dirty="0"/>
        </a:p>
      </dgm:t>
    </dgm:pt>
    <dgm:pt modelId="{CA766375-357E-46E5-86C7-F2C7E8C759D3}" type="parTrans" cxnId="{89171168-1B4D-46F8-AB10-863787AB3608}">
      <dgm:prSet/>
      <dgm:spPr/>
      <dgm:t>
        <a:bodyPr/>
        <a:lstStyle/>
        <a:p>
          <a:endParaRPr kumimoji="1" lang="ja-JP" altLang="en-US"/>
        </a:p>
      </dgm:t>
    </dgm:pt>
    <dgm:pt modelId="{1BE2EA37-1A31-40C3-847A-0848275FE096}" type="sibTrans" cxnId="{89171168-1B4D-46F8-AB10-863787AB3608}">
      <dgm:prSet/>
      <dgm:spPr/>
      <dgm:t>
        <a:bodyPr/>
        <a:lstStyle/>
        <a:p>
          <a:endParaRPr kumimoji="1" lang="ja-JP" altLang="en-US"/>
        </a:p>
      </dgm:t>
    </dgm:pt>
    <dgm:pt modelId="{1CEDFEC1-75E5-43E2-8EAE-D1AEB42AEEAE}">
      <dgm:prSet custT="1"/>
      <dgm:spPr/>
      <dgm:t>
        <a:bodyPr/>
        <a:lstStyle/>
        <a:p>
          <a:pPr rtl="0"/>
          <a:r>
            <a:rPr lang="ja-JP" altLang="en-US" sz="1600" dirty="0" smtClean="0">
              <a:solidFill>
                <a:schemeClr val="tx1"/>
              </a:solidFill>
            </a:rPr>
            <a:t>利用者視点（事業者、行政機関等）の府省横断でのサービス設計</a:t>
          </a:r>
          <a:endParaRPr lang="ja-JP" altLang="en-US" sz="1600" dirty="0">
            <a:solidFill>
              <a:schemeClr val="tx1"/>
            </a:solidFill>
          </a:endParaRPr>
        </a:p>
      </dgm:t>
    </dgm:pt>
    <dgm:pt modelId="{48660F81-334D-45E0-BBEC-C5866AC52530}" type="parTrans" cxnId="{4E18ACDE-89FA-46C6-8BBE-CE729E7FF8C3}">
      <dgm:prSet/>
      <dgm:spPr/>
      <dgm:t>
        <a:bodyPr/>
        <a:lstStyle/>
        <a:p>
          <a:endParaRPr kumimoji="1" lang="ja-JP" altLang="en-US"/>
        </a:p>
      </dgm:t>
    </dgm:pt>
    <dgm:pt modelId="{7B3BFB27-1C99-4D5F-9C80-6212E0730DF9}" type="sibTrans" cxnId="{4E18ACDE-89FA-46C6-8BBE-CE729E7FF8C3}">
      <dgm:prSet/>
      <dgm:spPr/>
      <dgm:t>
        <a:bodyPr/>
        <a:lstStyle/>
        <a:p>
          <a:endParaRPr kumimoji="1" lang="ja-JP" altLang="en-US"/>
        </a:p>
      </dgm:t>
    </dgm:pt>
    <dgm:pt modelId="{88E356AA-9589-499A-B090-AAD448B9B8C7}">
      <dgm:prSet custT="1"/>
      <dgm:spPr/>
      <dgm:t>
        <a:bodyPr/>
        <a:lstStyle/>
        <a:p>
          <a:pPr rtl="0"/>
          <a:r>
            <a:rPr lang="ja-JP" altLang="en-US" sz="1600" dirty="0" smtClean="0">
              <a:solidFill>
                <a:schemeClr val="tx1"/>
              </a:solidFill>
            </a:rPr>
            <a:t>申請書類の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デジタル化</a:t>
          </a:r>
          <a:r>
            <a:rPr lang="ja-JP" altLang="en-US" sz="1600" dirty="0" smtClean="0">
              <a:solidFill>
                <a:schemeClr val="tx1"/>
              </a:solidFill>
            </a:rPr>
            <a:t>によるデジタルファーストの実現</a:t>
          </a:r>
          <a:endParaRPr lang="ja-JP" altLang="en-US" sz="1600" dirty="0">
            <a:solidFill>
              <a:schemeClr val="tx1"/>
            </a:solidFill>
          </a:endParaRPr>
        </a:p>
      </dgm:t>
    </dgm:pt>
    <dgm:pt modelId="{FDC09259-A235-4882-83D5-073C8F8B1CD4}" type="parTrans" cxnId="{2DE2E567-90E3-492E-9478-2507AF0F4FB7}">
      <dgm:prSet/>
      <dgm:spPr/>
      <dgm:t>
        <a:bodyPr/>
        <a:lstStyle/>
        <a:p>
          <a:endParaRPr kumimoji="1" lang="ja-JP" altLang="en-US"/>
        </a:p>
      </dgm:t>
    </dgm:pt>
    <dgm:pt modelId="{AA99DE5D-02C5-4C6C-8B70-96FF3EB159F2}" type="sibTrans" cxnId="{2DE2E567-90E3-492E-9478-2507AF0F4FB7}">
      <dgm:prSet/>
      <dgm:spPr/>
      <dgm:t>
        <a:bodyPr/>
        <a:lstStyle/>
        <a:p>
          <a:endParaRPr kumimoji="1" lang="ja-JP" altLang="en-US"/>
        </a:p>
      </dgm:t>
    </dgm:pt>
    <dgm:pt modelId="{7303F649-0368-49AD-8E9C-71E3BB99EE97}">
      <dgm:prSet custT="1"/>
      <dgm:spPr/>
      <dgm:t>
        <a:bodyPr/>
        <a:lstStyle/>
        <a:p>
          <a:pPr rtl="0"/>
          <a:r>
            <a:rPr lang="ja-JP" altLang="en-US" sz="1600" dirty="0" smtClean="0">
              <a:solidFill>
                <a:schemeClr val="tx1"/>
              </a:solidFill>
            </a:rPr>
            <a:t>申請時の添付書類をワンスオンリー化</a:t>
          </a:r>
          <a:endParaRPr lang="ja-JP" altLang="en-US" sz="1600" dirty="0">
            <a:solidFill>
              <a:schemeClr val="tx1"/>
            </a:solidFill>
          </a:endParaRPr>
        </a:p>
      </dgm:t>
    </dgm:pt>
    <dgm:pt modelId="{4E274904-3189-4B4A-A774-887EE0C012C3}" type="parTrans" cxnId="{84593527-E46D-4095-BABB-34FE8787C19D}">
      <dgm:prSet/>
      <dgm:spPr/>
      <dgm:t>
        <a:bodyPr/>
        <a:lstStyle/>
        <a:p>
          <a:endParaRPr kumimoji="1" lang="ja-JP" altLang="en-US"/>
        </a:p>
      </dgm:t>
    </dgm:pt>
    <dgm:pt modelId="{AF462681-CCB1-4691-9E2A-41E4794AB5F4}" type="sibTrans" cxnId="{84593527-E46D-4095-BABB-34FE8787C19D}">
      <dgm:prSet/>
      <dgm:spPr/>
      <dgm:t>
        <a:bodyPr/>
        <a:lstStyle/>
        <a:p>
          <a:endParaRPr kumimoji="1" lang="ja-JP" altLang="en-US"/>
        </a:p>
      </dgm:t>
    </dgm:pt>
    <dgm:pt modelId="{3C0566F4-40E3-4CF5-9B31-4E530C2B4ED5}">
      <dgm:prSet custT="1"/>
      <dgm:spPr/>
      <dgm:t>
        <a:bodyPr/>
        <a:lstStyle/>
        <a:p>
          <a:pPr rtl="0"/>
          <a:r>
            <a:rPr lang="ja-JP" altLang="en-US" sz="1600" dirty="0" smtClean="0">
              <a:solidFill>
                <a:schemeClr val="tx1"/>
              </a:solidFill>
            </a:rPr>
            <a:t>コードのマッピングによる異なるデータの集約</a:t>
          </a:r>
          <a:endParaRPr lang="ja-JP" sz="1600" dirty="0">
            <a:solidFill>
              <a:schemeClr val="tx1"/>
            </a:solidFill>
          </a:endParaRPr>
        </a:p>
      </dgm:t>
    </dgm:pt>
    <dgm:pt modelId="{A323870A-B45C-48B8-AD4C-C1EE692771A7}" type="parTrans" cxnId="{E27902C6-FCBD-4B92-99F6-469F5304C636}">
      <dgm:prSet/>
      <dgm:spPr/>
      <dgm:t>
        <a:bodyPr/>
        <a:lstStyle/>
        <a:p>
          <a:endParaRPr kumimoji="1" lang="ja-JP" altLang="en-US"/>
        </a:p>
      </dgm:t>
    </dgm:pt>
    <dgm:pt modelId="{A1E7CC77-5957-4814-BA8F-F432E5E698CB}" type="sibTrans" cxnId="{E27902C6-FCBD-4B92-99F6-469F5304C636}">
      <dgm:prSet/>
      <dgm:spPr/>
      <dgm:t>
        <a:bodyPr/>
        <a:lstStyle/>
        <a:p>
          <a:endParaRPr kumimoji="1" lang="ja-JP" altLang="en-US"/>
        </a:p>
      </dgm:t>
    </dgm:pt>
    <dgm:pt modelId="{E1FF8F79-52E0-43E2-84EE-254C3D3DB6DE}">
      <dgm:prSet custT="1"/>
      <dgm:spPr/>
      <dgm:t>
        <a:bodyPr/>
        <a:lstStyle/>
        <a:p>
          <a:pPr rtl="0"/>
          <a:r>
            <a:rPr kumimoji="1" lang="ja-JP" altLang="en-US" sz="1600" dirty="0" smtClean="0"/>
            <a:t>共通語彙基盤活用による</a:t>
          </a:r>
          <a:r>
            <a:rPr kumimoji="1" lang="ja-JP" sz="1600" dirty="0" smtClean="0"/>
            <a:t>データ構造</a:t>
          </a:r>
          <a:r>
            <a:rPr kumimoji="1" lang="ja-JP" altLang="en-US" sz="1600" dirty="0" smtClean="0"/>
            <a:t>の統一と</a:t>
          </a:r>
          <a:r>
            <a:rPr kumimoji="1" lang="en-US" altLang="ja-JP" sz="1600" dirty="0" smtClean="0"/>
            <a:t>RDF</a:t>
          </a:r>
          <a:r>
            <a:rPr kumimoji="1" lang="ja-JP" altLang="en-US" sz="1600" dirty="0" smtClean="0"/>
            <a:t>化</a:t>
          </a:r>
          <a:endParaRPr lang="ja-JP" altLang="en-US" sz="1600" dirty="0"/>
        </a:p>
      </dgm:t>
    </dgm:pt>
    <dgm:pt modelId="{179135F5-DA7B-41E4-B8D0-9AB8E7F01F6B}" type="parTrans" cxnId="{7BD5F034-1DE4-4CD8-8027-5E9AA83F796F}">
      <dgm:prSet/>
      <dgm:spPr/>
      <dgm:t>
        <a:bodyPr/>
        <a:lstStyle/>
        <a:p>
          <a:endParaRPr kumimoji="1" lang="ja-JP" altLang="en-US"/>
        </a:p>
      </dgm:t>
    </dgm:pt>
    <dgm:pt modelId="{B451A456-3E3B-4F81-8601-F707AC80D145}" type="sibTrans" cxnId="{7BD5F034-1DE4-4CD8-8027-5E9AA83F796F}">
      <dgm:prSet/>
      <dgm:spPr/>
      <dgm:t>
        <a:bodyPr/>
        <a:lstStyle/>
        <a:p>
          <a:endParaRPr kumimoji="1" lang="ja-JP" altLang="en-US"/>
        </a:p>
      </dgm:t>
    </dgm:pt>
    <dgm:pt modelId="{E2135234-3549-442F-BC0C-1760725972B3}">
      <dgm:prSet custT="1"/>
      <dgm:spPr/>
      <dgm:t>
        <a:bodyPr/>
        <a:lstStyle/>
        <a:p>
          <a:pPr rtl="0"/>
          <a:r>
            <a:rPr kumimoji="1" lang="ja-JP" altLang="en-US" sz="2200" dirty="0" smtClean="0">
              <a:latin typeface="Meiryo UI" panose="020B0604030504040204" pitchFamily="50" charset="-128"/>
              <a:ea typeface="Meiryo UI" panose="020B0604030504040204" pitchFamily="50" charset="-128"/>
              <a:cs typeface="Meiryo UI" panose="020B0604030504040204" pitchFamily="50" charset="-128"/>
            </a:rPr>
            <a:t>プラットフォームの活用（法人番号、文字基盤・共通語彙基盤）</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dgm:t>
    </dgm:pt>
    <dgm:pt modelId="{E17F0EAF-28A2-4054-B805-B75CD719E708}" type="parTrans" cxnId="{84C8DE8F-33BE-4F9A-82C9-3763044C98AA}">
      <dgm:prSet/>
      <dgm:spPr/>
      <dgm:t>
        <a:bodyPr/>
        <a:lstStyle/>
        <a:p>
          <a:endParaRPr kumimoji="1" lang="ja-JP" altLang="en-US"/>
        </a:p>
      </dgm:t>
    </dgm:pt>
    <dgm:pt modelId="{1B3A21BF-4154-4F99-9534-1EA1F7BECE96}" type="sibTrans" cxnId="{84C8DE8F-33BE-4F9A-82C9-3763044C98AA}">
      <dgm:prSet/>
      <dgm:spPr/>
      <dgm:t>
        <a:bodyPr/>
        <a:lstStyle/>
        <a:p>
          <a:endParaRPr kumimoji="1" lang="ja-JP" altLang="en-US"/>
        </a:p>
      </dgm:t>
    </dgm:pt>
    <dgm:pt modelId="{8480F758-6427-46E7-8D6E-87170AE989AD}">
      <dgm:prSet custT="1"/>
      <dgm:spPr/>
      <dgm:t>
        <a:bodyPr/>
        <a:lstStyle/>
        <a:p>
          <a:pPr rtl="0"/>
          <a:r>
            <a:rPr kumimoji="1" lang="ja-JP" altLang="en-US" sz="2200" dirty="0" smtClean="0">
              <a:latin typeface="Meiryo UI" panose="020B0604030504040204" pitchFamily="50" charset="-128"/>
              <a:ea typeface="Meiryo UI" panose="020B0604030504040204" pitchFamily="50" charset="-128"/>
              <a:cs typeface="Meiryo UI" panose="020B0604030504040204" pitchFamily="50" charset="-128"/>
            </a:rPr>
            <a:t>ガバナンス</a:t>
          </a:r>
          <a:endParaRPr lang="ja-JP" altLang="en-US" sz="2200" dirty="0">
            <a:latin typeface="Meiryo UI" panose="020B0604030504040204" pitchFamily="50" charset="-128"/>
            <a:ea typeface="Meiryo UI" panose="020B0604030504040204" pitchFamily="50" charset="-128"/>
            <a:cs typeface="Meiryo UI" panose="020B0604030504040204" pitchFamily="50" charset="-128"/>
          </a:endParaRPr>
        </a:p>
      </dgm:t>
    </dgm:pt>
    <dgm:pt modelId="{694D38C2-B40F-45D8-B296-7512229272F9}" type="sibTrans" cxnId="{04F26BB0-13F9-4035-BC49-41ADA6538D9A}">
      <dgm:prSet/>
      <dgm:spPr/>
      <dgm:t>
        <a:bodyPr/>
        <a:lstStyle/>
        <a:p>
          <a:endParaRPr kumimoji="1" lang="ja-JP" altLang="en-US"/>
        </a:p>
      </dgm:t>
    </dgm:pt>
    <dgm:pt modelId="{30CADCCF-A0A2-4BF1-9F74-861B6F6B0BA3}" type="parTrans" cxnId="{04F26BB0-13F9-4035-BC49-41ADA6538D9A}">
      <dgm:prSet/>
      <dgm:spPr/>
      <dgm:t>
        <a:bodyPr/>
        <a:lstStyle/>
        <a:p>
          <a:endParaRPr kumimoji="1" lang="ja-JP" altLang="en-US"/>
        </a:p>
      </dgm:t>
    </dgm:pt>
    <dgm:pt modelId="{04D59BA2-F057-486E-9A6B-E3B258C59168}">
      <dgm:prSet custT="1"/>
      <dgm:spPr/>
      <dgm:t>
        <a:bodyPr/>
        <a:lstStyle/>
        <a:p>
          <a:pPr rtl="0"/>
          <a:r>
            <a:rPr lang="ja-JP" altLang="en-US" sz="1600" dirty="0" smtClean="0"/>
            <a:t>プロトタイプによる検証（平成</a:t>
          </a:r>
          <a:r>
            <a:rPr lang="en-US" altLang="ja-JP" sz="1600" dirty="0" smtClean="0"/>
            <a:t>28</a:t>
          </a:r>
          <a:r>
            <a:rPr lang="ja-JP" altLang="en-US" sz="1600" dirty="0" smtClean="0"/>
            <a:t>年</a:t>
          </a:r>
          <a:r>
            <a:rPr lang="en-US" altLang="ja-JP" sz="1600" dirty="0" smtClean="0"/>
            <a:t>4</a:t>
          </a:r>
          <a:r>
            <a:rPr lang="ja-JP" altLang="en-US" sz="1600" dirty="0" smtClean="0"/>
            <a:t>月に経産省版→</a:t>
          </a:r>
          <a:r>
            <a:rPr lang="en-US" altLang="ja-JP" sz="1600" dirty="0" smtClean="0"/>
            <a:t>29</a:t>
          </a:r>
          <a:r>
            <a:rPr lang="ja-JP" altLang="en-US" sz="1600" dirty="0" smtClean="0"/>
            <a:t>年</a:t>
          </a:r>
          <a:r>
            <a:rPr lang="en-US" altLang="ja-JP" sz="1600" dirty="0" smtClean="0"/>
            <a:t>1</a:t>
          </a:r>
          <a:r>
            <a:rPr lang="ja-JP" altLang="en-US" sz="1600" dirty="0" smtClean="0"/>
            <a:t>月本格版）</a:t>
          </a:r>
          <a:endParaRPr lang="ja-JP" altLang="en-US" sz="1600" dirty="0"/>
        </a:p>
      </dgm:t>
    </dgm:pt>
    <dgm:pt modelId="{3B3B6F10-6B92-4485-B4C1-061B455659C9}" type="parTrans" cxnId="{C0577200-C3C6-40C2-A9EB-19017FC54BC9}">
      <dgm:prSet/>
      <dgm:spPr/>
      <dgm:t>
        <a:bodyPr/>
        <a:lstStyle/>
        <a:p>
          <a:endParaRPr kumimoji="1" lang="ja-JP" altLang="en-US"/>
        </a:p>
      </dgm:t>
    </dgm:pt>
    <dgm:pt modelId="{ED76EFF3-9127-4AD7-A585-2591DDAF2FA0}" type="sibTrans" cxnId="{C0577200-C3C6-40C2-A9EB-19017FC54BC9}">
      <dgm:prSet/>
      <dgm:spPr/>
      <dgm:t>
        <a:bodyPr/>
        <a:lstStyle/>
        <a:p>
          <a:endParaRPr kumimoji="1" lang="ja-JP" altLang="en-US"/>
        </a:p>
      </dgm:t>
    </dgm:pt>
    <dgm:pt modelId="{33AADA85-E848-4937-AC74-A044FE3F88C7}">
      <dgm:prSet custT="1"/>
      <dgm:spPr/>
      <dgm:t>
        <a:bodyPr/>
        <a:lstStyle/>
        <a:p>
          <a:pPr rtl="0"/>
          <a:r>
            <a:rPr lang="ja-JP" altLang="en-US" sz="1600" dirty="0" smtClean="0"/>
            <a:t>文字基盤活用による表記の一意性、相互運用性の確保</a:t>
          </a:r>
          <a:endParaRPr lang="ja-JP" altLang="en-US" sz="1600" dirty="0"/>
        </a:p>
      </dgm:t>
    </dgm:pt>
    <dgm:pt modelId="{86ADCBB0-EF7C-4342-96F7-C46E1F3E1C28}" type="parTrans" cxnId="{36902B4D-9566-4E33-936C-91DAD39E2A89}">
      <dgm:prSet/>
      <dgm:spPr/>
      <dgm:t>
        <a:bodyPr/>
        <a:lstStyle/>
        <a:p>
          <a:endParaRPr kumimoji="1" lang="ja-JP" altLang="en-US"/>
        </a:p>
      </dgm:t>
    </dgm:pt>
    <dgm:pt modelId="{E17B8FC3-4E6F-4CA7-9379-B3E09F646187}" type="sibTrans" cxnId="{36902B4D-9566-4E33-936C-91DAD39E2A89}">
      <dgm:prSet/>
      <dgm:spPr/>
      <dgm:t>
        <a:bodyPr/>
        <a:lstStyle/>
        <a:p>
          <a:endParaRPr kumimoji="1" lang="ja-JP" altLang="en-US"/>
        </a:p>
      </dgm:t>
    </dgm:pt>
    <dgm:pt modelId="{A2FEF12D-A554-4366-9123-3E2320DD99A5}">
      <dgm:prSet custT="1"/>
      <dgm:spPr/>
      <dgm:t>
        <a:bodyPr/>
        <a:lstStyle/>
        <a:p>
          <a:pPr rtl="0"/>
          <a:r>
            <a:rPr lang="ja-JP" altLang="en-US" sz="1600" dirty="0" smtClean="0"/>
            <a:t>インターフェース検討にデザイン専門家の意見を反映</a:t>
          </a:r>
          <a:endParaRPr lang="ja-JP" altLang="en-US" sz="1600" dirty="0"/>
        </a:p>
      </dgm:t>
    </dgm:pt>
    <dgm:pt modelId="{5091CC9F-DFD3-4A3A-A833-BC1EA9E0DDDF}" type="parTrans" cxnId="{B734A8AD-162D-400A-9337-2FDFB83D3A0B}">
      <dgm:prSet/>
      <dgm:spPr/>
      <dgm:t>
        <a:bodyPr/>
        <a:lstStyle/>
        <a:p>
          <a:endParaRPr kumimoji="1" lang="ja-JP" altLang="en-US"/>
        </a:p>
      </dgm:t>
    </dgm:pt>
    <dgm:pt modelId="{ED3F6BB5-8A35-497A-8002-32590D9E97E4}" type="sibTrans" cxnId="{B734A8AD-162D-400A-9337-2FDFB83D3A0B}">
      <dgm:prSet/>
      <dgm:spPr/>
      <dgm:t>
        <a:bodyPr/>
        <a:lstStyle/>
        <a:p>
          <a:endParaRPr kumimoji="1" lang="ja-JP" altLang="en-US"/>
        </a:p>
      </dgm:t>
    </dgm:pt>
    <dgm:pt modelId="{2B18463F-A5B0-4C49-9451-0E0FE4B9AF56}" type="pres">
      <dgm:prSet presAssocID="{AD970735-DDDE-4A01-89B9-0E31DC8236E6}" presName="linear" presStyleCnt="0">
        <dgm:presLayoutVars>
          <dgm:animLvl val="lvl"/>
          <dgm:resizeHandles val="exact"/>
        </dgm:presLayoutVars>
      </dgm:prSet>
      <dgm:spPr/>
      <dgm:t>
        <a:bodyPr/>
        <a:lstStyle/>
        <a:p>
          <a:endParaRPr kumimoji="1" lang="ja-JP" altLang="en-US"/>
        </a:p>
      </dgm:t>
    </dgm:pt>
    <dgm:pt modelId="{C7D4E1A3-9932-41AB-96B3-6705EECD40EE}" type="pres">
      <dgm:prSet presAssocID="{B17A3333-AEA2-42A0-916F-2D305D65DD5F}" presName="parentText" presStyleLbl="node1" presStyleIdx="0" presStyleCnt="3" custScaleY="84091" custLinFactNeighborX="-134">
        <dgm:presLayoutVars>
          <dgm:chMax val="0"/>
          <dgm:bulletEnabled val="1"/>
        </dgm:presLayoutVars>
      </dgm:prSet>
      <dgm:spPr/>
      <dgm:t>
        <a:bodyPr/>
        <a:lstStyle/>
        <a:p>
          <a:endParaRPr kumimoji="1" lang="ja-JP" altLang="en-US"/>
        </a:p>
      </dgm:t>
    </dgm:pt>
    <dgm:pt modelId="{9836DDAE-AF2F-45CD-9991-C6BCC7F7926E}" type="pres">
      <dgm:prSet presAssocID="{B17A3333-AEA2-42A0-916F-2D305D65DD5F}" presName="childText" presStyleLbl="revTx" presStyleIdx="0" presStyleCnt="3">
        <dgm:presLayoutVars>
          <dgm:bulletEnabled val="1"/>
        </dgm:presLayoutVars>
      </dgm:prSet>
      <dgm:spPr/>
      <dgm:t>
        <a:bodyPr/>
        <a:lstStyle/>
        <a:p>
          <a:endParaRPr kumimoji="1" lang="ja-JP" altLang="en-US"/>
        </a:p>
      </dgm:t>
    </dgm:pt>
    <dgm:pt modelId="{FB540483-250D-4AE7-A7F6-40848C6495F6}" type="pres">
      <dgm:prSet presAssocID="{E2135234-3549-442F-BC0C-1760725972B3}" presName="parentText" presStyleLbl="node1" presStyleIdx="1" presStyleCnt="3">
        <dgm:presLayoutVars>
          <dgm:chMax val="0"/>
          <dgm:bulletEnabled val="1"/>
        </dgm:presLayoutVars>
      </dgm:prSet>
      <dgm:spPr/>
      <dgm:t>
        <a:bodyPr/>
        <a:lstStyle/>
        <a:p>
          <a:endParaRPr kumimoji="1" lang="ja-JP" altLang="en-US"/>
        </a:p>
      </dgm:t>
    </dgm:pt>
    <dgm:pt modelId="{50BAA773-1104-4268-8795-2F44840BF78C}" type="pres">
      <dgm:prSet presAssocID="{E2135234-3549-442F-BC0C-1760725972B3}" presName="childText" presStyleLbl="revTx" presStyleIdx="1" presStyleCnt="3">
        <dgm:presLayoutVars>
          <dgm:bulletEnabled val="1"/>
        </dgm:presLayoutVars>
      </dgm:prSet>
      <dgm:spPr/>
      <dgm:t>
        <a:bodyPr/>
        <a:lstStyle/>
        <a:p>
          <a:endParaRPr kumimoji="1" lang="ja-JP" altLang="en-US"/>
        </a:p>
      </dgm:t>
    </dgm:pt>
    <dgm:pt modelId="{9B238BDB-841C-4FC4-A9B2-198A840CEA32}" type="pres">
      <dgm:prSet presAssocID="{8480F758-6427-46E7-8D6E-87170AE989AD}" presName="parentText" presStyleLbl="node1" presStyleIdx="2" presStyleCnt="3" custLinFactNeighborX="671">
        <dgm:presLayoutVars>
          <dgm:chMax val="0"/>
          <dgm:bulletEnabled val="1"/>
        </dgm:presLayoutVars>
      </dgm:prSet>
      <dgm:spPr/>
      <dgm:t>
        <a:bodyPr/>
        <a:lstStyle/>
        <a:p>
          <a:endParaRPr kumimoji="1" lang="ja-JP" altLang="en-US"/>
        </a:p>
      </dgm:t>
    </dgm:pt>
    <dgm:pt modelId="{C7BDDE0A-059E-44ED-8C11-851C22F33FEA}" type="pres">
      <dgm:prSet presAssocID="{8480F758-6427-46E7-8D6E-87170AE989AD}" presName="childText" presStyleLbl="revTx" presStyleIdx="2" presStyleCnt="3">
        <dgm:presLayoutVars>
          <dgm:bulletEnabled val="1"/>
        </dgm:presLayoutVars>
      </dgm:prSet>
      <dgm:spPr/>
      <dgm:t>
        <a:bodyPr/>
        <a:lstStyle/>
        <a:p>
          <a:endParaRPr kumimoji="1" lang="ja-JP" altLang="en-US"/>
        </a:p>
      </dgm:t>
    </dgm:pt>
  </dgm:ptLst>
  <dgm:cxnLst>
    <dgm:cxn modelId="{B734A8AD-162D-400A-9337-2FDFB83D3A0B}" srcId="{8480F758-6427-46E7-8D6E-87170AE989AD}" destId="{A2FEF12D-A554-4366-9123-3E2320DD99A5}" srcOrd="2" destOrd="0" parTransId="{5091CC9F-DFD3-4A3A-A833-BC1EA9E0DDDF}" sibTransId="{ED3F6BB5-8A35-497A-8002-32590D9E97E4}"/>
    <dgm:cxn modelId="{84C8DE8F-33BE-4F9A-82C9-3763044C98AA}" srcId="{AD970735-DDDE-4A01-89B9-0E31DC8236E6}" destId="{E2135234-3549-442F-BC0C-1760725972B3}" srcOrd="1" destOrd="0" parTransId="{E17F0EAF-28A2-4054-B805-B75CD719E708}" sibTransId="{1B3A21BF-4154-4F99-9534-1EA1F7BECE96}"/>
    <dgm:cxn modelId="{F4B1B7EC-1145-4F02-B95F-D90C025D482F}" type="presOf" srcId="{04D59BA2-F057-486E-9A6B-E3B258C59168}" destId="{C7BDDE0A-059E-44ED-8C11-851C22F33FEA}" srcOrd="0" destOrd="1" presId="urn:microsoft.com/office/officeart/2005/8/layout/vList2"/>
    <dgm:cxn modelId="{0655695D-8BB9-4CDF-ADBB-AA4E0622D1B8}" type="presOf" srcId="{88E356AA-9589-499A-B090-AAD448B9B8C7}" destId="{9836DDAE-AF2F-45CD-9991-C6BCC7F7926E}" srcOrd="0" destOrd="1" presId="urn:microsoft.com/office/officeart/2005/8/layout/vList2"/>
    <dgm:cxn modelId="{C0577200-C3C6-40C2-A9EB-19017FC54BC9}" srcId="{8480F758-6427-46E7-8D6E-87170AE989AD}" destId="{04D59BA2-F057-486E-9A6B-E3B258C59168}" srcOrd="1" destOrd="0" parTransId="{3B3B6F10-6B92-4485-B4C1-061B455659C9}" sibTransId="{ED76EFF3-9127-4AD7-A585-2591DDAF2FA0}"/>
    <dgm:cxn modelId="{36902B4D-9566-4E33-936C-91DAD39E2A89}" srcId="{E2135234-3549-442F-BC0C-1760725972B3}" destId="{33AADA85-E848-4937-AC74-A044FE3F88C7}" srcOrd="0" destOrd="0" parTransId="{86ADCBB0-EF7C-4342-96F7-C46E1F3E1C28}" sibTransId="{E17B8FC3-4E6F-4CA7-9379-B3E09F646187}"/>
    <dgm:cxn modelId="{2104192F-F1A6-4299-B7A6-802439461C93}" srcId="{E2135234-3549-442F-BC0C-1760725972B3}" destId="{F5FEC225-C637-4915-AF62-E7BEC03F2A9C}" srcOrd="3" destOrd="0" parTransId="{6EF8AAFE-7857-4D0F-BC28-6DC2E6CBF2F3}" sibTransId="{1EA9A6D2-6A60-4DE1-9496-2A589D1706DE}"/>
    <dgm:cxn modelId="{84593527-E46D-4095-BABB-34FE8787C19D}" srcId="{B17A3333-AEA2-42A0-916F-2D305D65DD5F}" destId="{7303F649-0368-49AD-8E9C-71E3BB99EE97}" srcOrd="2" destOrd="0" parTransId="{4E274904-3189-4B4A-A774-887EE0C012C3}" sibTransId="{AF462681-CCB1-4691-9E2A-41E4794AB5F4}"/>
    <dgm:cxn modelId="{89171168-1B4D-46F8-AB10-863787AB3608}" srcId="{8480F758-6427-46E7-8D6E-87170AE989AD}" destId="{C39732DD-E600-4CD6-B46D-15568A5CCCC9}" srcOrd="0" destOrd="0" parTransId="{CA766375-357E-46E5-86C7-F2C7E8C759D3}" sibTransId="{1BE2EA37-1A31-40C3-847A-0848275FE096}"/>
    <dgm:cxn modelId="{6C2D6D8D-D51A-46D6-AAD3-5FFD96394602}" type="presOf" srcId="{A2FEF12D-A554-4366-9123-3E2320DD99A5}" destId="{C7BDDE0A-059E-44ED-8C11-851C22F33FEA}" srcOrd="0" destOrd="2" presId="urn:microsoft.com/office/officeart/2005/8/layout/vList2"/>
    <dgm:cxn modelId="{2DE2E567-90E3-492E-9478-2507AF0F4FB7}" srcId="{B17A3333-AEA2-42A0-916F-2D305D65DD5F}" destId="{88E356AA-9589-499A-B090-AAD448B9B8C7}" srcOrd="1" destOrd="0" parTransId="{FDC09259-A235-4882-83D5-073C8F8B1CD4}" sibTransId="{AA99DE5D-02C5-4C6C-8B70-96FF3EB159F2}"/>
    <dgm:cxn modelId="{530A72B6-7FBC-419D-A4CA-BC054921AA3D}" type="presOf" srcId="{AD970735-DDDE-4A01-89B9-0E31DC8236E6}" destId="{2B18463F-A5B0-4C49-9451-0E0FE4B9AF56}" srcOrd="0" destOrd="0" presId="urn:microsoft.com/office/officeart/2005/8/layout/vList2"/>
    <dgm:cxn modelId="{CC45514C-6C95-48DC-B772-116D637D1F42}" type="presOf" srcId="{C39732DD-E600-4CD6-B46D-15568A5CCCC9}" destId="{C7BDDE0A-059E-44ED-8C11-851C22F33FEA}" srcOrd="0" destOrd="0" presId="urn:microsoft.com/office/officeart/2005/8/layout/vList2"/>
    <dgm:cxn modelId="{9157A532-1E6C-4720-8456-29851E9E24A7}" srcId="{AD970735-DDDE-4A01-89B9-0E31DC8236E6}" destId="{B17A3333-AEA2-42A0-916F-2D305D65DD5F}" srcOrd="0" destOrd="0" parTransId="{760C4904-B4B7-4949-8C49-0D837D022DFE}" sibTransId="{C3DB02E5-CFB7-49CA-BB2B-66384F5827DF}"/>
    <dgm:cxn modelId="{8A60D48B-7F71-435B-9AB6-9C9FE4582EF8}" type="presOf" srcId="{7303F649-0368-49AD-8E9C-71E3BB99EE97}" destId="{9836DDAE-AF2F-45CD-9991-C6BCC7F7926E}" srcOrd="0" destOrd="2" presId="urn:microsoft.com/office/officeart/2005/8/layout/vList2"/>
    <dgm:cxn modelId="{EDA831EA-64AC-44E6-95F1-284C6BC290F2}" type="presOf" srcId="{33AADA85-E848-4937-AC74-A044FE3F88C7}" destId="{50BAA773-1104-4268-8795-2F44840BF78C}" srcOrd="0" destOrd="0" presId="urn:microsoft.com/office/officeart/2005/8/layout/vList2"/>
    <dgm:cxn modelId="{E27902C6-FCBD-4B92-99F6-469F5304C636}" srcId="{E2135234-3549-442F-BC0C-1760725972B3}" destId="{3C0566F4-40E3-4CF5-9B31-4E530C2B4ED5}" srcOrd="2" destOrd="0" parTransId="{A323870A-B45C-48B8-AD4C-C1EE692771A7}" sibTransId="{A1E7CC77-5957-4814-BA8F-F432E5E698CB}"/>
    <dgm:cxn modelId="{BE7F4643-8E54-4EF3-BF44-B3D8AE6774F7}" type="presOf" srcId="{E1FF8F79-52E0-43E2-84EE-254C3D3DB6DE}" destId="{50BAA773-1104-4268-8795-2F44840BF78C}" srcOrd="0" destOrd="1" presId="urn:microsoft.com/office/officeart/2005/8/layout/vList2"/>
    <dgm:cxn modelId="{3A9455F8-3351-4470-9E02-953CE3971550}" type="presOf" srcId="{1CEDFEC1-75E5-43E2-8EAE-D1AEB42AEEAE}" destId="{9836DDAE-AF2F-45CD-9991-C6BCC7F7926E}" srcOrd="0" destOrd="0" presId="urn:microsoft.com/office/officeart/2005/8/layout/vList2"/>
    <dgm:cxn modelId="{D62F3198-6D09-4F71-AEFE-A55E0A61791F}" type="presOf" srcId="{E2135234-3549-442F-BC0C-1760725972B3}" destId="{FB540483-250D-4AE7-A7F6-40848C6495F6}" srcOrd="0" destOrd="0" presId="urn:microsoft.com/office/officeart/2005/8/layout/vList2"/>
    <dgm:cxn modelId="{0A09A599-796D-4B2F-9651-BAC47D06B76D}" type="presOf" srcId="{8480F758-6427-46E7-8D6E-87170AE989AD}" destId="{9B238BDB-841C-4FC4-A9B2-198A840CEA32}" srcOrd="0" destOrd="0" presId="urn:microsoft.com/office/officeart/2005/8/layout/vList2"/>
    <dgm:cxn modelId="{04F26BB0-13F9-4035-BC49-41ADA6538D9A}" srcId="{AD970735-DDDE-4A01-89B9-0E31DC8236E6}" destId="{8480F758-6427-46E7-8D6E-87170AE989AD}" srcOrd="2" destOrd="0" parTransId="{30CADCCF-A0A2-4BF1-9F74-861B6F6B0BA3}" sibTransId="{694D38C2-B40F-45D8-B296-7512229272F9}"/>
    <dgm:cxn modelId="{1B18C9AD-FAC9-4737-BA2A-6EC255703072}" type="presOf" srcId="{3C0566F4-40E3-4CF5-9B31-4E530C2B4ED5}" destId="{50BAA773-1104-4268-8795-2F44840BF78C}" srcOrd="0" destOrd="2" presId="urn:microsoft.com/office/officeart/2005/8/layout/vList2"/>
    <dgm:cxn modelId="{4E18ACDE-89FA-46C6-8BBE-CE729E7FF8C3}" srcId="{B17A3333-AEA2-42A0-916F-2D305D65DD5F}" destId="{1CEDFEC1-75E5-43E2-8EAE-D1AEB42AEEAE}" srcOrd="0" destOrd="0" parTransId="{48660F81-334D-45E0-BBEC-C5866AC52530}" sibTransId="{7B3BFB27-1C99-4D5F-9C80-6212E0730DF9}"/>
    <dgm:cxn modelId="{7519DD1B-A1FB-4EC3-9AD4-56F1DEAFC370}" type="presOf" srcId="{B17A3333-AEA2-42A0-916F-2D305D65DD5F}" destId="{C7D4E1A3-9932-41AB-96B3-6705EECD40EE}" srcOrd="0" destOrd="0" presId="urn:microsoft.com/office/officeart/2005/8/layout/vList2"/>
    <dgm:cxn modelId="{1A7E77C5-E6EA-42E4-8965-5E4C20E8F1C3}" type="presOf" srcId="{F5FEC225-C637-4915-AF62-E7BEC03F2A9C}" destId="{50BAA773-1104-4268-8795-2F44840BF78C}" srcOrd="0" destOrd="3" presId="urn:microsoft.com/office/officeart/2005/8/layout/vList2"/>
    <dgm:cxn modelId="{7BD5F034-1DE4-4CD8-8027-5E9AA83F796F}" srcId="{E2135234-3549-442F-BC0C-1760725972B3}" destId="{E1FF8F79-52E0-43E2-84EE-254C3D3DB6DE}" srcOrd="1" destOrd="0" parTransId="{179135F5-DA7B-41E4-B8D0-9AB8E7F01F6B}" sibTransId="{B451A456-3E3B-4F81-8601-F707AC80D145}"/>
    <dgm:cxn modelId="{9EF17758-E60D-4B6B-B952-32A9B1C1E61C}" type="presParOf" srcId="{2B18463F-A5B0-4C49-9451-0E0FE4B9AF56}" destId="{C7D4E1A3-9932-41AB-96B3-6705EECD40EE}" srcOrd="0" destOrd="0" presId="urn:microsoft.com/office/officeart/2005/8/layout/vList2"/>
    <dgm:cxn modelId="{78B7F2D6-5D0B-42ED-9B0A-28B8DDB7FA03}" type="presParOf" srcId="{2B18463F-A5B0-4C49-9451-0E0FE4B9AF56}" destId="{9836DDAE-AF2F-45CD-9991-C6BCC7F7926E}" srcOrd="1" destOrd="0" presId="urn:microsoft.com/office/officeart/2005/8/layout/vList2"/>
    <dgm:cxn modelId="{39F4F6CD-FA73-46D2-A3ED-5E5342F54F22}" type="presParOf" srcId="{2B18463F-A5B0-4C49-9451-0E0FE4B9AF56}" destId="{FB540483-250D-4AE7-A7F6-40848C6495F6}" srcOrd="2" destOrd="0" presId="urn:microsoft.com/office/officeart/2005/8/layout/vList2"/>
    <dgm:cxn modelId="{BD99CD50-ACDA-4437-8E11-65A3BB54BFA1}" type="presParOf" srcId="{2B18463F-A5B0-4C49-9451-0E0FE4B9AF56}" destId="{50BAA773-1104-4268-8795-2F44840BF78C}" srcOrd="3" destOrd="0" presId="urn:microsoft.com/office/officeart/2005/8/layout/vList2"/>
    <dgm:cxn modelId="{455F667D-EE87-402A-895D-938B64436E4A}" type="presParOf" srcId="{2B18463F-A5B0-4C49-9451-0E0FE4B9AF56}" destId="{9B238BDB-841C-4FC4-A9B2-198A840CEA32}" srcOrd="4" destOrd="0" presId="urn:microsoft.com/office/officeart/2005/8/layout/vList2"/>
    <dgm:cxn modelId="{F01B9FDC-CF58-4E27-9725-116B830305B1}" type="presParOf" srcId="{2B18463F-A5B0-4C49-9451-0E0FE4B9AF56}" destId="{C7BDDE0A-059E-44ED-8C11-851C22F33FE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4" y="0"/>
            <a:ext cx="3076364" cy="511731"/>
          </a:xfrm>
          <a:prstGeom prst="rect">
            <a:avLst/>
          </a:prstGeom>
        </p:spPr>
        <p:txBody>
          <a:bodyPr vert="horz" lIns="95463" tIns="47732" rIns="95463" bIns="47732" rtlCol="0"/>
          <a:lstStyle>
            <a:lvl1pPr algn="r">
              <a:defRPr sz="1300"/>
            </a:lvl1pPr>
          </a:lstStyle>
          <a:p>
            <a:endParaRPr lang="ja-JP" altLang="en-US" sz="1500" dirty="0">
              <a:latin typeface="ＭＳ Ｐゴシック" pitchFamily="50" charset="-128"/>
              <a:ea typeface="ＭＳ Ｐゴシック" pitchFamily="50" charset="-128"/>
            </a:endParaRPr>
          </a:p>
        </p:txBody>
      </p:sp>
      <p:sp>
        <p:nvSpPr>
          <p:cNvPr id="4" name="フッター プレースホルダー 3"/>
          <p:cNvSpPr>
            <a:spLocks noGrp="1"/>
          </p:cNvSpPr>
          <p:nvPr>
            <p:ph type="ftr" sz="quarter" idx="2"/>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4" y="9721106"/>
            <a:ext cx="3076364" cy="511731"/>
          </a:xfrm>
          <a:prstGeom prst="rect">
            <a:avLst/>
          </a:prstGeom>
        </p:spPr>
        <p:txBody>
          <a:bodyPr vert="horz" lIns="95463" tIns="47732" rIns="95463" bIns="47732" rtlCol="0" anchor="b"/>
          <a:lstStyle>
            <a:lvl1pPr algn="r">
              <a:defRPr sz="1300"/>
            </a:lvl1pPr>
          </a:lstStyle>
          <a:p>
            <a:fld id="{A60C1D9C-4153-45A3-ABA8-5AC906D32479}" type="slidenum">
              <a:rPr kumimoji="1" lang="ja-JP" altLang="en-US" smtClean="0"/>
              <a:t>‹#›</a:t>
            </a:fld>
            <a:endParaRPr kumimoji="1" lang="ja-JP" altLang="en-US"/>
          </a:p>
        </p:txBody>
      </p:sp>
    </p:spTree>
    <p:extLst>
      <p:ext uri="{BB962C8B-B14F-4D97-AF65-F5344CB8AC3E}">
        <p14:creationId xmlns:p14="http://schemas.microsoft.com/office/powerpoint/2010/main" val="145610879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500">
                <a:latin typeface="ＭＳ Ｐゴシック" pitchFamily="50" charset="-128"/>
                <a:ea typeface="ＭＳ Ｐゴシック" pitchFamily="50" charset="-128"/>
              </a:defRPr>
            </a:lvl1pPr>
          </a:lstStyle>
          <a:p>
            <a:endParaRPr lang="en-US" altLang="ja-JP" dirty="0" smtClean="0"/>
          </a:p>
        </p:txBody>
      </p:sp>
      <p:sp>
        <p:nvSpPr>
          <p:cNvPr id="4" name="スライド イメージ プレースホルダー 3"/>
          <p:cNvSpPr>
            <a:spLocks noGrp="1" noRot="1" noChangeAspect="1"/>
          </p:cNvSpPr>
          <p:nvPr>
            <p:ph type="sldImg" idx="2"/>
          </p:nvPr>
        </p:nvSpPr>
        <p:spPr>
          <a:xfrm>
            <a:off x="777875" y="766763"/>
            <a:ext cx="5543550"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FD35E722-DCEB-4B9B-850A-0990A504E40F}" type="slidenum">
              <a:rPr kumimoji="1" lang="ja-JP" altLang="en-US" smtClean="0"/>
              <a:t>‹#›</a:t>
            </a:fld>
            <a:endParaRPr kumimoji="1" lang="ja-JP" altLang="en-US"/>
          </a:p>
        </p:txBody>
      </p:sp>
    </p:spTree>
    <p:extLst>
      <p:ext uri="{BB962C8B-B14F-4D97-AF65-F5344CB8AC3E}">
        <p14:creationId xmlns:p14="http://schemas.microsoft.com/office/powerpoint/2010/main" val="28692693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FE5E64-76B5-44B3-93AC-76F776976B0A}" type="slidenum">
              <a:rPr kumimoji="1" lang="ja-JP" altLang="en-US" smtClean="0"/>
              <a:t>7</a:t>
            </a:fld>
            <a:endParaRPr kumimoji="1" lang="ja-JP" altLang="en-US"/>
          </a:p>
        </p:txBody>
      </p:sp>
    </p:spTree>
    <p:extLst>
      <p:ext uri="{BB962C8B-B14F-4D97-AF65-F5344CB8AC3E}">
        <p14:creationId xmlns:p14="http://schemas.microsoft.com/office/powerpoint/2010/main" val="1197895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FE5E64-76B5-44B3-93AC-76F776976B0A}" type="slidenum">
              <a:rPr kumimoji="1" lang="ja-JP" altLang="en-US" smtClean="0"/>
              <a:t>8</a:t>
            </a:fld>
            <a:endParaRPr kumimoji="1" lang="ja-JP" altLang="en-US"/>
          </a:p>
        </p:txBody>
      </p:sp>
    </p:spTree>
    <p:extLst>
      <p:ext uri="{BB962C8B-B14F-4D97-AF65-F5344CB8AC3E}">
        <p14:creationId xmlns:p14="http://schemas.microsoft.com/office/powerpoint/2010/main" val="2504705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lang="ja-JP" altLang="en-US" smtClean="0"/>
              <a:t>機密性○</a:t>
            </a:r>
            <a:endParaRPr lang="en-US" altLang="ja-JP" dirty="0"/>
          </a:p>
        </p:txBody>
      </p:sp>
    </p:spTree>
    <p:extLst>
      <p:ext uri="{BB962C8B-B14F-4D97-AF65-F5344CB8AC3E}">
        <p14:creationId xmlns:p14="http://schemas.microsoft.com/office/powerpoint/2010/main" val="161474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lang="ja-JP" altLang="en-US" smtClean="0"/>
              <a:t>機密性○</a:t>
            </a:r>
            <a:endParaRPr lang="en-US" altLang="ja-JP" dirty="0"/>
          </a:p>
        </p:txBody>
      </p:sp>
    </p:spTree>
    <p:extLst>
      <p:ext uri="{BB962C8B-B14F-4D97-AF65-F5344CB8AC3E}">
        <p14:creationId xmlns:p14="http://schemas.microsoft.com/office/powerpoint/2010/main" val="1882435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lang="ja-JP" altLang="en-US" smtClean="0"/>
              <a:t>機密性○</a:t>
            </a:r>
            <a:endParaRPr lang="en-US" altLang="ja-JP" dirty="0"/>
          </a:p>
        </p:txBody>
      </p:sp>
    </p:spTree>
    <p:extLst>
      <p:ext uri="{BB962C8B-B14F-4D97-AF65-F5344CB8AC3E}">
        <p14:creationId xmlns:p14="http://schemas.microsoft.com/office/powerpoint/2010/main" val="304346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r>
              <a:rPr lang="ja-JP" altLang="en-US" smtClean="0"/>
              <a:t>機密性○</a:t>
            </a:r>
            <a:endParaRPr lang="en-US" altLang="ja-JP" dirty="0"/>
          </a:p>
        </p:txBody>
      </p:sp>
    </p:spTree>
    <p:extLst>
      <p:ext uri="{BB962C8B-B14F-4D97-AF65-F5344CB8AC3E}">
        <p14:creationId xmlns:p14="http://schemas.microsoft.com/office/powerpoint/2010/main" val="140632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588439"/>
            <a:ext cx="8420100" cy="5539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defRPr lang="ja-JP" altLang="en-US" sz="3600" b="1" dirty="0">
                <a:latin typeface="Meiryo UI" pitchFamily="50" charset="-128"/>
                <a:ea typeface="Meiryo UI" pitchFamily="50" charset="-128"/>
                <a:cs typeface="Meiryo UI" pitchFamily="50" charset="-128"/>
              </a:defRPr>
            </a:lvl1pPr>
          </a:lstStyle>
          <a:p>
            <a:pPr marL="0" lvl="0"/>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1485900" y="4653136"/>
            <a:ext cx="6934200" cy="12557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400" b="1">
                <a:latin typeface="Meiryo UI" pitchFamily="50" charset="-128"/>
                <a:ea typeface="Meiryo UI" pitchFamily="50" charset="-128"/>
                <a:cs typeface="Meiryo UI" pitchFamily="50" charset="-128"/>
              </a:defRPr>
            </a:lvl1pPr>
          </a:lstStyle>
          <a:p>
            <a:pPr marL="0" lvl="0" algn="ctr"/>
            <a:r>
              <a:rPr kumimoji="1" lang="ja-JP" altLang="en-US"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AC438EED-0542-4C86-A18B-4CD095A08138}" type="datetime1">
              <a:rPr kumimoji="1" lang="ja-JP" altLang="en-US" smtClean="0"/>
              <a:t>2017/2/22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80666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93439" y="1520788"/>
            <a:ext cx="7423989" cy="646331"/>
          </a:xfrm>
        </p:spPr>
        <p:txBody>
          <a:bodyPr wrap="square" anchor="t" anchorCtr="0">
            <a:spAutoFit/>
          </a:bodyPr>
          <a:lstStyle>
            <a:lvl1pPr algn="l">
              <a:defRPr lang="ja-JP" altLang="en-US" sz="3600"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smtClean="0"/>
              <a:t>１．見出しの記入</a:t>
            </a:r>
            <a:endParaRPr kumimoji="1" lang="ja-JP" altLang="en-US" dirty="0"/>
          </a:p>
        </p:txBody>
      </p:sp>
      <p:sp>
        <p:nvSpPr>
          <p:cNvPr id="4" name="日付プレースホルダー 3"/>
          <p:cNvSpPr>
            <a:spLocks noGrp="1"/>
          </p:cNvSpPr>
          <p:nvPr>
            <p:ph type="dt" sz="half" idx="10"/>
          </p:nvPr>
        </p:nvSpPr>
        <p:spPr/>
        <p:txBody>
          <a:bodyPr/>
          <a:lstStyle/>
          <a:p>
            <a:fld id="{7157FD6B-AACB-4FB5-A82B-515F0D3C0BFC}" type="datetime1">
              <a:rPr kumimoji="1" lang="ja-JP" altLang="en-US" smtClean="0"/>
              <a:t>2017/2/22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Tree>
    <p:extLst>
      <p:ext uri="{BB962C8B-B14F-4D97-AF65-F5344CB8AC3E}">
        <p14:creationId xmlns:p14="http://schemas.microsoft.com/office/powerpoint/2010/main" val="16159921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A78D6CFB-7E9F-4517-9C6C-7920C3455632}" type="datetime1">
              <a:rPr kumimoji="1" lang="ja-JP" altLang="en-US" smtClean="0"/>
              <a:t>2017/2/22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71" y="188640"/>
            <a:ext cx="9505503" cy="461665"/>
          </a:xfrm>
        </p:spPr>
        <p:txBody>
          <a:bodyPr wrap="square">
            <a:spAutoFit/>
          </a:bodyPr>
          <a:lstStyle>
            <a:lvl1pPr algn="l">
              <a:defRPr lang="ja-JP" altLang="en-US" sz="240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smtClean="0"/>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94" y="6309320"/>
            <a:ext cx="9396722" cy="161583"/>
          </a:xfr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（資料）●●</a:t>
            </a:r>
            <a:endParaRPr kumimoji="1" lang="ja-JP" altLang="en-US" dirty="0"/>
          </a:p>
        </p:txBody>
      </p:sp>
      <p:sp>
        <p:nvSpPr>
          <p:cNvPr id="9" name="テキスト プレースホルダー 9"/>
          <p:cNvSpPr>
            <a:spLocks noGrp="1"/>
          </p:cNvSpPr>
          <p:nvPr>
            <p:ph type="body" sz="quarter" idx="14" hasCustomPrompt="1"/>
          </p:nvPr>
        </p:nvSpPr>
        <p:spPr>
          <a:xfrm>
            <a:off x="200794" y="3104964"/>
            <a:ext cx="1853071" cy="307777"/>
          </a:xfrm>
          <a:noFill/>
        </p:spPr>
        <p:txBody>
          <a:bodyPr wrap="none" lIns="0" tIns="0" rIns="0" bIns="0">
            <a:spAutoFit/>
          </a:bodyPr>
          <a:lstStyle>
            <a:lvl1pPr marL="0" indent="0">
              <a:spcBef>
                <a:spcPts val="0"/>
              </a:spcBef>
              <a:spcAft>
                <a:spcPts val="0"/>
              </a:spcAft>
              <a:buNone/>
              <a:defRPr sz="20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20pt</a:t>
            </a:r>
            <a:r>
              <a:rPr kumimoji="1" lang="ja-JP" altLang="en-US" dirty="0" smtClean="0"/>
              <a:t>）</a:t>
            </a:r>
            <a:endParaRPr kumimoji="1" lang="ja-JP" altLang="en-US" dirty="0"/>
          </a:p>
        </p:txBody>
      </p:sp>
      <p:sp>
        <p:nvSpPr>
          <p:cNvPr id="10" name="テキスト プレースホルダー 9"/>
          <p:cNvSpPr>
            <a:spLocks noGrp="1"/>
          </p:cNvSpPr>
          <p:nvPr>
            <p:ph type="body" sz="quarter" idx="15" hasCustomPrompt="1"/>
          </p:nvPr>
        </p:nvSpPr>
        <p:spPr>
          <a:xfrm>
            <a:off x="200472" y="3769295"/>
            <a:ext cx="1298432" cy="215444"/>
          </a:xfr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14pt</a:t>
            </a:r>
            <a:r>
              <a:rPr kumimoji="1" lang="ja-JP" altLang="en-US" dirty="0" smtClean="0"/>
              <a:t>）</a:t>
            </a:r>
            <a:endParaRPr kumimoji="1" lang="ja-JP" altLang="en-US" dirty="0"/>
          </a:p>
        </p:txBody>
      </p:sp>
      <p:sp>
        <p:nvSpPr>
          <p:cNvPr id="11" name="テキスト プレースホルダー 9"/>
          <p:cNvSpPr>
            <a:spLocks noGrp="1"/>
          </p:cNvSpPr>
          <p:nvPr>
            <p:ph type="body" sz="quarter" idx="16" hasCustomPrompt="1"/>
          </p:nvPr>
        </p:nvSpPr>
        <p:spPr>
          <a:xfrm>
            <a:off x="200472" y="4365104"/>
            <a:ext cx="1102866" cy="161583"/>
          </a:xfr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説明文（</a:t>
            </a:r>
            <a:r>
              <a:rPr kumimoji="1" lang="en-US" altLang="ja-JP" dirty="0" smtClean="0"/>
              <a:t>10.5pt</a:t>
            </a:r>
            <a:r>
              <a:rPr kumimoji="1" lang="ja-JP" altLang="en-US" dirty="0" smtClean="0"/>
              <a:t>）</a:t>
            </a:r>
            <a:endParaRPr kumimoji="1" lang="ja-JP" altLang="en-US" dirty="0"/>
          </a:p>
        </p:txBody>
      </p:sp>
      <p:sp>
        <p:nvSpPr>
          <p:cNvPr id="12" name="テキスト プレースホルダー 11"/>
          <p:cNvSpPr>
            <a:spLocks noGrp="1"/>
          </p:cNvSpPr>
          <p:nvPr>
            <p:ph type="body" sz="quarter" idx="17"/>
          </p:nvPr>
        </p:nvSpPr>
        <p:spPr>
          <a:xfrm>
            <a:off x="200025" y="764704"/>
            <a:ext cx="9505950" cy="525886"/>
          </a:xfrm>
          <a:solidFill>
            <a:srgbClr val="99D6EC"/>
          </a:solidFill>
          <a:ln>
            <a:noFill/>
          </a:ln>
        </p:spPr>
        <p:txBody>
          <a:bodyPr vert="horz" wrap="square" lIns="216000" tIns="108000" rIns="216000" bIns="108000" rtlCol="0" anchor="t" anchorCtr="0">
            <a:spAutoFit/>
          </a:bodyPr>
          <a:lstStyle>
            <a:lvl1pPr>
              <a:defRPr lang="ja-JP" altLang="en-US" sz="2000" dirty="0">
                <a:latin typeface="Meiryo UI" panose="020B0604030504040204" pitchFamily="50" charset="-128"/>
                <a:ea typeface="Meiryo UI" panose="020B0604030504040204" pitchFamily="50" charset="-128"/>
                <a:cs typeface="Meiryo UI" panose="020B0604030504040204" pitchFamily="50" charset="-128"/>
              </a:defRPr>
            </a:lvl1pPr>
          </a:lstStyle>
          <a:p>
            <a:pPr marL="257175" lvl="0" indent="-257175">
              <a:spcBef>
                <a:spcPts val="600"/>
              </a:spcBef>
              <a:spcAft>
                <a:spcPts val="600"/>
              </a:spcAft>
              <a:buClr>
                <a:srgbClr val="002060"/>
              </a:buClr>
              <a:buFont typeface="Wingdings" panose="05000000000000000000" pitchFamily="2" charset="2"/>
              <a:buChar char="l"/>
            </a:pPr>
            <a:r>
              <a:rPr kumimoji="1" lang="ja-JP" altLang="en-US" smtClean="0"/>
              <a:t>マスター テキストの書式設定</a:t>
            </a:r>
          </a:p>
        </p:txBody>
      </p:sp>
    </p:spTree>
    <p:extLst>
      <p:ext uri="{BB962C8B-B14F-4D97-AF65-F5344CB8AC3E}">
        <p14:creationId xmlns:p14="http://schemas.microsoft.com/office/powerpoint/2010/main" val="298952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C71DC29-F8D2-4AB1-BEB6-D84CFF327FE4}" type="datetimeFigureOut">
              <a:rPr lang="ja-JP" altLang="en-US" smtClean="0">
                <a:solidFill>
                  <a:prstClr val="black">
                    <a:tint val="75000"/>
                  </a:prstClr>
                </a:solidFill>
              </a:rPr>
              <a:pPr/>
              <a:t>2017/2/22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7CDC20A-BF1B-4484-8EDD-AB690AD45C36}"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3789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lvl1pPr>
              <a:defRPr>
                <a:latin typeface="+mn-ea"/>
                <a:ea typeface="+mn-ea"/>
              </a:defRPr>
            </a:lvl1pPr>
          </a:lstStyle>
          <a:p>
            <a:fld id="{57702473-496F-4EA5-8617-C076904D98E0}" type="datetime1">
              <a:rPr lang="ja-JP" altLang="en-US" smtClean="0">
                <a:solidFill>
                  <a:prstClr val="black">
                    <a:tint val="75000"/>
                  </a:prstClr>
                </a:solidFill>
              </a:rPr>
              <a:pPr/>
              <a:t>2017/2/22</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lvl1pPr>
              <a:defRPr>
                <a:latin typeface="+mn-ea"/>
                <a:ea typeface="+mn-ea"/>
              </a:defRPr>
            </a:lvl1pPr>
          </a:lstStyle>
          <a:p>
            <a:fld id="{D9550142-B990-490A-A107-ED7302A7FD52}" type="slidenum">
              <a:rPr lang="ja-JP" altLang="en-US" smtClean="0">
                <a:solidFill>
                  <a:prstClr val="black"/>
                </a:solidFill>
              </a:rPr>
              <a:pPr/>
              <a:t>‹#›</a:t>
            </a:fld>
            <a:endParaRPr lang="ja-JP" altLang="en-US" dirty="0">
              <a:solidFill>
                <a:prstClr val="black"/>
              </a:solidFill>
            </a:endParaRPr>
          </a:p>
        </p:txBody>
      </p:sp>
      <p:sp>
        <p:nvSpPr>
          <p:cNvPr id="6" name="コンテンツ プレースホルダー 2"/>
          <p:cNvSpPr>
            <a:spLocks noGrp="1"/>
          </p:cNvSpPr>
          <p:nvPr>
            <p:ph idx="1"/>
          </p:nvPr>
        </p:nvSpPr>
        <p:spPr>
          <a:xfrm>
            <a:off x="200472" y="836717"/>
            <a:ext cx="9505056" cy="1356883"/>
          </a:xfrm>
          <a:solidFill>
            <a:srgbClr val="99D6EC"/>
          </a:solidFill>
        </p:spPr>
        <p:txBody>
          <a:bodyPr/>
          <a:lstStyle>
            <a:lvl2pPr>
              <a:defRPr sz="1800"/>
            </a:lvl2pPr>
            <a:lvl3pPr>
              <a:defRPr sz="1600"/>
            </a:lvl3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p:txBody>
      </p:sp>
      <p:sp>
        <p:nvSpPr>
          <p:cNvPr id="7" name="タイトル 1"/>
          <p:cNvSpPr>
            <a:spLocks noGrp="1"/>
          </p:cNvSpPr>
          <p:nvPr>
            <p:ph type="title"/>
          </p:nvPr>
        </p:nvSpPr>
        <p:spPr>
          <a:xfrm>
            <a:off x="200474" y="188641"/>
            <a:ext cx="9505503" cy="461665"/>
          </a:xfrm>
        </p:spPr>
        <p:txBody>
          <a:bodyPr wrap="square">
            <a:spAutoFit/>
          </a:bodyPr>
          <a:lstStyle>
            <a:lvl1pPr algn="l">
              <a:defRPr lang="ja-JP" altLang="en-US" sz="2400" b="1">
                <a:latin typeface="+mj-ea"/>
                <a:ea typeface="+mj-ea"/>
                <a:cs typeface="Meiryo UI" panose="020B0604030504040204" pitchFamily="50" charset="-128"/>
              </a:defRPr>
            </a:lvl1pPr>
          </a:lstStyle>
          <a:p>
            <a:pPr marL="0" lvl="0" algn="l"/>
            <a:r>
              <a:rPr kumimoji="1" lang="ja-JP" altLang="en-US" smtClean="0"/>
              <a:t>マスター タイトルの書式設定</a:t>
            </a:r>
            <a:endParaRPr kumimoji="1" lang="ja-JP" altLang="en-US" dirty="0"/>
          </a:p>
        </p:txBody>
      </p:sp>
    </p:spTree>
    <p:extLst>
      <p:ext uri="{BB962C8B-B14F-4D97-AF65-F5344CB8AC3E}">
        <p14:creationId xmlns:p14="http://schemas.microsoft.com/office/powerpoint/2010/main" val="1259825268"/>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7702473-496F-4EA5-8617-C076904D98E0}" type="datetime1">
              <a:rPr lang="ja-JP" altLang="en-US" smtClean="0"/>
              <a:t>2017/2/22</a:t>
            </a:fld>
            <a:endParaRPr lang="ja-JP" altLang="en-US"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26380178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B63A4-F3A6-4CE2-BE3E-892778CDDBBE}" type="datetime1">
              <a:rPr kumimoji="1" lang="ja-JP" altLang="en-US" smtClean="0"/>
              <a:t>2017/2/22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7CDC20A-BF1B-4484-8EDD-AB690AD45C36}" type="slidenum">
              <a:rPr kumimoji="1" lang="ja-JP" altLang="en-US" smtClean="0"/>
              <a:t>‹#›</a:t>
            </a:fld>
            <a:endParaRPr kumimoji="1" lang="ja-JP" altLang="en-US"/>
          </a:p>
        </p:txBody>
      </p:sp>
    </p:spTree>
    <p:extLst>
      <p:ext uri="{BB962C8B-B14F-4D97-AF65-F5344CB8AC3E}">
        <p14:creationId xmlns:p14="http://schemas.microsoft.com/office/powerpoint/2010/main" val="349120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00025" y="274638"/>
            <a:ext cx="9469499" cy="382587"/>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200024" y="800708"/>
            <a:ext cx="9469499" cy="1210689"/>
          </a:xfrm>
          <a:prstGeom prst="rect">
            <a:avLst/>
          </a:prstGeom>
          <a:noFill/>
        </p:spPr>
        <p:txBody>
          <a:bodyPr vert="horz" wrap="square" lIns="216000" tIns="108000" rIns="216000" bIns="108000" rtlCol="0">
            <a:sp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p:txBody>
      </p:sp>
      <p:sp>
        <p:nvSpPr>
          <p:cNvPr id="4" name="日付プレースホルダー 3"/>
          <p:cNvSpPr>
            <a:spLocks noGrp="1"/>
          </p:cNvSpPr>
          <p:nvPr>
            <p:ph type="dt" sz="half" idx="2"/>
          </p:nvPr>
        </p:nvSpPr>
        <p:spPr>
          <a:xfrm>
            <a:off x="-10695" y="6520260"/>
            <a:ext cx="23114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57702473-496F-4EA5-8617-C076904D98E0}" type="datetime1">
              <a:rPr lang="ja-JP" altLang="en-US" smtClean="0"/>
              <a:t>2017/2/22</a:t>
            </a:fld>
            <a:endParaRPr lang="ja-JP" altLang="en-US" dirty="0"/>
          </a:p>
        </p:txBody>
      </p:sp>
      <p:sp>
        <p:nvSpPr>
          <p:cNvPr id="5" name="フッター プレースホルダー 4"/>
          <p:cNvSpPr>
            <a:spLocks noGrp="1"/>
          </p:cNvSpPr>
          <p:nvPr>
            <p:ph type="ftr" sz="quarter" idx="3"/>
          </p:nvPr>
        </p:nvSpPr>
        <p:spPr>
          <a:xfrm>
            <a:off x="3392827" y="652534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05295" y="6525345"/>
            <a:ext cx="2311400" cy="365125"/>
          </a:xfrm>
          <a:prstGeom prst="rect">
            <a:avLst/>
          </a:prstGeom>
        </p:spPr>
        <p:txBody>
          <a:bodyPr vert="horz" lIns="91440" tIns="45720" rIns="91440" bIns="45720" rtlCol="0" anchor="ctr"/>
          <a:lstStyle>
            <a:lvl1pPr algn="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D9550142-B990-490A-A107-ED7302A7FD52}" type="slidenum">
              <a:rPr lang="ja-JP" altLang="en-US" smtClean="0"/>
              <a:pPr/>
              <a:t>‹#›</a:t>
            </a:fld>
            <a:endParaRPr lang="ja-JP" altLang="en-US" dirty="0"/>
          </a:p>
        </p:txBody>
      </p:sp>
    </p:spTree>
    <p:extLst>
      <p:ext uri="{BB962C8B-B14F-4D97-AF65-F5344CB8AC3E}">
        <p14:creationId xmlns:p14="http://schemas.microsoft.com/office/powerpoint/2010/main" val="2712574064"/>
      </p:ext>
    </p:extLst>
  </p:cSld>
  <p:clrMap bg1="lt1" tx1="dk1" bg2="lt2" tx2="dk2" accent1="accent1" accent2="accent2" accent3="accent3" accent4="accent4" accent5="accent5" accent6="accent6" hlink="hlink" folHlink="folHlink"/>
  <p:sldLayoutIdLst>
    <p:sldLayoutId id="2147483659" r:id="rId1"/>
    <p:sldLayoutId id="2147483651" r:id="rId2"/>
    <p:sldLayoutId id="2147483654" r:id="rId3"/>
    <p:sldLayoutId id="2147483660" r:id="rId4"/>
    <p:sldLayoutId id="2147483661" r:id="rId5"/>
    <p:sldLayoutId id="2147483662" r:id="rId6"/>
    <p:sldLayoutId id="2147483663" r:id="rId7"/>
  </p:sldLayoutIdLst>
  <p:timing>
    <p:tnLst>
      <p:par>
        <p:cTn id="1" dur="indefinite" restart="never" nodeType="tmRoot"/>
      </p:par>
    </p:tnLst>
  </p:timing>
  <p:hf hdr="0" ftr="0" dt="0"/>
  <p:txStyles>
    <p:titleStyle>
      <a:lvl1pPr algn="l" defTabSz="914400" rtl="0" eaLnBrk="1" latinLnBrk="0" hangingPunct="1">
        <a:spcBef>
          <a:spcPct val="0"/>
        </a:spcBef>
        <a:buNone/>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robins.jipdec.or.jp/chart" TargetMode="External"/><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hyperlink" Target="https://www.jipdec.or.jp/" TargetMode="External"/><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www.k-js.co.jp/"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emf"/><Relationship Id="rId10" Type="http://schemas.openxmlformats.org/officeDocument/2006/relationships/hyperlink" Target="http://www.tdb.co.jp/index.html" TargetMode="External"/><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hyperlink" Target="http://www.fujitsu.com/j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w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311440"/>
            <a:ext cx="8420100" cy="1107996"/>
          </a:xfrm>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法人インフォメーション</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の概要と</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民間活用</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サブタイトル 2"/>
          <p:cNvSpPr>
            <a:spLocks noGrp="1"/>
          </p:cNvSpPr>
          <p:nvPr>
            <p:ph type="subTitle" idx="1"/>
          </p:nvPr>
        </p:nvSpPr>
        <p:spPr>
          <a:xfrm>
            <a:off x="1485900" y="4653136"/>
            <a:ext cx="6934200" cy="369332"/>
          </a:xfrm>
        </p:spPr>
        <p: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経済産業省</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Picture 5" descr="R:\【省内共有】職員共有ファイル限定（担当者・所属を記載のこと）\経済産業省ロゴマーク（安齋＠広報室）20150831削除\jpgファイル\2和文wabun_logo_jpg\(1)本省honsyo_logo_jpg\wabun_a_logo_color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000" y="180000"/>
            <a:ext cx="1960563" cy="79216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8703949" y="180000"/>
            <a:ext cx="877163"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資料３</a:t>
            </a:r>
          </a:p>
        </p:txBody>
      </p:sp>
    </p:spTree>
    <p:extLst>
      <p:ext uri="{BB962C8B-B14F-4D97-AF65-F5344CB8AC3E}">
        <p14:creationId xmlns:p14="http://schemas.microsoft.com/office/powerpoint/2010/main" val="2898958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ja-JP" altLang="en-US" dirty="0" smtClean="0"/>
              <a:t>民間活用事例</a:t>
            </a:r>
            <a:endParaRPr kumimoji="1" lang="ja-JP" altLang="en-US" dirty="0"/>
          </a:p>
        </p:txBody>
      </p:sp>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9</a:t>
            </a:fld>
            <a:endParaRPr kumimoji="1" lang="ja-JP" altLang="en-US"/>
          </a:p>
        </p:txBody>
      </p:sp>
    </p:spTree>
    <p:extLst>
      <p:ext uri="{BB962C8B-B14F-4D97-AF65-F5344CB8AC3E}">
        <p14:creationId xmlns:p14="http://schemas.microsoft.com/office/powerpoint/2010/main" val="47768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07138" y="116632"/>
            <a:ext cx="1492231" cy="41093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民間</a:t>
            </a:r>
            <a:r>
              <a:rPr kumimoji="1" lang="ja-JP" altLang="en-US" sz="1600" dirty="0">
                <a:solidFill>
                  <a:schemeClr val="tx1"/>
                </a:solidFill>
              </a:rPr>
              <a:t>活用</a:t>
            </a:r>
            <a:r>
              <a:rPr kumimoji="1" lang="ja-JP" altLang="en-US" sz="1600" dirty="0" smtClean="0">
                <a:solidFill>
                  <a:schemeClr val="tx1"/>
                </a:solidFill>
              </a:rPr>
              <a:t>事例</a:t>
            </a:r>
            <a:endParaRPr kumimoji="1" lang="ja-JP" altLang="en-US" sz="1200" dirty="0">
              <a:solidFill>
                <a:schemeClr val="tx1"/>
              </a:solidFill>
            </a:endParaRPr>
          </a:p>
        </p:txBody>
      </p:sp>
      <p:sp>
        <p:nvSpPr>
          <p:cNvPr id="16" name="正方形/長方形 15"/>
          <p:cNvSpPr/>
          <p:nvPr/>
        </p:nvSpPr>
        <p:spPr>
          <a:xfrm>
            <a:off x="110228" y="668429"/>
            <a:ext cx="9775352" cy="888363"/>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black"/>
                </a:solidFill>
              </a:rPr>
              <a:t>サイバー法人台帳ＲＯＢＩＮＳ</a:t>
            </a:r>
            <a:r>
              <a:rPr lang="ja-JP" altLang="en-US" sz="1400" dirty="0">
                <a:solidFill>
                  <a:prstClr val="black"/>
                </a:solidFill>
              </a:rPr>
              <a:t>・・・サイバー空間における信頼性の高い企業情報（名称、住所、ＵＲＬ、メールドメイン、法人番号等）を「誰でも」、「いつでも」、「どこでも」、「簡単に」見ることが出来る、企業情報データベース。現在、株式会社東京商工リサーチが保有する企業情報（現住所、業種細分類、ＴＳＲ企業コード）との連携を行っている</a:t>
            </a:r>
            <a:r>
              <a:rPr lang="ja-JP" altLang="en-US" sz="1400" dirty="0" smtClean="0">
                <a:solidFill>
                  <a:prstClr val="black"/>
                </a:solidFill>
              </a:rPr>
              <a:t>。</a:t>
            </a:r>
            <a:endParaRPr lang="ja-JP" altLang="en-US" sz="1400" dirty="0">
              <a:solidFill>
                <a:prstClr val="black"/>
              </a:solidFill>
            </a:endParaRPr>
          </a:p>
        </p:txBody>
      </p:sp>
      <p:sp>
        <p:nvSpPr>
          <p:cNvPr id="20" name="四角形: 角を丸くする 19"/>
          <p:cNvSpPr/>
          <p:nvPr/>
        </p:nvSpPr>
        <p:spPr>
          <a:xfrm>
            <a:off x="4880992" y="2996952"/>
            <a:ext cx="5004588" cy="2914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調達情報のグラフ化</a:t>
            </a:r>
            <a:endParaRPr lang="en-US" altLang="ja-JP" sz="1400" b="1" dirty="0">
              <a:solidFill>
                <a:schemeClr val="tx1"/>
              </a:solidFill>
            </a:endParaRPr>
          </a:p>
        </p:txBody>
      </p:sp>
      <p:sp>
        <p:nvSpPr>
          <p:cNvPr id="19" name="正方形/長方形 18"/>
          <p:cNvSpPr/>
          <p:nvPr/>
        </p:nvSpPr>
        <p:spPr>
          <a:xfrm>
            <a:off x="107137" y="1628800"/>
            <a:ext cx="9757114" cy="1280655"/>
          </a:xfrm>
          <a:prstGeom prst="rect">
            <a:avLst/>
          </a:prstGeom>
          <a:solidFill>
            <a:srgbClr val="99D6E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prstClr val="black"/>
                </a:solidFill>
              </a:rPr>
              <a:t>〈</a:t>
            </a:r>
            <a:r>
              <a:rPr lang="ja-JP" altLang="en-US" sz="1400" b="1" dirty="0">
                <a:solidFill>
                  <a:prstClr val="black"/>
                </a:solidFill>
              </a:rPr>
              <a:t>法人インフォメーションを活用</a:t>
            </a:r>
            <a:r>
              <a:rPr lang="ja-JP" altLang="en-US" sz="1400" b="1" dirty="0" smtClean="0">
                <a:solidFill>
                  <a:prstClr val="black"/>
                </a:solidFill>
              </a:rPr>
              <a:t>して</a:t>
            </a:r>
            <a:r>
              <a:rPr lang="ja-JP" altLang="en-US" sz="1400" dirty="0" smtClean="0">
                <a:solidFill>
                  <a:prstClr val="black"/>
                </a:solidFill>
              </a:rPr>
              <a:t>・・・</a:t>
            </a:r>
            <a:r>
              <a:rPr lang="ja-JP" altLang="en-US" sz="1400" b="1" dirty="0" smtClean="0">
                <a:solidFill>
                  <a:prstClr val="black"/>
                </a:solidFill>
              </a:rPr>
              <a:t>法人インフォと同時にサービス開始</a:t>
            </a:r>
            <a:r>
              <a:rPr lang="en-US" altLang="ja-JP" sz="1400" dirty="0" smtClean="0">
                <a:solidFill>
                  <a:prstClr val="black"/>
                </a:solidFill>
              </a:rPr>
              <a:t>〉</a:t>
            </a:r>
            <a:endParaRPr lang="en-US" altLang="ja-JP" sz="1400" dirty="0">
              <a:solidFill>
                <a:prstClr val="black"/>
              </a:solidFill>
            </a:endParaRPr>
          </a:p>
          <a:p>
            <a:r>
              <a:rPr lang="ja-JP" altLang="en-US" sz="1400" dirty="0">
                <a:solidFill>
                  <a:srgbClr val="FF0000"/>
                </a:solidFill>
              </a:rPr>
              <a:t>■</a:t>
            </a:r>
            <a:r>
              <a:rPr lang="ja-JP" altLang="en-US" sz="1400" dirty="0">
                <a:solidFill>
                  <a:schemeClr val="tx1"/>
                </a:solidFill>
              </a:rPr>
              <a:t>活動状況を簡単に把握することを狙いに、法人インフォの情報</a:t>
            </a:r>
            <a:r>
              <a:rPr lang="ja-JP" altLang="en-US" sz="1400" dirty="0" smtClean="0">
                <a:solidFill>
                  <a:schemeClr val="tx1"/>
                </a:solidFill>
              </a:rPr>
              <a:t>を</a:t>
            </a:r>
            <a:r>
              <a:rPr lang="ja-JP" altLang="en-US" sz="1400" dirty="0">
                <a:solidFill>
                  <a:schemeClr val="tx1"/>
                </a:solidFill>
              </a:rPr>
              <a:t>ＲＯＢＩＮＳ</a:t>
            </a:r>
            <a:r>
              <a:rPr lang="ja-JP" altLang="en-US" sz="1400" dirty="0" smtClean="0">
                <a:solidFill>
                  <a:schemeClr val="tx1"/>
                </a:solidFill>
              </a:rPr>
              <a:t>情報</a:t>
            </a:r>
            <a:r>
              <a:rPr lang="ja-JP" altLang="en-US" sz="1400" dirty="0">
                <a:solidFill>
                  <a:schemeClr val="tx1"/>
                </a:solidFill>
              </a:rPr>
              <a:t>と連携させて、企業の活動状況をわかりやすく見える化した法人活動チャート（</a:t>
            </a:r>
            <a:r>
              <a:rPr lang="en-US" altLang="ja-JP" sz="1400" dirty="0">
                <a:solidFill>
                  <a:schemeClr val="tx1"/>
                </a:solidFill>
              </a:rPr>
              <a:t>β</a:t>
            </a:r>
            <a:r>
              <a:rPr lang="ja-JP" altLang="en-US" sz="1400" dirty="0">
                <a:solidFill>
                  <a:schemeClr val="tx1"/>
                </a:solidFill>
              </a:rPr>
              <a:t>版）</a:t>
            </a:r>
            <a:r>
              <a:rPr lang="en-US" altLang="ja-JP" sz="1400" dirty="0">
                <a:solidFill>
                  <a:schemeClr val="tx1"/>
                </a:solidFill>
              </a:rPr>
              <a:t>(</a:t>
            </a:r>
            <a:r>
              <a:rPr lang="en-US" altLang="ja-JP" sz="1400" u="sng" dirty="0">
                <a:hlinkClick r:id="rId3"/>
              </a:rPr>
              <a:t>https://robins.jipdec.or.jp/chart</a:t>
            </a:r>
            <a:r>
              <a:rPr lang="en-US" altLang="ja-JP" sz="1400" dirty="0">
                <a:solidFill>
                  <a:schemeClr val="tx1"/>
                </a:solidFill>
              </a:rPr>
              <a:t>)</a:t>
            </a:r>
            <a:r>
              <a:rPr lang="ja-JP" altLang="en-US" sz="1400" dirty="0">
                <a:solidFill>
                  <a:schemeClr val="tx1"/>
                </a:solidFill>
              </a:rPr>
              <a:t>を表示する。（</a:t>
            </a:r>
            <a:r>
              <a:rPr lang="en-US" altLang="ja-JP" sz="1400" dirty="0">
                <a:solidFill>
                  <a:schemeClr val="tx1"/>
                </a:solidFill>
              </a:rPr>
              <a:t>1</a:t>
            </a:r>
            <a:r>
              <a:rPr lang="ja-JP" altLang="en-US" sz="1400" dirty="0">
                <a:solidFill>
                  <a:schemeClr val="tx1"/>
                </a:solidFill>
              </a:rPr>
              <a:t>月</a:t>
            </a:r>
            <a:r>
              <a:rPr lang="en-US" altLang="ja-JP" sz="1400" dirty="0">
                <a:solidFill>
                  <a:schemeClr val="tx1"/>
                </a:solidFill>
              </a:rPr>
              <a:t>19</a:t>
            </a:r>
            <a:r>
              <a:rPr lang="ja-JP" altLang="en-US" sz="1400" dirty="0">
                <a:solidFill>
                  <a:schemeClr val="tx1"/>
                </a:solidFill>
              </a:rPr>
              <a:t>日より表示開始）</a:t>
            </a:r>
            <a:endParaRPr lang="en-US" altLang="ja-JP" sz="1400" dirty="0">
              <a:solidFill>
                <a:schemeClr val="tx1"/>
              </a:solidFill>
            </a:endParaRPr>
          </a:p>
          <a:p>
            <a:r>
              <a:rPr lang="ja-JP" altLang="en-US" sz="1400" dirty="0">
                <a:solidFill>
                  <a:srgbClr val="FF0000"/>
                </a:solidFill>
              </a:rPr>
              <a:t>■</a:t>
            </a:r>
            <a:r>
              <a:rPr lang="ja-JP" altLang="en-US" sz="1400" dirty="0">
                <a:solidFill>
                  <a:schemeClr val="tx1"/>
                </a:solidFill>
              </a:rPr>
              <a:t>今後、株式会社東京商工リサーチなど民間の所有する情報を法人活動チャート（</a:t>
            </a:r>
            <a:r>
              <a:rPr lang="en-US" altLang="ja-JP" sz="1400" dirty="0">
                <a:solidFill>
                  <a:schemeClr val="tx1"/>
                </a:solidFill>
              </a:rPr>
              <a:t>β</a:t>
            </a:r>
            <a:r>
              <a:rPr lang="ja-JP" altLang="en-US" sz="1400" dirty="0">
                <a:solidFill>
                  <a:schemeClr val="tx1"/>
                </a:solidFill>
              </a:rPr>
              <a:t>版）に反映していく。（検討中</a:t>
            </a:r>
            <a:r>
              <a:rPr lang="ja-JP" altLang="en-US" sz="1400" dirty="0" smtClean="0">
                <a:solidFill>
                  <a:schemeClr val="tx1"/>
                </a:solidFill>
              </a:rPr>
              <a:t>）</a:t>
            </a:r>
            <a:endParaRPr lang="en-US" altLang="ja-JP" sz="1400" dirty="0" smtClean="0">
              <a:solidFill>
                <a:schemeClr val="tx1"/>
              </a:solidFill>
            </a:endParaRPr>
          </a:p>
        </p:txBody>
      </p:sp>
      <p:sp>
        <p:nvSpPr>
          <p:cNvPr id="21" name="四角形: 角を丸くする 19"/>
          <p:cNvSpPr/>
          <p:nvPr/>
        </p:nvSpPr>
        <p:spPr>
          <a:xfrm>
            <a:off x="110228" y="3004711"/>
            <a:ext cx="4554740" cy="2914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black"/>
                </a:solidFill>
              </a:rPr>
              <a:t>法人活動チャート（</a:t>
            </a:r>
            <a:r>
              <a:rPr lang="en-US" altLang="ja-JP" sz="1400" b="1" dirty="0">
                <a:solidFill>
                  <a:prstClr val="black"/>
                </a:solidFill>
              </a:rPr>
              <a:t>β</a:t>
            </a:r>
            <a:r>
              <a:rPr lang="ja-JP" altLang="en-US" sz="1400" b="1" dirty="0">
                <a:solidFill>
                  <a:prstClr val="black"/>
                </a:solidFill>
              </a:rPr>
              <a:t>版）の表示</a:t>
            </a:r>
            <a:endParaRPr lang="en-US" altLang="ja-JP" sz="1400" b="1" dirty="0">
              <a:solidFill>
                <a:prstClr val="black"/>
              </a:solidFill>
            </a:endParaRPr>
          </a:p>
        </p:txBody>
      </p:sp>
      <p:grpSp>
        <p:nvGrpSpPr>
          <p:cNvPr id="22" name="グループ化 21"/>
          <p:cNvGrpSpPr>
            <a:grpSpLocks noChangeAspect="1"/>
          </p:cNvGrpSpPr>
          <p:nvPr/>
        </p:nvGrpSpPr>
        <p:grpSpPr>
          <a:xfrm>
            <a:off x="704527" y="3404580"/>
            <a:ext cx="2892592" cy="3399351"/>
            <a:chOff x="699337" y="3146960"/>
            <a:chExt cx="2808342" cy="3300341"/>
          </a:xfrm>
        </p:grpSpPr>
        <p:grpSp>
          <p:nvGrpSpPr>
            <p:cNvPr id="23" name="グループ化 22"/>
            <p:cNvGrpSpPr/>
            <p:nvPr/>
          </p:nvGrpSpPr>
          <p:grpSpPr>
            <a:xfrm>
              <a:off x="699337" y="3146960"/>
              <a:ext cx="2808342" cy="3300341"/>
              <a:chOff x="704528" y="2996952"/>
              <a:chExt cx="2808342" cy="3300341"/>
            </a:xfrm>
          </p:grpSpPr>
          <p:pic>
            <p:nvPicPr>
              <p:cNvPr id="33" name="図 32"/>
              <p:cNvPicPr>
                <a:picLocks noChangeAspect="1"/>
              </p:cNvPicPr>
              <p:nvPr/>
            </p:nvPicPr>
            <p:blipFill rotWithShape="1">
              <a:blip r:embed="rId4"/>
              <a:srcRect l="17662" t="50934" r="19279"/>
              <a:stretch/>
            </p:blipFill>
            <p:spPr>
              <a:xfrm>
                <a:off x="704528" y="4611698"/>
                <a:ext cx="2808342" cy="1685595"/>
              </a:xfrm>
              <a:prstGeom prst="rect">
                <a:avLst/>
              </a:prstGeom>
            </p:spPr>
          </p:pic>
          <p:pic>
            <p:nvPicPr>
              <p:cNvPr id="34" name="図 33"/>
              <p:cNvPicPr>
                <a:picLocks noChangeAspect="1"/>
              </p:cNvPicPr>
              <p:nvPr/>
            </p:nvPicPr>
            <p:blipFill rotWithShape="1">
              <a:blip r:embed="rId5"/>
              <a:srcRect l="9184" r="10505" b="45471"/>
              <a:stretch/>
            </p:blipFill>
            <p:spPr>
              <a:xfrm>
                <a:off x="730471" y="2996952"/>
                <a:ext cx="2756453" cy="1671896"/>
              </a:xfrm>
              <a:prstGeom prst="rect">
                <a:avLst/>
              </a:prstGeom>
            </p:spPr>
          </p:pic>
          <p:pic>
            <p:nvPicPr>
              <p:cNvPr id="35" name="図 34"/>
              <p:cNvPicPr>
                <a:picLocks noChangeAspect="1"/>
              </p:cNvPicPr>
              <p:nvPr/>
            </p:nvPicPr>
            <p:blipFill>
              <a:blip r:embed="rId6"/>
              <a:stretch>
                <a:fillRect/>
              </a:stretch>
            </p:blipFill>
            <p:spPr>
              <a:xfrm>
                <a:off x="893173" y="4877391"/>
                <a:ext cx="778764" cy="858774"/>
              </a:xfrm>
              <a:prstGeom prst="rect">
                <a:avLst/>
              </a:prstGeom>
            </p:spPr>
          </p:pic>
        </p:grpSp>
        <p:pic>
          <p:nvPicPr>
            <p:cNvPr id="24" name="図 23"/>
            <p:cNvPicPr>
              <a:picLocks noChangeAspect="1"/>
            </p:cNvPicPr>
            <p:nvPr/>
          </p:nvPicPr>
          <p:blipFill>
            <a:blip r:embed="rId7"/>
            <a:stretch>
              <a:fillRect/>
            </a:stretch>
          </p:blipFill>
          <p:spPr>
            <a:xfrm>
              <a:off x="3096191" y="3442555"/>
              <a:ext cx="320040" cy="81915"/>
            </a:xfrm>
            <a:prstGeom prst="rect">
              <a:avLst/>
            </a:prstGeom>
          </p:spPr>
        </p:pic>
        <p:sp>
          <p:nvSpPr>
            <p:cNvPr id="26" name="正方形/長方形 25"/>
            <p:cNvSpPr/>
            <p:nvPr/>
          </p:nvSpPr>
          <p:spPr bwMode="auto">
            <a:xfrm>
              <a:off x="848544" y="3855877"/>
              <a:ext cx="144016" cy="45719"/>
            </a:xfrm>
            <a:prstGeom prst="rect">
              <a:avLst/>
            </a:prstGeom>
            <a:solidFill>
              <a:schemeClr val="bg1"/>
            </a:solidFill>
            <a:ln w="9525">
              <a:solidFill>
                <a:schemeClr val="bg1">
                  <a:lumMod val="95000"/>
                </a:schemeClr>
              </a:solidFill>
              <a:miter lim="800000"/>
              <a:headEnd/>
              <a:tailEnd/>
            </a:ln>
            <a:effectLst/>
            <a:extLst/>
          </p:spPr>
          <p:txBody>
            <a:bodyPr wrap="none" rtlCol="0" anchor="ctr"/>
            <a:lstStyle/>
            <a:p>
              <a:pPr algn="l"/>
              <a:endParaRPr kumimoji="0" lang="ja-JP" altLang="en-US" sz="1800" dirty="0"/>
            </a:p>
          </p:txBody>
        </p:sp>
        <p:sp>
          <p:nvSpPr>
            <p:cNvPr id="27" name="テキスト ボックス 26"/>
            <p:cNvSpPr txBox="1"/>
            <p:nvPr/>
          </p:nvSpPr>
          <p:spPr>
            <a:xfrm>
              <a:off x="766389" y="3811851"/>
              <a:ext cx="936104" cy="130805"/>
            </a:xfrm>
            <a:prstGeom prst="rect">
              <a:avLst/>
            </a:prstGeom>
            <a:noFill/>
          </p:spPr>
          <p:txBody>
            <a:bodyPr wrap="square" rtlCol="0">
              <a:spAutoFit/>
            </a:bodyPr>
            <a:lstStyle/>
            <a:p>
              <a:r>
                <a:rPr kumimoji="1" lang="ja-JP" altLang="en-US" sz="250" dirty="0">
                  <a:latin typeface="メイリオ" panose="020B0604030504040204" pitchFamily="50" charset="-128"/>
                  <a:ea typeface="メイリオ" panose="020B0604030504040204" pitchFamily="50" charset="-128"/>
                  <a:cs typeface="メイリオ" panose="020B0604030504040204" pitchFamily="50" charset="-128"/>
                </a:rPr>
                <a:t>東京都港区○○〇</a:t>
              </a:r>
              <a:r>
                <a:rPr kumimoji="1" lang="en-US" altLang="ja-JP" sz="25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8" name="図 27"/>
            <p:cNvPicPr>
              <a:picLocks noChangeAspect="1"/>
            </p:cNvPicPr>
            <p:nvPr/>
          </p:nvPicPr>
          <p:blipFill>
            <a:blip r:embed="rId8"/>
            <a:stretch>
              <a:fillRect/>
            </a:stretch>
          </p:blipFill>
          <p:spPr>
            <a:xfrm>
              <a:off x="1818559" y="4725400"/>
              <a:ext cx="142018" cy="52007"/>
            </a:xfrm>
            <a:prstGeom prst="rect">
              <a:avLst/>
            </a:prstGeom>
          </p:spPr>
        </p:pic>
        <p:sp>
          <p:nvSpPr>
            <p:cNvPr id="29" name="正方形/長方形 28"/>
            <p:cNvSpPr/>
            <p:nvPr/>
          </p:nvSpPr>
          <p:spPr bwMode="auto">
            <a:xfrm>
              <a:off x="1473529" y="4730956"/>
              <a:ext cx="37785" cy="48832"/>
            </a:xfrm>
            <a:prstGeom prst="rect">
              <a:avLst/>
            </a:prstGeom>
            <a:solidFill>
              <a:schemeClr val="bg1"/>
            </a:solidFill>
            <a:ln w="9525">
              <a:solidFill>
                <a:schemeClr val="bg1"/>
              </a:solidFill>
              <a:miter lim="800000"/>
              <a:headEnd/>
              <a:tailEnd/>
            </a:ln>
            <a:effectLst/>
            <a:extLst/>
          </p:spPr>
          <p:txBody>
            <a:bodyPr wrap="none" rtlCol="0" anchor="ctr"/>
            <a:lstStyle/>
            <a:p>
              <a:pPr algn="l"/>
              <a:endParaRPr kumimoji="0" lang="ja-JP" altLang="en-US" sz="1800" dirty="0"/>
            </a:p>
          </p:txBody>
        </p:sp>
        <p:sp>
          <p:nvSpPr>
            <p:cNvPr id="30" name="正方形/長方形 29"/>
            <p:cNvSpPr/>
            <p:nvPr/>
          </p:nvSpPr>
          <p:spPr bwMode="auto">
            <a:xfrm>
              <a:off x="1635206" y="4731555"/>
              <a:ext cx="34350" cy="48832"/>
            </a:xfrm>
            <a:prstGeom prst="rect">
              <a:avLst/>
            </a:prstGeom>
            <a:solidFill>
              <a:schemeClr val="bg1"/>
            </a:solidFill>
            <a:ln w="9525">
              <a:solidFill>
                <a:schemeClr val="bg1"/>
              </a:solidFill>
              <a:miter lim="800000"/>
              <a:headEnd/>
              <a:tailEnd/>
            </a:ln>
            <a:effectLst/>
            <a:extLst/>
          </p:spPr>
          <p:txBody>
            <a:bodyPr wrap="none" rtlCol="0" anchor="ctr"/>
            <a:lstStyle/>
            <a:p>
              <a:pPr algn="l"/>
              <a:endParaRPr kumimoji="0" lang="ja-JP" altLang="en-US" sz="1800" dirty="0"/>
            </a:p>
          </p:txBody>
        </p:sp>
        <p:sp>
          <p:nvSpPr>
            <p:cNvPr id="31" name="正方形/長方形 30"/>
            <p:cNvSpPr/>
            <p:nvPr/>
          </p:nvSpPr>
          <p:spPr bwMode="auto">
            <a:xfrm>
              <a:off x="1550941" y="4733936"/>
              <a:ext cx="34350" cy="48832"/>
            </a:xfrm>
            <a:prstGeom prst="rect">
              <a:avLst/>
            </a:prstGeom>
            <a:solidFill>
              <a:schemeClr val="bg1"/>
            </a:solidFill>
            <a:ln w="9525">
              <a:solidFill>
                <a:schemeClr val="bg1"/>
              </a:solidFill>
              <a:miter lim="800000"/>
              <a:headEnd/>
              <a:tailEnd/>
            </a:ln>
            <a:effectLst/>
            <a:extLst/>
          </p:spPr>
          <p:txBody>
            <a:bodyPr wrap="none" rtlCol="0" anchor="ctr"/>
            <a:lstStyle/>
            <a:p>
              <a:pPr algn="l"/>
              <a:endParaRPr kumimoji="0" lang="ja-JP" altLang="en-US" sz="1800" dirty="0"/>
            </a:p>
          </p:txBody>
        </p:sp>
        <p:sp>
          <p:nvSpPr>
            <p:cNvPr id="32" name="正方形/長方形 31"/>
            <p:cNvSpPr/>
            <p:nvPr/>
          </p:nvSpPr>
          <p:spPr bwMode="auto">
            <a:xfrm>
              <a:off x="1360828" y="4733936"/>
              <a:ext cx="21328" cy="48832"/>
            </a:xfrm>
            <a:prstGeom prst="rect">
              <a:avLst/>
            </a:prstGeom>
            <a:solidFill>
              <a:schemeClr val="bg1"/>
            </a:solidFill>
            <a:ln w="9525">
              <a:solidFill>
                <a:schemeClr val="bg1"/>
              </a:solidFill>
              <a:miter lim="800000"/>
              <a:headEnd/>
              <a:tailEnd/>
            </a:ln>
            <a:effectLst/>
            <a:extLst/>
          </p:spPr>
          <p:txBody>
            <a:bodyPr wrap="none" rtlCol="0" anchor="ctr"/>
            <a:lstStyle/>
            <a:p>
              <a:pPr algn="l"/>
              <a:endParaRPr kumimoji="0" lang="ja-JP" altLang="en-US" sz="1800" dirty="0"/>
            </a:p>
          </p:txBody>
        </p:sp>
      </p:grpSp>
      <p:sp>
        <p:nvSpPr>
          <p:cNvPr id="36" name="四角形吹き出し 35"/>
          <p:cNvSpPr/>
          <p:nvPr/>
        </p:nvSpPr>
        <p:spPr>
          <a:xfrm>
            <a:off x="2216696" y="4236971"/>
            <a:ext cx="2332495" cy="749175"/>
          </a:xfrm>
          <a:prstGeom prst="wedgeRectCallout">
            <a:avLst>
              <a:gd name="adj1" fmla="val -85876"/>
              <a:gd name="adj2" fmla="val 6665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rPr>
              <a:t>法人情報と共に法人インフォより得た調達、補助金、表彰・届出認定情報を年ごとに表示。</a:t>
            </a:r>
          </a:p>
        </p:txBody>
      </p:sp>
      <p:pic>
        <p:nvPicPr>
          <p:cNvPr id="37" name="図 36"/>
          <p:cNvPicPr>
            <a:picLocks noChangeAspect="1"/>
          </p:cNvPicPr>
          <p:nvPr/>
        </p:nvPicPr>
        <p:blipFill>
          <a:blip r:embed="rId9"/>
          <a:stretch>
            <a:fillRect/>
          </a:stretch>
        </p:blipFill>
        <p:spPr>
          <a:xfrm>
            <a:off x="4909260" y="3645024"/>
            <a:ext cx="4264533" cy="1431417"/>
          </a:xfrm>
          <a:prstGeom prst="rect">
            <a:avLst/>
          </a:prstGeom>
        </p:spPr>
      </p:pic>
      <p:sp>
        <p:nvSpPr>
          <p:cNvPr id="38" name="四角形吹き出し 5"/>
          <p:cNvSpPr/>
          <p:nvPr/>
        </p:nvSpPr>
        <p:spPr>
          <a:xfrm>
            <a:off x="5653795" y="3578164"/>
            <a:ext cx="1387706" cy="570916"/>
          </a:xfrm>
          <a:prstGeom prst="wedgeRectCallout">
            <a:avLst>
              <a:gd name="adj1" fmla="val 59107"/>
              <a:gd name="adj2" fmla="val 7819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rPr>
              <a:t>調達情報を年ごとにグラフ化。</a:t>
            </a:r>
            <a:endParaRPr lang="en-US" altLang="ja-JP" sz="1200" dirty="0">
              <a:solidFill>
                <a:prstClr val="black"/>
              </a:solidFill>
            </a:endParaRPr>
          </a:p>
        </p:txBody>
      </p:sp>
      <p:sp>
        <p:nvSpPr>
          <p:cNvPr id="39" name="四角形吹き出し 5"/>
          <p:cNvSpPr/>
          <p:nvPr/>
        </p:nvSpPr>
        <p:spPr>
          <a:xfrm>
            <a:off x="8125563" y="3578164"/>
            <a:ext cx="1387706" cy="570916"/>
          </a:xfrm>
          <a:prstGeom prst="wedgeRectCallout">
            <a:avLst>
              <a:gd name="adj1" fmla="val -56206"/>
              <a:gd name="adj2" fmla="val 10655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rPr>
              <a:t>クリックすることで月ごとにグラフ化</a:t>
            </a:r>
            <a:endParaRPr lang="en-US" altLang="ja-JP" sz="1200" dirty="0">
              <a:solidFill>
                <a:prstClr val="black"/>
              </a:solidFill>
            </a:endParaRPr>
          </a:p>
        </p:txBody>
      </p:sp>
      <p:pic>
        <p:nvPicPr>
          <p:cNvPr id="40" name="図 39"/>
          <p:cNvPicPr>
            <a:picLocks noChangeAspect="1"/>
          </p:cNvPicPr>
          <p:nvPr/>
        </p:nvPicPr>
        <p:blipFill>
          <a:blip r:embed="rId10"/>
          <a:stretch>
            <a:fillRect/>
          </a:stretch>
        </p:blipFill>
        <p:spPr>
          <a:xfrm>
            <a:off x="5025274" y="5212893"/>
            <a:ext cx="4148519" cy="1384459"/>
          </a:xfrm>
          <a:prstGeom prst="rect">
            <a:avLst/>
          </a:prstGeom>
        </p:spPr>
      </p:pic>
      <p:sp>
        <p:nvSpPr>
          <p:cNvPr id="41" name="四角形吹き出し 5"/>
          <p:cNvSpPr/>
          <p:nvPr/>
        </p:nvSpPr>
        <p:spPr>
          <a:xfrm>
            <a:off x="8125563" y="5234348"/>
            <a:ext cx="1387706" cy="570916"/>
          </a:xfrm>
          <a:prstGeom prst="wedgeRectCallout">
            <a:avLst>
              <a:gd name="adj1" fmla="val -56206"/>
              <a:gd name="adj2" fmla="val 10655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rPr>
              <a:t>さらにクリックすると案件別の円グラフ表示。</a:t>
            </a:r>
            <a:endParaRPr lang="en-US" altLang="ja-JP" sz="1200" dirty="0">
              <a:solidFill>
                <a:prstClr val="black"/>
              </a:solidFill>
            </a:endParaRPr>
          </a:p>
        </p:txBody>
      </p:sp>
      <p:sp>
        <p:nvSpPr>
          <p:cNvPr id="9" name="正方形/長方形 8"/>
          <p:cNvSpPr/>
          <p:nvPr/>
        </p:nvSpPr>
        <p:spPr>
          <a:xfrm>
            <a:off x="107137" y="3404581"/>
            <a:ext cx="4557831" cy="33003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4880991" y="3404582"/>
            <a:ext cx="4983259" cy="332206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a:stCxn id="43" idx="1"/>
            <a:endCxn id="43" idx="3"/>
          </p:cNvCxnSpPr>
          <p:nvPr/>
        </p:nvCxnSpPr>
        <p:spPr>
          <a:xfrm>
            <a:off x="4880991" y="5065615"/>
            <a:ext cx="4983259"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1668472" y="116632"/>
            <a:ext cx="8195778" cy="439793"/>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財団法人</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日本情報経済社会推進</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協会</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サイバー</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台帳</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ROBINS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rPr>
              <a:t>（</a:t>
            </a:r>
            <a:r>
              <a:rPr lang="en-US" altLang="ja-JP" sz="1400" dirty="0" smtClean="0">
                <a:solidFill>
                  <a:prstClr val="black"/>
                </a:solidFill>
                <a:hlinkClick r:id="rId11"/>
              </a:rPr>
              <a:t>https</a:t>
            </a:r>
            <a:r>
              <a:rPr lang="en-US" altLang="ja-JP" sz="1400" dirty="0">
                <a:solidFill>
                  <a:prstClr val="black"/>
                </a:solidFill>
                <a:hlinkClick r:id="rId11"/>
              </a:rPr>
              <a:t>://www.jipdec.or.jp</a:t>
            </a:r>
            <a:r>
              <a:rPr lang="en-US" altLang="ja-JP" sz="1400" dirty="0" smtClean="0">
                <a:solidFill>
                  <a:prstClr val="black"/>
                </a:solidFill>
                <a:hlinkClick r:id="rId11"/>
              </a:rPr>
              <a:t>/</a:t>
            </a:r>
            <a:r>
              <a:rPr lang="ja-JP" altLang="en-US" sz="1400" dirty="0" smtClean="0">
                <a:solidFill>
                  <a:prstClr val="black"/>
                </a:solidFill>
              </a:rPr>
              <a:t>）</a:t>
            </a:r>
            <a:r>
              <a:rPr lang="ja-JP" altLang="en-US" sz="1400" b="1" dirty="0">
                <a:solidFill>
                  <a:prstClr val="black"/>
                </a:solidFill>
              </a:rPr>
              <a:t>　</a:t>
            </a:r>
            <a:endParaRPr kumimoji="1" lang="ja-JP" altLang="en-US" sz="1400" dirty="0">
              <a:solidFill>
                <a:schemeClr val="tx1"/>
              </a:solidFill>
            </a:endParaRPr>
          </a:p>
        </p:txBody>
      </p:sp>
    </p:spTree>
    <p:extLst>
      <p:ext uri="{BB962C8B-B14F-4D97-AF65-F5344CB8AC3E}">
        <p14:creationId xmlns:p14="http://schemas.microsoft.com/office/powerpoint/2010/main" val="2423790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544"/>
          <a:stretch/>
        </p:blipFill>
        <p:spPr bwMode="auto">
          <a:xfrm>
            <a:off x="5118661" y="3474353"/>
            <a:ext cx="4658875" cy="218988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60" t="4063" r="28985" b="38660"/>
          <a:stretch/>
        </p:blipFill>
        <p:spPr bwMode="auto">
          <a:xfrm>
            <a:off x="141747" y="3321264"/>
            <a:ext cx="4667237" cy="248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スライド番号プレースホルダー 3"/>
          <p:cNvSpPr>
            <a:spLocks noGrp="1"/>
          </p:cNvSpPr>
          <p:nvPr>
            <p:ph type="sldNum" sz="quarter" idx="12"/>
          </p:nvPr>
        </p:nvSpPr>
        <p:spPr/>
        <p:txBody>
          <a:bodyPr/>
          <a:lstStyle/>
          <a:p>
            <a:fld id="{D9550142-B990-490A-A107-ED7302A7FD52}" type="slidenum">
              <a:rPr lang="ja-JP" altLang="en-US" smtClean="0"/>
              <a:pPr/>
              <a:t>11</a:t>
            </a:fld>
            <a:endParaRPr lang="ja-JP" altLang="en-US" dirty="0"/>
          </a:p>
        </p:txBody>
      </p:sp>
      <p:sp>
        <p:nvSpPr>
          <p:cNvPr id="9" name="正方形/長方形 8"/>
          <p:cNvSpPr/>
          <p:nvPr/>
        </p:nvSpPr>
        <p:spPr>
          <a:xfrm>
            <a:off x="40943" y="1340768"/>
            <a:ext cx="9787664" cy="1440160"/>
          </a:xfrm>
          <a:prstGeom prst="rect">
            <a:avLst/>
          </a:prstGeom>
          <a:solidFill>
            <a:srgbClr val="99D6E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rPr>
              <a:t>〈</a:t>
            </a:r>
            <a:r>
              <a:rPr kumimoji="1" lang="ja-JP" altLang="en-US" sz="1400" b="1" dirty="0">
                <a:solidFill>
                  <a:schemeClr val="tx1"/>
                </a:solidFill>
              </a:rPr>
              <a:t>法人インフォメーションを活用</a:t>
            </a:r>
            <a:r>
              <a:rPr kumimoji="1" lang="ja-JP" altLang="en-US" sz="1400" b="1" dirty="0" smtClean="0">
                <a:solidFill>
                  <a:schemeClr val="tx1"/>
                </a:solidFill>
              </a:rPr>
              <a:t>して</a:t>
            </a:r>
            <a:r>
              <a:rPr kumimoji="1" lang="ja-JP" altLang="en-US" sz="1400" dirty="0" smtClean="0">
                <a:solidFill>
                  <a:schemeClr val="tx1"/>
                </a:solidFill>
              </a:rPr>
              <a:t>・・・</a:t>
            </a:r>
            <a:r>
              <a:rPr kumimoji="1" lang="ja-JP" altLang="en-US" sz="1400" b="1" dirty="0" smtClean="0">
                <a:solidFill>
                  <a:schemeClr val="tx1"/>
                </a:solidFill>
              </a:rPr>
              <a:t>平成</a:t>
            </a:r>
            <a:r>
              <a:rPr kumimoji="1" lang="en-US" altLang="ja-JP" sz="1400" b="1" dirty="0" smtClean="0">
                <a:solidFill>
                  <a:schemeClr val="tx1"/>
                </a:solidFill>
              </a:rPr>
              <a:t>29</a:t>
            </a:r>
            <a:r>
              <a:rPr kumimoji="1" lang="ja-JP" altLang="en-US" sz="1400" b="1" dirty="0" smtClean="0">
                <a:solidFill>
                  <a:schemeClr val="tx1"/>
                </a:solidFill>
              </a:rPr>
              <a:t>年度中にサービス開始予定</a:t>
            </a:r>
            <a:r>
              <a:rPr kumimoji="1" lang="en-US" altLang="ja-JP" sz="1100" dirty="0" smtClean="0">
                <a:solidFill>
                  <a:schemeClr val="tx1"/>
                </a:solidFill>
              </a:rPr>
              <a:t>〉</a:t>
            </a:r>
            <a:endParaRPr kumimoji="1" lang="en-US" altLang="ja-JP" sz="1100" dirty="0">
              <a:solidFill>
                <a:schemeClr val="tx1"/>
              </a:solidFill>
            </a:endParaRPr>
          </a:p>
          <a:p>
            <a:r>
              <a:rPr lang="ja-JP" altLang="en-US" sz="1400" dirty="0">
                <a:solidFill>
                  <a:srgbClr val="FF0000"/>
                </a:solidFill>
              </a:rPr>
              <a:t>■</a:t>
            </a:r>
            <a:r>
              <a:rPr kumimoji="1" lang="ja-JP" altLang="en-US" sz="1400" dirty="0">
                <a:solidFill>
                  <a:schemeClr val="tx1"/>
                </a:solidFill>
              </a:rPr>
              <a:t>法人インフォに登録された情報をリレーションシップ・ポータル</a:t>
            </a:r>
            <a:r>
              <a:rPr lang="en-US" altLang="ja-JP" sz="1400" dirty="0">
                <a:solidFill>
                  <a:schemeClr val="tx1"/>
                </a:solidFill>
              </a:rPr>
              <a:t>®</a:t>
            </a:r>
            <a:r>
              <a:rPr kumimoji="1" lang="ja-JP" altLang="en-US" sz="1400" dirty="0">
                <a:solidFill>
                  <a:schemeClr val="tx1"/>
                </a:solidFill>
              </a:rPr>
              <a:t>の商流図画面に表示することにより、営業担当者が</a:t>
            </a:r>
            <a:r>
              <a:rPr kumimoji="1" lang="ja-JP" altLang="en-US" sz="1400" b="1" u="sng" dirty="0">
                <a:solidFill>
                  <a:schemeClr val="tx1"/>
                </a:solidFill>
              </a:rPr>
              <a:t>顧客目線にたって、顧客をより深く知る</a:t>
            </a:r>
            <a:r>
              <a:rPr lang="ja-JP" altLang="en-US" sz="1400" dirty="0">
                <a:solidFill>
                  <a:schemeClr val="tx1"/>
                </a:solidFill>
              </a:rPr>
              <a:t>ことの一助と</a:t>
            </a:r>
            <a:r>
              <a:rPr kumimoji="1" lang="ja-JP" altLang="en-US" sz="1400" dirty="0">
                <a:solidFill>
                  <a:schemeClr val="tx1"/>
                </a:solidFill>
              </a:rPr>
              <a:t>する。</a:t>
            </a:r>
            <a:endParaRPr lang="en-US" altLang="ja-JP" sz="1400" dirty="0">
              <a:solidFill>
                <a:schemeClr val="tx1"/>
              </a:solidFill>
            </a:endParaRPr>
          </a:p>
          <a:p>
            <a:r>
              <a:rPr kumimoji="1" lang="ja-JP" altLang="en-US" sz="1400" dirty="0">
                <a:solidFill>
                  <a:srgbClr val="FF0000"/>
                </a:solidFill>
              </a:rPr>
              <a:t>■</a:t>
            </a:r>
            <a:r>
              <a:rPr lang="ja-JP" altLang="en-US" sz="1400" dirty="0">
                <a:solidFill>
                  <a:schemeClr val="tx1"/>
                </a:solidFill>
              </a:rPr>
              <a:t>リレーションシップ・ポータル</a:t>
            </a:r>
            <a:r>
              <a:rPr lang="en-US" altLang="ja-JP" sz="1400" dirty="0">
                <a:solidFill>
                  <a:schemeClr val="tx1"/>
                </a:solidFill>
              </a:rPr>
              <a:t>®</a:t>
            </a:r>
            <a:r>
              <a:rPr lang="ja-JP" altLang="en-US" sz="1400" dirty="0">
                <a:solidFill>
                  <a:schemeClr val="tx1"/>
                </a:solidFill>
              </a:rPr>
              <a:t>検索画面に法人インフォに登録された情報を検索条件として追加することにより、</a:t>
            </a:r>
            <a:r>
              <a:rPr lang="ja-JP" altLang="en-US" sz="1400" b="1" u="sng" dirty="0">
                <a:solidFill>
                  <a:schemeClr val="tx1"/>
                </a:solidFill>
              </a:rPr>
              <a:t>新規取引先開拓や事業性評価への利活用</a:t>
            </a:r>
            <a:r>
              <a:rPr lang="ja-JP" altLang="en-US" sz="1400" dirty="0">
                <a:solidFill>
                  <a:schemeClr val="tx1"/>
                </a:solidFill>
              </a:rPr>
              <a:t>などの対象先を抽出する際の一助とする。</a:t>
            </a:r>
            <a:endParaRPr kumimoji="1" lang="en-US" altLang="ja-JP" sz="1400" dirty="0">
              <a:solidFill>
                <a:schemeClr val="tx1"/>
              </a:solidFill>
            </a:endParaRPr>
          </a:p>
        </p:txBody>
      </p:sp>
      <p:sp>
        <p:nvSpPr>
          <p:cNvPr id="11" name="正方形/長方形 10"/>
          <p:cNvSpPr/>
          <p:nvPr/>
        </p:nvSpPr>
        <p:spPr>
          <a:xfrm>
            <a:off x="40944" y="44624"/>
            <a:ext cx="1866288" cy="43204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民間</a:t>
            </a:r>
            <a:r>
              <a:rPr kumimoji="1" lang="ja-JP" altLang="en-US" sz="1600" dirty="0">
                <a:solidFill>
                  <a:schemeClr val="tx1"/>
                </a:solidFill>
              </a:rPr>
              <a:t>活用検討</a:t>
            </a:r>
            <a:r>
              <a:rPr kumimoji="1" lang="ja-JP" altLang="en-US" sz="1600" dirty="0" smtClean="0">
                <a:solidFill>
                  <a:schemeClr val="tx1"/>
                </a:solidFill>
              </a:rPr>
              <a:t>事例</a:t>
            </a:r>
            <a:endParaRPr kumimoji="1" lang="ja-JP" altLang="en-US" sz="1400" dirty="0">
              <a:solidFill>
                <a:schemeClr val="tx1"/>
              </a:solidFill>
            </a:endParaRPr>
          </a:p>
        </p:txBody>
      </p:sp>
      <p:sp>
        <p:nvSpPr>
          <p:cNvPr id="13" name="正方形/長方形 12"/>
          <p:cNvSpPr/>
          <p:nvPr/>
        </p:nvSpPr>
        <p:spPr>
          <a:xfrm>
            <a:off x="40945" y="620688"/>
            <a:ext cx="9808952" cy="648072"/>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リレーションシップ・ポータル</a:t>
            </a:r>
            <a:r>
              <a:rPr kumimoji="1" lang="en-US" altLang="ja-JP" sz="1400" b="1" dirty="0">
                <a:solidFill>
                  <a:schemeClr val="tx1"/>
                </a:solidFill>
              </a:rPr>
              <a:t>®</a:t>
            </a:r>
            <a:r>
              <a:rPr kumimoji="1" lang="ja-JP" altLang="en-US" sz="1400" dirty="0">
                <a:solidFill>
                  <a:schemeClr val="tx1"/>
                </a:solidFill>
              </a:rPr>
              <a:t>・・・外部機関の商流データ（帝国データバンク）を利用し、</a:t>
            </a:r>
            <a:r>
              <a:rPr lang="ja-JP" altLang="en-US" sz="1400" dirty="0">
                <a:solidFill>
                  <a:schemeClr val="tx1"/>
                </a:solidFill>
              </a:rPr>
              <a:t>取引先企業の商流を可視化するとともに、散在している顧客情報を本画面を起点として一元的に閲覧することを可能とする金融機関向け法人営業（事業性取引）支援システム</a:t>
            </a:r>
            <a:r>
              <a:rPr lang="ja-JP" altLang="en-US" sz="1400" dirty="0" smtClean="0">
                <a:solidFill>
                  <a:schemeClr val="tx1"/>
                </a:solidFill>
              </a:rPr>
              <a:t>。</a:t>
            </a:r>
            <a:endParaRPr lang="ja-JP" altLang="en-US" sz="1400" dirty="0">
              <a:solidFill>
                <a:schemeClr val="tx1"/>
              </a:solidFill>
            </a:endParaRP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7704" t="12677" r="1470" b="50322"/>
          <a:stretch/>
        </p:blipFill>
        <p:spPr bwMode="auto">
          <a:xfrm>
            <a:off x="1907231" y="4423492"/>
            <a:ext cx="1389585" cy="15322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角丸四角形 2"/>
          <p:cNvSpPr/>
          <p:nvPr/>
        </p:nvSpPr>
        <p:spPr>
          <a:xfrm>
            <a:off x="40947" y="2924976"/>
            <a:ext cx="4861846" cy="288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400" b="1" dirty="0">
                <a:solidFill>
                  <a:prstClr val="black"/>
                </a:solidFill>
              </a:rPr>
              <a:t>リレーションシップ・ポータル</a:t>
            </a:r>
            <a:r>
              <a:rPr lang="en-US" altLang="ja-JP" sz="1400" b="1" dirty="0">
                <a:solidFill>
                  <a:prstClr val="black"/>
                </a:solidFill>
              </a:rPr>
              <a:t>®</a:t>
            </a:r>
            <a:r>
              <a:rPr lang="ja-JP" altLang="en-US" sz="1400" b="1" dirty="0">
                <a:solidFill>
                  <a:prstClr val="black"/>
                </a:solidFill>
              </a:rPr>
              <a:t>商流図画面との連携</a:t>
            </a:r>
            <a:endParaRPr lang="en-US" altLang="ja-JP" sz="1400" b="1" dirty="0">
              <a:solidFill>
                <a:prstClr val="black"/>
              </a:solidFill>
            </a:endParaRPr>
          </a:p>
        </p:txBody>
      </p:sp>
      <p:cxnSp>
        <p:nvCxnSpPr>
          <p:cNvPr id="7" name="直線矢印コネクタ 6"/>
          <p:cNvCxnSpPr/>
          <p:nvPr/>
        </p:nvCxnSpPr>
        <p:spPr>
          <a:xfrm flipH="1">
            <a:off x="3296816" y="5147431"/>
            <a:ext cx="648072" cy="153783"/>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3792193" y="3429000"/>
            <a:ext cx="1088799" cy="2393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836652" y="5801766"/>
            <a:ext cx="1460167" cy="215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u="sng" dirty="0">
                <a:solidFill>
                  <a:schemeClr val="tx2">
                    <a:lumMod val="75000"/>
                  </a:schemeClr>
                </a:solidFill>
              </a:rPr>
              <a:t>法人インフォ</a:t>
            </a:r>
          </a:p>
        </p:txBody>
      </p:sp>
      <p:sp>
        <p:nvSpPr>
          <p:cNvPr id="5" name="角丸四角形 4"/>
          <p:cNvSpPr/>
          <p:nvPr/>
        </p:nvSpPr>
        <p:spPr>
          <a:xfrm>
            <a:off x="40946" y="6017329"/>
            <a:ext cx="4776717" cy="79605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prstClr val="black"/>
                </a:solidFill>
              </a:rPr>
              <a:t>法人インフォ登録情報に〇印を表示。法人インフォ画面呼び出しリンクを用意し、リンクをクリックすると当該企業についての法人インフォ画面に遷移する。</a:t>
            </a:r>
          </a:p>
        </p:txBody>
      </p:sp>
      <p:sp>
        <p:nvSpPr>
          <p:cNvPr id="24" name="角丸四角形 23"/>
          <p:cNvSpPr/>
          <p:nvPr/>
        </p:nvSpPr>
        <p:spPr>
          <a:xfrm>
            <a:off x="5025012" y="2924976"/>
            <a:ext cx="4803599" cy="288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400" b="1" dirty="0">
                <a:solidFill>
                  <a:prstClr val="black"/>
                </a:solidFill>
              </a:rPr>
              <a:t>リレーションシップ・ポータル</a:t>
            </a:r>
            <a:r>
              <a:rPr lang="en-US" altLang="ja-JP" sz="1400" b="1" dirty="0">
                <a:solidFill>
                  <a:prstClr val="black"/>
                </a:solidFill>
              </a:rPr>
              <a:t>®</a:t>
            </a:r>
            <a:r>
              <a:rPr lang="ja-JP" altLang="en-US" sz="1400" b="1" dirty="0">
                <a:solidFill>
                  <a:prstClr val="black"/>
                </a:solidFill>
              </a:rPr>
              <a:t>検索画面との連携</a:t>
            </a:r>
            <a:endParaRPr lang="en-US" altLang="ja-JP" sz="1400" b="1" dirty="0">
              <a:solidFill>
                <a:prstClr val="black"/>
              </a:solidFill>
            </a:endParaRPr>
          </a:p>
        </p:txBody>
      </p:sp>
      <p:sp>
        <p:nvSpPr>
          <p:cNvPr id="25" name="角丸四角形 24"/>
          <p:cNvSpPr/>
          <p:nvPr/>
        </p:nvSpPr>
        <p:spPr>
          <a:xfrm>
            <a:off x="5073181" y="5996782"/>
            <a:ext cx="4776717" cy="79605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prstClr val="black"/>
                </a:solidFill>
              </a:rPr>
              <a:t>検索条件に、「調達・補助金等」、「表彰情報」など法人インフォに登録されている項目と所在地を追加し、既存の検索項目との組み合わせを可能とする。</a:t>
            </a:r>
            <a:endParaRPr lang="en-US" altLang="ja-JP" sz="1400" dirty="0">
              <a:solidFill>
                <a:prstClr val="black"/>
              </a:solidFill>
            </a:endParaRPr>
          </a:p>
        </p:txBody>
      </p:sp>
      <p:cxnSp>
        <p:nvCxnSpPr>
          <p:cNvPr id="26" name="直線矢印コネクタ 25"/>
          <p:cNvCxnSpPr/>
          <p:nvPr/>
        </p:nvCxnSpPr>
        <p:spPr>
          <a:xfrm flipH="1">
            <a:off x="7468562" y="4697893"/>
            <a:ext cx="508776" cy="406874"/>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7948797" y="4316878"/>
            <a:ext cx="1612717" cy="4202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2">
                    <a:lumMod val="75000"/>
                  </a:schemeClr>
                </a:solidFill>
              </a:rPr>
              <a:t>検索項目追加</a:t>
            </a:r>
          </a:p>
        </p:txBody>
      </p:sp>
      <p:sp>
        <p:nvSpPr>
          <p:cNvPr id="28" name="正方形/長方形 27"/>
          <p:cNvSpPr/>
          <p:nvPr/>
        </p:nvSpPr>
        <p:spPr>
          <a:xfrm>
            <a:off x="1898898" y="4423486"/>
            <a:ext cx="1397921" cy="1597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p:nvPr/>
        </p:nvCxnSpPr>
        <p:spPr>
          <a:xfrm>
            <a:off x="1445060" y="5586621"/>
            <a:ext cx="555612" cy="282556"/>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29929" y="5104773"/>
            <a:ext cx="1754721" cy="470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2">
                    <a:lumMod val="75000"/>
                  </a:schemeClr>
                </a:solidFill>
              </a:rPr>
              <a:t>法人インフォにリンク</a:t>
            </a:r>
            <a:endParaRPr kumimoji="1" lang="ja-JP" altLang="en-US" sz="1400" dirty="0">
              <a:solidFill>
                <a:schemeClr val="tx2">
                  <a:lumMod val="75000"/>
                </a:schemeClr>
              </a:solidFill>
            </a:endParaRPr>
          </a:p>
        </p:txBody>
      </p:sp>
      <p:sp>
        <p:nvSpPr>
          <p:cNvPr id="37" name="正方形/長方形 36"/>
          <p:cNvSpPr/>
          <p:nvPr/>
        </p:nvSpPr>
        <p:spPr>
          <a:xfrm>
            <a:off x="3512840" y="4580151"/>
            <a:ext cx="1532507" cy="4202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2">
                    <a:lumMod val="75000"/>
                  </a:schemeClr>
                </a:solidFill>
              </a:rPr>
              <a:t>取引情報に</a:t>
            </a:r>
            <a:r>
              <a:rPr kumimoji="1" lang="ja-JP" altLang="en-US" sz="1400" dirty="0">
                <a:solidFill>
                  <a:schemeClr val="tx2">
                    <a:lumMod val="75000"/>
                  </a:schemeClr>
                </a:solidFill>
              </a:rPr>
              <a:t>追加</a:t>
            </a:r>
          </a:p>
        </p:txBody>
      </p:sp>
      <p:sp>
        <p:nvSpPr>
          <p:cNvPr id="38" name="正方形/長方形 37"/>
          <p:cNvSpPr/>
          <p:nvPr/>
        </p:nvSpPr>
        <p:spPr>
          <a:xfrm>
            <a:off x="108128" y="3296679"/>
            <a:ext cx="1748531" cy="27633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2">
                    <a:lumMod val="75000"/>
                  </a:schemeClr>
                </a:solidFill>
              </a:rPr>
              <a:t>商流図画面イメージ</a:t>
            </a:r>
          </a:p>
        </p:txBody>
      </p:sp>
      <p:sp>
        <p:nvSpPr>
          <p:cNvPr id="6" name="正方形/長方形 5"/>
          <p:cNvSpPr/>
          <p:nvPr/>
        </p:nvSpPr>
        <p:spPr>
          <a:xfrm>
            <a:off x="5073181" y="3321264"/>
            <a:ext cx="4755426" cy="248050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025008" y="3284990"/>
            <a:ext cx="1532507" cy="27633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2">
                    <a:lumMod val="75000"/>
                  </a:schemeClr>
                </a:solidFill>
              </a:rPr>
              <a:t>検索</a:t>
            </a:r>
            <a:r>
              <a:rPr kumimoji="1" lang="ja-JP" altLang="en-US" sz="1200" dirty="0">
                <a:solidFill>
                  <a:schemeClr val="tx2">
                    <a:lumMod val="75000"/>
                  </a:schemeClr>
                </a:solidFill>
              </a:rPr>
              <a:t>画面イメージ</a:t>
            </a:r>
          </a:p>
        </p:txBody>
      </p:sp>
      <p:sp>
        <p:nvSpPr>
          <p:cNvPr id="29" name="角丸四角形 28"/>
          <p:cNvSpPr/>
          <p:nvPr/>
        </p:nvSpPr>
        <p:spPr>
          <a:xfrm>
            <a:off x="2144688" y="44624"/>
            <a:ext cx="7705210" cy="439793"/>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紀陽情報システム株式会社　～リレーションシップ・ポータル～　</a:t>
            </a:r>
            <a:r>
              <a:rPr lang="ja-JP" altLang="en-US" sz="1400" dirty="0">
                <a:solidFill>
                  <a:schemeClr val="tx1"/>
                </a:solidFill>
              </a:rPr>
              <a:t>（</a:t>
            </a:r>
            <a:r>
              <a:rPr lang="en-US" altLang="ja-JP" sz="1400" dirty="0">
                <a:solidFill>
                  <a:schemeClr val="tx1"/>
                </a:solidFill>
                <a:hlinkClick r:id="rId5"/>
              </a:rPr>
              <a:t>http://www.k-js.co.jp/</a:t>
            </a:r>
            <a:r>
              <a:rPr lang="ja-JP" altLang="en-US" sz="1400" dirty="0" smtClean="0">
                <a:solidFill>
                  <a:schemeClr val="tx1"/>
                </a:solidFill>
              </a:rPr>
              <a:t>）</a:t>
            </a:r>
            <a:endParaRPr lang="ja-JP" altLang="en-US" sz="1400" dirty="0">
              <a:solidFill>
                <a:schemeClr val="tx1"/>
              </a:solidFill>
            </a:endParaRPr>
          </a:p>
        </p:txBody>
      </p:sp>
    </p:spTree>
    <p:extLst>
      <p:ext uri="{BB962C8B-B14F-4D97-AF65-F5344CB8AC3E}">
        <p14:creationId xmlns:p14="http://schemas.microsoft.com/office/powerpoint/2010/main" val="2745406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20" t="15117" r="8355" b="4478"/>
          <a:stretch/>
        </p:blipFill>
        <p:spPr bwMode="auto">
          <a:xfrm>
            <a:off x="7689304" y="2193901"/>
            <a:ext cx="2052000" cy="1019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7" name="図 36"/>
          <p:cNvPicPr>
            <a:picLocks noChangeAspect="1"/>
          </p:cNvPicPr>
          <p:nvPr/>
        </p:nvPicPr>
        <p:blipFill>
          <a:blip r:embed="rId4"/>
          <a:stretch>
            <a:fillRect/>
          </a:stretch>
        </p:blipFill>
        <p:spPr>
          <a:xfrm>
            <a:off x="5291474" y="2303864"/>
            <a:ext cx="1764000" cy="1202704"/>
          </a:xfrm>
          <a:prstGeom prst="rect">
            <a:avLst/>
          </a:prstGeom>
          <a:ln>
            <a:solidFill>
              <a:schemeClr val="accent1"/>
            </a:solidFill>
          </a:ln>
        </p:spPr>
      </p:pic>
      <p:sp>
        <p:nvSpPr>
          <p:cNvPr id="3" name="正方形/長方形 2"/>
          <p:cNvSpPr/>
          <p:nvPr/>
        </p:nvSpPr>
        <p:spPr>
          <a:xfrm>
            <a:off x="40943" y="620687"/>
            <a:ext cx="9808951" cy="1502567"/>
          </a:xfrm>
          <a:prstGeom prst="rect">
            <a:avLst/>
          </a:prstGeom>
          <a:solidFill>
            <a:srgbClr val="99D6E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rPr>
              <a:t>〈</a:t>
            </a:r>
            <a:r>
              <a:rPr lang="ja-JP" altLang="en-US" sz="1400" b="1" dirty="0">
                <a:solidFill>
                  <a:schemeClr val="tx1"/>
                </a:solidFill>
              </a:rPr>
              <a:t>法人インフォメーションを活用</a:t>
            </a:r>
            <a:r>
              <a:rPr lang="ja-JP" altLang="en-US" sz="1400" b="1" dirty="0" smtClean="0">
                <a:solidFill>
                  <a:schemeClr val="tx1"/>
                </a:solidFill>
              </a:rPr>
              <a:t>して</a:t>
            </a:r>
            <a:r>
              <a:rPr lang="ja-JP" altLang="en-US" sz="1400" dirty="0" smtClean="0">
                <a:solidFill>
                  <a:schemeClr val="tx1"/>
                </a:solidFill>
              </a:rPr>
              <a:t>・・・</a:t>
            </a:r>
            <a:r>
              <a:rPr lang="ja-JP" altLang="en-US" sz="1400" b="1" dirty="0" smtClean="0">
                <a:solidFill>
                  <a:schemeClr val="tx1"/>
                </a:solidFill>
              </a:rPr>
              <a:t>平成</a:t>
            </a:r>
            <a:r>
              <a:rPr lang="en-US" altLang="ja-JP" sz="1400" b="1" dirty="0" smtClean="0">
                <a:solidFill>
                  <a:schemeClr val="tx1"/>
                </a:solidFill>
              </a:rPr>
              <a:t>29</a:t>
            </a:r>
            <a:r>
              <a:rPr lang="ja-JP" altLang="en-US" sz="1400" b="1" dirty="0" smtClean="0">
                <a:solidFill>
                  <a:schemeClr val="tx1"/>
                </a:solidFill>
              </a:rPr>
              <a:t>年度中にサービス開始予定</a:t>
            </a:r>
            <a:r>
              <a:rPr lang="en-US" altLang="ja-JP" sz="1100" dirty="0" smtClean="0">
                <a:solidFill>
                  <a:schemeClr val="tx1"/>
                </a:solidFill>
              </a:rPr>
              <a:t>〉</a:t>
            </a:r>
            <a:endParaRPr lang="en-US" altLang="ja-JP" sz="1400" dirty="0" smtClean="0">
              <a:solidFill>
                <a:srgbClr val="FF0000"/>
              </a:solidFill>
            </a:endParaRPr>
          </a:p>
          <a:p>
            <a:r>
              <a:rPr lang="ja-JP" altLang="en-US" sz="1400" dirty="0" smtClean="0">
                <a:solidFill>
                  <a:srgbClr val="FF0000"/>
                </a:solidFill>
              </a:rPr>
              <a:t>■</a:t>
            </a:r>
            <a:r>
              <a:rPr lang="ja-JP" altLang="en-US" sz="1400" dirty="0">
                <a:solidFill>
                  <a:prstClr val="black"/>
                </a:solidFill>
              </a:rPr>
              <a:t>電子入札、電子調達のシステムに対応した電子証明書を発行するサービス（商品名：</a:t>
            </a:r>
            <a:r>
              <a:rPr lang="en-US" altLang="ja-JP" sz="1400" dirty="0">
                <a:solidFill>
                  <a:prstClr val="black"/>
                </a:solidFill>
              </a:rPr>
              <a:t>TDB</a:t>
            </a:r>
            <a:r>
              <a:rPr lang="ja-JP" altLang="en-US" sz="1400" dirty="0">
                <a:solidFill>
                  <a:prstClr val="black"/>
                </a:solidFill>
              </a:rPr>
              <a:t>電子認証サービス</a:t>
            </a:r>
            <a:r>
              <a:rPr lang="en-US" altLang="ja-JP" sz="1400" dirty="0" err="1">
                <a:solidFill>
                  <a:prstClr val="black"/>
                </a:solidFill>
              </a:rPr>
              <a:t>TypeA</a:t>
            </a:r>
            <a:r>
              <a:rPr lang="ja-JP" altLang="en-US" sz="1400" dirty="0">
                <a:solidFill>
                  <a:prstClr val="black"/>
                </a:solidFill>
              </a:rPr>
              <a:t>）のユーザー向け提供情報として、調達情報（入札や随意契約）をサービスサイト上に掲載する。</a:t>
            </a:r>
            <a:endParaRPr lang="en-US" altLang="ja-JP" sz="1400" dirty="0">
              <a:solidFill>
                <a:prstClr val="black"/>
              </a:solidFill>
            </a:endParaRPr>
          </a:p>
          <a:p>
            <a:r>
              <a:rPr lang="ja-JP" altLang="en-US" sz="1400" dirty="0">
                <a:solidFill>
                  <a:srgbClr val="FF0000"/>
                </a:solidFill>
              </a:rPr>
              <a:t>■</a:t>
            </a:r>
            <a:r>
              <a:rPr lang="ja-JP" altLang="en-US" sz="1400" dirty="0">
                <a:solidFill>
                  <a:prstClr val="black"/>
                </a:solidFill>
              </a:rPr>
              <a:t>ＡＰＩを活用し、更新日（契約締結日）を月または年度単位で指定し、調達情報（入札や随意契約）を取得する。</a:t>
            </a:r>
            <a:endParaRPr lang="en-US" altLang="ja-JP" sz="1400" dirty="0">
              <a:solidFill>
                <a:prstClr val="black"/>
              </a:solidFill>
            </a:endParaRPr>
          </a:p>
          <a:p>
            <a:r>
              <a:rPr lang="ja-JP" altLang="en-US" sz="1400" dirty="0">
                <a:solidFill>
                  <a:srgbClr val="FF0000"/>
                </a:solidFill>
              </a:rPr>
              <a:t>■</a:t>
            </a:r>
            <a:r>
              <a:rPr lang="ja-JP" altLang="en-US" sz="1400" dirty="0">
                <a:solidFill>
                  <a:prstClr val="black"/>
                </a:solidFill>
              </a:rPr>
              <a:t>サービスサイト上の調達情報一覧の閲覧とともに、年度または月単位でデータダウンロードできるサービスを提供する（</a:t>
            </a:r>
            <a:r>
              <a:rPr lang="en-US" altLang="ja-JP" sz="1400" dirty="0">
                <a:solidFill>
                  <a:prstClr val="black"/>
                </a:solidFill>
              </a:rPr>
              <a:t> </a:t>
            </a:r>
            <a:r>
              <a:rPr lang="ja-JP" altLang="en-US" sz="1400" dirty="0">
                <a:solidFill>
                  <a:prstClr val="black"/>
                </a:solidFill>
              </a:rPr>
              <a:t>ダウンロードする形式は</a:t>
            </a:r>
            <a:r>
              <a:rPr lang="en-US" altLang="ja-JP" sz="1400" dirty="0">
                <a:solidFill>
                  <a:prstClr val="black"/>
                </a:solidFill>
              </a:rPr>
              <a:t>CSV</a:t>
            </a:r>
            <a:r>
              <a:rPr lang="ja-JP" altLang="en-US" sz="1400" dirty="0">
                <a:solidFill>
                  <a:prstClr val="black"/>
                </a:solidFill>
              </a:rPr>
              <a:t>形式を想定）。</a:t>
            </a:r>
            <a:endParaRPr lang="en-US" altLang="ja-JP" sz="1400" dirty="0">
              <a:solidFill>
                <a:prstClr val="black"/>
              </a:solidFill>
            </a:endParaRPr>
          </a:p>
        </p:txBody>
      </p:sp>
      <p:pic>
        <p:nvPicPr>
          <p:cNvPr id="8" name="図 7"/>
          <p:cNvPicPr>
            <a:picLocks noChangeAspect="1"/>
          </p:cNvPicPr>
          <p:nvPr/>
        </p:nvPicPr>
        <p:blipFill>
          <a:blip r:embed="rId5"/>
          <a:stretch>
            <a:fillRect/>
          </a:stretch>
        </p:blipFill>
        <p:spPr>
          <a:xfrm>
            <a:off x="128467" y="2420888"/>
            <a:ext cx="4308439" cy="2410818"/>
          </a:xfrm>
          <a:prstGeom prst="rect">
            <a:avLst/>
          </a:prstGeom>
        </p:spPr>
      </p:pic>
      <p:sp>
        <p:nvSpPr>
          <p:cNvPr id="22" name="テキスト ボックス 21"/>
          <p:cNvSpPr txBox="1"/>
          <p:nvPr/>
        </p:nvSpPr>
        <p:spPr>
          <a:xfrm>
            <a:off x="128467" y="4509120"/>
            <a:ext cx="2356365" cy="24622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1000" dirty="0">
                <a:solidFill>
                  <a:schemeClr val="bg1"/>
                </a:solidFill>
                <a:latin typeface="メイリオ" panose="020B0604030504040204" pitchFamily="50" charset="-128"/>
                <a:ea typeface="メイリオ" panose="020B0604030504040204" pitchFamily="50" charset="-128"/>
              </a:rPr>
              <a:t>今月の調達情報（入札・随意契約等）</a:t>
            </a:r>
          </a:p>
        </p:txBody>
      </p:sp>
      <p:cxnSp>
        <p:nvCxnSpPr>
          <p:cNvPr id="13" name="直線コネクタ 12"/>
          <p:cNvCxnSpPr/>
          <p:nvPr/>
        </p:nvCxnSpPr>
        <p:spPr>
          <a:xfrm>
            <a:off x="655792" y="5212689"/>
            <a:ext cx="3565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55792" y="5699536"/>
            <a:ext cx="35653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55792" y="6182399"/>
            <a:ext cx="3565368"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6"/>
          <a:stretch>
            <a:fillRect/>
          </a:stretch>
        </p:blipFill>
        <p:spPr>
          <a:xfrm>
            <a:off x="3512843" y="6473957"/>
            <a:ext cx="861385" cy="276909"/>
          </a:xfrm>
          <a:prstGeom prst="rect">
            <a:avLst/>
          </a:prstGeom>
        </p:spPr>
      </p:pic>
      <p:sp>
        <p:nvSpPr>
          <p:cNvPr id="2" name="テキスト ボックス 1"/>
          <p:cNvSpPr txBox="1"/>
          <p:nvPr/>
        </p:nvSpPr>
        <p:spPr>
          <a:xfrm>
            <a:off x="632520" y="4797152"/>
            <a:ext cx="775769" cy="215444"/>
          </a:xfrm>
          <a:prstGeom prst="rect">
            <a:avLst/>
          </a:prstGeom>
          <a:noFill/>
        </p:spPr>
        <p:txBody>
          <a:bodyPr wrap="squar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契約締結日</a:t>
            </a:r>
          </a:p>
        </p:txBody>
      </p:sp>
      <p:sp>
        <p:nvSpPr>
          <p:cNvPr id="12" name="テキスト ボックス 11"/>
          <p:cNvSpPr txBox="1"/>
          <p:nvPr/>
        </p:nvSpPr>
        <p:spPr>
          <a:xfrm>
            <a:off x="1342684" y="4803261"/>
            <a:ext cx="775769" cy="215444"/>
          </a:xfrm>
          <a:prstGeom prst="rect">
            <a:avLst/>
          </a:prstGeom>
          <a:noFill/>
        </p:spPr>
        <p:txBody>
          <a:bodyPr wrap="squar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案件名</a:t>
            </a:r>
          </a:p>
        </p:txBody>
      </p:sp>
      <p:sp>
        <p:nvSpPr>
          <p:cNvPr id="15" name="テキスト ボックス 14"/>
          <p:cNvSpPr txBox="1"/>
          <p:nvPr/>
        </p:nvSpPr>
        <p:spPr>
          <a:xfrm>
            <a:off x="1342684" y="4997245"/>
            <a:ext cx="775769" cy="215444"/>
          </a:xfrm>
          <a:prstGeom prst="rect">
            <a:avLst/>
          </a:prstGeom>
          <a:noFill/>
        </p:spPr>
        <p:txBody>
          <a:bodyPr wrap="squar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契約先</a:t>
            </a:r>
          </a:p>
        </p:txBody>
      </p:sp>
      <p:sp>
        <p:nvSpPr>
          <p:cNvPr id="16" name="テキスト ボックス 15"/>
          <p:cNvSpPr txBox="1"/>
          <p:nvPr/>
        </p:nvSpPr>
        <p:spPr>
          <a:xfrm>
            <a:off x="2660596" y="4808215"/>
            <a:ext cx="775769" cy="215444"/>
          </a:xfrm>
          <a:prstGeom prst="rect">
            <a:avLst/>
          </a:prstGeom>
          <a:noFill/>
        </p:spPr>
        <p:txBody>
          <a:bodyPr wrap="squar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契約金額</a:t>
            </a:r>
          </a:p>
        </p:txBody>
      </p:sp>
      <p:sp>
        <p:nvSpPr>
          <p:cNvPr id="17" name="テキスト ボックス 16"/>
          <p:cNvSpPr txBox="1"/>
          <p:nvPr/>
        </p:nvSpPr>
        <p:spPr>
          <a:xfrm>
            <a:off x="632520" y="5283999"/>
            <a:ext cx="775769" cy="215444"/>
          </a:xfrm>
          <a:prstGeom prst="rect">
            <a:avLst/>
          </a:prstGeom>
          <a:noFill/>
        </p:spPr>
        <p:txBody>
          <a:bodyPr wrap="squar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契約締結日</a:t>
            </a:r>
          </a:p>
        </p:txBody>
      </p:sp>
      <p:sp>
        <p:nvSpPr>
          <p:cNvPr id="18" name="テキスト ボックス 17"/>
          <p:cNvSpPr txBox="1"/>
          <p:nvPr/>
        </p:nvSpPr>
        <p:spPr>
          <a:xfrm>
            <a:off x="1342684" y="5290108"/>
            <a:ext cx="775769" cy="215444"/>
          </a:xfrm>
          <a:prstGeom prst="rect">
            <a:avLst/>
          </a:prstGeom>
          <a:noFill/>
        </p:spPr>
        <p:txBody>
          <a:bodyPr wrap="squar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案件名</a:t>
            </a:r>
          </a:p>
        </p:txBody>
      </p:sp>
      <p:sp>
        <p:nvSpPr>
          <p:cNvPr id="19" name="テキスト ボックス 18"/>
          <p:cNvSpPr txBox="1"/>
          <p:nvPr/>
        </p:nvSpPr>
        <p:spPr>
          <a:xfrm>
            <a:off x="1342684" y="5484092"/>
            <a:ext cx="775769" cy="215444"/>
          </a:xfrm>
          <a:prstGeom prst="rect">
            <a:avLst/>
          </a:prstGeom>
          <a:noFill/>
        </p:spPr>
        <p:txBody>
          <a:bodyPr wrap="squar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契約先</a:t>
            </a:r>
          </a:p>
        </p:txBody>
      </p:sp>
      <p:sp>
        <p:nvSpPr>
          <p:cNvPr id="20" name="テキスト ボックス 19"/>
          <p:cNvSpPr txBox="1"/>
          <p:nvPr/>
        </p:nvSpPr>
        <p:spPr>
          <a:xfrm>
            <a:off x="2660596" y="5295062"/>
            <a:ext cx="775769" cy="215444"/>
          </a:xfrm>
          <a:prstGeom prst="rect">
            <a:avLst/>
          </a:prstGeom>
          <a:noFill/>
        </p:spPr>
        <p:txBody>
          <a:bodyPr wrap="squar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契約金額</a:t>
            </a:r>
          </a:p>
        </p:txBody>
      </p:sp>
      <p:sp>
        <p:nvSpPr>
          <p:cNvPr id="21" name="テキスト ボックス 20"/>
          <p:cNvSpPr txBox="1"/>
          <p:nvPr/>
        </p:nvSpPr>
        <p:spPr>
          <a:xfrm>
            <a:off x="4133399" y="6249179"/>
            <a:ext cx="17552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600" dirty="0">
                <a:solidFill>
                  <a:prstClr val="white"/>
                </a:solidFill>
                <a:latin typeface="メイリオ" panose="020B0604030504040204" pitchFamily="50" charset="-128"/>
                <a:ea typeface="メイリオ" panose="020B0604030504040204" pitchFamily="50" charset="-128"/>
              </a:rPr>
              <a:t>＞</a:t>
            </a:r>
          </a:p>
        </p:txBody>
      </p:sp>
      <p:sp>
        <p:nvSpPr>
          <p:cNvPr id="25" name="テキスト ボックス 24"/>
          <p:cNvSpPr txBox="1"/>
          <p:nvPr/>
        </p:nvSpPr>
        <p:spPr>
          <a:xfrm>
            <a:off x="3735394" y="6247341"/>
            <a:ext cx="175520" cy="184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600" dirty="0">
                <a:solidFill>
                  <a:prstClr val="white"/>
                </a:solidFill>
                <a:latin typeface="メイリオ" panose="020B0604030504040204" pitchFamily="50" charset="-128"/>
                <a:ea typeface="メイリオ" panose="020B0604030504040204" pitchFamily="50" charset="-128"/>
              </a:rPr>
              <a:t>＜</a:t>
            </a:r>
          </a:p>
        </p:txBody>
      </p:sp>
      <p:grpSp>
        <p:nvGrpSpPr>
          <p:cNvPr id="9" name="グループ化 8"/>
          <p:cNvGrpSpPr/>
          <p:nvPr/>
        </p:nvGrpSpPr>
        <p:grpSpPr>
          <a:xfrm>
            <a:off x="2648747" y="4415125"/>
            <a:ext cx="1788158" cy="382027"/>
            <a:chOff x="4380346" y="4551451"/>
            <a:chExt cx="2302001" cy="495005"/>
          </a:xfrm>
        </p:grpSpPr>
        <p:pic>
          <p:nvPicPr>
            <p:cNvPr id="6" name="図 5"/>
            <p:cNvPicPr>
              <a:picLocks noChangeAspect="1"/>
            </p:cNvPicPr>
            <p:nvPr/>
          </p:nvPicPr>
          <p:blipFill>
            <a:blip r:embed="rId7"/>
            <a:stretch>
              <a:fillRect/>
            </a:stretch>
          </p:blipFill>
          <p:spPr>
            <a:xfrm>
              <a:off x="4406157" y="4551451"/>
              <a:ext cx="2276190" cy="452960"/>
            </a:xfrm>
            <a:prstGeom prst="rect">
              <a:avLst/>
            </a:prstGeom>
          </p:spPr>
        </p:pic>
        <p:sp>
          <p:nvSpPr>
            <p:cNvPr id="7" name="テキスト ボックス 6"/>
            <p:cNvSpPr txBox="1"/>
            <p:nvPr/>
          </p:nvSpPr>
          <p:spPr>
            <a:xfrm>
              <a:off x="4380346" y="4555873"/>
              <a:ext cx="1631581" cy="279158"/>
            </a:xfrm>
            <a:prstGeom prst="rect">
              <a:avLst/>
            </a:prstGeom>
            <a:noFill/>
          </p:spPr>
          <p:txBody>
            <a:bodyPr wrap="squar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契約締結日の新しい順</a:t>
              </a:r>
            </a:p>
          </p:txBody>
        </p:sp>
        <p:sp>
          <p:nvSpPr>
            <p:cNvPr id="26" name="テキスト ボックス 25"/>
            <p:cNvSpPr txBox="1"/>
            <p:nvPr/>
          </p:nvSpPr>
          <p:spPr>
            <a:xfrm>
              <a:off x="4388885" y="4767298"/>
              <a:ext cx="1631581" cy="279158"/>
            </a:xfrm>
            <a:prstGeom prst="rect">
              <a:avLst/>
            </a:prstGeom>
            <a:noFill/>
          </p:spPr>
          <p:txBody>
            <a:bodyPr wrap="squar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契約金額の大きい順</a:t>
              </a:r>
            </a:p>
          </p:txBody>
        </p:sp>
      </p:grpSp>
      <p:sp>
        <p:nvSpPr>
          <p:cNvPr id="27" name="テキスト ボックス 26"/>
          <p:cNvSpPr txBox="1"/>
          <p:nvPr/>
        </p:nvSpPr>
        <p:spPr>
          <a:xfrm>
            <a:off x="632520" y="5766862"/>
            <a:ext cx="775769" cy="215444"/>
          </a:xfrm>
          <a:prstGeom prst="rect">
            <a:avLst/>
          </a:prstGeom>
          <a:noFill/>
        </p:spPr>
        <p:txBody>
          <a:bodyPr wrap="squar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契約締結日</a:t>
            </a:r>
          </a:p>
        </p:txBody>
      </p:sp>
      <p:sp>
        <p:nvSpPr>
          <p:cNvPr id="28" name="テキスト ボックス 27"/>
          <p:cNvSpPr txBox="1"/>
          <p:nvPr/>
        </p:nvSpPr>
        <p:spPr>
          <a:xfrm>
            <a:off x="1342684" y="5772971"/>
            <a:ext cx="775769" cy="215444"/>
          </a:xfrm>
          <a:prstGeom prst="rect">
            <a:avLst/>
          </a:prstGeom>
          <a:noFill/>
        </p:spPr>
        <p:txBody>
          <a:bodyPr wrap="squar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案件名</a:t>
            </a:r>
          </a:p>
        </p:txBody>
      </p:sp>
      <p:sp>
        <p:nvSpPr>
          <p:cNvPr id="29" name="テキスト ボックス 28"/>
          <p:cNvSpPr txBox="1"/>
          <p:nvPr/>
        </p:nvSpPr>
        <p:spPr>
          <a:xfrm>
            <a:off x="1342684" y="5966955"/>
            <a:ext cx="775769" cy="215444"/>
          </a:xfrm>
          <a:prstGeom prst="rect">
            <a:avLst/>
          </a:prstGeom>
          <a:noFill/>
        </p:spPr>
        <p:txBody>
          <a:bodyPr wrap="squar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契約先</a:t>
            </a:r>
          </a:p>
        </p:txBody>
      </p:sp>
      <p:sp>
        <p:nvSpPr>
          <p:cNvPr id="30" name="テキスト ボックス 29"/>
          <p:cNvSpPr txBox="1"/>
          <p:nvPr/>
        </p:nvSpPr>
        <p:spPr>
          <a:xfrm>
            <a:off x="2660596" y="5777925"/>
            <a:ext cx="775769" cy="215444"/>
          </a:xfrm>
          <a:prstGeom prst="rect">
            <a:avLst/>
          </a:prstGeom>
          <a:noFill/>
        </p:spPr>
        <p:txBody>
          <a:bodyPr wrap="square" rtlCol="0">
            <a:spAutoFit/>
          </a:bodyPr>
          <a:lstStyle/>
          <a:p>
            <a:r>
              <a:rPr lang="ja-JP" altLang="en-US" sz="800" dirty="0">
                <a:solidFill>
                  <a:prstClr val="black"/>
                </a:solidFill>
                <a:latin typeface="メイリオ" panose="020B0604030504040204" pitchFamily="50" charset="-128"/>
                <a:ea typeface="メイリオ" panose="020B0604030504040204" pitchFamily="50" charset="-128"/>
              </a:rPr>
              <a:t>契約金額</a:t>
            </a:r>
          </a:p>
        </p:txBody>
      </p:sp>
      <p:sp>
        <p:nvSpPr>
          <p:cNvPr id="32" name="正方形/長方形 31"/>
          <p:cNvSpPr/>
          <p:nvPr/>
        </p:nvSpPr>
        <p:spPr>
          <a:xfrm>
            <a:off x="128466" y="2204864"/>
            <a:ext cx="4371393" cy="45748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a:solidFill>
                  <a:prstClr val="black"/>
                </a:solidFill>
                <a:latin typeface="メイリオ" panose="020B0604030504040204" pitchFamily="50" charset="-128"/>
                <a:ea typeface="メイリオ" panose="020B0604030504040204" pitchFamily="50" charset="-128"/>
              </a:rPr>
              <a:t>画面イメージ</a:t>
            </a:r>
            <a:endParaRPr lang="en-US" altLang="ja-JP" sz="1400" b="1" dirty="0">
              <a:solidFill>
                <a:prstClr val="black"/>
              </a:solidFill>
              <a:latin typeface="メイリオ" panose="020B0604030504040204" pitchFamily="50" charset="-128"/>
              <a:ea typeface="メイリオ" panose="020B0604030504040204" pitchFamily="50" charset="-128"/>
            </a:endParaRPr>
          </a:p>
          <a:p>
            <a:endParaRPr lang="ja-JP" altLang="en-US" sz="1400" dirty="0">
              <a:solidFill>
                <a:prstClr val="black"/>
              </a:solidFill>
            </a:endParaRPr>
          </a:p>
        </p:txBody>
      </p:sp>
      <p:pic>
        <p:nvPicPr>
          <p:cNvPr id="33" name="図 32"/>
          <p:cNvPicPr>
            <a:picLocks noChangeAspect="1"/>
          </p:cNvPicPr>
          <p:nvPr/>
        </p:nvPicPr>
        <p:blipFill>
          <a:blip r:embed="rId8"/>
          <a:stretch>
            <a:fillRect/>
          </a:stretch>
        </p:blipFill>
        <p:spPr>
          <a:xfrm>
            <a:off x="4592960" y="3429000"/>
            <a:ext cx="516146" cy="635256"/>
          </a:xfrm>
          <a:prstGeom prst="rect">
            <a:avLst/>
          </a:prstGeom>
        </p:spPr>
      </p:pic>
      <p:pic>
        <p:nvPicPr>
          <p:cNvPr id="10" name="図 9"/>
          <p:cNvPicPr>
            <a:picLocks noChangeAspect="1"/>
          </p:cNvPicPr>
          <p:nvPr/>
        </p:nvPicPr>
        <p:blipFill>
          <a:blip r:embed="rId9"/>
          <a:stretch>
            <a:fillRect/>
          </a:stretch>
        </p:blipFill>
        <p:spPr>
          <a:xfrm>
            <a:off x="5408068" y="3501008"/>
            <a:ext cx="1633164" cy="1044000"/>
          </a:xfrm>
          <a:prstGeom prst="rect">
            <a:avLst/>
          </a:prstGeom>
        </p:spPr>
      </p:pic>
      <p:sp>
        <p:nvSpPr>
          <p:cNvPr id="36" name="円柱 35"/>
          <p:cNvSpPr/>
          <p:nvPr/>
        </p:nvSpPr>
        <p:spPr>
          <a:xfrm>
            <a:off x="8846631" y="2912196"/>
            <a:ext cx="857864" cy="44479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prstClr val="white"/>
                </a:solidFill>
                <a:latin typeface="メイリオ" panose="020B0604030504040204" pitchFamily="50" charset="-128"/>
                <a:ea typeface="メイリオ" panose="020B0604030504040204" pitchFamily="50" charset="-128"/>
              </a:rPr>
              <a:t>法人インフォ</a:t>
            </a:r>
            <a:r>
              <a:rPr lang="en-US" altLang="ja-JP" sz="800" dirty="0">
                <a:solidFill>
                  <a:prstClr val="white"/>
                </a:solidFill>
                <a:latin typeface="メイリオ" panose="020B0604030504040204" pitchFamily="50" charset="-128"/>
                <a:ea typeface="メイリオ" panose="020B0604030504040204" pitchFamily="50" charset="-128"/>
              </a:rPr>
              <a:t>DB</a:t>
            </a:r>
            <a:endParaRPr lang="ja-JP" altLang="en-US" sz="800" dirty="0">
              <a:solidFill>
                <a:prstClr val="white"/>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8846630" y="3771546"/>
            <a:ext cx="857864" cy="377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white"/>
                </a:solidFill>
              </a:rPr>
              <a:t>API</a:t>
            </a:r>
            <a:endParaRPr lang="ja-JP" altLang="en-US" dirty="0">
              <a:solidFill>
                <a:prstClr val="white"/>
              </a:solidFill>
            </a:endParaRPr>
          </a:p>
        </p:txBody>
      </p:sp>
      <p:cxnSp>
        <p:nvCxnSpPr>
          <p:cNvPr id="39" name="直線矢印コネクタ 38"/>
          <p:cNvCxnSpPr/>
          <p:nvPr/>
        </p:nvCxnSpPr>
        <p:spPr>
          <a:xfrm>
            <a:off x="9489504" y="3384744"/>
            <a:ext cx="0" cy="3322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9057456" y="3386296"/>
            <a:ext cx="0" cy="3307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44" name="グループ化 43"/>
          <p:cNvGrpSpPr/>
          <p:nvPr/>
        </p:nvGrpSpPr>
        <p:grpSpPr>
          <a:xfrm rot="16200000">
            <a:off x="7620174" y="3287858"/>
            <a:ext cx="367095" cy="1355348"/>
            <a:chOff x="8193360" y="2308418"/>
            <a:chExt cx="504056" cy="332288"/>
          </a:xfrm>
        </p:grpSpPr>
        <p:cxnSp>
          <p:nvCxnSpPr>
            <p:cNvPr id="42" name="直線矢印コネクタ 41"/>
            <p:cNvCxnSpPr/>
            <p:nvPr/>
          </p:nvCxnSpPr>
          <p:spPr>
            <a:xfrm>
              <a:off x="8697416" y="2308418"/>
              <a:ext cx="0" cy="33228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8193360" y="2309970"/>
              <a:ext cx="0" cy="33073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sp>
        <p:nvSpPr>
          <p:cNvPr id="45" name="テキスト ボックス 44"/>
          <p:cNvSpPr txBox="1"/>
          <p:nvPr/>
        </p:nvSpPr>
        <p:spPr>
          <a:xfrm>
            <a:off x="7126045" y="3235042"/>
            <a:ext cx="1589259" cy="553998"/>
          </a:xfrm>
          <a:prstGeom prst="rect">
            <a:avLst/>
          </a:prstGeom>
          <a:noFill/>
        </p:spPr>
        <p:txBody>
          <a:bodyPr wrap="square" rtlCol="0">
            <a:spAutoFit/>
          </a:bodyPr>
          <a:lstStyle/>
          <a:p>
            <a:r>
              <a:rPr lang="ja-JP" altLang="en-US" sz="1000" dirty="0">
                <a:solidFill>
                  <a:prstClr val="black"/>
                </a:solidFill>
                <a:latin typeface="メイリオ" panose="020B0604030504040204" pitchFamily="50" charset="-128"/>
                <a:ea typeface="メイリオ" panose="020B0604030504040204" pitchFamily="50" charset="-128"/>
              </a:rPr>
              <a:t>検索条件</a:t>
            </a:r>
            <a:endParaRPr lang="en-US" altLang="ja-JP" sz="1000" dirty="0">
              <a:solidFill>
                <a:prstClr val="black"/>
              </a:solidFill>
              <a:latin typeface="メイリオ" panose="020B0604030504040204" pitchFamily="50" charset="-128"/>
              <a:ea typeface="メイリオ" panose="020B0604030504040204" pitchFamily="50" charset="-128"/>
            </a:endParaRPr>
          </a:p>
          <a:p>
            <a:r>
              <a:rPr lang="ja-JP" altLang="en-US" sz="1000" dirty="0">
                <a:solidFill>
                  <a:prstClr val="black"/>
                </a:solidFill>
                <a:latin typeface="メイリオ" panose="020B0604030504040204" pitchFamily="50" charset="-128"/>
                <a:ea typeface="メイリオ" panose="020B0604030504040204" pitchFamily="50" charset="-128"/>
              </a:rPr>
              <a:t>（更新月や年度で</a:t>
            </a:r>
            <a:r>
              <a:rPr lang="en-US" altLang="ja-JP" sz="1000" dirty="0">
                <a:solidFill>
                  <a:prstClr val="black"/>
                </a:solidFill>
                <a:latin typeface="メイリオ" panose="020B0604030504040204" pitchFamily="50" charset="-128"/>
                <a:ea typeface="メイリオ" panose="020B0604030504040204" pitchFamily="50" charset="-128"/>
              </a:rPr>
              <a:t>from-to</a:t>
            </a:r>
            <a:r>
              <a:rPr lang="ja-JP" altLang="en-US" sz="1000" dirty="0">
                <a:solidFill>
                  <a:prstClr val="black"/>
                </a:solidFill>
                <a:latin typeface="メイリオ" panose="020B0604030504040204" pitchFamily="50" charset="-128"/>
                <a:ea typeface="メイリオ" panose="020B0604030504040204" pitchFamily="50" charset="-128"/>
              </a:rPr>
              <a:t>指定の予定）</a:t>
            </a:r>
          </a:p>
        </p:txBody>
      </p:sp>
      <p:sp>
        <p:nvSpPr>
          <p:cNvPr id="46" name="テキスト ボックス 45"/>
          <p:cNvSpPr txBox="1"/>
          <p:nvPr/>
        </p:nvSpPr>
        <p:spPr>
          <a:xfrm>
            <a:off x="7391928" y="4171146"/>
            <a:ext cx="1014797" cy="553998"/>
          </a:xfrm>
          <a:prstGeom prst="rect">
            <a:avLst/>
          </a:prstGeom>
          <a:noFill/>
        </p:spPr>
        <p:txBody>
          <a:bodyPr wrap="square" rtlCol="0">
            <a:spAutoFit/>
          </a:bodyPr>
          <a:lstStyle/>
          <a:p>
            <a:r>
              <a:rPr lang="ja-JP" altLang="en-US" sz="1000" dirty="0">
                <a:solidFill>
                  <a:prstClr val="black"/>
                </a:solidFill>
                <a:latin typeface="メイリオ" panose="020B0604030504040204" pitchFamily="50" charset="-128"/>
                <a:ea typeface="メイリオ" panose="020B0604030504040204" pitchFamily="50" charset="-128"/>
              </a:rPr>
              <a:t>一覧情報</a:t>
            </a:r>
            <a:endParaRPr lang="en-US" altLang="ja-JP" sz="1000" dirty="0">
              <a:solidFill>
                <a:prstClr val="black"/>
              </a:solidFill>
              <a:latin typeface="メイリオ" panose="020B0604030504040204" pitchFamily="50" charset="-128"/>
              <a:ea typeface="メイリオ" panose="020B0604030504040204" pitchFamily="50" charset="-128"/>
            </a:endParaRPr>
          </a:p>
          <a:p>
            <a:r>
              <a:rPr lang="ja-JP" altLang="en-US" sz="1000" dirty="0">
                <a:solidFill>
                  <a:prstClr val="black"/>
                </a:solidFill>
                <a:latin typeface="メイリオ" panose="020B0604030504040204" pitchFamily="50" charset="-128"/>
                <a:ea typeface="メイリオ" panose="020B0604030504040204" pitchFamily="50" charset="-128"/>
              </a:rPr>
              <a:t>または</a:t>
            </a:r>
            <a:endParaRPr lang="en-US" altLang="ja-JP" sz="1000" dirty="0">
              <a:solidFill>
                <a:prstClr val="black"/>
              </a:solidFill>
              <a:latin typeface="メイリオ" panose="020B0604030504040204" pitchFamily="50" charset="-128"/>
              <a:ea typeface="メイリオ" panose="020B0604030504040204" pitchFamily="50" charset="-128"/>
            </a:endParaRPr>
          </a:p>
          <a:p>
            <a:r>
              <a:rPr lang="ja-JP" altLang="en-US" sz="1000" dirty="0">
                <a:solidFill>
                  <a:prstClr val="black"/>
                </a:solidFill>
                <a:latin typeface="メイリオ" panose="020B0604030504040204" pitchFamily="50" charset="-128"/>
                <a:ea typeface="メイリオ" panose="020B0604030504040204" pitchFamily="50" charset="-128"/>
              </a:rPr>
              <a:t>ＣＳＶを返信</a:t>
            </a:r>
          </a:p>
        </p:txBody>
      </p:sp>
      <p:sp>
        <p:nvSpPr>
          <p:cNvPr id="48" name="右矢印 47"/>
          <p:cNvSpPr/>
          <p:nvPr/>
        </p:nvSpPr>
        <p:spPr>
          <a:xfrm>
            <a:off x="5169024" y="3702304"/>
            <a:ext cx="351039" cy="662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9" name="正方形/長方形 48"/>
          <p:cNvSpPr/>
          <p:nvPr/>
        </p:nvSpPr>
        <p:spPr>
          <a:xfrm>
            <a:off x="40943" y="44624"/>
            <a:ext cx="1815713" cy="432048"/>
          </a:xfrm>
          <a:prstGeom prst="rect">
            <a:avLst/>
          </a:prstGeom>
          <a:solidFill>
            <a:schemeClr val="accent2">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民間</a:t>
            </a:r>
            <a:r>
              <a:rPr kumimoji="1" lang="ja-JP" altLang="en-US" sz="1600" dirty="0">
                <a:solidFill>
                  <a:schemeClr val="tx1"/>
                </a:solidFill>
              </a:rPr>
              <a:t>活用検討</a:t>
            </a:r>
            <a:r>
              <a:rPr kumimoji="1" lang="ja-JP" altLang="en-US" sz="1600" dirty="0" smtClean="0">
                <a:solidFill>
                  <a:schemeClr val="tx1"/>
                </a:solidFill>
              </a:rPr>
              <a:t>事例</a:t>
            </a:r>
            <a:endParaRPr kumimoji="1" lang="ja-JP" altLang="en-US" sz="1400" dirty="0">
              <a:solidFill>
                <a:schemeClr val="tx1"/>
              </a:solidFill>
            </a:endParaRPr>
          </a:p>
        </p:txBody>
      </p:sp>
      <p:sp>
        <p:nvSpPr>
          <p:cNvPr id="41" name="角丸四角形 40"/>
          <p:cNvSpPr/>
          <p:nvPr/>
        </p:nvSpPr>
        <p:spPr>
          <a:xfrm>
            <a:off x="4592963" y="4678884"/>
            <a:ext cx="5111533" cy="193352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b="1" u="sng" dirty="0">
                <a:solidFill>
                  <a:prstClr val="black"/>
                </a:solidFill>
              </a:rPr>
              <a:t>サービスと関連したお客さまに有益な情報を提供</a:t>
            </a:r>
            <a:endParaRPr lang="en-US" altLang="ja-JP" sz="1400" b="1" u="sng" dirty="0">
              <a:solidFill>
                <a:prstClr val="black"/>
              </a:solidFill>
            </a:endParaRPr>
          </a:p>
          <a:p>
            <a:pPr lvl="0"/>
            <a:r>
              <a:rPr lang="ja-JP" altLang="en-US" sz="1400" dirty="0">
                <a:solidFill>
                  <a:prstClr val="black"/>
                </a:solidFill>
              </a:rPr>
              <a:t>・電子入札で主に利用されている電子証明書サービスという特性から、法人インフォメーションに格納されている調達情報は、お客さまにも有益な情報であり、親和性が高い。</a:t>
            </a:r>
            <a:endParaRPr lang="en-US" altLang="ja-JP" sz="1400" dirty="0">
              <a:solidFill>
                <a:prstClr val="black"/>
              </a:solidFill>
            </a:endParaRPr>
          </a:p>
          <a:p>
            <a:pPr lvl="0"/>
            <a:r>
              <a:rPr lang="ja-JP" altLang="en-US" sz="1400" dirty="0">
                <a:solidFill>
                  <a:prstClr val="black"/>
                </a:solidFill>
              </a:rPr>
              <a:t>・お客さまによって、情報の絞り込みや案件の優先順位が異なるので、ＣＳＶでのダウンロード機能を提供することで、お客さまが手元で自由にソートや情報の絞り込みが可能となる。</a:t>
            </a:r>
          </a:p>
        </p:txBody>
      </p:sp>
      <p:sp>
        <p:nvSpPr>
          <p:cNvPr id="4" name="四角形: 角を丸くする 3"/>
          <p:cNvSpPr/>
          <p:nvPr/>
        </p:nvSpPr>
        <p:spPr>
          <a:xfrm>
            <a:off x="416496" y="4808215"/>
            <a:ext cx="3318898" cy="143912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吹き出し: 四角形 30"/>
          <p:cNvSpPr/>
          <p:nvPr/>
        </p:nvSpPr>
        <p:spPr>
          <a:xfrm>
            <a:off x="249351" y="6329460"/>
            <a:ext cx="1869105" cy="390492"/>
          </a:xfrm>
          <a:prstGeom prst="wedgeRectCallout">
            <a:avLst>
              <a:gd name="adj1" fmla="val -17493"/>
              <a:gd name="adj2" fmla="val -12076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契約情報を表示</a:t>
            </a:r>
          </a:p>
        </p:txBody>
      </p:sp>
      <p:sp>
        <p:nvSpPr>
          <p:cNvPr id="47" name="角丸四角形 46"/>
          <p:cNvSpPr/>
          <p:nvPr/>
        </p:nvSpPr>
        <p:spPr>
          <a:xfrm>
            <a:off x="2152268" y="32933"/>
            <a:ext cx="7697625" cy="43979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株式会社帝国データバンク　～調達情報の提供～</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10"/>
              </a:rPr>
              <a:t>http</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10"/>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10"/>
              </a:rPr>
              <a:t>www.tdb.co.jp/index.html</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endParaRPr>
          </a:p>
        </p:txBody>
      </p:sp>
    </p:spTree>
    <p:extLst>
      <p:ext uri="{BB962C8B-B14F-4D97-AF65-F5344CB8AC3E}">
        <p14:creationId xmlns:p14="http://schemas.microsoft.com/office/powerpoint/2010/main" val="3256384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p:cNvSpPr/>
          <p:nvPr/>
        </p:nvSpPr>
        <p:spPr>
          <a:xfrm>
            <a:off x="116464" y="44624"/>
            <a:ext cx="1859613" cy="43204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民間活用検討事例</a:t>
            </a:r>
            <a:endParaRPr lang="ja-JP" altLang="en-US" sz="1400" dirty="0">
              <a:solidFill>
                <a:prstClr val="black"/>
              </a:solidFill>
            </a:endParaRPr>
          </a:p>
        </p:txBody>
      </p:sp>
      <p:sp>
        <p:nvSpPr>
          <p:cNvPr id="17" name="TextBox 92"/>
          <p:cNvSpPr txBox="1">
            <a:spLocks noChangeArrowheads="1"/>
          </p:cNvSpPr>
          <p:nvPr/>
        </p:nvSpPr>
        <p:spPr bwMode="auto">
          <a:xfrm>
            <a:off x="1687390" y="5890046"/>
            <a:ext cx="23486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600" b="1" dirty="0" smtClean="0">
                <a:solidFill>
                  <a:prstClr val="black"/>
                </a:solidFill>
                <a:latin typeface="Calibri"/>
                <a:ea typeface="ＭＳ Ｐゴシック"/>
                <a:cs typeface="Verdana" pitchFamily="34" charset="0"/>
              </a:rPr>
              <a:t>Financial Reports</a:t>
            </a:r>
          </a:p>
          <a:p>
            <a:pPr eaLnBrk="1" hangingPunct="1">
              <a:defRPr/>
            </a:pPr>
            <a:r>
              <a:rPr lang="ja-JP" altLang="en-US" sz="1400" b="1" dirty="0">
                <a:solidFill>
                  <a:prstClr val="black"/>
                </a:solidFill>
                <a:latin typeface="Calibri"/>
                <a:ea typeface="ＭＳ Ｐゴシック"/>
                <a:cs typeface="Verdana" pitchFamily="34" charset="0"/>
              </a:rPr>
              <a:t>財務</a:t>
            </a:r>
            <a:r>
              <a:rPr lang="ja-JP" altLang="en-US" sz="1400" b="1" dirty="0" smtClean="0">
                <a:solidFill>
                  <a:prstClr val="black"/>
                </a:solidFill>
                <a:latin typeface="Calibri"/>
                <a:ea typeface="ＭＳ Ｐゴシック"/>
                <a:cs typeface="Verdana" pitchFamily="34" charset="0"/>
              </a:rPr>
              <a:t>報告、非財務報告</a:t>
            </a:r>
            <a:endParaRPr lang="en-US" altLang="ja-JP" sz="1400" b="1" dirty="0" smtClean="0">
              <a:solidFill>
                <a:prstClr val="black"/>
              </a:solidFill>
              <a:latin typeface="Calibri"/>
              <a:ea typeface="ＭＳ Ｐゴシック"/>
              <a:cs typeface="Verdana" pitchFamily="34" charset="0"/>
            </a:endParaRPr>
          </a:p>
          <a:p>
            <a:pPr eaLnBrk="1" hangingPunct="1">
              <a:defRPr/>
            </a:pPr>
            <a:r>
              <a:rPr lang="ja-JP" altLang="en-US" sz="1200" b="1" dirty="0">
                <a:solidFill>
                  <a:prstClr val="black"/>
                </a:solidFill>
                <a:latin typeface="Calibri"/>
                <a:ea typeface="Verdana" pitchFamily="34" charset="0"/>
                <a:cs typeface="Verdana" pitchFamily="34" charset="0"/>
              </a:rPr>
              <a:t>有価証券報告書</a:t>
            </a:r>
            <a:r>
              <a:rPr lang="en-US" altLang="ja-JP" sz="1200" b="1" dirty="0">
                <a:solidFill>
                  <a:prstClr val="black"/>
                </a:solidFill>
                <a:latin typeface="Calibri"/>
                <a:ea typeface="Verdana" pitchFamily="34" charset="0"/>
                <a:cs typeface="Verdana" pitchFamily="34" charset="0"/>
              </a:rPr>
              <a:t>, </a:t>
            </a:r>
            <a:r>
              <a:rPr lang="ja-JP" altLang="en-US" sz="1200" b="1" dirty="0" smtClean="0">
                <a:solidFill>
                  <a:prstClr val="black"/>
                </a:solidFill>
                <a:latin typeface="Calibri"/>
                <a:ea typeface="Verdana" pitchFamily="34" charset="0"/>
                <a:cs typeface="Verdana" pitchFamily="34" charset="0"/>
              </a:rPr>
              <a:t>　コーポレートガバナンス報告書</a:t>
            </a:r>
            <a:r>
              <a:rPr lang="en-US" altLang="ja-JP" sz="1200" b="1" dirty="0" smtClean="0">
                <a:solidFill>
                  <a:prstClr val="black"/>
                </a:solidFill>
                <a:latin typeface="Calibri"/>
                <a:ea typeface="Verdana" pitchFamily="34" charset="0"/>
                <a:cs typeface="Verdana" pitchFamily="34" charset="0"/>
              </a:rPr>
              <a:t>, </a:t>
            </a:r>
            <a:r>
              <a:rPr lang="en-US" altLang="ja-JP" sz="1200" b="1" dirty="0" err="1" smtClean="0">
                <a:solidFill>
                  <a:prstClr val="black"/>
                </a:solidFill>
                <a:latin typeface="Calibri"/>
                <a:ea typeface="Verdana" pitchFamily="34" charset="0"/>
                <a:cs typeface="Verdana" pitchFamily="34" charset="0"/>
              </a:rPr>
              <a:t>etc</a:t>
            </a:r>
            <a:endParaRPr lang="ja-JP" altLang="en-US" sz="1600" b="1" dirty="0">
              <a:solidFill>
                <a:prstClr val="black"/>
              </a:solidFill>
              <a:latin typeface="Calibri"/>
              <a:ea typeface="HGP創英角ｺﾞｼｯｸUB" pitchFamily="50" charset="-128"/>
              <a:cs typeface="Verdana" pitchFamily="34" charset="0"/>
            </a:endParaRPr>
          </a:p>
        </p:txBody>
      </p:sp>
      <p:cxnSp>
        <p:nvCxnSpPr>
          <p:cNvPr id="87" name="Straight Connector 62"/>
          <p:cNvCxnSpPr/>
          <p:nvPr/>
        </p:nvCxnSpPr>
        <p:spPr bwMode="auto">
          <a:xfrm>
            <a:off x="2843027" y="2182738"/>
            <a:ext cx="0" cy="3067220"/>
          </a:xfrm>
          <a:prstGeom prst="line">
            <a:avLst/>
          </a:prstGeom>
          <a:noFill/>
          <a:ln w="15875" cap="flat" cmpd="sng" algn="ctr">
            <a:solidFill>
              <a:schemeClr val="tx1">
                <a:lumMod val="75000"/>
                <a:lumOff val="25000"/>
                <a:alpha val="57000"/>
              </a:schemeClr>
            </a:solidFill>
            <a:prstDash val="dash"/>
            <a:round/>
            <a:headEnd type="none" w="med" len="med"/>
            <a:tailEnd type="none" w="med" len="med"/>
          </a:ln>
          <a:effectLst/>
          <a:extLst/>
        </p:spPr>
      </p:cxn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9440" y="5373216"/>
            <a:ext cx="2124000" cy="1283377"/>
          </a:xfrm>
          <a:prstGeom prst="rect">
            <a:avLst/>
          </a:prstGeom>
        </p:spPr>
      </p:pic>
      <p:sp>
        <p:nvSpPr>
          <p:cNvPr id="20" name="テキスト ボックス 93"/>
          <p:cNvSpPr txBox="1">
            <a:spLocks noChangeArrowheads="1"/>
          </p:cNvSpPr>
          <p:nvPr/>
        </p:nvSpPr>
        <p:spPr bwMode="auto">
          <a:xfrm>
            <a:off x="3951457" y="5899338"/>
            <a:ext cx="18656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z="1600" b="1" dirty="0" smtClean="0">
                <a:solidFill>
                  <a:prstClr val="black"/>
                </a:solidFill>
                <a:latin typeface="Calibri"/>
                <a:ea typeface="ＭＳ Ｐゴシック"/>
                <a:cs typeface="Verdana" pitchFamily="34" charset="0"/>
              </a:rPr>
              <a:t>Entity Identification</a:t>
            </a:r>
          </a:p>
          <a:p>
            <a:pPr algn="ctr" eaLnBrk="1" hangingPunct="1">
              <a:defRPr/>
            </a:pPr>
            <a:r>
              <a:rPr lang="ja-JP" altLang="en-US" sz="1400" b="1" dirty="0">
                <a:solidFill>
                  <a:prstClr val="black"/>
                </a:solidFill>
                <a:latin typeface="Calibri"/>
                <a:ea typeface="ＭＳ Ｐゴシック"/>
                <a:cs typeface="Verdana" pitchFamily="34" charset="0"/>
              </a:rPr>
              <a:t>法人番号</a:t>
            </a:r>
            <a:endParaRPr lang="en-US" altLang="ja-JP" sz="1100" b="1" dirty="0">
              <a:solidFill>
                <a:prstClr val="black"/>
              </a:solidFill>
              <a:latin typeface="Calibri"/>
              <a:ea typeface="ＭＳ Ｐゴシック"/>
              <a:cs typeface="Verdana" pitchFamily="34" charset="0"/>
            </a:endParaRPr>
          </a:p>
        </p:txBody>
      </p:sp>
      <p:cxnSp>
        <p:nvCxnSpPr>
          <p:cNvPr id="26" name="Straight Connector 62"/>
          <p:cNvCxnSpPr/>
          <p:nvPr/>
        </p:nvCxnSpPr>
        <p:spPr bwMode="auto">
          <a:xfrm>
            <a:off x="6969224" y="4705300"/>
            <a:ext cx="0" cy="544661"/>
          </a:xfrm>
          <a:prstGeom prst="line">
            <a:avLst/>
          </a:prstGeom>
          <a:noFill/>
          <a:ln w="0" cap="flat" cmpd="sng" algn="ctr">
            <a:solidFill>
              <a:schemeClr val="tx1">
                <a:lumMod val="75000"/>
                <a:lumOff val="25000"/>
                <a:alpha val="57000"/>
              </a:schemeClr>
            </a:solidFill>
            <a:prstDash val="dash"/>
            <a:round/>
            <a:headEnd type="none" w="med" len="med"/>
            <a:tailEnd type="none" w="med" len="med"/>
          </a:ln>
          <a:effectLst/>
          <a:extLst/>
        </p:spPr>
      </p:cxnSp>
      <p:cxnSp>
        <p:nvCxnSpPr>
          <p:cNvPr id="28" name="Straight Connector 62"/>
          <p:cNvCxnSpPr/>
          <p:nvPr/>
        </p:nvCxnSpPr>
        <p:spPr bwMode="auto">
          <a:xfrm>
            <a:off x="6969224" y="2239809"/>
            <a:ext cx="0" cy="2465488"/>
          </a:xfrm>
          <a:prstGeom prst="line">
            <a:avLst/>
          </a:prstGeom>
          <a:noFill/>
          <a:ln w="15875" cap="flat" cmpd="sng" algn="ctr">
            <a:solidFill>
              <a:schemeClr val="tx1">
                <a:lumMod val="75000"/>
                <a:lumOff val="25000"/>
                <a:alpha val="57000"/>
              </a:schemeClr>
            </a:solidFill>
            <a:prstDash val="dash"/>
            <a:round/>
            <a:headEnd type="none" w="med" len="med"/>
            <a:tailEnd type="none" w="med" len="med"/>
          </a:ln>
          <a:effectLst/>
          <a:extLst/>
        </p:spPr>
      </p:cxnSp>
      <p:cxnSp>
        <p:nvCxnSpPr>
          <p:cNvPr id="29" name="Straight Connector 62"/>
          <p:cNvCxnSpPr/>
          <p:nvPr/>
        </p:nvCxnSpPr>
        <p:spPr bwMode="auto">
          <a:xfrm flipH="1">
            <a:off x="745908" y="5339265"/>
            <a:ext cx="8322777" cy="33951"/>
          </a:xfrm>
          <a:prstGeom prst="line">
            <a:avLst/>
          </a:prstGeom>
          <a:noFill/>
          <a:ln w="15875" cap="flat" cmpd="sng" algn="ctr">
            <a:solidFill>
              <a:schemeClr val="tx1">
                <a:lumMod val="75000"/>
                <a:lumOff val="25000"/>
                <a:alpha val="57000"/>
              </a:schemeClr>
            </a:solidFill>
            <a:prstDash val="dash"/>
            <a:round/>
            <a:headEnd type="none" w="med" len="med"/>
            <a:tailEnd type="none" w="med" len="med"/>
          </a:ln>
          <a:effectLst/>
          <a:extLst/>
        </p:spPr>
      </p:cxnSp>
      <p:pic>
        <p:nvPicPr>
          <p:cNvPr id="34"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l="9509" t="26180" r="10303" b="25658"/>
          <a:stretch>
            <a:fillRect/>
          </a:stretch>
        </p:blipFill>
        <p:spPr bwMode="auto">
          <a:xfrm>
            <a:off x="3171915" y="2462402"/>
            <a:ext cx="1813802" cy="89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Right Arrow 94"/>
          <p:cNvSpPr/>
          <p:nvPr/>
        </p:nvSpPr>
        <p:spPr bwMode="auto">
          <a:xfrm rot="18631877">
            <a:off x="2970062" y="5432550"/>
            <a:ext cx="395315" cy="269699"/>
          </a:xfrm>
          <a:prstGeom prst="rightArrow">
            <a:avLst/>
          </a:prstGeom>
          <a:solidFill>
            <a:srgbClr val="E73440"/>
          </a:solidFill>
          <a:ln w="3175" cap="flat" cmpd="sng" algn="ctr">
            <a:solidFill>
              <a:schemeClr val="accent1">
                <a:lumMod val="90000"/>
              </a:schemeClr>
            </a:solidFill>
            <a:prstDash val="solid"/>
            <a:round/>
            <a:headEnd type="none" w="med" len="med"/>
            <a:tailEnd type="none" w="med" len="med"/>
          </a:ln>
          <a:effectLs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fontAlgn="ctr" hangingPunct="1">
              <a:defRPr/>
            </a:pPr>
            <a:endParaRPr lang="en-GB" altLang="en-US" sz="1200" smtClean="0">
              <a:solidFill>
                <a:srgbClr val="000000"/>
              </a:solidFill>
              <a:latin typeface="Fujitsu Sans" pitchFamily="34" charset="0"/>
            </a:endParaRPr>
          </a:p>
        </p:txBody>
      </p:sp>
      <p:sp>
        <p:nvSpPr>
          <p:cNvPr id="98" name="Right Arrow 94"/>
          <p:cNvSpPr/>
          <p:nvPr/>
        </p:nvSpPr>
        <p:spPr bwMode="auto">
          <a:xfrm rot="20390371">
            <a:off x="2149718" y="5354306"/>
            <a:ext cx="952509" cy="221596"/>
          </a:xfrm>
          <a:prstGeom prst="rightArrow">
            <a:avLst/>
          </a:prstGeom>
          <a:solidFill>
            <a:srgbClr val="E73440"/>
          </a:solidFill>
          <a:ln w="3175" cap="flat" cmpd="sng" algn="ctr">
            <a:solidFill>
              <a:schemeClr val="accent1">
                <a:lumMod val="90000"/>
              </a:schemeClr>
            </a:solidFill>
            <a:prstDash val="solid"/>
            <a:round/>
            <a:headEnd type="none" w="med" len="med"/>
            <a:tailEnd type="none" w="med" len="med"/>
          </a:ln>
          <a:effectLs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fontAlgn="ctr" hangingPunct="1">
              <a:defRPr/>
            </a:pPr>
            <a:endParaRPr lang="en-GB" altLang="en-US" sz="1200" smtClean="0">
              <a:solidFill>
                <a:srgbClr val="000000"/>
              </a:solidFill>
              <a:latin typeface="Fujitsu Sans" pitchFamily="34" charset="0"/>
            </a:endParaRPr>
          </a:p>
        </p:txBody>
      </p:sp>
      <p:sp>
        <p:nvSpPr>
          <p:cNvPr id="101" name="テキスト ボックス 97"/>
          <p:cNvSpPr txBox="1">
            <a:spLocks noChangeArrowheads="1"/>
          </p:cNvSpPr>
          <p:nvPr/>
        </p:nvSpPr>
        <p:spPr bwMode="auto">
          <a:xfrm>
            <a:off x="8478328" y="4232121"/>
            <a:ext cx="939168" cy="276999"/>
          </a:xfrm>
          <a:prstGeom prst="rect">
            <a:avLst/>
          </a:prstGeom>
          <a:solidFill>
            <a:srgbClr val="FF0000"/>
          </a:solidFill>
          <a:ln>
            <a:noFill/>
          </a:ln>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200" b="1" i="1" dirty="0" smtClean="0">
                <a:solidFill>
                  <a:prstClr val="black"/>
                </a:solidFill>
                <a:latin typeface="Calibri"/>
                <a:ea typeface="ＭＳ Ｐゴシック"/>
                <a:cs typeface="Verdana" pitchFamily="34" charset="0"/>
              </a:rPr>
              <a:t>Closed</a:t>
            </a:r>
            <a:r>
              <a:rPr lang="en-US" altLang="ja-JP" sz="1200" i="1" dirty="0" smtClean="0">
                <a:solidFill>
                  <a:prstClr val="black"/>
                </a:solidFill>
                <a:latin typeface="Calibri"/>
                <a:ea typeface="ＭＳ Ｐゴシック"/>
                <a:cs typeface="Verdana" pitchFamily="34" charset="0"/>
              </a:rPr>
              <a:t> Data</a:t>
            </a:r>
            <a:endParaRPr lang="ja-JP" altLang="en-US" sz="1200" i="1" dirty="0">
              <a:solidFill>
                <a:prstClr val="black"/>
              </a:solidFill>
              <a:latin typeface="Calibri"/>
              <a:ea typeface="ＭＳ Ｐゴシック"/>
              <a:cs typeface="Verdana" pitchFamily="34" charset="0"/>
            </a:endParaRPr>
          </a:p>
        </p:txBody>
      </p:sp>
      <p:sp>
        <p:nvSpPr>
          <p:cNvPr id="102" name="テキスト ボックス 97"/>
          <p:cNvSpPr txBox="1">
            <a:spLocks noChangeArrowheads="1"/>
          </p:cNvSpPr>
          <p:nvPr/>
        </p:nvSpPr>
        <p:spPr bwMode="auto">
          <a:xfrm>
            <a:off x="788026" y="6032321"/>
            <a:ext cx="852606" cy="276999"/>
          </a:xfrm>
          <a:prstGeom prst="rect">
            <a:avLst/>
          </a:prstGeom>
          <a:solidFill>
            <a:srgbClr val="FFC000"/>
          </a:solidFill>
          <a:ln>
            <a:noFill/>
          </a:ln>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200" i="1" dirty="0" smtClean="0">
                <a:solidFill>
                  <a:prstClr val="black"/>
                </a:solidFill>
                <a:latin typeface="Calibri"/>
                <a:ea typeface="ＭＳ Ｐゴシック"/>
                <a:cs typeface="Verdana" pitchFamily="34" charset="0"/>
              </a:rPr>
              <a:t>Open Data</a:t>
            </a:r>
            <a:endParaRPr lang="ja-JP" altLang="en-US" sz="1200" i="1" dirty="0">
              <a:solidFill>
                <a:prstClr val="black"/>
              </a:solidFill>
              <a:latin typeface="Calibri"/>
              <a:ea typeface="ＭＳ Ｐゴシック"/>
              <a:cs typeface="Verdana" pitchFamily="34" charset="0"/>
            </a:endParaRPr>
          </a:p>
        </p:txBody>
      </p:sp>
      <p:sp>
        <p:nvSpPr>
          <p:cNvPr id="103" name="TextBox 92"/>
          <p:cNvSpPr txBox="1">
            <a:spLocks noChangeArrowheads="1"/>
          </p:cNvSpPr>
          <p:nvPr/>
        </p:nvSpPr>
        <p:spPr bwMode="auto">
          <a:xfrm>
            <a:off x="759318" y="5498068"/>
            <a:ext cx="14596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400" b="1" dirty="0" smtClean="0">
                <a:solidFill>
                  <a:prstClr val="black"/>
                </a:solidFill>
                <a:latin typeface="Calibri"/>
                <a:ea typeface="ＭＳ Ｐゴシック"/>
                <a:cs typeface="Verdana" pitchFamily="34" charset="0"/>
              </a:rPr>
              <a:t>その他の</a:t>
            </a:r>
            <a:endParaRPr lang="en-US" altLang="ja-JP" sz="1400" b="1" dirty="0" smtClean="0">
              <a:solidFill>
                <a:prstClr val="black"/>
              </a:solidFill>
              <a:latin typeface="Calibri"/>
              <a:ea typeface="ＭＳ Ｐゴシック"/>
              <a:cs typeface="Verdana" pitchFamily="34" charset="0"/>
            </a:endParaRPr>
          </a:p>
          <a:p>
            <a:pPr eaLnBrk="1" hangingPunct="1">
              <a:defRPr/>
            </a:pPr>
            <a:r>
              <a:rPr lang="ja-JP" altLang="en-US" sz="1400" b="1" dirty="0">
                <a:solidFill>
                  <a:prstClr val="black"/>
                </a:solidFill>
                <a:latin typeface="Calibri"/>
                <a:ea typeface="ＭＳ Ｐゴシック"/>
                <a:cs typeface="Verdana" pitchFamily="34" charset="0"/>
              </a:rPr>
              <a:t>オープン</a:t>
            </a:r>
            <a:r>
              <a:rPr lang="ja-JP" altLang="en-US" sz="1400" b="1" dirty="0" smtClean="0">
                <a:solidFill>
                  <a:prstClr val="black"/>
                </a:solidFill>
                <a:latin typeface="Calibri"/>
                <a:ea typeface="ＭＳ Ｐゴシック"/>
                <a:cs typeface="Verdana" pitchFamily="34" charset="0"/>
              </a:rPr>
              <a:t>データ</a:t>
            </a:r>
            <a:endParaRPr lang="en-GB" altLang="ja-JP" sz="1400" b="1" dirty="0">
              <a:solidFill>
                <a:prstClr val="black"/>
              </a:solidFill>
              <a:latin typeface="Calibri"/>
              <a:ea typeface="ＭＳ Ｐゴシック"/>
              <a:cs typeface="Verdana" pitchFamily="34" charset="0"/>
            </a:endParaRPr>
          </a:p>
        </p:txBody>
      </p:sp>
      <p:pic>
        <p:nvPicPr>
          <p:cNvPr id="105" name="Picture 115" descr="C:\Users\mgoto\AppData\Local\Microsoft\Windows\Temporary Internet Files\Content.IE5\FWRZ2LJ4\MC90043877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5757" y="2564904"/>
            <a:ext cx="1068425" cy="8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Rectangle 3"/>
          <p:cNvSpPr/>
          <p:nvPr/>
        </p:nvSpPr>
        <p:spPr bwMode="auto">
          <a:xfrm>
            <a:off x="3250707" y="4305879"/>
            <a:ext cx="3214461" cy="9953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GB" dirty="0">
                <a:solidFill>
                  <a:prstClr val="black"/>
                </a:solidFill>
              </a:rPr>
              <a:t>Storage</a:t>
            </a:r>
            <a:endParaRPr lang="en-GB" sz="1100" dirty="0">
              <a:solidFill>
                <a:prstClr val="black"/>
              </a:solidFill>
            </a:endParaRPr>
          </a:p>
        </p:txBody>
      </p:sp>
      <p:pic>
        <p:nvPicPr>
          <p:cNvPr id="111" name="Picture 2" descr="C:\Users\kume\Desktop\folder-303891_6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2926" y="4202562"/>
            <a:ext cx="684933" cy="570009"/>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 descr="C:\Users\kume\Desktop\spreadsheets-24956_64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6740" y="4171988"/>
            <a:ext cx="582496" cy="559547"/>
          </a:xfrm>
          <a:prstGeom prst="rect">
            <a:avLst/>
          </a:prstGeom>
          <a:noFill/>
          <a:extLst>
            <a:ext uri="{909E8E84-426E-40DD-AFC4-6F175D3DCCD1}">
              <a14:hiddenFill xmlns:a14="http://schemas.microsoft.com/office/drawing/2010/main">
                <a:solidFill>
                  <a:srgbClr val="FFFFFF"/>
                </a:solidFill>
              </a14:hiddenFill>
            </a:ext>
          </a:extLst>
        </p:spPr>
      </p:pic>
      <p:grpSp>
        <p:nvGrpSpPr>
          <p:cNvPr id="113" name="グループ化 112"/>
          <p:cNvGrpSpPr/>
          <p:nvPr/>
        </p:nvGrpSpPr>
        <p:grpSpPr>
          <a:xfrm>
            <a:off x="5629426" y="4274523"/>
            <a:ext cx="680175" cy="422673"/>
            <a:chOff x="-1389680" y="1234804"/>
            <a:chExt cx="728662" cy="490537"/>
          </a:xfrm>
        </p:grpSpPr>
        <p:sp>
          <p:nvSpPr>
            <p:cNvPr id="114" name="角丸四角形 5"/>
            <p:cNvSpPr>
              <a:spLocks noChangeArrowheads="1"/>
            </p:cNvSpPr>
            <p:nvPr/>
          </p:nvSpPr>
          <p:spPr bwMode="auto">
            <a:xfrm>
              <a:off x="-1389680" y="1234804"/>
              <a:ext cx="728662" cy="490537"/>
            </a:xfrm>
            <a:prstGeom prst="roundRect">
              <a:avLst>
                <a:gd name="adj" fmla="val 7743"/>
              </a:avLst>
            </a:prstGeom>
            <a:solidFill>
              <a:srgbClr val="DAF6DD">
                <a:alpha val="90000"/>
              </a:srgbClr>
            </a:solidFill>
            <a:ln w="9525" algn="ctr">
              <a:solidFill>
                <a:srgbClr val="267A08"/>
              </a:solidFill>
              <a:round/>
              <a:headEnd/>
              <a:tailEnd/>
            </a:ln>
            <a:effectLst>
              <a:outerShdw blurRad="50800" dist="38100" dir="2700000" algn="tl" rotWithShape="0">
                <a:prstClr val="black">
                  <a:alpha val="40000"/>
                </a:prstClr>
              </a:outerShdw>
            </a:effectLst>
          </p:spPr>
          <p:txBody>
            <a:bodyPr wrap="none" anchor="ctr"/>
            <a:lstStyle/>
            <a:p>
              <a:pPr algn="ctr" fontAlgn="ctr">
                <a:defRPr/>
              </a:pPr>
              <a:endParaRPr lang="ja-JP" altLang="en-US" sz="1400">
                <a:solidFill>
                  <a:srgbClr val="000000"/>
                </a:solidFill>
              </a:endParaRPr>
            </a:p>
          </p:txBody>
        </p:sp>
        <p:sp>
          <p:nvSpPr>
            <p:cNvPr id="115" name="円/楕円 36"/>
            <p:cNvSpPr>
              <a:spLocks noChangeArrowheads="1"/>
            </p:cNvSpPr>
            <p:nvPr/>
          </p:nvSpPr>
          <p:spPr bwMode="auto">
            <a:xfrm>
              <a:off x="-1299193" y="1325291"/>
              <a:ext cx="158750" cy="98424"/>
            </a:xfrm>
            <a:prstGeom prst="ellipse">
              <a:avLst/>
            </a:prstGeom>
            <a:solidFill>
              <a:srgbClr val="5EADEE"/>
            </a:solidFill>
            <a:ln w="9525" algn="ctr">
              <a:solidFill>
                <a:srgbClr val="3C3C35"/>
              </a:solidFill>
              <a:round/>
              <a:headEnd/>
              <a:tailEnd/>
            </a:ln>
          </p:spPr>
          <p:txBody>
            <a:bodyPr wrap="none" anchor="ctr"/>
            <a:lstStyle/>
            <a:p>
              <a:pPr algn="ctr" fontAlgn="ctr">
                <a:defRPr/>
              </a:pPr>
              <a:endParaRPr lang="ja-JP" altLang="en-US" sz="1400">
                <a:solidFill>
                  <a:prstClr val="black"/>
                </a:solidFill>
              </a:endParaRPr>
            </a:p>
          </p:txBody>
        </p:sp>
        <p:sp>
          <p:nvSpPr>
            <p:cNvPr id="116" name="円/楕円 37"/>
            <p:cNvSpPr>
              <a:spLocks noChangeArrowheads="1"/>
            </p:cNvSpPr>
            <p:nvPr/>
          </p:nvSpPr>
          <p:spPr bwMode="auto">
            <a:xfrm>
              <a:off x="-1110280" y="1504680"/>
              <a:ext cx="157162" cy="96837"/>
            </a:xfrm>
            <a:prstGeom prst="ellipse">
              <a:avLst/>
            </a:prstGeom>
            <a:solidFill>
              <a:srgbClr val="0B406B"/>
            </a:solidFill>
            <a:ln w="9525" algn="ctr">
              <a:solidFill>
                <a:srgbClr val="3C3C35"/>
              </a:solidFill>
              <a:round/>
              <a:headEnd/>
              <a:tailEnd/>
            </a:ln>
          </p:spPr>
          <p:txBody>
            <a:bodyPr wrap="none" anchor="ctr"/>
            <a:lstStyle/>
            <a:p>
              <a:pPr algn="ctr" fontAlgn="ctr">
                <a:defRPr/>
              </a:pPr>
              <a:endParaRPr lang="ja-JP" altLang="en-US" sz="1400">
                <a:solidFill>
                  <a:prstClr val="black"/>
                </a:solidFill>
              </a:endParaRPr>
            </a:p>
          </p:txBody>
        </p:sp>
        <p:sp>
          <p:nvSpPr>
            <p:cNvPr id="117" name="円/楕円 38"/>
            <p:cNvSpPr>
              <a:spLocks noChangeArrowheads="1"/>
            </p:cNvSpPr>
            <p:nvPr/>
          </p:nvSpPr>
          <p:spPr bwMode="auto">
            <a:xfrm>
              <a:off x="-1016618" y="1385616"/>
              <a:ext cx="157163" cy="96838"/>
            </a:xfrm>
            <a:prstGeom prst="ellipse">
              <a:avLst/>
            </a:prstGeom>
            <a:solidFill>
              <a:srgbClr val="1782DB"/>
            </a:solidFill>
            <a:ln w="9525" algn="ctr">
              <a:solidFill>
                <a:srgbClr val="3C3C35"/>
              </a:solidFill>
              <a:round/>
              <a:headEnd/>
              <a:tailEnd/>
            </a:ln>
          </p:spPr>
          <p:txBody>
            <a:bodyPr wrap="none" anchor="ctr"/>
            <a:lstStyle/>
            <a:p>
              <a:pPr algn="ctr" fontAlgn="ctr">
                <a:defRPr/>
              </a:pPr>
              <a:endParaRPr lang="ja-JP" altLang="en-US" sz="1400">
                <a:solidFill>
                  <a:prstClr val="black"/>
                </a:solidFill>
              </a:endParaRPr>
            </a:p>
          </p:txBody>
        </p:sp>
        <p:sp>
          <p:nvSpPr>
            <p:cNvPr id="118" name="メモ 39"/>
            <p:cNvSpPr>
              <a:spLocks noChangeArrowheads="1"/>
            </p:cNvSpPr>
            <p:nvPr/>
          </p:nvSpPr>
          <p:spPr bwMode="auto">
            <a:xfrm>
              <a:off x="-1364280" y="1520554"/>
              <a:ext cx="203200" cy="58737"/>
            </a:xfrm>
            <a:prstGeom prst="foldedCorner">
              <a:avLst>
                <a:gd name="adj" fmla="val 16667"/>
              </a:avLst>
            </a:prstGeom>
            <a:solidFill>
              <a:srgbClr val="FFFFCC"/>
            </a:solidFill>
            <a:ln w="9525" algn="ctr">
              <a:solidFill>
                <a:srgbClr val="505050"/>
              </a:solidFill>
              <a:round/>
              <a:headEnd/>
              <a:tailEnd/>
            </a:ln>
          </p:spPr>
          <p:txBody>
            <a:bodyPr wrap="none" anchor="ctr"/>
            <a:lstStyle/>
            <a:p>
              <a:pPr algn="ctr" fontAlgn="ctr">
                <a:defRPr/>
              </a:pPr>
              <a:endParaRPr lang="en-US" altLang="ja-JP" sz="1400">
                <a:solidFill>
                  <a:prstClr val="black"/>
                </a:solidFill>
              </a:endParaRPr>
            </a:p>
          </p:txBody>
        </p:sp>
        <p:sp>
          <p:nvSpPr>
            <p:cNvPr id="119" name="メモ 40"/>
            <p:cNvSpPr>
              <a:spLocks noChangeArrowheads="1"/>
            </p:cNvSpPr>
            <p:nvPr/>
          </p:nvSpPr>
          <p:spPr bwMode="auto">
            <a:xfrm>
              <a:off x="-897555" y="1291954"/>
              <a:ext cx="204787" cy="58737"/>
            </a:xfrm>
            <a:prstGeom prst="foldedCorner">
              <a:avLst>
                <a:gd name="adj" fmla="val 16667"/>
              </a:avLst>
            </a:prstGeom>
            <a:solidFill>
              <a:srgbClr val="FFFFCC"/>
            </a:solidFill>
            <a:ln w="9525" algn="ctr">
              <a:solidFill>
                <a:srgbClr val="505050"/>
              </a:solidFill>
              <a:round/>
              <a:headEnd/>
              <a:tailEnd/>
            </a:ln>
          </p:spPr>
          <p:txBody>
            <a:bodyPr wrap="none" anchor="ctr"/>
            <a:lstStyle/>
            <a:p>
              <a:pPr algn="ctr" fontAlgn="ctr">
                <a:defRPr/>
              </a:pPr>
              <a:endParaRPr lang="en-US" altLang="ja-JP" sz="1400">
                <a:solidFill>
                  <a:prstClr val="black"/>
                </a:solidFill>
              </a:endParaRPr>
            </a:p>
          </p:txBody>
        </p:sp>
        <p:sp>
          <p:nvSpPr>
            <p:cNvPr id="120" name="メモ 41"/>
            <p:cNvSpPr>
              <a:spLocks noChangeArrowheads="1"/>
            </p:cNvSpPr>
            <p:nvPr/>
          </p:nvSpPr>
          <p:spPr bwMode="auto">
            <a:xfrm>
              <a:off x="-921368" y="1618980"/>
              <a:ext cx="204788" cy="57150"/>
            </a:xfrm>
            <a:prstGeom prst="foldedCorner">
              <a:avLst>
                <a:gd name="adj" fmla="val 16667"/>
              </a:avLst>
            </a:prstGeom>
            <a:solidFill>
              <a:srgbClr val="FFFFCC"/>
            </a:solidFill>
            <a:ln w="9525" algn="ctr">
              <a:solidFill>
                <a:srgbClr val="505050"/>
              </a:solidFill>
              <a:round/>
              <a:headEnd/>
              <a:tailEnd/>
            </a:ln>
          </p:spPr>
          <p:txBody>
            <a:bodyPr wrap="none" anchor="ctr"/>
            <a:lstStyle/>
            <a:p>
              <a:pPr algn="ctr" fontAlgn="ctr">
                <a:defRPr/>
              </a:pPr>
              <a:endParaRPr lang="en-US" altLang="ja-JP" sz="1400">
                <a:solidFill>
                  <a:prstClr val="black"/>
                </a:solidFill>
              </a:endParaRPr>
            </a:p>
          </p:txBody>
        </p:sp>
        <p:cxnSp>
          <p:nvCxnSpPr>
            <p:cNvPr id="121" name="曲線コネクタ 42"/>
            <p:cNvCxnSpPr>
              <a:cxnSpLocks noChangeShapeType="1"/>
              <a:stCxn id="115" idx="4"/>
              <a:endCxn id="118" idx="0"/>
            </p:cNvCxnSpPr>
            <p:nvPr/>
          </p:nvCxnSpPr>
          <p:spPr bwMode="auto">
            <a:xfrm rot="5400000">
              <a:off x="-1290527" y="1450783"/>
              <a:ext cx="97350" cy="42948"/>
            </a:xfrm>
            <a:prstGeom prst="curvedConnector3">
              <a:avLst>
                <a:gd name="adj1" fmla="val 50000"/>
              </a:avLst>
            </a:prstGeom>
            <a:noFill/>
            <a:ln w="9525" algn="ctr">
              <a:solidFill>
                <a:srgbClr val="3C3C35"/>
              </a:solidFill>
              <a:round/>
              <a:headEnd/>
              <a:tailEnd type="triangle" w="med" len="med"/>
            </a:ln>
            <a:extLst>
              <a:ext uri="{909E8E84-426E-40DD-AFC4-6F175D3DCCD1}">
                <a14:hiddenFill xmlns:a14="http://schemas.microsoft.com/office/drawing/2010/main">
                  <a:noFill/>
                </a14:hiddenFill>
              </a:ext>
            </a:extLst>
          </p:spPr>
        </p:cxnSp>
        <p:cxnSp>
          <p:nvCxnSpPr>
            <p:cNvPr id="122" name="曲線コネクタ 43"/>
            <p:cNvCxnSpPr>
              <a:cxnSpLocks noChangeShapeType="1"/>
              <a:stCxn id="115" idx="5"/>
              <a:endCxn id="116" idx="1"/>
            </p:cNvCxnSpPr>
            <p:nvPr/>
          </p:nvCxnSpPr>
          <p:spPr bwMode="auto">
            <a:xfrm rot="16200000" flipH="1">
              <a:off x="-1180837" y="1425509"/>
              <a:ext cx="109171" cy="76763"/>
            </a:xfrm>
            <a:prstGeom prst="curvedConnector3">
              <a:avLst>
                <a:gd name="adj1" fmla="val 50000"/>
              </a:avLst>
            </a:prstGeom>
            <a:noFill/>
            <a:ln w="9525" algn="ctr">
              <a:solidFill>
                <a:srgbClr val="3C3C35"/>
              </a:solidFill>
              <a:round/>
              <a:headEnd/>
              <a:tailEnd type="triangle" w="med" len="med"/>
            </a:ln>
            <a:extLst>
              <a:ext uri="{909E8E84-426E-40DD-AFC4-6F175D3DCCD1}">
                <a14:hiddenFill xmlns:a14="http://schemas.microsoft.com/office/drawing/2010/main">
                  <a:noFill/>
                </a14:hiddenFill>
              </a:ext>
            </a:extLst>
          </p:spPr>
        </p:cxnSp>
        <p:cxnSp>
          <p:nvCxnSpPr>
            <p:cNvPr id="123" name="曲線コネクタ 44"/>
            <p:cNvCxnSpPr>
              <a:cxnSpLocks noChangeShapeType="1"/>
              <a:stCxn id="115" idx="6"/>
              <a:endCxn id="117" idx="2"/>
            </p:cNvCxnSpPr>
            <p:nvPr/>
          </p:nvCxnSpPr>
          <p:spPr bwMode="auto">
            <a:xfrm>
              <a:off x="-1141543" y="1374841"/>
              <a:ext cx="125339" cy="59519"/>
            </a:xfrm>
            <a:prstGeom prst="curvedConnector3">
              <a:avLst>
                <a:gd name="adj1" fmla="val 50000"/>
              </a:avLst>
            </a:prstGeom>
            <a:noFill/>
            <a:ln w="9525" algn="ctr">
              <a:solidFill>
                <a:srgbClr val="3C3C35"/>
              </a:solidFill>
              <a:round/>
              <a:headEnd/>
              <a:tailEnd type="triangle" w="med" len="med"/>
            </a:ln>
            <a:extLst>
              <a:ext uri="{909E8E84-426E-40DD-AFC4-6F175D3DCCD1}">
                <a14:hiddenFill xmlns:a14="http://schemas.microsoft.com/office/drawing/2010/main">
                  <a:noFill/>
                </a14:hiddenFill>
              </a:ext>
            </a:extLst>
          </p:spPr>
        </p:cxnSp>
        <p:cxnSp>
          <p:nvCxnSpPr>
            <p:cNvPr id="124" name="曲線コネクタ 45"/>
            <p:cNvCxnSpPr>
              <a:cxnSpLocks noChangeShapeType="1"/>
              <a:stCxn id="117" idx="7"/>
              <a:endCxn id="119" idx="2"/>
            </p:cNvCxnSpPr>
            <p:nvPr/>
          </p:nvCxnSpPr>
          <p:spPr bwMode="auto">
            <a:xfrm rot="5400000" flipH="1" flipV="1">
              <a:off x="-863105" y="1331901"/>
              <a:ext cx="49475" cy="86514"/>
            </a:xfrm>
            <a:prstGeom prst="curvedConnector3">
              <a:avLst>
                <a:gd name="adj1" fmla="val 50000"/>
              </a:avLst>
            </a:prstGeom>
            <a:noFill/>
            <a:ln w="9525" algn="ctr">
              <a:solidFill>
                <a:srgbClr val="3C3C35"/>
              </a:solidFill>
              <a:round/>
              <a:headEnd/>
              <a:tailEnd type="triangle" w="med" len="med"/>
            </a:ln>
            <a:extLst>
              <a:ext uri="{909E8E84-426E-40DD-AFC4-6F175D3DCCD1}">
                <a14:hiddenFill xmlns:a14="http://schemas.microsoft.com/office/drawing/2010/main">
                  <a:noFill/>
                </a14:hiddenFill>
              </a:ext>
            </a:extLst>
          </p:spPr>
        </p:cxnSp>
        <p:cxnSp>
          <p:nvCxnSpPr>
            <p:cNvPr id="125" name="曲線コネクタ 46"/>
            <p:cNvCxnSpPr>
              <a:cxnSpLocks noChangeShapeType="1"/>
              <a:stCxn id="116" idx="6"/>
              <a:endCxn id="120" idx="0"/>
            </p:cNvCxnSpPr>
            <p:nvPr/>
          </p:nvCxnSpPr>
          <p:spPr bwMode="auto">
            <a:xfrm>
              <a:off x="-953290" y="1552941"/>
              <a:ext cx="134250" cy="66115"/>
            </a:xfrm>
            <a:prstGeom prst="curvedConnector2">
              <a:avLst/>
            </a:prstGeom>
            <a:noFill/>
            <a:ln w="9525" algn="ctr">
              <a:solidFill>
                <a:srgbClr val="3C3C35"/>
              </a:solidFill>
              <a:round/>
              <a:headEnd/>
              <a:tailEnd type="triangle" w="med" len="med"/>
            </a:ln>
            <a:extLst>
              <a:ext uri="{909E8E84-426E-40DD-AFC4-6F175D3DCCD1}">
                <a14:hiddenFill xmlns:a14="http://schemas.microsoft.com/office/drawing/2010/main">
                  <a:noFill/>
                </a14:hiddenFill>
              </a:ext>
            </a:extLst>
          </p:spPr>
        </p:cxnSp>
      </p:grpSp>
      <p:pic>
        <p:nvPicPr>
          <p:cNvPr id="126" name="Picture 4" descr="C:\Users\kume\Desktop\database-152091_64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61674" y="4171986"/>
            <a:ext cx="644059" cy="656017"/>
          </a:xfrm>
          <a:prstGeom prst="rect">
            <a:avLst/>
          </a:prstGeom>
          <a:noFill/>
          <a:extLst>
            <a:ext uri="{909E8E84-426E-40DD-AFC4-6F175D3DCCD1}">
              <a14:hiddenFill xmlns:a14="http://schemas.microsoft.com/office/drawing/2010/main">
                <a:solidFill>
                  <a:srgbClr val="FFFFFF"/>
                </a:solidFill>
              </a14:hiddenFill>
            </a:ext>
          </a:extLst>
        </p:spPr>
      </p:pic>
      <p:sp>
        <p:nvSpPr>
          <p:cNvPr id="128" name="Right Arrow 94"/>
          <p:cNvSpPr/>
          <p:nvPr/>
        </p:nvSpPr>
        <p:spPr bwMode="auto">
          <a:xfrm flipH="1">
            <a:off x="6612974" y="4437112"/>
            <a:ext cx="428258" cy="248953"/>
          </a:xfrm>
          <a:prstGeom prst="rightArrow">
            <a:avLst/>
          </a:prstGeom>
          <a:solidFill>
            <a:srgbClr val="E73440"/>
          </a:solidFill>
          <a:ln w="3175" cap="flat" cmpd="sng" algn="ctr">
            <a:solidFill>
              <a:schemeClr val="accent1">
                <a:lumMod val="90000"/>
              </a:schemeClr>
            </a:solidFill>
            <a:prstDash val="solid"/>
            <a:round/>
            <a:headEnd type="none" w="med" len="med"/>
            <a:tailEnd type="none" w="med" len="med"/>
          </a:ln>
          <a:effectLs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fontAlgn="ctr" hangingPunct="1">
              <a:defRPr/>
            </a:pPr>
            <a:endParaRPr lang="en-GB" altLang="en-US" sz="1200" smtClean="0">
              <a:solidFill>
                <a:srgbClr val="000000"/>
              </a:solidFill>
              <a:latin typeface="Fujitsu Sans" pitchFamily="34" charset="0"/>
            </a:endParaRPr>
          </a:p>
        </p:txBody>
      </p:sp>
      <p:sp>
        <p:nvSpPr>
          <p:cNvPr id="129" name="円/楕円 128"/>
          <p:cNvSpPr/>
          <p:nvPr/>
        </p:nvSpPr>
        <p:spPr bwMode="gray">
          <a:xfrm>
            <a:off x="3831049" y="5764560"/>
            <a:ext cx="2058055" cy="760784"/>
          </a:xfrm>
          <a:prstGeom prst="ellipse">
            <a:avLst/>
          </a:prstGeom>
          <a:noFill/>
          <a:ln w="76200">
            <a:prstDash val="sysDash"/>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ctr">
              <a:spcBef>
                <a:spcPct val="0"/>
              </a:spcBef>
              <a:spcAft>
                <a:spcPct val="0"/>
              </a:spcAft>
            </a:pPr>
            <a:endParaRPr lang="en-GB" dirty="0" err="1" smtClean="0">
              <a:solidFill>
                <a:prstClr val="black"/>
              </a:solidFill>
            </a:endParaRPr>
          </a:p>
        </p:txBody>
      </p:sp>
      <p:sp>
        <p:nvSpPr>
          <p:cNvPr id="132" name="正方形/長方形 131"/>
          <p:cNvSpPr/>
          <p:nvPr/>
        </p:nvSpPr>
        <p:spPr bwMode="gray">
          <a:xfrm>
            <a:off x="776536" y="2942224"/>
            <a:ext cx="1853491" cy="1350872"/>
          </a:xfrm>
          <a:prstGeom prst="rect">
            <a:avLst/>
          </a:prstGeom>
          <a:solidFill>
            <a:schemeClr val="accent6">
              <a:lumMod val="40000"/>
              <a:lumOff val="60000"/>
            </a:schemeClr>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dirty="0" smtClean="0">
              <a:solidFill>
                <a:srgbClr val="000000"/>
              </a:solidFill>
            </a:endParaRPr>
          </a:p>
        </p:txBody>
      </p:sp>
      <p:sp>
        <p:nvSpPr>
          <p:cNvPr id="133" name="正方形/長方形 132"/>
          <p:cNvSpPr/>
          <p:nvPr/>
        </p:nvSpPr>
        <p:spPr bwMode="gray">
          <a:xfrm>
            <a:off x="2360712" y="3397747"/>
            <a:ext cx="272075" cy="751333"/>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altLang="ja-JP" dirty="0" smtClean="0">
                <a:solidFill>
                  <a:srgbClr val="000000"/>
                </a:solidFill>
              </a:rPr>
              <a:t>A</a:t>
            </a:r>
          </a:p>
          <a:p>
            <a:pPr algn="ctr" fontAlgn="base">
              <a:spcBef>
                <a:spcPct val="0"/>
              </a:spcBef>
              <a:spcAft>
                <a:spcPct val="0"/>
              </a:spcAft>
            </a:pPr>
            <a:r>
              <a:rPr lang="en-US" altLang="ja-JP" dirty="0" smtClean="0">
                <a:solidFill>
                  <a:srgbClr val="000000"/>
                </a:solidFill>
              </a:rPr>
              <a:t>P</a:t>
            </a:r>
          </a:p>
          <a:p>
            <a:pPr algn="ctr" fontAlgn="base">
              <a:spcBef>
                <a:spcPct val="0"/>
              </a:spcBef>
              <a:spcAft>
                <a:spcPct val="0"/>
              </a:spcAft>
            </a:pPr>
            <a:r>
              <a:rPr lang="en-US" altLang="ja-JP" dirty="0" smtClean="0">
                <a:solidFill>
                  <a:srgbClr val="000000"/>
                </a:solidFill>
              </a:rPr>
              <a:t>I</a:t>
            </a:r>
          </a:p>
        </p:txBody>
      </p:sp>
      <p:sp>
        <p:nvSpPr>
          <p:cNvPr id="134" name="テキスト ボックス 133"/>
          <p:cNvSpPr txBox="1"/>
          <p:nvPr/>
        </p:nvSpPr>
        <p:spPr>
          <a:xfrm>
            <a:off x="836119" y="2918740"/>
            <a:ext cx="2028649" cy="338554"/>
          </a:xfrm>
          <a:prstGeom prst="rect">
            <a:avLst/>
          </a:prstGeom>
          <a:noFill/>
        </p:spPr>
        <p:txBody>
          <a:bodyPr wrap="square" rtlCol="0">
            <a:spAutoFit/>
          </a:bodyPr>
          <a:lstStyle/>
          <a:p>
            <a:r>
              <a:rPr lang="ja-JP" altLang="en-US" sz="1600" b="1" dirty="0" smtClean="0">
                <a:solidFill>
                  <a:prstClr val="black"/>
                </a:solidFill>
              </a:rPr>
              <a:t>法人ｲﾝﾌｫﾒｰｼｮﾝ</a:t>
            </a:r>
            <a:endParaRPr lang="en-US" altLang="ja-JP" sz="1600" b="1" dirty="0" smtClean="0">
              <a:solidFill>
                <a:prstClr val="black"/>
              </a:solidFill>
            </a:endParaRPr>
          </a:p>
        </p:txBody>
      </p:sp>
      <p:sp>
        <p:nvSpPr>
          <p:cNvPr id="135" name="フローチャート: 磁気ディスク 43"/>
          <p:cNvSpPr/>
          <p:nvPr/>
        </p:nvSpPr>
        <p:spPr bwMode="gray">
          <a:xfrm>
            <a:off x="920582" y="3571247"/>
            <a:ext cx="1296114" cy="649841"/>
          </a:xfrm>
          <a:prstGeom prst="flowChartMagneticDisk">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dirty="0" smtClean="0">
              <a:solidFill>
                <a:srgbClr val="000000"/>
              </a:solidFill>
            </a:endParaRPr>
          </a:p>
        </p:txBody>
      </p:sp>
      <p:sp>
        <p:nvSpPr>
          <p:cNvPr id="136" name="フローチャート: 書類 47"/>
          <p:cNvSpPr/>
          <p:nvPr/>
        </p:nvSpPr>
        <p:spPr bwMode="gray">
          <a:xfrm>
            <a:off x="1152904" y="3452309"/>
            <a:ext cx="814531" cy="480747"/>
          </a:xfrm>
          <a:prstGeom prst="flowChartDocument">
            <a:avLst/>
          </a:prstGeom>
          <a:solidFill>
            <a:schemeClr val="bg1"/>
          </a:solidFill>
          <a:ln w="12700" cap="flat" cmpd="sng" algn="ctr">
            <a:solidFill>
              <a:srgbClr val="B1B1AC"/>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dirty="0" smtClean="0">
              <a:solidFill>
                <a:srgbClr val="000000"/>
              </a:solidFill>
            </a:endParaRPr>
          </a:p>
        </p:txBody>
      </p:sp>
      <p:sp>
        <p:nvSpPr>
          <p:cNvPr id="137" name="フローチャート: 書類 47"/>
          <p:cNvSpPr/>
          <p:nvPr/>
        </p:nvSpPr>
        <p:spPr bwMode="gray">
          <a:xfrm>
            <a:off x="1095698" y="3524317"/>
            <a:ext cx="814531" cy="480747"/>
          </a:xfrm>
          <a:prstGeom prst="flowChartDocument">
            <a:avLst/>
          </a:prstGeom>
          <a:solidFill>
            <a:schemeClr val="bg1"/>
          </a:solidFill>
          <a:ln w="12700" cap="flat" cmpd="sng" algn="ctr">
            <a:solidFill>
              <a:srgbClr val="B1B1AC"/>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dirty="0" smtClean="0">
              <a:solidFill>
                <a:srgbClr val="000000"/>
              </a:solidFill>
            </a:endParaRPr>
          </a:p>
        </p:txBody>
      </p:sp>
      <p:sp>
        <p:nvSpPr>
          <p:cNvPr id="138" name="フローチャート: 書類 47"/>
          <p:cNvSpPr/>
          <p:nvPr/>
        </p:nvSpPr>
        <p:spPr bwMode="gray">
          <a:xfrm>
            <a:off x="1028482" y="3668333"/>
            <a:ext cx="814531" cy="480747"/>
          </a:xfrm>
          <a:prstGeom prst="flowChartDocument">
            <a:avLst/>
          </a:prstGeom>
          <a:solidFill>
            <a:schemeClr val="bg1"/>
          </a:solidFill>
          <a:ln w="12700" cap="flat" cmpd="sng" algn="ctr">
            <a:solidFill>
              <a:srgbClr val="B1B1AC"/>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dirty="0" smtClean="0">
              <a:solidFill>
                <a:srgbClr val="000000"/>
              </a:solidFill>
            </a:endParaRPr>
          </a:p>
        </p:txBody>
      </p:sp>
      <p:sp>
        <p:nvSpPr>
          <p:cNvPr id="139" name="正方形/長方形 138"/>
          <p:cNvSpPr/>
          <p:nvPr/>
        </p:nvSpPr>
        <p:spPr>
          <a:xfrm>
            <a:off x="971728" y="3625860"/>
            <a:ext cx="902811" cy="523220"/>
          </a:xfrm>
          <a:prstGeom prst="rect">
            <a:avLst/>
          </a:prstGeom>
        </p:spPr>
        <p:txBody>
          <a:bodyPr wrap="none">
            <a:spAutoFit/>
          </a:bodyPr>
          <a:lstStyle/>
          <a:p>
            <a:r>
              <a:rPr lang="ja-JP" altLang="en-US" sz="1400" b="1" dirty="0">
                <a:solidFill>
                  <a:prstClr val="black"/>
                </a:solidFill>
              </a:rPr>
              <a:t>法人</a:t>
            </a:r>
            <a:r>
              <a:rPr lang="ja-JP" altLang="en-US" sz="1400" b="1" dirty="0" smtClean="0">
                <a:solidFill>
                  <a:prstClr val="black"/>
                </a:solidFill>
              </a:rPr>
              <a:t>関連</a:t>
            </a:r>
            <a:endParaRPr lang="en-US" altLang="ja-JP" sz="1400" b="1" dirty="0" smtClean="0">
              <a:solidFill>
                <a:prstClr val="black"/>
              </a:solidFill>
            </a:endParaRPr>
          </a:p>
          <a:p>
            <a:r>
              <a:rPr lang="ja-JP" altLang="en-US" sz="1400" b="1" dirty="0" smtClean="0">
                <a:solidFill>
                  <a:prstClr val="black"/>
                </a:solidFill>
              </a:rPr>
              <a:t>情報</a:t>
            </a:r>
            <a:endParaRPr lang="ja-JP" altLang="en-US" sz="1400" b="1" dirty="0">
              <a:solidFill>
                <a:prstClr val="black"/>
              </a:solidFill>
            </a:endParaRPr>
          </a:p>
        </p:txBody>
      </p:sp>
      <p:sp>
        <p:nvSpPr>
          <p:cNvPr id="148" name="テキスト ボックス 97"/>
          <p:cNvSpPr txBox="1">
            <a:spLocks noChangeArrowheads="1"/>
          </p:cNvSpPr>
          <p:nvPr/>
        </p:nvSpPr>
        <p:spPr bwMode="auto">
          <a:xfrm>
            <a:off x="788026" y="2564904"/>
            <a:ext cx="852606" cy="276999"/>
          </a:xfrm>
          <a:prstGeom prst="rect">
            <a:avLst/>
          </a:prstGeom>
          <a:solidFill>
            <a:srgbClr val="FFC000"/>
          </a:solidFill>
          <a:ln>
            <a:noFill/>
          </a:ln>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200" i="1" dirty="0" smtClean="0">
                <a:solidFill>
                  <a:prstClr val="black"/>
                </a:solidFill>
                <a:latin typeface="Calibri"/>
                <a:ea typeface="ＭＳ Ｐゴシック"/>
                <a:cs typeface="Verdana" pitchFamily="34" charset="0"/>
              </a:rPr>
              <a:t>Open Data</a:t>
            </a:r>
            <a:endParaRPr lang="ja-JP" altLang="en-US" sz="1200" i="1" dirty="0">
              <a:solidFill>
                <a:prstClr val="black"/>
              </a:solidFill>
              <a:latin typeface="Calibri"/>
              <a:ea typeface="ＭＳ Ｐゴシック"/>
              <a:cs typeface="Verdana" pitchFamily="34" charset="0"/>
            </a:endParaRPr>
          </a:p>
        </p:txBody>
      </p:sp>
      <p:sp>
        <p:nvSpPr>
          <p:cNvPr id="152" name="TextBox 92"/>
          <p:cNvSpPr txBox="1">
            <a:spLocks noChangeArrowheads="1"/>
          </p:cNvSpPr>
          <p:nvPr/>
        </p:nvSpPr>
        <p:spPr bwMode="auto">
          <a:xfrm>
            <a:off x="8274817" y="4489375"/>
            <a:ext cx="11426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400" b="1" dirty="0" smtClean="0">
                <a:solidFill>
                  <a:prstClr val="black"/>
                </a:solidFill>
                <a:latin typeface="Calibri"/>
                <a:ea typeface="ＭＳ Ｐゴシック"/>
                <a:cs typeface="Verdana" pitchFamily="34" charset="0"/>
              </a:rPr>
              <a:t>有償データ</a:t>
            </a:r>
            <a:endParaRPr lang="en-GB" altLang="ja-JP" sz="1400" b="1" dirty="0">
              <a:solidFill>
                <a:prstClr val="black"/>
              </a:solidFill>
              <a:latin typeface="Calibri"/>
              <a:ea typeface="ＭＳ Ｐゴシック"/>
              <a:cs typeface="Verdana" pitchFamily="34" charset="0"/>
            </a:endParaRPr>
          </a:p>
        </p:txBody>
      </p:sp>
      <p:cxnSp>
        <p:nvCxnSpPr>
          <p:cNvPr id="153" name="Straight Connector 62"/>
          <p:cNvCxnSpPr/>
          <p:nvPr/>
        </p:nvCxnSpPr>
        <p:spPr bwMode="auto">
          <a:xfrm flipH="1">
            <a:off x="6562252" y="4221088"/>
            <a:ext cx="2529998" cy="0"/>
          </a:xfrm>
          <a:prstGeom prst="line">
            <a:avLst/>
          </a:prstGeom>
          <a:noFill/>
          <a:ln w="15875" cap="flat" cmpd="sng" algn="ctr">
            <a:solidFill>
              <a:schemeClr val="tx1">
                <a:lumMod val="75000"/>
                <a:lumOff val="25000"/>
                <a:alpha val="57000"/>
              </a:schemeClr>
            </a:solidFill>
            <a:prstDash val="dash"/>
            <a:round/>
            <a:headEnd type="none" w="med" len="med"/>
            <a:tailEnd type="none" w="med" len="med"/>
          </a:ln>
          <a:effectLst/>
          <a:extLst/>
        </p:spPr>
      </p:cxnSp>
      <p:pic>
        <p:nvPicPr>
          <p:cNvPr id="156"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29301" r="32859" b="46442"/>
          <a:stretch/>
        </p:blipFill>
        <p:spPr bwMode="auto">
          <a:xfrm>
            <a:off x="3250707" y="3453893"/>
            <a:ext cx="3214461" cy="1847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7" name="正方形/長方形 156"/>
          <p:cNvSpPr/>
          <p:nvPr/>
        </p:nvSpPr>
        <p:spPr>
          <a:xfrm>
            <a:off x="3250707" y="3463425"/>
            <a:ext cx="3214461" cy="18377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2" name="TextBox 92"/>
          <p:cNvSpPr txBox="1">
            <a:spLocks noChangeArrowheads="1"/>
          </p:cNvSpPr>
          <p:nvPr/>
        </p:nvSpPr>
        <p:spPr bwMode="auto">
          <a:xfrm>
            <a:off x="8192639" y="2977788"/>
            <a:ext cx="16569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400" b="1" dirty="0" smtClean="0">
                <a:solidFill>
                  <a:prstClr val="black"/>
                </a:solidFill>
                <a:latin typeface="Calibri"/>
                <a:ea typeface="ＭＳ Ｐゴシック"/>
                <a:cs typeface="Verdana" pitchFamily="34" charset="0"/>
              </a:rPr>
              <a:t>企業が持つ</a:t>
            </a:r>
            <a:endParaRPr lang="en-US" altLang="ja-JP" sz="1400" b="1" dirty="0" smtClean="0">
              <a:solidFill>
                <a:prstClr val="black"/>
              </a:solidFill>
              <a:latin typeface="Calibri"/>
              <a:ea typeface="ＭＳ Ｐゴシック"/>
              <a:cs typeface="Verdana" pitchFamily="34" charset="0"/>
            </a:endParaRPr>
          </a:p>
          <a:p>
            <a:pPr eaLnBrk="1" hangingPunct="1">
              <a:defRPr/>
            </a:pPr>
            <a:r>
              <a:rPr lang="ja-JP" altLang="en-US" sz="1400" b="1" dirty="0" smtClean="0">
                <a:solidFill>
                  <a:prstClr val="black"/>
                </a:solidFill>
                <a:latin typeface="Calibri"/>
                <a:ea typeface="ＭＳ Ｐゴシック"/>
                <a:cs typeface="Verdana" pitchFamily="34" charset="0"/>
              </a:rPr>
              <a:t>会社固有データ</a:t>
            </a:r>
            <a:endParaRPr lang="en-GB" altLang="ja-JP" sz="1400" b="1" dirty="0">
              <a:solidFill>
                <a:prstClr val="black"/>
              </a:solidFill>
              <a:latin typeface="Calibri"/>
              <a:ea typeface="ＭＳ Ｐゴシック"/>
              <a:cs typeface="Verdana" pitchFamily="34" charset="0"/>
            </a:endParaRPr>
          </a:p>
        </p:txBody>
      </p:sp>
      <p:sp>
        <p:nvSpPr>
          <p:cNvPr id="163" name="テキスト ボックス 97"/>
          <p:cNvSpPr txBox="1">
            <a:spLocks noChangeArrowheads="1"/>
          </p:cNvSpPr>
          <p:nvPr/>
        </p:nvSpPr>
        <p:spPr bwMode="auto">
          <a:xfrm>
            <a:off x="8478328" y="2719953"/>
            <a:ext cx="939168" cy="276999"/>
          </a:xfrm>
          <a:prstGeom prst="rect">
            <a:avLst/>
          </a:prstGeom>
          <a:solidFill>
            <a:srgbClr val="FF0000"/>
          </a:solidFill>
          <a:ln>
            <a:noFill/>
          </a:ln>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200" b="1" i="1" dirty="0" smtClean="0">
                <a:solidFill>
                  <a:prstClr val="black"/>
                </a:solidFill>
                <a:latin typeface="Calibri"/>
                <a:ea typeface="ＭＳ Ｐゴシック"/>
                <a:cs typeface="Verdana" pitchFamily="34" charset="0"/>
              </a:rPr>
              <a:t>Closed</a:t>
            </a:r>
            <a:r>
              <a:rPr lang="en-US" altLang="ja-JP" sz="1200" i="1" dirty="0" smtClean="0">
                <a:solidFill>
                  <a:prstClr val="black"/>
                </a:solidFill>
                <a:latin typeface="Calibri"/>
                <a:ea typeface="ＭＳ Ｐゴシック"/>
                <a:cs typeface="Verdana" pitchFamily="34" charset="0"/>
              </a:rPr>
              <a:t> Data</a:t>
            </a:r>
            <a:endParaRPr lang="ja-JP" altLang="en-US" sz="1200" i="1" dirty="0">
              <a:solidFill>
                <a:prstClr val="black"/>
              </a:solidFill>
              <a:latin typeface="Calibri"/>
              <a:ea typeface="ＭＳ Ｐゴシック"/>
              <a:cs typeface="Verdana" pitchFamily="34" charset="0"/>
            </a:endParaRPr>
          </a:p>
        </p:txBody>
      </p:sp>
      <p:sp>
        <p:nvSpPr>
          <p:cNvPr id="165" name="Right Arrow 94"/>
          <p:cNvSpPr/>
          <p:nvPr/>
        </p:nvSpPr>
        <p:spPr bwMode="auto">
          <a:xfrm flipH="1">
            <a:off x="6612974" y="3756111"/>
            <a:ext cx="428258" cy="248953"/>
          </a:xfrm>
          <a:prstGeom prst="rightArrow">
            <a:avLst/>
          </a:prstGeom>
          <a:solidFill>
            <a:srgbClr val="E73440"/>
          </a:solidFill>
          <a:ln w="3175" cap="flat" cmpd="sng" algn="ctr">
            <a:solidFill>
              <a:schemeClr val="accent1">
                <a:lumMod val="90000"/>
              </a:schemeClr>
            </a:solidFill>
            <a:prstDash val="solid"/>
            <a:round/>
            <a:headEnd type="none" w="med" len="med"/>
            <a:tailEnd type="none" w="med" len="med"/>
          </a:ln>
          <a:effectLs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fontAlgn="ctr" hangingPunct="1">
              <a:defRPr/>
            </a:pPr>
            <a:endParaRPr lang="en-GB" altLang="en-US" sz="1200" smtClean="0">
              <a:solidFill>
                <a:srgbClr val="000000"/>
              </a:solidFill>
              <a:latin typeface="Fujitsu Sans" pitchFamily="34" charset="0"/>
            </a:endParaRPr>
          </a:p>
        </p:txBody>
      </p:sp>
      <p:sp>
        <p:nvSpPr>
          <p:cNvPr id="168" name="正方形/長方形 167"/>
          <p:cNvSpPr/>
          <p:nvPr/>
        </p:nvSpPr>
        <p:spPr bwMode="gray">
          <a:xfrm>
            <a:off x="759318" y="4487566"/>
            <a:ext cx="1799152" cy="813642"/>
          </a:xfrm>
          <a:prstGeom prst="rect">
            <a:avLst/>
          </a:prstGeom>
          <a:ln w="12700">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dirty="0" smtClean="0">
              <a:solidFill>
                <a:srgbClr val="000000"/>
              </a:solidFill>
            </a:endParaRPr>
          </a:p>
        </p:txBody>
      </p:sp>
      <p:sp>
        <p:nvSpPr>
          <p:cNvPr id="169" name="正方形/長方形 168"/>
          <p:cNvSpPr/>
          <p:nvPr/>
        </p:nvSpPr>
        <p:spPr bwMode="gray">
          <a:xfrm>
            <a:off x="2381314" y="4477867"/>
            <a:ext cx="272075" cy="751333"/>
          </a:xfrm>
          <a:prstGeom prst="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altLang="ja-JP" dirty="0" smtClean="0">
                <a:solidFill>
                  <a:srgbClr val="000000"/>
                </a:solidFill>
              </a:rPr>
              <a:t>A</a:t>
            </a:r>
          </a:p>
          <a:p>
            <a:pPr algn="ctr" fontAlgn="base">
              <a:spcBef>
                <a:spcPct val="0"/>
              </a:spcBef>
              <a:spcAft>
                <a:spcPct val="0"/>
              </a:spcAft>
            </a:pPr>
            <a:r>
              <a:rPr lang="en-US" altLang="ja-JP" dirty="0" smtClean="0">
                <a:solidFill>
                  <a:srgbClr val="000000"/>
                </a:solidFill>
              </a:rPr>
              <a:t>P</a:t>
            </a:r>
          </a:p>
          <a:p>
            <a:pPr algn="ctr" fontAlgn="base">
              <a:spcBef>
                <a:spcPct val="0"/>
              </a:spcBef>
              <a:spcAft>
                <a:spcPct val="0"/>
              </a:spcAft>
            </a:pPr>
            <a:r>
              <a:rPr lang="en-US" altLang="ja-JP" dirty="0" smtClean="0">
                <a:solidFill>
                  <a:srgbClr val="000000"/>
                </a:solidFill>
              </a:rPr>
              <a:t>I</a:t>
            </a:r>
          </a:p>
        </p:txBody>
      </p:sp>
      <p:sp>
        <p:nvSpPr>
          <p:cNvPr id="171" name="フローチャート: 磁気ディスク 43"/>
          <p:cNvSpPr/>
          <p:nvPr/>
        </p:nvSpPr>
        <p:spPr bwMode="gray">
          <a:xfrm>
            <a:off x="843409" y="4579359"/>
            <a:ext cx="1296114" cy="649841"/>
          </a:xfrm>
          <a:prstGeom prst="flowChartMagneticDisk">
            <a:avLst/>
          </a:prstGeom>
          <a:solidFill>
            <a:srgbClr val="DAD9D6"/>
          </a:solidFill>
          <a:ln w="9525" cap="flat" cmpd="sng" algn="ctr">
            <a:solidFill>
              <a:srgbClr val="B1B1AC"/>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dirty="0" smtClean="0">
              <a:solidFill>
                <a:srgbClr val="000000"/>
              </a:solidFill>
            </a:endParaRPr>
          </a:p>
        </p:txBody>
      </p:sp>
      <p:sp>
        <p:nvSpPr>
          <p:cNvPr id="172" name="フローチャート: 書類 47"/>
          <p:cNvSpPr/>
          <p:nvPr/>
        </p:nvSpPr>
        <p:spPr bwMode="gray">
          <a:xfrm>
            <a:off x="1161546" y="4604437"/>
            <a:ext cx="814531" cy="480747"/>
          </a:xfrm>
          <a:prstGeom prst="flowChartDocument">
            <a:avLst/>
          </a:prstGeom>
          <a:solidFill>
            <a:schemeClr val="bg1"/>
          </a:solidFill>
          <a:ln w="12700" cap="flat" cmpd="sng" algn="ctr">
            <a:solidFill>
              <a:srgbClr val="B1B1AC"/>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dirty="0" smtClean="0">
              <a:solidFill>
                <a:srgbClr val="000000"/>
              </a:solidFill>
            </a:endParaRPr>
          </a:p>
        </p:txBody>
      </p:sp>
      <p:sp>
        <p:nvSpPr>
          <p:cNvPr id="173" name="フローチャート: 書類 47"/>
          <p:cNvSpPr/>
          <p:nvPr/>
        </p:nvSpPr>
        <p:spPr bwMode="gray">
          <a:xfrm>
            <a:off x="1104342" y="4676445"/>
            <a:ext cx="814531" cy="480747"/>
          </a:xfrm>
          <a:prstGeom prst="flowChartDocument">
            <a:avLst/>
          </a:prstGeom>
          <a:solidFill>
            <a:schemeClr val="bg1"/>
          </a:solidFill>
          <a:ln w="12700" cap="flat" cmpd="sng" algn="ctr">
            <a:solidFill>
              <a:srgbClr val="B1B1AC"/>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dirty="0" smtClean="0">
              <a:solidFill>
                <a:srgbClr val="000000"/>
              </a:solidFill>
            </a:endParaRPr>
          </a:p>
        </p:txBody>
      </p:sp>
      <p:sp>
        <p:nvSpPr>
          <p:cNvPr id="174" name="フローチャート: 書類 47"/>
          <p:cNvSpPr/>
          <p:nvPr/>
        </p:nvSpPr>
        <p:spPr bwMode="gray">
          <a:xfrm>
            <a:off x="1037126" y="4748453"/>
            <a:ext cx="814531" cy="480747"/>
          </a:xfrm>
          <a:prstGeom prst="flowChartDocument">
            <a:avLst/>
          </a:prstGeom>
          <a:solidFill>
            <a:schemeClr val="bg1"/>
          </a:solidFill>
          <a:ln w="12700" cap="flat" cmpd="sng" algn="ctr">
            <a:solidFill>
              <a:srgbClr val="B1B1AC"/>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dirty="0" smtClean="0">
              <a:solidFill>
                <a:srgbClr val="000000"/>
              </a:solidFill>
            </a:endParaRPr>
          </a:p>
        </p:txBody>
      </p:sp>
      <p:sp>
        <p:nvSpPr>
          <p:cNvPr id="175" name="正方形/長方形 174"/>
          <p:cNvSpPr/>
          <p:nvPr/>
        </p:nvSpPr>
        <p:spPr>
          <a:xfrm>
            <a:off x="980371" y="4798313"/>
            <a:ext cx="1079142" cy="430887"/>
          </a:xfrm>
          <a:prstGeom prst="rect">
            <a:avLst/>
          </a:prstGeom>
        </p:spPr>
        <p:txBody>
          <a:bodyPr wrap="none">
            <a:spAutoFit/>
          </a:bodyPr>
          <a:lstStyle/>
          <a:p>
            <a:r>
              <a:rPr lang="ja-JP" altLang="en-US" sz="1100" dirty="0" smtClean="0">
                <a:solidFill>
                  <a:prstClr val="black"/>
                </a:solidFill>
              </a:rPr>
              <a:t>各種</a:t>
            </a:r>
            <a:endParaRPr lang="en-US" altLang="ja-JP" sz="1100" dirty="0" smtClean="0">
              <a:solidFill>
                <a:prstClr val="black"/>
              </a:solidFill>
            </a:endParaRPr>
          </a:p>
          <a:p>
            <a:r>
              <a:rPr lang="ja-JP" altLang="en-US" sz="1100" dirty="0" smtClean="0">
                <a:solidFill>
                  <a:prstClr val="black"/>
                </a:solidFill>
              </a:rPr>
              <a:t>オープンデータ</a:t>
            </a:r>
            <a:endParaRPr lang="en-US" altLang="ja-JP" sz="1100" dirty="0" smtClean="0">
              <a:solidFill>
                <a:prstClr val="black"/>
              </a:solidFill>
            </a:endParaRPr>
          </a:p>
        </p:txBody>
      </p:sp>
      <p:sp>
        <p:nvSpPr>
          <p:cNvPr id="177" name="テキスト ボックス 14"/>
          <p:cNvSpPr txBox="1">
            <a:spLocks noChangeArrowheads="1"/>
          </p:cNvSpPr>
          <p:nvPr/>
        </p:nvSpPr>
        <p:spPr bwMode="ltGray">
          <a:xfrm>
            <a:off x="6681192" y="6296298"/>
            <a:ext cx="2448234" cy="523220"/>
          </a:xfrm>
          <a:prstGeom prst="rect">
            <a:avLst/>
          </a:prstGeom>
          <a:solidFill>
            <a:schemeClr val="bg1"/>
          </a:solidFill>
          <a:ln>
            <a:noFill/>
          </a:ln>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en-US" altLang="ja-JP" sz="1600" b="1" dirty="0" smtClean="0">
                <a:solidFill>
                  <a:prstClr val="black"/>
                </a:solidFill>
                <a:latin typeface="Calibri"/>
                <a:ea typeface="Verdana" pitchFamily="34" charset="0"/>
                <a:cs typeface="Verdana" pitchFamily="34" charset="0"/>
              </a:rPr>
              <a:t>Linked Open Data</a:t>
            </a:r>
          </a:p>
          <a:p>
            <a:pPr algn="ctr" eaLnBrk="1" hangingPunct="1">
              <a:defRPr/>
            </a:pPr>
            <a:r>
              <a:rPr lang="ja-JP" altLang="en-US" sz="1200" b="1" dirty="0" smtClean="0">
                <a:solidFill>
                  <a:prstClr val="black"/>
                </a:solidFill>
                <a:latin typeface="Calibri"/>
                <a:ea typeface="Verdana" pitchFamily="34" charset="0"/>
                <a:cs typeface="Verdana" pitchFamily="34" charset="0"/>
              </a:rPr>
              <a:t>百科事典</a:t>
            </a:r>
            <a:r>
              <a:rPr lang="en-US" altLang="ja-JP" sz="1200" b="1" dirty="0" smtClean="0">
                <a:solidFill>
                  <a:prstClr val="black"/>
                </a:solidFill>
                <a:latin typeface="Calibri"/>
                <a:ea typeface="Verdana" pitchFamily="34" charset="0"/>
                <a:cs typeface="Verdana" pitchFamily="34" charset="0"/>
              </a:rPr>
              <a:t>, </a:t>
            </a:r>
            <a:r>
              <a:rPr lang="ja-JP" altLang="en-US" sz="1200" b="1" dirty="0" smtClean="0">
                <a:solidFill>
                  <a:prstClr val="black"/>
                </a:solidFill>
                <a:latin typeface="Calibri"/>
                <a:ea typeface="Verdana" pitchFamily="34" charset="0"/>
                <a:cs typeface="Verdana" pitchFamily="34" charset="0"/>
              </a:rPr>
              <a:t>地理情報</a:t>
            </a:r>
            <a:r>
              <a:rPr lang="en-US" altLang="ja-JP" sz="1200" b="1" dirty="0" smtClean="0">
                <a:solidFill>
                  <a:prstClr val="black"/>
                </a:solidFill>
                <a:latin typeface="Calibri"/>
                <a:ea typeface="Verdana" pitchFamily="34" charset="0"/>
                <a:cs typeface="Verdana" pitchFamily="34" charset="0"/>
              </a:rPr>
              <a:t>, </a:t>
            </a:r>
            <a:r>
              <a:rPr lang="ja-JP" altLang="en-US" sz="1200" b="1" dirty="0" smtClean="0">
                <a:solidFill>
                  <a:prstClr val="black"/>
                </a:solidFill>
                <a:latin typeface="Calibri"/>
                <a:ea typeface="Verdana" pitchFamily="34" charset="0"/>
                <a:cs typeface="Verdana" pitchFamily="34" charset="0"/>
              </a:rPr>
              <a:t>専門用語</a:t>
            </a:r>
            <a:r>
              <a:rPr lang="en-US" altLang="ja-JP" sz="1200" b="1" dirty="0" smtClean="0">
                <a:solidFill>
                  <a:prstClr val="black"/>
                </a:solidFill>
                <a:latin typeface="Calibri"/>
                <a:ea typeface="Verdana" pitchFamily="34" charset="0"/>
                <a:cs typeface="Verdana" pitchFamily="34" charset="0"/>
              </a:rPr>
              <a:t>, </a:t>
            </a:r>
            <a:r>
              <a:rPr lang="en-US" altLang="ja-JP" sz="1200" b="1" dirty="0" err="1" smtClean="0">
                <a:solidFill>
                  <a:prstClr val="black"/>
                </a:solidFill>
                <a:latin typeface="Calibri"/>
                <a:ea typeface="Verdana" pitchFamily="34" charset="0"/>
                <a:cs typeface="Verdana" pitchFamily="34" charset="0"/>
              </a:rPr>
              <a:t>etc</a:t>
            </a:r>
            <a:endParaRPr lang="ja-JP" altLang="en-US" sz="1600" b="1" dirty="0">
              <a:solidFill>
                <a:prstClr val="black"/>
              </a:solidFill>
              <a:latin typeface="Calibri"/>
              <a:ea typeface="HGP創英角ｺﾞｼｯｸUB" pitchFamily="50" charset="-128"/>
              <a:cs typeface="Verdana" pitchFamily="34" charset="0"/>
            </a:endParaRPr>
          </a:p>
        </p:txBody>
      </p:sp>
      <p:sp>
        <p:nvSpPr>
          <p:cNvPr id="180" name="TextBox 92"/>
          <p:cNvSpPr txBox="1">
            <a:spLocks noChangeArrowheads="1"/>
          </p:cNvSpPr>
          <p:nvPr/>
        </p:nvSpPr>
        <p:spPr bwMode="auto">
          <a:xfrm>
            <a:off x="757091" y="2060848"/>
            <a:ext cx="14596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400" b="1" dirty="0" smtClean="0">
                <a:solidFill>
                  <a:prstClr val="black"/>
                </a:solidFill>
                <a:latin typeface="Calibri"/>
                <a:ea typeface="ＭＳ Ｐゴシック"/>
                <a:cs typeface="Verdana" pitchFamily="34" charset="0"/>
              </a:rPr>
              <a:t>政府公開</a:t>
            </a:r>
            <a:endParaRPr lang="en-US" altLang="ja-JP" sz="1400" b="1" dirty="0" smtClean="0">
              <a:solidFill>
                <a:prstClr val="black"/>
              </a:solidFill>
              <a:latin typeface="Calibri"/>
              <a:ea typeface="ＭＳ Ｐゴシック"/>
              <a:cs typeface="Verdana" pitchFamily="34" charset="0"/>
            </a:endParaRPr>
          </a:p>
          <a:p>
            <a:pPr eaLnBrk="1" hangingPunct="1">
              <a:defRPr/>
            </a:pPr>
            <a:r>
              <a:rPr lang="ja-JP" altLang="en-US" sz="1400" b="1" dirty="0">
                <a:solidFill>
                  <a:prstClr val="black"/>
                </a:solidFill>
                <a:latin typeface="Calibri"/>
                <a:ea typeface="ＭＳ Ｐゴシック"/>
                <a:cs typeface="Verdana" pitchFamily="34" charset="0"/>
              </a:rPr>
              <a:t>オープン</a:t>
            </a:r>
            <a:r>
              <a:rPr lang="ja-JP" altLang="en-US" sz="1400" b="1" dirty="0" smtClean="0">
                <a:solidFill>
                  <a:prstClr val="black"/>
                </a:solidFill>
                <a:latin typeface="Calibri"/>
                <a:ea typeface="ＭＳ Ｐゴシック"/>
                <a:cs typeface="Verdana" pitchFamily="34" charset="0"/>
              </a:rPr>
              <a:t>データ</a:t>
            </a:r>
            <a:endParaRPr lang="en-GB" altLang="ja-JP" sz="1400" b="1" dirty="0">
              <a:solidFill>
                <a:prstClr val="black"/>
              </a:solidFill>
              <a:latin typeface="Calibri"/>
              <a:ea typeface="ＭＳ Ｐゴシック"/>
              <a:cs typeface="Verdana" pitchFamily="34" charset="0"/>
            </a:endParaRPr>
          </a:p>
        </p:txBody>
      </p:sp>
      <p:sp>
        <p:nvSpPr>
          <p:cNvPr id="185" name="Right Arrow 94"/>
          <p:cNvSpPr/>
          <p:nvPr/>
        </p:nvSpPr>
        <p:spPr bwMode="auto">
          <a:xfrm rot="2700000" flipH="1">
            <a:off x="6316148" y="5390757"/>
            <a:ext cx="395315" cy="269699"/>
          </a:xfrm>
          <a:prstGeom prst="rightArrow">
            <a:avLst/>
          </a:prstGeom>
          <a:solidFill>
            <a:srgbClr val="E73440"/>
          </a:solidFill>
          <a:ln w="3175" cap="flat" cmpd="sng" algn="ctr">
            <a:solidFill>
              <a:schemeClr val="accent1">
                <a:lumMod val="90000"/>
              </a:schemeClr>
            </a:solidFill>
            <a:prstDash val="solid"/>
            <a:round/>
            <a:headEnd type="none" w="med" len="med"/>
            <a:tailEnd type="none" w="med" len="med"/>
          </a:ln>
          <a:effectLs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fontAlgn="ctr" hangingPunct="1">
              <a:defRPr/>
            </a:pPr>
            <a:endParaRPr lang="en-GB" altLang="en-US" sz="1200" smtClean="0">
              <a:solidFill>
                <a:srgbClr val="000000"/>
              </a:solidFill>
              <a:latin typeface="Fujitsu Sans" pitchFamily="34" charset="0"/>
            </a:endParaRPr>
          </a:p>
        </p:txBody>
      </p:sp>
      <p:pic>
        <p:nvPicPr>
          <p:cNvPr id="187" name="Picture 2" descr="http://ddl.design.css.fujitsu.com/ddl/ja/contents/02_%E3%82%A4%E3%83%A9%E3%82%B9%E3%83%88/99_%E6%97%A7%E3%83%86%E3%82%A4%E3%82%B9%E3%83%88/05_%E5%BB%BA%E7%89%A9/99_%E3%81%9D%E3%81%AE%E4%BB%96%EF%BC%88%E5%A4%96%E8%A6%B3%E3%83%BB%E5%AE%A4%E5%86%85%EF%BC%89/8988_0063.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497439" y="3469888"/>
            <a:ext cx="632025" cy="67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4" descr="http://ddl.design.css.fujitsu.com/ddl/ja/contents/02_%E3%82%A4%E3%83%A9%E3%82%B9%E3%83%88/99_%E6%97%A7%E3%83%86%E3%82%A4%E3%82%B9%E3%83%88/05_%E5%BB%BA%E7%89%A9/99_%E3%81%9D%E3%81%AE%E4%BB%96%EF%BC%88%E5%A4%96%E8%A6%B3%E3%83%BB%E5%AE%A4%E5%86%85%EF%BC%89/8988_0061.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8516689" y="4863496"/>
            <a:ext cx="828799" cy="43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 name="テキスト ボックス 14"/>
          <p:cNvSpPr txBox="1">
            <a:spLocks noChangeArrowheads="1"/>
          </p:cNvSpPr>
          <p:nvPr/>
        </p:nvSpPr>
        <p:spPr bwMode="ltGray">
          <a:xfrm>
            <a:off x="7030099" y="4603775"/>
            <a:ext cx="159530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100" b="1" dirty="0" smtClean="0">
                <a:solidFill>
                  <a:prstClr val="black"/>
                </a:solidFill>
                <a:latin typeface="Calibri"/>
                <a:ea typeface="Verdana" pitchFamily="34" charset="0"/>
                <a:cs typeface="Verdana" pitchFamily="34" charset="0"/>
              </a:rPr>
              <a:t>企業信用情報</a:t>
            </a:r>
            <a:endParaRPr lang="en-US" altLang="ja-JP" sz="1100" b="1" dirty="0" smtClean="0">
              <a:solidFill>
                <a:prstClr val="black"/>
              </a:solidFill>
              <a:latin typeface="Calibri"/>
              <a:ea typeface="Verdana" pitchFamily="34" charset="0"/>
              <a:cs typeface="Verdana" pitchFamily="34" charset="0"/>
            </a:endParaRPr>
          </a:p>
          <a:p>
            <a:pPr eaLnBrk="1" hangingPunct="1">
              <a:defRPr/>
            </a:pPr>
            <a:r>
              <a:rPr lang="ja-JP" altLang="en-US" sz="1100" b="1" dirty="0" smtClean="0">
                <a:solidFill>
                  <a:prstClr val="black"/>
                </a:solidFill>
                <a:latin typeface="Calibri"/>
                <a:ea typeface="Verdana" pitchFamily="34" charset="0"/>
                <a:cs typeface="Verdana" pitchFamily="34" charset="0"/>
              </a:rPr>
              <a:t>業界・市場調査</a:t>
            </a:r>
            <a:endParaRPr lang="en-US" altLang="ja-JP" sz="1100" b="1" dirty="0">
              <a:solidFill>
                <a:prstClr val="black"/>
              </a:solidFill>
              <a:latin typeface="Calibri"/>
              <a:ea typeface="Verdana" pitchFamily="34" charset="0"/>
              <a:cs typeface="Verdana" pitchFamily="34" charset="0"/>
            </a:endParaRPr>
          </a:p>
          <a:p>
            <a:pPr eaLnBrk="1" hangingPunct="1">
              <a:defRPr/>
            </a:pPr>
            <a:r>
              <a:rPr lang="ja-JP" altLang="en-US" sz="1100" b="1" dirty="0" smtClean="0">
                <a:solidFill>
                  <a:prstClr val="black"/>
                </a:solidFill>
                <a:latin typeface="Calibri"/>
                <a:ea typeface="Verdana" pitchFamily="34" charset="0"/>
                <a:cs typeface="Verdana" pitchFamily="34" charset="0"/>
              </a:rPr>
              <a:t>取引先・関係会社情報</a:t>
            </a:r>
            <a:endParaRPr lang="en-US" altLang="ja-JP" sz="1100" b="1" dirty="0" smtClean="0">
              <a:solidFill>
                <a:prstClr val="black"/>
              </a:solidFill>
              <a:latin typeface="Calibri"/>
              <a:ea typeface="Verdana" pitchFamily="34" charset="0"/>
              <a:cs typeface="Verdana" pitchFamily="34" charset="0"/>
            </a:endParaRPr>
          </a:p>
          <a:p>
            <a:pPr eaLnBrk="1" hangingPunct="1">
              <a:defRPr/>
            </a:pPr>
            <a:r>
              <a:rPr lang="en-US" altLang="ja-JP" sz="1100" b="1" dirty="0" smtClean="0">
                <a:solidFill>
                  <a:prstClr val="black"/>
                </a:solidFill>
                <a:latin typeface="Calibri"/>
                <a:ea typeface="Verdana" pitchFamily="34" charset="0"/>
                <a:cs typeface="Verdana" pitchFamily="34" charset="0"/>
              </a:rPr>
              <a:t> </a:t>
            </a:r>
            <a:r>
              <a:rPr lang="en-US" altLang="ja-JP" sz="1100" b="1" dirty="0" err="1" smtClean="0">
                <a:solidFill>
                  <a:prstClr val="black"/>
                </a:solidFill>
                <a:latin typeface="Calibri"/>
                <a:ea typeface="Verdana" pitchFamily="34" charset="0"/>
                <a:cs typeface="Verdana" pitchFamily="34" charset="0"/>
              </a:rPr>
              <a:t>etc</a:t>
            </a:r>
            <a:endParaRPr lang="ja-JP" altLang="en-US" sz="1100" b="1" dirty="0">
              <a:solidFill>
                <a:prstClr val="black"/>
              </a:solidFill>
              <a:latin typeface="Calibri"/>
              <a:ea typeface="HGP創英角ｺﾞｼｯｸUB" pitchFamily="50" charset="-128"/>
              <a:cs typeface="Verdana" pitchFamily="34" charset="0"/>
            </a:endParaRPr>
          </a:p>
        </p:txBody>
      </p:sp>
      <p:sp>
        <p:nvSpPr>
          <p:cNvPr id="193" name="テキスト ボックス 14"/>
          <p:cNvSpPr txBox="1">
            <a:spLocks noChangeArrowheads="1"/>
          </p:cNvSpPr>
          <p:nvPr/>
        </p:nvSpPr>
        <p:spPr bwMode="ltGray">
          <a:xfrm>
            <a:off x="7096204" y="3620924"/>
            <a:ext cx="131318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100" b="1" dirty="0" smtClean="0">
                <a:solidFill>
                  <a:prstClr val="black"/>
                </a:solidFill>
                <a:latin typeface="Calibri"/>
                <a:ea typeface="Verdana" pitchFamily="34" charset="0"/>
                <a:cs typeface="Verdana" pitchFamily="34" charset="0"/>
              </a:rPr>
              <a:t>顧客情報・取引先</a:t>
            </a:r>
            <a:endParaRPr lang="en-US" altLang="ja-JP" sz="1100" b="1" dirty="0">
              <a:solidFill>
                <a:prstClr val="black"/>
              </a:solidFill>
              <a:latin typeface="Calibri"/>
              <a:ea typeface="Verdana" pitchFamily="34" charset="0"/>
              <a:cs typeface="Verdana" pitchFamily="34" charset="0"/>
            </a:endParaRPr>
          </a:p>
          <a:p>
            <a:pPr eaLnBrk="1" hangingPunct="1">
              <a:defRPr/>
            </a:pPr>
            <a:r>
              <a:rPr lang="ja-JP" altLang="en-US" sz="1100" b="1" dirty="0" smtClean="0">
                <a:solidFill>
                  <a:prstClr val="black"/>
                </a:solidFill>
                <a:latin typeface="Calibri"/>
                <a:ea typeface="Verdana" pitchFamily="34" charset="0"/>
                <a:cs typeface="Verdana" pitchFamily="34" charset="0"/>
              </a:rPr>
              <a:t>担当者・担当部署</a:t>
            </a:r>
            <a:endParaRPr lang="en-US" altLang="ja-JP" sz="1100" b="1" dirty="0" smtClean="0">
              <a:solidFill>
                <a:prstClr val="black"/>
              </a:solidFill>
              <a:latin typeface="Calibri"/>
              <a:ea typeface="Verdana" pitchFamily="34" charset="0"/>
              <a:cs typeface="Verdana" pitchFamily="34" charset="0"/>
            </a:endParaRPr>
          </a:p>
          <a:p>
            <a:pPr eaLnBrk="1" hangingPunct="1">
              <a:defRPr/>
            </a:pPr>
            <a:r>
              <a:rPr lang="en-US" altLang="ja-JP" sz="1100" b="1" dirty="0" smtClean="0">
                <a:solidFill>
                  <a:prstClr val="black"/>
                </a:solidFill>
                <a:latin typeface="Calibri"/>
                <a:ea typeface="Verdana" pitchFamily="34" charset="0"/>
                <a:cs typeface="Verdana" pitchFamily="34" charset="0"/>
              </a:rPr>
              <a:t> </a:t>
            </a:r>
            <a:r>
              <a:rPr lang="en-US" altLang="ja-JP" sz="1100" b="1" dirty="0" err="1" smtClean="0">
                <a:solidFill>
                  <a:prstClr val="black"/>
                </a:solidFill>
                <a:latin typeface="Calibri"/>
                <a:ea typeface="Verdana" pitchFamily="34" charset="0"/>
                <a:cs typeface="Verdana" pitchFamily="34" charset="0"/>
              </a:rPr>
              <a:t>etc</a:t>
            </a:r>
            <a:endParaRPr lang="ja-JP" altLang="en-US" sz="1100" b="1" dirty="0">
              <a:solidFill>
                <a:prstClr val="black"/>
              </a:solidFill>
              <a:latin typeface="Calibri"/>
              <a:ea typeface="HGP創英角ｺﾞｼｯｸUB" pitchFamily="50" charset="-128"/>
              <a:cs typeface="Verdana" pitchFamily="34" charset="0"/>
            </a:endParaRPr>
          </a:p>
        </p:txBody>
      </p:sp>
      <p:sp>
        <p:nvSpPr>
          <p:cNvPr id="5" name="テキスト ボックス 4"/>
          <p:cNvSpPr txBox="1"/>
          <p:nvPr/>
        </p:nvSpPr>
        <p:spPr>
          <a:xfrm>
            <a:off x="2719757" y="5682734"/>
            <a:ext cx="615874" cy="338554"/>
          </a:xfrm>
          <a:prstGeom prst="rect">
            <a:avLst/>
          </a:prstGeom>
          <a:noFill/>
        </p:spPr>
        <p:txBody>
          <a:bodyPr wrap="none" rtlCol="0">
            <a:spAutoFit/>
          </a:bodyPr>
          <a:lstStyle/>
          <a:p>
            <a:r>
              <a:rPr lang="en-US" altLang="ja-JP" sz="1600" b="1" dirty="0" smtClean="0">
                <a:solidFill>
                  <a:prstClr val="black"/>
                </a:solidFill>
              </a:rPr>
              <a:t>XBRL</a:t>
            </a:r>
            <a:endParaRPr lang="ja-JP" altLang="en-US" sz="1600" b="1" dirty="0">
              <a:solidFill>
                <a:prstClr val="black"/>
              </a:solidFill>
            </a:endParaRPr>
          </a:p>
        </p:txBody>
      </p:sp>
      <p:sp>
        <p:nvSpPr>
          <p:cNvPr id="82" name="TextBox 92"/>
          <p:cNvSpPr txBox="1">
            <a:spLocks noChangeArrowheads="1"/>
          </p:cNvSpPr>
          <p:nvPr/>
        </p:nvSpPr>
        <p:spPr bwMode="auto">
          <a:xfrm>
            <a:off x="7021787" y="2761183"/>
            <a:ext cx="14596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400" b="1" dirty="0" smtClean="0">
                <a:solidFill>
                  <a:prstClr val="black"/>
                </a:solidFill>
                <a:latin typeface="Calibri"/>
                <a:ea typeface="ＭＳ Ｐゴシック"/>
                <a:cs typeface="Verdana" pitchFamily="34" charset="0"/>
              </a:rPr>
              <a:t>ビッグデータ</a:t>
            </a:r>
            <a:endParaRPr lang="en-GB" altLang="ja-JP" sz="1400" b="1" dirty="0">
              <a:solidFill>
                <a:prstClr val="black"/>
              </a:solidFill>
              <a:latin typeface="Calibri"/>
              <a:ea typeface="ＭＳ Ｐゴシック"/>
              <a:cs typeface="Verdana" pitchFamily="34" charset="0"/>
            </a:endParaRPr>
          </a:p>
        </p:txBody>
      </p:sp>
      <p:sp>
        <p:nvSpPr>
          <p:cNvPr id="6" name="右矢印 5"/>
          <p:cNvSpPr/>
          <p:nvPr/>
        </p:nvSpPr>
        <p:spPr>
          <a:xfrm>
            <a:off x="2720752" y="3716638"/>
            <a:ext cx="415638" cy="288426"/>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5" name="右矢印 84"/>
          <p:cNvSpPr/>
          <p:nvPr/>
        </p:nvSpPr>
        <p:spPr>
          <a:xfrm>
            <a:off x="2695656" y="4653136"/>
            <a:ext cx="415638" cy="288426"/>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6" name="Picture 4" descr="D:\Users\igata\AppData\Local\Microsoft\Windows\Temporary Internet Files\Content.IE5\JTBXEQEL\db[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15638" y="3060049"/>
            <a:ext cx="805714" cy="584975"/>
          </a:xfrm>
          <a:prstGeom prst="rect">
            <a:avLst/>
          </a:prstGeom>
          <a:noFill/>
          <a:extLst>
            <a:ext uri="{909E8E84-426E-40DD-AFC4-6F175D3DCCD1}">
              <a14:hiddenFill xmlns:a14="http://schemas.microsoft.com/office/drawing/2010/main">
                <a:solidFill>
                  <a:srgbClr val="FFFFFF"/>
                </a:solidFill>
              </a14:hiddenFill>
            </a:ext>
          </a:extLst>
        </p:spPr>
      </p:pic>
      <p:sp>
        <p:nvSpPr>
          <p:cNvPr id="88" name="正方形/長方形 87"/>
          <p:cNvSpPr/>
          <p:nvPr/>
        </p:nvSpPr>
        <p:spPr>
          <a:xfrm>
            <a:off x="125663" y="570017"/>
            <a:ext cx="9695743" cy="1343216"/>
          </a:xfrm>
          <a:prstGeom prst="rect">
            <a:avLst/>
          </a:prstGeom>
          <a:solidFill>
            <a:srgbClr val="99D6EC"/>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altLang="ja-JP" sz="1400" dirty="0">
                <a:solidFill>
                  <a:schemeClr val="tx1"/>
                </a:solidFill>
              </a:rPr>
              <a:t>〈</a:t>
            </a:r>
            <a:r>
              <a:rPr lang="ja-JP" altLang="en-US" sz="1400" b="1" dirty="0">
                <a:solidFill>
                  <a:schemeClr val="tx1"/>
                </a:solidFill>
              </a:rPr>
              <a:t>法人インフォメーションを活用</a:t>
            </a:r>
            <a:r>
              <a:rPr lang="ja-JP" altLang="en-US" sz="1400" b="1" dirty="0" smtClean="0">
                <a:solidFill>
                  <a:schemeClr val="tx1"/>
                </a:solidFill>
              </a:rPr>
              <a:t>して</a:t>
            </a:r>
            <a:r>
              <a:rPr lang="ja-JP" altLang="en-US" sz="1400" dirty="0" smtClean="0">
                <a:solidFill>
                  <a:schemeClr val="tx1"/>
                </a:solidFill>
              </a:rPr>
              <a:t>・・・</a:t>
            </a:r>
            <a:r>
              <a:rPr lang="ja-JP" altLang="en-US" sz="1400" b="1" dirty="0" smtClean="0">
                <a:solidFill>
                  <a:schemeClr val="tx1"/>
                </a:solidFill>
              </a:rPr>
              <a:t>平成</a:t>
            </a:r>
            <a:r>
              <a:rPr lang="en-US" altLang="ja-JP" sz="1400" b="1" dirty="0" smtClean="0">
                <a:solidFill>
                  <a:schemeClr val="tx1"/>
                </a:solidFill>
              </a:rPr>
              <a:t>29</a:t>
            </a:r>
            <a:r>
              <a:rPr lang="ja-JP" altLang="en-US" sz="1400" b="1" dirty="0" smtClean="0">
                <a:solidFill>
                  <a:schemeClr val="tx1"/>
                </a:solidFill>
              </a:rPr>
              <a:t>年度中にサービス開始予定</a:t>
            </a:r>
            <a:r>
              <a:rPr lang="en-US" altLang="ja-JP" sz="1400" dirty="0" smtClean="0">
                <a:solidFill>
                  <a:schemeClr val="tx1"/>
                </a:solidFill>
              </a:rPr>
              <a:t>〉</a:t>
            </a:r>
            <a:endParaRPr lang="en-US" altLang="ja-JP" sz="1400" dirty="0" smtClean="0">
              <a:solidFill>
                <a:srgbClr val="FF0000"/>
              </a:solidFill>
            </a:endParaRPr>
          </a:p>
          <a:p>
            <a:r>
              <a:rPr lang="ja-JP" altLang="en-US" sz="1400" dirty="0" smtClean="0">
                <a:solidFill>
                  <a:srgbClr val="FF0000"/>
                </a:solidFill>
              </a:rPr>
              <a:t>■</a:t>
            </a:r>
            <a:r>
              <a:rPr lang="ja-JP" altLang="en-US" sz="1400" dirty="0" smtClean="0">
                <a:solidFill>
                  <a:prstClr val="black"/>
                </a:solidFill>
              </a:rPr>
              <a:t>法人</a:t>
            </a:r>
            <a:r>
              <a:rPr lang="ja-JP" altLang="en-US" sz="1400" dirty="0">
                <a:solidFill>
                  <a:prstClr val="black"/>
                </a:solidFill>
              </a:rPr>
              <a:t>インフォメーションを</a:t>
            </a:r>
            <a:r>
              <a:rPr lang="ja-JP" altLang="en-US" sz="1400" dirty="0" smtClean="0">
                <a:solidFill>
                  <a:prstClr val="black"/>
                </a:solidFill>
              </a:rPr>
              <a:t>活用した情報集約</a:t>
            </a:r>
            <a:endParaRPr lang="en-US" altLang="ja-JP" sz="1600" dirty="0" smtClean="0">
              <a:solidFill>
                <a:prstClr val="black"/>
              </a:solidFill>
            </a:endParaRPr>
          </a:p>
          <a:p>
            <a:r>
              <a:rPr lang="ja-JP" altLang="en-US" sz="1400" dirty="0">
                <a:solidFill>
                  <a:prstClr val="black"/>
                </a:solidFill>
              </a:rPr>
              <a:t>①</a:t>
            </a:r>
            <a:r>
              <a:rPr lang="ja-JP" altLang="en-US" sz="1400" dirty="0" smtClean="0">
                <a:solidFill>
                  <a:prstClr val="black"/>
                </a:solidFill>
              </a:rPr>
              <a:t>法人</a:t>
            </a:r>
            <a:r>
              <a:rPr lang="ja-JP" altLang="en-US" sz="1400" dirty="0">
                <a:solidFill>
                  <a:prstClr val="black"/>
                </a:solidFill>
              </a:rPr>
              <a:t>番号</a:t>
            </a:r>
            <a:r>
              <a:rPr lang="ja-JP" altLang="en-US" sz="1400" dirty="0" smtClean="0">
                <a:solidFill>
                  <a:prstClr val="black"/>
                </a:solidFill>
              </a:rPr>
              <a:t>を活用し、中小企業情報を充実させるきっかけとする。</a:t>
            </a:r>
            <a:r>
              <a:rPr lang="ja-JP" altLang="en-US" sz="1400" dirty="0">
                <a:solidFill>
                  <a:prstClr val="black"/>
                </a:solidFill>
              </a:rPr>
              <a:t>　②</a:t>
            </a:r>
            <a:r>
              <a:rPr lang="ja-JP" altLang="en-US" sz="1400" dirty="0" smtClean="0">
                <a:solidFill>
                  <a:prstClr val="black"/>
                </a:solidFill>
              </a:rPr>
              <a:t>外部情報も加えた次世代データ基盤と組み合わせ、新ビジネスのコアとする。</a:t>
            </a:r>
            <a:endParaRPr lang="ja-JP" altLang="en-US" sz="1400" dirty="0">
              <a:solidFill>
                <a:prstClr val="black"/>
              </a:solidFill>
            </a:endParaRPr>
          </a:p>
          <a:p>
            <a:r>
              <a:rPr lang="ja-JP" altLang="en-US" sz="1400" dirty="0">
                <a:solidFill>
                  <a:srgbClr val="FF0000"/>
                </a:solidFill>
              </a:rPr>
              <a:t>■</a:t>
            </a:r>
            <a:r>
              <a:rPr lang="ja-JP" altLang="en-US" sz="1400" dirty="0" smtClean="0">
                <a:solidFill>
                  <a:prstClr val="black"/>
                </a:solidFill>
              </a:rPr>
              <a:t>利用シーン</a:t>
            </a:r>
            <a:r>
              <a:rPr lang="ja-JP" altLang="en-US" sz="1400" dirty="0">
                <a:solidFill>
                  <a:prstClr val="black"/>
                </a:solidFill>
              </a:rPr>
              <a:t>・・・</a:t>
            </a:r>
            <a:r>
              <a:rPr lang="en-US" altLang="ja-JP" sz="1400" dirty="0" smtClean="0">
                <a:solidFill>
                  <a:prstClr val="black"/>
                </a:solidFill>
              </a:rPr>
              <a:t> </a:t>
            </a:r>
            <a:r>
              <a:rPr lang="ja-JP" altLang="en-US" sz="1400" dirty="0" smtClean="0">
                <a:solidFill>
                  <a:prstClr val="black"/>
                </a:solidFill>
              </a:rPr>
              <a:t>信用情報のチェック、法人顧客管理、ビジネスマッチング等</a:t>
            </a:r>
          </a:p>
        </p:txBody>
      </p:sp>
      <p:sp>
        <p:nvSpPr>
          <p:cNvPr id="81" name="角丸四角形 80"/>
          <p:cNvSpPr/>
          <p:nvPr/>
        </p:nvSpPr>
        <p:spPr>
          <a:xfrm>
            <a:off x="3152800" y="3702576"/>
            <a:ext cx="3409452" cy="95056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600" dirty="0" smtClean="0">
                <a:solidFill>
                  <a:schemeClr val="tx1"/>
                </a:solidFill>
              </a:rPr>
              <a:t>法人番号を中心に、オープンデータやクローズドデータなど、多様なデータをマッシュアップ。</a:t>
            </a:r>
            <a:endParaRPr kumimoji="1" lang="ja-JP" altLang="en-US" sz="1600" dirty="0">
              <a:solidFill>
                <a:schemeClr val="tx1"/>
              </a:solidFill>
            </a:endParaRPr>
          </a:p>
        </p:txBody>
      </p:sp>
      <p:sp>
        <p:nvSpPr>
          <p:cNvPr id="83" name="角丸四角形 82"/>
          <p:cNvSpPr/>
          <p:nvPr/>
        </p:nvSpPr>
        <p:spPr>
          <a:xfrm>
            <a:off x="2676133" y="1953725"/>
            <a:ext cx="4253177" cy="53917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dirty="0" smtClean="0">
                <a:solidFill>
                  <a:schemeClr val="tx1"/>
                </a:solidFill>
              </a:rPr>
              <a:t>各企業が保有するデータと合わせて、様々な切り口で法人の情報を可視化・分析</a:t>
            </a:r>
            <a:endParaRPr kumimoji="1" lang="ja-JP" altLang="en-US" sz="1400" dirty="0">
              <a:solidFill>
                <a:schemeClr val="tx1"/>
              </a:solidFill>
            </a:endParaRPr>
          </a:p>
        </p:txBody>
      </p:sp>
      <p:sp>
        <p:nvSpPr>
          <p:cNvPr id="99" name="Right Arrow 94"/>
          <p:cNvSpPr/>
          <p:nvPr/>
        </p:nvSpPr>
        <p:spPr bwMode="auto">
          <a:xfrm rot="16200000">
            <a:off x="4619140" y="5327388"/>
            <a:ext cx="399404" cy="700364"/>
          </a:xfrm>
          <a:prstGeom prst="rightArrow">
            <a:avLst/>
          </a:prstGeom>
          <a:solidFill>
            <a:srgbClr val="E73440"/>
          </a:solidFill>
          <a:ln w="3175" cap="flat" cmpd="sng" algn="ctr">
            <a:solidFill>
              <a:schemeClr val="accent1">
                <a:lumMod val="90000"/>
              </a:schemeClr>
            </a:solidFill>
            <a:prstDash val="solid"/>
            <a:round/>
            <a:headEnd type="none" w="med" len="med"/>
            <a:tailEnd type="none" w="med" len="med"/>
          </a:ln>
          <a:effectLs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fontAlgn="ctr" hangingPunct="1">
              <a:defRPr/>
            </a:pPr>
            <a:endParaRPr lang="en-GB" altLang="en-US" sz="1200" smtClean="0">
              <a:solidFill>
                <a:srgbClr val="000000"/>
              </a:solidFill>
              <a:latin typeface="Fujitsu Sans" pitchFamily="34" charset="0"/>
            </a:endParaRPr>
          </a:p>
        </p:txBody>
      </p:sp>
      <p:pic>
        <p:nvPicPr>
          <p:cNvPr id="35" name="Picture 2" descr="http://ddl.design.css.fujitsu.com/ddl/ja/contents/02_%E3%82%A4%E3%83%A9%E3%82%B9%E3%83%88/01_%E3%83%93%E3%82%B8%E3%83%8D%E3%82%B9/8794_0011.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73739" y="2276872"/>
            <a:ext cx="779461" cy="45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テキスト ボックス 169"/>
          <p:cNvSpPr txBox="1"/>
          <p:nvPr/>
        </p:nvSpPr>
        <p:spPr>
          <a:xfrm>
            <a:off x="700745" y="4365104"/>
            <a:ext cx="1428596" cy="261610"/>
          </a:xfrm>
          <a:prstGeom prst="rect">
            <a:avLst/>
          </a:prstGeom>
          <a:solidFill>
            <a:schemeClr val="bg1"/>
          </a:solidFill>
          <a:ln>
            <a:solidFill>
              <a:schemeClr val="tx1"/>
            </a:solidFill>
          </a:ln>
        </p:spPr>
        <p:txBody>
          <a:bodyPr wrap="none" rtlCol="0">
            <a:spAutoFit/>
          </a:bodyPr>
          <a:lstStyle/>
          <a:p>
            <a:r>
              <a:rPr lang="ja-JP" altLang="en-US" sz="1100" dirty="0" smtClean="0">
                <a:solidFill>
                  <a:prstClr val="black"/>
                </a:solidFill>
              </a:rPr>
              <a:t>オープンデータサイト</a:t>
            </a:r>
            <a:endParaRPr lang="en-US" altLang="ja-JP" sz="1100" dirty="0" smtClean="0">
              <a:solidFill>
                <a:prstClr val="black"/>
              </a:solidFill>
            </a:endParaRPr>
          </a:p>
        </p:txBody>
      </p:sp>
      <p:sp>
        <p:nvSpPr>
          <p:cNvPr id="77" name="角丸四角形 76"/>
          <p:cNvSpPr/>
          <p:nvPr/>
        </p:nvSpPr>
        <p:spPr>
          <a:xfrm>
            <a:off x="2188125" y="45564"/>
            <a:ext cx="7697625" cy="439793"/>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富士通</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株式会社</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AI</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Zinrai</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14"/>
              </a:rPr>
              <a:t>http</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14"/>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14"/>
              </a:rPr>
              <a:t>www.fujitsu.com/jp/</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68797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1</a:t>
            </a:fld>
            <a:endParaRPr kumimoji="1" lang="ja-JP" alt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90488"/>
            <a:ext cx="9639300" cy="667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306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a:grpSpLocks noChangeAspect="1"/>
          </p:cNvGrpSpPr>
          <p:nvPr/>
        </p:nvGrpSpPr>
        <p:grpSpPr>
          <a:xfrm>
            <a:off x="344486" y="2689019"/>
            <a:ext cx="4598462" cy="3906975"/>
            <a:chOff x="60354" y="2236307"/>
            <a:chExt cx="5036662" cy="4283429"/>
          </a:xfrm>
        </p:grpSpPr>
        <p:sp>
          <p:nvSpPr>
            <p:cNvPr id="27" name="円柱 26"/>
            <p:cNvSpPr/>
            <p:nvPr/>
          </p:nvSpPr>
          <p:spPr>
            <a:xfrm>
              <a:off x="914294" y="3911745"/>
              <a:ext cx="3653812" cy="1264660"/>
            </a:xfrm>
            <a:prstGeom prst="can">
              <a:avLst>
                <a:gd name="adj" fmla="val 32238"/>
              </a:avLst>
            </a:prstGeom>
            <a:gradFill rotWithShape="1">
              <a:gsLst>
                <a:gs pos="0">
                  <a:srgbClr val="0064C8">
                    <a:tint val="50000"/>
                    <a:satMod val="300000"/>
                  </a:srgbClr>
                </a:gs>
                <a:gs pos="35000">
                  <a:srgbClr val="0064C8">
                    <a:tint val="37000"/>
                    <a:satMod val="300000"/>
                  </a:srgbClr>
                </a:gs>
                <a:gs pos="100000">
                  <a:srgbClr val="0064C8">
                    <a:tint val="15000"/>
                    <a:satMod val="350000"/>
                  </a:srgbClr>
                </a:gs>
              </a:gsLst>
              <a:lin ang="16200000" scaled="1"/>
            </a:gradFill>
            <a:ln w="9525" cap="flat" cmpd="sng" algn="ctr">
              <a:solidFill>
                <a:srgbClr val="0064C8">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endParaRPr kumimoji="0" lang="ja-JP" altLang="en-US" sz="1292" kern="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640632" y="3844892"/>
              <a:ext cx="2333796" cy="520887"/>
            </a:xfrm>
            <a:prstGeom prst="rect">
              <a:avLst/>
            </a:prstGeom>
            <a:noFill/>
          </p:spPr>
          <p:txBody>
            <a:bodyPr wrap="square" lIns="84406" tIns="42203" rIns="84406" bIns="42203" anchor="ctr">
              <a:noAutofit/>
            </a:bodyPr>
            <a:lstStyle/>
            <a:p>
              <a:pPr algn="ctr" fontAlgn="base">
                <a:lnSpc>
                  <a:spcPts val="1846"/>
                </a:lnSpc>
                <a:spcBef>
                  <a:spcPct val="0"/>
                </a:spcBef>
                <a:spcAft>
                  <a:spcPct val="0"/>
                </a:spcAft>
                <a:defRPr/>
              </a:pPr>
              <a:r>
                <a:rPr kumimoji="0" lang="ja-JP" altLang="en-US" sz="1400" b="1" kern="0" dirty="0" smtClean="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法人インフォメーション</a:t>
              </a:r>
              <a:endParaRPr kumimoji="0" lang="en-US" altLang="ja-JP" sz="1400" b="1" kern="0" dirty="0" smtClean="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9" name="グループ化 28"/>
            <p:cNvGrpSpPr/>
            <p:nvPr/>
          </p:nvGrpSpPr>
          <p:grpSpPr>
            <a:xfrm>
              <a:off x="1141625" y="4315568"/>
              <a:ext cx="3128788" cy="307533"/>
              <a:chOff x="492237" y="-169060"/>
              <a:chExt cx="1488816" cy="379115"/>
            </a:xfrm>
          </p:grpSpPr>
          <p:sp>
            <p:nvSpPr>
              <p:cNvPr id="66" name="正方形/長方形 65"/>
              <p:cNvSpPr/>
              <p:nvPr/>
            </p:nvSpPr>
            <p:spPr>
              <a:xfrm>
                <a:off x="492237" y="-69813"/>
                <a:ext cx="1482632" cy="279868"/>
              </a:xfrm>
              <a:prstGeom prst="rect">
                <a:avLst/>
              </a:prstGeom>
              <a:gradFill rotWithShape="1">
                <a:gsLst>
                  <a:gs pos="0">
                    <a:srgbClr val="00286E">
                      <a:tint val="50000"/>
                      <a:satMod val="300000"/>
                    </a:srgbClr>
                  </a:gs>
                  <a:gs pos="35000">
                    <a:srgbClr val="00286E">
                      <a:tint val="37000"/>
                      <a:satMod val="300000"/>
                    </a:srgbClr>
                  </a:gs>
                  <a:gs pos="100000">
                    <a:srgbClr val="00286E">
                      <a:tint val="15000"/>
                      <a:satMod val="350000"/>
                    </a:srgbClr>
                  </a:gs>
                </a:gsLst>
                <a:lin ang="16200000" scaled="1"/>
              </a:gradFill>
              <a:ln w="9525" cap="flat" cmpd="sng" algn="ctr">
                <a:solidFill>
                  <a:srgbClr val="00286E">
                    <a:shade val="95000"/>
                    <a:satMod val="105000"/>
                  </a:srgbClr>
                </a:solidFill>
                <a:prstDash val="solid"/>
              </a:ln>
              <a:effectLst>
                <a:outerShdw blurRad="40000" dist="20000" dir="5400000" rotWithShape="0">
                  <a:srgbClr val="000000">
                    <a:alpha val="38000"/>
                  </a:srgbClr>
                </a:outerShdw>
              </a:effectLst>
            </p:spPr>
          </p:sp>
          <p:sp>
            <p:nvSpPr>
              <p:cNvPr id="67" name="正方形/長方形 66"/>
              <p:cNvSpPr/>
              <p:nvPr/>
            </p:nvSpPr>
            <p:spPr>
              <a:xfrm>
                <a:off x="498420" y="-169060"/>
                <a:ext cx="1482633" cy="379115"/>
              </a:xfrm>
              <a:prstGeom prst="rect">
                <a:avLst/>
              </a:prstGeom>
              <a:noFill/>
              <a:ln>
                <a:noFill/>
              </a:ln>
              <a:effectLst/>
            </p:spPr>
            <p:txBody>
              <a:bodyPr spcFirstLastPara="0" vert="horz" wrap="square" lIns="42203" tIns="42203" rIns="42203" bIns="42203" numCol="1" spcCol="1270" anchor="b" anchorCtr="0">
                <a:noAutofit/>
              </a:bodyPr>
              <a:lstStyle/>
              <a:p>
                <a:pPr algn="ctr" defTabSz="515680" fontAlgn="base">
                  <a:lnSpc>
                    <a:spcPts val="580"/>
                  </a:lnSpc>
                  <a:spcBef>
                    <a:spcPct val="0"/>
                  </a:spcBef>
                  <a:spcAft>
                    <a:spcPct val="35000"/>
                  </a:spcAft>
                  <a:defRPr/>
                </a:pPr>
                <a:r>
                  <a:rPr kumimoji="0" lang="ja-JP" altLang="en-US" sz="1100"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法人基本３情報</a:t>
                </a:r>
                <a:r>
                  <a:rPr kumimoji="0" lang="ja-JP" altLang="en-US" sz="800"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（法人番号、商号・屋号、所在地）</a:t>
                </a:r>
              </a:p>
            </p:txBody>
          </p:sp>
        </p:grpSp>
        <p:grpSp>
          <p:nvGrpSpPr>
            <p:cNvPr id="30" name="グループ化 29"/>
            <p:cNvGrpSpPr/>
            <p:nvPr/>
          </p:nvGrpSpPr>
          <p:grpSpPr>
            <a:xfrm>
              <a:off x="1011813" y="4712057"/>
              <a:ext cx="809320" cy="222580"/>
              <a:chOff x="53515" y="461147"/>
              <a:chExt cx="631858" cy="379114"/>
            </a:xfrm>
          </p:grpSpPr>
          <p:sp>
            <p:nvSpPr>
              <p:cNvPr id="64" name="正方形/長方形 63"/>
              <p:cNvSpPr/>
              <p:nvPr/>
            </p:nvSpPr>
            <p:spPr>
              <a:xfrm>
                <a:off x="53515" y="461147"/>
                <a:ext cx="631858" cy="379114"/>
              </a:xfrm>
              <a:prstGeom prst="rect">
                <a:avLst/>
              </a:prstGeom>
              <a:solidFill>
                <a:sysClr val="window" lastClr="FFFFFF">
                  <a:hueOff val="0"/>
                  <a:satOff val="0"/>
                  <a:lumOff val="0"/>
                  <a:alphaOff val="0"/>
                </a:sysClr>
              </a:solidFill>
              <a:ln w="25400" cap="flat" cmpd="sng" algn="ctr">
                <a:solidFill>
                  <a:srgbClr val="FF5A00">
                    <a:shade val="80000"/>
                    <a:hueOff val="0"/>
                    <a:satOff val="0"/>
                    <a:lumOff val="0"/>
                    <a:alphaOff val="0"/>
                  </a:srgbClr>
                </a:solidFill>
                <a:prstDash val="solid"/>
              </a:ln>
              <a:effectLst/>
            </p:spPr>
          </p:sp>
          <p:sp>
            <p:nvSpPr>
              <p:cNvPr id="65" name="正方形/長方形 64"/>
              <p:cNvSpPr/>
              <p:nvPr/>
            </p:nvSpPr>
            <p:spPr>
              <a:xfrm>
                <a:off x="53515" y="461147"/>
                <a:ext cx="631858" cy="379114"/>
              </a:xfrm>
              <a:prstGeom prst="rect">
                <a:avLst/>
              </a:prstGeom>
              <a:noFill/>
              <a:ln>
                <a:noFill/>
              </a:ln>
              <a:effectLst/>
            </p:spPr>
            <p:txBody>
              <a:bodyPr spcFirstLastPara="0" vert="horz" wrap="square" lIns="42203" tIns="42203" rIns="42203" bIns="42203" numCol="1" spcCol="1270" anchor="ctr" anchorCtr="0">
                <a:noAutofit/>
              </a:bodyPr>
              <a:lstStyle/>
              <a:p>
                <a:pPr algn="ctr" defTabSz="515680" fontAlgn="base">
                  <a:lnSpc>
                    <a:spcPct val="90000"/>
                  </a:lnSpc>
                  <a:spcBef>
                    <a:spcPct val="0"/>
                  </a:spcBef>
                  <a:spcAft>
                    <a:spcPct val="35000"/>
                  </a:spcAft>
                  <a:defRPr/>
                </a:pPr>
                <a:r>
                  <a:rPr kumimoji="0" lang="ja-JP" altLang="en-US" sz="1200" kern="0" dirty="0" smtClean="0">
                    <a:solidFill>
                      <a:prstClr val="black">
                        <a:hueOff val="0"/>
                        <a:satOff val="0"/>
                        <a:lumOff val="0"/>
                        <a:alphaOff val="0"/>
                      </a:prstClr>
                    </a:solidFill>
                    <a:latin typeface="Meiryo UI" panose="020B0604030504040204" pitchFamily="50" charset="-128"/>
                    <a:ea typeface="Meiryo UI" panose="020B0604030504040204" pitchFamily="50" charset="-128"/>
                    <a:cs typeface="Meiryo UI" panose="020B0604030504040204" pitchFamily="50" charset="-128"/>
                  </a:rPr>
                  <a:t>補助金</a:t>
                </a:r>
              </a:p>
            </p:txBody>
          </p:sp>
        </p:grpSp>
        <p:grpSp>
          <p:nvGrpSpPr>
            <p:cNvPr id="31" name="グループ化 30"/>
            <p:cNvGrpSpPr/>
            <p:nvPr/>
          </p:nvGrpSpPr>
          <p:grpSpPr>
            <a:xfrm>
              <a:off x="1821134" y="4713448"/>
              <a:ext cx="928819" cy="230965"/>
              <a:chOff x="1480186" y="464578"/>
              <a:chExt cx="603663" cy="393396"/>
            </a:xfrm>
          </p:grpSpPr>
          <p:sp>
            <p:nvSpPr>
              <p:cNvPr id="62" name="正方形/長方形 61"/>
              <p:cNvSpPr/>
              <p:nvPr/>
            </p:nvSpPr>
            <p:spPr>
              <a:xfrm>
                <a:off x="1529411" y="464578"/>
                <a:ext cx="488570" cy="379114"/>
              </a:xfrm>
              <a:prstGeom prst="rect">
                <a:avLst/>
              </a:prstGeom>
              <a:solidFill>
                <a:sysClr val="window" lastClr="FFFFFF">
                  <a:hueOff val="0"/>
                  <a:satOff val="0"/>
                  <a:lumOff val="0"/>
                  <a:alphaOff val="0"/>
                </a:sysClr>
              </a:solidFill>
              <a:ln w="25400" cap="flat" cmpd="sng" algn="ctr">
                <a:solidFill>
                  <a:srgbClr val="FF5A00">
                    <a:shade val="80000"/>
                    <a:hueOff val="0"/>
                    <a:satOff val="0"/>
                    <a:lumOff val="0"/>
                    <a:alphaOff val="0"/>
                  </a:srgbClr>
                </a:solidFill>
                <a:prstDash val="solid"/>
              </a:ln>
              <a:effectLst/>
            </p:spPr>
          </p:sp>
          <p:sp>
            <p:nvSpPr>
              <p:cNvPr id="63" name="正方形/長方形 62"/>
              <p:cNvSpPr/>
              <p:nvPr/>
            </p:nvSpPr>
            <p:spPr>
              <a:xfrm>
                <a:off x="1480186" y="478860"/>
                <a:ext cx="603663" cy="379114"/>
              </a:xfrm>
              <a:prstGeom prst="rect">
                <a:avLst/>
              </a:prstGeom>
              <a:noFill/>
              <a:ln>
                <a:noFill/>
              </a:ln>
              <a:effectLst/>
            </p:spPr>
            <p:txBody>
              <a:bodyPr spcFirstLastPara="0" vert="horz" wrap="square" lIns="42203" tIns="42203" rIns="42203" bIns="42203" numCol="1" spcCol="1270" anchor="ctr" anchorCtr="0">
                <a:noAutofit/>
              </a:bodyPr>
              <a:lstStyle/>
              <a:p>
                <a:pPr algn="ctr" defTabSz="515680" fontAlgn="base">
                  <a:lnSpc>
                    <a:spcPct val="90000"/>
                  </a:lnSpc>
                  <a:spcBef>
                    <a:spcPct val="0"/>
                  </a:spcBef>
                  <a:spcAft>
                    <a:spcPct val="35000"/>
                  </a:spcAft>
                  <a:defRPr/>
                </a:pPr>
                <a:r>
                  <a:rPr kumimoji="0" lang="ja-JP" altLang="en-US" sz="1200" kern="0" dirty="0" smtClean="0">
                    <a:solidFill>
                      <a:prstClr val="black">
                        <a:hueOff val="0"/>
                        <a:satOff val="0"/>
                        <a:lumOff val="0"/>
                        <a:alphaOff val="0"/>
                      </a:prstClr>
                    </a:solidFill>
                    <a:latin typeface="Meiryo UI" panose="020B0604030504040204" pitchFamily="50" charset="-128"/>
                    <a:ea typeface="Meiryo UI" panose="020B0604030504040204" pitchFamily="50" charset="-128"/>
                    <a:cs typeface="Meiryo UI" panose="020B0604030504040204" pitchFamily="50" charset="-128"/>
                  </a:rPr>
                  <a:t>資格・表彰</a:t>
                </a:r>
              </a:p>
            </p:txBody>
          </p:sp>
        </p:grpSp>
        <p:grpSp>
          <p:nvGrpSpPr>
            <p:cNvPr id="32" name="グループ化 31"/>
            <p:cNvGrpSpPr/>
            <p:nvPr/>
          </p:nvGrpSpPr>
          <p:grpSpPr>
            <a:xfrm>
              <a:off x="2749953" y="4708384"/>
              <a:ext cx="820959" cy="225731"/>
              <a:chOff x="721731" y="914723"/>
              <a:chExt cx="631859" cy="384482"/>
            </a:xfrm>
          </p:grpSpPr>
          <p:sp>
            <p:nvSpPr>
              <p:cNvPr id="60" name="正方形/長方形 59"/>
              <p:cNvSpPr/>
              <p:nvPr/>
            </p:nvSpPr>
            <p:spPr>
              <a:xfrm>
                <a:off x="721731" y="914723"/>
                <a:ext cx="631858" cy="379113"/>
              </a:xfrm>
              <a:prstGeom prst="rect">
                <a:avLst/>
              </a:prstGeom>
              <a:solidFill>
                <a:sysClr val="window" lastClr="FFFFFF">
                  <a:hueOff val="0"/>
                  <a:satOff val="0"/>
                  <a:lumOff val="0"/>
                  <a:alphaOff val="0"/>
                </a:sysClr>
              </a:solidFill>
              <a:ln w="25400" cap="flat" cmpd="sng" algn="ctr">
                <a:solidFill>
                  <a:srgbClr val="FF5A00">
                    <a:shade val="80000"/>
                    <a:hueOff val="0"/>
                    <a:satOff val="0"/>
                    <a:lumOff val="0"/>
                    <a:alphaOff val="0"/>
                  </a:srgbClr>
                </a:solidFill>
                <a:prstDash val="solid"/>
              </a:ln>
              <a:effectLst/>
            </p:spPr>
          </p:sp>
          <p:sp>
            <p:nvSpPr>
              <p:cNvPr id="61" name="正方形/長方形 60"/>
              <p:cNvSpPr/>
              <p:nvPr/>
            </p:nvSpPr>
            <p:spPr>
              <a:xfrm>
                <a:off x="721731" y="920092"/>
                <a:ext cx="631859" cy="379113"/>
              </a:xfrm>
              <a:prstGeom prst="rect">
                <a:avLst/>
              </a:prstGeom>
              <a:noFill/>
              <a:ln>
                <a:noFill/>
              </a:ln>
              <a:effectLst/>
            </p:spPr>
            <p:txBody>
              <a:bodyPr spcFirstLastPara="0" vert="horz" wrap="square" lIns="42203" tIns="42203" rIns="42203" bIns="42203" numCol="1" spcCol="1270" anchor="ctr" anchorCtr="0">
                <a:noAutofit/>
              </a:bodyPr>
              <a:lstStyle/>
              <a:p>
                <a:pPr algn="ctr" defTabSz="515680" fontAlgn="base">
                  <a:lnSpc>
                    <a:spcPct val="90000"/>
                  </a:lnSpc>
                  <a:spcBef>
                    <a:spcPct val="0"/>
                  </a:spcBef>
                  <a:spcAft>
                    <a:spcPct val="35000"/>
                  </a:spcAft>
                  <a:defRPr/>
                </a:pPr>
                <a:r>
                  <a:rPr kumimoji="0" lang="ja-JP" altLang="en-US" sz="1200" kern="0" dirty="0" smtClean="0">
                    <a:solidFill>
                      <a:prstClr val="black">
                        <a:hueOff val="0"/>
                        <a:satOff val="0"/>
                        <a:lumOff val="0"/>
                        <a:alphaOff val="0"/>
                      </a:prstClr>
                    </a:solidFill>
                    <a:latin typeface="Meiryo UI" panose="020B0604030504040204" pitchFamily="50" charset="-128"/>
                    <a:ea typeface="Meiryo UI" panose="020B0604030504040204" pitchFamily="50" charset="-128"/>
                    <a:cs typeface="Meiryo UI" panose="020B0604030504040204" pitchFamily="50" charset="-128"/>
                  </a:rPr>
                  <a:t>許認可</a:t>
                </a:r>
              </a:p>
            </p:txBody>
          </p:sp>
        </p:grpSp>
        <p:grpSp>
          <p:nvGrpSpPr>
            <p:cNvPr id="33" name="グループ化 32"/>
            <p:cNvGrpSpPr/>
            <p:nvPr/>
          </p:nvGrpSpPr>
          <p:grpSpPr>
            <a:xfrm>
              <a:off x="3656855" y="4703078"/>
              <a:ext cx="743961" cy="222580"/>
              <a:chOff x="1384426" y="914723"/>
              <a:chExt cx="637372" cy="379114"/>
            </a:xfrm>
          </p:grpSpPr>
          <p:sp>
            <p:nvSpPr>
              <p:cNvPr id="58" name="正方形/長方形 57"/>
              <p:cNvSpPr/>
              <p:nvPr/>
            </p:nvSpPr>
            <p:spPr>
              <a:xfrm>
                <a:off x="1389940" y="914723"/>
                <a:ext cx="631858" cy="379114"/>
              </a:xfrm>
              <a:prstGeom prst="rect">
                <a:avLst/>
              </a:prstGeom>
              <a:solidFill>
                <a:sysClr val="window" lastClr="FFFFFF">
                  <a:hueOff val="0"/>
                  <a:satOff val="0"/>
                  <a:lumOff val="0"/>
                  <a:alphaOff val="0"/>
                </a:sysClr>
              </a:solidFill>
              <a:ln w="25400" cap="flat" cmpd="sng" algn="ctr">
                <a:solidFill>
                  <a:srgbClr val="FF5A00">
                    <a:shade val="80000"/>
                    <a:hueOff val="0"/>
                    <a:satOff val="0"/>
                    <a:lumOff val="0"/>
                    <a:alphaOff val="0"/>
                  </a:srgbClr>
                </a:solidFill>
                <a:prstDash val="solid"/>
              </a:ln>
              <a:effectLst/>
            </p:spPr>
          </p:sp>
          <p:sp>
            <p:nvSpPr>
              <p:cNvPr id="59" name="正方形/長方形 58"/>
              <p:cNvSpPr/>
              <p:nvPr/>
            </p:nvSpPr>
            <p:spPr>
              <a:xfrm>
                <a:off x="1384426" y="914723"/>
                <a:ext cx="631858" cy="379114"/>
              </a:xfrm>
              <a:prstGeom prst="rect">
                <a:avLst/>
              </a:prstGeom>
              <a:noFill/>
              <a:ln>
                <a:noFill/>
              </a:ln>
              <a:effectLst/>
            </p:spPr>
            <p:txBody>
              <a:bodyPr spcFirstLastPara="0" vert="horz" wrap="square" lIns="38686" tIns="38686" rIns="38686" bIns="38686" numCol="1" spcCol="1270" anchor="ctr" anchorCtr="0">
                <a:noAutofit/>
              </a:bodyPr>
              <a:lstStyle/>
              <a:p>
                <a:pPr algn="ctr" defTabSz="472706" fontAlgn="base">
                  <a:spcBef>
                    <a:spcPct val="0"/>
                  </a:spcBef>
                  <a:spcAft>
                    <a:spcPct val="35000"/>
                  </a:spcAft>
                  <a:defRPr/>
                </a:pPr>
                <a:r>
                  <a:rPr kumimoji="0" lang="ja-JP" altLang="en-US" sz="1200" kern="0" dirty="0" smtClean="0">
                    <a:solidFill>
                      <a:prstClr val="black">
                        <a:hueOff val="0"/>
                        <a:satOff val="0"/>
                        <a:lumOff val="0"/>
                        <a:alphaOff val="0"/>
                      </a:prstClr>
                    </a:solidFill>
                    <a:latin typeface="Meiryo UI" panose="020B0604030504040204" pitchFamily="50" charset="-128"/>
                    <a:ea typeface="Meiryo UI" panose="020B0604030504040204" pitchFamily="50" charset="-128"/>
                    <a:cs typeface="Meiryo UI" panose="020B0604030504040204" pitchFamily="50" charset="-128"/>
                  </a:rPr>
                  <a:t>その他</a:t>
                </a:r>
              </a:p>
            </p:txBody>
          </p:sp>
        </p:grpSp>
        <p:pic>
          <p:nvPicPr>
            <p:cNvPr id="34" name="Picture 38" descr="http://ddl.design.css.fujitsu.com/ddl/ja/contents/02_%E3%82%A4%E3%83%A9%E3%82%B9%E3%83%88/05_%E5%BB%BA%E7%89%A9/99_%E3%81%9D%E3%81%AE%E4%BB%96%EF%BC%88%E5%A4%96%E8%A6%B3%E3%83%BB%E5%AE%A4%E5%86%85%EF%BC%89/9954_0039.gif"/>
            <p:cNvPicPr>
              <a:picLocks noChangeArrowheads="1"/>
            </p:cNvPicPr>
            <p:nvPr/>
          </p:nvPicPr>
          <p:blipFill>
            <a:blip r:embed="rId2" cstate="print"/>
            <a:srcRect/>
            <a:stretch>
              <a:fillRect/>
            </a:stretch>
          </p:blipFill>
          <p:spPr bwMode="auto">
            <a:xfrm>
              <a:off x="1359506" y="2780928"/>
              <a:ext cx="1051388" cy="444049"/>
            </a:xfrm>
            <a:prstGeom prst="rect">
              <a:avLst/>
            </a:prstGeom>
            <a:noFill/>
            <a:ln w="9525">
              <a:noFill/>
              <a:miter lim="800000"/>
              <a:headEnd/>
              <a:tailEnd/>
            </a:ln>
          </p:spPr>
        </p:pic>
        <p:sp>
          <p:nvSpPr>
            <p:cNvPr id="35" name="テキスト ボックス 34"/>
            <p:cNvSpPr txBox="1"/>
            <p:nvPr/>
          </p:nvSpPr>
          <p:spPr>
            <a:xfrm>
              <a:off x="1541037" y="2873196"/>
              <a:ext cx="819000" cy="326887"/>
            </a:xfrm>
            <a:prstGeom prst="rect">
              <a:avLst/>
            </a:prstGeom>
            <a:noFill/>
          </p:spPr>
          <p:txBody>
            <a:bodyPr wrap="square" lIns="88399" tIns="44201" rIns="88399" bIns="44201" rtlCol="0">
              <a:spAutoFit/>
            </a:bodyPr>
            <a:lstStyle/>
            <a:p>
              <a:pPr fontAlgn="base">
                <a:spcBef>
                  <a:spcPct val="0"/>
                </a:spcBef>
                <a:spcAft>
                  <a:spcPct val="0"/>
                </a:spcAft>
                <a:defRPr/>
              </a:pPr>
              <a:r>
                <a:rPr kumimoji="0" lang="ja-JP" altLang="en-US" sz="1400" kern="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事業者</a:t>
              </a:r>
            </a:p>
          </p:txBody>
        </p:sp>
        <p:grpSp>
          <p:nvGrpSpPr>
            <p:cNvPr id="36" name="グループ化 35"/>
            <p:cNvGrpSpPr/>
            <p:nvPr/>
          </p:nvGrpSpPr>
          <p:grpSpPr>
            <a:xfrm>
              <a:off x="2648742" y="2446055"/>
              <a:ext cx="658214" cy="892436"/>
              <a:chOff x="8465971" y="3766702"/>
              <a:chExt cx="775180" cy="1143708"/>
            </a:xfrm>
          </p:grpSpPr>
          <p:pic>
            <p:nvPicPr>
              <p:cNvPr id="56" name="Picture 2" descr="http://www.misaki.rdy.jp/illust/jinbutu/kazoku/kazoku1/sozai/2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5971" y="3766702"/>
                <a:ext cx="775180" cy="82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テキスト ボックス 56"/>
              <p:cNvSpPr txBox="1"/>
              <p:nvPr/>
            </p:nvSpPr>
            <p:spPr>
              <a:xfrm>
                <a:off x="8491025" y="4491486"/>
                <a:ext cx="738190" cy="418924"/>
              </a:xfrm>
              <a:prstGeom prst="rect">
                <a:avLst/>
              </a:prstGeom>
              <a:noFill/>
            </p:spPr>
            <p:txBody>
              <a:bodyPr wrap="square" lIns="88399" tIns="44201" rIns="88399" bIns="44201" rtlCol="0">
                <a:spAutoFit/>
              </a:bodyPr>
              <a:lstStyle/>
              <a:p>
                <a:pPr algn="ctr" fontAlgn="base">
                  <a:spcBef>
                    <a:spcPct val="0"/>
                  </a:spcBef>
                  <a:spcAft>
                    <a:spcPct val="0"/>
                  </a:spcAft>
                  <a:defRPr/>
                </a:pPr>
                <a:r>
                  <a:rPr kumimoji="0" lang="ja-JP" altLang="en-US" sz="1400" kern="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国民</a:t>
                </a:r>
              </a:p>
            </p:txBody>
          </p:sp>
        </p:grpSp>
        <p:sp>
          <p:nvSpPr>
            <p:cNvPr id="37" name="角丸四角形吹き出し 36"/>
            <p:cNvSpPr/>
            <p:nvPr/>
          </p:nvSpPr>
          <p:spPr>
            <a:xfrm>
              <a:off x="1280594" y="2313546"/>
              <a:ext cx="1368012" cy="358819"/>
            </a:xfrm>
            <a:prstGeom prst="wedgeRoundRectCallout">
              <a:avLst>
                <a:gd name="adj1" fmla="val -25000"/>
                <a:gd name="adj2" fmla="val 96573"/>
                <a:gd name="adj3" fmla="val 16667"/>
              </a:avLst>
            </a:prstGeom>
            <a:solidFill>
              <a:sysClr val="window" lastClr="FFFFFF"/>
            </a:solidFill>
            <a:ln w="25400" cap="flat" cmpd="sng" algn="ctr">
              <a:solidFill>
                <a:srgbClr val="B197D3"/>
              </a:solidFill>
              <a:prstDash val="solid"/>
            </a:ln>
            <a:effectLst/>
          </p:spPr>
          <p:txBody>
            <a:bodyPr lIns="88413" tIns="44206" rIns="88413" bIns="44206" rtlCol="0" anchor="ctr"/>
            <a:lstStyle/>
            <a:p>
              <a:pPr fontAlgn="base">
                <a:spcBef>
                  <a:spcPct val="0"/>
                </a:spcBef>
                <a:spcAft>
                  <a:spcPct val="0"/>
                </a:spcAft>
                <a:defRPr/>
              </a:pPr>
              <a:r>
                <a:rPr kumimoji="0" lang="ja-JP" altLang="en-US" sz="11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取引先等の他社の情報収集</a:t>
              </a:r>
              <a:r>
                <a:rPr kumimoji="0" lang="en-US" altLang="ja-JP" sz="11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etc..</a:t>
              </a:r>
              <a:endParaRPr kumimoji="0" lang="ja-JP" altLang="en-US" sz="11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3735298" y="2802225"/>
              <a:ext cx="934221" cy="399654"/>
            </a:xfrm>
            <a:prstGeom prst="roundRect">
              <a:avLst/>
            </a:prstGeom>
            <a:gradFill rotWithShape="1">
              <a:gsLst>
                <a:gs pos="0">
                  <a:srgbClr val="0098D0">
                    <a:tint val="50000"/>
                    <a:satMod val="300000"/>
                  </a:srgbClr>
                </a:gs>
                <a:gs pos="35000">
                  <a:srgbClr val="0098D0">
                    <a:tint val="37000"/>
                    <a:satMod val="300000"/>
                  </a:srgbClr>
                </a:gs>
                <a:gs pos="100000">
                  <a:srgbClr val="0098D0">
                    <a:tint val="15000"/>
                    <a:satMod val="350000"/>
                  </a:srgbClr>
                </a:gs>
              </a:gsLst>
              <a:lin ang="16200000" scaled="1"/>
            </a:gradFill>
            <a:ln w="9525" cap="flat" cmpd="sng" algn="ctr">
              <a:solidFill>
                <a:srgbClr val="0098D0">
                  <a:shade val="95000"/>
                  <a:satMod val="105000"/>
                </a:srgbClr>
              </a:solidFill>
              <a:prstDash val="solid"/>
            </a:ln>
            <a:effectLst>
              <a:outerShdw blurRad="40000" dist="20000" dir="5400000" rotWithShape="0">
                <a:srgbClr val="000000">
                  <a:alpha val="38000"/>
                </a:srgbClr>
              </a:outerShdw>
            </a:effectLst>
          </p:spPr>
          <p:txBody>
            <a:bodyPr lIns="88399" tIns="44201" rIns="88399" bIns="44201" rtlCol="0" anchor="ctr"/>
            <a:lstStyle/>
            <a:p>
              <a:pPr algn="ctr" fontAlgn="base">
                <a:spcBef>
                  <a:spcPct val="0"/>
                </a:spcBef>
                <a:spcAft>
                  <a:spcPct val="0"/>
                </a:spcAft>
                <a:defRPr/>
              </a:pPr>
              <a:r>
                <a:rPr kumimoji="0" lang="ja-JP" altLang="en-US" sz="1292"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a:t>
              </a:r>
            </a:p>
          </p:txBody>
        </p:sp>
        <p:sp>
          <p:nvSpPr>
            <p:cNvPr id="39" name="角丸四角形 38"/>
            <p:cNvSpPr/>
            <p:nvPr/>
          </p:nvSpPr>
          <p:spPr>
            <a:xfrm>
              <a:off x="805081" y="5779345"/>
              <a:ext cx="3868915" cy="740391"/>
            </a:xfrm>
            <a:prstGeom prst="roundRect">
              <a:avLst>
                <a:gd name="adj" fmla="val 5115"/>
              </a:avLst>
            </a:prstGeom>
            <a:solidFill>
              <a:srgbClr val="66CCFF"/>
            </a:solidFill>
            <a:ln w="9525" cap="flat" cmpd="sng" algn="ctr">
              <a:noFill/>
              <a:prstDash val="solid"/>
            </a:ln>
            <a:effectLst/>
          </p:spPr>
          <p:txBody>
            <a:bodyPr lIns="88399" tIns="44201" rIns="88399" bIns="44201" rtlCol="0" anchor="ctr"/>
            <a:lstStyle/>
            <a:p>
              <a:pPr fontAlgn="base">
                <a:spcBef>
                  <a:spcPct val="0"/>
                </a:spcBef>
                <a:spcAft>
                  <a:spcPct val="0"/>
                </a:spcAft>
                <a:defRPr/>
              </a:pPr>
              <a:r>
                <a:rPr kumimoji="0" lang="ja-JP" altLang="en-US" sz="1292"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40" name="角丸四角形 39"/>
            <p:cNvSpPr/>
            <p:nvPr/>
          </p:nvSpPr>
          <p:spPr>
            <a:xfrm>
              <a:off x="1416473" y="6218701"/>
              <a:ext cx="1139885" cy="277483"/>
            </a:xfrm>
            <a:prstGeom prst="roundRect">
              <a:avLst/>
            </a:prstGeom>
            <a:gradFill rotWithShape="1">
              <a:gsLst>
                <a:gs pos="0">
                  <a:srgbClr val="0098D0">
                    <a:tint val="50000"/>
                    <a:satMod val="300000"/>
                  </a:srgbClr>
                </a:gs>
                <a:gs pos="35000">
                  <a:srgbClr val="0098D0">
                    <a:tint val="37000"/>
                    <a:satMod val="300000"/>
                  </a:srgbClr>
                </a:gs>
                <a:gs pos="100000">
                  <a:srgbClr val="0098D0">
                    <a:tint val="15000"/>
                    <a:satMod val="350000"/>
                  </a:srgbClr>
                </a:gs>
              </a:gsLst>
              <a:lin ang="16200000" scaled="1"/>
            </a:gradFill>
            <a:ln w="9525" cap="flat" cmpd="sng" algn="ctr">
              <a:solidFill>
                <a:srgbClr val="0098D0">
                  <a:shade val="95000"/>
                  <a:satMod val="105000"/>
                </a:srgbClr>
              </a:solidFill>
              <a:prstDash val="solid"/>
            </a:ln>
            <a:effectLst>
              <a:outerShdw blurRad="40000" dist="20000" dir="5400000" rotWithShape="0">
                <a:srgbClr val="000000">
                  <a:alpha val="38000"/>
                </a:srgbClr>
              </a:outerShdw>
            </a:effectLst>
          </p:spPr>
          <p:txBody>
            <a:bodyPr lIns="88399" tIns="44201" rIns="88399" bIns="44201" rtlCol="0" anchor="ctr"/>
            <a:lstStyle/>
            <a:p>
              <a:pPr algn="ctr" fontAlgn="base">
                <a:spcBef>
                  <a:spcPct val="0"/>
                </a:spcBef>
                <a:spcAft>
                  <a:spcPct val="0"/>
                </a:spcAft>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各府省庁</a:t>
              </a:r>
            </a:p>
          </p:txBody>
        </p:sp>
        <p:sp>
          <p:nvSpPr>
            <p:cNvPr id="41" name="角丸四角形 40"/>
            <p:cNvSpPr/>
            <p:nvPr/>
          </p:nvSpPr>
          <p:spPr>
            <a:xfrm>
              <a:off x="914294" y="5885836"/>
              <a:ext cx="749878" cy="286644"/>
            </a:xfrm>
            <a:prstGeom prst="roundRect">
              <a:avLst/>
            </a:prstGeom>
            <a:solidFill>
              <a:sysClr val="window" lastClr="FFFFFF"/>
            </a:solidFill>
            <a:ln w="25400" cap="flat" cmpd="sng" algn="ctr">
              <a:solidFill>
                <a:srgbClr val="0098D0"/>
              </a:solidFill>
              <a:prstDash val="solid"/>
            </a:ln>
            <a:effectLst/>
          </p:spPr>
          <p:txBody>
            <a:bodyPr lIns="0" tIns="44201" rIns="0" bIns="44201" rtlCol="0" anchor="ctr"/>
            <a:lstStyle/>
            <a:p>
              <a:pPr algn="ctr" fontAlgn="base">
                <a:spcBef>
                  <a:spcPct val="0"/>
                </a:spcBef>
                <a:spcAft>
                  <a:spcPct val="0"/>
                </a:spcAft>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○○省</a:t>
              </a:r>
            </a:p>
          </p:txBody>
        </p:sp>
        <p:sp>
          <p:nvSpPr>
            <p:cNvPr id="42" name="角丸四角形 41"/>
            <p:cNvSpPr/>
            <p:nvPr/>
          </p:nvSpPr>
          <p:spPr>
            <a:xfrm>
              <a:off x="1782047" y="5885833"/>
              <a:ext cx="722681" cy="286645"/>
            </a:xfrm>
            <a:prstGeom prst="roundRect">
              <a:avLst/>
            </a:prstGeom>
            <a:solidFill>
              <a:sysClr val="window" lastClr="FFFFFF"/>
            </a:solidFill>
            <a:ln w="25400" cap="flat" cmpd="sng" algn="ctr">
              <a:solidFill>
                <a:srgbClr val="0098D0"/>
              </a:solidFill>
              <a:prstDash val="solid"/>
            </a:ln>
            <a:effectLst/>
          </p:spPr>
          <p:txBody>
            <a:bodyPr lIns="0" tIns="44201" rIns="0" bIns="44201" rtlCol="0" anchor="ctr"/>
            <a:lstStyle/>
            <a:p>
              <a:pPr algn="ctr" fontAlgn="base">
                <a:spcBef>
                  <a:spcPct val="0"/>
                </a:spcBef>
                <a:spcAft>
                  <a:spcPct val="0"/>
                </a:spcAft>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○○庁</a:t>
              </a:r>
            </a:p>
          </p:txBody>
        </p:sp>
        <p:sp>
          <p:nvSpPr>
            <p:cNvPr id="43" name="テキスト ボックス 42"/>
            <p:cNvSpPr txBox="1"/>
            <p:nvPr/>
          </p:nvSpPr>
          <p:spPr>
            <a:xfrm>
              <a:off x="2947816" y="5810433"/>
              <a:ext cx="1789160" cy="690081"/>
            </a:xfrm>
            <a:prstGeom prst="rect">
              <a:avLst/>
            </a:prstGeom>
            <a:noFill/>
          </p:spPr>
          <p:txBody>
            <a:bodyPr wrap="square" lIns="88399" tIns="44201" rIns="88399" bIns="44201" rtlCol="0">
              <a:spAutoFit/>
            </a:bodyPr>
            <a:lstStyle/>
            <a:p>
              <a:pPr fontAlgn="base">
                <a:spcBef>
                  <a:spcPct val="0"/>
                </a:spcBef>
                <a:spcAft>
                  <a:spcPct val="0"/>
                </a:spcAft>
                <a:defRPr/>
              </a:pPr>
              <a:r>
                <a:rPr kumimoji="0" lang="en-US" altLang="ja-JP" sz="1200" kern="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A</a:t>
              </a:r>
              <a:r>
                <a:rPr kumimoji="0" lang="ja-JP" altLang="en-US" sz="1200" kern="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企業への許認可等</a:t>
              </a:r>
              <a:endParaRPr kumimoji="0" lang="en-US" altLang="ja-JP" sz="1200" kern="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kumimoji="0" lang="en-US" altLang="ja-JP" sz="1200" kern="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B</a:t>
              </a:r>
              <a:r>
                <a:rPr kumimoji="0" lang="ja-JP" altLang="en-US" sz="1200" kern="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企業への補助金</a:t>
              </a:r>
              <a:endParaRPr kumimoji="0" lang="en-US" altLang="ja-JP" sz="1200" kern="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kumimoji="0" lang="en-US" altLang="ja-JP" sz="1200" kern="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C</a:t>
              </a:r>
              <a:r>
                <a:rPr kumimoji="0" lang="ja-JP" altLang="en-US" sz="1200" kern="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企業への表彰 　</a:t>
              </a:r>
              <a:r>
                <a:rPr kumimoji="0" lang="en-US" altLang="ja-JP" sz="1200" kern="0" dirty="0" err="1"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etc</a:t>
              </a:r>
              <a:r>
                <a:rPr kumimoji="0" lang="ja-JP" altLang="en-US" sz="1200" kern="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200" kern="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大かっこ 43"/>
            <p:cNvSpPr/>
            <p:nvPr/>
          </p:nvSpPr>
          <p:spPr>
            <a:xfrm>
              <a:off x="2905849" y="5876490"/>
              <a:ext cx="1662256" cy="427223"/>
            </a:xfrm>
            <a:prstGeom prst="bracketPair">
              <a:avLst/>
            </a:prstGeom>
            <a:noFill/>
            <a:ln w="22225" cap="flat" cmpd="sng" algn="ctr">
              <a:solidFill>
                <a:srgbClr val="1F497D"/>
              </a:solidFill>
              <a:prstDash val="solid"/>
            </a:ln>
            <a:effectLst/>
          </p:spPr>
          <p:txBody>
            <a:bodyPr rtlCol="0" anchor="ctr"/>
            <a:lstStyle/>
            <a:p>
              <a:pPr algn="ctr" fontAlgn="base">
                <a:spcBef>
                  <a:spcPct val="0"/>
                </a:spcBef>
                <a:spcAft>
                  <a:spcPct val="0"/>
                </a:spcAft>
                <a:defRPr/>
              </a:pPr>
              <a:endParaRPr kumimoji="0" lang="ja-JP" altLang="en-US" sz="1292" kern="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フリーフォーム 44"/>
            <p:cNvSpPr/>
            <p:nvPr/>
          </p:nvSpPr>
          <p:spPr>
            <a:xfrm rot="16200000">
              <a:off x="2556633" y="3453836"/>
              <a:ext cx="610150" cy="294156"/>
            </a:xfrm>
            <a:custGeom>
              <a:avLst/>
              <a:gdLst>
                <a:gd name="connsiteX0" fmla="*/ 1092358 w 1092358"/>
                <a:gd name="connsiteY0" fmla="*/ 0 h 352511"/>
                <a:gd name="connsiteX1" fmla="*/ 158 w 1092358"/>
                <a:gd name="connsiteY1" fmla="*/ 317500 h 352511"/>
                <a:gd name="connsiteX2" fmla="*/ 1028858 w 1092358"/>
                <a:gd name="connsiteY2" fmla="*/ 330200 h 352511"/>
              </a:gdLst>
              <a:ahLst/>
              <a:cxnLst>
                <a:cxn ang="0">
                  <a:pos x="connsiteX0" y="connsiteY0"/>
                </a:cxn>
                <a:cxn ang="0">
                  <a:pos x="connsiteX1" y="connsiteY1"/>
                </a:cxn>
                <a:cxn ang="0">
                  <a:pos x="connsiteX2" y="connsiteY2"/>
                </a:cxn>
              </a:cxnLst>
              <a:rect l="l" t="t" r="r" b="b"/>
              <a:pathLst>
                <a:path w="1092358" h="352511">
                  <a:moveTo>
                    <a:pt x="1092358" y="0"/>
                  </a:moveTo>
                  <a:cubicBezTo>
                    <a:pt x="551549" y="131233"/>
                    <a:pt x="10741" y="262467"/>
                    <a:pt x="158" y="317500"/>
                  </a:cubicBezTo>
                  <a:cubicBezTo>
                    <a:pt x="-10425" y="372533"/>
                    <a:pt x="509216" y="351366"/>
                    <a:pt x="1028858" y="330200"/>
                  </a:cubicBezTo>
                </a:path>
              </a:pathLst>
            </a:custGeom>
            <a:noFill/>
            <a:ln w="25400" cap="flat" cmpd="sng" algn="ctr">
              <a:solidFill>
                <a:srgbClr val="0098D0">
                  <a:shade val="50000"/>
                </a:srgbClr>
              </a:solidFill>
              <a:prstDash val="sysDash"/>
              <a:tailEnd type="arrow"/>
            </a:ln>
            <a:effectLst/>
          </p:spPr>
          <p:txBody>
            <a:bodyPr rtlCol="0" anchor="ctr"/>
            <a:lstStyle/>
            <a:p>
              <a:pPr algn="ctr" fontAlgn="base">
                <a:spcBef>
                  <a:spcPct val="0"/>
                </a:spcBef>
                <a:spcAft>
                  <a:spcPct val="0"/>
                </a:spcAft>
                <a:defRPr/>
              </a:pPr>
              <a:endParaRPr kumimoji="0" lang="ja-JP" altLang="en-US" sz="1292" kern="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リーフォーム 45"/>
            <p:cNvSpPr/>
            <p:nvPr/>
          </p:nvSpPr>
          <p:spPr>
            <a:xfrm rot="13689516">
              <a:off x="1595085" y="3414048"/>
              <a:ext cx="649131" cy="316751"/>
            </a:xfrm>
            <a:custGeom>
              <a:avLst/>
              <a:gdLst>
                <a:gd name="connsiteX0" fmla="*/ 1206587 w 1257387"/>
                <a:gd name="connsiteY0" fmla="*/ 0 h 241300"/>
                <a:gd name="connsiteX1" fmla="*/ 87 w 1257387"/>
                <a:gd name="connsiteY1" fmla="*/ 76200 h 241300"/>
                <a:gd name="connsiteX2" fmla="*/ 1257387 w 1257387"/>
                <a:gd name="connsiteY2" fmla="*/ 241300 h 241300"/>
              </a:gdLst>
              <a:ahLst/>
              <a:cxnLst>
                <a:cxn ang="0">
                  <a:pos x="connsiteX0" y="connsiteY0"/>
                </a:cxn>
                <a:cxn ang="0">
                  <a:pos x="connsiteX1" y="connsiteY1"/>
                </a:cxn>
                <a:cxn ang="0">
                  <a:pos x="connsiteX2" y="connsiteY2"/>
                </a:cxn>
              </a:cxnLst>
              <a:rect l="l" t="t" r="r" b="b"/>
              <a:pathLst>
                <a:path w="1257387" h="241300">
                  <a:moveTo>
                    <a:pt x="1206587" y="0"/>
                  </a:moveTo>
                  <a:cubicBezTo>
                    <a:pt x="599103" y="17992"/>
                    <a:pt x="-8380" y="35984"/>
                    <a:pt x="87" y="76200"/>
                  </a:cubicBezTo>
                  <a:cubicBezTo>
                    <a:pt x="8554" y="116416"/>
                    <a:pt x="632970" y="178858"/>
                    <a:pt x="1257387" y="241300"/>
                  </a:cubicBezTo>
                </a:path>
              </a:pathLst>
            </a:custGeom>
            <a:noFill/>
            <a:ln w="25400" cap="flat" cmpd="sng" algn="ctr">
              <a:solidFill>
                <a:srgbClr val="0098D0">
                  <a:shade val="50000"/>
                </a:srgbClr>
              </a:solidFill>
              <a:prstDash val="sysDash"/>
              <a:tailEnd type="arrow"/>
            </a:ln>
            <a:effectLst/>
          </p:spPr>
          <p:txBody>
            <a:bodyPr rtlCol="0" anchor="ctr"/>
            <a:lstStyle/>
            <a:p>
              <a:pPr algn="ctr" fontAlgn="base">
                <a:spcBef>
                  <a:spcPct val="0"/>
                </a:spcBef>
                <a:spcAft>
                  <a:spcPct val="0"/>
                </a:spcAft>
                <a:defRPr/>
              </a:pPr>
              <a:endParaRPr kumimoji="0" lang="ja-JP" altLang="en-US" sz="1292" kern="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フリーフォーム 46"/>
            <p:cNvSpPr/>
            <p:nvPr/>
          </p:nvSpPr>
          <p:spPr>
            <a:xfrm rot="15380967">
              <a:off x="3660492" y="3229994"/>
              <a:ext cx="492346" cy="717291"/>
            </a:xfrm>
            <a:custGeom>
              <a:avLst/>
              <a:gdLst>
                <a:gd name="connsiteX0" fmla="*/ 1193800 w 1193800"/>
                <a:gd name="connsiteY0" fmla="*/ 506623 h 938423"/>
                <a:gd name="connsiteX1" fmla="*/ 0 w 1193800"/>
                <a:gd name="connsiteY1" fmla="*/ 11323 h 938423"/>
                <a:gd name="connsiteX2" fmla="*/ 1193800 w 1193800"/>
                <a:gd name="connsiteY2" fmla="*/ 938423 h 938423"/>
              </a:gdLst>
              <a:ahLst/>
              <a:cxnLst>
                <a:cxn ang="0">
                  <a:pos x="connsiteX0" y="connsiteY0"/>
                </a:cxn>
                <a:cxn ang="0">
                  <a:pos x="connsiteX1" y="connsiteY1"/>
                </a:cxn>
                <a:cxn ang="0">
                  <a:pos x="connsiteX2" y="connsiteY2"/>
                </a:cxn>
              </a:cxnLst>
              <a:rect l="l" t="t" r="r" b="b"/>
              <a:pathLst>
                <a:path w="1193800" h="938423">
                  <a:moveTo>
                    <a:pt x="1193800" y="506623"/>
                  </a:moveTo>
                  <a:cubicBezTo>
                    <a:pt x="596900" y="222989"/>
                    <a:pt x="0" y="-60644"/>
                    <a:pt x="0" y="11323"/>
                  </a:cubicBezTo>
                  <a:cubicBezTo>
                    <a:pt x="0" y="83290"/>
                    <a:pt x="596900" y="510856"/>
                    <a:pt x="1193800" y="938423"/>
                  </a:cubicBezTo>
                </a:path>
              </a:pathLst>
            </a:custGeom>
            <a:noFill/>
            <a:ln w="25400" cap="flat" cmpd="sng" algn="ctr">
              <a:solidFill>
                <a:srgbClr val="0098D0">
                  <a:shade val="50000"/>
                </a:srgbClr>
              </a:solidFill>
              <a:prstDash val="sysDash"/>
              <a:tailEnd type="arrow"/>
            </a:ln>
            <a:effectLst/>
          </p:spPr>
          <p:txBody>
            <a:bodyPr rtlCol="0" anchor="ctr"/>
            <a:lstStyle/>
            <a:p>
              <a:pPr algn="ctr" fontAlgn="base">
                <a:spcBef>
                  <a:spcPct val="0"/>
                </a:spcBef>
                <a:spcAft>
                  <a:spcPct val="0"/>
                </a:spcAft>
                <a:defRPr/>
              </a:pPr>
              <a:endParaRPr kumimoji="0" lang="ja-JP" altLang="en-US" sz="1292" kern="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07766" y="3522279"/>
              <a:ext cx="3451645" cy="326887"/>
            </a:xfrm>
            <a:prstGeom prst="rect">
              <a:avLst/>
            </a:prstGeom>
            <a:solidFill>
              <a:srgbClr val="FFFF00"/>
            </a:solidFill>
            <a:ln>
              <a:solidFill>
                <a:srgbClr val="FFFF00"/>
              </a:solidFill>
            </a:ln>
          </p:spPr>
          <p:txBody>
            <a:bodyPr vert="horz" wrap="square" lIns="88399" tIns="44201" rIns="88399" bIns="44201" rtlCol="0">
              <a:spAutoFit/>
            </a:bodyPr>
            <a:lstStyle/>
            <a:p>
              <a:pPr algn="ctr" fontAlgn="base">
                <a:spcBef>
                  <a:spcPct val="0"/>
                </a:spcBef>
                <a:spcAft>
                  <a:spcPct val="0"/>
                </a:spcAft>
                <a:defRPr/>
              </a:pPr>
              <a:r>
                <a:rPr kumimoji="0" lang="ja-JP" altLang="en-US" sz="1400" kern="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法人に関する情報の一括検索・参照</a:t>
              </a:r>
            </a:p>
          </p:txBody>
        </p:sp>
        <p:sp>
          <p:nvSpPr>
            <p:cNvPr id="49" name="テキスト ボックス 48"/>
            <p:cNvSpPr txBox="1"/>
            <p:nvPr/>
          </p:nvSpPr>
          <p:spPr>
            <a:xfrm>
              <a:off x="1932647" y="4919310"/>
              <a:ext cx="1856269" cy="264142"/>
            </a:xfrm>
            <a:prstGeom prst="rect">
              <a:avLst/>
            </a:prstGeom>
            <a:noFill/>
          </p:spPr>
          <p:txBody>
            <a:bodyPr wrap="square" rtlCol="0">
              <a:spAutoFit/>
            </a:bodyPr>
            <a:lstStyle/>
            <a:p>
              <a:pPr fontAlgn="base">
                <a:spcBef>
                  <a:spcPct val="0"/>
                </a:spcBef>
                <a:spcAft>
                  <a:spcPct val="0"/>
                </a:spcAft>
                <a:defRPr/>
              </a:pPr>
              <a:r>
                <a:rPr kumimoji="0" lang="en-US" altLang="ja-JP"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公開可能なものから実施</a:t>
              </a:r>
            </a:p>
          </p:txBody>
        </p:sp>
        <p:sp>
          <p:nvSpPr>
            <p:cNvPr id="50" name="角丸四角形吹き出し 49"/>
            <p:cNvSpPr/>
            <p:nvPr/>
          </p:nvSpPr>
          <p:spPr>
            <a:xfrm>
              <a:off x="3470289" y="2236307"/>
              <a:ext cx="1626727" cy="437319"/>
            </a:xfrm>
            <a:prstGeom prst="wedgeRoundRectCallout">
              <a:avLst>
                <a:gd name="adj1" fmla="val 6608"/>
                <a:gd name="adj2" fmla="val 93517"/>
                <a:gd name="adj3" fmla="val 16667"/>
              </a:avLst>
            </a:prstGeom>
            <a:solidFill>
              <a:sysClr val="window" lastClr="FFFFFF"/>
            </a:solidFill>
            <a:ln w="25400" cap="flat" cmpd="sng" algn="ctr">
              <a:solidFill>
                <a:srgbClr val="B197D3"/>
              </a:solidFill>
              <a:prstDash val="solid"/>
            </a:ln>
            <a:effectLst/>
          </p:spPr>
          <p:txBody>
            <a:bodyPr lIns="88413" tIns="44206" rIns="88413" bIns="44206" rtlCol="0" anchor="ctr"/>
            <a:lstStyle/>
            <a:p>
              <a:pPr fontAlgn="base">
                <a:spcBef>
                  <a:spcPct val="0"/>
                </a:spcBef>
                <a:spcAft>
                  <a:spcPct val="0"/>
                </a:spcAft>
                <a:defRPr/>
              </a:pPr>
              <a:r>
                <a:rPr kumimoji="0" lang="ja-JP" altLang="en-US" sz="11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地元企業との連携先の開拓等に活用</a:t>
              </a:r>
              <a:r>
                <a:rPr kumimoji="0" lang="en-US" altLang="ja-JP" sz="11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etc..</a:t>
              </a:r>
              <a:endParaRPr kumimoji="0" lang="ja-JP" altLang="en-US" sz="11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a:xfrm rot="16200000">
              <a:off x="2369760" y="5064677"/>
              <a:ext cx="564043" cy="710245"/>
            </a:xfrm>
            <a:prstGeom prst="rightArrow">
              <a:avLst>
                <a:gd name="adj1" fmla="val 50000"/>
                <a:gd name="adj2" fmla="val 23946"/>
              </a:avLst>
            </a:prstGeom>
            <a:noFill/>
            <a:ln w="25400" cap="flat" cmpd="sng" algn="ctr">
              <a:solidFill>
                <a:srgbClr val="0098D0">
                  <a:shade val="50000"/>
                </a:srgbClr>
              </a:solidFill>
              <a:prstDash val="solid"/>
            </a:ln>
            <a:effectLst/>
          </p:spPr>
          <p:txBody>
            <a:bodyPr rtlCol="0" anchor="ctr"/>
            <a:lstStyle/>
            <a:p>
              <a:pPr algn="ctr" fontAlgn="base">
                <a:spcBef>
                  <a:spcPct val="0"/>
                </a:spcBef>
                <a:spcAft>
                  <a:spcPct val="0"/>
                </a:spcAft>
                <a:defRPr/>
              </a:pPr>
              <a:endParaRPr kumimoji="0" lang="ja-JP" altLang="en-US" sz="1400" kern="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1280592" y="5319607"/>
              <a:ext cx="2592000" cy="326887"/>
            </a:xfrm>
            <a:prstGeom prst="rect">
              <a:avLst/>
            </a:prstGeom>
            <a:solidFill>
              <a:srgbClr val="FFFF00"/>
            </a:solidFill>
            <a:ln>
              <a:solidFill>
                <a:srgbClr val="FFFF00"/>
              </a:solidFill>
            </a:ln>
          </p:spPr>
          <p:txBody>
            <a:bodyPr vert="horz" wrap="square" lIns="88399" tIns="44201" rIns="88399" bIns="44201" rtlCol="0" anchor="ctr">
              <a:spAutoFit/>
            </a:bodyPr>
            <a:lstStyle/>
            <a:p>
              <a:pPr algn="ctr" fontAlgn="base">
                <a:spcBef>
                  <a:spcPct val="0"/>
                </a:spcBef>
                <a:spcAft>
                  <a:spcPct val="0"/>
                </a:spcAft>
                <a:defRPr/>
              </a:pPr>
              <a:r>
                <a:rPr kumimoji="0" lang="ja-JP" altLang="en-US" sz="1400" kern="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各府省庁から法人情報を提供</a:t>
              </a:r>
            </a:p>
          </p:txBody>
        </p:sp>
        <p:sp>
          <p:nvSpPr>
            <p:cNvPr id="53" name="角丸四角形吹き出し 52"/>
            <p:cNvSpPr/>
            <p:nvPr/>
          </p:nvSpPr>
          <p:spPr>
            <a:xfrm>
              <a:off x="69519" y="3001226"/>
              <a:ext cx="754922" cy="1104109"/>
            </a:xfrm>
            <a:prstGeom prst="wedgeRoundRectCallout">
              <a:avLst>
                <a:gd name="adj1" fmla="val 101732"/>
                <a:gd name="adj2" fmla="val -33599"/>
                <a:gd name="adj3" fmla="val 16667"/>
              </a:avLst>
            </a:prstGeom>
            <a:solidFill>
              <a:sysClr val="window" lastClr="FFFFFF"/>
            </a:solidFill>
            <a:ln w="25400" cap="flat" cmpd="sng" algn="ctr">
              <a:solidFill>
                <a:srgbClr val="B197D3"/>
              </a:solidFill>
              <a:prstDash val="solid"/>
            </a:ln>
            <a:effectLst/>
          </p:spPr>
          <p:txBody>
            <a:bodyPr lIns="88413" tIns="44206" rIns="88413" bIns="44206" rtlCol="0" anchor="ctr"/>
            <a:lstStyle/>
            <a:p>
              <a:pPr fontAlgn="base">
                <a:spcBef>
                  <a:spcPct val="0"/>
                </a:spcBef>
                <a:spcAft>
                  <a:spcPct val="0"/>
                </a:spcAft>
                <a:defRPr/>
              </a:pPr>
              <a:r>
                <a:rPr kumimoji="0" lang="ja-JP" altLang="en-US" sz="11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民間データと組合せたサービス提供</a:t>
              </a:r>
            </a:p>
          </p:txBody>
        </p:sp>
        <p:sp>
          <p:nvSpPr>
            <p:cNvPr id="54" name="円柱 53"/>
            <p:cNvSpPr/>
            <p:nvPr/>
          </p:nvSpPr>
          <p:spPr>
            <a:xfrm>
              <a:off x="60354" y="2313546"/>
              <a:ext cx="1055765" cy="526933"/>
            </a:xfrm>
            <a:prstGeom prst="can">
              <a:avLst>
                <a:gd name="adj" fmla="val 23252"/>
              </a:avLst>
            </a:prstGeom>
            <a:gradFill rotWithShape="1">
              <a:gsLst>
                <a:gs pos="0">
                  <a:srgbClr val="0064C8">
                    <a:tint val="50000"/>
                    <a:satMod val="300000"/>
                  </a:srgbClr>
                </a:gs>
                <a:gs pos="35000">
                  <a:srgbClr val="0064C8">
                    <a:tint val="37000"/>
                    <a:satMod val="300000"/>
                  </a:srgbClr>
                </a:gs>
                <a:gs pos="100000">
                  <a:srgbClr val="0064C8">
                    <a:tint val="15000"/>
                    <a:satMod val="350000"/>
                  </a:srgbClr>
                </a:gs>
              </a:gsLst>
              <a:lin ang="16200000" scaled="1"/>
            </a:gradFill>
            <a:ln w="9525" cap="flat" cmpd="sng" algn="ctr">
              <a:solidFill>
                <a:srgbClr val="0064C8">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fontAlgn="base">
                <a:spcBef>
                  <a:spcPct val="0"/>
                </a:spcBef>
                <a:spcAft>
                  <a:spcPct val="0"/>
                </a:spcAft>
                <a:defRPr/>
              </a:pPr>
              <a:r>
                <a:rPr kumimoji="0" lang="ja-JP" altLang="en-US" sz="105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民間の</a:t>
              </a:r>
              <a:endParaRPr kumimoji="0" lang="en-US" altLang="ja-JP" sz="105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defRPr/>
              </a:pPr>
              <a:r>
                <a:rPr kumimoji="0" lang="ja-JP" altLang="en-US" sz="105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ビッグデータ</a:t>
              </a:r>
              <a:endParaRPr kumimoji="0" lang="en-US" altLang="ja-JP" sz="105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フリーフォーム 54"/>
            <p:cNvSpPr/>
            <p:nvPr/>
          </p:nvSpPr>
          <p:spPr>
            <a:xfrm rot="981314">
              <a:off x="844549" y="2863116"/>
              <a:ext cx="614391" cy="213327"/>
            </a:xfrm>
            <a:custGeom>
              <a:avLst/>
              <a:gdLst>
                <a:gd name="connsiteX0" fmla="*/ 1206587 w 1257387"/>
                <a:gd name="connsiteY0" fmla="*/ 0 h 241300"/>
                <a:gd name="connsiteX1" fmla="*/ 87 w 1257387"/>
                <a:gd name="connsiteY1" fmla="*/ 76200 h 241300"/>
                <a:gd name="connsiteX2" fmla="*/ 1257387 w 1257387"/>
                <a:gd name="connsiteY2" fmla="*/ 241300 h 241300"/>
              </a:gdLst>
              <a:ahLst/>
              <a:cxnLst>
                <a:cxn ang="0">
                  <a:pos x="connsiteX0" y="connsiteY0"/>
                </a:cxn>
                <a:cxn ang="0">
                  <a:pos x="connsiteX1" y="connsiteY1"/>
                </a:cxn>
                <a:cxn ang="0">
                  <a:pos x="connsiteX2" y="connsiteY2"/>
                </a:cxn>
              </a:cxnLst>
              <a:rect l="l" t="t" r="r" b="b"/>
              <a:pathLst>
                <a:path w="1257387" h="241300">
                  <a:moveTo>
                    <a:pt x="1206587" y="0"/>
                  </a:moveTo>
                  <a:cubicBezTo>
                    <a:pt x="599103" y="17992"/>
                    <a:pt x="-8380" y="35984"/>
                    <a:pt x="87" y="76200"/>
                  </a:cubicBezTo>
                  <a:cubicBezTo>
                    <a:pt x="8554" y="116416"/>
                    <a:pt x="632970" y="178858"/>
                    <a:pt x="1257387" y="241300"/>
                  </a:cubicBezTo>
                </a:path>
              </a:pathLst>
            </a:custGeom>
            <a:noFill/>
            <a:ln w="25400" cap="flat" cmpd="sng" algn="ctr">
              <a:solidFill>
                <a:srgbClr val="0098D0">
                  <a:shade val="50000"/>
                </a:srgbClr>
              </a:solidFill>
              <a:prstDash val="sysDash"/>
              <a:tailEnd type="arrow"/>
            </a:ln>
            <a:effectLst/>
          </p:spPr>
          <p:txBody>
            <a:bodyPr rtlCol="0" anchor="ctr"/>
            <a:lstStyle/>
            <a:p>
              <a:pPr algn="ctr" fontAlgn="base">
                <a:spcBef>
                  <a:spcPct val="0"/>
                </a:spcBef>
                <a:spcAft>
                  <a:spcPct val="0"/>
                </a:spcAft>
                <a:defRPr/>
              </a:pPr>
              <a:endParaRPr kumimoji="0" lang="ja-JP" altLang="en-US" sz="1292" kern="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8" name="角丸四角形 67"/>
          <p:cNvSpPr/>
          <p:nvPr/>
        </p:nvSpPr>
        <p:spPr>
          <a:xfrm>
            <a:off x="272480" y="751134"/>
            <a:ext cx="9489776" cy="1813770"/>
          </a:xfrm>
          <a:prstGeom prst="roundRect">
            <a:avLst/>
          </a:prstGeom>
          <a:solidFill>
            <a:srgbClr val="99D6EC"/>
          </a:solidFill>
          <a:ln w="12700" cap="flat" cmpd="sng" algn="ctr">
            <a:solidFill>
              <a:srgbClr val="4F81BD">
                <a:shade val="50000"/>
              </a:srgbClr>
            </a:solidFill>
            <a:prstDash val="solid"/>
          </a:ln>
          <a:effectLst/>
        </p:spPr>
        <p:txBody>
          <a:bodyPr lIns="72000" tIns="36000" rIns="72000" bIns="36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285750" indent="-285750">
              <a:buFont typeface="Wingdings" panose="05000000000000000000" pitchFamily="2" charset="2"/>
              <a:buChar char="l"/>
              <a:defRPr/>
            </a:pP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政府が保有する法人活動情報について、一括</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検索、閲覧、取得できる</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システム</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l"/>
              <a:defRPr/>
            </a:pPr>
            <a:r>
              <a:rPr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取引先等の情報収集や</a:t>
            </a:r>
            <a:r>
              <a:rPr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連携先</a:t>
            </a:r>
            <a:r>
              <a:rPr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の開拓等の際に、政府からの補助</a:t>
            </a:r>
            <a:r>
              <a:rPr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金や表彰</a:t>
            </a:r>
            <a:r>
              <a:rPr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等の状況が</a:t>
            </a:r>
            <a:r>
              <a:rPr lang="ja-JP" altLang="en-US" sz="16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確認</a:t>
            </a:r>
            <a:r>
              <a:rPr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可能です。</a:t>
            </a:r>
            <a:endParaRPr kumimoji="0" lang="en-US" altLang="ja-JP" sz="1600" dirty="0">
              <a:solidFill>
                <a:prstClr val="white"/>
              </a:solidFill>
            </a:endParaRPr>
          </a:p>
          <a:p>
            <a:pPr marL="285750" indent="-285750">
              <a:buFont typeface="Wingdings" panose="05000000000000000000" pitchFamily="2" charset="2"/>
              <a:buChar char="l"/>
              <a:defRPr/>
            </a:pP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機械可読に適した形式で、外部からデータを自動取得可能としており、民間データと</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組み合わせた</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サービス等にも活用いただけます。</a:t>
            </a:r>
            <a:endParaRPr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l"/>
              <a:defRPr/>
            </a:pP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共通</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語彙基盤（</a:t>
            </a:r>
            <a:r>
              <a:rPr lang="en-US" altLang="ja-JP"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IMI)</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を使ってデータ整理が行われて</a:t>
            </a:r>
            <a:r>
              <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おり</a:t>
            </a:r>
            <a:r>
              <a:rPr lang="ja-JP" altLang="en-US" sz="1600"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、国際的な法人情報の交換等、非常に相互運用性の高い構造になっています。</a:t>
            </a:r>
            <a:endParaRPr lang="ja-JP" altLang="en-US" sz="1600"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302476" y="187699"/>
            <a:ext cx="6594740" cy="50405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black"/>
                </a:solidFill>
              </a:rPr>
              <a:t>法人インフォメーションとは　　</a:t>
            </a:r>
            <a:r>
              <a:rPr lang="en-US" altLang="ja-JP" sz="2000" dirty="0">
                <a:solidFill>
                  <a:prstClr val="black"/>
                </a:solidFill>
              </a:rPr>
              <a:t>http://</a:t>
            </a:r>
            <a:r>
              <a:rPr lang="en-US" altLang="ja-JP" sz="2000" dirty="0" smtClean="0">
                <a:solidFill>
                  <a:prstClr val="black"/>
                </a:solidFill>
              </a:rPr>
              <a:t>hojin-info.go.jp</a:t>
            </a:r>
            <a:r>
              <a:rPr lang="ja-JP" altLang="en-US" sz="2000" b="1" dirty="0" smtClean="0">
                <a:solidFill>
                  <a:prstClr val="black"/>
                </a:solidFill>
              </a:rPr>
              <a:t>　　</a:t>
            </a:r>
            <a:endParaRPr lang="ja-JP" altLang="en-US" sz="2000" b="1" dirty="0">
              <a:solidFill>
                <a:prstClr val="black"/>
              </a:solidFill>
            </a:endParaRPr>
          </a:p>
        </p:txBody>
      </p:sp>
      <p:sp>
        <p:nvSpPr>
          <p:cNvPr id="70" name="テキスト ボックス 69"/>
          <p:cNvSpPr txBox="1"/>
          <p:nvPr/>
        </p:nvSpPr>
        <p:spPr>
          <a:xfrm>
            <a:off x="5017368" y="2772197"/>
            <a:ext cx="4738084" cy="3877985"/>
          </a:xfrm>
          <a:prstGeom prst="rect">
            <a:avLst/>
          </a:prstGeom>
          <a:solidFill>
            <a:schemeClr val="accent6">
              <a:lumMod val="60000"/>
              <a:lumOff val="40000"/>
            </a:schemeClr>
          </a:solidFill>
          <a:ln w="15875" cmpd="dbl">
            <a:solidFill>
              <a:schemeClr val="accent2">
                <a:lumMod val="75000"/>
              </a:schemeClr>
            </a:solidFill>
          </a:ln>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掲載されている法人活動情報数（</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H29.1.21</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交付情報</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64,000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年度上期分）</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委託契約情報</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54,000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年度上期分）</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処分</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許認可・届出情報　       ・・・・・　　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137,000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統一資格有資格者（総務省）</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信用金庫免許、郵便局銀行代理者許可（金融庁）など</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表彰情報</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37,000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女性社員の活躍推進（厚生労働省）など</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290,000</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件の法人活動情報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を掲載しています。今後も、順次追加していきます。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2" name="Picture 2" descr="C:\Users\gp309033\Desktop\トップページ  法人ポータル.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473"/>
          <a:stretch/>
        </p:blipFill>
        <p:spPr bwMode="auto">
          <a:xfrm>
            <a:off x="7793650" y="89439"/>
            <a:ext cx="864000" cy="602316"/>
          </a:xfrm>
          <a:prstGeom prst="rect">
            <a:avLst/>
          </a:prstGeom>
          <a:noFill/>
          <a:ln w="3175">
            <a:solidFill>
              <a:schemeClr val="bg1">
                <a:lumMod val="65000"/>
              </a:schemeClr>
            </a:solidFill>
          </a:ln>
          <a:extLst>
            <a:ext uri="{909E8E84-426E-40DD-AFC4-6F175D3DCCD1}">
              <a14:hiddenFill xmlns:a14="http://schemas.microsoft.com/office/drawing/2010/main">
                <a:solidFill>
                  <a:srgbClr val="FFFFFF"/>
                </a:solidFill>
              </a14:hiddenFill>
            </a:ext>
          </a:extLst>
        </p:spPr>
      </p:pic>
      <p:grpSp>
        <p:nvGrpSpPr>
          <p:cNvPr id="73" name="グループ化 72"/>
          <p:cNvGrpSpPr>
            <a:grpSpLocks noChangeAspect="1"/>
          </p:cNvGrpSpPr>
          <p:nvPr/>
        </p:nvGrpSpPr>
        <p:grpSpPr>
          <a:xfrm rot="1304383">
            <a:off x="9173936" y="167514"/>
            <a:ext cx="279308" cy="540000"/>
            <a:chOff x="8193360" y="3645024"/>
            <a:chExt cx="1080120" cy="2088232"/>
          </a:xfrm>
        </p:grpSpPr>
        <p:sp>
          <p:nvSpPr>
            <p:cNvPr id="74" name="角丸四角形 73"/>
            <p:cNvSpPr/>
            <p:nvPr/>
          </p:nvSpPr>
          <p:spPr>
            <a:xfrm>
              <a:off x="8193360" y="3645024"/>
              <a:ext cx="1080120" cy="208823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75" name="Picture 2" descr="C:\Users\gp309033\Desktop\トップページ 法ル.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4753"/>
            <a:stretch/>
          </p:blipFill>
          <p:spPr bwMode="auto">
            <a:xfrm>
              <a:off x="8275805" y="3747128"/>
              <a:ext cx="900000" cy="1914706"/>
            </a:xfrm>
            <a:prstGeom prst="rect">
              <a:avLst/>
            </a:prstGeom>
            <a:noFill/>
            <a:ln w="3175">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71" name="スライド番号プレースホルダー 2"/>
          <p:cNvSpPr>
            <a:spLocks noGrp="1"/>
          </p:cNvSpPr>
          <p:nvPr>
            <p:ph type="sldNum" sz="quarter" idx="12"/>
          </p:nvPr>
        </p:nvSpPr>
        <p:spPr>
          <a:xfrm>
            <a:off x="7605295" y="6525345"/>
            <a:ext cx="2311400" cy="365125"/>
          </a:xfrm>
        </p:spPr>
        <p:txBody>
          <a:bodyPr/>
          <a:lstStyle/>
          <a:p>
            <a:fld id="{D9550142-B990-490A-A107-ED7302A7FD52}" type="slidenum">
              <a:rPr kumimoji="1" lang="ja-JP" altLang="en-US" smtClean="0">
                <a:latin typeface="メイリオ" panose="020B0604030504040204" pitchFamily="50" charset="-128"/>
                <a:ea typeface="メイリオ" panose="020B0604030504040204" pitchFamily="50" charset="-128"/>
                <a:cs typeface="メイリオ" panose="020B0604030504040204" pitchFamily="50" charset="-128"/>
              </a:rPr>
              <a:t>2</a:t>
            </a:fld>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5411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（参考）法人インフォメーション画面イメージ</a:t>
            </a:r>
            <a:endParaRPr kumimoji="1" lang="ja-JP" altLang="en-US" dirty="0"/>
          </a:p>
        </p:txBody>
      </p:sp>
      <p:sp>
        <p:nvSpPr>
          <p:cNvPr id="4" name="テキスト ボックス 3"/>
          <p:cNvSpPr txBox="1"/>
          <p:nvPr/>
        </p:nvSpPr>
        <p:spPr>
          <a:xfrm>
            <a:off x="6030495" y="385012"/>
            <a:ext cx="2624221" cy="276999"/>
          </a:xfrm>
          <a:prstGeom prst="rect">
            <a:avLst/>
          </a:prstGeom>
          <a:noFill/>
        </p:spPr>
        <p:txBody>
          <a:bodyPr wrap="square" rtlCol="0">
            <a:spAutoFit/>
          </a:bodyPr>
          <a:lstStyle/>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画面は開発中のものです。</a:t>
            </a:r>
          </a:p>
        </p:txBody>
      </p:sp>
      <p:sp>
        <p:nvSpPr>
          <p:cNvPr id="5" name="角丸四角形 4"/>
          <p:cNvSpPr/>
          <p:nvPr/>
        </p:nvSpPr>
        <p:spPr>
          <a:xfrm>
            <a:off x="6967134" y="1268760"/>
            <a:ext cx="1368153" cy="49064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ＭＳ Ｐゴシック"/>
                <a:cs typeface="Meiryo UI" panose="020B0604030504040204" pitchFamily="50" charset="-128"/>
              </a:rPr>
              <a:t>トップ画面</a:t>
            </a:r>
            <a:endParaRPr lang="ja-JP" altLang="en-US" sz="1600" dirty="0">
              <a:solidFill>
                <a:prstClr val="black"/>
              </a:solidFill>
              <a:latin typeface="ＭＳ Ｐゴシック"/>
              <a:cs typeface="Meiryo UI" panose="020B0604030504040204" pitchFamily="50" charset="-128"/>
            </a:endParaRPr>
          </a:p>
        </p:txBody>
      </p:sp>
      <p:sp>
        <p:nvSpPr>
          <p:cNvPr id="6" name="テキスト ボックス 5"/>
          <p:cNvSpPr txBox="1"/>
          <p:nvPr/>
        </p:nvSpPr>
        <p:spPr>
          <a:xfrm>
            <a:off x="6554725" y="1848987"/>
            <a:ext cx="3083991" cy="523220"/>
          </a:xfrm>
          <a:prstGeom prst="rect">
            <a:avLst/>
          </a:prstGeom>
          <a:noFill/>
        </p:spPr>
        <p:txBody>
          <a:bodyPr wrap="square" rtlCol="0">
            <a:spAutoFit/>
          </a:bodyPr>
          <a:lstStyle/>
          <a:p>
            <a:r>
              <a:rPr lang="ja-JP" altLang="en-US" sz="1400" dirty="0" smtClean="0">
                <a:solidFill>
                  <a:prstClr val="black"/>
                </a:solidFill>
                <a:latin typeface="ＭＳ Ｐゴシック"/>
              </a:rPr>
              <a:t>・法人番号もしくは法人名で検索</a:t>
            </a:r>
            <a:endParaRPr lang="en-US" altLang="ja-JP" sz="1400" dirty="0" smtClean="0">
              <a:solidFill>
                <a:prstClr val="black"/>
              </a:solidFill>
              <a:latin typeface="ＭＳ Ｐゴシック"/>
            </a:endParaRPr>
          </a:p>
          <a:p>
            <a:r>
              <a:rPr lang="ja-JP" altLang="en-US" sz="1400" dirty="0" smtClean="0">
                <a:solidFill>
                  <a:prstClr val="black"/>
                </a:solidFill>
                <a:latin typeface="ＭＳ Ｐゴシック"/>
              </a:rPr>
              <a:t>・詳細条件を設定しての検索も可能</a:t>
            </a:r>
            <a:endParaRPr lang="en-US" altLang="ja-JP" sz="1400" dirty="0" smtClean="0">
              <a:solidFill>
                <a:prstClr val="black"/>
              </a:solidFill>
              <a:latin typeface="ＭＳ Ｐゴシック"/>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20" t="15117" r="8355" b="4478"/>
          <a:stretch/>
        </p:blipFill>
        <p:spPr bwMode="auto">
          <a:xfrm>
            <a:off x="432271" y="758263"/>
            <a:ext cx="5953180" cy="295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809" t="15673" r="40373" b="8561"/>
          <a:stretch/>
        </p:blipFill>
        <p:spPr bwMode="auto">
          <a:xfrm>
            <a:off x="2154997" y="4239196"/>
            <a:ext cx="3104483" cy="245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角丸四角形 8"/>
          <p:cNvSpPr/>
          <p:nvPr/>
        </p:nvSpPr>
        <p:spPr>
          <a:xfrm>
            <a:off x="300530" y="4056435"/>
            <a:ext cx="1627270" cy="49064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ＭＳ Ｐゴシック"/>
                <a:cs typeface="Meiryo UI" panose="020B0604030504040204" pitchFamily="50" charset="-128"/>
              </a:rPr>
              <a:t>簡易地図検索</a:t>
            </a:r>
            <a:endParaRPr lang="ja-JP" altLang="en-US" sz="1600" dirty="0">
              <a:solidFill>
                <a:prstClr val="black"/>
              </a:solidFill>
              <a:latin typeface="ＭＳ Ｐゴシック"/>
              <a:cs typeface="Meiryo UI" panose="020B0604030504040204" pitchFamily="50" charset="-128"/>
            </a:endParaRPr>
          </a:p>
        </p:txBody>
      </p:sp>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239" t="15135" r="8453" b="7288"/>
          <a:stretch/>
        </p:blipFill>
        <p:spPr bwMode="auto">
          <a:xfrm>
            <a:off x="5680029" y="4554083"/>
            <a:ext cx="4086940" cy="199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318540" y="4681917"/>
            <a:ext cx="1541995" cy="1169551"/>
          </a:xfrm>
          <a:prstGeom prst="rect">
            <a:avLst/>
          </a:prstGeom>
          <a:noFill/>
        </p:spPr>
        <p:txBody>
          <a:bodyPr wrap="square" rtlCol="0">
            <a:spAutoFit/>
          </a:bodyPr>
          <a:lstStyle/>
          <a:p>
            <a:r>
              <a:rPr lang="ja-JP" altLang="en-US" sz="1400" dirty="0" smtClean="0">
                <a:solidFill>
                  <a:prstClr val="black"/>
                </a:solidFill>
                <a:latin typeface="ＭＳ Ｐゴシック"/>
              </a:rPr>
              <a:t>・所在地を基に日本地図から検索も可能に（都道府県、市区町村で選択可能）</a:t>
            </a:r>
            <a:endParaRPr lang="en-US" altLang="ja-JP" sz="1400" dirty="0" smtClean="0">
              <a:solidFill>
                <a:prstClr val="black"/>
              </a:solidFill>
              <a:latin typeface="ＭＳ Ｐゴシック"/>
            </a:endParaRPr>
          </a:p>
        </p:txBody>
      </p:sp>
      <p:sp>
        <p:nvSpPr>
          <p:cNvPr id="3" name="正方形/長方形 2"/>
          <p:cNvSpPr/>
          <p:nvPr/>
        </p:nvSpPr>
        <p:spPr bwMode="auto">
          <a:xfrm>
            <a:off x="432271" y="758263"/>
            <a:ext cx="5953180" cy="2956487"/>
          </a:xfrm>
          <a:prstGeom prst="rect">
            <a:avLst/>
          </a:prstGeom>
          <a:noFill/>
          <a:ln w="3175">
            <a:solidFill>
              <a:schemeClr val="accent1">
                <a:lumMod val="40000"/>
                <a:lumOff val="60000"/>
              </a:schemeClr>
            </a:solidFill>
            <a:miter lim="800000"/>
            <a:headEnd/>
            <a:tailEnd/>
          </a:ln>
          <a:effectLst/>
          <a:extLst/>
        </p:spPr>
        <p:txBody>
          <a:bodyPr wrap="none" rtlCol="0" anchor="ctr"/>
          <a:lstStyle/>
          <a:p>
            <a:endParaRPr kumimoji="0" lang="ja-JP" altLang="en-US" dirty="0">
              <a:solidFill>
                <a:prstClr val="black"/>
              </a:solidFill>
            </a:endParaRPr>
          </a:p>
        </p:txBody>
      </p:sp>
      <p:sp>
        <p:nvSpPr>
          <p:cNvPr id="13" name="正方形/長方形 12"/>
          <p:cNvSpPr/>
          <p:nvPr/>
        </p:nvSpPr>
        <p:spPr bwMode="auto">
          <a:xfrm>
            <a:off x="5667447" y="4554083"/>
            <a:ext cx="4099522" cy="1999131"/>
          </a:xfrm>
          <a:prstGeom prst="rect">
            <a:avLst/>
          </a:prstGeom>
          <a:noFill/>
          <a:ln w="3175">
            <a:solidFill>
              <a:schemeClr val="accent1">
                <a:lumMod val="40000"/>
                <a:lumOff val="60000"/>
              </a:schemeClr>
            </a:solidFill>
            <a:miter lim="800000"/>
            <a:headEnd/>
            <a:tailEnd/>
          </a:ln>
          <a:effectLst/>
          <a:extLst/>
        </p:spPr>
        <p:txBody>
          <a:bodyPr wrap="none" rtlCol="0" anchor="ctr"/>
          <a:lstStyle/>
          <a:p>
            <a:endParaRPr kumimoji="0" lang="ja-JP" altLang="en-US" dirty="0">
              <a:solidFill>
                <a:prstClr val="black"/>
              </a:solidFill>
            </a:endParaRPr>
          </a:p>
        </p:txBody>
      </p:sp>
      <p:sp>
        <p:nvSpPr>
          <p:cNvPr id="7" name="右矢印 6"/>
          <p:cNvSpPr/>
          <p:nvPr/>
        </p:nvSpPr>
        <p:spPr bwMode="auto">
          <a:xfrm>
            <a:off x="5336106" y="5268230"/>
            <a:ext cx="442400" cy="670452"/>
          </a:xfrm>
          <a:prstGeom prst="rightArrow">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endParaRPr kumimoji="0" lang="ja-JP" altLang="en-US" dirty="0">
              <a:solidFill>
                <a:prstClr val="black"/>
              </a:solidFill>
            </a:endParaRPr>
          </a:p>
        </p:txBody>
      </p:sp>
      <p:sp>
        <p:nvSpPr>
          <p:cNvPr id="14" name="正方形/長方形 13"/>
          <p:cNvSpPr/>
          <p:nvPr/>
        </p:nvSpPr>
        <p:spPr bwMode="auto">
          <a:xfrm>
            <a:off x="2165308" y="4219496"/>
            <a:ext cx="3094165" cy="2470062"/>
          </a:xfrm>
          <a:prstGeom prst="rect">
            <a:avLst/>
          </a:prstGeom>
          <a:noFill/>
          <a:ln w="3175">
            <a:solidFill>
              <a:schemeClr val="accent1">
                <a:lumMod val="40000"/>
                <a:lumOff val="60000"/>
              </a:schemeClr>
            </a:solidFill>
            <a:miter lim="800000"/>
            <a:headEnd/>
            <a:tailEnd/>
          </a:ln>
          <a:effectLst/>
          <a:extLst/>
        </p:spPr>
        <p:txBody>
          <a:bodyPr wrap="none" rtlCol="0" anchor="ctr"/>
          <a:lstStyle/>
          <a:p>
            <a:endParaRPr kumimoji="0" lang="ja-JP" altLang="en-US" dirty="0">
              <a:solidFill>
                <a:prstClr val="black"/>
              </a:solidFill>
            </a:endParaRPr>
          </a:p>
        </p:txBody>
      </p:sp>
      <p:sp>
        <p:nvSpPr>
          <p:cNvPr id="15" name="角丸四角形 14"/>
          <p:cNvSpPr/>
          <p:nvPr/>
        </p:nvSpPr>
        <p:spPr>
          <a:xfrm>
            <a:off x="6632609" y="3029956"/>
            <a:ext cx="3159496" cy="39304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スマートフォンにも対応しています。</a:t>
            </a:r>
            <a:endParaRPr lang="ja-JP" altLang="en-US" sz="1200" dirty="0">
              <a:solidFill>
                <a:prstClr val="black"/>
              </a:solidFill>
            </a:endParaRPr>
          </a:p>
        </p:txBody>
      </p:sp>
      <p:grpSp>
        <p:nvGrpSpPr>
          <p:cNvPr id="16" name="グループ化 15"/>
          <p:cNvGrpSpPr>
            <a:grpSpLocks noChangeAspect="1"/>
          </p:cNvGrpSpPr>
          <p:nvPr/>
        </p:nvGrpSpPr>
        <p:grpSpPr>
          <a:xfrm rot="1304383">
            <a:off x="9456297" y="3259001"/>
            <a:ext cx="279308" cy="540000"/>
            <a:chOff x="8193360" y="3645024"/>
            <a:chExt cx="1080120" cy="2088232"/>
          </a:xfrm>
        </p:grpSpPr>
        <p:sp>
          <p:nvSpPr>
            <p:cNvPr id="17" name="角丸四角形 16"/>
            <p:cNvSpPr/>
            <p:nvPr/>
          </p:nvSpPr>
          <p:spPr>
            <a:xfrm>
              <a:off x="8193360" y="3645024"/>
              <a:ext cx="1080120" cy="208823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8" name="Picture 2" descr="C:\Users\gp309033\Desktop\トップページ 法ル.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4753"/>
            <a:stretch/>
          </p:blipFill>
          <p:spPr bwMode="auto">
            <a:xfrm>
              <a:off x="8275805" y="3747128"/>
              <a:ext cx="900000" cy="1914706"/>
            </a:xfrm>
            <a:prstGeom prst="rect">
              <a:avLst/>
            </a:prstGeom>
            <a:noFill/>
            <a:ln w="3175">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19" name="スライド番号プレースホルダー 2"/>
          <p:cNvSpPr>
            <a:spLocks noGrp="1"/>
          </p:cNvSpPr>
          <p:nvPr>
            <p:ph type="sldNum" sz="quarter" idx="12"/>
          </p:nvPr>
        </p:nvSpPr>
        <p:spPr>
          <a:xfrm>
            <a:off x="7605295" y="6525345"/>
            <a:ext cx="2311400" cy="365125"/>
          </a:xfrm>
        </p:spPr>
        <p:txBody>
          <a:bodyPr/>
          <a:lstStyle/>
          <a:p>
            <a:fld id="{D9550142-B990-490A-A107-ED7302A7FD52}" type="slidenum">
              <a:rPr kumimoji="1" lang="ja-JP" altLang="en-US" smtClean="0">
                <a:latin typeface="メイリオ" panose="020B0604030504040204" pitchFamily="50" charset="-128"/>
                <a:ea typeface="メイリオ" panose="020B0604030504040204" pitchFamily="50" charset="-128"/>
                <a:cs typeface="メイリオ" panose="020B0604030504040204" pitchFamily="50" charset="-128"/>
              </a:rPr>
              <a:t>3</a:t>
            </a:fld>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57083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30958" y="204030"/>
            <a:ext cx="9505503" cy="430887"/>
          </a:xfrm>
        </p:spPr>
        <p:txBody>
          <a:bodyPr/>
          <a:lstStyle/>
          <a:p>
            <a:r>
              <a:rPr lang="ja-JP" altLang="en-US" sz="2200" dirty="0" smtClean="0">
                <a:latin typeface="Meiryo UI" panose="020B0604030504040204" pitchFamily="50" charset="-128"/>
                <a:ea typeface="Meiryo UI" panose="020B0604030504040204" pitchFamily="50" charset="-128"/>
              </a:rPr>
              <a:t>（参考）法人</a:t>
            </a:r>
            <a:r>
              <a:rPr lang="ja-JP" altLang="en-US" sz="2200" dirty="0">
                <a:latin typeface="Meiryo UI" panose="020B0604030504040204" pitchFamily="50" charset="-128"/>
                <a:ea typeface="Meiryo UI" panose="020B0604030504040204" pitchFamily="50" charset="-128"/>
              </a:rPr>
              <a:t>インフォメーション　～想定利用例</a:t>
            </a:r>
            <a:r>
              <a:rPr lang="ja-JP" altLang="en-US" sz="2200" dirty="0" smtClean="0">
                <a:latin typeface="Meiryo UI" panose="020B0604030504040204" pitchFamily="50" charset="-128"/>
                <a:ea typeface="Meiryo UI" panose="020B0604030504040204" pitchFamily="50" charset="-128"/>
              </a:rPr>
              <a:t>～</a:t>
            </a:r>
            <a:endParaRPr kumimoji="1" lang="ja-JP" altLang="en-US" sz="2200" dirty="0">
              <a:latin typeface="Meiryo UI" panose="020B0604030504040204" pitchFamily="50" charset="-128"/>
              <a:ea typeface="Meiryo UI" panose="020B0604030504040204" pitchFamily="50" charset="-128"/>
            </a:endParaRPr>
          </a:p>
        </p:txBody>
      </p:sp>
      <p:sp>
        <p:nvSpPr>
          <p:cNvPr id="5" name="角丸四角形 4"/>
          <p:cNvSpPr/>
          <p:nvPr/>
        </p:nvSpPr>
        <p:spPr>
          <a:xfrm>
            <a:off x="215751" y="1316626"/>
            <a:ext cx="2990111" cy="2656354"/>
          </a:xfrm>
          <a:prstGeom prst="roundRect">
            <a:avLst>
              <a:gd name="adj" fmla="val 11408"/>
            </a:avLst>
          </a:prstGeom>
          <a:noFill/>
          <a:ln>
            <a:solidFill>
              <a:srgbClr val="0064C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285750" indent="-285750">
              <a:buFont typeface="Wingdings" panose="05000000000000000000" pitchFamily="2" charset="2"/>
              <a:buChar char="u"/>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新規取引先の信用調査</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契約相手となる法人について、国からの受託実績や表彰情報、許認可情報などを確認することで、信用調査を補完</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u"/>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新規顧客</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提携先の開拓</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国の事業受託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実績より、法人の業務分野</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得意分野を把握し、自社との取引や提携可能性のある法人を抽出</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3440831" y="1316626"/>
            <a:ext cx="2990111" cy="2656354"/>
          </a:xfrm>
          <a:prstGeom prst="roundRect">
            <a:avLst>
              <a:gd name="adj" fmla="val 12842"/>
            </a:avLst>
          </a:prstGeom>
          <a:noFill/>
          <a:ln w="25400" cap="flat" cmpd="sng" algn="ctr">
            <a:solidFill>
              <a:srgbClr val="0064C8"/>
            </a:solidFill>
            <a:prstDash val="solid"/>
          </a:ln>
          <a:effectLst/>
        </p:spPr>
        <p:txBody>
          <a:bodyPr lIns="36000" r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285750" indent="-285750">
              <a:buFont typeface="Wingdings" panose="05000000000000000000" pitchFamily="2" charset="2"/>
              <a:buChar char="u"/>
              <a:defRPr/>
            </a:pP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訪問先に関する事前調査</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訪問先の法人や取引先について国からの受託実績等を事前に確認することで、訪問先の状況を踏まえた打合せを行う</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u"/>
              <a:defRPr/>
            </a:pP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企業の実態把握</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のＨＰ更新がなされていない場合に、国からの許認可の有無や更新状況を確認することで、企業としての実態があるかどうかを把握</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7" name="角丸四角形 6"/>
          <p:cNvSpPr/>
          <p:nvPr/>
        </p:nvSpPr>
        <p:spPr>
          <a:xfrm>
            <a:off x="6623070" y="1308684"/>
            <a:ext cx="3010451" cy="2664296"/>
          </a:xfrm>
          <a:prstGeom prst="roundRect">
            <a:avLst>
              <a:gd name="adj" fmla="val 9993"/>
            </a:avLst>
          </a:prstGeom>
          <a:noFill/>
          <a:ln w="25400" cap="flat" cmpd="sng" algn="ctr">
            <a:solidFill>
              <a:srgbClr val="0064C8"/>
            </a:solidFill>
            <a:prstDash val="solid"/>
          </a:ln>
          <a:effectLst/>
        </p:spPr>
        <p:txBody>
          <a:bodyPr lIns="72000" rIns="36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285750" indent="-285750">
              <a:buFont typeface="Wingdings" panose="05000000000000000000" pitchFamily="2" charset="2"/>
              <a:buChar char="u"/>
              <a:defRPr/>
            </a:pP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地域等の先進企業発掘</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表彰、補助金情報等を基に、地域で先進的な取組を行っている企業等を抽出、政策立案や地域の産業構造分析に活用</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u"/>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表彰</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等における適格性調査</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表彰等の候補法人について、表彰履歴・処分履歴等を基に、表彰対象としての適格性を確認</a:t>
            </a:r>
            <a:endParaRPr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992560" y="867916"/>
            <a:ext cx="1504700" cy="288032"/>
          </a:xfrm>
          <a:prstGeom prst="rect">
            <a:avLst/>
          </a:prstGeom>
          <a:solidFill>
            <a:schemeClr val="bg1"/>
          </a:solidFill>
          <a:ln>
            <a:solidFill>
              <a:srgbClr val="0064C8"/>
            </a:solidFill>
          </a:ln>
        </p:spPr>
        <p:style>
          <a:lnRef idx="2">
            <a:schemeClr val="accent1">
              <a:shade val="50000"/>
            </a:schemeClr>
          </a:lnRef>
          <a:fillRef idx="1">
            <a:schemeClr val="accent1"/>
          </a:fillRef>
          <a:effectRef idx="0">
            <a:schemeClr val="accent1"/>
          </a:effectRef>
          <a:fontRef idx="minor">
            <a:schemeClr val="lt1"/>
          </a:fontRef>
        </p:style>
        <p:txBody>
          <a:bodyPr vert="horz" tIns="108000" rtlCol="0" anchor="b"/>
          <a:lstStyle/>
          <a:p>
            <a:pPr algn="ct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 小 企 業</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236809" y="867916"/>
            <a:ext cx="3393000" cy="288032"/>
          </a:xfrm>
          <a:prstGeom prst="rect">
            <a:avLst/>
          </a:prstGeom>
          <a:solidFill>
            <a:schemeClr val="bg1"/>
          </a:solidFill>
          <a:ln>
            <a:solidFill>
              <a:srgbClr val="0064C8"/>
            </a:solidFill>
          </a:ln>
        </p:spPr>
        <p:style>
          <a:lnRef idx="2">
            <a:schemeClr val="accent1">
              <a:shade val="50000"/>
            </a:schemeClr>
          </a:lnRef>
          <a:fillRef idx="1">
            <a:schemeClr val="accent1"/>
          </a:fillRef>
          <a:effectRef idx="0">
            <a:schemeClr val="accent1"/>
          </a:effectRef>
          <a:fontRef idx="minor">
            <a:schemeClr val="lt1"/>
          </a:fontRef>
        </p:style>
        <p:txBody>
          <a:bodyPr vert="horz" tIns="108000" rtlCol="0" anchor="b"/>
          <a:lstStyle/>
          <a:p>
            <a:pPr algn="ct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情報サービス業</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コンサルタント</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307270" y="867916"/>
            <a:ext cx="1462159" cy="288032"/>
          </a:xfrm>
          <a:prstGeom prst="rect">
            <a:avLst/>
          </a:prstGeom>
          <a:solidFill>
            <a:schemeClr val="bg1"/>
          </a:solidFill>
          <a:ln>
            <a:solidFill>
              <a:srgbClr val="0064C8"/>
            </a:solidFill>
          </a:ln>
        </p:spPr>
        <p:style>
          <a:lnRef idx="2">
            <a:schemeClr val="accent1">
              <a:shade val="50000"/>
            </a:schemeClr>
          </a:lnRef>
          <a:fillRef idx="1">
            <a:schemeClr val="accent1"/>
          </a:fillRef>
          <a:effectRef idx="0">
            <a:schemeClr val="accent1"/>
          </a:effectRef>
          <a:fontRef idx="minor">
            <a:schemeClr val="lt1"/>
          </a:fontRef>
        </p:style>
        <p:txBody>
          <a:bodyPr vert="horz" tIns="108000" rtlCol="0" anchor="b"/>
          <a:lstStyle/>
          <a:p>
            <a:pPr algn="ct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国・自治体</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Picture 6" descr="C:\Users\70266685\Desktop\d3-09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7263" y="3531867"/>
            <a:ext cx="540001" cy="40020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200472" y="4116996"/>
            <a:ext cx="9463658"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　経済産業省版法人ポータル（ベータ版）でのアンケート結果（抜粋）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ü"/>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日に一般公開した経済産業省版法人ポータル（ベータ版）において、利用者から意見、要望等を集約するためアンケートを実施。（アンケート集計期間（</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H28.5.10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7.21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）、アンケート回答数：</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件。アンケートは現在も実施中）</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19114" y="5177371"/>
            <a:ext cx="2880320" cy="369332"/>
          </a:xfrm>
          <a:prstGeom prst="rect">
            <a:avLst/>
          </a:prstGeom>
          <a:noFill/>
        </p:spPr>
        <p:txBody>
          <a:bodyPr wrap="square" rtlCol="0">
            <a:spAutoFit/>
          </a:bodyPr>
          <a:lstStyle/>
          <a:p>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する使用</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目的</a:t>
            </a:r>
            <a:endPar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269842" y="5250308"/>
            <a:ext cx="5363679" cy="1384995"/>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取引先（候補を含む）の活動状況確認のため（</a:t>
            </a:r>
            <a:r>
              <a:rPr lang="en-US" altLang="ja-JP"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34.5</a:t>
            </a:r>
            <a:r>
              <a:rPr lang="ja-JP" altLang="en-US"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・投資先（候補を含む）の活動情報確認のため（</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競合他社の分析（</a:t>
            </a:r>
            <a:r>
              <a:rPr lang="en-US" altLang="ja-JP"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25.4%</a:t>
            </a:r>
            <a:r>
              <a:rPr lang="ja-JP" altLang="en-US"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・自社の経営方針検討（</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・就職・転職先（候補を含む）の活動状況確認（</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5.9</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・学術研究（</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1686907630"/>
              </p:ext>
            </p:extLst>
          </p:nvPr>
        </p:nvGraphicFramePr>
        <p:xfrm>
          <a:off x="1418093" y="4909084"/>
          <a:ext cx="3874965" cy="2089208"/>
        </p:xfrm>
        <a:graphic>
          <a:graphicData uri="http://schemas.openxmlformats.org/drawingml/2006/chart">
            <c:chart xmlns:c="http://schemas.openxmlformats.org/drawingml/2006/chart" xmlns:r="http://schemas.openxmlformats.org/officeDocument/2006/relationships" r:id="rId3"/>
          </a:graphicData>
        </a:graphic>
      </p:graphicFrame>
      <p:sp>
        <p:nvSpPr>
          <p:cNvPr id="16" name="スライド番号プレースホルダー 2"/>
          <p:cNvSpPr>
            <a:spLocks noGrp="1"/>
          </p:cNvSpPr>
          <p:nvPr>
            <p:ph type="sldNum" sz="quarter" idx="12"/>
          </p:nvPr>
        </p:nvSpPr>
        <p:spPr>
          <a:xfrm>
            <a:off x="7605295" y="6525345"/>
            <a:ext cx="2311400" cy="365125"/>
          </a:xfrm>
        </p:spPr>
        <p:txBody>
          <a:bodyPr/>
          <a:lstStyle/>
          <a:p>
            <a:fld id="{D9550142-B990-490A-A107-ED7302A7FD52}" type="slidenum">
              <a:rPr kumimoji="1" lang="ja-JP" altLang="en-US" smtClean="0">
                <a:latin typeface="メイリオ" panose="020B0604030504040204" pitchFamily="50" charset="-128"/>
                <a:ea typeface="メイリオ" panose="020B0604030504040204" pitchFamily="50" charset="-128"/>
                <a:cs typeface="メイリオ" panose="020B0604030504040204" pitchFamily="50" charset="-128"/>
              </a:rPr>
              <a:t>4</a:t>
            </a:fld>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08993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bwMode="auto">
          <a:xfrm>
            <a:off x="130845" y="5159832"/>
            <a:ext cx="2085851" cy="1584176"/>
          </a:xfrm>
          <a:prstGeom prst="roundRect">
            <a:avLst/>
          </a:prstGeom>
          <a:ln>
            <a:headEnd/>
            <a:tailEnd/>
          </a:ln>
          <a:extLst/>
        </p:spPr>
        <p:style>
          <a:lnRef idx="2">
            <a:schemeClr val="accent1"/>
          </a:lnRef>
          <a:fillRef idx="1">
            <a:schemeClr val="lt1"/>
          </a:fillRef>
          <a:effectRef idx="0">
            <a:schemeClr val="accent1"/>
          </a:effectRef>
          <a:fontRef idx="minor">
            <a:schemeClr val="dk1"/>
          </a:fontRef>
        </p:style>
        <p:txBody>
          <a:bodyPr wrap="none" rtlCol="0" anchor="ctr"/>
          <a:lstStyle/>
          <a:p>
            <a:pPr algn="l"/>
            <a:endParaRPr kumimoji="0" lang="ja-JP" altLang="en-US" sz="1800" dirty="0"/>
          </a:p>
        </p:txBody>
      </p:sp>
      <p:sp>
        <p:nvSpPr>
          <p:cNvPr id="25" name="角丸四角形 24"/>
          <p:cNvSpPr/>
          <p:nvPr/>
        </p:nvSpPr>
        <p:spPr bwMode="auto">
          <a:xfrm>
            <a:off x="2288704" y="5157192"/>
            <a:ext cx="7576476" cy="1584176"/>
          </a:xfrm>
          <a:prstGeom prst="roundRect">
            <a:avLst/>
          </a:prstGeom>
          <a:ln>
            <a:headEnd/>
            <a:tailEnd/>
          </a:ln>
          <a:extLst/>
        </p:spPr>
        <p:style>
          <a:lnRef idx="2">
            <a:schemeClr val="accent1"/>
          </a:lnRef>
          <a:fillRef idx="1">
            <a:schemeClr val="lt1"/>
          </a:fillRef>
          <a:effectRef idx="0">
            <a:schemeClr val="accent1"/>
          </a:effectRef>
          <a:fontRef idx="minor">
            <a:schemeClr val="dk1"/>
          </a:fontRef>
        </p:style>
        <p:txBody>
          <a:bodyPr wrap="none" rtlCol="0" anchor="ctr"/>
          <a:lstStyle/>
          <a:p>
            <a:pPr algn="l"/>
            <a:endParaRPr kumimoji="0" lang="ja-JP" altLang="en-US" sz="1800" dirty="0"/>
          </a:p>
        </p:txBody>
      </p:sp>
      <p:sp>
        <p:nvSpPr>
          <p:cNvPr id="3" name="スライド番号プレースホルダー 2"/>
          <p:cNvSpPr>
            <a:spLocks noGrp="1"/>
          </p:cNvSpPr>
          <p:nvPr>
            <p:ph type="sldNum" sz="quarter" idx="12"/>
          </p:nvPr>
        </p:nvSpPr>
        <p:spPr/>
        <p:txBody>
          <a:bodyPr/>
          <a:lstStyle/>
          <a:p>
            <a:fld id="{D9550142-B990-490A-A107-ED7302A7FD52}" type="slidenum">
              <a:rPr kumimoji="1" lang="ja-JP" altLang="en-US" smtClean="0"/>
              <a:t>5</a:t>
            </a:fld>
            <a:endParaRPr kumimoji="1" lang="ja-JP" altLang="en-US"/>
          </a:p>
        </p:txBody>
      </p:sp>
      <p:sp>
        <p:nvSpPr>
          <p:cNvPr id="4" name="タイトル 3"/>
          <p:cNvSpPr>
            <a:spLocks noGrp="1"/>
          </p:cNvSpPr>
          <p:nvPr>
            <p:ph type="title"/>
          </p:nvPr>
        </p:nvSpPr>
        <p:spPr/>
        <p:txBody>
          <a:bodyPr/>
          <a:lstStyle/>
          <a:p>
            <a:r>
              <a:rPr lang="ja-JP" altLang="en-US" dirty="0"/>
              <a:t>データ</a:t>
            </a:r>
            <a:r>
              <a:rPr lang="ja-JP" altLang="en-US" dirty="0" smtClean="0"/>
              <a:t>構造（全体）</a:t>
            </a:r>
            <a:endParaRPr kumimoji="1" lang="ja-JP" altLang="en-US" dirty="0"/>
          </a:p>
        </p:txBody>
      </p:sp>
      <p:sp>
        <p:nvSpPr>
          <p:cNvPr id="14" name="テキスト プレースホルダー 7"/>
          <p:cNvSpPr>
            <a:spLocks noGrp="1"/>
          </p:cNvSpPr>
          <p:nvPr>
            <p:ph type="body" sz="quarter" idx="17"/>
          </p:nvPr>
        </p:nvSpPr>
        <p:spPr>
          <a:xfrm>
            <a:off x="200024" y="764705"/>
            <a:ext cx="5473056" cy="3168352"/>
          </a:xfrm>
        </p:spPr>
        <p:txBody>
          <a:bodyPr/>
          <a:lstStyle/>
          <a:p>
            <a:r>
              <a:rPr lang="ja-JP" altLang="en-US" dirty="0"/>
              <a:t>データ</a:t>
            </a:r>
            <a:r>
              <a:rPr lang="ja-JP" altLang="en-US" dirty="0" smtClean="0"/>
              <a:t>形式：</a:t>
            </a:r>
            <a:endParaRPr lang="en-US" altLang="ja-JP" dirty="0" smtClean="0"/>
          </a:p>
          <a:p>
            <a:pPr lvl="1"/>
            <a:r>
              <a:rPr lang="en-US" altLang="ja-JP" dirty="0" smtClean="0"/>
              <a:t>RDF</a:t>
            </a:r>
            <a:r>
              <a:rPr lang="ja-JP" altLang="en-US" dirty="0" smtClean="0"/>
              <a:t>（</a:t>
            </a:r>
            <a:r>
              <a:rPr lang="en-US" altLang="ja-JP" dirty="0" smtClean="0"/>
              <a:t>Resource Description Framework</a:t>
            </a:r>
            <a:r>
              <a:rPr lang="ja-JP" altLang="en-US" dirty="0" smtClean="0"/>
              <a:t>）</a:t>
            </a:r>
            <a:endParaRPr lang="en-US" altLang="ja-JP" dirty="0" smtClean="0"/>
          </a:p>
          <a:p>
            <a:pPr lvl="1"/>
            <a:r>
              <a:rPr kumimoji="1" lang="en-US" altLang="ja-JP" dirty="0" smtClean="0"/>
              <a:t>Linked Open data </a:t>
            </a:r>
            <a:r>
              <a:rPr kumimoji="1" lang="ja-JP" altLang="en-US" dirty="0" smtClean="0"/>
              <a:t>で特に利用されるデータ形式</a:t>
            </a:r>
            <a:r>
              <a:rPr lang="ja-JP" altLang="en-US" dirty="0" smtClean="0"/>
              <a:t>（</a:t>
            </a:r>
            <a:r>
              <a:rPr lang="en-US" altLang="ja-JP" dirty="0" smtClean="0"/>
              <a:t>4star</a:t>
            </a:r>
            <a:r>
              <a:rPr lang="ja-JP" altLang="en-US" dirty="0" smtClean="0"/>
              <a:t>のデータ）</a:t>
            </a:r>
            <a:endParaRPr lang="en-US" altLang="ja-JP" dirty="0" smtClean="0"/>
          </a:p>
          <a:p>
            <a:r>
              <a:rPr lang="ja-JP" altLang="en-US" dirty="0"/>
              <a:t>具体的な</a:t>
            </a:r>
            <a:r>
              <a:rPr lang="ja-JP" altLang="en-US" dirty="0" smtClean="0"/>
              <a:t>構成</a:t>
            </a:r>
            <a:endParaRPr lang="en-US" altLang="ja-JP" dirty="0" smtClean="0"/>
          </a:p>
          <a:p>
            <a:pPr lvl="1"/>
            <a:r>
              <a:rPr lang="ja-JP" altLang="en-US" dirty="0" smtClean="0"/>
              <a:t>法人情報：法人基本情報と法人活動情報で構成</a:t>
            </a:r>
            <a:endParaRPr lang="en-US" altLang="ja-JP" dirty="0" smtClean="0"/>
          </a:p>
          <a:p>
            <a:pPr lvl="1"/>
            <a:r>
              <a:rPr lang="ja-JP" altLang="en-US" dirty="0"/>
              <a:t>法人基本</a:t>
            </a:r>
            <a:r>
              <a:rPr lang="ja-JP" altLang="en-US" dirty="0" smtClean="0"/>
              <a:t>情報：法人番号、法人名称、住所等</a:t>
            </a:r>
            <a:endParaRPr lang="en-US" altLang="ja-JP" dirty="0" smtClean="0"/>
          </a:p>
          <a:p>
            <a:pPr lvl="1"/>
            <a:r>
              <a:rPr lang="ja-JP" altLang="en-US" dirty="0"/>
              <a:t>法人活動</a:t>
            </a:r>
            <a:r>
              <a:rPr lang="ja-JP" altLang="en-US" dirty="0" smtClean="0"/>
              <a:t>情報：補助金、調達、表彰、届出認定等の情報</a:t>
            </a:r>
            <a:endParaRPr lang="en-US" altLang="ja-JP" dirty="0" smtClean="0"/>
          </a:p>
          <a:p>
            <a:pPr lvl="1"/>
            <a:endParaRPr kumimoji="1" lang="en-US" altLang="ja-JP" dirty="0" smtClean="0"/>
          </a:p>
        </p:txBody>
      </p:sp>
      <p:pic>
        <p:nvPicPr>
          <p:cNvPr id="2050" name="Picture 2" descr="\\mrdf990001.ring.meti.go.jp\share$\MHAE6045\downloads\5-star-ste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320" y="2276872"/>
            <a:ext cx="4005680" cy="2274230"/>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7948123" y="4653136"/>
            <a:ext cx="1736373" cy="276999"/>
          </a:xfrm>
          <a:prstGeom prst="rect">
            <a:avLst/>
          </a:prstGeom>
          <a:noFill/>
        </p:spPr>
        <p:txBody>
          <a:bodyPr wrap="non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http://5stardata.info</a:t>
            </a:r>
            <a:endPar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2" name="グループ化 21"/>
          <p:cNvGrpSpPr/>
          <p:nvPr/>
        </p:nvGrpSpPr>
        <p:grpSpPr>
          <a:xfrm>
            <a:off x="5938545" y="980728"/>
            <a:ext cx="3715345" cy="576064"/>
            <a:chOff x="5225064" y="1748832"/>
            <a:chExt cx="4077696" cy="744064"/>
          </a:xfrm>
        </p:grpSpPr>
        <p:sp>
          <p:nvSpPr>
            <p:cNvPr id="17" name="円/楕円 16"/>
            <p:cNvSpPr/>
            <p:nvPr/>
          </p:nvSpPr>
          <p:spPr bwMode="auto">
            <a:xfrm>
              <a:off x="5225064" y="1916832"/>
              <a:ext cx="1384120" cy="576064"/>
            </a:xfrm>
            <a:prstGeom prst="ellipse">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r>
                <a:rPr kumimoji="0" lang="en-US" altLang="ja-JP" sz="1800" dirty="0" smtClean="0"/>
                <a:t>Subject</a:t>
              </a:r>
              <a:endParaRPr kumimoji="0" lang="ja-JP" altLang="en-US" sz="1800" dirty="0"/>
            </a:p>
          </p:txBody>
        </p:sp>
        <p:sp>
          <p:nvSpPr>
            <p:cNvPr id="19" name="円/楕円 18"/>
            <p:cNvSpPr/>
            <p:nvPr/>
          </p:nvSpPr>
          <p:spPr bwMode="auto">
            <a:xfrm>
              <a:off x="7918640" y="1916832"/>
              <a:ext cx="1384120" cy="576064"/>
            </a:xfrm>
            <a:prstGeom prst="ellipse">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r>
                <a:rPr kumimoji="0" lang="en-US" altLang="ja-JP" sz="1800" dirty="0" smtClean="0"/>
                <a:t>Object</a:t>
              </a:r>
              <a:endParaRPr kumimoji="0" lang="ja-JP" altLang="en-US" sz="1800" dirty="0"/>
            </a:p>
          </p:txBody>
        </p:sp>
        <p:cxnSp>
          <p:nvCxnSpPr>
            <p:cNvPr id="20" name="直線矢印コネクタ 19"/>
            <p:cNvCxnSpPr>
              <a:stCxn id="17" idx="6"/>
              <a:endCxn id="19" idx="2"/>
            </p:cNvCxnSpPr>
            <p:nvPr/>
          </p:nvCxnSpPr>
          <p:spPr>
            <a:xfrm>
              <a:off x="6609184" y="2204864"/>
              <a:ext cx="13094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6695675" y="1748832"/>
              <a:ext cx="1064779" cy="369332"/>
            </a:xfrm>
            <a:prstGeom prst="rect">
              <a:avLst/>
            </a:prstGeom>
          </p:spPr>
          <p:txBody>
            <a:bodyPr wrap="none">
              <a:spAutoFit/>
            </a:bodyPr>
            <a:lstStyle/>
            <a:p>
              <a:pPr algn="ctr"/>
              <a:r>
                <a:rPr kumimoji="0" lang="en-US" altLang="ja-JP" dirty="0" smtClean="0"/>
                <a:t>Predicate</a:t>
              </a:r>
            </a:p>
          </p:txBody>
        </p:sp>
      </p:grpSp>
      <p:sp>
        <p:nvSpPr>
          <p:cNvPr id="23" name="正方形/長方形 22"/>
          <p:cNvSpPr/>
          <p:nvPr/>
        </p:nvSpPr>
        <p:spPr>
          <a:xfrm>
            <a:off x="7199670" y="1700808"/>
            <a:ext cx="1372492" cy="307777"/>
          </a:xfrm>
          <a:prstGeom prst="rect">
            <a:avLst/>
          </a:prstGeom>
        </p:spPr>
        <p:txBody>
          <a:bodyPr wrap="none">
            <a:spAutoFit/>
          </a:bodyPr>
          <a:lstStyle/>
          <a:p>
            <a:pPr algn="ctr"/>
            <a:r>
              <a:rPr kumimoji="0" lang="en-US" altLang="ja-JP" sz="1400" dirty="0" smtClean="0"/>
              <a:t>RDF</a:t>
            </a:r>
            <a:r>
              <a:rPr kumimoji="0" lang="ja-JP" altLang="en-US" sz="1400" dirty="0" smtClean="0"/>
              <a:t>グラフ表現</a:t>
            </a:r>
            <a:endParaRPr kumimoji="0" lang="en-US" altLang="ja-JP" sz="1400" dirty="0" smtClean="0"/>
          </a:p>
        </p:txBody>
      </p:sp>
      <p:sp>
        <p:nvSpPr>
          <p:cNvPr id="24" name="円/楕円 23"/>
          <p:cNvSpPr/>
          <p:nvPr/>
        </p:nvSpPr>
        <p:spPr bwMode="auto">
          <a:xfrm>
            <a:off x="1248780" y="4188828"/>
            <a:ext cx="1224136" cy="379033"/>
          </a:xfrm>
          <a:prstGeom prst="ellipse">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r>
              <a:rPr kumimoji="0" lang="ja-JP" altLang="en-US" sz="1400" dirty="0" smtClean="0"/>
              <a:t>法人情報</a:t>
            </a:r>
            <a:endParaRPr kumimoji="0" lang="ja-JP" altLang="en-US" sz="1400" dirty="0"/>
          </a:p>
        </p:txBody>
      </p:sp>
      <p:sp>
        <p:nvSpPr>
          <p:cNvPr id="26" name="円/楕円 25"/>
          <p:cNvSpPr/>
          <p:nvPr/>
        </p:nvSpPr>
        <p:spPr bwMode="auto">
          <a:xfrm>
            <a:off x="560512" y="5596284"/>
            <a:ext cx="1376536" cy="657826"/>
          </a:xfrm>
          <a:prstGeom prst="ellipse">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r>
              <a:rPr kumimoji="0" lang="ja-JP" altLang="en-US" sz="1400" dirty="0" smtClean="0"/>
              <a:t>法人基本情報</a:t>
            </a:r>
            <a:endParaRPr kumimoji="0" lang="ja-JP" altLang="en-US" sz="1400" dirty="0"/>
          </a:p>
        </p:txBody>
      </p:sp>
      <p:sp>
        <p:nvSpPr>
          <p:cNvPr id="27" name="円/楕円 26"/>
          <p:cNvSpPr/>
          <p:nvPr/>
        </p:nvSpPr>
        <p:spPr bwMode="auto">
          <a:xfrm>
            <a:off x="2418240" y="5596284"/>
            <a:ext cx="1584176" cy="657826"/>
          </a:xfrm>
          <a:prstGeom prst="ellipse">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r>
              <a:rPr kumimoji="0" lang="ja-JP" altLang="en-US" sz="1400" dirty="0" smtClean="0"/>
              <a:t>法人活動情報</a:t>
            </a:r>
            <a:endParaRPr kumimoji="0" lang="en-US" altLang="ja-JP" sz="1400" dirty="0" smtClean="0"/>
          </a:p>
          <a:p>
            <a:pPr algn="ctr"/>
            <a:r>
              <a:rPr kumimoji="0" lang="ja-JP" altLang="en-US" sz="1400" dirty="0"/>
              <a:t>補助金型</a:t>
            </a:r>
          </a:p>
        </p:txBody>
      </p:sp>
      <p:sp>
        <p:nvSpPr>
          <p:cNvPr id="28" name="円/楕円 27"/>
          <p:cNvSpPr/>
          <p:nvPr/>
        </p:nvSpPr>
        <p:spPr bwMode="auto">
          <a:xfrm>
            <a:off x="4319663" y="5596284"/>
            <a:ext cx="1584176" cy="657826"/>
          </a:xfrm>
          <a:prstGeom prst="ellipse">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r>
              <a:rPr kumimoji="0" lang="ja-JP" altLang="en-US" sz="1400" dirty="0" smtClean="0"/>
              <a:t>法人活動情報</a:t>
            </a:r>
            <a:endParaRPr kumimoji="0" lang="en-US" altLang="ja-JP" sz="1400" dirty="0" smtClean="0"/>
          </a:p>
          <a:p>
            <a:pPr algn="ctr"/>
            <a:r>
              <a:rPr kumimoji="0" lang="ja-JP" altLang="en-US" sz="1400" dirty="0" smtClean="0"/>
              <a:t>調達型</a:t>
            </a:r>
            <a:endParaRPr kumimoji="0" lang="ja-JP" altLang="en-US" sz="1400" dirty="0"/>
          </a:p>
        </p:txBody>
      </p:sp>
      <p:sp>
        <p:nvSpPr>
          <p:cNvPr id="29" name="円/楕円 28"/>
          <p:cNvSpPr/>
          <p:nvPr/>
        </p:nvSpPr>
        <p:spPr bwMode="auto">
          <a:xfrm>
            <a:off x="6221086" y="5596284"/>
            <a:ext cx="1584176" cy="657826"/>
          </a:xfrm>
          <a:prstGeom prst="ellipse">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r>
              <a:rPr kumimoji="0" lang="ja-JP" altLang="en-US" sz="1400" dirty="0" smtClean="0"/>
              <a:t>法人活動情報</a:t>
            </a:r>
            <a:endParaRPr kumimoji="0" lang="en-US" altLang="ja-JP" sz="1400" dirty="0" smtClean="0"/>
          </a:p>
          <a:p>
            <a:pPr algn="ctr"/>
            <a:r>
              <a:rPr kumimoji="0" lang="ja-JP" altLang="en-US" sz="1400" dirty="0"/>
              <a:t>表彰</a:t>
            </a:r>
            <a:r>
              <a:rPr kumimoji="0" lang="ja-JP" altLang="en-US" sz="1400" dirty="0" smtClean="0"/>
              <a:t>型</a:t>
            </a:r>
            <a:endParaRPr kumimoji="0" lang="ja-JP" altLang="en-US" sz="1400" dirty="0"/>
          </a:p>
        </p:txBody>
      </p:sp>
      <p:sp>
        <p:nvSpPr>
          <p:cNvPr id="30" name="円/楕円 29"/>
          <p:cNvSpPr/>
          <p:nvPr/>
        </p:nvSpPr>
        <p:spPr bwMode="auto">
          <a:xfrm>
            <a:off x="8122508" y="5596284"/>
            <a:ext cx="1584176" cy="657826"/>
          </a:xfrm>
          <a:prstGeom prst="ellipse">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a:r>
              <a:rPr kumimoji="0" lang="ja-JP" altLang="en-US" sz="1400" dirty="0" smtClean="0"/>
              <a:t>法人活動情報</a:t>
            </a:r>
            <a:endParaRPr kumimoji="0" lang="en-US" altLang="ja-JP" sz="1400" dirty="0" smtClean="0"/>
          </a:p>
          <a:p>
            <a:pPr algn="ctr"/>
            <a:r>
              <a:rPr kumimoji="0" lang="ja-JP" altLang="en-US" sz="1400" dirty="0"/>
              <a:t>届出認定</a:t>
            </a:r>
            <a:r>
              <a:rPr kumimoji="0" lang="ja-JP" altLang="en-US" sz="1400" dirty="0" smtClean="0"/>
              <a:t>型</a:t>
            </a:r>
            <a:endParaRPr kumimoji="0" lang="ja-JP" altLang="en-US" sz="1400" dirty="0"/>
          </a:p>
        </p:txBody>
      </p:sp>
      <p:sp>
        <p:nvSpPr>
          <p:cNvPr id="31" name="正方形/長方形 30"/>
          <p:cNvSpPr/>
          <p:nvPr/>
        </p:nvSpPr>
        <p:spPr>
          <a:xfrm>
            <a:off x="344488" y="5288507"/>
            <a:ext cx="1261884" cy="307777"/>
          </a:xfrm>
          <a:prstGeom prst="rect">
            <a:avLst/>
          </a:prstGeom>
        </p:spPr>
        <p:txBody>
          <a:bodyPr wrap="none">
            <a:spAutoFit/>
          </a:bodyPr>
          <a:lstStyle/>
          <a:p>
            <a:pPr algn="ctr"/>
            <a:r>
              <a:rPr kumimoji="0" lang="ja-JP" altLang="en-US" sz="1400" dirty="0" smtClean="0"/>
              <a:t>法人基本情報</a:t>
            </a:r>
            <a:endParaRPr kumimoji="0" lang="ja-JP" altLang="en-US" sz="1400" dirty="0"/>
          </a:p>
        </p:txBody>
      </p:sp>
      <p:sp>
        <p:nvSpPr>
          <p:cNvPr id="34" name="正方形/長方形 33"/>
          <p:cNvSpPr/>
          <p:nvPr/>
        </p:nvSpPr>
        <p:spPr>
          <a:xfrm>
            <a:off x="2391999" y="5281078"/>
            <a:ext cx="1261885" cy="307777"/>
          </a:xfrm>
          <a:prstGeom prst="rect">
            <a:avLst/>
          </a:prstGeom>
        </p:spPr>
        <p:txBody>
          <a:bodyPr wrap="none">
            <a:spAutoFit/>
          </a:bodyPr>
          <a:lstStyle/>
          <a:p>
            <a:pPr algn="ctr"/>
            <a:r>
              <a:rPr kumimoji="0" lang="ja-JP" altLang="en-US" sz="1400" dirty="0" smtClean="0"/>
              <a:t>法人活動情報</a:t>
            </a:r>
            <a:endParaRPr kumimoji="0" lang="ja-JP" altLang="en-US" sz="1400" dirty="0"/>
          </a:p>
        </p:txBody>
      </p:sp>
      <p:sp>
        <p:nvSpPr>
          <p:cNvPr id="2048" name="正方形/長方形 2047"/>
          <p:cNvSpPr/>
          <p:nvPr/>
        </p:nvSpPr>
        <p:spPr>
          <a:xfrm>
            <a:off x="2288704" y="6254110"/>
            <a:ext cx="2371162" cy="261610"/>
          </a:xfrm>
          <a:prstGeom prst="rect">
            <a:avLst/>
          </a:prstGeom>
        </p:spPr>
        <p:txBody>
          <a:bodyPr wrap="none">
            <a:spAutoFit/>
          </a:bodyPr>
          <a:lstStyle/>
          <a:p>
            <a:r>
              <a:rPr lang="en-US" altLang="ja-JP" sz="1100" dirty="0"/>
              <a:t>http://hojin-info.go.jp/graph/hojyokin</a:t>
            </a:r>
            <a:endParaRPr lang="ja-JP" altLang="en-US" sz="1100" dirty="0"/>
          </a:p>
        </p:txBody>
      </p:sp>
      <p:sp>
        <p:nvSpPr>
          <p:cNvPr id="2049" name="正方形/長方形 2048"/>
          <p:cNvSpPr/>
          <p:nvPr/>
        </p:nvSpPr>
        <p:spPr>
          <a:xfrm>
            <a:off x="3854176" y="6479758"/>
            <a:ext cx="2377574" cy="261610"/>
          </a:xfrm>
          <a:prstGeom prst="rect">
            <a:avLst/>
          </a:prstGeom>
        </p:spPr>
        <p:txBody>
          <a:bodyPr wrap="none">
            <a:spAutoFit/>
          </a:bodyPr>
          <a:lstStyle/>
          <a:p>
            <a:r>
              <a:rPr lang="en-US" altLang="ja-JP" sz="1100" dirty="0"/>
              <a:t>http://hojin-info.go.jp/graph/chotatsu</a:t>
            </a:r>
            <a:endParaRPr lang="ja-JP" altLang="en-US" sz="1100" dirty="0"/>
          </a:p>
        </p:txBody>
      </p:sp>
      <p:sp>
        <p:nvSpPr>
          <p:cNvPr id="2051" name="正方形/長方形 2050"/>
          <p:cNvSpPr/>
          <p:nvPr/>
        </p:nvSpPr>
        <p:spPr>
          <a:xfrm>
            <a:off x="5826687" y="6254110"/>
            <a:ext cx="2295821" cy="261610"/>
          </a:xfrm>
          <a:prstGeom prst="rect">
            <a:avLst/>
          </a:prstGeom>
        </p:spPr>
        <p:txBody>
          <a:bodyPr wrap="none">
            <a:spAutoFit/>
          </a:bodyPr>
          <a:lstStyle/>
          <a:p>
            <a:r>
              <a:rPr lang="en-US" altLang="ja-JP" sz="1100" dirty="0"/>
              <a:t>http://hojin-info.go.jp/graph/hyosho</a:t>
            </a:r>
            <a:endParaRPr lang="ja-JP" altLang="en-US" sz="1100" dirty="0"/>
          </a:p>
        </p:txBody>
      </p:sp>
      <p:sp>
        <p:nvSpPr>
          <p:cNvPr id="2052" name="正方形/長方形 2051"/>
          <p:cNvSpPr/>
          <p:nvPr/>
        </p:nvSpPr>
        <p:spPr>
          <a:xfrm>
            <a:off x="7357727" y="6482398"/>
            <a:ext cx="2428870" cy="261610"/>
          </a:xfrm>
          <a:prstGeom prst="rect">
            <a:avLst/>
          </a:prstGeom>
        </p:spPr>
        <p:txBody>
          <a:bodyPr wrap="none">
            <a:spAutoFit/>
          </a:bodyPr>
          <a:lstStyle/>
          <a:p>
            <a:r>
              <a:rPr lang="en-US" altLang="ja-JP" sz="1100" dirty="0"/>
              <a:t>http://hojin-info.go.jp/graph/todokede</a:t>
            </a:r>
            <a:endParaRPr lang="ja-JP" altLang="en-US" sz="1100" dirty="0"/>
          </a:p>
        </p:txBody>
      </p:sp>
      <p:cxnSp>
        <p:nvCxnSpPr>
          <p:cNvPr id="2054" name="直線矢印コネクタ 2053"/>
          <p:cNvCxnSpPr>
            <a:stCxn id="24" idx="4"/>
            <a:endCxn id="26" idx="0"/>
          </p:cNvCxnSpPr>
          <p:nvPr/>
        </p:nvCxnSpPr>
        <p:spPr>
          <a:xfrm flipH="1">
            <a:off x="1248780" y="4567861"/>
            <a:ext cx="612068" cy="10284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24" idx="4"/>
            <a:endCxn id="27" idx="0"/>
          </p:cNvCxnSpPr>
          <p:nvPr/>
        </p:nvCxnSpPr>
        <p:spPr>
          <a:xfrm>
            <a:off x="1860848" y="4567861"/>
            <a:ext cx="1349480" cy="10284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stCxn id="24" idx="4"/>
          </p:cNvCxnSpPr>
          <p:nvPr/>
        </p:nvCxnSpPr>
        <p:spPr>
          <a:xfrm>
            <a:off x="1860848" y="4567861"/>
            <a:ext cx="3939171" cy="10209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24" idx="4"/>
            <a:endCxn id="29" idx="0"/>
          </p:cNvCxnSpPr>
          <p:nvPr/>
        </p:nvCxnSpPr>
        <p:spPr>
          <a:xfrm>
            <a:off x="1860848" y="4567861"/>
            <a:ext cx="5152326" cy="10284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24" idx="4"/>
            <a:endCxn id="30" idx="0"/>
          </p:cNvCxnSpPr>
          <p:nvPr/>
        </p:nvCxnSpPr>
        <p:spPr>
          <a:xfrm>
            <a:off x="1860848" y="4567861"/>
            <a:ext cx="7053748" cy="10284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7" name="正方形/長方形 2066"/>
          <p:cNvSpPr/>
          <p:nvPr/>
        </p:nvSpPr>
        <p:spPr>
          <a:xfrm>
            <a:off x="119520" y="6255214"/>
            <a:ext cx="2169184" cy="261610"/>
          </a:xfrm>
          <a:prstGeom prst="rect">
            <a:avLst/>
          </a:prstGeom>
        </p:spPr>
        <p:txBody>
          <a:bodyPr wrap="none">
            <a:spAutoFit/>
          </a:bodyPr>
          <a:lstStyle/>
          <a:p>
            <a:r>
              <a:rPr lang="en-US" altLang="ja-JP" sz="1100" dirty="0"/>
              <a:t>http://hojin-info.go.jp/graph/hojin</a:t>
            </a:r>
            <a:endParaRPr lang="ja-JP" altLang="en-US" sz="1100" dirty="0"/>
          </a:p>
        </p:txBody>
      </p:sp>
    </p:spTree>
    <p:extLst>
      <p:ext uri="{BB962C8B-B14F-4D97-AF65-F5344CB8AC3E}">
        <p14:creationId xmlns:p14="http://schemas.microsoft.com/office/powerpoint/2010/main" val="3952475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9550142-B990-490A-A107-ED7302A7FD52}" type="slidenum">
              <a:rPr kumimoji="1" lang="ja-JP" altLang="en-US" smtClean="0"/>
              <a:t>6</a:t>
            </a:fld>
            <a:endParaRPr kumimoji="1" lang="ja-JP" altLang="en-US"/>
          </a:p>
        </p:txBody>
      </p:sp>
      <p:sp>
        <p:nvSpPr>
          <p:cNvPr id="3" name="タイトル 2"/>
          <p:cNvSpPr>
            <a:spLocks noGrp="1"/>
          </p:cNvSpPr>
          <p:nvPr>
            <p:ph type="title"/>
          </p:nvPr>
        </p:nvSpPr>
        <p:spPr/>
        <p:txBody>
          <a:bodyPr/>
          <a:lstStyle/>
          <a:p>
            <a:r>
              <a:rPr kumimoji="1" lang="ja-JP" altLang="en-US" dirty="0" smtClean="0"/>
              <a:t>法人活動情報語彙</a:t>
            </a:r>
            <a:r>
              <a:rPr kumimoji="1" lang="en-US" altLang="ja-JP" dirty="0" smtClean="0"/>
              <a:t>V2</a:t>
            </a:r>
            <a:r>
              <a:rPr kumimoji="1" lang="ja-JP" altLang="en-US" dirty="0" smtClean="0"/>
              <a:t>（主な項目</a:t>
            </a:r>
            <a:r>
              <a:rPr lang="ja-JP" altLang="en-US" dirty="0"/>
              <a:t>）</a:t>
            </a:r>
            <a:endParaRPr kumimoji="1" lang="ja-JP" altLang="en-US" dirty="0"/>
          </a:p>
        </p:txBody>
      </p:sp>
      <p:sp>
        <p:nvSpPr>
          <p:cNvPr id="9" name="正方形/長方形 8"/>
          <p:cNvSpPr/>
          <p:nvPr/>
        </p:nvSpPr>
        <p:spPr>
          <a:xfrm>
            <a:off x="278032" y="5951691"/>
            <a:ext cx="9361040" cy="646331"/>
          </a:xfrm>
          <a:prstGeom prst="rect">
            <a:avLst/>
          </a:prstGeom>
        </p:spPr>
        <p:txBody>
          <a:bodyPr wrap="square">
            <a:spAutoFit/>
          </a:bodyPr>
          <a:lstStyle/>
          <a:p>
            <a:r>
              <a:rPr lang="ja-JP" altLang="en-US" dirty="0" smtClean="0"/>
              <a:t>具体的なデータのプロパティパスは、</a:t>
            </a:r>
            <a:r>
              <a:rPr lang="en-US" altLang="ja-JP" dirty="0" smtClean="0"/>
              <a:t>http://hojin-info.go.jp/hojin/pdf/API.pdf</a:t>
            </a:r>
            <a:r>
              <a:rPr lang="ja-JP" altLang="en-US" dirty="0" smtClean="0"/>
              <a:t>　または、</a:t>
            </a:r>
            <a:r>
              <a:rPr lang="en-US" altLang="ja-JP" dirty="0" smtClean="0"/>
              <a:t>http</a:t>
            </a:r>
            <a:r>
              <a:rPr lang="en-US" altLang="ja-JP" dirty="0"/>
              <a:t>://</a:t>
            </a:r>
            <a:r>
              <a:rPr lang="en-US" altLang="ja-JP" dirty="0" smtClean="0"/>
              <a:t>hojin-info.go.jp/hojin/word/API.docx</a:t>
            </a:r>
            <a:r>
              <a:rPr lang="ja-JP" altLang="en-US" dirty="0" smtClean="0"/>
              <a:t>　を参照</a:t>
            </a:r>
            <a:endParaRPr lang="ja-JP" altLang="en-US" dirty="0"/>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504" y="980728"/>
            <a:ext cx="8684761" cy="4824536"/>
          </a:xfrm>
          <a:prstGeom prst="rect">
            <a:avLst/>
          </a:prstGeom>
          <a:noFill/>
          <a:ln>
            <a:noFill/>
          </a:ln>
        </p:spPr>
      </p:pic>
    </p:spTree>
    <p:extLst>
      <p:ext uri="{BB962C8B-B14F-4D97-AF65-F5344CB8AC3E}">
        <p14:creationId xmlns:p14="http://schemas.microsoft.com/office/powerpoint/2010/main" val="324311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角丸四角形 157"/>
          <p:cNvSpPr/>
          <p:nvPr/>
        </p:nvSpPr>
        <p:spPr bwMode="auto">
          <a:xfrm>
            <a:off x="642940" y="3080186"/>
            <a:ext cx="1371600" cy="957240"/>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r>
              <a:rPr kumimoji="0" lang="ja-JP" altLang="en-US" sz="1600" b="0" dirty="0"/>
              <a:t>法務省</a:t>
            </a:r>
            <a:endParaRPr kumimoji="0" lang="en-US" altLang="ja-JP" sz="1600" b="0" dirty="0"/>
          </a:p>
          <a:p>
            <a:pPr algn="l"/>
            <a:r>
              <a:rPr kumimoji="0" lang="ja-JP" altLang="en-US" sz="1200" b="0" dirty="0"/>
              <a:t>登記</a:t>
            </a:r>
            <a:endParaRPr kumimoji="0" lang="ja-JP" altLang="en-US" sz="1600" b="0" dirty="0"/>
          </a:p>
        </p:txBody>
      </p:sp>
      <p:sp>
        <p:nvSpPr>
          <p:cNvPr id="159" name="角丸四角形 158"/>
          <p:cNvSpPr/>
          <p:nvPr/>
        </p:nvSpPr>
        <p:spPr bwMode="auto">
          <a:xfrm>
            <a:off x="3031770" y="3080186"/>
            <a:ext cx="1371600" cy="957240"/>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r>
              <a:rPr kumimoji="0" lang="ja-JP" altLang="en-US" sz="1600" b="0" dirty="0"/>
              <a:t>国税庁</a:t>
            </a:r>
            <a:endParaRPr kumimoji="0" lang="en-US" altLang="ja-JP" sz="1600" b="0" dirty="0"/>
          </a:p>
          <a:p>
            <a:pPr algn="l"/>
            <a:r>
              <a:rPr kumimoji="0" lang="ja-JP" altLang="en-US" sz="1200" b="0" dirty="0"/>
              <a:t>法人番号</a:t>
            </a:r>
            <a:endParaRPr kumimoji="0" lang="ja-JP" altLang="en-US" sz="1600" b="0" dirty="0"/>
          </a:p>
        </p:txBody>
      </p:sp>
      <p:sp>
        <p:nvSpPr>
          <p:cNvPr id="160" name="角丸四角形 159"/>
          <p:cNvSpPr/>
          <p:nvPr/>
        </p:nvSpPr>
        <p:spPr bwMode="auto">
          <a:xfrm>
            <a:off x="5420600" y="3080186"/>
            <a:ext cx="1371600" cy="957240"/>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r>
              <a:rPr kumimoji="0" lang="ja-JP" altLang="en-US" sz="1600" b="0" dirty="0"/>
              <a:t>経済産業省</a:t>
            </a:r>
            <a:endParaRPr kumimoji="0" lang="en-US" altLang="ja-JP" sz="1600" b="0" dirty="0"/>
          </a:p>
          <a:p>
            <a:pPr algn="l"/>
            <a:r>
              <a:rPr kumimoji="0" lang="ja-JP" altLang="en-US" sz="1200" b="0" dirty="0"/>
              <a:t>法人インフォ</a:t>
            </a:r>
            <a:endParaRPr kumimoji="0" lang="en-US" altLang="ja-JP" sz="1600" b="0" dirty="0"/>
          </a:p>
        </p:txBody>
      </p:sp>
      <p:cxnSp>
        <p:nvCxnSpPr>
          <p:cNvPr id="163" name="直線矢印コネクタ 162"/>
          <p:cNvCxnSpPr>
            <a:stCxn id="158" idx="3"/>
            <a:endCxn id="159" idx="1"/>
          </p:cNvCxnSpPr>
          <p:nvPr/>
        </p:nvCxnSpPr>
        <p:spPr>
          <a:xfrm>
            <a:off x="2014540" y="3558806"/>
            <a:ext cx="101723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4" name="直線矢印コネクタ 163"/>
          <p:cNvCxnSpPr>
            <a:stCxn id="159" idx="3"/>
            <a:endCxn id="160" idx="1"/>
          </p:cNvCxnSpPr>
          <p:nvPr/>
        </p:nvCxnSpPr>
        <p:spPr>
          <a:xfrm>
            <a:off x="4403370" y="3558806"/>
            <a:ext cx="101723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7" name="直線矢印コネクタ 166"/>
          <p:cNvCxnSpPr>
            <a:stCxn id="160" idx="3"/>
            <a:endCxn id="161" idx="1"/>
          </p:cNvCxnSpPr>
          <p:nvPr/>
        </p:nvCxnSpPr>
        <p:spPr>
          <a:xfrm>
            <a:off x="6792200" y="3558806"/>
            <a:ext cx="1010250" cy="2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0" name="テキスト ボックス 169"/>
          <p:cNvSpPr txBox="1"/>
          <p:nvPr/>
        </p:nvSpPr>
        <p:spPr>
          <a:xfrm>
            <a:off x="610231" y="4930557"/>
            <a:ext cx="1858201" cy="230832"/>
          </a:xfrm>
          <a:prstGeom prst="rect">
            <a:avLst/>
          </a:prstGeom>
          <a:noFill/>
        </p:spPr>
        <p:txBody>
          <a:bodyPr wrap="none" rtlCol="0">
            <a:spAutoFit/>
          </a:bodyPr>
          <a:lstStyle/>
          <a:p>
            <a:r>
              <a:rPr lang="ja-JP" altLang="en-US" sz="900" b="0" u="sng" dirty="0">
                <a:latin typeface="Meiryo UI" panose="020B0604030504040204" pitchFamily="50" charset="-128"/>
                <a:ea typeface="Meiryo UI" panose="020B0604030504040204" pitchFamily="50" charset="-128"/>
                <a:cs typeface="Meiryo UI" panose="020B0604030504040204" pitchFamily="50" charset="-128"/>
              </a:rPr>
              <a:t>登記統一文字を利用</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7</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万文字）</a:t>
            </a:r>
          </a:p>
        </p:txBody>
      </p:sp>
      <p:sp>
        <p:nvSpPr>
          <p:cNvPr id="171" name="テキスト ボックス 170"/>
          <p:cNvSpPr txBox="1"/>
          <p:nvPr/>
        </p:nvSpPr>
        <p:spPr>
          <a:xfrm>
            <a:off x="2580663" y="4926205"/>
            <a:ext cx="2751081" cy="646331"/>
          </a:xfrm>
          <a:prstGeom prst="rect">
            <a:avLst/>
          </a:prstGeom>
          <a:noFill/>
        </p:spPr>
        <p:txBody>
          <a:bodyPr wrap="square" rtlCol="0">
            <a:spAutoFit/>
          </a:bodyPr>
          <a:lstStyle/>
          <a:p>
            <a:r>
              <a:rPr lang="ja-JP" altLang="en-US" sz="900" b="0" u="sng" dirty="0">
                <a:latin typeface="Meiryo UI" panose="020B0604030504040204" pitchFamily="50" charset="-128"/>
                <a:ea typeface="Meiryo UI" panose="020B0604030504040204" pitchFamily="50" charset="-128"/>
                <a:cs typeface="Meiryo UI" panose="020B0604030504040204" pitchFamily="50" charset="-128"/>
              </a:rPr>
              <a:t>文字の縮退処理（用途に応じて選択可能）</a:t>
            </a:r>
            <a:endParaRPr lang="en-US" altLang="ja-JP" sz="900" b="0"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0" dirty="0">
                <a:latin typeface="Meiryo UI" panose="020B0604030504040204" pitchFamily="50" charset="-128"/>
                <a:ea typeface="Meiryo UI" panose="020B0604030504040204" pitchFamily="50" charset="-128"/>
                <a:cs typeface="Meiryo UI" panose="020B0604030504040204" pitchFamily="50" charset="-128"/>
              </a:rPr>
              <a:t>登記統一文字・文字情報基盤フルセット</a:t>
            </a:r>
            <a:endParaRPr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b="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JIS</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X</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0213</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万文字）</a:t>
            </a:r>
            <a:endParaRPr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b="0" dirty="0">
                <a:latin typeface="Meiryo UI" panose="020B0604030504040204" pitchFamily="50" charset="-128"/>
                <a:ea typeface="Meiryo UI" panose="020B0604030504040204" pitchFamily="50" charset="-128"/>
                <a:cs typeface="Meiryo UI" panose="020B0604030504040204" pitchFamily="50" charset="-128"/>
              </a:rPr>
              <a:t>JIS</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X</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0213	</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JIS X 0208</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（７千文字）</a:t>
            </a:r>
          </a:p>
        </p:txBody>
      </p:sp>
      <p:sp>
        <p:nvSpPr>
          <p:cNvPr id="172" name="角丸四角形 171"/>
          <p:cNvSpPr/>
          <p:nvPr/>
        </p:nvSpPr>
        <p:spPr bwMode="auto">
          <a:xfrm>
            <a:off x="4434265" y="1761563"/>
            <a:ext cx="1371600" cy="333993"/>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r>
              <a:rPr kumimoji="0" lang="ja-JP" altLang="en-US" sz="1600" b="0" dirty="0"/>
              <a:t>各省</a:t>
            </a:r>
            <a:endParaRPr kumimoji="0" lang="en-US" altLang="ja-JP" sz="1600" b="0" dirty="0"/>
          </a:p>
        </p:txBody>
      </p:sp>
      <p:cxnSp>
        <p:nvCxnSpPr>
          <p:cNvPr id="174" name="直線矢印コネクタ 173"/>
          <p:cNvCxnSpPr/>
          <p:nvPr/>
        </p:nvCxnSpPr>
        <p:spPr>
          <a:xfrm>
            <a:off x="8225590" y="1942279"/>
            <a:ext cx="0" cy="454937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5" name="直線矢印コネクタ 174"/>
          <p:cNvCxnSpPr/>
          <p:nvPr/>
        </p:nvCxnSpPr>
        <p:spPr>
          <a:xfrm>
            <a:off x="8746290" y="1942279"/>
            <a:ext cx="0" cy="4549372"/>
          </a:xfrm>
          <a:prstGeom prst="straightConnector1">
            <a:avLst/>
          </a:prstGeom>
          <a:ln>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9" name="テキスト ボックス 178"/>
          <p:cNvSpPr txBox="1"/>
          <p:nvPr/>
        </p:nvSpPr>
        <p:spPr>
          <a:xfrm>
            <a:off x="5331744" y="4926205"/>
            <a:ext cx="2179623" cy="553998"/>
          </a:xfrm>
          <a:prstGeom prst="rect">
            <a:avLst/>
          </a:prstGeom>
          <a:noFill/>
        </p:spPr>
        <p:txBody>
          <a:bodyPr wrap="square" rtlCol="0">
            <a:spAutoFit/>
          </a:bodyPr>
          <a:lstStyle/>
          <a:p>
            <a:r>
              <a:rPr lang="ja-JP" altLang="en-US" sz="1000" b="0" u="sng" dirty="0">
                <a:latin typeface="Meiryo UI" panose="020B0604030504040204" pitchFamily="50" charset="-128"/>
                <a:ea typeface="Meiryo UI" panose="020B0604030504040204" pitchFamily="50" charset="-128"/>
                <a:cs typeface="Meiryo UI" panose="020B0604030504040204" pitchFamily="50" charset="-128"/>
              </a:rPr>
              <a:t>一般機器で使用可能な文字を選択</a:t>
            </a:r>
            <a:endParaRPr lang="en-US" altLang="ja-JP" sz="1000" b="0" u="sng"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b="0" dirty="0">
                <a:latin typeface="Meiryo UI" panose="020B0604030504040204" pitchFamily="50" charset="-128"/>
                <a:ea typeface="Meiryo UI" panose="020B0604030504040204" pitchFamily="50" charset="-128"/>
                <a:cs typeface="Meiryo UI" panose="020B0604030504040204" pitchFamily="50" charset="-128"/>
              </a:rPr>
              <a:t>JIS</a:t>
            </a:r>
            <a:r>
              <a:rPr lang="ja-JP" altLang="en-US" sz="1000" b="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b="0" dirty="0">
                <a:latin typeface="Meiryo UI" panose="020B0604030504040204" pitchFamily="50" charset="-128"/>
                <a:ea typeface="Meiryo UI" panose="020B0604030504040204" pitchFamily="50" charset="-128"/>
                <a:cs typeface="Meiryo UI" panose="020B0604030504040204" pitchFamily="50" charset="-128"/>
              </a:rPr>
              <a:t>X</a:t>
            </a:r>
            <a:r>
              <a:rPr lang="ja-JP" altLang="en-US" sz="1000" b="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b="0" dirty="0">
                <a:latin typeface="Meiryo UI" panose="020B0604030504040204" pitchFamily="50" charset="-128"/>
                <a:ea typeface="Meiryo UI" panose="020B0604030504040204" pitchFamily="50" charset="-128"/>
                <a:cs typeface="Meiryo UI" panose="020B0604030504040204" pitchFamily="50" charset="-128"/>
              </a:rPr>
              <a:t>0213</a:t>
            </a:r>
            <a:r>
              <a:rPr lang="ja-JP" altLang="en-US" sz="1000" b="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b="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000" b="0" dirty="0">
                <a:latin typeface="Meiryo UI" panose="020B0604030504040204" pitchFamily="50" charset="-128"/>
                <a:ea typeface="Meiryo UI" panose="020B0604030504040204" pitchFamily="50" charset="-128"/>
                <a:cs typeface="Meiryo UI" panose="020B0604030504040204" pitchFamily="50" charset="-128"/>
              </a:rPr>
              <a:t>万文字）</a:t>
            </a:r>
            <a:endParaRPr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0" name="テキスト ボックス 179"/>
          <p:cNvSpPr txBox="1"/>
          <p:nvPr/>
        </p:nvSpPr>
        <p:spPr>
          <a:xfrm>
            <a:off x="4434266" y="2088877"/>
            <a:ext cx="1103187" cy="430887"/>
          </a:xfrm>
          <a:prstGeom prst="rect">
            <a:avLst/>
          </a:prstGeom>
          <a:noFill/>
        </p:spPr>
        <p:txBody>
          <a:bodyPr wrap="none" rtlCol="0">
            <a:spAutoFit/>
          </a:bodyPr>
          <a:lstStyle/>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独自</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データフォーマット</a:t>
            </a:r>
          </a:p>
        </p:txBody>
      </p:sp>
      <p:sp>
        <p:nvSpPr>
          <p:cNvPr id="181" name="テキスト ボックス 180"/>
          <p:cNvSpPr txBox="1"/>
          <p:nvPr/>
        </p:nvSpPr>
        <p:spPr>
          <a:xfrm>
            <a:off x="2019982" y="2862508"/>
            <a:ext cx="748923" cy="600164"/>
          </a:xfrm>
          <a:prstGeom prst="rect">
            <a:avLst/>
          </a:prstGeom>
          <a:noFill/>
        </p:spPr>
        <p:txBody>
          <a:bodyPr wrap="none" rtlCol="0">
            <a:spAutoFit/>
          </a:bodyPr>
          <a:lstStyle/>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会社番号</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法人名</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法人住所</a:t>
            </a:r>
          </a:p>
        </p:txBody>
      </p:sp>
      <p:sp>
        <p:nvSpPr>
          <p:cNvPr id="182" name="テキスト ボックス 181"/>
          <p:cNvSpPr txBox="1"/>
          <p:nvPr/>
        </p:nvSpPr>
        <p:spPr>
          <a:xfrm>
            <a:off x="4417122" y="2862508"/>
            <a:ext cx="748923" cy="600164"/>
          </a:xfrm>
          <a:prstGeom prst="rect">
            <a:avLst/>
          </a:prstGeom>
          <a:noFill/>
        </p:spPr>
        <p:txBody>
          <a:bodyPr wrap="none" rtlCol="0">
            <a:spAutoFit/>
          </a:bodyPr>
          <a:lstStyle/>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法人番号</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法人名</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法人住所</a:t>
            </a:r>
          </a:p>
        </p:txBody>
      </p:sp>
      <p:sp>
        <p:nvSpPr>
          <p:cNvPr id="183" name="テキスト ボックス 182"/>
          <p:cNvSpPr txBox="1"/>
          <p:nvPr/>
        </p:nvSpPr>
        <p:spPr>
          <a:xfrm>
            <a:off x="6751554" y="2830424"/>
            <a:ext cx="1031051" cy="430887"/>
          </a:xfrm>
          <a:prstGeom prst="rect">
            <a:avLst/>
          </a:prstGeom>
          <a:noFill/>
        </p:spPr>
        <p:txBody>
          <a:bodyPr wrap="none" rtlCol="0">
            <a:spAutoFit/>
          </a:bodyPr>
          <a:lstStyle/>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法人情報</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法人関連情報</a:t>
            </a:r>
          </a:p>
        </p:txBody>
      </p:sp>
      <p:cxnSp>
        <p:nvCxnSpPr>
          <p:cNvPr id="184" name="直線矢印コネクタ 183"/>
          <p:cNvCxnSpPr>
            <a:stCxn id="172" idx="2"/>
            <a:endCxn id="160" idx="0"/>
          </p:cNvCxnSpPr>
          <p:nvPr/>
        </p:nvCxnSpPr>
        <p:spPr>
          <a:xfrm>
            <a:off x="5120066" y="2095556"/>
            <a:ext cx="986335" cy="9846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7" name="角丸四角形 186"/>
          <p:cNvSpPr/>
          <p:nvPr/>
        </p:nvSpPr>
        <p:spPr bwMode="auto">
          <a:xfrm>
            <a:off x="2699391" y="2596554"/>
            <a:ext cx="4675300" cy="2279283"/>
          </a:xfrm>
          <a:prstGeom prst="roundRect">
            <a:avLst>
              <a:gd name="adj" fmla="val 6562"/>
            </a:avLst>
          </a:prstGeom>
          <a:noFill/>
          <a:ln w="9525">
            <a:solidFill>
              <a:srgbClr val="FF0000"/>
            </a:solidFill>
            <a:prstDash val="dash"/>
            <a:miter lim="800000"/>
            <a:headEnd/>
            <a:tailEnd/>
          </a:ln>
          <a:effectLst/>
          <a:extLst/>
        </p:spPr>
        <p:txBody>
          <a:bodyPr wrap="none" rtlCol="0" anchor="ctr"/>
          <a:lstStyle/>
          <a:p>
            <a:pPr algn="l"/>
            <a:endParaRPr kumimoji="0" lang="ja-JP" altLang="en-US" sz="1600" b="0" dirty="0"/>
          </a:p>
        </p:txBody>
      </p:sp>
      <p:sp>
        <p:nvSpPr>
          <p:cNvPr id="188" name="テキスト ボックス 187"/>
          <p:cNvSpPr txBox="1"/>
          <p:nvPr/>
        </p:nvSpPr>
        <p:spPr>
          <a:xfrm>
            <a:off x="2274273" y="2145426"/>
            <a:ext cx="1377300" cy="276999"/>
          </a:xfrm>
          <a:prstGeom prst="rect">
            <a:avLst/>
          </a:prstGeom>
          <a:noFill/>
        </p:spPr>
        <p:txBody>
          <a:bodyPr wrap="none" rtlCol="0">
            <a:spAutoFit/>
          </a:bodyPr>
          <a:lstStyle/>
          <a:p>
            <a:r>
              <a:rPr lang="ja-JP" altLang="en-US" sz="12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データの整理と集約</a:t>
            </a:r>
          </a:p>
        </p:txBody>
      </p:sp>
      <p:sp>
        <p:nvSpPr>
          <p:cNvPr id="190" name="テキスト ボックス 189"/>
          <p:cNvSpPr txBox="1"/>
          <p:nvPr/>
        </p:nvSpPr>
        <p:spPr>
          <a:xfrm>
            <a:off x="7960349" y="2088877"/>
            <a:ext cx="800219" cy="276999"/>
          </a:xfrm>
          <a:prstGeom prst="rect">
            <a:avLst/>
          </a:prstGeom>
          <a:noFill/>
        </p:spPr>
        <p:txBody>
          <a:bodyPr wrap="none" rtlCol="0">
            <a:spAutoFit/>
          </a:bodyPr>
          <a:lstStyle/>
          <a:p>
            <a:r>
              <a:rPr lang="ja-JP" altLang="en-US" sz="1200" b="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経済活動</a:t>
            </a:r>
          </a:p>
        </p:txBody>
      </p:sp>
      <p:sp>
        <p:nvSpPr>
          <p:cNvPr id="191" name="テキスト ボックス 190"/>
          <p:cNvSpPr txBox="1"/>
          <p:nvPr/>
        </p:nvSpPr>
        <p:spPr>
          <a:xfrm>
            <a:off x="7511367" y="4160829"/>
            <a:ext cx="1917381" cy="1169551"/>
          </a:xfrm>
          <a:prstGeom prst="rect">
            <a:avLst/>
          </a:prstGeom>
          <a:solidFill>
            <a:schemeClr val="bg1"/>
          </a:solidFill>
          <a:ln w="12700">
            <a:solidFill>
              <a:schemeClr val="accent5"/>
            </a:solidFill>
          </a:ln>
        </p:spPr>
        <p:txBody>
          <a:bodyPr wrap="square" rtlCol="0">
            <a:spAutoFit/>
          </a:bodyPr>
          <a:lstStyle/>
          <a:p>
            <a:pPr marL="85725" indent="-85725"/>
            <a:r>
              <a:rPr lang="ja-JP" altLang="en-US"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・統一したデータ構造</a:t>
            </a:r>
            <a:endParaRPr lang="en-US" altLang="ja-JP"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・一般機器で使用できる文字</a:t>
            </a:r>
            <a:endParaRPr lang="en-US" altLang="ja-JP"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・明確なコード体系</a:t>
            </a:r>
            <a:endParaRPr lang="en-US" altLang="ja-JP"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API</a:t>
            </a:r>
            <a:r>
              <a:rPr lang="ja-JP" altLang="en-US"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による提供</a:t>
            </a:r>
            <a:endParaRPr lang="en-US" altLang="ja-JP"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3" name="直線矢印コネクタ 192"/>
          <p:cNvCxnSpPr/>
          <p:nvPr/>
        </p:nvCxnSpPr>
        <p:spPr>
          <a:xfrm>
            <a:off x="723151" y="6542694"/>
            <a:ext cx="6756131" cy="0"/>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4" name="テキスト ボックス 193"/>
          <p:cNvSpPr txBox="1"/>
          <p:nvPr/>
        </p:nvSpPr>
        <p:spPr>
          <a:xfrm>
            <a:off x="2673644" y="6492707"/>
            <a:ext cx="1800493" cy="276999"/>
          </a:xfrm>
          <a:prstGeom prst="rect">
            <a:avLst/>
          </a:prstGeom>
          <a:noFill/>
        </p:spPr>
        <p:txBody>
          <a:bodyPr wrap="none" rtlCol="0">
            <a:spAutoFit/>
          </a:bodyPr>
          <a:lstStyle/>
          <a:p>
            <a:r>
              <a:rPr lang="ja-JP" altLang="en-US" sz="1200" b="0" dirty="0">
                <a:latin typeface="Meiryo UI" panose="020B0604030504040204" pitchFamily="50" charset="-128"/>
                <a:ea typeface="Meiryo UI" panose="020B0604030504040204" pitchFamily="50" charset="-128"/>
                <a:cs typeface="Meiryo UI" panose="020B0604030504040204" pitchFamily="50" charset="-128"/>
              </a:rPr>
              <a:t>社会活動のプラットフォーム</a:t>
            </a:r>
          </a:p>
        </p:txBody>
      </p:sp>
      <p:cxnSp>
        <p:nvCxnSpPr>
          <p:cNvPr id="195" name="直線矢印コネクタ 194"/>
          <p:cNvCxnSpPr/>
          <p:nvPr/>
        </p:nvCxnSpPr>
        <p:spPr>
          <a:xfrm flipV="1">
            <a:off x="2580663" y="5991037"/>
            <a:ext cx="4818408" cy="15026"/>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7" name="テキスト ボックス 196"/>
          <p:cNvSpPr txBox="1"/>
          <p:nvPr/>
        </p:nvSpPr>
        <p:spPr>
          <a:xfrm>
            <a:off x="3219869" y="5977942"/>
            <a:ext cx="2568332" cy="276999"/>
          </a:xfrm>
          <a:prstGeom prst="rect">
            <a:avLst/>
          </a:prstGeom>
          <a:noFill/>
        </p:spPr>
        <p:txBody>
          <a:bodyPr wrap="none" rtlCol="0">
            <a:spAutoFit/>
          </a:bodyPr>
          <a:lstStyle/>
          <a:p>
            <a:r>
              <a:rPr lang="ja-JP" altLang="en-US" sz="1200" b="0" dirty="0">
                <a:latin typeface="Meiryo UI" panose="020B0604030504040204" pitchFamily="50" charset="-128"/>
                <a:ea typeface="Meiryo UI" panose="020B0604030504040204" pitchFamily="50" charset="-128"/>
                <a:cs typeface="Meiryo UI" panose="020B0604030504040204" pitchFamily="50" charset="-128"/>
              </a:rPr>
              <a:t>デジタル化により追加したプラットフォーム</a:t>
            </a:r>
          </a:p>
        </p:txBody>
      </p:sp>
      <p:sp>
        <p:nvSpPr>
          <p:cNvPr id="202" name="テキスト ボックス 201"/>
          <p:cNvSpPr txBox="1"/>
          <p:nvPr/>
        </p:nvSpPr>
        <p:spPr>
          <a:xfrm>
            <a:off x="2420091" y="4055101"/>
            <a:ext cx="2729953" cy="600164"/>
          </a:xfrm>
          <a:prstGeom prst="rect">
            <a:avLst/>
          </a:prstGeom>
          <a:noFill/>
        </p:spPr>
        <p:txBody>
          <a:bodyPr wrap="square" rtlCol="0">
            <a:spAutoFit/>
          </a:bodyPr>
          <a:lstStyle/>
          <a:p>
            <a:pPr marL="982663" indent="-982663"/>
            <a:r>
              <a:rPr lang="ja-JP" altLang="en-US" sz="1100" b="0" dirty="0">
                <a:latin typeface="Meiryo UI" panose="020B0604030504040204" pitchFamily="50" charset="-128"/>
                <a:ea typeface="Meiryo UI" panose="020B0604030504040204" pitchFamily="50" charset="-128"/>
                <a:cs typeface="Meiryo UI" panose="020B0604030504040204" pitchFamily="50" charset="-128"/>
              </a:rPr>
              <a:t>データ項目　 ：共通語彙基盤を参考にして設計</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文字　　　　　：文字情報基盤等で縮退</a:t>
            </a:r>
          </a:p>
        </p:txBody>
      </p:sp>
      <p:sp>
        <p:nvSpPr>
          <p:cNvPr id="203" name="テキスト ボックス 202"/>
          <p:cNvSpPr txBox="1"/>
          <p:nvPr/>
        </p:nvSpPr>
        <p:spPr>
          <a:xfrm>
            <a:off x="5021255" y="4055100"/>
            <a:ext cx="2273699" cy="769441"/>
          </a:xfrm>
          <a:prstGeom prst="rect">
            <a:avLst/>
          </a:prstGeom>
          <a:noFill/>
        </p:spPr>
        <p:txBody>
          <a:bodyPr wrap="none" rtlCol="0">
            <a:spAutoFit/>
          </a:bodyPr>
          <a:lstStyle/>
          <a:p>
            <a:pPr defTabSz="811213"/>
            <a:r>
              <a:rPr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データ項目　 </a:t>
            </a:r>
            <a:r>
              <a:rPr lang="en-US" altLang="ja-JP"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：共通語彙基盤対応</a:t>
            </a:r>
            <a:endParaRPr lang="en-US" altLang="ja-JP"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811213"/>
            <a:r>
              <a:rPr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データ構造化</a:t>
            </a:r>
            <a:r>
              <a:rPr lang="en-US" altLang="ja-JP"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：共通語彙基盤対応</a:t>
            </a:r>
            <a:endParaRPr lang="en-US" altLang="ja-JP"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811213"/>
            <a:r>
              <a:rPr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文字</a:t>
            </a:r>
            <a:r>
              <a:rPr lang="en-US" altLang="ja-JP"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：文字情報基盤対応</a:t>
            </a:r>
            <a:endParaRPr lang="en-US" altLang="ja-JP"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811213"/>
            <a:r>
              <a:rPr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コード</a:t>
            </a:r>
            <a:r>
              <a:rPr lang="en-US" altLang="ja-JP"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：対応表を作成</a:t>
            </a:r>
          </a:p>
        </p:txBody>
      </p:sp>
      <p:sp>
        <p:nvSpPr>
          <p:cNvPr id="205" name="テキスト ボックス 204"/>
          <p:cNvSpPr txBox="1"/>
          <p:nvPr/>
        </p:nvSpPr>
        <p:spPr>
          <a:xfrm>
            <a:off x="5746166" y="2027174"/>
            <a:ext cx="982961" cy="769441"/>
          </a:xfrm>
          <a:prstGeom prst="rect">
            <a:avLst/>
          </a:prstGeom>
          <a:noFill/>
        </p:spPr>
        <p:txBody>
          <a:bodyPr wrap="none" rtlCol="0">
            <a:spAutoFit/>
          </a:bodyPr>
          <a:lstStyle/>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契約情報</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届出情報</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補助金情報</a:t>
            </a:r>
            <a:endParaRPr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0" dirty="0">
                <a:latin typeface="Meiryo UI" panose="020B0604030504040204" pitchFamily="50" charset="-128"/>
                <a:ea typeface="Meiryo UI" panose="020B0604030504040204" pitchFamily="50" charset="-128"/>
                <a:cs typeface="Meiryo UI" panose="020B0604030504040204" pitchFamily="50" charset="-128"/>
              </a:rPr>
              <a:t>表彰情報　等</a:t>
            </a:r>
          </a:p>
        </p:txBody>
      </p:sp>
      <p:sp>
        <p:nvSpPr>
          <p:cNvPr id="207" name="タイトル 206"/>
          <p:cNvSpPr>
            <a:spLocks noGrp="1"/>
          </p:cNvSpPr>
          <p:nvPr>
            <p:ph type="title"/>
          </p:nvPr>
        </p:nvSpPr>
        <p:spPr>
          <a:xfrm>
            <a:off x="566051" y="188641"/>
            <a:ext cx="8774310" cy="461665"/>
          </a:xfrm>
        </p:spPr>
        <p:txBody>
          <a:bodyPr/>
          <a:lstStyle/>
          <a:p>
            <a:r>
              <a:rPr lang="ja-JP" altLang="en-US" sz="2400" dirty="0"/>
              <a:t>法人活動分析の基盤としてのデータ整理・集約</a:t>
            </a:r>
          </a:p>
        </p:txBody>
      </p:sp>
      <p:sp>
        <p:nvSpPr>
          <p:cNvPr id="212" name="テキスト プレースホルダー 211"/>
          <p:cNvSpPr>
            <a:spLocks noGrp="1"/>
          </p:cNvSpPr>
          <p:nvPr>
            <p:ph type="body" sz="quarter" idx="17"/>
          </p:nvPr>
        </p:nvSpPr>
        <p:spPr>
          <a:xfrm>
            <a:off x="565640" y="764705"/>
            <a:ext cx="8774723" cy="786214"/>
          </a:xfrm>
        </p:spPr>
        <p:txBody>
          <a:bodyPr/>
          <a:lstStyle/>
          <a:p>
            <a:r>
              <a:rPr lang="ja-JP" altLang="en-US" dirty="0" smtClean="0"/>
              <a:t>民間で蓄積している法人活動情報と組み合わせて活用しやすいよう、データをクレンジング（統一したデータ構造、一般機器で使用できる文字等）</a:t>
            </a:r>
            <a:endParaRPr lang="en-US" altLang="ja-JP" dirty="0" smtClean="0"/>
          </a:p>
        </p:txBody>
      </p:sp>
      <p:sp>
        <p:nvSpPr>
          <p:cNvPr id="161" name="角丸四角形 160"/>
          <p:cNvSpPr/>
          <p:nvPr/>
        </p:nvSpPr>
        <p:spPr bwMode="auto">
          <a:xfrm>
            <a:off x="7802450" y="3080206"/>
            <a:ext cx="1371600" cy="957240"/>
          </a:xfrm>
          <a:prstGeom prst="roundRect">
            <a:avLst/>
          </a:prstGeom>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l"/>
            <a:r>
              <a:rPr kumimoji="0" lang="ja-JP" altLang="en-US" sz="1600" b="0" dirty="0"/>
              <a:t>利用者</a:t>
            </a:r>
            <a:endParaRPr kumimoji="0" lang="en-US" altLang="ja-JP" sz="1600" b="0" dirty="0"/>
          </a:p>
        </p:txBody>
      </p:sp>
      <p:sp>
        <p:nvSpPr>
          <p:cNvPr id="2" name="スライド番号プレースホルダー 1"/>
          <p:cNvSpPr>
            <a:spLocks noGrp="1"/>
          </p:cNvSpPr>
          <p:nvPr>
            <p:ph type="sldNum" sz="quarter" idx="12"/>
          </p:nvPr>
        </p:nvSpPr>
        <p:spPr/>
        <p:txBody>
          <a:bodyPr/>
          <a:lstStyle/>
          <a:p>
            <a:fld id="{67CDC20A-BF1B-4484-8EDD-AB690AD45C36}" type="slidenum">
              <a:rPr kumimoji="1" lang="ja-JP" altLang="en-US" smtClean="0"/>
              <a:t>7</a:t>
            </a:fld>
            <a:endParaRPr kumimoji="1" lang="ja-JP" altLang="en-US"/>
          </a:p>
        </p:txBody>
      </p:sp>
    </p:spTree>
    <p:extLst>
      <p:ext uri="{BB962C8B-B14F-4D97-AF65-F5344CB8AC3E}">
        <p14:creationId xmlns:p14="http://schemas.microsoft.com/office/powerpoint/2010/main" val="371704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4291" y="294745"/>
            <a:ext cx="8231741"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法人インフォメーション</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の整備に当たっては</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電子行政の柱を先行して</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取り込み</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図表 3"/>
          <p:cNvGraphicFramePr/>
          <p:nvPr>
            <p:extLst>
              <p:ext uri="{D42A27DB-BD31-4B8C-83A1-F6EECF244321}">
                <p14:modId xmlns:p14="http://schemas.microsoft.com/office/powerpoint/2010/main" val="4026036150"/>
              </p:ext>
            </p:extLst>
          </p:nvPr>
        </p:nvGraphicFramePr>
        <p:xfrm>
          <a:off x="120653" y="866274"/>
          <a:ext cx="9482664" cy="5881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右中かっこ 2"/>
          <p:cNvSpPr/>
          <p:nvPr/>
        </p:nvSpPr>
        <p:spPr>
          <a:xfrm>
            <a:off x="7235658" y="1892969"/>
            <a:ext cx="297169" cy="69781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7543380" y="2050328"/>
            <a:ext cx="2095132"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将来像として検討</a:t>
            </a:r>
          </a:p>
        </p:txBody>
      </p:sp>
      <p:sp>
        <p:nvSpPr>
          <p:cNvPr id="5" name="右矢印 4"/>
          <p:cNvSpPr/>
          <p:nvPr/>
        </p:nvSpPr>
        <p:spPr bwMode="auto">
          <a:xfrm>
            <a:off x="6964695" y="3561348"/>
            <a:ext cx="382338" cy="1010653"/>
          </a:xfrm>
          <a:prstGeom prst="rightArrow">
            <a:avLst/>
          </a:prstGeom>
          <a:solidFill>
            <a:schemeClr val="accent6">
              <a:lumMod val="40000"/>
              <a:lumOff val="60000"/>
            </a:schemeClr>
          </a:solidFill>
          <a:ln w="9525">
            <a:solidFill>
              <a:srgbClr val="B2B2B2"/>
            </a:solidFill>
            <a:miter lim="800000"/>
            <a:headEnd/>
            <a:tailEnd/>
          </a:ln>
          <a:effectLst/>
          <a:extLst/>
        </p:spPr>
        <p:txBody>
          <a:bodyPr wrap="none" rtlCol="0" anchor="ctr"/>
          <a:lstStyle/>
          <a:p>
            <a:pPr algn="l"/>
            <a:endParaRPr kumimoji="0" lang="ja-JP" altLang="en-US" sz="1800" dirty="0"/>
          </a:p>
        </p:txBody>
      </p:sp>
      <p:sp>
        <p:nvSpPr>
          <p:cNvPr id="7" name="テキスト ボックス 6"/>
          <p:cNvSpPr txBox="1"/>
          <p:nvPr/>
        </p:nvSpPr>
        <p:spPr>
          <a:xfrm>
            <a:off x="7617296" y="3663297"/>
            <a:ext cx="2092017" cy="646331"/>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システムの拡張性や外部連携性を意識</a:t>
            </a:r>
          </a:p>
        </p:txBody>
      </p:sp>
      <p:sp>
        <p:nvSpPr>
          <p:cNvPr id="8" name="スライド番号プレースホルダー 7"/>
          <p:cNvSpPr>
            <a:spLocks noGrp="1"/>
          </p:cNvSpPr>
          <p:nvPr>
            <p:ph type="sldNum" sz="quarter" idx="12"/>
          </p:nvPr>
        </p:nvSpPr>
        <p:spPr/>
        <p:txBody>
          <a:bodyPr/>
          <a:lstStyle/>
          <a:p>
            <a:fld id="{67CDC20A-BF1B-4484-8EDD-AB690AD45C36}" type="slidenum">
              <a:rPr kumimoji="1" lang="ja-JP" altLang="en-US" smtClean="0"/>
              <a:t>8</a:t>
            </a:fld>
            <a:endParaRPr kumimoji="1" lang="ja-JP" altLang="en-US"/>
          </a:p>
        </p:txBody>
      </p:sp>
    </p:spTree>
    <p:extLst>
      <p:ext uri="{BB962C8B-B14F-4D97-AF65-F5344CB8AC3E}">
        <p14:creationId xmlns:p14="http://schemas.microsoft.com/office/powerpoint/2010/main" val="217039248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anchor="ctr"/>
      <a:lstStyle>
        <a:defPPr algn="l">
          <a:defRPr kumimoji="0" sz="1800" dirty="0"/>
        </a:defPPr>
      </a:lstStyle>
    </a:spDef>
    <a:txDef>
      <a:spPr>
        <a:noFill/>
      </a:spPr>
      <a:bodyPr wrap="none" rtlCol="0">
        <a:spAutoFit/>
      </a:bodyPr>
      <a:lstStyle>
        <a:defPPr>
          <a:defRPr kumimoji="1" dirty="0" smtClean="0">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403</TotalTime>
  <Words>2012</Words>
  <Application>Microsoft Office PowerPoint</Application>
  <PresentationFormat>A4 210 x 297 mm</PresentationFormat>
  <Paragraphs>305</Paragraphs>
  <Slides>14</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ector>
  </HeadingPairs>
  <TitlesOfParts>
    <vt:vector size="24" baseType="lpstr">
      <vt:lpstr>Fujitsu Sans</vt:lpstr>
      <vt:lpstr>HGP創英角ｺﾞｼｯｸUB</vt:lpstr>
      <vt:lpstr>Meiryo UI</vt:lpstr>
      <vt:lpstr>ＭＳ Ｐゴシック</vt:lpstr>
      <vt:lpstr>メイリオ</vt:lpstr>
      <vt:lpstr>Arial</vt:lpstr>
      <vt:lpstr>Calibri</vt:lpstr>
      <vt:lpstr>Verdana</vt:lpstr>
      <vt:lpstr>Wingdings</vt:lpstr>
      <vt:lpstr>blank</vt:lpstr>
      <vt:lpstr>法人インフォメーションの概要と 民間活用</vt:lpstr>
      <vt:lpstr>PowerPoint プレゼンテーション</vt:lpstr>
      <vt:lpstr>PowerPoint プレゼンテーション</vt:lpstr>
      <vt:lpstr>（参考）法人インフォメーション画面イメージ</vt:lpstr>
      <vt:lpstr>（参考）法人インフォメーション　～想定利用例～</vt:lpstr>
      <vt:lpstr>データ構造（全体）</vt:lpstr>
      <vt:lpstr>法人活動情報語彙V2（主な項目）</vt:lpstr>
      <vt:lpstr>法人活動分析の基盤としてのデータ整理・集約</vt:lpstr>
      <vt:lpstr>PowerPoint プレゼンテーション</vt:lpstr>
      <vt:lpstr>民間活用事例</vt:lpstr>
      <vt:lpstr>PowerPoint プレゼンテーション</vt:lpstr>
      <vt:lpstr>PowerPoint プレゼンテーション</vt:lpstr>
      <vt:lpstr>PowerPoint プレゼンテーション</vt:lpstr>
      <vt:lpstr>PowerPoint プレゼンテーション</vt:lpstr>
    </vt:vector>
  </TitlesOfParts>
  <Company>METI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津國　剛</cp:lastModifiedBy>
  <cp:revision>36</cp:revision>
  <cp:lastPrinted>2017-02-22T11:07:50Z</cp:lastPrinted>
  <dcterms:created xsi:type="dcterms:W3CDTF">2017-01-23T01:30:09Z</dcterms:created>
  <dcterms:modified xsi:type="dcterms:W3CDTF">2017-02-22T11:07:58Z</dcterms:modified>
</cp:coreProperties>
</file>