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23"/>
  </p:notesMasterIdLst>
  <p:handoutMasterIdLst>
    <p:handoutMasterId r:id="rId24"/>
  </p:handoutMasterIdLst>
  <p:sldIdLst>
    <p:sldId id="269" r:id="rId2"/>
    <p:sldId id="267" r:id="rId3"/>
    <p:sldId id="304" r:id="rId4"/>
    <p:sldId id="305" r:id="rId5"/>
    <p:sldId id="306" r:id="rId6"/>
    <p:sldId id="307" r:id="rId7"/>
    <p:sldId id="308" r:id="rId8"/>
    <p:sldId id="277" r:id="rId9"/>
    <p:sldId id="293" r:id="rId10"/>
    <p:sldId id="291" r:id="rId11"/>
    <p:sldId id="292" r:id="rId12"/>
    <p:sldId id="294" r:id="rId13"/>
    <p:sldId id="295" r:id="rId14"/>
    <p:sldId id="296" r:id="rId15"/>
    <p:sldId id="298" r:id="rId16"/>
    <p:sldId id="303" r:id="rId17"/>
    <p:sldId id="299" r:id="rId18"/>
    <p:sldId id="309" r:id="rId19"/>
    <p:sldId id="300" r:id="rId20"/>
    <p:sldId id="301" r:id="rId21"/>
    <p:sldId id="302" r:id="rId22"/>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89" d="100"/>
          <a:sy n="89" d="100"/>
        </p:scale>
        <p:origin x="1140" y="84"/>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A市</c:v>
                </c:pt>
              </c:strCache>
            </c:strRef>
          </c:tx>
          <c:spPr>
            <a:ln w="28575" cap="rnd">
              <a:solidFill>
                <a:schemeClr val="accent1"/>
              </a:solidFill>
              <a:round/>
            </a:ln>
            <a:effectLst/>
          </c:spPr>
          <c:marker>
            <c:symbol val="none"/>
          </c:marker>
          <c:cat>
            <c:numRef>
              <c:f>Sheet1!$A$2:$A$5</c:f>
              <c:numCache>
                <c:formatCode>General</c:formatCode>
                <c:ptCount val="4"/>
                <c:pt idx="0">
                  <c:v>1</c:v>
                </c:pt>
                <c:pt idx="1">
                  <c:v>2</c:v>
                </c:pt>
                <c:pt idx="2">
                  <c:v>3</c:v>
                </c:pt>
                <c:pt idx="3">
                  <c:v>4</c:v>
                </c:pt>
              </c:numCache>
            </c:numRef>
          </c:cat>
          <c:val>
            <c:numRef>
              <c:f>Sheet1!$B$2:$B$5</c:f>
              <c:numCache>
                <c:formatCode>General</c:formatCode>
                <c:ptCount val="4"/>
                <c:pt idx="0">
                  <c:v>-4.5</c:v>
                </c:pt>
                <c:pt idx="1">
                  <c:v>-6.8</c:v>
                </c:pt>
                <c:pt idx="2">
                  <c:v>-2.4</c:v>
                </c:pt>
                <c:pt idx="3">
                  <c:v>0.2</c:v>
                </c:pt>
              </c:numCache>
            </c:numRef>
          </c:val>
          <c:smooth val="0"/>
        </c:ser>
        <c:ser>
          <c:idx val="1"/>
          <c:order val="1"/>
          <c:tx>
            <c:strRef>
              <c:f>Sheet1!$C$1</c:f>
              <c:strCache>
                <c:ptCount val="1"/>
                <c:pt idx="0">
                  <c:v>B市</c:v>
                </c:pt>
              </c:strCache>
            </c:strRef>
          </c:tx>
          <c:spPr>
            <a:ln w="28575" cap="rnd">
              <a:solidFill>
                <a:schemeClr val="accent2"/>
              </a:solidFill>
              <a:round/>
            </a:ln>
            <a:effectLst/>
          </c:spPr>
          <c:marker>
            <c:symbol val="none"/>
          </c:marker>
          <c:cat>
            <c:numRef>
              <c:f>Sheet1!$A$2:$A$5</c:f>
              <c:numCache>
                <c:formatCode>General</c:formatCode>
                <c:ptCount val="4"/>
                <c:pt idx="0">
                  <c:v>1</c:v>
                </c:pt>
                <c:pt idx="1">
                  <c:v>2</c:v>
                </c:pt>
                <c:pt idx="2">
                  <c:v>3</c:v>
                </c:pt>
                <c:pt idx="3">
                  <c:v>4</c:v>
                </c:pt>
              </c:numCache>
            </c:numRef>
          </c:cat>
          <c:val>
            <c:numRef>
              <c:f>Sheet1!$C$2:$C$5</c:f>
              <c:numCache>
                <c:formatCode>General</c:formatCode>
                <c:ptCount val="4"/>
                <c:pt idx="0">
                  <c:v>-0.5</c:v>
                </c:pt>
                <c:pt idx="1">
                  <c:v>-2.1</c:v>
                </c:pt>
                <c:pt idx="2">
                  <c:v>1.9</c:v>
                </c:pt>
                <c:pt idx="3">
                  <c:v>3.4</c:v>
                </c:pt>
              </c:numCache>
            </c:numRef>
          </c:val>
          <c:smooth val="0"/>
        </c:ser>
        <c:ser>
          <c:idx val="2"/>
          <c:order val="2"/>
          <c:tx>
            <c:strRef>
              <c:f>Sheet1!$D$1</c:f>
              <c:strCache>
                <c:ptCount val="1"/>
                <c:pt idx="0">
                  <c:v>C市</c:v>
                </c:pt>
              </c:strCache>
            </c:strRef>
          </c:tx>
          <c:spPr>
            <a:ln w="28575" cap="rnd">
              <a:solidFill>
                <a:schemeClr val="accent3"/>
              </a:solidFill>
              <a:round/>
            </a:ln>
            <a:effectLst/>
          </c:spPr>
          <c:marker>
            <c:symbol val="none"/>
          </c:marker>
          <c:cat>
            <c:numRef>
              <c:f>Sheet1!$A$2:$A$5</c:f>
              <c:numCache>
                <c:formatCode>General</c:formatCode>
                <c:ptCount val="4"/>
                <c:pt idx="0">
                  <c:v>1</c:v>
                </c:pt>
                <c:pt idx="1">
                  <c:v>2</c:v>
                </c:pt>
                <c:pt idx="2">
                  <c:v>3</c:v>
                </c:pt>
                <c:pt idx="3">
                  <c:v>4</c:v>
                </c:pt>
              </c:numCache>
            </c:numRef>
          </c:cat>
          <c:val>
            <c:numRef>
              <c:f>Sheet1!$D$2:$D$5</c:f>
              <c:numCache>
                <c:formatCode>General</c:formatCode>
                <c:ptCount val="4"/>
                <c:pt idx="0">
                  <c:v>1.6</c:v>
                </c:pt>
                <c:pt idx="1">
                  <c:v>0.4</c:v>
                </c:pt>
                <c:pt idx="2">
                  <c:v>3.8</c:v>
                </c:pt>
                <c:pt idx="3">
                  <c:v>6.5</c:v>
                </c:pt>
              </c:numCache>
            </c:numRef>
          </c:val>
          <c:smooth val="0"/>
        </c:ser>
        <c:ser>
          <c:idx val="3"/>
          <c:order val="3"/>
          <c:tx>
            <c:strRef>
              <c:f>Sheet1!$E$1</c:f>
              <c:strCache>
                <c:ptCount val="1"/>
                <c:pt idx="0">
                  <c:v>D町</c:v>
                </c:pt>
              </c:strCache>
            </c:strRef>
          </c:tx>
          <c:spPr>
            <a:ln w="28575" cap="rnd">
              <a:solidFill>
                <a:schemeClr val="accent4"/>
              </a:solidFill>
              <a:round/>
            </a:ln>
            <a:effectLst/>
          </c:spPr>
          <c:marker>
            <c:symbol val="none"/>
          </c:marker>
          <c:cat>
            <c:numRef>
              <c:f>Sheet1!$A$2:$A$5</c:f>
              <c:numCache>
                <c:formatCode>General</c:formatCode>
                <c:ptCount val="4"/>
                <c:pt idx="0">
                  <c:v>1</c:v>
                </c:pt>
                <c:pt idx="1">
                  <c:v>2</c:v>
                </c:pt>
                <c:pt idx="2">
                  <c:v>3</c:v>
                </c:pt>
                <c:pt idx="3">
                  <c:v>4</c:v>
                </c:pt>
              </c:numCache>
            </c:numRef>
          </c:cat>
          <c:val>
            <c:numRef>
              <c:f>Sheet1!$E$2:$E$5</c:f>
              <c:numCache>
                <c:formatCode>General</c:formatCode>
                <c:ptCount val="4"/>
                <c:pt idx="0">
                  <c:v>11.3</c:v>
                </c:pt>
                <c:pt idx="1">
                  <c:v>8.4</c:v>
                </c:pt>
                <c:pt idx="2">
                  <c:v>13.5</c:v>
                </c:pt>
                <c:pt idx="3">
                  <c:v>17.3</c:v>
                </c:pt>
              </c:numCache>
            </c:numRef>
          </c:val>
          <c:smooth val="0"/>
        </c:ser>
        <c:dLbls>
          <c:showLegendKey val="0"/>
          <c:showVal val="0"/>
          <c:showCatName val="0"/>
          <c:showSerName val="0"/>
          <c:showPercent val="0"/>
          <c:showBubbleSize val="0"/>
        </c:dLbls>
        <c:smooth val="0"/>
        <c:axId val="398947344"/>
        <c:axId val="398948128"/>
      </c:lineChart>
      <c:catAx>
        <c:axId val="39894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2"/>
                </a:solidFill>
                <a:latin typeface="メイリオ" panose="020B0604030504040204" pitchFamily="50" charset="-128"/>
                <a:ea typeface="メイリオ" panose="020B0604030504040204" pitchFamily="50" charset="-128"/>
                <a:cs typeface="+mn-cs"/>
              </a:defRPr>
            </a:pPr>
            <a:endParaRPr lang="ja-JP"/>
          </a:p>
        </c:txPr>
        <c:crossAx val="398948128"/>
        <c:crosses val="autoZero"/>
        <c:auto val="1"/>
        <c:lblAlgn val="ctr"/>
        <c:lblOffset val="100"/>
        <c:noMultiLvlLbl val="0"/>
      </c:catAx>
      <c:valAx>
        <c:axId val="398948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2"/>
                </a:solidFill>
                <a:latin typeface="メイリオ" panose="020B0604030504040204" pitchFamily="50" charset="-128"/>
                <a:ea typeface="メイリオ" panose="020B0604030504040204" pitchFamily="50" charset="-128"/>
                <a:cs typeface="+mn-cs"/>
              </a:defRPr>
            </a:pPr>
            <a:endParaRPr lang="ja-JP"/>
          </a:p>
        </c:txPr>
        <c:crossAx val="398947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bg2"/>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solidFill>
        <a:schemeClr val="bg2"/>
      </a:solidFill>
    </a:ln>
    <a:effectLst/>
  </c:spPr>
  <c:txPr>
    <a:bodyPr/>
    <a:lstStyle/>
    <a:p>
      <a:pPr>
        <a:defRPr sz="1200">
          <a:solidFill>
            <a:schemeClr val="bg2"/>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5stardata.info/" TargetMode="Externa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2015.2.13</a:t>
            </a:r>
            <a:endParaRPr lang="en-US" altLang="ja-JP" sz="2000" dirty="0" smtClean="0"/>
          </a:p>
        </p:txBody>
      </p:sp>
      <p:sp>
        <p:nvSpPr>
          <p:cNvPr id="3" name="タイトル 2"/>
          <p:cNvSpPr>
            <a:spLocks noGrp="1"/>
          </p:cNvSpPr>
          <p:nvPr>
            <p:ph type="ctrTitle" sz="quarter"/>
          </p:nvPr>
        </p:nvSpPr>
        <p:spPr>
          <a:xfrm>
            <a:off x="2792760" y="3424976"/>
            <a:ext cx="6912767" cy="868120"/>
          </a:xfrm>
        </p:spPr>
        <p:txBody>
          <a:bodyPr/>
          <a:lstStyle/>
          <a:p>
            <a:r>
              <a:rPr lang="ja-JP" altLang="en-US" dirty="0">
                <a:latin typeface="メイリオ" pitchFamily="50" charset="-128"/>
                <a:ea typeface="メイリオ" pitchFamily="50" charset="-128"/>
                <a:cs typeface="メイリオ" pitchFamily="50" charset="-128"/>
              </a:rPr>
              <a:t>オープンデータガイド第１版</a:t>
            </a:r>
            <a:br>
              <a:rPr lang="ja-JP" altLang="en-US" dirty="0">
                <a:latin typeface="メイリオ" pitchFamily="50" charset="-128"/>
                <a:ea typeface="メイリオ" pitchFamily="50" charset="-128"/>
                <a:cs typeface="メイリオ" pitchFamily="50" charset="-128"/>
              </a:rPr>
            </a:br>
            <a:r>
              <a:rPr lang="ja-JP" altLang="en-US" sz="2000" dirty="0">
                <a:latin typeface="メイリオ" pitchFamily="50" charset="-128"/>
                <a:ea typeface="メイリオ" pitchFamily="50" charset="-128"/>
                <a:cs typeface="メイリオ" pitchFamily="50" charset="-128"/>
              </a:rPr>
              <a:t>～オープンデータのためのルール・技術の手引き</a:t>
            </a:r>
            <a:r>
              <a:rPr lang="ja-JP" altLang="en-US" sz="2000" dirty="0" smtClean="0">
                <a:latin typeface="メイリオ" pitchFamily="50" charset="-128"/>
                <a:ea typeface="メイリオ" pitchFamily="50" charset="-128"/>
                <a:cs typeface="メイリオ" pitchFamily="50" charset="-128"/>
              </a:rPr>
              <a:t>～技術編</a:t>
            </a:r>
            <a:endParaRPr lang="ja-JP" altLang="en-US" sz="2000"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lang="en-US" altLang="ja-JP" dirty="0"/>
              <a:t>2</a:t>
            </a:r>
            <a:r>
              <a:rPr kumimoji="1" lang="ja-JP" altLang="en-US" dirty="0" smtClean="0"/>
              <a:t>回利活用・普及委員会資料</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プレースホルダー 4"/>
          <p:cNvSpPr>
            <a:spLocks noGrp="1"/>
          </p:cNvSpPr>
          <p:nvPr>
            <p:ph type="body" sz="quarter" idx="11"/>
          </p:nvPr>
        </p:nvSpPr>
        <p:spPr/>
        <p:txBody>
          <a:bodyPr/>
          <a:lstStyle/>
          <a:p>
            <a:r>
              <a:rPr kumimoji="1" lang="ja-JP" altLang="en-US" dirty="0" smtClean="0"/>
              <a:t>資料</a:t>
            </a:r>
            <a:r>
              <a:rPr kumimoji="1" lang="en-US" altLang="ja-JP" dirty="0" smtClean="0"/>
              <a:t>2-4</a:t>
            </a:r>
            <a:endParaRPr kumimoji="1" lang="ja-JP" altLang="en-US" dirty="0"/>
          </a:p>
        </p:txBody>
      </p:sp>
    </p:spTree>
    <p:extLst>
      <p:ext uri="{BB962C8B-B14F-4D97-AF65-F5344CB8AC3E}">
        <p14:creationId xmlns:p14="http://schemas.microsoft.com/office/powerpoint/2010/main" val="1394564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１．機械判読性に適したデータとは？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機械判読に適したデータとは？</a:t>
            </a:r>
            <a:endParaRPr kumimoji="1" lang="en-US" altLang="ja-JP" dirty="0" smtClean="0"/>
          </a:p>
          <a:p>
            <a:pPr lvl="1"/>
            <a:r>
              <a:rPr lang="ja-JP" altLang="en-US" dirty="0"/>
              <a:t>コンピュータプログラムがデータの論理的な構造を判読でき、構造中の値（表の中に入っている数値、テキスト等）を自動的に編集・加工・改変等できること</a:t>
            </a:r>
            <a:r>
              <a:rPr lang="ja-JP" altLang="en-US" dirty="0" smtClean="0"/>
              <a:t>。</a:t>
            </a:r>
            <a:r>
              <a:rPr lang="en-US" altLang="ja-JP" dirty="0" smtClean="0"/>
              <a:t/>
            </a:r>
            <a:br>
              <a:rPr lang="en-US" altLang="ja-JP" dirty="0" smtClean="0"/>
            </a:br>
            <a:r>
              <a:rPr lang="ja-JP" altLang="en-US" dirty="0" smtClean="0"/>
              <a:t>”</a:t>
            </a:r>
            <a:r>
              <a:rPr lang="en-US" altLang="ja-JP" dirty="0"/>
              <a:t>Machine Readable”</a:t>
            </a:r>
            <a:r>
              <a:rPr lang="ja-JP" altLang="en-US" dirty="0"/>
              <a:t>の日本語訳であり「機械可読」ともいう。</a:t>
            </a:r>
          </a:p>
          <a:p>
            <a:pPr lvl="1"/>
            <a:r>
              <a:rPr lang="ja-JP" altLang="en-US" dirty="0" smtClean="0"/>
              <a:t>機械判読性の高いデータを提供することにより、コンピュータ</a:t>
            </a:r>
            <a:r>
              <a:rPr lang="ja-JP" altLang="en-US" dirty="0"/>
              <a:t>の解析に必要な情報利用者のコスト</a:t>
            </a:r>
            <a:r>
              <a:rPr lang="ja-JP" altLang="en-US" dirty="0" smtClean="0"/>
              <a:t>を軽減できる。</a:t>
            </a:r>
            <a:endParaRPr lang="ja-JP" altLang="en-US" dirty="0"/>
          </a:p>
          <a:p>
            <a:r>
              <a:rPr lang="ja-JP" altLang="en-US" dirty="0" smtClean="0"/>
              <a:t>機械判読性に適したデータに関する留意点</a:t>
            </a:r>
            <a:endParaRPr lang="ja-JP" altLang="en-US" dirty="0"/>
          </a:p>
          <a:p>
            <a:pPr lvl="1"/>
            <a:r>
              <a:rPr lang="ja-JP" altLang="en-US" dirty="0" smtClean="0"/>
              <a:t>機械</a:t>
            </a:r>
            <a:r>
              <a:rPr lang="ja-JP" altLang="en-US" dirty="0"/>
              <a:t>判読に適したデータは、必ずしも人が読みやすいとは</a:t>
            </a:r>
            <a:r>
              <a:rPr lang="ja-JP" altLang="en-US" dirty="0" smtClean="0"/>
              <a:t>限らない。</a:t>
            </a:r>
          </a:p>
          <a:p>
            <a:pPr lvl="2"/>
            <a:r>
              <a:rPr lang="ja-JP" altLang="en-US" dirty="0" smtClean="0"/>
              <a:t>必要</a:t>
            </a:r>
            <a:r>
              <a:rPr lang="ja-JP" altLang="en-US" dirty="0"/>
              <a:t>であれば、機械判読に適した形式と人に読みやすい形式の</a:t>
            </a:r>
            <a:r>
              <a:rPr lang="en-US" altLang="ja-JP" dirty="0"/>
              <a:t>2</a:t>
            </a:r>
            <a:r>
              <a:rPr lang="ja-JP" altLang="en-US" dirty="0"/>
              <a:t>種類のファイルを用意して公開することも考慮</a:t>
            </a:r>
            <a:r>
              <a:rPr lang="ja-JP" altLang="en-US" dirty="0" smtClean="0"/>
              <a:t>すべき。</a:t>
            </a:r>
            <a:endParaRPr lang="ja-JP" altLang="en-US" dirty="0"/>
          </a:p>
          <a:p>
            <a:pPr lvl="2"/>
            <a:endParaRPr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dirty="0"/>
          </a:p>
        </p:txBody>
      </p:sp>
    </p:spTree>
    <p:extLst>
      <p:ext uri="{BB962C8B-B14F-4D97-AF65-F5344CB8AC3E}">
        <p14:creationId xmlns:p14="http://schemas.microsoft.com/office/powerpoint/2010/main" val="2340991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１．機械判読性に適したデータとは？</a:t>
            </a:r>
            <a:endParaRPr kumimoji="1" lang="ja-JP" altLang="en-US" dirty="0"/>
          </a:p>
        </p:txBody>
      </p:sp>
      <p:sp>
        <p:nvSpPr>
          <p:cNvPr id="3" name="コンテンツ プレースホルダー 2"/>
          <p:cNvSpPr>
            <a:spLocks noGrp="1"/>
          </p:cNvSpPr>
          <p:nvPr>
            <p:ph idx="1"/>
          </p:nvPr>
        </p:nvSpPr>
        <p:spPr/>
        <p:txBody>
          <a:bodyPr/>
          <a:lstStyle/>
          <a:p>
            <a:r>
              <a:rPr lang="ja-JP" altLang="en-US" dirty="0"/>
              <a:t>機械</a:t>
            </a:r>
            <a:r>
              <a:rPr kumimoji="1" lang="ja-JP" altLang="en-US" dirty="0" smtClean="0"/>
              <a:t>判読性に関する指標</a:t>
            </a:r>
            <a:r>
              <a:rPr kumimoji="1" lang="en-US" altLang="ja-JP" dirty="0" smtClean="0"/>
              <a:t>: 5</a:t>
            </a:r>
            <a:r>
              <a:rPr kumimoji="1" lang="ja-JP" altLang="en-US" dirty="0" smtClean="0"/>
              <a:t>★</a:t>
            </a:r>
            <a:r>
              <a:rPr kumimoji="1" lang="en-US" altLang="ja-JP" dirty="0" smtClean="0"/>
              <a:t>Open Data</a:t>
            </a:r>
            <a:endParaRPr kumimoji="1" lang="ja-JP" altLang="en-US" dirty="0" smtClean="0"/>
          </a:p>
          <a:p>
            <a:pPr marL="355600" lvl="1" indent="0">
              <a:buNone/>
            </a:pPr>
            <a:r>
              <a:rPr kumimoji="1" lang="ja-JP" altLang="en-US" dirty="0" smtClean="0"/>
              <a:t>★</a:t>
            </a:r>
            <a:r>
              <a:rPr kumimoji="1" lang="en-US" altLang="ja-JP" dirty="0" smtClean="0"/>
              <a:t>1:</a:t>
            </a:r>
            <a:r>
              <a:rPr kumimoji="1" lang="ja-JP" altLang="en-US" dirty="0" smtClean="0"/>
              <a:t>この形式のファイルから</a:t>
            </a:r>
            <a:r>
              <a:rPr lang="ja-JP" altLang="en-US" dirty="0" smtClean="0"/>
              <a:t>コンピュータがデータ</a:t>
            </a:r>
            <a:r>
              <a:rPr lang="ja-JP" altLang="en-US" dirty="0"/>
              <a:t>を取り出すためには画像解析等の技術が必要であり、これは容易ではない</a:t>
            </a:r>
            <a:r>
              <a:rPr lang="ja-JP" altLang="en-US" dirty="0" smtClean="0"/>
              <a:t>。</a:t>
            </a:r>
            <a:endParaRPr lang="en-US" altLang="ja-JP" dirty="0" smtClean="0"/>
          </a:p>
          <a:p>
            <a:pPr marL="355600" lvl="1" indent="0">
              <a:buNone/>
            </a:pPr>
            <a:r>
              <a:rPr kumimoji="1" lang="ja-JP" altLang="en-US" dirty="0" smtClean="0"/>
              <a:t>★</a:t>
            </a:r>
            <a:r>
              <a:rPr kumimoji="1" lang="en-US" altLang="ja-JP" dirty="0" smtClean="0"/>
              <a:t>2:</a:t>
            </a:r>
            <a:r>
              <a:rPr kumimoji="1" lang="ja-JP" altLang="en-US" dirty="0" smtClean="0"/>
              <a:t>この形式のファイルは</a:t>
            </a:r>
            <a:r>
              <a:rPr lang="ja-JP" altLang="en-US" dirty="0" smtClean="0"/>
              <a:t>構造化</a:t>
            </a:r>
            <a:r>
              <a:rPr lang="ja-JP" altLang="en-US" dirty="0"/>
              <a:t>されているため</a:t>
            </a:r>
            <a:r>
              <a:rPr lang="ja-JP" altLang="en-US" dirty="0" smtClean="0"/>
              <a:t>、対応するソフトウェア</a:t>
            </a:r>
            <a:r>
              <a:rPr lang="ja-JP" altLang="en-US" dirty="0"/>
              <a:t>を用意すれば、コンピュータは</a:t>
            </a:r>
            <a:r>
              <a:rPr lang="ja-JP" altLang="en-US" dirty="0" smtClean="0"/>
              <a:t>これから</a:t>
            </a:r>
            <a:r>
              <a:rPr lang="ja-JP" altLang="en-US" dirty="0"/>
              <a:t>データを抽出できる</a:t>
            </a:r>
            <a:r>
              <a:rPr lang="ja-JP" altLang="en-US" dirty="0" smtClean="0"/>
              <a:t>。</a:t>
            </a:r>
          </a:p>
          <a:p>
            <a:pPr lvl="2"/>
            <a:r>
              <a:rPr lang="ja-JP" altLang="en-US" dirty="0" smtClean="0"/>
              <a:t>一般</a:t>
            </a:r>
            <a:r>
              <a:rPr lang="ja-JP" altLang="en-US" dirty="0"/>
              <a:t>に「機械判読性のあるデータ」とは★</a:t>
            </a:r>
            <a:r>
              <a:rPr lang="en-US" altLang="ja-JP" dirty="0"/>
              <a:t>2</a:t>
            </a:r>
            <a:r>
              <a:rPr lang="ja-JP" altLang="en-US" dirty="0"/>
              <a:t>以上のデータをいう</a:t>
            </a:r>
            <a:r>
              <a:rPr lang="ja-JP" altLang="en-US" dirty="0" smtClean="0"/>
              <a:t>。</a:t>
            </a:r>
          </a:p>
          <a:p>
            <a:pPr marL="355600" lvl="1" indent="0">
              <a:buNone/>
            </a:pPr>
            <a:r>
              <a:rPr lang="ja-JP" altLang="en-US" dirty="0" smtClean="0"/>
              <a:t>★</a:t>
            </a:r>
            <a:r>
              <a:rPr lang="en-US" altLang="ja-JP" dirty="0" smtClean="0"/>
              <a:t>3: </a:t>
            </a:r>
            <a:r>
              <a:rPr lang="ja-JP" altLang="en-US" dirty="0" smtClean="0"/>
              <a:t>この</a:t>
            </a:r>
            <a:r>
              <a:rPr lang="ja-JP" altLang="en-US" dirty="0"/>
              <a:t>形式のデータの解析方法</a:t>
            </a:r>
            <a:r>
              <a:rPr lang="ja-JP" altLang="en-US" dirty="0" smtClean="0"/>
              <a:t>は公開</a:t>
            </a:r>
            <a:r>
              <a:rPr lang="ja-JP" altLang="en-US" dirty="0"/>
              <a:t>されて</a:t>
            </a:r>
            <a:r>
              <a:rPr lang="ja-JP" altLang="en-US" dirty="0" smtClean="0"/>
              <a:t>いるため</a:t>
            </a:r>
            <a:r>
              <a:rPr lang="ja-JP" altLang="en-US" dirty="0"/>
              <a:t>、★</a:t>
            </a:r>
            <a:r>
              <a:rPr lang="en-US" altLang="ja-JP" dirty="0"/>
              <a:t>3</a:t>
            </a:r>
            <a:r>
              <a:rPr lang="ja-JP" altLang="en-US" dirty="0"/>
              <a:t>の形式のデータを解析するためのソフトウェアを構築することは、★</a:t>
            </a:r>
            <a:r>
              <a:rPr lang="en-US" altLang="ja-JP" dirty="0"/>
              <a:t>2</a:t>
            </a:r>
            <a:r>
              <a:rPr lang="ja-JP" altLang="en-US" dirty="0"/>
              <a:t>より容易である</a:t>
            </a:r>
            <a:r>
              <a:rPr lang="ja-JP" altLang="en-US" dirty="0" smtClean="0"/>
              <a:t>。</a:t>
            </a:r>
          </a:p>
          <a:p>
            <a:pPr lvl="2"/>
            <a:r>
              <a:rPr lang="ja-JP" altLang="en-US" dirty="0" smtClean="0"/>
              <a:t>この形式</a:t>
            </a:r>
            <a:r>
              <a:rPr lang="ja-JP" altLang="en-US" dirty="0"/>
              <a:t>のデータに対する機械判読性を高めるための技術的指針について</a:t>
            </a:r>
            <a:r>
              <a:rPr lang="ja-JP" altLang="en-US" dirty="0" smtClean="0"/>
              <a:t>、</a:t>
            </a:r>
            <a:br>
              <a:rPr lang="ja-JP" altLang="en-US" dirty="0" smtClean="0"/>
            </a:br>
            <a:r>
              <a:rPr lang="en-US" altLang="ja-JP" dirty="0" smtClean="0"/>
              <a:t>9.3</a:t>
            </a:r>
            <a:r>
              <a:rPr lang="ja-JP" altLang="en-US" dirty="0" smtClean="0"/>
              <a:t>節</a:t>
            </a:r>
            <a:r>
              <a:rPr lang="ja-JP" altLang="en-US" dirty="0"/>
              <a:t>で詳しく述べる</a:t>
            </a:r>
            <a:r>
              <a:rPr lang="ja-JP" altLang="en-US" dirty="0" smtClean="0"/>
              <a:t>。</a:t>
            </a:r>
          </a:p>
          <a:p>
            <a:pPr marL="355600" lvl="1" indent="0">
              <a:buNone/>
            </a:pPr>
            <a:r>
              <a:rPr lang="ja-JP" altLang="en-US" dirty="0" smtClean="0"/>
              <a:t>★</a:t>
            </a:r>
            <a:r>
              <a:rPr lang="en-US" altLang="ja-JP" dirty="0" smtClean="0"/>
              <a:t>4</a:t>
            </a:r>
            <a:r>
              <a:rPr lang="ja-JP" altLang="en-US" dirty="0" smtClean="0"/>
              <a:t>～</a:t>
            </a:r>
            <a:r>
              <a:rPr lang="en-US" altLang="ja-JP" dirty="0" smtClean="0"/>
              <a:t>:</a:t>
            </a:r>
            <a:r>
              <a:rPr lang="ja-JP" altLang="en-US" dirty="0" smtClean="0"/>
              <a:t> この形式のデータは、相互</a:t>
            </a:r>
            <a:r>
              <a:rPr lang="ja-JP" altLang="en-US" dirty="0"/>
              <a:t>に</a:t>
            </a:r>
            <a:r>
              <a:rPr lang="ja-JP" altLang="en-US" dirty="0" smtClean="0"/>
              <a:t>接続でき、</a:t>
            </a:r>
            <a:br>
              <a:rPr lang="ja-JP" altLang="en-US" dirty="0" smtClean="0"/>
            </a:br>
            <a:r>
              <a:rPr lang="ja-JP" altLang="en-US" dirty="0" smtClean="0"/>
              <a:t>コンピュータによるデータ</a:t>
            </a:r>
            <a:r>
              <a:rPr lang="ja-JP" altLang="en-US" dirty="0"/>
              <a:t>のマッシュアップ</a:t>
            </a:r>
            <a:r>
              <a:rPr lang="ja-JP" altLang="en-US" dirty="0" smtClean="0"/>
              <a:t>が</a:t>
            </a:r>
            <a:br>
              <a:rPr lang="ja-JP" altLang="en-US" dirty="0" smtClean="0"/>
            </a:br>
            <a:r>
              <a:rPr lang="ja-JP" altLang="en-US" dirty="0" smtClean="0"/>
              <a:t>容易</a:t>
            </a:r>
            <a:r>
              <a:rPr lang="ja-JP" altLang="en-US" dirty="0"/>
              <a:t>になる。</a:t>
            </a:r>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dirty="0"/>
          </a:p>
        </p:txBody>
      </p:sp>
      <p:pic>
        <p:nvPicPr>
          <p:cNvPr id="5" name="図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4266" y="3368842"/>
            <a:ext cx="4919980" cy="3042285"/>
          </a:xfrm>
          <a:prstGeom prst="rect">
            <a:avLst/>
          </a:prstGeom>
          <a:noFill/>
          <a:ln>
            <a:noFill/>
          </a:ln>
        </p:spPr>
      </p:pic>
      <p:sp>
        <p:nvSpPr>
          <p:cNvPr id="6" name="テキスト ボックス 5"/>
          <p:cNvSpPr txBox="1"/>
          <p:nvPr/>
        </p:nvSpPr>
        <p:spPr>
          <a:xfrm>
            <a:off x="5238881" y="6257238"/>
            <a:ext cx="4207562" cy="307777"/>
          </a:xfrm>
          <a:prstGeom prst="rect">
            <a:avLst/>
          </a:prstGeom>
          <a:noFill/>
        </p:spPr>
        <p:txBody>
          <a:bodyPr wrap="none" rtlCol="0">
            <a:spAutoFit/>
          </a:bodyPr>
          <a:lstStyle/>
          <a:p>
            <a:pPr algn="l"/>
            <a:r>
              <a:rPr kumimoji="1" lang="en-US" altLang="ja-JP"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5★Open Data</a:t>
            </a:r>
            <a:r>
              <a:rPr kumimoji="1"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指標（</a:t>
            </a:r>
            <a:r>
              <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hlinkClick r:id="rId3"/>
              </a:rPr>
              <a:t>http://5stardata.info/</a:t>
            </a:r>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1821018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smtClean="0"/>
              <a:t>２．</a:t>
            </a:r>
            <a:r>
              <a:rPr lang="ja-JP" altLang="en-US" dirty="0" smtClean="0"/>
              <a:t>データカタログとは？</a:t>
            </a:r>
            <a:endParaRPr kumimoji="1" lang="ja-JP" altLang="en-US" dirty="0"/>
          </a:p>
        </p:txBody>
      </p:sp>
      <p:sp>
        <p:nvSpPr>
          <p:cNvPr id="6" name="コンテンツ プレースホルダー 5"/>
          <p:cNvSpPr>
            <a:spLocks noGrp="1"/>
          </p:cNvSpPr>
          <p:nvPr>
            <p:ph idx="1"/>
          </p:nvPr>
        </p:nvSpPr>
        <p:spPr/>
        <p:txBody>
          <a:bodyPr>
            <a:normAutofit lnSpcReduction="10000"/>
          </a:bodyPr>
          <a:lstStyle/>
          <a:p>
            <a:r>
              <a:rPr lang="ja-JP" altLang="en-US" dirty="0" smtClean="0"/>
              <a:t>「データ」と「データカタログ」との関係</a:t>
            </a:r>
          </a:p>
          <a:p>
            <a:endParaRPr kumimoji="1" lang="ja-JP" altLang="en-US" dirty="0"/>
          </a:p>
          <a:p>
            <a:endParaRPr lang="ja-JP" altLang="en-US" dirty="0" smtClean="0"/>
          </a:p>
          <a:p>
            <a:endParaRPr kumimoji="1" lang="ja-JP" altLang="en-US" dirty="0"/>
          </a:p>
          <a:p>
            <a:endParaRPr lang="ja-JP" altLang="en-US" dirty="0" smtClean="0"/>
          </a:p>
          <a:p>
            <a:endParaRPr lang="ja-JP" altLang="en-US" dirty="0" smtClean="0"/>
          </a:p>
          <a:p>
            <a:r>
              <a:rPr lang="ja-JP" altLang="en-US" dirty="0" smtClean="0"/>
              <a:t>データカタログの必要性</a:t>
            </a:r>
          </a:p>
          <a:p>
            <a:pPr lvl="1"/>
            <a:r>
              <a:rPr lang="ja-JP" altLang="en-US" dirty="0"/>
              <a:t>公開するデータが増加するにつれて、それらのデータを整理し、検索、一覧する機能に対する要求が高まる。このような要求に応えるものが、データカタログである</a:t>
            </a:r>
            <a:r>
              <a:rPr lang="ja-JP" altLang="en-US" dirty="0" smtClean="0"/>
              <a:t>。</a:t>
            </a:r>
            <a:endParaRPr lang="ja-JP" altLang="en-US" dirty="0"/>
          </a:p>
          <a:p>
            <a:r>
              <a:rPr lang="ja-JP" altLang="en-US" dirty="0" smtClean="0"/>
              <a:t>さまざまなデータカタログ</a:t>
            </a:r>
          </a:p>
          <a:p>
            <a:pPr lvl="1"/>
            <a:r>
              <a:rPr lang="ja-JP" altLang="en-US" dirty="0"/>
              <a:t>データの名称、取得先等を表形式データとしてまとめたものも、一種のデータカタログである</a:t>
            </a:r>
            <a:r>
              <a:rPr lang="ja-JP" altLang="en-US" dirty="0" smtClean="0"/>
              <a:t>。</a:t>
            </a:r>
          </a:p>
          <a:p>
            <a:pPr lvl="1"/>
            <a:r>
              <a:rPr lang="ja-JP" altLang="en-US" dirty="0" smtClean="0"/>
              <a:t>高機能</a:t>
            </a:r>
            <a:r>
              <a:rPr lang="ja-JP" altLang="en-US" dirty="0"/>
              <a:t>なデータの管理・検索・一覧機能を提供するためには、データカタログシステムを導入</a:t>
            </a:r>
            <a:r>
              <a:rPr lang="ja-JP" altLang="en-US" dirty="0" smtClean="0"/>
              <a:t>すること</a:t>
            </a:r>
            <a:r>
              <a:rPr lang="ja-JP" altLang="en-US" dirty="0"/>
              <a:t>が望ましい。</a:t>
            </a:r>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12</a:t>
            </a:fld>
            <a:endParaRPr lang="en-US" altLang="ja-JP" dirty="0"/>
          </a:p>
        </p:txBody>
      </p:sp>
      <p:sp>
        <p:nvSpPr>
          <p:cNvPr id="8" name="フローチャート : 書類 7"/>
          <p:cNvSpPr/>
          <p:nvPr/>
        </p:nvSpPr>
        <p:spPr bwMode="auto">
          <a:xfrm>
            <a:off x="416496" y="1484784"/>
            <a:ext cx="2952328" cy="1656184"/>
          </a:xfrm>
          <a:prstGeom prst="flowChartDocumen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nvPr>
        </p:nvGraphicFramePr>
        <p:xfrm>
          <a:off x="632520" y="1628800"/>
          <a:ext cx="2592288" cy="1127760"/>
        </p:xfrm>
        <a:graphic>
          <a:graphicData uri="http://schemas.openxmlformats.org/drawingml/2006/table">
            <a:tbl>
              <a:tblPr firstRow="1" bandRow="1">
                <a:tableStyleId>{21E4AEA4-8DFA-4A89-87EB-49C32662AFE0}</a:tableStyleId>
              </a:tblPr>
              <a:tblGrid>
                <a:gridCol w="792088"/>
                <a:gridCol w="792088"/>
                <a:gridCol w="1008112"/>
              </a:tblGrid>
              <a:tr h="198022">
                <a:tc>
                  <a:txBody>
                    <a:bodyPr/>
                    <a:lstStyle/>
                    <a:p>
                      <a:r>
                        <a:rPr kumimoji="1" lang="ja-JP" altLang="en-US" sz="1200" dirty="0" smtClean="0"/>
                        <a:t>名称</a:t>
                      </a:r>
                      <a:endParaRPr kumimoji="1" lang="ja-JP" altLang="en-US" sz="1200" dirty="0"/>
                    </a:p>
                  </a:txBody>
                  <a:tcPr/>
                </a:tc>
                <a:tc>
                  <a:txBody>
                    <a:bodyPr/>
                    <a:lstStyle/>
                    <a:p>
                      <a:r>
                        <a:rPr kumimoji="1" lang="ja-JP" altLang="en-US" sz="1200" dirty="0" smtClean="0"/>
                        <a:t>作成者</a:t>
                      </a:r>
                      <a:endParaRPr kumimoji="1" lang="ja-JP" altLang="en-US" sz="1200" dirty="0"/>
                    </a:p>
                  </a:txBody>
                  <a:tcPr/>
                </a:tc>
                <a:tc>
                  <a:txBody>
                    <a:bodyPr/>
                    <a:lstStyle/>
                    <a:p>
                      <a:r>
                        <a:rPr kumimoji="1" lang="ja-JP" altLang="en-US" sz="1200" dirty="0" smtClean="0"/>
                        <a:t>取得先</a:t>
                      </a:r>
                      <a:endParaRPr kumimoji="1" lang="ja-JP" altLang="en-US" sz="1200" dirty="0"/>
                    </a:p>
                  </a:txBody>
                  <a:tcPr/>
                </a:tc>
              </a:tr>
              <a:tr h="198022">
                <a:tc>
                  <a:txBody>
                    <a:bodyPr/>
                    <a:lstStyle/>
                    <a:p>
                      <a:r>
                        <a:rPr kumimoji="1" lang="ja-JP" altLang="en-US" sz="1200" dirty="0" smtClean="0"/>
                        <a:t>データ</a:t>
                      </a:r>
                      <a:r>
                        <a:rPr kumimoji="1" lang="en-US" altLang="ja-JP" sz="1200" dirty="0" smtClean="0"/>
                        <a:t>A</a:t>
                      </a:r>
                      <a:endParaRPr kumimoji="1" lang="ja-JP" altLang="en-US" sz="1200" dirty="0"/>
                    </a:p>
                  </a:txBody>
                  <a:tcPr/>
                </a:tc>
                <a:tc>
                  <a:txBody>
                    <a:bodyPr/>
                    <a:lstStyle/>
                    <a:p>
                      <a:r>
                        <a:rPr kumimoji="1" lang="ja-JP" altLang="en-US" sz="1200" dirty="0" smtClean="0"/>
                        <a:t>○○課</a:t>
                      </a:r>
                      <a:endParaRPr kumimoji="1" lang="ja-JP" altLang="en-US" sz="1200" dirty="0"/>
                    </a:p>
                  </a:txBody>
                  <a:tcPr/>
                </a:tc>
                <a:tc>
                  <a:txBody>
                    <a:bodyPr/>
                    <a:lstStyle/>
                    <a:p>
                      <a:r>
                        <a:rPr kumimoji="1" lang="en-US" altLang="ja-JP" sz="1200" dirty="0" smtClean="0"/>
                        <a:t>http://…</a:t>
                      </a:r>
                      <a:endParaRPr kumimoji="1" lang="ja-JP" altLang="en-US" sz="1200" dirty="0"/>
                    </a:p>
                  </a:txBody>
                  <a:tcPr/>
                </a:tc>
              </a:tr>
              <a:tr h="198022">
                <a:tc>
                  <a:txBody>
                    <a:bodyPr/>
                    <a:lstStyle/>
                    <a:p>
                      <a:r>
                        <a:rPr kumimoji="1" lang="ja-JP" altLang="en-US" sz="1200" dirty="0" smtClean="0"/>
                        <a:t>データ</a:t>
                      </a:r>
                      <a:r>
                        <a:rPr kumimoji="1" lang="en-US" altLang="ja-JP" sz="1200" dirty="0" smtClean="0"/>
                        <a:t>B</a:t>
                      </a:r>
                      <a:endParaRPr kumimoji="1" lang="ja-JP" altLang="en-US" sz="1200" dirty="0"/>
                    </a:p>
                  </a:txBody>
                  <a:tcPr/>
                </a:tc>
                <a:tc>
                  <a:txBody>
                    <a:bodyPr/>
                    <a:lstStyle/>
                    <a:p>
                      <a:r>
                        <a:rPr kumimoji="1" lang="ja-JP" altLang="en-US" sz="1200" dirty="0" smtClean="0"/>
                        <a:t>△△課</a:t>
                      </a:r>
                      <a:endParaRPr kumimoji="1" lang="ja-JP" altLang="en-US" sz="1200" dirty="0"/>
                    </a:p>
                  </a:txBody>
                  <a:tcPr/>
                </a:tc>
                <a:tc>
                  <a:txBody>
                    <a:bodyPr/>
                    <a:lstStyle/>
                    <a:p>
                      <a:r>
                        <a:rPr kumimoji="1" lang="en-US" altLang="ja-JP" sz="1200" dirty="0" smtClean="0"/>
                        <a:t>http://…</a:t>
                      </a:r>
                      <a:endParaRPr kumimoji="1" lang="ja-JP" altLang="en-US" sz="1200" dirty="0"/>
                    </a:p>
                  </a:txBody>
                  <a:tcPr/>
                </a:tc>
              </a:tr>
              <a:tr h="198022">
                <a:tc>
                  <a:txBody>
                    <a:bodyPr/>
                    <a:lstStyle/>
                    <a:p>
                      <a:r>
                        <a:rPr kumimoji="1" lang="ja-JP" altLang="en-US" sz="1200" dirty="0" smtClean="0"/>
                        <a:t>データ</a:t>
                      </a:r>
                      <a:r>
                        <a:rPr kumimoji="1" lang="en-US" altLang="ja-JP" sz="1200" dirty="0" smtClean="0"/>
                        <a:t>C</a:t>
                      </a:r>
                      <a:endParaRPr kumimoji="1" lang="ja-JP" altLang="en-US" sz="1200" dirty="0"/>
                    </a:p>
                  </a:txBody>
                  <a:tcPr/>
                </a:tc>
                <a:tc>
                  <a:txBody>
                    <a:bodyPr/>
                    <a:lstStyle/>
                    <a:p>
                      <a:r>
                        <a:rPr kumimoji="1" lang="ja-JP" altLang="en-US" sz="1200" dirty="0" smtClean="0"/>
                        <a:t>□□課</a:t>
                      </a:r>
                      <a:endParaRPr kumimoji="1" lang="ja-JP" altLang="en-US" sz="1200" dirty="0"/>
                    </a:p>
                  </a:txBody>
                  <a:tcPr/>
                </a:tc>
                <a:tc>
                  <a:txBody>
                    <a:bodyPr/>
                    <a:lstStyle/>
                    <a:p>
                      <a:r>
                        <a:rPr kumimoji="1" lang="en-US" altLang="ja-JP" sz="1200" dirty="0" smtClean="0"/>
                        <a:t>http</a:t>
                      </a:r>
                      <a:r>
                        <a:rPr kumimoji="1" lang="en-US" altLang="ja-JP" sz="1400" dirty="0" smtClean="0"/>
                        <a:t>://…</a:t>
                      </a:r>
                      <a:endParaRPr kumimoji="1" lang="ja-JP" altLang="en-US" sz="1200" dirty="0"/>
                    </a:p>
                  </a:txBody>
                  <a:tcPr/>
                </a:tc>
              </a:tr>
            </a:tbl>
          </a:graphicData>
        </a:graphic>
      </p:graphicFrame>
      <p:sp>
        <p:nvSpPr>
          <p:cNvPr id="10" name="テキスト ボックス 9"/>
          <p:cNvSpPr txBox="1"/>
          <p:nvPr/>
        </p:nvSpPr>
        <p:spPr>
          <a:xfrm>
            <a:off x="630776" y="2761183"/>
            <a:ext cx="1441420" cy="307777"/>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データカタログ</a:t>
            </a:r>
          </a:p>
        </p:txBody>
      </p:sp>
      <p:sp>
        <p:nvSpPr>
          <p:cNvPr id="11" name="フローチャート : 書類 10"/>
          <p:cNvSpPr/>
          <p:nvPr/>
        </p:nvSpPr>
        <p:spPr bwMode="auto">
          <a:xfrm>
            <a:off x="4520952" y="1488469"/>
            <a:ext cx="2952328" cy="1508483"/>
          </a:xfrm>
          <a:prstGeom prst="flowChartDocumen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本書</a:t>
            </a:r>
            <a:r>
              <a:rPr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X</a:t>
            </a:r>
            <a:r>
              <a:rPr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市に関するオープンデータの経緯を報告するものである。</a:t>
            </a:r>
            <a:r>
              <a:rPr lang="en-US" altLang="ja-JP"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100" b="0" i="0" u="none" strike="noStrike" cap="none" normalizeH="0" dirty="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base" latinLnBrk="1" hangingPunct="1">
              <a:lnSpc>
                <a:spcPct val="100000"/>
              </a:lnSpc>
              <a:spcBef>
                <a:spcPct val="0"/>
              </a:spcBef>
              <a:spcAft>
                <a:spcPct val="0"/>
              </a:spcAft>
              <a:buClrTx/>
              <a:buSzTx/>
              <a:buFontTx/>
              <a:buNone/>
              <a:tabLst/>
            </a:pPr>
            <a:endParaRPr kumimoji="0" lang="en-US" altLang="ja-JP" sz="1100" b="0" i="0" u="none" strike="noStrike" cap="none" normalizeH="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フローチャート : 書類 11"/>
          <p:cNvSpPr/>
          <p:nvPr/>
        </p:nvSpPr>
        <p:spPr bwMode="auto">
          <a:xfrm>
            <a:off x="5025008" y="2204864"/>
            <a:ext cx="2952328" cy="1584176"/>
          </a:xfrm>
          <a:prstGeom prst="flowChartDocumen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05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3" name="表 12"/>
          <p:cNvGraphicFramePr>
            <a:graphicFrameLocks noGrp="1"/>
          </p:cNvGraphicFramePr>
          <p:nvPr>
            <p:extLst/>
          </p:nvPr>
        </p:nvGraphicFramePr>
        <p:xfrm>
          <a:off x="5205028" y="2276872"/>
          <a:ext cx="2592288" cy="1097280"/>
        </p:xfrm>
        <a:graphic>
          <a:graphicData uri="http://schemas.openxmlformats.org/drawingml/2006/table">
            <a:tbl>
              <a:tblPr firstRow="1" bandRow="1">
                <a:tableStyleId>{21E4AEA4-8DFA-4A89-87EB-49C32662AFE0}</a:tableStyleId>
              </a:tblPr>
              <a:tblGrid>
                <a:gridCol w="684076"/>
                <a:gridCol w="900100"/>
                <a:gridCol w="1008112"/>
              </a:tblGrid>
              <a:tr h="162018">
                <a:tc>
                  <a:txBody>
                    <a:bodyPr/>
                    <a:lstStyle/>
                    <a:p>
                      <a:r>
                        <a:rPr kumimoji="1" lang="ja-JP" altLang="en-US" sz="1200" dirty="0" smtClean="0"/>
                        <a:t>地域名</a:t>
                      </a:r>
                      <a:endParaRPr kumimoji="1" lang="ja-JP" altLang="en-US" sz="1200" dirty="0"/>
                    </a:p>
                  </a:txBody>
                  <a:tcPr/>
                </a:tc>
                <a:tc>
                  <a:txBody>
                    <a:bodyPr/>
                    <a:lstStyle/>
                    <a:p>
                      <a:r>
                        <a:rPr kumimoji="1" lang="ja-JP" altLang="en-US" sz="1200" dirty="0" smtClean="0"/>
                        <a:t>人口</a:t>
                      </a:r>
                      <a:r>
                        <a:rPr kumimoji="1" lang="en-US" altLang="ja-JP" sz="1200" dirty="0" smtClean="0"/>
                        <a:t>[</a:t>
                      </a:r>
                      <a:r>
                        <a:rPr kumimoji="1" lang="ja-JP" altLang="en-US" sz="1200" dirty="0" smtClean="0"/>
                        <a:t>人</a:t>
                      </a:r>
                      <a:r>
                        <a:rPr kumimoji="1" lang="en-US" altLang="ja-JP" sz="1200" dirty="0" smtClean="0"/>
                        <a:t>]</a:t>
                      </a:r>
                      <a:endParaRPr kumimoji="1" lang="ja-JP" altLang="en-US" sz="1200" dirty="0"/>
                    </a:p>
                  </a:txBody>
                  <a:tcPr/>
                </a:tc>
                <a:tc>
                  <a:txBody>
                    <a:bodyPr/>
                    <a:lstStyle/>
                    <a:p>
                      <a:r>
                        <a:rPr kumimoji="1" lang="ja-JP" altLang="en-US" sz="1200" dirty="0" smtClean="0"/>
                        <a:t>面積</a:t>
                      </a:r>
                      <a:r>
                        <a:rPr kumimoji="1" lang="en-US" altLang="ja-JP" sz="1200" dirty="0" smtClean="0"/>
                        <a:t>[km</a:t>
                      </a:r>
                      <a:r>
                        <a:rPr kumimoji="1" lang="en-US" altLang="ja-JP" sz="1200" baseline="30000" dirty="0" smtClean="0"/>
                        <a:t>2</a:t>
                      </a:r>
                      <a:r>
                        <a:rPr kumimoji="1" lang="en-US" altLang="ja-JP" sz="1200" dirty="0" smtClean="0"/>
                        <a:t>]</a:t>
                      </a:r>
                      <a:endParaRPr kumimoji="1" lang="ja-JP" altLang="en-US" sz="1200" dirty="0"/>
                    </a:p>
                  </a:txBody>
                  <a:tcPr/>
                </a:tc>
              </a:tr>
              <a:tr h="162018">
                <a:tc>
                  <a:txBody>
                    <a:bodyPr/>
                    <a:lstStyle/>
                    <a:p>
                      <a:r>
                        <a:rPr kumimoji="1" lang="en-US" altLang="ja-JP" sz="1200" dirty="0" smtClean="0"/>
                        <a:t>X</a:t>
                      </a:r>
                      <a:r>
                        <a:rPr kumimoji="1" lang="ja-JP" altLang="en-US" sz="1200" dirty="0" smtClean="0"/>
                        <a:t>市</a:t>
                      </a:r>
                      <a:endParaRPr kumimoji="1" lang="ja-JP" altLang="en-US" sz="1200" dirty="0"/>
                    </a:p>
                  </a:txBody>
                  <a:tcPr/>
                </a:tc>
                <a:tc>
                  <a:txBody>
                    <a:bodyPr/>
                    <a:lstStyle/>
                    <a:p>
                      <a:pPr algn="r"/>
                      <a:r>
                        <a:rPr kumimoji="1" lang="en-US" altLang="ja-JP" sz="1200" dirty="0" smtClean="0"/>
                        <a:t>1,234,000</a:t>
                      </a:r>
                      <a:endParaRPr kumimoji="1" lang="ja-JP" altLang="en-US" sz="1200" dirty="0"/>
                    </a:p>
                  </a:txBody>
                  <a:tcPr/>
                </a:tc>
                <a:tc>
                  <a:txBody>
                    <a:bodyPr/>
                    <a:lstStyle/>
                    <a:p>
                      <a:pPr algn="r"/>
                      <a:r>
                        <a:rPr kumimoji="1" lang="en-US" altLang="ja-JP" sz="1200" dirty="0" smtClean="0"/>
                        <a:t>3,456.00</a:t>
                      </a:r>
                      <a:endParaRPr kumimoji="1" lang="ja-JP" altLang="en-US" sz="1200" dirty="0"/>
                    </a:p>
                  </a:txBody>
                  <a:tcPr/>
                </a:tc>
              </a:tr>
              <a:tr h="162018">
                <a:tc>
                  <a:txBody>
                    <a:bodyPr/>
                    <a:lstStyle/>
                    <a:p>
                      <a:r>
                        <a:rPr kumimoji="1" lang="en-US" altLang="ja-JP" sz="1200" dirty="0" smtClean="0"/>
                        <a:t>Y</a:t>
                      </a:r>
                      <a:r>
                        <a:rPr kumimoji="1" lang="ja-JP" altLang="en-US" sz="1200" dirty="0" smtClean="0"/>
                        <a:t>市</a:t>
                      </a:r>
                      <a:endParaRPr kumimoji="1" lang="ja-JP" altLang="en-US" sz="1200" dirty="0"/>
                    </a:p>
                  </a:txBody>
                  <a:tcPr/>
                </a:tc>
                <a:tc>
                  <a:txBody>
                    <a:bodyPr/>
                    <a:lstStyle/>
                    <a:p>
                      <a:pPr algn="r"/>
                      <a:r>
                        <a:rPr kumimoji="1" lang="en-US" altLang="ja-JP" sz="1200" baseline="0" dirty="0" smtClean="0"/>
                        <a:t>   789,000</a:t>
                      </a:r>
                      <a:endParaRPr kumimoji="1" lang="ja-JP" altLang="en-US" sz="1200" dirty="0"/>
                    </a:p>
                  </a:txBody>
                  <a:tcPr/>
                </a:tc>
                <a:tc>
                  <a:txBody>
                    <a:bodyPr/>
                    <a:lstStyle/>
                    <a:p>
                      <a:pPr algn="r"/>
                      <a:r>
                        <a:rPr kumimoji="1" lang="en-US" altLang="ja-JP" sz="1200" dirty="0" smtClean="0"/>
                        <a:t>1,357.00</a:t>
                      </a:r>
                      <a:endParaRPr kumimoji="1" lang="ja-JP" altLang="en-US" sz="1200" dirty="0"/>
                    </a:p>
                  </a:txBody>
                  <a:tcPr/>
                </a:tc>
              </a:tr>
              <a:tr h="162018">
                <a:tc>
                  <a:txBody>
                    <a:bodyPr/>
                    <a:lstStyle/>
                    <a:p>
                      <a:r>
                        <a:rPr kumimoji="1" lang="en-US" altLang="ja-JP" sz="1200" dirty="0" smtClean="0"/>
                        <a:t>Z</a:t>
                      </a:r>
                      <a:r>
                        <a:rPr kumimoji="1" lang="ja-JP" altLang="en-US" sz="1200" dirty="0" smtClean="0"/>
                        <a:t>市</a:t>
                      </a:r>
                      <a:endParaRPr kumimoji="1" lang="ja-JP" altLang="en-US" sz="1200" dirty="0"/>
                    </a:p>
                  </a:txBody>
                  <a:tcPr/>
                </a:tc>
                <a:tc>
                  <a:txBody>
                    <a:bodyPr/>
                    <a:lstStyle/>
                    <a:p>
                      <a:pPr algn="r"/>
                      <a:r>
                        <a:rPr kumimoji="1" lang="en-US" altLang="ja-JP" sz="1200" dirty="0" smtClean="0"/>
                        <a:t>555,000</a:t>
                      </a:r>
                      <a:endParaRPr kumimoji="1" lang="ja-JP" altLang="en-US" sz="1200" dirty="0"/>
                    </a:p>
                  </a:txBody>
                  <a:tcPr/>
                </a:tc>
                <a:tc>
                  <a:txBody>
                    <a:bodyPr/>
                    <a:lstStyle/>
                    <a:p>
                      <a:pPr algn="r"/>
                      <a:r>
                        <a:rPr kumimoji="1" lang="en-US" altLang="ja-JP" sz="1200" dirty="0" smtClean="0"/>
                        <a:t>2,345.00</a:t>
                      </a:r>
                      <a:endParaRPr kumimoji="1" lang="ja-JP" altLang="en-US" sz="1200" dirty="0"/>
                    </a:p>
                  </a:txBody>
                  <a:tcPr/>
                </a:tc>
              </a:tr>
            </a:tbl>
          </a:graphicData>
        </a:graphic>
      </p:graphicFrame>
      <p:cxnSp>
        <p:nvCxnSpPr>
          <p:cNvPr id="14" name="カギ線コネクタ 13"/>
          <p:cNvCxnSpPr/>
          <p:nvPr/>
        </p:nvCxnSpPr>
        <p:spPr bwMode="auto">
          <a:xfrm flipV="1">
            <a:off x="3224808" y="1772816"/>
            <a:ext cx="1296144" cy="288032"/>
          </a:xfrm>
          <a:prstGeom prst="bentConnector3">
            <a:avLst/>
          </a:prstGeom>
          <a:solidFill>
            <a:schemeClr val="accent1"/>
          </a:solidFill>
          <a:ln w="12700" cap="sq" cmpd="sng" algn="ctr">
            <a:solidFill>
              <a:schemeClr val="bg1"/>
            </a:solidFill>
            <a:prstDash val="solid"/>
            <a:round/>
            <a:headEnd type="none" w="sm" len="sm"/>
            <a:tailEnd type="arrow"/>
          </a:ln>
          <a:effectLst/>
        </p:spPr>
      </p:cxnSp>
      <p:cxnSp>
        <p:nvCxnSpPr>
          <p:cNvPr id="15" name="カギ線コネクタ 14"/>
          <p:cNvCxnSpPr/>
          <p:nvPr/>
        </p:nvCxnSpPr>
        <p:spPr bwMode="auto">
          <a:xfrm>
            <a:off x="3224808" y="2348880"/>
            <a:ext cx="1800200" cy="936104"/>
          </a:xfrm>
          <a:prstGeom prst="bentConnector3">
            <a:avLst/>
          </a:prstGeom>
          <a:solidFill>
            <a:schemeClr val="accent1"/>
          </a:solidFill>
          <a:ln w="12700" cap="sq" cmpd="sng" algn="ctr">
            <a:solidFill>
              <a:schemeClr val="bg1"/>
            </a:solidFill>
            <a:prstDash val="solid"/>
            <a:round/>
            <a:headEnd type="none" w="sm" len="sm"/>
            <a:tailEnd type="arrow"/>
          </a:ln>
          <a:effectLst/>
        </p:spPr>
      </p:cxnSp>
      <p:sp>
        <p:nvSpPr>
          <p:cNvPr id="16" name="テキスト ボックス 15"/>
          <p:cNvSpPr txBox="1"/>
          <p:nvPr/>
        </p:nvSpPr>
        <p:spPr>
          <a:xfrm>
            <a:off x="7466851" y="1507094"/>
            <a:ext cx="1441420" cy="523220"/>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a:t>
            </a:r>
            <a:r>
              <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a:t>
            </a:r>
            <a:br>
              <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（文書データ）</a:t>
            </a:r>
          </a:p>
        </p:txBody>
      </p:sp>
      <p:sp>
        <p:nvSpPr>
          <p:cNvPr id="17" name="テキスト ボックス 16"/>
          <p:cNvSpPr txBox="1"/>
          <p:nvPr/>
        </p:nvSpPr>
        <p:spPr>
          <a:xfrm>
            <a:off x="7977336" y="2204864"/>
            <a:ext cx="1620957" cy="523220"/>
          </a:xfrm>
          <a:prstGeom prst="rect">
            <a:avLst/>
          </a:prstGeom>
          <a:no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a:t>
            </a:r>
            <a:r>
              <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B</a:t>
            </a:r>
            <a:br>
              <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（表形式データ）</a:t>
            </a:r>
          </a:p>
        </p:txBody>
      </p:sp>
    </p:spTree>
    <p:extLst>
      <p:ext uri="{BB962C8B-B14F-4D97-AF65-F5344CB8AC3E}">
        <p14:creationId xmlns:p14="http://schemas.microsoft.com/office/powerpoint/2010/main" val="3775479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３．オープンデータと識別子</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識別子とは</a:t>
            </a:r>
          </a:p>
          <a:p>
            <a:pPr lvl="1"/>
            <a:r>
              <a:rPr lang="ja-JP" altLang="en-US" dirty="0"/>
              <a:t>データやデータが対象とする実物や組織・場所等をコンピュータに識別させるための番号。</a:t>
            </a:r>
            <a:endParaRPr kumimoji="1" lang="ja-JP" altLang="en-US" dirty="0" smtClean="0"/>
          </a:p>
          <a:p>
            <a:r>
              <a:rPr kumimoji="1" lang="ja-JP" altLang="en-US" dirty="0" smtClean="0"/>
              <a:t>識別子が必要である理由</a:t>
            </a:r>
          </a:p>
          <a:p>
            <a:pPr lvl="1"/>
            <a:r>
              <a:rPr lang="ja-JP" altLang="en-US" dirty="0" smtClean="0"/>
              <a:t>オープンデータは、コンピュータが読み取り解釈するためのデータである。</a:t>
            </a:r>
            <a:br>
              <a:rPr lang="ja-JP" altLang="en-US" dirty="0" smtClean="0"/>
            </a:br>
            <a:r>
              <a:rPr lang="ja-JP" altLang="en-US" dirty="0" smtClean="0"/>
              <a:t>これら</a:t>
            </a:r>
            <a:r>
              <a:rPr lang="ja-JP" altLang="en-US" dirty="0"/>
              <a:t>のデータは、コンピュータが一意に識別できるべきである</a:t>
            </a:r>
            <a:r>
              <a:rPr lang="ja-JP" altLang="en-US" dirty="0" smtClean="0"/>
              <a:t>。</a:t>
            </a:r>
          </a:p>
          <a:p>
            <a:pPr lvl="1"/>
            <a:r>
              <a:rPr lang="ja-JP" altLang="en-US" dirty="0" smtClean="0"/>
              <a:t>オープンデータ</a:t>
            </a:r>
            <a:r>
              <a:rPr lang="ja-JP" altLang="en-US" dirty="0"/>
              <a:t>に含まれる実物や組織、場所等も、一意に識別されることが望ましい。これは、組織や場所が文字列で提供されている場合、以下のような問題が発生する可能性があるためである</a:t>
            </a:r>
            <a:r>
              <a:rPr lang="ja-JP" altLang="en-US" dirty="0" smtClean="0"/>
              <a:t>。</a:t>
            </a:r>
          </a:p>
          <a:p>
            <a:pPr marL="876300" lvl="2" indent="-342900">
              <a:buFont typeface="+mj-lt"/>
              <a:buAutoNum type="arabicPeriod"/>
            </a:pPr>
            <a:r>
              <a:rPr lang="ja-JP" altLang="en-US" dirty="0" smtClean="0"/>
              <a:t>情報</a:t>
            </a:r>
            <a:r>
              <a:rPr lang="ja-JP" altLang="en-US" dirty="0"/>
              <a:t>利用者のコンピュータは、表記の揺らぎにより同一の組織や場所を別物として解釈する可能性がある。</a:t>
            </a:r>
            <a:r>
              <a:rPr lang="ja-JP" altLang="en-US" dirty="0" smtClean="0"/>
              <a:t>（例</a:t>
            </a:r>
            <a:r>
              <a:rPr lang="ja-JP" altLang="en-US" dirty="0"/>
              <a:t>：「中央一丁目一番地一号」と「中央</a:t>
            </a:r>
            <a:r>
              <a:rPr lang="en-US" altLang="ja-JP" dirty="0"/>
              <a:t>1-1-1</a:t>
            </a:r>
            <a:r>
              <a:rPr lang="ja-JP" altLang="en-US" dirty="0"/>
              <a:t>」</a:t>
            </a:r>
            <a:r>
              <a:rPr lang="ja-JP" altLang="en-US" dirty="0" smtClean="0"/>
              <a:t>）</a:t>
            </a:r>
            <a:endParaRPr lang="ja-JP" altLang="en-US" dirty="0" smtClean="0">
              <a:solidFill>
                <a:srgbClr val="FF0000"/>
              </a:solidFill>
            </a:endParaRPr>
          </a:p>
          <a:p>
            <a:pPr marL="876300" lvl="2" indent="-342900">
              <a:buFont typeface="+mj-lt"/>
              <a:buAutoNum type="arabicPeriod"/>
            </a:pPr>
            <a:r>
              <a:rPr lang="ja-JP" altLang="en-US" dirty="0" smtClean="0"/>
              <a:t>情報</a:t>
            </a:r>
            <a:r>
              <a:rPr lang="ja-JP" altLang="en-US" dirty="0"/>
              <a:t>利用者のコンピュータは、同一名称だが違う意味である組織や場所を、文字列だけでは識別できない</a:t>
            </a:r>
            <a:r>
              <a:rPr lang="ja-JP" altLang="en-US" dirty="0" smtClean="0"/>
              <a:t>。</a:t>
            </a:r>
            <a:r>
              <a:rPr lang="ja-JP" altLang="en-US" dirty="0"/>
              <a:t>（</a:t>
            </a:r>
            <a:r>
              <a:rPr lang="ja-JP" altLang="en-US" dirty="0" smtClean="0"/>
              <a:t>例：全国</a:t>
            </a:r>
            <a:r>
              <a:rPr lang="ja-JP" altLang="en-US" dirty="0"/>
              <a:t>各所にある「中央一丁目」</a:t>
            </a:r>
            <a:r>
              <a:rPr lang="ja-JP" altLang="en-US" dirty="0" smtClean="0"/>
              <a:t>）</a:t>
            </a:r>
            <a:endParaRPr lang="ja-JP" altLang="en-US" dirty="0" smtClean="0">
              <a:solidFill>
                <a:srgbClr val="FF0000"/>
              </a:solidFill>
            </a:endParaRPr>
          </a:p>
          <a:p>
            <a:r>
              <a:rPr kumimoji="1" lang="ja-JP" altLang="en-US" dirty="0" smtClean="0"/>
              <a:t>識別子とコード</a:t>
            </a:r>
          </a:p>
          <a:p>
            <a:pPr lvl="1"/>
            <a:r>
              <a:rPr lang="ja-JP" altLang="en-US" dirty="0" smtClean="0"/>
              <a:t>コードとは</a:t>
            </a:r>
          </a:p>
          <a:p>
            <a:pPr lvl="2"/>
            <a:r>
              <a:rPr lang="ja-JP" altLang="en-US" dirty="0" smtClean="0"/>
              <a:t>カテゴリ化</a:t>
            </a:r>
            <a:r>
              <a:rPr lang="ja-JP" altLang="en-US" dirty="0"/>
              <a:t>される概念や事物に対して付与される</a:t>
            </a:r>
            <a:r>
              <a:rPr lang="ja-JP" altLang="en-US" dirty="0" smtClean="0"/>
              <a:t>番号。</a:t>
            </a:r>
          </a:p>
          <a:p>
            <a:pPr lvl="2"/>
            <a:r>
              <a:rPr lang="ja-JP" altLang="en-US" dirty="0" smtClean="0"/>
              <a:t>対象</a:t>
            </a:r>
            <a:r>
              <a:rPr lang="ja-JP" altLang="en-US" dirty="0"/>
              <a:t>とする概念や事物を短縮して符号化するために規定</a:t>
            </a:r>
            <a:r>
              <a:rPr lang="ja-JP" altLang="en-US" dirty="0" smtClean="0"/>
              <a:t>される。</a:t>
            </a:r>
          </a:p>
          <a:p>
            <a:pPr lvl="1"/>
            <a:r>
              <a:rPr kumimoji="1" lang="ja-JP" altLang="en-US" dirty="0" smtClean="0"/>
              <a:t>識別子とコードは異なる。</a:t>
            </a:r>
          </a:p>
          <a:p>
            <a:pPr lvl="2"/>
            <a:r>
              <a:rPr lang="ja-JP" altLang="en-US" dirty="0" smtClean="0"/>
              <a:t>コードには意味が付与されているが、識別子に意味が付与されているとは限らない。</a:t>
            </a:r>
          </a:p>
          <a:p>
            <a:pPr lvl="1"/>
            <a:r>
              <a:rPr kumimoji="1" lang="ja-JP" altLang="en-US" dirty="0" smtClean="0"/>
              <a:t>ただし、多くの場合、コードは識別子として機能する。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dirty="0"/>
          </a:p>
        </p:txBody>
      </p:sp>
    </p:spTree>
    <p:extLst>
      <p:ext uri="{BB962C8B-B14F-4D97-AF65-F5344CB8AC3E}">
        <p14:creationId xmlns:p14="http://schemas.microsoft.com/office/powerpoint/2010/main" val="3094931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４．オープンデータの</a:t>
            </a:r>
            <a:r>
              <a:rPr lang="ja-JP" altLang="en-US" dirty="0"/>
              <a:t>技術レベル</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14</a:t>
            </a:fld>
            <a:endParaRPr lang="en-US" altLang="ja-JP" dirty="0"/>
          </a:p>
        </p:txBody>
      </p:sp>
      <p:graphicFrame>
        <p:nvGraphicFramePr>
          <p:cNvPr id="7" name="コンテンツ プレースホルダー 9"/>
          <p:cNvGraphicFramePr>
            <a:graphicFrameLocks/>
          </p:cNvGraphicFramePr>
          <p:nvPr>
            <p:extLst>
              <p:ext uri="{D42A27DB-BD31-4B8C-83A1-F6EECF244321}">
                <p14:modId xmlns:p14="http://schemas.microsoft.com/office/powerpoint/2010/main" val="501247232"/>
              </p:ext>
            </p:extLst>
          </p:nvPr>
        </p:nvGraphicFramePr>
        <p:xfrm>
          <a:off x="272480" y="2139672"/>
          <a:ext cx="9183690" cy="3017520"/>
        </p:xfrm>
        <a:graphic>
          <a:graphicData uri="http://schemas.openxmlformats.org/drawingml/2006/table">
            <a:tbl>
              <a:tblPr firstRow="1" firstCol="1" bandRow="1">
                <a:tableStyleId>{21E4AEA4-8DFA-4A89-87EB-49C32662AFE0}</a:tableStyleId>
              </a:tblPr>
              <a:tblGrid>
                <a:gridCol w="743737"/>
                <a:gridCol w="1436327"/>
                <a:gridCol w="1690567"/>
                <a:gridCol w="1748863"/>
                <a:gridCol w="1748863"/>
                <a:gridCol w="1815333"/>
              </a:tblGrid>
              <a:tr h="217681">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1200" dirty="0" smtClean="0"/>
                        <a:t>Level 0</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1200" dirty="0" smtClean="0"/>
                        <a:t>Level 1</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1200" dirty="0" smtClean="0"/>
                        <a:t>Level 2</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1200" dirty="0" smtClean="0"/>
                        <a:t>Level 3</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1200" dirty="0" smtClean="0"/>
                        <a:t>Level 4</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582333">
                <a:tc>
                  <a:txBody>
                    <a:bodyPr/>
                    <a:lstStyle/>
                    <a:p>
                      <a:r>
                        <a:rPr kumimoji="1" lang="ja-JP" altLang="en-US" sz="1200" dirty="0" smtClean="0"/>
                        <a:t>データ</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200" dirty="0" smtClean="0"/>
                        <a:t>PDF</a:t>
                      </a:r>
                      <a:r>
                        <a:rPr kumimoji="1" lang="ja-JP" altLang="en-US" sz="1200" dirty="0" smtClean="0"/>
                        <a:t>や画像ファイルを</a:t>
                      </a:r>
                      <a:r>
                        <a:rPr kumimoji="1" lang="en-US" altLang="ja-JP" sz="1200" dirty="0" smtClean="0"/>
                        <a:t>Web</a:t>
                      </a:r>
                      <a:r>
                        <a:rPr kumimoji="1" lang="ja-JP" altLang="en-US" sz="1200" dirty="0" smtClean="0"/>
                        <a:t>で公開する。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200" dirty="0" smtClean="0"/>
                        <a:t>構造化されたデータを作成し、</a:t>
                      </a:r>
                      <a:r>
                        <a:rPr kumimoji="1" lang="en-US" altLang="ja-JP" sz="1200" dirty="0" smtClean="0"/>
                        <a:t>Web</a:t>
                      </a:r>
                      <a:r>
                        <a:rPr kumimoji="1" lang="ja-JP" altLang="en-US" sz="1200" dirty="0" smtClean="0"/>
                        <a:t>で公開する。</a:t>
                      </a:r>
                      <a:br>
                        <a:rPr kumimoji="1" lang="ja-JP" altLang="en-US" sz="1200" dirty="0" smtClean="0"/>
                      </a:br>
                      <a:r>
                        <a:rPr kumimoji="1" lang="ja-JP" altLang="en-US" sz="1200" dirty="0" smtClean="0"/>
                        <a:t>（</a:t>
                      </a:r>
                      <a:r>
                        <a:rPr kumimoji="1" lang="en-US" altLang="ja-JP" sz="1200" dirty="0" smtClean="0"/>
                        <a:t>XLS,</a:t>
                      </a:r>
                      <a:r>
                        <a:rPr kumimoji="1" lang="en-US" altLang="ja-JP" sz="1200" baseline="0" dirty="0" smtClean="0"/>
                        <a:t> DOC</a:t>
                      </a:r>
                      <a:r>
                        <a:rPr kumimoji="1" lang="ja-JP" altLang="en-US" sz="1200" baseline="0" dirty="0" smtClean="0"/>
                        <a:t>等）</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just">
                        <a:spcAft>
                          <a:spcPts val="0"/>
                        </a:spcAft>
                      </a:pPr>
                      <a:r>
                        <a:rPr lang="ja-JP" sz="1200" kern="100" dirty="0">
                          <a:effectLst/>
                        </a:rPr>
                        <a:t>非独占の（標準化された）形式で公開する。（</a:t>
                      </a:r>
                      <a:r>
                        <a:rPr lang="en-US" sz="1200" kern="100" dirty="0">
                          <a:effectLst/>
                        </a:rPr>
                        <a:t>CSV</a:t>
                      </a:r>
                      <a:r>
                        <a:rPr lang="ja-JP" sz="1200" kern="100" dirty="0">
                          <a:effectLst/>
                        </a:rPr>
                        <a:t>等）</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170" marR="90170" marT="46990" marB="46990"/>
                </a:tc>
                <a:tc>
                  <a:txBody>
                    <a:bodyPr/>
                    <a:lstStyle/>
                    <a:p>
                      <a:r>
                        <a:rPr kumimoji="1" lang="ja-JP" altLang="en-US" sz="1200" dirty="0" smtClean="0">
                          <a:solidFill>
                            <a:srgbClr val="FF0000"/>
                          </a:solidFill>
                        </a:rPr>
                        <a:t>機械判読に適したデータを作成し、公開する。</a:t>
                      </a:r>
                      <a:br>
                        <a:rPr kumimoji="1" lang="ja-JP" altLang="en-US" sz="1200" dirty="0" smtClean="0">
                          <a:solidFill>
                            <a:srgbClr val="FF0000"/>
                          </a:solidFill>
                        </a:rPr>
                      </a:br>
                      <a:r>
                        <a:rPr kumimoji="1" lang="ja-JP" altLang="en-US" sz="1200" dirty="0" smtClean="0">
                          <a:solidFill>
                            <a:srgbClr val="FF0000"/>
                          </a:solidFill>
                        </a:rPr>
                        <a:t>（第</a:t>
                      </a:r>
                      <a:r>
                        <a:rPr kumimoji="1" lang="en-US" altLang="ja-JP" sz="1200" dirty="0" smtClean="0">
                          <a:solidFill>
                            <a:srgbClr val="FF0000"/>
                          </a:solidFill>
                        </a:rPr>
                        <a:t>9</a:t>
                      </a:r>
                      <a:r>
                        <a:rPr kumimoji="1" lang="ja-JP" altLang="en-US" sz="1200" dirty="0" smtClean="0">
                          <a:solidFill>
                            <a:srgbClr val="FF0000"/>
                          </a:solidFill>
                        </a:rPr>
                        <a:t>章参照）</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200" dirty="0" smtClean="0"/>
                        <a:t>RDF</a:t>
                      </a:r>
                      <a:r>
                        <a:rPr kumimoji="1" lang="ja-JP" altLang="en-US" sz="1200" dirty="0" err="1" smtClean="0"/>
                        <a:t>、</a:t>
                      </a:r>
                      <a:r>
                        <a:rPr kumimoji="1" lang="en-US" altLang="ja-JP" sz="1200" dirty="0" smtClean="0"/>
                        <a:t>XML</a:t>
                      </a:r>
                      <a:r>
                        <a:rPr kumimoji="1" lang="ja-JP" altLang="en-US" sz="1200" dirty="0" smtClean="0"/>
                        <a:t>等の技術を導入したデータを作成し、</a:t>
                      </a:r>
                      <a:r>
                        <a:rPr kumimoji="1" lang="en-US" altLang="ja-JP" sz="1200" dirty="0" smtClean="0"/>
                        <a:t>API</a:t>
                      </a:r>
                      <a:r>
                        <a:rPr kumimoji="1" lang="ja-JP" altLang="en-US" sz="1200" dirty="0" smtClean="0"/>
                        <a:t>を実装して公開する。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582333">
                <a:tc>
                  <a:txBody>
                    <a:bodyPr/>
                    <a:lstStyle/>
                    <a:p>
                      <a:r>
                        <a:rPr kumimoji="1" lang="ja-JP" altLang="en-US" sz="1200" dirty="0" smtClean="0"/>
                        <a:t>データカタログ</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200" dirty="0" smtClean="0"/>
                        <a:t>存在しない。</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200" dirty="0" smtClean="0"/>
                        <a:t>カタログを表形式データ（</a:t>
                      </a:r>
                      <a:r>
                        <a:rPr kumimoji="1" lang="en-US" altLang="ja-JP" sz="1200" dirty="0" smtClean="0"/>
                        <a:t>CSV</a:t>
                      </a:r>
                      <a:r>
                        <a:rPr kumimoji="1" lang="ja-JP" altLang="en-US" sz="1200" dirty="0" smtClean="0"/>
                        <a:t>等）として作成し、公開する。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just">
                        <a:spcAft>
                          <a:spcPts val="0"/>
                        </a:spcAft>
                      </a:pPr>
                      <a:r>
                        <a:rPr lang="en-US" sz="1200" kern="100" dirty="0">
                          <a:effectLst/>
                        </a:rPr>
                        <a:t>Level 1</a:t>
                      </a:r>
                      <a:r>
                        <a:rPr lang="ja-JP" sz="1200" kern="100" dirty="0">
                          <a:effectLst/>
                        </a:rPr>
                        <a:t>と同じ。</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170" marR="90170" marT="46990" marB="46990"/>
                </a:tc>
                <a:tc>
                  <a:txBody>
                    <a:bodyPr/>
                    <a:lstStyle/>
                    <a:p>
                      <a:r>
                        <a:rPr kumimoji="1" lang="ja-JP" altLang="en-US" sz="1200" dirty="0" smtClean="0"/>
                        <a:t>データカタログシステムを導入する。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200" dirty="0" smtClean="0"/>
                        <a:t>RDF</a:t>
                      </a:r>
                      <a:r>
                        <a:rPr kumimoji="1" lang="ja-JP" altLang="en-US" sz="1200" dirty="0" smtClean="0"/>
                        <a:t>や</a:t>
                      </a:r>
                      <a:r>
                        <a:rPr kumimoji="1" lang="en-US" altLang="ja-JP" sz="1200" dirty="0" smtClean="0"/>
                        <a:t>SPARQL</a:t>
                      </a:r>
                      <a:r>
                        <a:rPr kumimoji="1" lang="ja-JP" altLang="en-US" sz="1200" dirty="0" smtClean="0"/>
                        <a:t>等を利用したメタデータ検索機能を提供する。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454375">
                <a:tc>
                  <a:txBody>
                    <a:bodyPr/>
                    <a:lstStyle/>
                    <a:p>
                      <a:pPr algn="just">
                        <a:spcAft>
                          <a:spcPts val="0"/>
                        </a:spcAft>
                      </a:pPr>
                      <a:r>
                        <a:rPr lang="ja-JP" sz="1200" kern="100" dirty="0">
                          <a:effectLst/>
                        </a:rPr>
                        <a:t>識別子</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a:tc>
                <a:tc>
                  <a:txBody>
                    <a:bodyPr/>
                    <a:lstStyle/>
                    <a:p>
                      <a:pPr algn="just">
                        <a:spcAft>
                          <a:spcPts val="0"/>
                        </a:spcAft>
                      </a:pPr>
                      <a:r>
                        <a:rPr lang="ja-JP" sz="1200" kern="100">
                          <a:effectLst/>
                        </a:rPr>
                        <a:t>何らかの手段で識別されている。</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a:tc>
                <a:tc>
                  <a:txBody>
                    <a:bodyPr/>
                    <a:lstStyle/>
                    <a:p>
                      <a:pPr algn="just">
                        <a:spcAft>
                          <a:spcPts val="0"/>
                        </a:spcAft>
                      </a:pPr>
                      <a:r>
                        <a:rPr lang="en-US" sz="1200" kern="100" dirty="0">
                          <a:effectLst/>
                        </a:rPr>
                        <a:t>Level 0</a:t>
                      </a:r>
                      <a:r>
                        <a:rPr lang="ja-JP" sz="1200" kern="100" dirty="0">
                          <a:effectLst/>
                        </a:rPr>
                        <a:t>と同じ。</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a:tc>
                <a:tc>
                  <a:txBody>
                    <a:bodyPr/>
                    <a:lstStyle/>
                    <a:p>
                      <a:pPr algn="just">
                        <a:spcAft>
                          <a:spcPts val="0"/>
                        </a:spcAft>
                      </a:pPr>
                      <a:r>
                        <a:rPr lang="en-US" sz="1200" kern="100">
                          <a:effectLst/>
                        </a:rPr>
                        <a:t>Level 0</a:t>
                      </a:r>
                      <a:r>
                        <a:rPr lang="ja-JP" sz="1200" kern="100">
                          <a:effectLst/>
                        </a:rPr>
                        <a:t>と同じ。</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170" marR="90170" marT="46990" marB="46990"/>
                </a:tc>
                <a:tc>
                  <a:txBody>
                    <a:bodyPr/>
                    <a:lstStyle/>
                    <a:p>
                      <a:pPr algn="just">
                        <a:spcAft>
                          <a:spcPts val="0"/>
                        </a:spcAft>
                      </a:pPr>
                      <a:r>
                        <a:rPr lang="en-US" sz="1200" kern="100">
                          <a:effectLst/>
                        </a:rPr>
                        <a:t>URL</a:t>
                      </a:r>
                      <a:r>
                        <a:rPr lang="ja-JP" sz="1200" kern="100">
                          <a:effectLst/>
                        </a:rPr>
                        <a:t>により識別されている。</a:t>
                      </a:r>
                      <a:endParaRPr lang="ja-JP" sz="12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a:tc>
                <a:tc>
                  <a:txBody>
                    <a:bodyPr/>
                    <a:lstStyle/>
                    <a:p>
                      <a:pPr algn="just">
                        <a:spcAft>
                          <a:spcPts val="0"/>
                        </a:spcAft>
                      </a:pPr>
                      <a:r>
                        <a:rPr lang="ja-JP" sz="1200" kern="100" dirty="0">
                          <a:effectLst/>
                        </a:rPr>
                        <a:t>グローバルな体系に基づく識別子を利用する。</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a:tc>
              </a:tr>
              <a:tr h="323518">
                <a:tc>
                  <a:txBody>
                    <a:bodyPr/>
                    <a:lstStyle/>
                    <a:p>
                      <a:r>
                        <a:rPr kumimoji="1" lang="ja-JP" altLang="en-US" sz="1200" dirty="0" smtClean="0"/>
                        <a:t>必要なツール</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200" dirty="0" smtClean="0"/>
                        <a:t>Web</a:t>
                      </a:r>
                      <a:r>
                        <a:rPr kumimoji="1" lang="ja-JP" altLang="en-US" sz="1200" dirty="0" smtClean="0"/>
                        <a:t>サーバ</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200" dirty="0" smtClean="0"/>
                        <a:t>Web</a:t>
                      </a:r>
                      <a:r>
                        <a:rPr kumimoji="1" lang="ja-JP" altLang="en-US" sz="1200" dirty="0" smtClean="0"/>
                        <a:t>サーバ</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just">
                        <a:spcAft>
                          <a:spcPts val="0"/>
                        </a:spcAft>
                      </a:pPr>
                      <a:r>
                        <a:rPr lang="en-US" sz="1200" kern="100" dirty="0">
                          <a:effectLst/>
                        </a:rPr>
                        <a:t>Web</a:t>
                      </a:r>
                      <a:r>
                        <a:rPr lang="ja-JP" sz="1200" kern="100" dirty="0">
                          <a:effectLst/>
                        </a:rPr>
                        <a:t>サーバ</a:t>
                      </a:r>
                      <a:endPar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170" marR="90170" marT="46990" marB="46990"/>
                </a:tc>
                <a:tc>
                  <a:txBody>
                    <a:bodyPr/>
                    <a:lstStyle/>
                    <a:p>
                      <a:r>
                        <a:rPr kumimoji="1" lang="en-US" altLang="ja-JP" sz="1200" dirty="0" smtClean="0"/>
                        <a:t>Web</a:t>
                      </a:r>
                      <a:r>
                        <a:rPr kumimoji="1" lang="ja-JP" altLang="en-US" sz="1200" dirty="0" smtClean="0"/>
                        <a:t>サーバ＋データカタログシステム等</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200" dirty="0" smtClean="0"/>
                        <a:t>Web</a:t>
                      </a:r>
                      <a:r>
                        <a:rPr kumimoji="1" lang="ja-JP" altLang="en-US" sz="1200" dirty="0" smtClean="0"/>
                        <a:t>サーバ＋データカタログシステム＋情報流通連携基盤等</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bl>
          </a:graphicData>
        </a:graphic>
      </p:graphicFrame>
    </p:spTree>
    <p:extLst>
      <p:ext uri="{BB962C8B-B14F-4D97-AF65-F5344CB8AC3E}">
        <p14:creationId xmlns:p14="http://schemas.microsoft.com/office/powerpoint/2010/main" val="144560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mn-lt"/>
              </a:rPr>
              <a:t>５．機械判読に適したデータを作成するための指針</a:t>
            </a:r>
            <a:endParaRPr kumimoji="1" lang="ja-JP" altLang="en-US" dirty="0">
              <a:latin typeface="+mn-lt"/>
            </a:endParaRPr>
          </a:p>
        </p:txBody>
      </p:sp>
      <p:sp>
        <p:nvSpPr>
          <p:cNvPr id="3" name="コンテンツ プレースホルダー 2"/>
          <p:cNvSpPr>
            <a:spLocks noGrp="1"/>
          </p:cNvSpPr>
          <p:nvPr>
            <p:ph idx="1"/>
          </p:nvPr>
        </p:nvSpPr>
        <p:spPr>
          <a:xfrm>
            <a:off x="351414" y="1143000"/>
            <a:ext cx="9354114" cy="5268127"/>
          </a:xfrm>
        </p:spPr>
        <p:txBody>
          <a:bodyPr>
            <a:normAutofit fontScale="92500" lnSpcReduction="10000"/>
          </a:bodyPr>
          <a:lstStyle/>
          <a:p>
            <a:r>
              <a:rPr lang="ja-JP" altLang="en-US" dirty="0"/>
              <a:t>指針</a:t>
            </a:r>
            <a:r>
              <a:rPr lang="ja-JP" altLang="en-US" dirty="0" smtClean="0"/>
              <a:t>のグレード</a:t>
            </a:r>
            <a:r>
              <a:rPr lang="en-US" altLang="ja-JP" dirty="0" smtClean="0"/>
              <a:t>: </a:t>
            </a:r>
            <a:r>
              <a:rPr lang="ja-JP" altLang="en-US" dirty="0"/>
              <a:t>満たすべき指針の重要度にあわせて</a:t>
            </a:r>
            <a:r>
              <a:rPr lang="en-US" altLang="ja-JP" dirty="0"/>
              <a:t>2</a:t>
            </a:r>
            <a:r>
              <a:rPr lang="ja-JP" altLang="en-US" dirty="0" err="1" smtClean="0"/>
              <a:t>つの</a:t>
            </a:r>
            <a:r>
              <a:rPr lang="ja-JP" altLang="en-US" dirty="0" smtClean="0"/>
              <a:t>グレードを設ける。</a:t>
            </a:r>
            <a:endParaRPr lang="ja-JP" altLang="en-US" dirty="0"/>
          </a:p>
          <a:p>
            <a:pPr lvl="1"/>
            <a:r>
              <a:rPr lang="ja-JP" altLang="en-US" dirty="0" smtClean="0"/>
              <a:t>グレード</a:t>
            </a:r>
            <a:r>
              <a:rPr lang="en-US" altLang="ja-JP" dirty="0" smtClean="0"/>
              <a:t>1</a:t>
            </a:r>
            <a:endParaRPr lang="ja-JP" altLang="en-US" dirty="0"/>
          </a:p>
          <a:p>
            <a:pPr lvl="2"/>
            <a:r>
              <a:rPr lang="ja-JP" altLang="en-US" dirty="0" smtClean="0"/>
              <a:t>グレード</a:t>
            </a:r>
            <a:r>
              <a:rPr lang="en-US" altLang="ja-JP" dirty="0" smtClean="0"/>
              <a:t>1</a:t>
            </a:r>
            <a:r>
              <a:rPr lang="ja-JP" altLang="en-US" dirty="0"/>
              <a:t>は、オープンデータが満たすことを強く推奨する指針であり、以下を満たすことを目的とする。</a:t>
            </a:r>
          </a:p>
          <a:p>
            <a:pPr lvl="3"/>
            <a:r>
              <a:rPr lang="ja-JP" altLang="en-US" dirty="0"/>
              <a:t>データ形式に関する標準的な規格がある場合は、それに矛盾しないこと。</a:t>
            </a:r>
          </a:p>
          <a:p>
            <a:pPr lvl="3"/>
            <a:r>
              <a:rPr lang="ja-JP" altLang="en-US" dirty="0"/>
              <a:t>データを取得した利用者が、データ本体の中身を修正したり手を加えたりすることなく、そのデータの本質的内容を正しく</a:t>
            </a:r>
            <a:r>
              <a:rPr lang="ja-JP" altLang="en-US" dirty="0" smtClean="0"/>
              <a:t>解釈するためのプログラムを書ける</a:t>
            </a:r>
            <a:r>
              <a:rPr lang="ja-JP" altLang="en-US" dirty="0"/>
              <a:t>こと。</a:t>
            </a:r>
          </a:p>
          <a:p>
            <a:pPr lvl="1"/>
            <a:r>
              <a:rPr lang="ja-JP" altLang="en-US" dirty="0" smtClean="0"/>
              <a:t>グレード</a:t>
            </a:r>
            <a:r>
              <a:rPr lang="en-US" altLang="ja-JP" dirty="0" smtClean="0"/>
              <a:t>2</a:t>
            </a:r>
            <a:endParaRPr lang="en-US" altLang="ja-JP" dirty="0"/>
          </a:p>
          <a:p>
            <a:pPr lvl="2"/>
            <a:r>
              <a:rPr lang="ja-JP" altLang="en-US" dirty="0" smtClean="0"/>
              <a:t>グレード</a:t>
            </a:r>
            <a:r>
              <a:rPr lang="en-US" altLang="ja-JP" dirty="0" smtClean="0"/>
              <a:t>2</a:t>
            </a:r>
            <a:r>
              <a:rPr lang="ja-JP" altLang="en-US" dirty="0"/>
              <a:t>は、オープンデータが満たすことを推奨する指針であり、以下を満たすことを目的とする。</a:t>
            </a:r>
          </a:p>
          <a:p>
            <a:pPr lvl="3"/>
            <a:r>
              <a:rPr lang="ja-JP" altLang="en-US" dirty="0"/>
              <a:t>データを取得</a:t>
            </a:r>
            <a:r>
              <a:rPr lang="ja-JP" altLang="en-US" dirty="0" smtClean="0"/>
              <a:t>したプログラムが、</a:t>
            </a:r>
            <a:r>
              <a:rPr lang="ja-JP" altLang="en-US" dirty="0"/>
              <a:t>そのデータの項目や構造を正しく</a:t>
            </a:r>
            <a:r>
              <a:rPr lang="ja-JP" altLang="en-US" dirty="0" smtClean="0"/>
              <a:t>解釈できること</a:t>
            </a:r>
            <a:r>
              <a:rPr lang="ja-JP" altLang="en-US" dirty="0"/>
              <a:t>。</a:t>
            </a:r>
          </a:p>
          <a:p>
            <a:r>
              <a:rPr kumimoji="1" lang="ja-JP" altLang="en-US" dirty="0" smtClean="0"/>
              <a:t>対象とするデータ</a:t>
            </a:r>
          </a:p>
          <a:p>
            <a:pPr lvl="1"/>
            <a:r>
              <a:rPr kumimoji="1" lang="ja-JP" altLang="en-US" dirty="0" smtClean="0"/>
              <a:t>表形式データ</a:t>
            </a:r>
          </a:p>
          <a:p>
            <a:pPr lvl="1"/>
            <a:r>
              <a:rPr kumimoji="1" lang="ja-JP" altLang="en-US" dirty="0" smtClean="0"/>
              <a:t>文書データ</a:t>
            </a:r>
          </a:p>
          <a:p>
            <a:pPr lvl="1"/>
            <a:r>
              <a:rPr kumimoji="1" lang="zh-TW" altLang="en-US" dirty="0" smtClean="0"/>
              <a:t>地理空間情報</a:t>
            </a:r>
            <a:endParaRPr kumimoji="1" lang="ja-JP" altLang="en-US" dirty="0" smtClean="0"/>
          </a:p>
          <a:p>
            <a:pPr lvl="1"/>
            <a:r>
              <a:rPr kumimoji="1" lang="ja-JP" altLang="en-US" dirty="0" smtClean="0"/>
              <a:t>リアルタイムデータ</a:t>
            </a:r>
          </a:p>
          <a:p>
            <a:r>
              <a:rPr kumimoji="1" lang="ja-JP" altLang="en-US" dirty="0" smtClean="0"/>
              <a:t>各指針に関する記述内容</a:t>
            </a:r>
          </a:p>
          <a:p>
            <a:pPr lvl="1"/>
            <a:r>
              <a:rPr kumimoji="1" lang="ja-JP" altLang="en-US" dirty="0" smtClean="0"/>
              <a:t>表形式データを中心に指針を満たさない例と満たす例を明記し、それに対して解説する。</a:t>
            </a:r>
            <a:endParaRPr kumimoji="1" lang="en-US" altLang="ja-JP" dirty="0" smtClean="0"/>
          </a:p>
          <a:p>
            <a:pPr lvl="1"/>
            <a:r>
              <a:rPr kumimoji="1" lang="ja-JP" altLang="en-US" dirty="0" smtClean="0"/>
              <a:t>以下、各データに関する指針のみを記す。</a:t>
            </a: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dirty="0"/>
          </a:p>
        </p:txBody>
      </p:sp>
    </p:spTree>
    <p:extLst>
      <p:ext uri="{BB962C8B-B14F-4D97-AF65-F5344CB8AC3E}">
        <p14:creationId xmlns:p14="http://schemas.microsoft.com/office/powerpoint/2010/main" val="3847752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５．機械判読に適したデータを作成するための</a:t>
            </a:r>
            <a:r>
              <a:rPr lang="ja-JP" altLang="en-US" dirty="0" smtClean="0"/>
              <a:t>指針／ファイル形式</a:t>
            </a:r>
            <a:endParaRPr kumimoji="1" lang="ja-JP" altLang="en-US" dirty="0">
              <a:latin typeface="+mn-lt"/>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dirty="0"/>
          </a:p>
        </p:txBody>
      </p:sp>
      <p:sp>
        <p:nvSpPr>
          <p:cNvPr id="7" name="コンテンツ プレースホルダー 6"/>
          <p:cNvSpPr>
            <a:spLocks noGrp="1"/>
          </p:cNvSpPr>
          <p:nvPr>
            <p:ph sz="half" idx="1"/>
          </p:nvPr>
        </p:nvSpPr>
        <p:spPr>
          <a:xfrm>
            <a:off x="315789" y="1142999"/>
            <a:ext cx="9183247" cy="1838195"/>
          </a:xfrm>
        </p:spPr>
        <p:txBody>
          <a:bodyPr/>
          <a:lstStyle/>
          <a:p>
            <a:r>
              <a:rPr kumimoji="1" lang="ja-JP" altLang="en-US" dirty="0" smtClean="0"/>
              <a:t>基本方針</a:t>
            </a:r>
            <a:endParaRPr kumimoji="1" lang="en-US" altLang="ja-JP" dirty="0" smtClean="0"/>
          </a:p>
          <a:p>
            <a:pPr lvl="1"/>
            <a:r>
              <a:rPr kumimoji="1" lang="ja-JP" altLang="en-US" dirty="0" smtClean="0"/>
              <a:t>機械判読性の高い形式を利用することが望ましい。</a:t>
            </a:r>
            <a:endParaRPr kumimoji="1" lang="en-US" altLang="ja-JP" dirty="0" smtClean="0"/>
          </a:p>
          <a:p>
            <a:pPr lvl="1"/>
            <a:r>
              <a:rPr lang="ja-JP" altLang="en-US" dirty="0" smtClean="0"/>
              <a:t>代表的なファイル形式を、オープンデータの技術レベルに基づいてまとめると、下記のようになる。</a:t>
            </a:r>
            <a:endParaRPr kumimoji="1" lang="ja-JP" altLang="en-US" dirty="0" smtClean="0"/>
          </a:p>
          <a:p>
            <a:pPr lvl="1"/>
            <a:endParaRPr kumimoji="1" lang="ja-JP" altLang="en-US" dirty="0"/>
          </a:p>
        </p:txBody>
      </p:sp>
      <p:graphicFrame>
        <p:nvGraphicFramePr>
          <p:cNvPr id="10" name="コンテンツ プレースホルダー 9"/>
          <p:cNvGraphicFramePr>
            <a:graphicFrameLocks noGrp="1"/>
          </p:cNvGraphicFramePr>
          <p:nvPr>
            <p:ph sz="half" idx="2"/>
            <p:extLst/>
          </p:nvPr>
        </p:nvGraphicFramePr>
        <p:xfrm>
          <a:off x="315913" y="3121222"/>
          <a:ext cx="9182100" cy="3017520"/>
        </p:xfrm>
        <a:graphic>
          <a:graphicData uri="http://schemas.openxmlformats.org/drawingml/2006/table">
            <a:tbl>
              <a:tblPr firstRow="1" firstCol="1" bandRow="1">
                <a:tableStyleId>{21E4AEA4-8DFA-4A89-87EB-49C32662AFE0}</a:tableStyleId>
              </a:tblPr>
              <a:tblGrid>
                <a:gridCol w="1900783"/>
                <a:gridCol w="2592288"/>
                <a:gridCol w="2393504"/>
                <a:gridCol w="2295525"/>
              </a:tblGrid>
              <a:tr h="239288">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smtClean="0"/>
                        <a:t>Level 1</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smtClean="0"/>
                        <a:t>Level 2/3</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smtClean="0"/>
                        <a:t>Level 4</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322283">
                <a:tc>
                  <a:txBody>
                    <a:bodyPr/>
                    <a:lstStyle/>
                    <a:p>
                      <a:r>
                        <a:rPr kumimoji="1" lang="ja-JP" altLang="en-US" sz="1400" dirty="0" smtClean="0"/>
                        <a:t>表形式データ</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err="1" smtClean="0"/>
                        <a:t>xls</a:t>
                      </a:r>
                      <a:r>
                        <a:rPr kumimoji="1" lang="en-US" altLang="ja-JP" sz="1400" dirty="0" smtClean="0"/>
                        <a:t> (Microsoft</a:t>
                      </a:r>
                      <a:r>
                        <a:rPr kumimoji="1" lang="en-US" altLang="ja-JP" sz="1400" baseline="0" dirty="0" smtClean="0"/>
                        <a:t> Excel</a:t>
                      </a:r>
                      <a:r>
                        <a:rPr kumimoji="1" lang="ja-JP" altLang="en-US" sz="1400" baseline="0" dirty="0" smtClean="0"/>
                        <a:t>形式）</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smtClean="0"/>
                        <a:t>CSV</a:t>
                      </a:r>
                    </a:p>
                    <a:p>
                      <a:r>
                        <a:rPr kumimoji="1" lang="en-US" altLang="ja-JP" sz="1400" dirty="0" err="1" smtClean="0"/>
                        <a:t>xlsx</a:t>
                      </a:r>
                      <a:r>
                        <a:rPr kumimoji="1" lang="en-US" altLang="ja-JP" sz="1400" dirty="0" smtClean="0"/>
                        <a:t> (Office Open XML)</a:t>
                      </a:r>
                      <a:r>
                        <a:rPr kumimoji="1" lang="en-US" altLang="ja-JP" sz="1400" baseline="0" dirty="0" smtClean="0"/>
                        <a:t> </a:t>
                      </a:r>
                    </a:p>
                    <a:p>
                      <a:r>
                        <a:rPr kumimoji="1" lang="en-US" altLang="ja-JP" sz="1400" dirty="0" err="1" smtClean="0"/>
                        <a:t>ods</a:t>
                      </a:r>
                      <a:r>
                        <a:rPr kumimoji="1" lang="en-US" altLang="ja-JP" sz="1400" dirty="0" smtClean="0"/>
                        <a:t> (</a:t>
                      </a:r>
                      <a:r>
                        <a:rPr kumimoji="1" lang="en-US" altLang="ja-JP" sz="1400" dirty="0" err="1" smtClean="0"/>
                        <a:t>OpenDocument</a:t>
                      </a:r>
                      <a:r>
                        <a:rPr kumimoji="1" lang="en-US" altLang="ja-JP" sz="1400" dirty="0" smtClean="0"/>
                        <a:t>)</a:t>
                      </a:r>
                    </a:p>
                    <a:p>
                      <a:r>
                        <a:rPr kumimoji="1" lang="en-US" altLang="ja-JP" sz="1400" dirty="0" smtClean="0"/>
                        <a:t>JSON</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smtClean="0"/>
                        <a:t>RDF/XML</a:t>
                      </a:r>
                      <a:endParaRPr kumimoji="1" lang="ja-JP" altLang="en-US" sz="1400" dirty="0" smtClean="0"/>
                    </a:p>
                    <a:p>
                      <a:r>
                        <a:rPr kumimoji="1" lang="en-US" altLang="ja-JP" sz="1400" dirty="0" smtClean="0"/>
                        <a:t>RDF/JSON, JSON-LD</a:t>
                      </a:r>
                    </a:p>
                    <a:p>
                      <a:r>
                        <a:rPr kumimoji="1" lang="en-US" altLang="ja-JP" sz="1400" dirty="0" smtClean="0"/>
                        <a:t>Notation3</a:t>
                      </a:r>
                      <a:endParaRPr kumimoji="1" lang="ja-JP" altLang="en-US" sz="1400" dirty="0" smtClean="0"/>
                    </a:p>
                    <a:p>
                      <a:r>
                        <a:rPr kumimoji="1" lang="en-US" altLang="ja-JP" sz="1400" dirty="0" smtClean="0"/>
                        <a:t>Turtle</a:t>
                      </a:r>
                      <a:r>
                        <a:rPr kumimoji="1" lang="ja-JP" altLang="en-US" sz="1400" dirty="0" smtClean="0"/>
                        <a:t>等の</a:t>
                      </a:r>
                      <a:r>
                        <a:rPr kumimoji="1" lang="en-US" altLang="ja-JP" sz="1400" dirty="0" smtClean="0"/>
                        <a:t>RDF</a:t>
                      </a:r>
                      <a:r>
                        <a:rPr kumimoji="1" lang="ja-JP" altLang="en-US" sz="1400" dirty="0" smtClean="0"/>
                        <a:t>形式</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2021">
                <a:tc>
                  <a:txBody>
                    <a:bodyPr/>
                    <a:lstStyle/>
                    <a:p>
                      <a:r>
                        <a:rPr kumimoji="1" lang="ja-JP" altLang="en-US" sz="1400" dirty="0" smtClean="0"/>
                        <a:t>文書形式データ</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smtClean="0"/>
                        <a:t>doc (Microsoft</a:t>
                      </a:r>
                      <a:r>
                        <a:rPr kumimoji="1" lang="en-US" altLang="ja-JP" sz="1400" baseline="0" dirty="0" smtClean="0"/>
                        <a:t> Word</a:t>
                      </a:r>
                      <a:r>
                        <a:rPr kumimoji="1" lang="ja-JP" altLang="en-US" sz="1400" baseline="0" dirty="0" smtClean="0"/>
                        <a:t>形式</a:t>
                      </a:r>
                      <a:r>
                        <a:rPr kumimoji="1" lang="en-US" altLang="ja-JP" sz="1400" baseline="0" dirty="0" smtClean="0"/>
                        <a:t>)</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smtClean="0"/>
                        <a:t>HTML</a:t>
                      </a:r>
                    </a:p>
                    <a:p>
                      <a:r>
                        <a:rPr kumimoji="1" lang="en-US" altLang="ja-JP" sz="1400" dirty="0" smtClean="0"/>
                        <a:t>XML</a:t>
                      </a:r>
                    </a:p>
                    <a:p>
                      <a:r>
                        <a:rPr kumimoji="1" lang="en-US" altLang="ja-JP" sz="1400" dirty="0" err="1" smtClean="0"/>
                        <a:t>docx</a:t>
                      </a:r>
                      <a:r>
                        <a:rPr kumimoji="1" lang="en-US" altLang="ja-JP" sz="1400" dirty="0" smtClean="0"/>
                        <a:t> (Office</a:t>
                      </a:r>
                      <a:r>
                        <a:rPr kumimoji="1" lang="en-US" altLang="ja-JP" sz="1400" baseline="0" dirty="0" smtClean="0"/>
                        <a:t> Open XML)</a:t>
                      </a:r>
                    </a:p>
                    <a:p>
                      <a:r>
                        <a:rPr kumimoji="1" lang="en-US" altLang="ja-JP" sz="1400" baseline="0" dirty="0" err="1" smtClean="0"/>
                        <a:t>odt</a:t>
                      </a:r>
                      <a:r>
                        <a:rPr kumimoji="1" lang="en-US" altLang="ja-JP" sz="1400" baseline="0" dirty="0" smtClean="0"/>
                        <a:t> (</a:t>
                      </a:r>
                      <a:r>
                        <a:rPr kumimoji="1" lang="en-US" altLang="ja-JP" sz="1400" baseline="0" dirty="0" err="1" smtClean="0"/>
                        <a:t>OpenDocument</a:t>
                      </a:r>
                      <a:r>
                        <a:rPr kumimoji="1" lang="en-US" altLang="ja-JP" sz="1400" baseline="0" dirty="0" smtClean="0"/>
                        <a:t>)</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39288">
                <a:tc>
                  <a:txBody>
                    <a:bodyPr/>
                    <a:lstStyle/>
                    <a:p>
                      <a:r>
                        <a:rPr kumimoji="1" lang="zh-TW" altLang="en-US" sz="1400" dirty="0" smtClean="0"/>
                        <a:t>地理空間情報</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smtClean="0"/>
                        <a:t>shape</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en-US" altLang="ja-JP" sz="1400" dirty="0" smtClean="0"/>
                        <a:t>KML</a:t>
                      </a:r>
                    </a:p>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400" dirty="0" smtClean="0"/>
                        <a:t>GML</a:t>
                      </a:r>
                      <a:endPar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39288">
                <a:tc>
                  <a:txBody>
                    <a:bodyPr/>
                    <a:lstStyle/>
                    <a:p>
                      <a:r>
                        <a:rPr kumimoji="1" lang="ja-JP" altLang="en-US" sz="1400" dirty="0" smtClean="0"/>
                        <a:t>リアルタイムデータ</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gridSpan="3">
                  <a:txBody>
                    <a:bodyPr/>
                    <a:lstStyle/>
                    <a:p>
                      <a:pPr algn="ctr"/>
                      <a:r>
                        <a:rPr kumimoji="1" lang="ja-JP" altLang="en-US" sz="1400" dirty="0" smtClean="0"/>
                        <a:t>（ファイルの形で交換しない）</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r>
            </a:tbl>
          </a:graphicData>
        </a:graphic>
      </p:graphicFrame>
      <p:sp>
        <p:nvSpPr>
          <p:cNvPr id="11" name="正方形/長方形 10"/>
          <p:cNvSpPr/>
          <p:nvPr/>
        </p:nvSpPr>
        <p:spPr bwMode="auto">
          <a:xfrm>
            <a:off x="4808984" y="3121223"/>
            <a:ext cx="4680520" cy="2736304"/>
          </a:xfrm>
          <a:prstGeom prst="rect">
            <a:avLst/>
          </a:prstGeom>
          <a:noFill/>
          <a:ln w="381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テキスト ボックス 5"/>
          <p:cNvSpPr txBox="1"/>
          <p:nvPr/>
        </p:nvSpPr>
        <p:spPr>
          <a:xfrm>
            <a:off x="7275275" y="5518694"/>
            <a:ext cx="2236510" cy="338554"/>
          </a:xfrm>
          <a:prstGeom prst="rect">
            <a:avLst/>
          </a:prstGeom>
          <a:noFill/>
        </p:spPr>
        <p:txBody>
          <a:bodyPr wrap="none" rtlCol="0">
            <a:spAutoFit/>
          </a:bodyPr>
          <a:lstStyle/>
          <a:p>
            <a:pPr algn="l"/>
            <a:r>
              <a:rPr kumimoji="1"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推奨するファイル形式</a:t>
            </a:r>
          </a:p>
        </p:txBody>
      </p:sp>
    </p:spTree>
    <p:extLst>
      <p:ext uri="{BB962C8B-B14F-4D97-AF65-F5344CB8AC3E}">
        <p14:creationId xmlns:p14="http://schemas.microsoft.com/office/powerpoint/2010/main" val="1618449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５．機械判読に適したデータを作成するための指針</a:t>
            </a:r>
            <a:r>
              <a:rPr kumimoji="1" lang="ja-JP" altLang="en-US" dirty="0" smtClean="0">
                <a:latin typeface="+mn-lt"/>
              </a:rPr>
              <a:t>／表形式データ</a:t>
            </a:r>
            <a:endParaRPr kumimoji="1" lang="ja-JP" altLang="en-US" dirty="0">
              <a:latin typeface="+mn-lt"/>
            </a:endParaRPr>
          </a:p>
        </p:txBody>
      </p:sp>
      <p:graphicFrame>
        <p:nvGraphicFramePr>
          <p:cNvPr id="5" name="コンテンツ プレースホルダー 4"/>
          <p:cNvGraphicFramePr>
            <a:graphicFrameLocks noGrp="1"/>
          </p:cNvGraphicFramePr>
          <p:nvPr>
            <p:ph sz="half" idx="1"/>
            <p:extLst/>
          </p:nvPr>
        </p:nvGraphicFramePr>
        <p:xfrm>
          <a:off x="315913" y="1196752"/>
          <a:ext cx="9183686" cy="5120640"/>
        </p:xfrm>
        <a:graphic>
          <a:graphicData uri="http://schemas.openxmlformats.org/drawingml/2006/table">
            <a:tbl>
              <a:tblPr firstRow="1" bandRow="1">
                <a:tableStyleId>{21E4AEA4-8DFA-4A89-87EB-49C32662AFE0}</a:tableStyleId>
              </a:tblPr>
              <a:tblGrid>
                <a:gridCol w="1036687"/>
                <a:gridCol w="864096"/>
                <a:gridCol w="7282903"/>
              </a:tblGrid>
              <a:tr h="288032">
                <a:tc>
                  <a:txBody>
                    <a:bodyPr/>
                    <a:lstStyle/>
                    <a:p>
                      <a:r>
                        <a:rPr kumimoji="1" lang="ja-JP" altLang="en-US" sz="1600" dirty="0" smtClean="0"/>
                        <a:t>グレード</a:t>
                      </a:r>
                      <a:endParaRPr kumimoji="1" lang="ja-JP" altLang="en-US" sz="1600" dirty="0">
                        <a:latin typeface="メイリオ" panose="020B0604030504040204" pitchFamily="50" charset="-128"/>
                        <a:ea typeface="メイリオ" panose="020B0604030504040204" pitchFamily="50" charset="-128"/>
                      </a:endParaRPr>
                    </a:p>
                  </a:txBody>
                  <a:tcPr marL="91805" marR="91805"/>
                </a:tc>
                <a:tc gridSpan="2">
                  <a:txBody>
                    <a:bodyPr/>
                    <a:lstStyle/>
                    <a:p>
                      <a:pPr algn="ctr"/>
                      <a:r>
                        <a:rPr kumimoji="1" lang="ja-JP" altLang="en-US" sz="1600" dirty="0" smtClean="0"/>
                        <a:t>指針</a:t>
                      </a:r>
                      <a:endParaRPr kumimoji="1" lang="ja-JP" altLang="en-US" sz="1600" dirty="0">
                        <a:latin typeface="メイリオ" panose="020B0604030504040204" pitchFamily="50" charset="-128"/>
                        <a:ea typeface="メイリオ" panose="020B0604030504040204" pitchFamily="50" charset="-128"/>
                      </a:endParaRPr>
                    </a:p>
                  </a:txBody>
                  <a:tcPr marL="91805" marR="91805"/>
                </a:tc>
                <a:tc h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rowSpan="2">
                  <a:txBody>
                    <a:bodyPr/>
                    <a:lstStyle/>
                    <a:p>
                      <a:pPr algn="ct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en-US" altLang="ja-JP" sz="1600" dirty="0" smtClean="0"/>
                        <a:t>1</a:t>
                      </a:r>
                      <a:r>
                        <a:rPr kumimoji="1" lang="ja-JP" altLang="en-US" sz="1600" dirty="0" err="1" smtClean="0"/>
                        <a:t>つの</a:t>
                      </a:r>
                      <a:r>
                        <a:rPr kumimoji="1" lang="ja-JP" altLang="en-US" sz="1600" dirty="0" smtClean="0"/>
                        <a:t>ファイルは、</a:t>
                      </a:r>
                      <a:r>
                        <a:rPr kumimoji="1" lang="en-US" altLang="ja-JP" sz="1600" dirty="0" smtClean="0"/>
                        <a:t>1</a:t>
                      </a:r>
                      <a:r>
                        <a:rPr kumimoji="1" lang="ja-JP" altLang="en-US" sz="1600" dirty="0" smtClean="0"/>
                        <a:t>種類の表から構成されるべきである。</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ヘッダは、</a:t>
                      </a:r>
                      <a:r>
                        <a:rPr kumimoji="1" lang="en-US" altLang="ja-JP" sz="1600" dirty="0" smtClean="0"/>
                        <a:t>1</a:t>
                      </a:r>
                      <a:r>
                        <a:rPr kumimoji="1" lang="ja-JP" altLang="en-US" sz="1600" dirty="0" smtClean="0"/>
                        <a:t>行から構成されるべきである。</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rowSpan="8">
                  <a:txBody>
                    <a:bodyPr/>
                    <a:lstStyle/>
                    <a:p>
                      <a:pPr algn="ct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3</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データでない情報を、レコードに含めないことが望ましい。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4</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全てのフィールドは、他のフィールドと結合されないことが望ましい。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5</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値がない場合を除き、フィールドを空白にしない（省略しない）ことが望ましい。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6</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年の値には、西暦表記を備えることが望ましい。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7</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フィールドの単位が明記されていることが望ましい。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8</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利用している文字コードを明記することが望ましい。また、国際的に広く利用されている文字コードを利用することが望ましい。</a:t>
                      </a:r>
                      <a:endParaRPr kumimoji="1" lang="en-US" altLang="ja-JP" sz="1600" dirty="0" smtClean="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9</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ファイルの属性や説明を表すメタデータが、フォーマルに記述されていることが望ましい。また、そのメタデータからデータセット本体へリンクし、たどれるようにすることが望ましい。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10</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データ本体を、</a:t>
                      </a:r>
                      <a:r>
                        <a:rPr kumimoji="1" lang="en-US" altLang="ja-JP" sz="1600" dirty="0" smtClean="0"/>
                        <a:t>XML</a:t>
                      </a:r>
                      <a:r>
                        <a:rPr kumimoji="1" lang="ja-JP" altLang="en-US" sz="1600" dirty="0" smtClean="0"/>
                        <a:t>や</a:t>
                      </a:r>
                      <a:r>
                        <a:rPr kumimoji="1" lang="en-US" altLang="ja-JP" sz="1600" dirty="0" smtClean="0"/>
                        <a:t>RDF</a:t>
                      </a:r>
                      <a:r>
                        <a:rPr kumimoji="1" lang="ja-JP" altLang="en-US" sz="1600" dirty="0" smtClean="0"/>
                        <a:t>の形式を使ってフォーマルに記述することが望ましい。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dirty="0"/>
          </a:p>
        </p:txBody>
      </p:sp>
    </p:spTree>
    <p:extLst>
      <p:ext uri="{BB962C8B-B14F-4D97-AF65-F5344CB8AC3E}">
        <p14:creationId xmlns:p14="http://schemas.microsoft.com/office/powerpoint/2010/main" val="3577529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a:t>５．機械判読に適したデータを作成するための指針／表形式データ</a:t>
            </a:r>
            <a:endParaRPr kumimoji="1" lang="ja-JP" altLang="en-US"/>
          </a:p>
        </p:txBody>
      </p:sp>
      <p:sp>
        <p:nvSpPr>
          <p:cNvPr id="5" name="スライド番号プレースホルダー 4"/>
          <p:cNvSpPr>
            <a:spLocks noGrp="1"/>
          </p:cNvSpPr>
          <p:nvPr>
            <p:ph type="sldNum" sz="quarter" idx="10"/>
          </p:nvPr>
        </p:nvSpPr>
        <p:spPr/>
        <p:txBody>
          <a:bodyPr/>
          <a:lstStyle/>
          <a:p>
            <a:fld id="{276C6A59-D97A-40CC-8D04-C7788F30EB56}" type="slidenum">
              <a:rPr lang="ja-JP" altLang="en-US" smtClean="0"/>
              <a:pPr/>
              <a:t>18</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027983689"/>
              </p:ext>
            </p:extLst>
          </p:nvPr>
        </p:nvGraphicFramePr>
        <p:xfrm>
          <a:off x="272480" y="1498521"/>
          <a:ext cx="4241800" cy="2457450"/>
        </p:xfrm>
        <a:graphic>
          <a:graphicData uri="http://schemas.openxmlformats.org/drawingml/2006/table">
            <a:tbl>
              <a:tblPr bandRow="1">
                <a:tableStyleId>{21E4AEA4-8DFA-4A89-87EB-49C32662AFE0}</a:tableStyleId>
              </a:tblPr>
              <a:tblGrid>
                <a:gridCol w="406400"/>
                <a:gridCol w="685800"/>
                <a:gridCol w="685800"/>
                <a:gridCol w="685800"/>
                <a:gridCol w="685800"/>
                <a:gridCol w="685800"/>
                <a:gridCol w="406400"/>
              </a:tblGrid>
              <a:tr h="190500">
                <a:tc gridSpan="4">
                  <a:txBody>
                    <a:bodyPr/>
                    <a:lstStyle/>
                    <a:p>
                      <a:pPr algn="l">
                        <a:spcAft>
                          <a:spcPts val="0"/>
                        </a:spcAft>
                      </a:pPr>
                      <a:r>
                        <a:rPr lang="ja-JP" sz="1100" kern="0" dirty="0">
                          <a:effectLst/>
                        </a:rPr>
                        <a:t>ファイル</a:t>
                      </a:r>
                      <a:r>
                        <a:rPr lang="en-US" sz="1100" kern="0" dirty="0">
                          <a:effectLst/>
                        </a:rPr>
                        <a:t>X</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ja-JP" sz="1100" kern="0" dirty="0">
                          <a:effectLst/>
                        </a:rPr>
                        <a:t>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dirty="0">
                          <a:effectLst/>
                        </a:rPr>
                        <a:t>A</a:t>
                      </a:r>
                      <a:r>
                        <a:rPr lang="ja-JP" sz="1100" kern="0" dirty="0">
                          <a:effectLst/>
                        </a:rPr>
                        <a:t>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B</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C</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D</a:t>
                      </a:r>
                      <a:r>
                        <a:rPr lang="ja-JP" sz="1100" kern="0">
                          <a:effectLst/>
                        </a:rPr>
                        <a:t>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-4.5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-0.5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11.3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0.4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8.4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3.8</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13.5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6.5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17.3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ja-JP" sz="1100" kern="0" dirty="0">
                          <a:effectLst/>
                        </a:rPr>
                        <a:t>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dirty="0">
                          <a:effectLst/>
                        </a:rPr>
                        <a:t>A</a:t>
                      </a:r>
                      <a:r>
                        <a:rPr lang="ja-JP" sz="1100" kern="0" dirty="0">
                          <a:effectLst/>
                        </a:rPr>
                        <a:t>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B</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C</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D</a:t>
                      </a:r>
                      <a:r>
                        <a:rPr lang="ja-JP" sz="1100" kern="0">
                          <a:effectLst/>
                        </a:rPr>
                        <a:t>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230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58</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377</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103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169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43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422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122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144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54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322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144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232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102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145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133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
        <p:nvSpPr>
          <p:cNvPr id="9" name="テキスト ボックス 8"/>
          <p:cNvSpPr txBox="1"/>
          <p:nvPr/>
        </p:nvSpPr>
        <p:spPr>
          <a:xfrm>
            <a:off x="560512" y="1074315"/>
            <a:ext cx="3942105" cy="276999"/>
          </a:xfrm>
          <a:prstGeom prst="rect">
            <a:avLst/>
          </a:prstGeom>
          <a:noFill/>
        </p:spPr>
        <p:txBody>
          <a:bodyPr wrap="none" rtlCol="0">
            <a:spAutoFit/>
          </a:bodyPr>
          <a:lstStyle/>
          <a:p>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ファイルに複数の表がある（指針</a:t>
            </a:r>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を満たさない）例</a:t>
            </a:r>
          </a:p>
        </p:txBody>
      </p:sp>
      <p:graphicFrame>
        <p:nvGraphicFramePr>
          <p:cNvPr id="10" name="表 9"/>
          <p:cNvGraphicFramePr>
            <a:graphicFrameLocks noGrp="1"/>
          </p:cNvGraphicFramePr>
          <p:nvPr>
            <p:extLst>
              <p:ext uri="{D42A27DB-BD31-4B8C-83A1-F6EECF244321}">
                <p14:modId xmlns:p14="http://schemas.microsoft.com/office/powerpoint/2010/main" val="677734384"/>
              </p:ext>
            </p:extLst>
          </p:nvPr>
        </p:nvGraphicFramePr>
        <p:xfrm>
          <a:off x="488504" y="5071124"/>
          <a:ext cx="3429001" cy="1047750"/>
        </p:xfrm>
        <a:graphic>
          <a:graphicData uri="http://schemas.openxmlformats.org/drawingml/2006/table">
            <a:tbl>
              <a:tblPr firstRow="1" firstCol="1" bandRow="1">
                <a:tableStyleId>{21E4AEA4-8DFA-4A89-87EB-49C32662AFE0}</a:tableStyleId>
              </a:tblPr>
              <a:tblGrid>
                <a:gridCol w="683648"/>
                <a:gridCol w="681116"/>
                <a:gridCol w="689978"/>
                <a:gridCol w="689978"/>
                <a:gridCol w="684281"/>
              </a:tblGrid>
              <a:tr h="171450">
                <a:tc rowSpan="2">
                  <a:txBody>
                    <a:bodyPr/>
                    <a:lstStyle/>
                    <a:p>
                      <a:pPr algn="ctr">
                        <a:spcAft>
                          <a:spcPts val="0"/>
                        </a:spcAft>
                      </a:pPr>
                      <a:r>
                        <a:rPr lang="ja-JP" sz="1100" kern="0" dirty="0">
                          <a:effectLst/>
                        </a:rPr>
                        <a:t>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4">
                  <a:txBody>
                    <a:bodyPr/>
                    <a:lstStyle/>
                    <a:p>
                      <a:pPr algn="ctr">
                        <a:spcAft>
                          <a:spcPts val="0"/>
                        </a:spcAft>
                      </a:pPr>
                      <a:r>
                        <a:rPr lang="ja-JP" sz="1100" kern="0">
                          <a:effectLst/>
                        </a:rPr>
                        <a:t>気温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71450">
                <a:tc vMerge="1">
                  <a:txBody>
                    <a:bodyPr/>
                    <a:lstStyle/>
                    <a:p>
                      <a:endParaRPr kumimoji="1" lang="ja-JP" altLang="en-US"/>
                    </a:p>
                  </a:txBody>
                  <a:tcPr/>
                </a:tc>
                <a:tc>
                  <a:txBody>
                    <a:bodyPr/>
                    <a:lstStyle/>
                    <a:p>
                      <a:pPr algn="ctr">
                        <a:spcAft>
                          <a:spcPts val="0"/>
                        </a:spcAft>
                      </a:pPr>
                      <a:r>
                        <a:rPr lang="en-US" sz="1100" kern="0">
                          <a:effectLst/>
                        </a:rPr>
                        <a:t>A</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B</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C</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D</a:t>
                      </a:r>
                      <a:r>
                        <a:rPr lang="ja-JP" sz="1100" kern="0">
                          <a:effectLst/>
                        </a:rPr>
                        <a:t>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ctr">
                        <a:spcAft>
                          <a:spcPts val="0"/>
                        </a:spcAft>
                      </a:pPr>
                      <a:r>
                        <a:rPr lang="en-US" sz="1100" kern="0">
                          <a:effectLst/>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-4.5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11.3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ctr">
                        <a:spcAft>
                          <a:spcPts val="0"/>
                        </a:spcAft>
                      </a:pPr>
                      <a:r>
                        <a:rPr lang="en-US" sz="1100" kern="0">
                          <a:effectLst/>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8.4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ctr">
                        <a:spcAft>
                          <a:spcPts val="0"/>
                        </a:spcAft>
                      </a:pPr>
                      <a:r>
                        <a:rPr lang="en-US" sz="1100" kern="0">
                          <a:effectLst/>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-2.4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13.5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ctr">
                        <a:spcAft>
                          <a:spcPts val="0"/>
                        </a:spcAft>
                      </a:pPr>
                      <a:r>
                        <a:rPr lang="en-US" sz="1100" kern="0">
                          <a:effectLst/>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0.2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17.3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731370699"/>
              </p:ext>
            </p:extLst>
          </p:nvPr>
        </p:nvGraphicFramePr>
        <p:xfrm>
          <a:off x="5279132" y="1484784"/>
          <a:ext cx="4241800" cy="1057275"/>
        </p:xfrm>
        <a:graphic>
          <a:graphicData uri="http://schemas.openxmlformats.org/drawingml/2006/table">
            <a:tbl>
              <a:tblPr bandRow="1">
                <a:tableStyleId>{21E4AEA4-8DFA-4A89-87EB-49C32662AFE0}</a:tableStyleId>
              </a:tblPr>
              <a:tblGrid>
                <a:gridCol w="406400"/>
                <a:gridCol w="685800"/>
                <a:gridCol w="685800"/>
                <a:gridCol w="685800"/>
                <a:gridCol w="685800"/>
                <a:gridCol w="685800"/>
                <a:gridCol w="406400"/>
              </a:tblGrid>
              <a:tr h="190500">
                <a:tc gridSpan="3">
                  <a:txBody>
                    <a:bodyPr/>
                    <a:lstStyle/>
                    <a:p>
                      <a:pPr algn="l">
                        <a:spcAft>
                          <a:spcPts val="0"/>
                        </a:spcAft>
                      </a:pPr>
                      <a:r>
                        <a:rPr lang="ja-JP" sz="1100" kern="0" dirty="0">
                          <a:effectLst/>
                        </a:rPr>
                        <a:t>ファイル</a:t>
                      </a:r>
                      <a:r>
                        <a:rPr lang="en-US" sz="1100" kern="0" dirty="0">
                          <a:effectLst/>
                        </a:rPr>
                        <a:t>X</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c>
                  <a:txBody>
                    <a:bodyPr/>
                    <a:lstStyle/>
                    <a:p>
                      <a:endParaRPr lang="ja-JP" sz="1000">
                        <a:effectLst/>
                        <a:latin typeface="Century" panose="020406040505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ja-JP" sz="1100" kern="0">
                          <a:effectLst/>
                        </a:rPr>
                        <a:t>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A</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B</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C</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D</a:t>
                      </a:r>
                      <a:r>
                        <a:rPr lang="ja-JP" sz="1100" kern="0">
                          <a:effectLst/>
                        </a:rPr>
                        <a:t>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dirty="0">
                          <a:effectLst/>
                        </a:rPr>
                        <a:t>1</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-4.5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11.3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8.4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13.5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17.3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326706974"/>
              </p:ext>
            </p:extLst>
          </p:nvPr>
        </p:nvGraphicFramePr>
        <p:xfrm>
          <a:off x="5280181" y="2708543"/>
          <a:ext cx="4241800" cy="1238250"/>
        </p:xfrm>
        <a:graphic>
          <a:graphicData uri="http://schemas.openxmlformats.org/drawingml/2006/table">
            <a:tbl>
              <a:tblPr bandRow="1">
                <a:tableStyleId>{21E4AEA4-8DFA-4A89-87EB-49C32662AFE0}</a:tableStyleId>
              </a:tblPr>
              <a:tblGrid>
                <a:gridCol w="406400"/>
                <a:gridCol w="685800"/>
                <a:gridCol w="685800"/>
                <a:gridCol w="685800"/>
                <a:gridCol w="685800"/>
                <a:gridCol w="685800"/>
                <a:gridCol w="406400"/>
              </a:tblGrid>
              <a:tr h="190500">
                <a:tc gridSpan="3">
                  <a:txBody>
                    <a:bodyPr/>
                    <a:lstStyle/>
                    <a:p>
                      <a:pPr algn="l">
                        <a:spcAft>
                          <a:spcPts val="0"/>
                        </a:spcAft>
                      </a:pPr>
                      <a:r>
                        <a:rPr lang="ja-JP" sz="1100" kern="0" dirty="0">
                          <a:effectLst/>
                        </a:rPr>
                        <a:t>ファイル</a:t>
                      </a:r>
                      <a:r>
                        <a:rPr lang="en-US" sz="1100" kern="0" dirty="0">
                          <a:effectLst/>
                        </a:rPr>
                        <a:t>Y</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endParaRPr lang="ja-JP" sz="1000">
                        <a:effectLst/>
                        <a:latin typeface="Century" panose="020406040505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ja-JP" sz="1100" kern="0">
                          <a:effectLst/>
                        </a:rPr>
                        <a:t>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dirty="0">
                          <a:effectLst/>
                        </a:rPr>
                        <a:t>A</a:t>
                      </a:r>
                      <a:r>
                        <a:rPr lang="ja-JP" sz="1100" kern="0" dirty="0">
                          <a:effectLst/>
                        </a:rPr>
                        <a:t>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B</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C</a:t>
                      </a:r>
                      <a:r>
                        <a:rPr lang="ja-JP" sz="1100" kern="0">
                          <a:effectLst/>
                        </a:rPr>
                        <a:t>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D</a:t>
                      </a:r>
                      <a:r>
                        <a:rPr lang="ja-JP" sz="1100" kern="0">
                          <a:effectLst/>
                        </a:rPr>
                        <a:t>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dirty="0">
                          <a:effectLst/>
                        </a:rPr>
                        <a:t>1</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230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58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377</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103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169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43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422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122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144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54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322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144</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232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102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145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133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spcAft>
                          <a:spcPts val="0"/>
                        </a:spcAft>
                      </a:pPr>
                      <a:r>
                        <a:rPr lang="ja-JP" sz="11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
        <p:nvSpPr>
          <p:cNvPr id="14" name="右矢印 13"/>
          <p:cNvSpPr/>
          <p:nvPr/>
        </p:nvSpPr>
        <p:spPr bwMode="auto">
          <a:xfrm>
            <a:off x="4592960" y="2423592"/>
            <a:ext cx="576064" cy="504056"/>
          </a:xfrm>
          <a:prstGeom prst="right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5" name="テキスト ボックス 14"/>
          <p:cNvSpPr txBox="1"/>
          <p:nvPr/>
        </p:nvSpPr>
        <p:spPr>
          <a:xfrm>
            <a:off x="6075560" y="1096426"/>
            <a:ext cx="2993127"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ファイルを</a:t>
            </a:r>
            <a:r>
              <a:rPr kumimoji="1" lang="en-US" altLang="ja-JP" sz="1200" dirty="0" smtClean="0">
                <a:solidFill>
                  <a:schemeClr val="bg2"/>
                </a:solidFill>
                <a:latin typeface="+mn-ea"/>
                <a:ea typeface="+mn-ea"/>
                <a:cs typeface="ヒラギノ角ゴ ProN W6"/>
              </a:rPr>
              <a:t>2</a:t>
            </a:r>
            <a:r>
              <a:rPr kumimoji="1" lang="ja-JP" altLang="en-US" sz="1200" dirty="0" err="1" smtClean="0">
                <a:solidFill>
                  <a:schemeClr val="bg2"/>
                </a:solidFill>
                <a:latin typeface="+mn-ea"/>
                <a:ea typeface="+mn-ea"/>
                <a:cs typeface="ヒラギノ角ゴ ProN W6"/>
              </a:rPr>
              <a:t>つに</a:t>
            </a:r>
            <a:r>
              <a:rPr kumimoji="1" lang="ja-JP" altLang="en-US" sz="1200" dirty="0" smtClean="0">
                <a:solidFill>
                  <a:schemeClr val="bg2"/>
                </a:solidFill>
                <a:latin typeface="+mn-ea"/>
                <a:ea typeface="+mn-ea"/>
                <a:cs typeface="ヒラギノ角ゴ ProN W6"/>
              </a:rPr>
              <a:t>分割（指針</a:t>
            </a:r>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を満たす）</a:t>
            </a:r>
          </a:p>
        </p:txBody>
      </p:sp>
      <p:sp>
        <p:nvSpPr>
          <p:cNvPr id="16" name="テキスト ボックス 15"/>
          <p:cNvSpPr txBox="1"/>
          <p:nvPr/>
        </p:nvSpPr>
        <p:spPr>
          <a:xfrm>
            <a:off x="396785" y="4747026"/>
            <a:ext cx="3666388"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ヘッダが複数行からなる（指針</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を満たさない）例</a:t>
            </a:r>
          </a:p>
        </p:txBody>
      </p:sp>
      <p:graphicFrame>
        <p:nvGraphicFramePr>
          <p:cNvPr id="17" name="表 16"/>
          <p:cNvGraphicFramePr>
            <a:graphicFrameLocks noGrp="1"/>
          </p:cNvGraphicFramePr>
          <p:nvPr>
            <p:extLst>
              <p:ext uri="{D42A27DB-BD31-4B8C-83A1-F6EECF244321}">
                <p14:modId xmlns:p14="http://schemas.microsoft.com/office/powerpoint/2010/main" val="1915467830"/>
              </p:ext>
            </p:extLst>
          </p:nvPr>
        </p:nvGraphicFramePr>
        <p:xfrm>
          <a:off x="5303661" y="5215140"/>
          <a:ext cx="4389475" cy="862965"/>
        </p:xfrm>
        <a:graphic>
          <a:graphicData uri="http://schemas.openxmlformats.org/drawingml/2006/table">
            <a:tbl>
              <a:tblPr firstRow="1" firstCol="1" bandRow="1">
                <a:tableStyleId>{21E4AEA4-8DFA-4A89-87EB-49C32662AFE0}</a:tableStyleId>
              </a:tblPr>
              <a:tblGrid>
                <a:gridCol w="877895"/>
                <a:gridCol w="877895"/>
                <a:gridCol w="877895"/>
                <a:gridCol w="877895"/>
                <a:gridCol w="877895"/>
              </a:tblGrid>
              <a:tr h="0">
                <a:tc>
                  <a:txBody>
                    <a:bodyPr/>
                    <a:lstStyle/>
                    <a:p>
                      <a:pPr algn="ctr">
                        <a:spcAft>
                          <a:spcPts val="0"/>
                        </a:spcAft>
                      </a:pPr>
                      <a:r>
                        <a:rPr lang="ja-JP" sz="1100" kern="0">
                          <a:effectLst/>
                        </a:rPr>
                        <a:t>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A</a:t>
                      </a:r>
                      <a:r>
                        <a:rPr lang="ja-JP" sz="1100" kern="0">
                          <a:effectLst/>
                        </a:rPr>
                        <a:t>市の気温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B</a:t>
                      </a:r>
                      <a:r>
                        <a:rPr lang="ja-JP" sz="1100" kern="0">
                          <a:effectLst/>
                        </a:rPr>
                        <a:t>市の気温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C</a:t>
                      </a:r>
                      <a:r>
                        <a:rPr lang="ja-JP" sz="1100" kern="0">
                          <a:effectLst/>
                        </a:rPr>
                        <a:t>市の気温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100" kern="0">
                          <a:effectLst/>
                        </a:rPr>
                        <a:t>D</a:t>
                      </a:r>
                      <a:r>
                        <a:rPr lang="ja-JP" sz="1100" kern="0">
                          <a:effectLst/>
                        </a:rPr>
                        <a:t>町の気温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ctr">
                        <a:spcAft>
                          <a:spcPts val="0"/>
                        </a:spcAft>
                      </a:pPr>
                      <a:r>
                        <a:rPr lang="en-US" sz="1100" kern="0">
                          <a:effectLst/>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-4.5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11.3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ctr">
                        <a:spcAft>
                          <a:spcPts val="0"/>
                        </a:spcAft>
                      </a:pPr>
                      <a:r>
                        <a:rPr lang="en-US" sz="1100" kern="0">
                          <a:effectLst/>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8.4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71450">
                <a:tc>
                  <a:txBody>
                    <a:bodyPr/>
                    <a:lstStyle/>
                    <a:p>
                      <a:pPr algn="ctr">
                        <a:spcAft>
                          <a:spcPts val="0"/>
                        </a:spcAft>
                      </a:pPr>
                      <a:r>
                        <a:rPr lang="en-US" sz="1100" kern="0">
                          <a:effectLst/>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-2.4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13.5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r h="180975">
                <a:tc>
                  <a:txBody>
                    <a:bodyPr/>
                    <a:lstStyle/>
                    <a:p>
                      <a:pPr algn="ctr">
                        <a:spcAft>
                          <a:spcPts val="0"/>
                        </a:spcAft>
                      </a:pPr>
                      <a:r>
                        <a:rPr lang="en-US" sz="1100" kern="0">
                          <a:effectLst/>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0.2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3.4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a:effectLst/>
                        </a:rPr>
                        <a:t>6.5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spcAft>
                          <a:spcPts val="0"/>
                        </a:spcAft>
                      </a:pPr>
                      <a:r>
                        <a:rPr lang="en-US" sz="1100" kern="0" dirty="0">
                          <a:effectLst/>
                        </a:rPr>
                        <a:t>17.3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r>
            </a:tbl>
          </a:graphicData>
        </a:graphic>
      </p:graphicFrame>
      <p:sp>
        <p:nvSpPr>
          <p:cNvPr id="18" name="右矢印 17"/>
          <p:cNvSpPr/>
          <p:nvPr/>
        </p:nvSpPr>
        <p:spPr bwMode="auto">
          <a:xfrm>
            <a:off x="4592960" y="5359156"/>
            <a:ext cx="576064" cy="504056"/>
          </a:xfrm>
          <a:prstGeom prst="rightArrow">
            <a:avLst/>
          </a:prstGeom>
          <a:solidFill>
            <a:schemeClr val="accent2"/>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9" name="テキスト ボックス 18"/>
          <p:cNvSpPr txBox="1"/>
          <p:nvPr/>
        </p:nvSpPr>
        <p:spPr>
          <a:xfrm>
            <a:off x="5922926" y="4725144"/>
            <a:ext cx="2839239" cy="276999"/>
          </a:xfrm>
          <a:prstGeom prst="rect">
            <a:avLst/>
          </a:prstGeom>
          <a:noFill/>
        </p:spPr>
        <p:txBody>
          <a:bodyPr wrap="none" rtlCol="0">
            <a:spAutoFit/>
          </a:bodyPr>
          <a:lstStyle/>
          <a:p>
            <a:r>
              <a:rPr kumimoji="1" lang="ja-JP" altLang="en-US" sz="1200" dirty="0" smtClean="0">
                <a:solidFill>
                  <a:schemeClr val="bg2"/>
                </a:solidFill>
                <a:latin typeface="+mn-ea"/>
                <a:ea typeface="+mn-ea"/>
                <a:cs typeface="ヒラギノ角ゴ ProN W6"/>
              </a:rPr>
              <a:t>ヘッダが</a:t>
            </a:r>
            <a:r>
              <a:rPr kumimoji="1" lang="en-US" altLang="ja-JP" sz="1200" dirty="0" smtClean="0">
                <a:solidFill>
                  <a:schemeClr val="bg2"/>
                </a:solidFill>
                <a:latin typeface="+mn-ea"/>
                <a:ea typeface="+mn-ea"/>
                <a:cs typeface="ヒラギノ角ゴ ProN W6"/>
              </a:rPr>
              <a:t>1</a:t>
            </a:r>
            <a:r>
              <a:rPr kumimoji="1" lang="ja-JP" altLang="en-US" sz="1200" dirty="0" smtClean="0">
                <a:solidFill>
                  <a:schemeClr val="bg2"/>
                </a:solidFill>
                <a:latin typeface="+mn-ea"/>
                <a:ea typeface="+mn-ea"/>
                <a:cs typeface="ヒラギノ角ゴ ProN W6"/>
              </a:rPr>
              <a:t>行に統合（指針</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を満たす）</a:t>
            </a:r>
          </a:p>
        </p:txBody>
      </p:sp>
    </p:spTree>
    <p:extLst>
      <p:ext uri="{BB962C8B-B14F-4D97-AF65-F5344CB8AC3E}">
        <p14:creationId xmlns:p14="http://schemas.microsoft.com/office/powerpoint/2010/main" val="3543815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５．機械判読に適したデータを作成するための指針</a:t>
            </a:r>
            <a:r>
              <a:rPr kumimoji="1" lang="ja-JP" altLang="en-US" dirty="0" smtClean="0">
                <a:latin typeface="+mn-lt"/>
              </a:rPr>
              <a:t>／文書データ</a:t>
            </a:r>
            <a:endParaRPr kumimoji="1" lang="ja-JP" altLang="en-US" dirty="0">
              <a:latin typeface="+mn-lt"/>
            </a:endParaRPr>
          </a:p>
        </p:txBody>
      </p:sp>
      <p:sp>
        <p:nvSpPr>
          <p:cNvPr id="5" name="スライド番号プレースホルダー 4"/>
          <p:cNvSpPr>
            <a:spLocks noGrp="1"/>
          </p:cNvSpPr>
          <p:nvPr>
            <p:ph type="sldNum" sz="quarter" idx="10"/>
          </p:nvPr>
        </p:nvSpPr>
        <p:spPr/>
        <p:txBody>
          <a:bodyPr/>
          <a:lstStyle/>
          <a:p>
            <a:fld id="{276C6A59-D97A-40CC-8D04-C7788F30EB56}" type="slidenum">
              <a:rPr lang="ja-JP" altLang="en-US" smtClean="0"/>
              <a:pPr/>
              <a:t>19</a:t>
            </a:fld>
            <a:endParaRPr lang="en-US" altLang="ja-JP" dirty="0"/>
          </a:p>
        </p:txBody>
      </p:sp>
      <p:graphicFrame>
        <p:nvGraphicFramePr>
          <p:cNvPr id="8" name="コンテンツ プレースホルダー 4"/>
          <p:cNvGraphicFramePr>
            <a:graphicFrameLocks noGrp="1"/>
          </p:cNvGraphicFramePr>
          <p:nvPr>
            <p:ph idx="1"/>
            <p:extLst/>
          </p:nvPr>
        </p:nvGraphicFramePr>
        <p:xfrm>
          <a:off x="350838" y="1143000"/>
          <a:ext cx="9183686" cy="3845560"/>
        </p:xfrm>
        <a:graphic>
          <a:graphicData uri="http://schemas.openxmlformats.org/drawingml/2006/table">
            <a:tbl>
              <a:tblPr firstRow="1" bandRow="1">
                <a:tableStyleId>{21E4AEA4-8DFA-4A89-87EB-49C32662AFE0}</a:tableStyleId>
              </a:tblPr>
              <a:tblGrid>
                <a:gridCol w="1001762"/>
                <a:gridCol w="755005"/>
                <a:gridCol w="7426919"/>
              </a:tblGrid>
              <a:tr h="288032">
                <a:tc>
                  <a:txBody>
                    <a:bodyPr/>
                    <a:lstStyle/>
                    <a:p>
                      <a:r>
                        <a:rPr kumimoji="1" lang="ja-JP" altLang="en-US" sz="1600" dirty="0" smtClean="0"/>
                        <a:t>グレード</a:t>
                      </a:r>
                      <a:endParaRPr kumimoji="1" lang="ja-JP" altLang="en-US" sz="1600" dirty="0">
                        <a:latin typeface="メイリオ" panose="020B0604030504040204" pitchFamily="50" charset="-128"/>
                        <a:ea typeface="メイリオ" panose="020B0604030504040204" pitchFamily="50" charset="-128"/>
                      </a:endParaRPr>
                    </a:p>
                  </a:txBody>
                  <a:tcPr marL="91805" marR="91805"/>
                </a:tc>
                <a:tc gridSpan="2">
                  <a:txBody>
                    <a:bodyPr/>
                    <a:lstStyle/>
                    <a:p>
                      <a:pPr algn="ctr"/>
                      <a:r>
                        <a:rPr kumimoji="1" lang="ja-JP" altLang="en-US" sz="1600" dirty="0" smtClean="0"/>
                        <a:t>指針</a:t>
                      </a:r>
                      <a:endParaRPr kumimoji="1" lang="ja-JP" altLang="en-US" sz="1600" dirty="0">
                        <a:latin typeface="メイリオ" panose="020B0604030504040204" pitchFamily="50" charset="-128"/>
                        <a:ea typeface="メイリオ" panose="020B0604030504040204" pitchFamily="50" charset="-128"/>
                      </a:endParaRPr>
                    </a:p>
                  </a:txBody>
                  <a:tcPr marL="91805" marR="91805"/>
                </a:tc>
                <a:tc h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a:txBody>
                    <a:bodyPr/>
                    <a:lstStyle/>
                    <a:p>
                      <a:pPr algn="ct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（なし）</a:t>
                      </a:r>
                      <a:endParaRPr kumimoji="1" lang="en-US" altLang="ja-JP" sz="1600" dirty="0" smtClean="0">
                        <a:latin typeface="メイリオ" panose="020B0604030504040204" pitchFamily="50" charset="-128"/>
                        <a:ea typeface="メイリオ" panose="020B0604030504040204" pitchFamily="50" charset="-128"/>
                      </a:endParaRPr>
                    </a:p>
                  </a:txBody>
                  <a:tcPr marL="91805" marR="91805"/>
                </a:tc>
              </a:tr>
              <a:tr h="370840">
                <a:tc rowSpan="5">
                  <a:txBody>
                    <a:bodyPr/>
                    <a:lstStyle/>
                    <a:p>
                      <a:pPr algn="ct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文章に存在する部・章・節・図表などの構造が、機械判読性の高いフォーマットで記述されていることが望ましい。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文章内に、整形のための符号や文字（空白、改行等）を含めないことが望ましい。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3</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文書形式データが表形式データを含む場合，グレード</a:t>
                      </a:r>
                      <a:r>
                        <a:rPr kumimoji="1" lang="en-US" altLang="ja-JP" sz="1600" dirty="0" smtClean="0"/>
                        <a:t>1</a:t>
                      </a:r>
                      <a:r>
                        <a:rPr kumimoji="1" lang="ja-JP" altLang="en-US" sz="1600" dirty="0" smtClean="0"/>
                        <a:t>以上の表形式データが添付されていることが望ましい。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a:p>
                  </a:txBody>
                  <a:tcPr/>
                </a:tc>
                <a:tc>
                  <a:txBody>
                    <a:bodyPr/>
                    <a:lstStyle/>
                    <a:p>
                      <a:r>
                        <a:rPr kumimoji="1" lang="ja-JP" altLang="en-US" sz="1600" dirty="0" smtClean="0"/>
                        <a:t>指針</a:t>
                      </a:r>
                      <a:r>
                        <a:rPr kumimoji="1" lang="en-US" altLang="ja-JP" sz="1600" dirty="0" smtClean="0"/>
                        <a:t>4</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テキスト形式の文書形式データを利用している場合は、利用している文字コードを明記することが望ましい。また、国際的に広く利用されている文字コードを利用することが望ましい。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5</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文章に対する、情報利用者が理解できるような説明が、メタデータとして記述され、当該文書にリンクされていることが望ましい。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bl>
          </a:graphicData>
        </a:graphic>
      </p:graphicFrame>
    </p:spTree>
    <p:extLst>
      <p:ext uri="{BB962C8B-B14F-4D97-AF65-F5344CB8AC3E}">
        <p14:creationId xmlns:p14="http://schemas.microsoft.com/office/powerpoint/2010/main" val="1587758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6" name="コンテンツ プレースホルダー 2"/>
          <p:cNvSpPr>
            <a:spLocks noGrp="1"/>
          </p:cNvSpPr>
          <p:nvPr>
            <p:ph idx="1"/>
          </p:nvPr>
        </p:nvSpPr>
        <p:spPr>
          <a:xfrm>
            <a:off x="351414" y="1143000"/>
            <a:ext cx="9146415" cy="5094311"/>
          </a:xfrm>
        </p:spPr>
        <p:txBody>
          <a:bodyPr>
            <a:normAutofit/>
          </a:bodyPr>
          <a:lstStyle/>
          <a:p>
            <a:pPr marL="0" indent="0">
              <a:buNone/>
            </a:pPr>
            <a:r>
              <a:rPr lang="ja-JP" altLang="en-US" sz="1600" dirty="0"/>
              <a:t>第</a:t>
            </a:r>
            <a:r>
              <a:rPr lang="en-US" altLang="ja-JP" sz="1600" dirty="0"/>
              <a:t>I</a:t>
            </a:r>
            <a:r>
              <a:rPr lang="ja-JP" altLang="en-US" sz="1600" dirty="0"/>
              <a:t>部 </a:t>
            </a:r>
            <a:r>
              <a:rPr lang="en-US" altLang="ja-JP" sz="1600" dirty="0"/>
              <a:t>Getting Started: </a:t>
            </a:r>
            <a:r>
              <a:rPr lang="ja-JP" altLang="en-US" sz="1600" dirty="0"/>
              <a:t>オープンデータをはじめよう</a:t>
            </a:r>
          </a:p>
          <a:p>
            <a:pPr marL="355600" lvl="1" indent="0">
              <a:buNone/>
            </a:pPr>
            <a:r>
              <a:rPr lang="ja-JP" altLang="en-US" sz="1200" dirty="0"/>
              <a:t>第</a:t>
            </a:r>
            <a:r>
              <a:rPr lang="en-US" altLang="ja-JP" sz="1200" dirty="0"/>
              <a:t>1</a:t>
            </a:r>
            <a:r>
              <a:rPr lang="ja-JP" altLang="en-US" sz="1200" dirty="0"/>
              <a:t>章 はじめに</a:t>
            </a:r>
          </a:p>
          <a:p>
            <a:pPr marL="355600" lvl="1" indent="0">
              <a:buNone/>
            </a:pPr>
            <a:r>
              <a:rPr lang="ja-JP" altLang="en-US" sz="1200" dirty="0"/>
              <a:t>第</a:t>
            </a:r>
            <a:r>
              <a:rPr lang="en-US" altLang="ja-JP" sz="1200" dirty="0"/>
              <a:t>2</a:t>
            </a:r>
            <a:r>
              <a:rPr lang="ja-JP" altLang="en-US" sz="1200" dirty="0"/>
              <a:t>章 オープンデータの動向と意義</a:t>
            </a:r>
          </a:p>
          <a:p>
            <a:pPr marL="355600" lvl="1" indent="0">
              <a:buNone/>
            </a:pPr>
            <a:r>
              <a:rPr lang="ja-JP" altLang="en-US" sz="1200" dirty="0">
                <a:solidFill>
                  <a:srgbClr val="FF0000"/>
                </a:solidFill>
              </a:rPr>
              <a:t>第</a:t>
            </a:r>
            <a:r>
              <a:rPr lang="en-US" altLang="ja-JP" sz="1200" dirty="0">
                <a:solidFill>
                  <a:srgbClr val="FF0000"/>
                </a:solidFill>
              </a:rPr>
              <a:t>3</a:t>
            </a:r>
            <a:r>
              <a:rPr lang="ja-JP" altLang="en-US" sz="1200" dirty="0">
                <a:solidFill>
                  <a:srgbClr val="FF0000"/>
                </a:solidFill>
              </a:rPr>
              <a:t>章 オープンデータの作成・公開手順</a:t>
            </a:r>
          </a:p>
          <a:p>
            <a:pPr lvl="2"/>
            <a:endParaRPr lang="ja-JP" altLang="en-US" sz="1200" dirty="0"/>
          </a:p>
          <a:p>
            <a:pPr marL="0" indent="0">
              <a:buNone/>
            </a:pPr>
            <a:r>
              <a:rPr lang="ja-JP" altLang="en-US" sz="1600" dirty="0"/>
              <a:t>第</a:t>
            </a:r>
            <a:r>
              <a:rPr lang="en-US" altLang="ja-JP" sz="1600" dirty="0"/>
              <a:t>II</a:t>
            </a:r>
            <a:r>
              <a:rPr lang="ja-JP" altLang="en-US" sz="1600" dirty="0"/>
              <a:t>部 利用ルール編</a:t>
            </a:r>
            <a:r>
              <a:rPr lang="en-US" altLang="ja-JP" sz="1600" dirty="0"/>
              <a:t>: </a:t>
            </a:r>
            <a:r>
              <a:rPr lang="ja-JP" altLang="en-US" sz="1600" dirty="0"/>
              <a:t>オープンデータに利用ルールを設定しよう</a:t>
            </a:r>
            <a:endParaRPr lang="en-US" altLang="ja-JP" sz="1600" dirty="0"/>
          </a:p>
          <a:p>
            <a:pPr marL="355600" lvl="1" indent="0">
              <a:buNone/>
            </a:pPr>
            <a:r>
              <a:rPr lang="ja-JP" altLang="en-US" sz="1200" dirty="0"/>
              <a:t>第</a:t>
            </a:r>
            <a:r>
              <a:rPr lang="en-US" altLang="ja-JP" sz="1200" dirty="0"/>
              <a:t>4</a:t>
            </a:r>
            <a:r>
              <a:rPr lang="ja-JP" altLang="en-US" sz="1200" dirty="0"/>
              <a:t>章 オープンデータで必要となる利用ルール</a:t>
            </a:r>
          </a:p>
          <a:p>
            <a:pPr marL="355600" lvl="1" indent="0">
              <a:buNone/>
            </a:pPr>
            <a:r>
              <a:rPr lang="ja-JP" altLang="en-US" sz="1200" dirty="0"/>
              <a:t>第</a:t>
            </a:r>
            <a:r>
              <a:rPr lang="en-US" altLang="ja-JP" sz="1200" dirty="0"/>
              <a:t>5</a:t>
            </a:r>
            <a:r>
              <a:rPr lang="ja-JP" altLang="en-US" sz="1200" dirty="0"/>
              <a:t>章 オープンデータ利用ルールの概要</a:t>
            </a:r>
          </a:p>
          <a:p>
            <a:pPr marL="355600" lvl="1" indent="0">
              <a:buNone/>
            </a:pPr>
            <a:r>
              <a:rPr lang="ja-JP" altLang="en-US" sz="1200" dirty="0"/>
              <a:t>第</a:t>
            </a:r>
            <a:r>
              <a:rPr lang="en-US" altLang="ja-JP" sz="1200" dirty="0"/>
              <a:t>6</a:t>
            </a:r>
            <a:r>
              <a:rPr lang="ja-JP" altLang="en-US" sz="1200" dirty="0"/>
              <a:t>章 利用ルールの比較と望ましいルール</a:t>
            </a:r>
            <a:endParaRPr lang="en-US" altLang="ja-JP" sz="1200" dirty="0"/>
          </a:p>
          <a:p>
            <a:pPr marL="355600" lvl="1" indent="0">
              <a:buNone/>
            </a:pPr>
            <a:r>
              <a:rPr lang="ja-JP" altLang="en-US" sz="1200" dirty="0"/>
              <a:t>第</a:t>
            </a:r>
            <a:r>
              <a:rPr lang="en-US" altLang="ja-JP" sz="1200" dirty="0"/>
              <a:t>7</a:t>
            </a:r>
            <a:r>
              <a:rPr lang="ja-JP" altLang="en-US" sz="1200" dirty="0"/>
              <a:t>章 利用ルールに関する今後の見直しの</a:t>
            </a:r>
            <a:r>
              <a:rPr lang="ja-JP" altLang="en-US" sz="1200" dirty="0" smtClean="0"/>
              <a:t>方向性</a:t>
            </a:r>
            <a:endParaRPr lang="en-US" altLang="ja-JP" sz="1200" dirty="0"/>
          </a:p>
          <a:p>
            <a:pPr marL="355600" lvl="1" indent="0">
              <a:buNone/>
            </a:pPr>
            <a:endParaRPr lang="en-US" altLang="ja-JP" sz="1200" dirty="0"/>
          </a:p>
          <a:p>
            <a:pPr marL="0" indent="0">
              <a:buNone/>
            </a:pPr>
            <a:r>
              <a:rPr lang="ja-JP" altLang="en-US" sz="1600" dirty="0"/>
              <a:t>第</a:t>
            </a:r>
            <a:r>
              <a:rPr lang="en-US" altLang="ja-JP" sz="1600" dirty="0" smtClean="0"/>
              <a:t>II</a:t>
            </a:r>
            <a:r>
              <a:rPr lang="en-US" altLang="ja-JP" sz="1600" dirty="0"/>
              <a:t>I</a:t>
            </a:r>
            <a:r>
              <a:rPr lang="ja-JP" altLang="en-US" sz="1600" dirty="0"/>
              <a:t>部技術編</a:t>
            </a:r>
            <a:r>
              <a:rPr lang="en-US" altLang="ja-JP" sz="1600" dirty="0"/>
              <a:t>: </a:t>
            </a:r>
            <a:r>
              <a:rPr lang="ja-JP" altLang="en-US" sz="1600" dirty="0"/>
              <a:t>機械判読に適したオープンデータに</a:t>
            </a:r>
            <a:r>
              <a:rPr lang="ja-JP" altLang="en-US" sz="1600" dirty="0" smtClean="0"/>
              <a:t>しよう</a:t>
            </a:r>
            <a:endParaRPr lang="ja-JP" altLang="en-US" sz="1600" dirty="0">
              <a:solidFill>
                <a:schemeClr val="bg2">
                  <a:lumMod val="85000"/>
                  <a:lumOff val="15000"/>
                </a:schemeClr>
              </a:solidFill>
            </a:endParaRPr>
          </a:p>
          <a:p>
            <a:pPr marL="355600" lvl="1" indent="0">
              <a:buNone/>
            </a:pPr>
            <a:r>
              <a:rPr lang="ja-JP" altLang="en-US" sz="1200" dirty="0">
                <a:solidFill>
                  <a:srgbClr val="FF0000"/>
                </a:solidFill>
              </a:rPr>
              <a:t>第</a:t>
            </a:r>
            <a:r>
              <a:rPr lang="en-US" altLang="ja-JP" sz="1200" dirty="0">
                <a:solidFill>
                  <a:srgbClr val="FF0000"/>
                </a:solidFill>
              </a:rPr>
              <a:t>8</a:t>
            </a:r>
            <a:r>
              <a:rPr lang="ja-JP" altLang="en-US" sz="1200" dirty="0">
                <a:solidFill>
                  <a:srgbClr val="FF0000"/>
                </a:solidFill>
              </a:rPr>
              <a:t>章 オープンデータの技術レベル</a:t>
            </a:r>
          </a:p>
          <a:p>
            <a:pPr marL="355600" lvl="1" indent="0">
              <a:buNone/>
            </a:pPr>
            <a:r>
              <a:rPr lang="ja-JP" altLang="en-US" sz="1200" dirty="0">
                <a:solidFill>
                  <a:srgbClr val="FF0000"/>
                </a:solidFill>
              </a:rPr>
              <a:t>第</a:t>
            </a:r>
            <a:r>
              <a:rPr lang="en-US" altLang="ja-JP" sz="1200" dirty="0">
                <a:solidFill>
                  <a:srgbClr val="FF0000"/>
                </a:solidFill>
              </a:rPr>
              <a:t>9</a:t>
            </a:r>
            <a:r>
              <a:rPr lang="ja-JP" altLang="en-US" sz="1200" dirty="0">
                <a:solidFill>
                  <a:srgbClr val="FF0000"/>
                </a:solidFill>
              </a:rPr>
              <a:t>章 オープンデータのための技術的指針</a:t>
            </a:r>
            <a:endParaRPr lang="en-US" altLang="ja-JP" sz="1200" dirty="0">
              <a:solidFill>
                <a:srgbClr val="FF0000"/>
              </a:solidFill>
            </a:endParaRPr>
          </a:p>
          <a:p>
            <a:pPr marL="355600" lvl="1" indent="0">
              <a:buNone/>
            </a:pPr>
            <a:endParaRPr lang="ja-JP" altLang="en-US" sz="1200" dirty="0"/>
          </a:p>
          <a:p>
            <a:pPr marL="0" indent="0">
              <a:buNone/>
            </a:pPr>
            <a:r>
              <a:rPr lang="ja-JP" altLang="en-US" sz="1600" dirty="0"/>
              <a:t>付録</a:t>
            </a:r>
            <a:endParaRPr lang="en-US" altLang="ja-JP" sz="1600" dirty="0"/>
          </a:p>
          <a:p>
            <a:pPr marL="355600" lvl="1" indent="0">
              <a:buNone/>
            </a:pPr>
            <a:r>
              <a:rPr lang="ja-JP" altLang="en-US" sz="1200" dirty="0"/>
              <a:t>第</a:t>
            </a:r>
            <a:r>
              <a:rPr lang="en-US" altLang="ja-JP" sz="1200" dirty="0"/>
              <a:t>10</a:t>
            </a:r>
            <a:r>
              <a:rPr lang="ja-JP" altLang="en-US" sz="1200" dirty="0"/>
              <a:t>章 オープンデータに関する規格・ツール</a:t>
            </a:r>
          </a:p>
          <a:p>
            <a:pPr marL="355600" lvl="1" indent="0">
              <a:buNone/>
            </a:pPr>
            <a:r>
              <a:rPr lang="ja-JP" altLang="en-US" sz="1200" dirty="0"/>
              <a:t>第</a:t>
            </a:r>
            <a:r>
              <a:rPr lang="en-US" altLang="ja-JP" sz="1200" dirty="0"/>
              <a:t>11</a:t>
            </a:r>
            <a:r>
              <a:rPr lang="ja-JP" altLang="en-US" sz="1200" dirty="0"/>
              <a:t>章 データカタログシステム</a:t>
            </a:r>
            <a:r>
              <a:rPr lang="en-US" altLang="ja-JP" sz="1200" dirty="0"/>
              <a:t>CKAN</a:t>
            </a:r>
            <a:endParaRPr lang="ja-JP" altLang="en-US" sz="1200" dirty="0"/>
          </a:p>
          <a:p>
            <a:pPr marL="0" indent="0">
              <a:buNone/>
            </a:pPr>
            <a:endParaRPr kumimoji="1" lang="ja-JP" altLang="en-US" dirty="0"/>
          </a:p>
        </p:txBody>
      </p:sp>
    </p:spTree>
    <p:extLst>
      <p:ext uri="{BB962C8B-B14F-4D97-AF65-F5344CB8AC3E}">
        <p14:creationId xmlns:p14="http://schemas.microsoft.com/office/powerpoint/2010/main" val="3080826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５．機械判読に適したデータを作成するための指針</a:t>
            </a:r>
            <a:r>
              <a:rPr kumimoji="1" lang="ja-JP" altLang="en-US" dirty="0" smtClean="0">
                <a:latin typeface="+mn-lt"/>
              </a:rPr>
              <a:t>／</a:t>
            </a:r>
            <a:r>
              <a:rPr kumimoji="1" lang="zh-TW" altLang="en-US" dirty="0" smtClean="0">
                <a:latin typeface="+mn-lt"/>
              </a:rPr>
              <a:t>地理空間情報</a:t>
            </a:r>
            <a:endParaRPr kumimoji="1" lang="ja-JP" altLang="en-US" dirty="0">
              <a:latin typeface="+mn-lt"/>
            </a:endParaRPr>
          </a:p>
        </p:txBody>
      </p:sp>
      <p:graphicFrame>
        <p:nvGraphicFramePr>
          <p:cNvPr id="5" name="コンテンツ プレースホルダー 4"/>
          <p:cNvGraphicFramePr>
            <a:graphicFrameLocks noGrp="1"/>
          </p:cNvGraphicFramePr>
          <p:nvPr>
            <p:ph sz="half" idx="1"/>
            <p:extLst/>
          </p:nvPr>
        </p:nvGraphicFramePr>
        <p:xfrm>
          <a:off x="315913" y="1196752"/>
          <a:ext cx="9183686" cy="2560320"/>
        </p:xfrm>
        <a:graphic>
          <a:graphicData uri="http://schemas.openxmlformats.org/drawingml/2006/table">
            <a:tbl>
              <a:tblPr firstRow="1" bandRow="1">
                <a:tableStyleId>{21E4AEA4-8DFA-4A89-87EB-49C32662AFE0}</a:tableStyleId>
              </a:tblPr>
              <a:tblGrid>
                <a:gridCol w="1036687"/>
                <a:gridCol w="720080"/>
                <a:gridCol w="7426919"/>
              </a:tblGrid>
              <a:tr h="288032">
                <a:tc>
                  <a:txBody>
                    <a:bodyPr/>
                    <a:lstStyle/>
                    <a:p>
                      <a:r>
                        <a:rPr kumimoji="1" lang="ja-JP" altLang="en-US" sz="1600" dirty="0" smtClean="0"/>
                        <a:t>グレード</a:t>
                      </a:r>
                      <a:endParaRPr kumimoji="1" lang="ja-JP" altLang="en-US" sz="1600" dirty="0">
                        <a:latin typeface="メイリオ" panose="020B0604030504040204" pitchFamily="50" charset="-128"/>
                        <a:ea typeface="メイリオ" panose="020B0604030504040204" pitchFamily="50" charset="-128"/>
                      </a:endParaRPr>
                    </a:p>
                  </a:txBody>
                  <a:tcPr marL="91805" marR="91805"/>
                </a:tc>
                <a:tc gridSpan="2">
                  <a:txBody>
                    <a:bodyPr/>
                    <a:lstStyle/>
                    <a:p>
                      <a:pPr algn="ctr"/>
                      <a:r>
                        <a:rPr kumimoji="1" lang="ja-JP" altLang="en-US" sz="1600" dirty="0" smtClean="0"/>
                        <a:t>指針</a:t>
                      </a:r>
                      <a:endParaRPr kumimoji="1" lang="ja-JP" altLang="en-US" sz="1600" dirty="0">
                        <a:latin typeface="メイリオ" panose="020B0604030504040204" pitchFamily="50" charset="-128"/>
                        <a:ea typeface="メイリオ" panose="020B0604030504040204" pitchFamily="50" charset="-128"/>
                      </a:endParaRPr>
                    </a:p>
                  </a:txBody>
                  <a:tcPr marL="91805" marR="91805"/>
                </a:tc>
                <a:tc h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a:txBody>
                    <a:bodyPr/>
                    <a:lstStyle/>
                    <a:p>
                      <a:pPr algn="ct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位置情報に関するデータを付与する場合は、緯度・経度等の位置情報に加えて、測地系が明記されるべきである。屋外であれば、世界測地系を利用することが望ましい。屋内であれば、座標系と描画縮尺（入力精度）を示すべきである。</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rowSpan="2">
                  <a:txBody>
                    <a:bodyPr/>
                    <a:lstStyle/>
                    <a:p>
                      <a:pPr algn="ct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zh-TW" altLang="en-US" sz="1600" dirty="0" smtClean="0"/>
                        <a:t>地理空間情報</a:t>
                      </a:r>
                      <a:r>
                        <a:rPr kumimoji="1" lang="ja-JP" altLang="en-US" sz="1600" dirty="0" smtClean="0"/>
                        <a:t>は、ベクタ形式に依るものが望ましい。ベクタ形式のデータの作成に当たっては、最新の </a:t>
                      </a:r>
                      <a:r>
                        <a:rPr kumimoji="1" lang="en-US" altLang="ja-JP" sz="1600" dirty="0" smtClean="0"/>
                        <a:t>ISO </a:t>
                      </a:r>
                      <a:r>
                        <a:rPr kumimoji="1" lang="ja-JP" altLang="en-US" sz="1600" dirty="0" smtClean="0"/>
                        <a:t>規格及び </a:t>
                      </a:r>
                      <a:r>
                        <a:rPr kumimoji="1" lang="en-US" altLang="ja-JP" sz="1600" dirty="0" smtClean="0"/>
                        <a:t>JIS </a:t>
                      </a:r>
                      <a:r>
                        <a:rPr kumimoji="1" lang="ja-JP" altLang="en-US" sz="1600" dirty="0" smtClean="0"/>
                        <a:t>規格に基づいた地理空間情報標準プロファイル（</a:t>
                      </a:r>
                      <a:r>
                        <a:rPr kumimoji="1" lang="en-US" altLang="ja-JP" sz="1600" dirty="0" smtClean="0"/>
                        <a:t>JPGIS</a:t>
                      </a:r>
                      <a:r>
                        <a:rPr kumimoji="1" lang="ja-JP" altLang="en-US" sz="1600" dirty="0" smtClean="0"/>
                        <a:t>）を用いる。</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指針</a:t>
                      </a:r>
                      <a:r>
                        <a:rPr kumimoji="1" lang="en-US" altLang="ja-JP" sz="1600" dirty="0" smtClean="0"/>
                        <a:t>3</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zh-TW" altLang="en-US" sz="1600" dirty="0" smtClean="0"/>
                        <a:t>地理空間情報</a:t>
                      </a:r>
                      <a:r>
                        <a:rPr kumimoji="1" lang="ja-JP" altLang="en-US" sz="1600" dirty="0" smtClean="0"/>
                        <a:t>に対する、情報利用者が理解できるような説明が、メタデータとして記述され、当該文書にリンクされていることが望ましい。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dirty="0"/>
          </a:p>
        </p:txBody>
      </p:sp>
    </p:spTree>
    <p:extLst>
      <p:ext uri="{BB962C8B-B14F-4D97-AF65-F5344CB8AC3E}">
        <p14:creationId xmlns:p14="http://schemas.microsoft.com/office/powerpoint/2010/main" val="3917953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５．機械判読に適したデータを作成するための</a:t>
            </a:r>
            <a:r>
              <a:rPr lang="ja-JP" altLang="en-US" dirty="0" smtClean="0"/>
              <a:t>指針</a:t>
            </a:r>
            <a:r>
              <a:rPr lang="en-US" altLang="ja-JP" dirty="0" smtClean="0"/>
              <a:t/>
            </a:r>
            <a:br>
              <a:rPr lang="en-US" altLang="ja-JP" dirty="0" smtClean="0"/>
            </a:br>
            <a:r>
              <a:rPr kumimoji="1" lang="ja-JP" altLang="en-US" dirty="0" smtClean="0">
                <a:latin typeface="+mn-lt"/>
              </a:rPr>
              <a:t>／リアルタイムデータ</a:t>
            </a:r>
            <a:endParaRPr kumimoji="1" lang="ja-JP" altLang="en-US" dirty="0">
              <a:latin typeface="+mn-lt"/>
            </a:endParaRPr>
          </a:p>
        </p:txBody>
      </p:sp>
      <p:graphicFrame>
        <p:nvGraphicFramePr>
          <p:cNvPr id="5" name="コンテンツ プレースホルダー 4"/>
          <p:cNvGraphicFramePr>
            <a:graphicFrameLocks noGrp="1"/>
          </p:cNvGraphicFramePr>
          <p:nvPr>
            <p:ph sz="half" idx="1"/>
            <p:extLst/>
          </p:nvPr>
        </p:nvGraphicFramePr>
        <p:xfrm>
          <a:off x="315913" y="1196752"/>
          <a:ext cx="9183686" cy="1864360"/>
        </p:xfrm>
        <a:graphic>
          <a:graphicData uri="http://schemas.openxmlformats.org/drawingml/2006/table">
            <a:tbl>
              <a:tblPr firstRow="1" bandRow="1">
                <a:tableStyleId>{21E4AEA4-8DFA-4A89-87EB-49C32662AFE0}</a:tableStyleId>
              </a:tblPr>
              <a:tblGrid>
                <a:gridCol w="1036687"/>
                <a:gridCol w="720080"/>
                <a:gridCol w="7426919"/>
              </a:tblGrid>
              <a:tr h="288032">
                <a:tc>
                  <a:txBody>
                    <a:bodyPr/>
                    <a:lstStyle/>
                    <a:p>
                      <a:r>
                        <a:rPr kumimoji="1" lang="ja-JP" altLang="en-US" sz="1600" dirty="0" smtClean="0"/>
                        <a:t>グレード</a:t>
                      </a:r>
                      <a:endParaRPr kumimoji="1" lang="ja-JP" altLang="en-US" sz="1600" dirty="0">
                        <a:latin typeface="メイリオ" panose="020B0604030504040204" pitchFamily="50" charset="-128"/>
                        <a:ea typeface="メイリオ" panose="020B0604030504040204" pitchFamily="50" charset="-128"/>
                      </a:endParaRPr>
                    </a:p>
                  </a:txBody>
                  <a:tcPr marL="91805" marR="91805"/>
                </a:tc>
                <a:tc gridSpan="2">
                  <a:txBody>
                    <a:bodyPr/>
                    <a:lstStyle/>
                    <a:p>
                      <a:pPr algn="ctr"/>
                      <a:r>
                        <a:rPr kumimoji="1" lang="ja-JP" altLang="en-US" sz="1600" dirty="0" smtClean="0"/>
                        <a:t>指針</a:t>
                      </a:r>
                      <a:endParaRPr kumimoji="1" lang="ja-JP" altLang="en-US" sz="1600" dirty="0">
                        <a:latin typeface="メイリオ" panose="020B0604030504040204" pitchFamily="50" charset="-128"/>
                        <a:ea typeface="メイリオ" panose="020B0604030504040204" pitchFamily="50" charset="-128"/>
                      </a:endParaRPr>
                    </a:p>
                  </a:txBody>
                  <a:tcPr marL="91805" marR="91805"/>
                </a:tc>
                <a:tc h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rowSpan="2">
                  <a:txBody>
                    <a:bodyPr/>
                    <a:lstStyle/>
                    <a:p>
                      <a:pPr algn="ct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1</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データの取得仕様が明記されているべきである。</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vMerge="1">
                  <a:txBody>
                    <a:bodyPr/>
                    <a:lstStyle/>
                    <a:p>
                      <a:pPr algn="ct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表形式データや</a:t>
                      </a:r>
                      <a:r>
                        <a:rPr kumimoji="1" lang="zh-TW" altLang="en-US" sz="1600" dirty="0" smtClean="0"/>
                        <a:t>地理空間情報</a:t>
                      </a:r>
                      <a:r>
                        <a:rPr kumimoji="1" lang="ja-JP" altLang="en-US" sz="1600" dirty="0" smtClean="0"/>
                        <a:t>をファイル形式で取得させる場合は、それぞれのグレード</a:t>
                      </a:r>
                      <a:r>
                        <a:rPr kumimoji="1" lang="en-US" altLang="ja-JP" sz="1600" dirty="0" smtClean="0"/>
                        <a:t>1</a:t>
                      </a:r>
                      <a:r>
                        <a:rPr kumimoji="1" lang="ja-JP" altLang="en-US" sz="1600" dirty="0" smtClean="0"/>
                        <a:t>の指針を満たすべきである。</a:t>
                      </a:r>
                      <a:endParaRPr kumimoji="1" lang="ja-JP" altLang="en-US" sz="1600" dirty="0">
                        <a:latin typeface="メイリオ" panose="020B0604030504040204" pitchFamily="50" charset="-128"/>
                        <a:ea typeface="メイリオ" panose="020B0604030504040204" pitchFamily="50" charset="-128"/>
                      </a:endParaRPr>
                    </a:p>
                  </a:txBody>
                  <a:tcPr marL="91805" marR="91805"/>
                </a:tc>
              </a:tr>
              <a:tr h="370840">
                <a:tc>
                  <a:txBody>
                    <a:bodyPr/>
                    <a:lstStyle/>
                    <a:p>
                      <a:pPr algn="ctr"/>
                      <a:r>
                        <a:rPr kumimoji="1" lang="en-US" altLang="ja-JP" sz="1600" dirty="0" smtClean="0"/>
                        <a:t>2</a:t>
                      </a:r>
                      <a:endParaRPr kumimoji="1" lang="ja-JP" altLang="en-US" sz="1600" dirty="0">
                        <a:latin typeface="メイリオ" panose="020B0604030504040204" pitchFamily="50" charset="-128"/>
                        <a:ea typeface="メイリオ" panose="020B0604030504040204" pitchFamily="50" charset="-128"/>
                      </a:endParaRPr>
                    </a:p>
                  </a:txBody>
                  <a:tcPr marL="91805" marR="91805" anchor="ctr"/>
                </a:tc>
                <a:tc>
                  <a:txBody>
                    <a:bodyPr/>
                    <a:lstStyle/>
                    <a:p>
                      <a:r>
                        <a:rPr kumimoji="1" lang="ja-JP" altLang="en-US" sz="1600" dirty="0" smtClean="0"/>
                        <a:t>指針</a:t>
                      </a:r>
                      <a:r>
                        <a:rPr kumimoji="1" lang="en-US" altLang="ja-JP" sz="1600" dirty="0" smtClean="0"/>
                        <a:t>3</a:t>
                      </a:r>
                      <a:endParaRPr kumimoji="1" lang="ja-JP" altLang="en-US" sz="1600" dirty="0">
                        <a:latin typeface="メイリオ" panose="020B0604030504040204" pitchFamily="50" charset="-128"/>
                        <a:ea typeface="メイリオ" panose="020B0604030504040204" pitchFamily="50" charset="-128"/>
                      </a:endParaRPr>
                    </a:p>
                  </a:txBody>
                  <a:tcPr marL="91805" marR="91805"/>
                </a:tc>
                <a:tc>
                  <a:txBody>
                    <a:bodyPr/>
                    <a:lstStyle/>
                    <a:p>
                      <a:r>
                        <a:rPr kumimoji="1" lang="ja-JP" altLang="en-US" sz="1600" dirty="0" smtClean="0"/>
                        <a:t>リアルタイムデータの最新値・差分を取得する手法が提供されていることが望ましい。</a:t>
                      </a:r>
                      <a:endParaRPr kumimoji="1" lang="ja-JP" altLang="en-US" sz="1600" dirty="0">
                        <a:latin typeface="メイリオ" panose="020B0604030504040204" pitchFamily="50" charset="-128"/>
                        <a:ea typeface="メイリオ" panose="020B0604030504040204" pitchFamily="50" charset="-128"/>
                      </a:endParaRPr>
                    </a:p>
                  </a:txBody>
                  <a:tcPr marL="91805" marR="91805"/>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dirty="0"/>
          </a:p>
        </p:txBody>
      </p:sp>
    </p:spTree>
    <p:extLst>
      <p:ext uri="{BB962C8B-B14F-4D97-AF65-F5344CB8AC3E}">
        <p14:creationId xmlns:p14="http://schemas.microsoft.com/office/powerpoint/2010/main" val="2338260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I</a:t>
            </a:r>
            <a:r>
              <a:rPr lang="ja-JP" altLang="en-US" dirty="0"/>
              <a:t>部 </a:t>
            </a:r>
            <a:r>
              <a:rPr lang="en-US" altLang="ja-JP" dirty="0"/>
              <a:t>Getting Started:</a:t>
            </a:r>
            <a:r>
              <a:rPr lang="ja-JP" altLang="en-US" dirty="0"/>
              <a:t/>
            </a:r>
            <a:br>
              <a:rPr lang="ja-JP" altLang="en-US" dirty="0"/>
            </a:br>
            <a:r>
              <a:rPr lang="ja-JP" altLang="en-US" dirty="0"/>
              <a:t>オープンデータをはじめよう</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3</a:t>
            </a:fld>
            <a:endParaRPr lang="en-US" altLang="ja-JP"/>
          </a:p>
        </p:txBody>
      </p:sp>
    </p:spTree>
    <p:extLst>
      <p:ext uri="{BB962C8B-B14F-4D97-AF65-F5344CB8AC3E}">
        <p14:creationId xmlns:p14="http://schemas.microsoft.com/office/powerpoint/2010/main" val="123951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６．オープンデータの作成・公開手順</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5" name="角丸四角形 4"/>
          <p:cNvSpPr/>
          <p:nvPr/>
        </p:nvSpPr>
        <p:spPr bwMode="auto">
          <a:xfrm>
            <a:off x="300568" y="2759621"/>
            <a:ext cx="9440867" cy="89891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角丸四角形 5"/>
          <p:cNvSpPr/>
          <p:nvPr/>
        </p:nvSpPr>
        <p:spPr bwMode="auto">
          <a:xfrm>
            <a:off x="56456" y="2579839"/>
            <a:ext cx="1690514"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現状把握</a:t>
            </a:r>
          </a:p>
        </p:txBody>
      </p:sp>
      <p:cxnSp>
        <p:nvCxnSpPr>
          <p:cNvPr id="7" name="直線矢印コネクタ 6"/>
          <p:cNvCxnSpPr>
            <a:stCxn id="6" idx="2"/>
            <a:endCxn id="6" idx="2"/>
          </p:cNvCxnSpPr>
          <p:nvPr/>
        </p:nvCxnSpPr>
        <p:spPr bwMode="auto">
          <a:xfrm>
            <a:off x="901713" y="2939403"/>
            <a:ext cx="0" cy="0"/>
          </a:xfrm>
          <a:prstGeom prst="straightConnector1">
            <a:avLst/>
          </a:prstGeom>
          <a:solidFill>
            <a:schemeClr val="accent1"/>
          </a:solidFill>
          <a:ln w="12700" cap="sq" cmpd="sng" algn="ctr">
            <a:solidFill>
              <a:srgbClr val="C00000"/>
            </a:solidFill>
            <a:prstDash val="solid"/>
            <a:round/>
            <a:headEnd type="none" w="sm" len="sm"/>
            <a:tailEnd type="arrow"/>
          </a:ln>
          <a:effectLst/>
        </p:spPr>
      </p:cxnSp>
      <p:sp>
        <p:nvSpPr>
          <p:cNvPr id="8" name="角丸四角形 7"/>
          <p:cNvSpPr/>
          <p:nvPr/>
        </p:nvSpPr>
        <p:spPr bwMode="auto">
          <a:xfrm>
            <a:off x="791614" y="3128245"/>
            <a:ext cx="1237676"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形式</a:t>
            </a:r>
          </a:p>
        </p:txBody>
      </p:sp>
      <p:sp>
        <p:nvSpPr>
          <p:cNvPr id="9" name="角丸四角形 8"/>
          <p:cNvSpPr/>
          <p:nvPr/>
        </p:nvSpPr>
        <p:spPr bwMode="auto">
          <a:xfrm>
            <a:off x="300568" y="1464088"/>
            <a:ext cx="9440867" cy="893232"/>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オープンデータの作成・公開を推進するための横断的組織を設立する。</a:t>
            </a:r>
          </a:p>
          <a:p>
            <a:pPr marL="0" marR="0" indent="0" algn="l" defTabSz="914400" rtl="0" eaLnBrk="1" fontAlgn="base" latinLnBrk="1" hangingPunct="1">
              <a:lnSpc>
                <a:spcPct val="100000"/>
              </a:lnSpc>
              <a:spcBef>
                <a:spcPct val="0"/>
              </a:spcBef>
              <a:spcAft>
                <a:spcPct val="0"/>
              </a:spcAft>
              <a:buClrTx/>
              <a:buSzTx/>
              <a:buFontTx/>
              <a:buNone/>
              <a:tabLst/>
            </a:pPr>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これ</a:t>
            </a: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以降の活動は、この推進組織が中心となって進める。</a:t>
            </a:r>
          </a:p>
        </p:txBody>
      </p:sp>
      <p:sp>
        <p:nvSpPr>
          <p:cNvPr id="10" name="角丸四角形 9"/>
          <p:cNvSpPr/>
          <p:nvPr/>
        </p:nvSpPr>
        <p:spPr bwMode="auto">
          <a:xfrm>
            <a:off x="56456" y="1268760"/>
            <a:ext cx="4497872"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オープンデータ推進組織の設立</a:t>
            </a:r>
          </a:p>
        </p:txBody>
      </p:sp>
      <p:cxnSp>
        <p:nvCxnSpPr>
          <p:cNvPr id="11" name="直線矢印コネクタ 10"/>
          <p:cNvCxnSpPr>
            <a:stCxn id="9" idx="2"/>
            <a:endCxn id="5" idx="0"/>
          </p:cNvCxnSpPr>
          <p:nvPr/>
        </p:nvCxnSpPr>
        <p:spPr bwMode="auto">
          <a:xfrm>
            <a:off x="5021002" y="2357320"/>
            <a:ext cx="0" cy="402301"/>
          </a:xfrm>
          <a:prstGeom prst="straightConnector1">
            <a:avLst/>
          </a:prstGeom>
          <a:solidFill>
            <a:schemeClr val="accent1"/>
          </a:solidFill>
          <a:ln w="19050" cap="sq" cmpd="sng" algn="ctr">
            <a:solidFill>
              <a:srgbClr val="C00000"/>
            </a:solidFill>
            <a:prstDash val="solid"/>
            <a:round/>
            <a:headEnd type="none" w="sm" len="sm"/>
            <a:tailEnd type="arrow"/>
          </a:ln>
          <a:effectLst/>
        </p:spPr>
      </p:cxnSp>
      <p:sp>
        <p:nvSpPr>
          <p:cNvPr id="12" name="角丸四角形 11"/>
          <p:cNvSpPr/>
          <p:nvPr/>
        </p:nvSpPr>
        <p:spPr bwMode="auto">
          <a:xfrm>
            <a:off x="2471500" y="3128245"/>
            <a:ext cx="1237676"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管理者</a:t>
            </a:r>
          </a:p>
        </p:txBody>
      </p:sp>
      <p:sp>
        <p:nvSpPr>
          <p:cNvPr id="13" name="角丸四角形 12"/>
          <p:cNvSpPr/>
          <p:nvPr/>
        </p:nvSpPr>
        <p:spPr bwMode="auto">
          <a:xfrm>
            <a:off x="4091899" y="3128245"/>
            <a:ext cx="1512249"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更新頻度</a:t>
            </a:r>
          </a:p>
        </p:txBody>
      </p:sp>
      <p:sp>
        <p:nvSpPr>
          <p:cNvPr id="14" name="角丸四角形 13"/>
          <p:cNvSpPr/>
          <p:nvPr/>
        </p:nvSpPr>
        <p:spPr bwMode="auto">
          <a:xfrm>
            <a:off x="300568" y="3898241"/>
            <a:ext cx="4276602" cy="89891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
            </a:r>
            <a:b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オープンデータとする対象のデータと手法を明確にし、マイルストーンと計画を立案する。</a:t>
            </a:r>
          </a:p>
        </p:txBody>
      </p:sp>
      <p:sp>
        <p:nvSpPr>
          <p:cNvPr id="15" name="角丸四角形 14"/>
          <p:cNvSpPr/>
          <p:nvPr/>
        </p:nvSpPr>
        <p:spPr bwMode="auto">
          <a:xfrm>
            <a:off x="56456" y="3778386"/>
            <a:ext cx="1690514"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計画立案</a:t>
            </a:r>
          </a:p>
        </p:txBody>
      </p:sp>
      <p:sp>
        <p:nvSpPr>
          <p:cNvPr id="16" name="角丸四角形 15"/>
          <p:cNvSpPr/>
          <p:nvPr/>
        </p:nvSpPr>
        <p:spPr bwMode="auto">
          <a:xfrm>
            <a:off x="5317320" y="3898241"/>
            <a:ext cx="4276602" cy="89891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
            </a:r>
            <a:b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計画に基づき、</a:t>
            </a:r>
            <a:r>
              <a:rPr kumimoji="0"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a:t>
            </a: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ータを作成・整形し、公開の準備をする。</a:t>
            </a:r>
          </a:p>
        </p:txBody>
      </p:sp>
      <p:sp>
        <p:nvSpPr>
          <p:cNvPr id="17" name="角丸四角形 16"/>
          <p:cNvSpPr/>
          <p:nvPr/>
        </p:nvSpPr>
        <p:spPr bwMode="auto">
          <a:xfrm>
            <a:off x="5168527" y="3778386"/>
            <a:ext cx="1454715"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公開作業</a:t>
            </a:r>
          </a:p>
        </p:txBody>
      </p:sp>
      <p:sp>
        <p:nvSpPr>
          <p:cNvPr id="18" name="角丸四角形 17"/>
          <p:cNvSpPr/>
          <p:nvPr/>
        </p:nvSpPr>
        <p:spPr bwMode="auto">
          <a:xfrm>
            <a:off x="5316029" y="5266393"/>
            <a:ext cx="4276602" cy="110576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l"/>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endPar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オープンデータ</a:t>
            </a:r>
            <a:r>
              <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管理のマイルストーンに基づき、ある程度の情報が登録された段階で公開し、システムの運用を開始する</a:t>
            </a:r>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bwMode="auto">
          <a:xfrm>
            <a:off x="5094758" y="5146538"/>
            <a:ext cx="1690514"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公開・運用</a:t>
            </a:r>
          </a:p>
        </p:txBody>
      </p:sp>
      <p:sp>
        <p:nvSpPr>
          <p:cNvPr id="20" name="角丸四角形 19"/>
          <p:cNvSpPr/>
          <p:nvPr/>
        </p:nvSpPr>
        <p:spPr bwMode="auto">
          <a:xfrm>
            <a:off x="300568" y="5266393"/>
            <a:ext cx="4276602" cy="110576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l"/>
            <a:endPar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利用者</a:t>
            </a:r>
            <a:r>
              <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や作業担当者からの</a:t>
            </a:r>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フィードバックを元に、改善点を洗い出す。</a:t>
            </a: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bwMode="auto">
          <a:xfrm>
            <a:off x="56456" y="5146538"/>
            <a:ext cx="2322693"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改善点の洗い出し</a:t>
            </a:r>
          </a:p>
        </p:txBody>
      </p:sp>
      <p:cxnSp>
        <p:nvCxnSpPr>
          <p:cNvPr id="22" name="直線矢印コネクタ 21"/>
          <p:cNvCxnSpPr>
            <a:endCxn id="14" idx="0"/>
          </p:cNvCxnSpPr>
          <p:nvPr/>
        </p:nvCxnSpPr>
        <p:spPr bwMode="auto">
          <a:xfrm>
            <a:off x="2438870" y="3658532"/>
            <a:ext cx="0" cy="239709"/>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3" name="直線矢印コネクタ 22"/>
          <p:cNvCxnSpPr>
            <a:stCxn id="14" idx="3"/>
            <a:endCxn id="16" idx="1"/>
          </p:cNvCxnSpPr>
          <p:nvPr/>
        </p:nvCxnSpPr>
        <p:spPr bwMode="auto">
          <a:xfrm>
            <a:off x="4577171" y="4347696"/>
            <a:ext cx="740149" cy="0"/>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4" name="直線矢印コネクタ 23"/>
          <p:cNvCxnSpPr>
            <a:stCxn id="16" idx="2"/>
            <a:endCxn id="18" idx="0"/>
          </p:cNvCxnSpPr>
          <p:nvPr/>
        </p:nvCxnSpPr>
        <p:spPr bwMode="auto">
          <a:xfrm flipH="1">
            <a:off x="7454330" y="4797152"/>
            <a:ext cx="1291" cy="469241"/>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5" name="直線矢印コネクタ 24"/>
          <p:cNvCxnSpPr>
            <a:stCxn id="18" idx="1"/>
            <a:endCxn id="20" idx="3"/>
          </p:cNvCxnSpPr>
          <p:nvPr/>
        </p:nvCxnSpPr>
        <p:spPr bwMode="auto">
          <a:xfrm flipH="1">
            <a:off x="4577170" y="5819274"/>
            <a:ext cx="738859" cy="0"/>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6" name="直線矢印コネクタ 25"/>
          <p:cNvCxnSpPr>
            <a:stCxn id="20" idx="0"/>
            <a:endCxn id="14" idx="2"/>
          </p:cNvCxnSpPr>
          <p:nvPr/>
        </p:nvCxnSpPr>
        <p:spPr bwMode="auto">
          <a:xfrm flipV="1">
            <a:off x="2438869" y="4797152"/>
            <a:ext cx="0" cy="469241"/>
          </a:xfrm>
          <a:prstGeom prst="straightConnector1">
            <a:avLst/>
          </a:prstGeom>
          <a:solidFill>
            <a:schemeClr val="accent1"/>
          </a:solidFill>
          <a:ln w="19050" cap="sq" cmpd="sng" algn="ctr">
            <a:solidFill>
              <a:srgbClr val="C00000"/>
            </a:solidFill>
            <a:prstDash val="solid"/>
            <a:round/>
            <a:headEnd type="none" w="sm" len="sm"/>
            <a:tailEnd type="arrow"/>
          </a:ln>
          <a:effectLst/>
        </p:spPr>
      </p:cxnSp>
      <p:sp>
        <p:nvSpPr>
          <p:cNvPr id="27" name="角丸四角形 26"/>
          <p:cNvSpPr/>
          <p:nvPr/>
        </p:nvSpPr>
        <p:spPr bwMode="auto">
          <a:xfrm>
            <a:off x="5966523" y="3128245"/>
            <a:ext cx="1512249"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権利関係</a:t>
            </a:r>
          </a:p>
        </p:txBody>
      </p:sp>
      <p:sp>
        <p:nvSpPr>
          <p:cNvPr id="28" name="角丸四角形 27"/>
          <p:cNvSpPr/>
          <p:nvPr/>
        </p:nvSpPr>
        <p:spPr bwMode="auto">
          <a:xfrm>
            <a:off x="7782704" y="3128245"/>
            <a:ext cx="1512249"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ニーズ分析</a:t>
            </a:r>
          </a:p>
        </p:txBody>
      </p:sp>
    </p:spTree>
    <p:extLst>
      <p:ext uri="{BB962C8B-B14F-4D97-AF65-F5344CB8AC3E}">
        <p14:creationId xmlns:p14="http://schemas.microsoft.com/office/powerpoint/2010/main" val="30146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j-ea"/>
                <a:ea typeface="+mj-ea"/>
              </a:rPr>
              <a:t>６．オープンデータの作成・公開</a:t>
            </a:r>
            <a:r>
              <a:rPr lang="ja-JP" altLang="en-US" dirty="0" smtClean="0">
                <a:latin typeface="+mj-ea"/>
                <a:ea typeface="+mj-ea"/>
              </a:rPr>
              <a:t>手順／</a:t>
            </a:r>
            <a:r>
              <a:rPr lang="en-US" altLang="ja-JP" dirty="0" smtClean="0">
                <a:latin typeface="+mj-ea"/>
                <a:ea typeface="+mj-ea"/>
              </a:rPr>
              <a:t>Step2: </a:t>
            </a:r>
            <a:r>
              <a:rPr lang="ja-JP" altLang="en-US" dirty="0" smtClean="0">
                <a:latin typeface="+mj-ea"/>
                <a:ea typeface="+mj-ea"/>
              </a:rPr>
              <a:t>現状把握</a:t>
            </a:r>
            <a:endParaRPr kumimoji="1" lang="ja-JP" altLang="en-US" dirty="0">
              <a:latin typeface="+mj-ea"/>
              <a:ea typeface="+mj-ea"/>
            </a:endParaRPr>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このステップでの実施内容</a:t>
            </a:r>
          </a:p>
          <a:p>
            <a:pPr lvl="1"/>
            <a:r>
              <a:rPr kumimoji="1" lang="ja-JP" altLang="en-US" dirty="0" smtClean="0"/>
              <a:t>各部署が管理しているデータをまとめる。</a:t>
            </a:r>
          </a:p>
          <a:p>
            <a:r>
              <a:rPr lang="ja-JP" altLang="en-US" dirty="0"/>
              <a:t>現状把握</a:t>
            </a:r>
            <a:r>
              <a:rPr lang="ja-JP" altLang="en-US" dirty="0" smtClean="0"/>
              <a:t>に当たり注目すべき項目</a:t>
            </a:r>
          </a:p>
          <a:p>
            <a:pPr marL="698500" lvl="1" indent="-342900">
              <a:buFont typeface="+mj-lt"/>
              <a:buAutoNum type="arabicPeriod"/>
            </a:pPr>
            <a:r>
              <a:rPr kumimoji="1" lang="ja-JP" altLang="en-US" dirty="0"/>
              <a:t>データの</a:t>
            </a:r>
            <a:r>
              <a:rPr kumimoji="1" lang="ja-JP" altLang="en-US" dirty="0" smtClean="0"/>
              <a:t>形式</a:t>
            </a:r>
          </a:p>
          <a:p>
            <a:pPr lvl="2"/>
            <a:r>
              <a:rPr lang="ja-JP" altLang="en-US" dirty="0" smtClean="0"/>
              <a:t>紙</a:t>
            </a:r>
            <a:r>
              <a:rPr lang="en-US" altLang="ja-JP" dirty="0" smtClean="0"/>
              <a:t>		</a:t>
            </a:r>
            <a:r>
              <a:rPr lang="en-US" altLang="ja-JP" dirty="0" smtClean="0">
                <a:sym typeface="Wingdings" panose="05000000000000000000" pitchFamily="2" charset="2"/>
              </a:rPr>
              <a:t> </a:t>
            </a:r>
            <a:r>
              <a:rPr lang="ja-JP" altLang="en-US" dirty="0" smtClean="0">
                <a:sym typeface="Wingdings" panose="05000000000000000000" pitchFamily="2" charset="2"/>
              </a:rPr>
              <a:t>電子データがない資料を公開するには、紙をスキャンする必要がある。</a:t>
            </a:r>
          </a:p>
          <a:p>
            <a:pPr lvl="2"/>
            <a:r>
              <a:rPr kumimoji="1" lang="ja-JP" altLang="en-US" dirty="0">
                <a:sym typeface="Wingdings" panose="05000000000000000000" pitchFamily="2" charset="2"/>
              </a:rPr>
              <a:t>電子</a:t>
            </a:r>
            <a:r>
              <a:rPr kumimoji="1" lang="ja-JP" altLang="en-US" dirty="0" smtClean="0">
                <a:sym typeface="Wingdings" panose="05000000000000000000" pitchFamily="2" charset="2"/>
              </a:rPr>
              <a:t>データ</a:t>
            </a:r>
            <a:r>
              <a:rPr kumimoji="1" lang="en-US" altLang="ja-JP" dirty="0" smtClean="0">
                <a:sym typeface="Wingdings" panose="05000000000000000000" pitchFamily="2" charset="2"/>
              </a:rPr>
              <a:t>	 </a:t>
            </a:r>
            <a:r>
              <a:rPr kumimoji="1" lang="ja-JP" altLang="en-US" dirty="0" smtClean="0">
                <a:sym typeface="Wingdings" panose="05000000000000000000" pitchFamily="2" charset="2"/>
              </a:rPr>
              <a:t>ファイル形式を確認すべき。</a:t>
            </a:r>
            <a:endParaRPr kumimoji="1" lang="ja-JP" altLang="en-US" dirty="0" smtClean="0"/>
          </a:p>
          <a:p>
            <a:pPr marL="698500" lvl="1" indent="-342900">
              <a:buFont typeface="+mj-lt"/>
              <a:buAutoNum type="arabicPeriod"/>
            </a:pPr>
            <a:r>
              <a:rPr lang="ja-JP" altLang="en-US" dirty="0"/>
              <a:t>データの</a:t>
            </a:r>
            <a:r>
              <a:rPr lang="ja-JP" altLang="en-US" dirty="0" smtClean="0"/>
              <a:t>管理者</a:t>
            </a:r>
          </a:p>
          <a:p>
            <a:pPr lvl="2"/>
            <a:r>
              <a:rPr lang="ja-JP" altLang="en-US" dirty="0"/>
              <a:t>管理</a:t>
            </a:r>
            <a:r>
              <a:rPr lang="ja-JP" altLang="en-US" dirty="0" smtClean="0"/>
              <a:t>者は設定されているか。統一されているか。</a:t>
            </a:r>
          </a:p>
          <a:p>
            <a:pPr marL="698500" lvl="1" indent="-342900">
              <a:buFont typeface="+mj-lt"/>
              <a:buAutoNum type="arabicPeriod"/>
            </a:pPr>
            <a:r>
              <a:rPr kumimoji="1" lang="ja-JP" altLang="en-US" dirty="0" smtClean="0"/>
              <a:t>データの更新頻度</a:t>
            </a:r>
          </a:p>
          <a:p>
            <a:pPr lvl="2"/>
            <a:r>
              <a:rPr kumimoji="1" lang="ja-JP" altLang="en-US" dirty="0" smtClean="0"/>
              <a:t>データはどれくらいの頻度で更新されるか？</a:t>
            </a:r>
            <a:endParaRPr kumimoji="1" lang="en-US" altLang="ja-JP" dirty="0" smtClean="0"/>
          </a:p>
          <a:p>
            <a:pPr lvl="2"/>
            <a:r>
              <a:rPr lang="ja-JP" altLang="ja-JP" dirty="0"/>
              <a:t>年に</a:t>
            </a:r>
            <a:r>
              <a:rPr lang="en-US" altLang="ja-JP" dirty="0"/>
              <a:t>1</a:t>
            </a:r>
            <a:r>
              <a:rPr lang="ja-JP" altLang="ja-JP" dirty="0"/>
              <a:t>回更新／月に</a:t>
            </a:r>
            <a:r>
              <a:rPr lang="en-US" altLang="ja-JP" dirty="0"/>
              <a:t>1</a:t>
            </a:r>
            <a:r>
              <a:rPr lang="ja-JP" altLang="ja-JP" dirty="0"/>
              <a:t>回更新／適宜更新等</a:t>
            </a:r>
            <a:endParaRPr kumimoji="1" lang="ja-JP" altLang="en-US" dirty="0" smtClean="0"/>
          </a:p>
          <a:p>
            <a:pPr marL="698500" lvl="1" indent="-342900">
              <a:buFont typeface="+mj-lt"/>
              <a:buAutoNum type="arabicPeriod"/>
            </a:pPr>
            <a:r>
              <a:rPr lang="ja-JP" altLang="en-US" dirty="0"/>
              <a:t>データの</a:t>
            </a:r>
            <a:r>
              <a:rPr lang="ja-JP" altLang="en-US" dirty="0" smtClean="0"/>
              <a:t>権利関係</a:t>
            </a:r>
            <a:endParaRPr lang="en-US" altLang="ja-JP" dirty="0" smtClean="0"/>
          </a:p>
          <a:p>
            <a:pPr lvl="2"/>
            <a:r>
              <a:rPr lang="ja-JP" altLang="en-US" dirty="0" smtClean="0"/>
              <a:t>第三者が著作権等の権利を有するデータはあるか？</a:t>
            </a:r>
          </a:p>
          <a:p>
            <a:pPr lvl="2"/>
            <a:r>
              <a:rPr lang="ja-JP" altLang="en-US" dirty="0" smtClean="0"/>
              <a:t>法令上</a:t>
            </a:r>
            <a:r>
              <a:rPr lang="ja-JP" altLang="en-US" dirty="0"/>
              <a:t>の</a:t>
            </a:r>
            <a:r>
              <a:rPr lang="ja-JP" altLang="en-US" dirty="0" smtClean="0"/>
              <a:t>制約があるか？　等</a:t>
            </a:r>
            <a:endParaRPr lang="ja-JP" altLang="en-US" dirty="0">
              <a:solidFill>
                <a:srgbClr val="FF0000"/>
              </a:solidFill>
            </a:endParaRPr>
          </a:p>
          <a:p>
            <a:pPr marL="698500" lvl="1" indent="-342900">
              <a:buFont typeface="+mj-lt"/>
              <a:buAutoNum type="arabicPeriod"/>
            </a:pPr>
            <a:r>
              <a:rPr kumimoji="1" lang="ja-JP" altLang="en-US" dirty="0" smtClean="0"/>
              <a:t>ニーズ分析</a:t>
            </a:r>
          </a:p>
          <a:p>
            <a:pPr lvl="2"/>
            <a:r>
              <a:rPr lang="ja-JP" altLang="en-US" dirty="0" smtClean="0"/>
              <a:t>以下のような</a:t>
            </a:r>
            <a:r>
              <a:rPr lang="ja-JP" altLang="en-US" dirty="0"/>
              <a:t>ニーズの高いデータからオープンデータとしての公開に取り組むことも</a:t>
            </a:r>
            <a:r>
              <a:rPr lang="ja-JP" altLang="en-US" dirty="0" smtClean="0"/>
              <a:t>有用。</a:t>
            </a:r>
          </a:p>
          <a:p>
            <a:pPr lvl="3"/>
            <a:r>
              <a:rPr lang="ja-JP" altLang="en-US" dirty="0" smtClean="0"/>
              <a:t>情報</a:t>
            </a:r>
            <a:r>
              <a:rPr lang="ja-JP" altLang="en-US" dirty="0"/>
              <a:t>利用者から多く問い合わせられる</a:t>
            </a:r>
            <a:r>
              <a:rPr lang="ja-JP" altLang="en-US" dirty="0" smtClean="0"/>
              <a:t>データ</a:t>
            </a:r>
          </a:p>
          <a:p>
            <a:pPr lvl="3"/>
            <a:r>
              <a:rPr lang="ja-JP" altLang="en-US" dirty="0" smtClean="0"/>
              <a:t>他</a:t>
            </a:r>
            <a:r>
              <a:rPr lang="ja-JP" altLang="en-US" dirty="0"/>
              <a:t>の同様の組織で公開されている</a:t>
            </a:r>
            <a:r>
              <a:rPr lang="ja-JP" altLang="en-US" dirty="0" smtClean="0"/>
              <a:t>データ</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dirty="0"/>
          </a:p>
        </p:txBody>
      </p:sp>
    </p:spTree>
    <p:extLst>
      <p:ext uri="{BB962C8B-B14F-4D97-AF65-F5344CB8AC3E}">
        <p14:creationId xmlns:p14="http://schemas.microsoft.com/office/powerpoint/2010/main" val="29601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６．オープンデータの作成・公開</a:t>
            </a:r>
            <a:r>
              <a:rPr lang="ja-JP" altLang="en-US" dirty="0" smtClean="0">
                <a:latin typeface="+mn-ea"/>
                <a:ea typeface="+mn-ea"/>
              </a:rPr>
              <a:t>手順／</a:t>
            </a:r>
            <a:r>
              <a:rPr lang="en-US" altLang="ja-JP" dirty="0" smtClean="0">
                <a:latin typeface="+mn-ea"/>
                <a:ea typeface="+mn-ea"/>
              </a:rPr>
              <a:t>Step 3: </a:t>
            </a:r>
            <a:r>
              <a:rPr lang="ja-JP" altLang="en-US" dirty="0" smtClean="0">
                <a:latin typeface="+mn-ea"/>
                <a:ea typeface="+mn-ea"/>
              </a:rPr>
              <a:t>計画</a:t>
            </a:r>
            <a:r>
              <a:rPr kumimoji="1" lang="ja-JP" altLang="en-US" dirty="0" smtClean="0">
                <a:latin typeface="+mn-ea"/>
                <a:ea typeface="+mn-ea"/>
              </a:rPr>
              <a:t>立案</a:t>
            </a:r>
            <a:endParaRPr kumimoji="1" lang="ja-JP" altLang="en-US" dirty="0">
              <a:latin typeface="+mn-ea"/>
              <a:ea typeface="+mn-ea"/>
            </a:endParaRPr>
          </a:p>
        </p:txBody>
      </p:sp>
      <p:sp>
        <p:nvSpPr>
          <p:cNvPr id="3" name="コンテンツ プレースホルダー 2"/>
          <p:cNvSpPr>
            <a:spLocks noGrp="1"/>
          </p:cNvSpPr>
          <p:nvPr>
            <p:ph idx="1"/>
          </p:nvPr>
        </p:nvSpPr>
        <p:spPr/>
        <p:txBody>
          <a:bodyPr/>
          <a:lstStyle/>
          <a:p>
            <a:r>
              <a:rPr kumimoji="1" lang="ja-JP" altLang="en-US" dirty="0" smtClean="0"/>
              <a:t>このステップでの実施内容</a:t>
            </a:r>
          </a:p>
          <a:p>
            <a:pPr lvl="1"/>
            <a:r>
              <a:rPr lang="ja-JP" altLang="en-US" dirty="0"/>
              <a:t>オープンデータの対象とするデータやその作成・公開手法を明確にする</a:t>
            </a:r>
            <a:r>
              <a:rPr lang="ja-JP" altLang="en-US" dirty="0" smtClean="0"/>
              <a:t>。</a:t>
            </a:r>
          </a:p>
          <a:p>
            <a:pPr lvl="1"/>
            <a:r>
              <a:rPr lang="ja-JP" altLang="en-US" dirty="0" smtClean="0"/>
              <a:t>マイルストーン</a:t>
            </a:r>
            <a:r>
              <a:rPr lang="ja-JP" altLang="en-US" dirty="0"/>
              <a:t>を作成し、それに基づきスケジュールを立てることが望ましい</a:t>
            </a:r>
            <a:r>
              <a:rPr lang="ja-JP" altLang="en-US" dirty="0" smtClean="0"/>
              <a:t>。</a:t>
            </a:r>
          </a:p>
          <a:p>
            <a:r>
              <a:rPr kumimoji="1" lang="ja-JP" altLang="en-US" dirty="0" smtClean="0"/>
              <a:t>留意事項</a:t>
            </a:r>
          </a:p>
          <a:p>
            <a:pPr marL="698500" lvl="1" indent="-342900">
              <a:buFont typeface="+mj-lt"/>
              <a:buAutoNum type="arabicPeriod"/>
            </a:pPr>
            <a:r>
              <a:rPr lang="ja-JP" altLang="en-US" dirty="0"/>
              <a:t>データ</a:t>
            </a:r>
            <a:r>
              <a:rPr lang="ja-JP" altLang="en-US" dirty="0" smtClean="0"/>
              <a:t>形式・システムの準備計画</a:t>
            </a:r>
          </a:p>
          <a:p>
            <a:pPr lvl="2"/>
            <a:r>
              <a:rPr lang="ja-JP" altLang="en-US" dirty="0" smtClean="0"/>
              <a:t>どのレベルの「データ」と「データカタログ」を準備するか、方針を策定（</a:t>
            </a:r>
            <a:r>
              <a:rPr lang="en-US" altLang="ja-JP" dirty="0" smtClean="0">
                <a:sym typeface="Wingdings" panose="05000000000000000000" pitchFamily="2" charset="2"/>
              </a:rPr>
              <a:t> 8.4</a:t>
            </a:r>
            <a:r>
              <a:rPr lang="ja-JP" altLang="en-US" dirty="0" smtClean="0">
                <a:sym typeface="Wingdings" panose="05000000000000000000" pitchFamily="2" charset="2"/>
              </a:rPr>
              <a:t>節参照）</a:t>
            </a:r>
            <a:endParaRPr lang="ja-JP" altLang="en-US" dirty="0" smtClean="0"/>
          </a:p>
          <a:p>
            <a:pPr marL="698500" lvl="1" indent="-342900">
              <a:buFont typeface="+mj-lt"/>
              <a:buAutoNum type="arabicPeriod"/>
            </a:pPr>
            <a:r>
              <a:rPr kumimoji="1" lang="ja-JP" altLang="en-US" dirty="0"/>
              <a:t>運用ルール</a:t>
            </a:r>
            <a:r>
              <a:rPr kumimoji="1" lang="ja-JP" altLang="en-US" dirty="0" smtClean="0"/>
              <a:t>の策定</a:t>
            </a:r>
          </a:p>
          <a:p>
            <a:pPr lvl="2"/>
            <a:r>
              <a:rPr kumimoji="1" lang="ja-JP" altLang="en-US" dirty="0" smtClean="0"/>
              <a:t>データの入手手順・頻度を明確にする。</a:t>
            </a:r>
          </a:p>
          <a:p>
            <a:pPr lvl="2"/>
            <a:r>
              <a:rPr lang="ja-JP" altLang="en-US" dirty="0"/>
              <a:t>適宜更新</a:t>
            </a:r>
            <a:r>
              <a:rPr lang="ja-JP" altLang="en-US" dirty="0" smtClean="0"/>
              <a:t>される場合は、更新方法をルール化。</a:t>
            </a:r>
            <a:endParaRPr kumimoji="1" lang="ja-JP" altLang="en-US" dirty="0" smtClean="0"/>
          </a:p>
          <a:p>
            <a:pPr marL="698500" lvl="1" indent="-342900">
              <a:buFont typeface="+mj-lt"/>
              <a:buAutoNum type="arabicPeriod"/>
            </a:pPr>
            <a:r>
              <a:rPr lang="ja-JP" altLang="en-US" dirty="0"/>
              <a:t>利用ルール</a:t>
            </a:r>
            <a:r>
              <a:rPr lang="ja-JP" altLang="en-US" dirty="0" smtClean="0"/>
              <a:t>の設定</a:t>
            </a:r>
          </a:p>
          <a:p>
            <a:pPr lvl="2"/>
            <a:r>
              <a:rPr lang="ja-JP" altLang="en-US" dirty="0" smtClean="0"/>
              <a:t>第三者</a:t>
            </a:r>
            <a:r>
              <a:rPr lang="ja-JP" altLang="en-US" dirty="0"/>
              <a:t>権利問題や法令上の制約がある場合は、それを踏まえ、利用ルールの内容や適用範囲を整理する。</a:t>
            </a:r>
            <a:endParaRPr lang="ja-JP" altLang="en-US" dirty="0" smtClean="0"/>
          </a:p>
          <a:p>
            <a:pPr marL="698500" lvl="1" indent="-342900">
              <a:buFont typeface="+mj-lt"/>
              <a:buAutoNum type="arabicPeriod"/>
            </a:pPr>
            <a:r>
              <a:rPr kumimoji="1" lang="ja-JP" altLang="en-US" dirty="0" smtClean="0"/>
              <a:t>スモール</a:t>
            </a:r>
            <a:r>
              <a:rPr lang="ja-JP" altLang="en-US" dirty="0"/>
              <a:t>・ス</a:t>
            </a:r>
            <a:r>
              <a:rPr kumimoji="1" lang="ja-JP" altLang="en-US" dirty="0" smtClean="0"/>
              <a:t>タート</a:t>
            </a:r>
            <a:r>
              <a:rPr kumimoji="1" lang="ja-JP" altLang="en-US" dirty="0"/>
              <a:t>の</a:t>
            </a:r>
            <a:r>
              <a:rPr kumimoji="1" lang="ja-JP" altLang="en-US" dirty="0" smtClean="0"/>
              <a:t>原則</a:t>
            </a:r>
          </a:p>
          <a:p>
            <a:pPr lvl="2"/>
            <a:r>
              <a:rPr lang="ja-JP" altLang="en-US" dirty="0" smtClean="0"/>
              <a:t>作業</a:t>
            </a:r>
            <a:r>
              <a:rPr lang="ja-JP" altLang="en-US" dirty="0"/>
              <a:t>は段階的に行い、完了したものから順次公開できるように、マイルストーンを設定する。</a:t>
            </a:r>
          </a:p>
          <a:p>
            <a:pPr lvl="2"/>
            <a:r>
              <a:rPr lang="ja-JP" altLang="en-US" dirty="0" smtClean="0"/>
              <a:t>年度</a:t>
            </a:r>
            <a:r>
              <a:rPr lang="ja-JP" altLang="en-US" dirty="0"/>
              <a:t>ごとに目標・計画を立てることが望ましい。</a:t>
            </a:r>
          </a:p>
          <a:p>
            <a:pPr lvl="2"/>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dirty="0"/>
          </a:p>
        </p:txBody>
      </p:sp>
    </p:spTree>
    <p:extLst>
      <p:ext uri="{BB962C8B-B14F-4D97-AF65-F5344CB8AC3E}">
        <p14:creationId xmlns:p14="http://schemas.microsoft.com/office/powerpoint/2010/main" val="428893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６．オープンデータの作成・公開手順</a:t>
            </a:r>
            <a:r>
              <a:rPr lang="ja-JP" altLang="en-US" dirty="0" smtClean="0">
                <a:latin typeface="+mn-ea"/>
                <a:ea typeface="+mn-ea"/>
              </a:rPr>
              <a:t>／</a:t>
            </a:r>
            <a:r>
              <a:rPr lang="en-US" altLang="ja-JP" dirty="0" smtClean="0">
                <a:latin typeface="+mn-ea"/>
                <a:ea typeface="+mn-ea"/>
              </a:rPr>
              <a:t>Step 4: </a:t>
            </a:r>
            <a:r>
              <a:rPr kumimoji="1" lang="ja-JP" altLang="en-US" dirty="0" smtClean="0">
                <a:latin typeface="+mn-ea"/>
                <a:ea typeface="+mn-ea"/>
              </a:rPr>
              <a:t>公開作業</a:t>
            </a:r>
            <a:endParaRPr kumimoji="1" lang="ja-JP" altLang="en-US" dirty="0">
              <a:latin typeface="+mn-ea"/>
              <a:ea typeface="+mn-ea"/>
            </a:endParaRPr>
          </a:p>
        </p:txBody>
      </p:sp>
      <p:sp>
        <p:nvSpPr>
          <p:cNvPr id="3" name="コンテンツ プレースホルダー 2"/>
          <p:cNvSpPr>
            <a:spLocks noGrp="1"/>
          </p:cNvSpPr>
          <p:nvPr>
            <p:ph idx="1"/>
          </p:nvPr>
        </p:nvSpPr>
        <p:spPr>
          <a:xfrm>
            <a:off x="351414" y="1143000"/>
            <a:ext cx="9498130" cy="5382344"/>
          </a:xfrm>
        </p:spPr>
        <p:txBody>
          <a:bodyPr>
            <a:normAutofit fontScale="92500" lnSpcReduction="20000"/>
          </a:bodyPr>
          <a:lstStyle/>
          <a:p>
            <a:r>
              <a:rPr kumimoji="1" lang="ja-JP" altLang="en-US" dirty="0" smtClean="0"/>
              <a:t>このステップでの実施内容</a:t>
            </a:r>
          </a:p>
          <a:p>
            <a:pPr lvl="1"/>
            <a:r>
              <a:rPr lang="ja-JP" altLang="en-US" dirty="0"/>
              <a:t>立案した計画に基づき、調達をかける等して必要なツールを揃え、オープンデータを作成・整形し、公開の準備作業を行う</a:t>
            </a:r>
            <a:r>
              <a:rPr lang="ja-JP" altLang="en-US" dirty="0" smtClean="0"/>
              <a:t>。</a:t>
            </a:r>
          </a:p>
          <a:p>
            <a:r>
              <a:rPr lang="ja-JP" altLang="en-US" dirty="0"/>
              <a:t>留意</a:t>
            </a:r>
            <a:r>
              <a:rPr lang="ja-JP" altLang="en-US" dirty="0" smtClean="0"/>
              <a:t>事項</a:t>
            </a:r>
          </a:p>
          <a:p>
            <a:pPr marL="698500" lvl="1" indent="-342900">
              <a:buFont typeface="+mj-lt"/>
              <a:buAutoNum type="arabicPeriod"/>
            </a:pPr>
            <a:r>
              <a:rPr lang="ja-JP" altLang="en-US" dirty="0" smtClean="0"/>
              <a:t>公開</a:t>
            </a:r>
            <a:r>
              <a:rPr lang="ja-JP" altLang="en-US" dirty="0"/>
              <a:t>時に明確にすべき</a:t>
            </a:r>
            <a:r>
              <a:rPr lang="ja-JP" altLang="en-US" dirty="0" smtClean="0"/>
              <a:t>情報</a:t>
            </a:r>
          </a:p>
          <a:p>
            <a:pPr lvl="2"/>
            <a:r>
              <a:rPr lang="ja-JP" altLang="en-US" dirty="0" smtClean="0"/>
              <a:t>メタデータ（どんなデータか？）</a:t>
            </a:r>
            <a:endParaRPr lang="en-US" altLang="ja-JP" dirty="0" smtClean="0"/>
          </a:p>
          <a:p>
            <a:pPr lvl="2"/>
            <a:r>
              <a:rPr lang="ja-JP" altLang="en-US" dirty="0" smtClean="0"/>
              <a:t>アクセス方法（そのデータはどのようにして取得できるか？）</a:t>
            </a:r>
            <a:endParaRPr lang="en-US" altLang="ja-JP" dirty="0" smtClean="0"/>
          </a:p>
          <a:p>
            <a:pPr lvl="2"/>
            <a:r>
              <a:rPr lang="ja-JP" altLang="en-US" dirty="0"/>
              <a:t>利用</a:t>
            </a:r>
            <a:r>
              <a:rPr lang="ja-JP" altLang="en-US" dirty="0" smtClean="0"/>
              <a:t>ルール（そのデータはどのような条件で取得・利用できるか？）</a:t>
            </a:r>
            <a:endParaRPr lang="ja-JP" altLang="en-US" dirty="0"/>
          </a:p>
          <a:p>
            <a:pPr marL="698500" lvl="1" indent="-342900">
              <a:buFont typeface="+mj-lt"/>
              <a:buAutoNum type="arabicPeriod"/>
            </a:pPr>
            <a:r>
              <a:rPr lang="ja-JP" altLang="en-US" dirty="0" smtClean="0"/>
              <a:t>公開</a:t>
            </a:r>
            <a:r>
              <a:rPr lang="ja-JP" altLang="en-US" dirty="0"/>
              <a:t>による</a:t>
            </a:r>
            <a:r>
              <a:rPr lang="ja-JP" altLang="en-US" dirty="0" smtClean="0"/>
              <a:t>影響</a:t>
            </a:r>
            <a:endParaRPr lang="en-US" altLang="ja-JP" dirty="0" smtClean="0"/>
          </a:p>
          <a:p>
            <a:pPr lvl="2"/>
            <a:r>
              <a:rPr lang="ja-JP" altLang="en-US" dirty="0"/>
              <a:t>オープンデータとして公開したデータは、全世界に対して公開</a:t>
            </a:r>
            <a:r>
              <a:rPr lang="ja-JP" altLang="en-US" dirty="0" smtClean="0"/>
              <a:t>される。</a:t>
            </a:r>
            <a:r>
              <a:rPr lang="en-US" altLang="ja-JP" dirty="0" smtClean="0"/>
              <a:t/>
            </a:r>
            <a:br>
              <a:rPr lang="en-US" altLang="ja-JP" dirty="0" smtClean="0"/>
            </a:br>
            <a:r>
              <a:rPr lang="en-US" altLang="ja-JP" dirty="0" smtClean="0">
                <a:sym typeface="Wingdings" panose="05000000000000000000" pitchFamily="2" charset="2"/>
              </a:rPr>
              <a:t> </a:t>
            </a:r>
            <a:r>
              <a:rPr lang="ja-JP" altLang="en-US" dirty="0" smtClean="0">
                <a:sym typeface="Wingdings" panose="05000000000000000000" pitchFamily="2" charset="2"/>
              </a:rPr>
              <a:t>海外からの問い合わせも想定される。</a:t>
            </a:r>
            <a:endParaRPr lang="ja-JP" altLang="en-US" dirty="0"/>
          </a:p>
          <a:p>
            <a:pPr marL="698500" lvl="1" indent="-342900">
              <a:buFont typeface="+mj-lt"/>
              <a:buAutoNum type="arabicPeriod"/>
            </a:pPr>
            <a:r>
              <a:rPr lang="ja-JP" altLang="en-US" dirty="0" smtClean="0"/>
              <a:t>データ</a:t>
            </a:r>
            <a:r>
              <a:rPr lang="ja-JP" altLang="en-US" dirty="0"/>
              <a:t>を公開するサーバに関する留意</a:t>
            </a:r>
            <a:r>
              <a:rPr lang="ja-JP" altLang="en-US" dirty="0" smtClean="0"/>
              <a:t>事項</a:t>
            </a:r>
          </a:p>
          <a:p>
            <a:pPr lvl="2"/>
            <a:r>
              <a:rPr lang="ja-JP" altLang="en-US" dirty="0" smtClean="0"/>
              <a:t>公開するサーバにどれくらいのアクセスがあると予想するか？</a:t>
            </a:r>
            <a:endParaRPr lang="en-US" altLang="ja-JP" dirty="0" smtClean="0"/>
          </a:p>
          <a:p>
            <a:pPr lvl="3"/>
            <a:r>
              <a:rPr lang="ja-JP" altLang="en-US" dirty="0" smtClean="0"/>
              <a:t>予想外</a:t>
            </a:r>
            <a:r>
              <a:rPr lang="ja-JP" altLang="en-US" dirty="0"/>
              <a:t>のアクセスが集中し、サーバの処理が追いつかなく</a:t>
            </a:r>
            <a:r>
              <a:rPr lang="ja-JP" altLang="en-US" dirty="0" smtClean="0"/>
              <a:t>なると、</a:t>
            </a:r>
            <a:r>
              <a:rPr lang="ja-JP" altLang="en-US" dirty="0"/>
              <a:t>公開したデータに対するアクセス障害が発生する</a:t>
            </a:r>
            <a:r>
              <a:rPr lang="ja-JP" altLang="en-US" dirty="0" smtClean="0"/>
              <a:t>。</a:t>
            </a:r>
          </a:p>
          <a:p>
            <a:pPr lvl="2"/>
            <a:r>
              <a:rPr lang="ja-JP" altLang="en-US" dirty="0"/>
              <a:t>リアルタイムデータを扱う場合の留意点</a:t>
            </a:r>
          </a:p>
          <a:p>
            <a:pPr lvl="3"/>
            <a:r>
              <a:rPr lang="ja-JP" altLang="en-US" dirty="0" smtClean="0"/>
              <a:t>サーバ</a:t>
            </a:r>
            <a:r>
              <a:rPr lang="ja-JP" altLang="en-US" dirty="0"/>
              <a:t>の記憶容量を動的に消費するため、サーバの記憶容量の枯渇によりアクセス障害が発生する可能性がある。</a:t>
            </a:r>
          </a:p>
          <a:p>
            <a:pPr lvl="2"/>
            <a:r>
              <a:rPr lang="ja-JP" altLang="en-US" dirty="0" smtClean="0"/>
              <a:t>公開</a:t>
            </a:r>
            <a:r>
              <a:rPr lang="ja-JP" altLang="en-US" dirty="0"/>
              <a:t>サービスを運用する業者や部署と、事前に協議しておくことが望ましい。</a:t>
            </a:r>
          </a:p>
          <a:p>
            <a:pPr marL="698500" lvl="1" indent="-342900">
              <a:buFont typeface="+mj-lt"/>
              <a:buAutoNum type="arabicPeriod"/>
            </a:pPr>
            <a:r>
              <a:rPr lang="ja-JP" altLang="en-US" dirty="0" smtClean="0"/>
              <a:t>データ</a:t>
            </a:r>
            <a:r>
              <a:rPr lang="ja-JP" altLang="en-US" dirty="0"/>
              <a:t>の</a:t>
            </a:r>
            <a:r>
              <a:rPr lang="ja-JP" altLang="en-US" dirty="0" smtClean="0"/>
              <a:t>信頼性</a:t>
            </a:r>
            <a:endParaRPr lang="en-US" altLang="ja-JP" dirty="0" smtClean="0"/>
          </a:p>
          <a:p>
            <a:pPr lvl="2"/>
            <a:r>
              <a:rPr lang="ja-JP" altLang="en-US" dirty="0" smtClean="0"/>
              <a:t>データの流通過程において、情報利用者による改ざん、情報提供者の意図しない編集・変更の可能性がある。</a:t>
            </a:r>
          </a:p>
          <a:p>
            <a:pPr marL="698500" lvl="1" indent="-342900">
              <a:buFont typeface="+mj-lt"/>
              <a:buAutoNum type="arabicPeriod"/>
            </a:pPr>
            <a:r>
              <a:rPr lang="ja-JP" altLang="en-US" dirty="0" smtClean="0"/>
              <a:t>プライバシー</a:t>
            </a:r>
            <a:r>
              <a:rPr lang="ja-JP" altLang="en-US" dirty="0"/>
              <a:t>・匿名化</a:t>
            </a:r>
          </a:p>
          <a:p>
            <a:pPr lvl="2"/>
            <a:r>
              <a:rPr lang="ja-JP" altLang="en-US" dirty="0" smtClean="0"/>
              <a:t>その</a:t>
            </a:r>
            <a:r>
              <a:rPr lang="ja-JP" altLang="en-US" dirty="0"/>
              <a:t>データに個人を特定する情報が含まれていないか、確認する必要がある</a:t>
            </a:r>
            <a:r>
              <a:rPr lang="ja-JP" altLang="en-US" dirty="0" smtClean="0"/>
              <a:t>。</a:t>
            </a:r>
          </a:p>
          <a:p>
            <a:pPr lvl="2"/>
            <a:r>
              <a:rPr lang="ja-JP" altLang="en-US" dirty="0" smtClean="0"/>
              <a:t>必要</a:t>
            </a:r>
            <a:r>
              <a:rPr lang="ja-JP" altLang="en-US" dirty="0"/>
              <a:t>に応じて、匿名化の手法を利用して、プライバシーを考慮すべきである。</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dirty="0"/>
          </a:p>
        </p:txBody>
      </p:sp>
    </p:spTree>
    <p:extLst>
      <p:ext uri="{BB962C8B-B14F-4D97-AF65-F5344CB8AC3E}">
        <p14:creationId xmlns:p14="http://schemas.microsoft.com/office/powerpoint/2010/main" val="2110069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smtClean="0"/>
              <a:t>III</a:t>
            </a:r>
            <a:r>
              <a:rPr lang="ja-JP" altLang="en-US" dirty="0" smtClean="0"/>
              <a:t>部 技術編</a:t>
            </a:r>
            <a:r>
              <a:rPr lang="en-US" altLang="ja-JP" dirty="0"/>
              <a:t>: </a:t>
            </a:r>
            <a:r>
              <a:rPr lang="en-US" altLang="ja-JP" dirty="0" smtClean="0"/>
              <a:t/>
            </a:r>
            <a:br>
              <a:rPr lang="en-US" altLang="ja-JP" dirty="0" smtClean="0"/>
            </a:br>
            <a:r>
              <a:rPr lang="ja-JP" altLang="en-US" dirty="0"/>
              <a:t>機械判読に適したオープンデータにしよう</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8</a:t>
            </a:fld>
            <a:endParaRPr lang="en-US" altLang="ja-JP"/>
          </a:p>
        </p:txBody>
      </p:sp>
    </p:spTree>
    <p:extLst>
      <p:ext uri="{BB962C8B-B14F-4D97-AF65-F5344CB8AC3E}">
        <p14:creationId xmlns:p14="http://schemas.microsoft.com/office/powerpoint/2010/main" val="19152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１．機械判読性に適したデータとは？</a:t>
            </a:r>
            <a:endParaRPr kumimoji="1" lang="ja-JP" altLang="en-US" dirty="0"/>
          </a:p>
        </p:txBody>
      </p:sp>
      <p:sp>
        <p:nvSpPr>
          <p:cNvPr id="5" name="スライド番号プレースホルダー 4"/>
          <p:cNvSpPr>
            <a:spLocks noGrp="1"/>
          </p:cNvSpPr>
          <p:nvPr>
            <p:ph type="sldNum" sz="quarter" idx="10"/>
          </p:nvPr>
        </p:nvSpPr>
        <p:spPr/>
        <p:txBody>
          <a:bodyPr/>
          <a:lstStyle/>
          <a:p>
            <a:fld id="{828DB9CE-5BAB-DD42-AA0D-450E70F4E87B}" type="slidenum">
              <a:rPr kumimoji="1" lang="ja-JP" altLang="en-US" smtClean="0"/>
              <a:pPr/>
              <a:t>9</a:t>
            </a:fld>
            <a:endParaRPr kumimoji="1" lang="ja-JP" altLang="en-US"/>
          </a:p>
        </p:txBody>
      </p:sp>
      <p:sp>
        <p:nvSpPr>
          <p:cNvPr id="8" name="コンテンツ プレースホルダー 7"/>
          <p:cNvSpPr>
            <a:spLocks noGrp="1"/>
          </p:cNvSpPr>
          <p:nvPr>
            <p:ph idx="1"/>
          </p:nvPr>
        </p:nvSpPr>
        <p:spPr/>
        <p:txBody>
          <a:bodyPr/>
          <a:lstStyle/>
          <a:p>
            <a:r>
              <a:rPr kumimoji="1" lang="ja-JP" altLang="en-US" dirty="0" smtClean="0"/>
              <a:t>このデータを、コンピュータが判読するには？</a:t>
            </a:r>
            <a:endParaRPr kumimoji="1" lang="ja-JP" altLang="en-US" dirty="0"/>
          </a:p>
        </p:txBody>
      </p:sp>
      <p:graphicFrame>
        <p:nvGraphicFramePr>
          <p:cNvPr id="10" name="グラフ 9"/>
          <p:cNvGraphicFramePr>
            <a:graphicFrameLocks/>
          </p:cNvGraphicFramePr>
          <p:nvPr>
            <p:extLst>
              <p:ext uri="{D42A27DB-BD31-4B8C-83A1-F6EECF244321}">
                <p14:modId xmlns:p14="http://schemas.microsoft.com/office/powerpoint/2010/main" val="599589458"/>
              </p:ext>
            </p:extLst>
          </p:nvPr>
        </p:nvGraphicFramePr>
        <p:xfrm>
          <a:off x="1208584" y="1556792"/>
          <a:ext cx="7848872" cy="4854335"/>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8409384" y="4581128"/>
            <a:ext cx="338554" cy="276999"/>
          </a:xfrm>
          <a:prstGeom prst="rect">
            <a:avLst/>
          </a:prstGeom>
          <a:noFill/>
        </p:spPr>
        <p:txBody>
          <a:bodyPr wrap="none" rtlCol="0">
            <a:spAutoFit/>
          </a:bodyPr>
          <a:lstStyle/>
          <a:p>
            <a:pPr algn="l"/>
            <a:r>
              <a:rPr kumimoji="1" lang="ja-JP" altLang="en-US" sz="1200" dirty="0" smtClean="0">
                <a:solidFill>
                  <a:schemeClr val="bg2"/>
                </a:solidFill>
                <a:latin typeface="+mj-ea"/>
                <a:ea typeface="+mj-ea"/>
                <a:cs typeface="ヒラギノ角ゴ ProN W6"/>
              </a:rPr>
              <a:t>月</a:t>
            </a:r>
          </a:p>
        </p:txBody>
      </p:sp>
      <p:sp>
        <p:nvSpPr>
          <p:cNvPr id="3" name="テキスト ボックス 2"/>
          <p:cNvSpPr txBox="1"/>
          <p:nvPr/>
        </p:nvSpPr>
        <p:spPr>
          <a:xfrm>
            <a:off x="4232920" y="1628800"/>
            <a:ext cx="1800493" cy="369332"/>
          </a:xfrm>
          <a:prstGeom prst="rect">
            <a:avLst/>
          </a:prstGeom>
          <a:noFill/>
        </p:spPr>
        <p:txBody>
          <a:bodyPr wrap="none" rtlCol="0">
            <a:spAutoFit/>
          </a:bodyPr>
          <a:lstStyle/>
          <a:p>
            <a:pPr algn="l"/>
            <a:r>
              <a:rPr kumimoji="1" lang="ja-JP" altLang="en-US" dirty="0" smtClean="0">
                <a:solidFill>
                  <a:schemeClr val="bg2"/>
                </a:solidFill>
                <a:latin typeface="+mj-ea"/>
                <a:ea typeface="+mj-ea"/>
                <a:cs typeface="ヒラギノ角ゴ ProN W6"/>
              </a:rPr>
              <a:t>都市の平均気温</a:t>
            </a:r>
          </a:p>
        </p:txBody>
      </p:sp>
      <p:sp>
        <p:nvSpPr>
          <p:cNvPr id="4" name="テキスト ボックス 3"/>
          <p:cNvSpPr txBox="1"/>
          <p:nvPr/>
        </p:nvSpPr>
        <p:spPr>
          <a:xfrm>
            <a:off x="1539694" y="1547642"/>
            <a:ext cx="473206" cy="276999"/>
          </a:xfrm>
          <a:prstGeom prst="rect">
            <a:avLst/>
          </a:prstGeom>
          <a:noFill/>
        </p:spPr>
        <p:txBody>
          <a:bodyPr wrap="none" rtlCol="0">
            <a:spAutoFit/>
          </a:bodyPr>
          <a:lstStyle/>
          <a:p>
            <a:pPr algn="l"/>
            <a:r>
              <a:rPr kumimoji="1" lang="en-US" altLang="ja-JP" sz="1200" dirty="0" smtClean="0">
                <a:solidFill>
                  <a:schemeClr val="bg2"/>
                </a:solidFill>
                <a:latin typeface="+mj-ea"/>
                <a:ea typeface="+mj-ea"/>
                <a:cs typeface="ヒラギノ角ゴ ProN W6"/>
              </a:rPr>
              <a:t>[</a:t>
            </a:r>
            <a:r>
              <a:rPr kumimoji="1" lang="ja-JP" altLang="en-US" sz="1200" dirty="0" smtClean="0">
                <a:solidFill>
                  <a:schemeClr val="bg2"/>
                </a:solidFill>
                <a:latin typeface="+mj-ea"/>
                <a:ea typeface="+mj-ea"/>
                <a:cs typeface="ヒラギノ角ゴ ProN W6"/>
              </a:rPr>
              <a:t>℃</a:t>
            </a:r>
            <a:r>
              <a:rPr kumimoji="1" lang="en-US" altLang="ja-JP" sz="1200" dirty="0" smtClean="0">
                <a:solidFill>
                  <a:schemeClr val="bg2"/>
                </a:solidFill>
                <a:latin typeface="+mj-ea"/>
                <a:ea typeface="+mj-ea"/>
                <a:cs typeface="ヒラギノ角ゴ ProN W6"/>
              </a:rPr>
              <a:t>]</a:t>
            </a:r>
            <a:endParaRPr kumimoji="1" lang="ja-JP" altLang="en-US" sz="1200" dirty="0" smtClean="0">
              <a:solidFill>
                <a:schemeClr val="bg2"/>
              </a:solidFill>
              <a:latin typeface="+mj-ea"/>
              <a:ea typeface="+mj-ea"/>
              <a:cs typeface="ヒラギノ角ゴ ProN W6"/>
            </a:endParaRPr>
          </a:p>
        </p:txBody>
      </p:sp>
    </p:spTree>
    <p:extLst>
      <p:ext uri="{BB962C8B-B14F-4D97-AF65-F5344CB8AC3E}">
        <p14:creationId xmlns:p14="http://schemas.microsoft.com/office/powerpoint/2010/main" val="1520374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2528</Words>
  <Application>Microsoft Office PowerPoint</Application>
  <PresentationFormat>A4 210 x 297 mm</PresentationFormat>
  <Paragraphs>561</Paragraphs>
  <Slides>21</Slides>
  <Notes>0</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21</vt:i4>
      </vt:variant>
    </vt:vector>
  </HeadingPairs>
  <TitlesOfParts>
    <vt:vector size="39"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ＭＳ 明朝</vt:lpstr>
      <vt:lpstr>ヒラギノ角ゴ ProN W3</vt:lpstr>
      <vt:lpstr>ヒラギノ角ゴ ProN W6</vt:lpstr>
      <vt:lpstr>メイリオ</vt:lpstr>
      <vt:lpstr>平成明朝</vt:lpstr>
      <vt:lpstr>Arial</vt:lpstr>
      <vt:lpstr>Calibri</vt:lpstr>
      <vt:lpstr>Century</vt:lpstr>
      <vt:lpstr>Times New Roman</vt:lpstr>
      <vt:lpstr>Wingdings</vt:lpstr>
      <vt:lpstr>VLEDパワポ基本テンプレート</vt:lpstr>
      <vt:lpstr>オープンデータガイド第１版 ～オープンデータのためのルール・技術の手引き～技術編</vt:lpstr>
      <vt:lpstr>目次</vt:lpstr>
      <vt:lpstr>第I部 Getting Started: オープンデータをはじめよう</vt:lpstr>
      <vt:lpstr>６．オープンデータの作成・公開手順</vt:lpstr>
      <vt:lpstr>６．オープンデータの作成・公開手順／Step2: 現状把握</vt:lpstr>
      <vt:lpstr>６．オープンデータの作成・公開手順／Step 3: 計画立案</vt:lpstr>
      <vt:lpstr>６．オープンデータの作成・公開手順／Step 4: 公開作業</vt:lpstr>
      <vt:lpstr>第III部 技術編:  機械判読に適したオープンデータにしよう</vt:lpstr>
      <vt:lpstr>１．機械判読性に適したデータとは？</vt:lpstr>
      <vt:lpstr>１．機械判読性に適したデータとは？</vt:lpstr>
      <vt:lpstr>１．機械判読性に適したデータとは？</vt:lpstr>
      <vt:lpstr>２．データカタログとは？</vt:lpstr>
      <vt:lpstr>３．オープンデータと識別子</vt:lpstr>
      <vt:lpstr>４．オープンデータの技術レベル</vt:lpstr>
      <vt:lpstr>５．機械判読に適したデータを作成するための指針</vt:lpstr>
      <vt:lpstr>５．機械判読に適したデータを作成するための指針／ファイル形式</vt:lpstr>
      <vt:lpstr>５．機械判読に適したデータを作成するための指針／表形式データ</vt:lpstr>
      <vt:lpstr>５．機械判読に適したデータを作成するための指針／表形式データ</vt:lpstr>
      <vt:lpstr>５．機械判読に適したデータを作成するための指針／文書データ</vt:lpstr>
      <vt:lpstr>５．機械判読に適したデータを作成するための指針／地理空間情報</vt:lpstr>
      <vt:lpstr>５．機械判読に適したデータを作成するための指針 ／リアルタイムデータ</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2015-02-11T14:33:53Z</dcterms:modified>
</cp:coreProperties>
</file>