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6" r:id="rId1"/>
  </p:sldMasterIdLst>
  <p:notesMasterIdLst>
    <p:notesMasterId r:id="rId20"/>
  </p:notesMasterIdLst>
  <p:handoutMasterIdLst>
    <p:handoutMasterId r:id="rId21"/>
  </p:handoutMasterIdLst>
  <p:sldIdLst>
    <p:sldId id="273" r:id="rId2"/>
    <p:sldId id="339" r:id="rId3"/>
    <p:sldId id="343" r:id="rId4"/>
    <p:sldId id="344" r:id="rId5"/>
    <p:sldId id="342" r:id="rId6"/>
    <p:sldId id="338" r:id="rId7"/>
    <p:sldId id="325" r:id="rId8"/>
    <p:sldId id="328" r:id="rId9"/>
    <p:sldId id="329" r:id="rId10"/>
    <p:sldId id="330" r:id="rId11"/>
    <p:sldId id="331" r:id="rId12"/>
    <p:sldId id="314" r:id="rId13"/>
    <p:sldId id="333" r:id="rId14"/>
    <p:sldId id="334" r:id="rId15"/>
    <p:sldId id="335" r:id="rId16"/>
    <p:sldId id="336" r:id="rId17"/>
    <p:sldId id="340" r:id="rId18"/>
    <p:sldId id="305" r:id="rId19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FD7B"/>
    <a:srgbClr val="FF9999"/>
    <a:srgbClr val="FFFFCC"/>
    <a:srgbClr val="FEF39E"/>
    <a:srgbClr val="FEF7C2"/>
    <a:srgbClr val="ACCAEA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40" autoAdjust="0"/>
    <p:restoredTop sz="78934" autoAdjust="0"/>
  </p:normalViewPr>
  <p:slideViewPr>
    <p:cSldViewPr snapToGrid="0">
      <p:cViewPr varScale="1">
        <p:scale>
          <a:sx n="87" d="100"/>
          <a:sy n="87" d="100"/>
        </p:scale>
        <p:origin x="114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97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0503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4" cy="513508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4" cy="513508"/>
          </a:xfrm>
          <a:prstGeom prst="rect">
            <a:avLst/>
          </a:prstGeom>
        </p:spPr>
        <p:txBody>
          <a:bodyPr vert="horz" lIns="94640" tIns="47320" rIns="94640" bIns="47320" rtlCol="0"/>
          <a:lstStyle>
            <a:lvl1pPr algn="r">
              <a:defRPr sz="1200"/>
            </a:lvl1pPr>
          </a:lstStyle>
          <a:p>
            <a:fld id="{66F88123-A72D-4A14-B6E7-D35606FB029F}" type="datetimeFigureOut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0" tIns="47320" rIns="94640" bIns="473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8"/>
            <a:ext cx="5679440" cy="4029879"/>
          </a:xfrm>
          <a:prstGeom prst="rect">
            <a:avLst/>
          </a:prstGeom>
        </p:spPr>
        <p:txBody>
          <a:bodyPr vert="horz" lIns="94640" tIns="47320" rIns="94640" bIns="473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4" cy="513507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4" cy="513507"/>
          </a:xfrm>
          <a:prstGeom prst="rect">
            <a:avLst/>
          </a:prstGeom>
        </p:spPr>
        <p:txBody>
          <a:bodyPr vert="horz" lIns="94640" tIns="47320" rIns="94640" bIns="47320" rtlCol="0" anchor="b"/>
          <a:lstStyle>
            <a:lvl1pPr algn="r">
              <a:defRPr sz="1200"/>
            </a:lvl1pPr>
          </a:lstStyle>
          <a:p>
            <a:fld id="{3CA8F942-57D8-4E89-9E4A-15B6E220B3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7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23BC8-2E11-4966-83A1-D80C72AFE13C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0468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04519-7A50-45D0-B628-5E9A35C0265D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764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F23DA-8F18-4AF5-84DB-91147DFC5AB6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89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1F5E0B-BBA0-43B1-8B19-77D8FAB463CA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A9099-B160-471B-B37A-18AFF0B8B503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486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49238-EAFE-42E3-9FDF-BAE03A836DDA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790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206-0B22-4966-9B61-9D1877ECE94E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837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E26A1-8CC5-4767-83D7-18D0D90A0B3B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934473" y="6356353"/>
            <a:ext cx="2057400" cy="365125"/>
          </a:xfrm>
        </p:spPr>
        <p:txBody>
          <a:bodyPr/>
          <a:lstStyle>
            <a:lvl1pP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fld id="{8CBEF25B-3ADC-4DFF-8E86-4C62BA074657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9146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5B082-B48D-4099-A1E0-9BEDA9756FD1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597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122DA-099C-470F-BEBB-3E9315A49CB4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227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B0401-7A7B-4FF0-936C-A9BB3745997F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64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F54E5-EA55-440B-850A-81CEC4BCD5AC}" type="datetime1">
              <a:rPr kumimoji="1" lang="ja-JP" altLang="en-US" smtClean="0"/>
              <a:t>2020/1/9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EF25B-3ADC-4DFF-8E86-4C62BA0746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802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6.jpe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jpe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jpe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68743" y="1512167"/>
            <a:ext cx="7594765" cy="264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千葉県官民データ活用推進計画</a:t>
            </a:r>
            <a:endParaRPr lang="en-US" altLang="ja-JP" sz="4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（千葉県ＩＣＴ利活用戦略）</a:t>
            </a:r>
            <a:endParaRPr lang="en-US" altLang="ja-JP" sz="4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について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26210" y="5011036"/>
            <a:ext cx="80743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令和２年１月７日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spcBef>
                <a:spcPts val="1200"/>
              </a:spcBef>
            </a:pP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千葉県 総合企画部 政策企画課</a:t>
            </a:r>
          </a:p>
        </p:txBody>
      </p:sp>
      <p:sp>
        <p:nvSpPr>
          <p:cNvPr id="7" name="タイトル 2"/>
          <p:cNvSpPr txBox="1">
            <a:spLocks/>
          </p:cNvSpPr>
          <p:nvPr/>
        </p:nvSpPr>
        <p:spPr bwMode="gray">
          <a:xfrm>
            <a:off x="526212" y="220488"/>
            <a:ext cx="6292601" cy="71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defTabSz="958850" rtl="0" eaLnBrk="0" fontAlgn="ctr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+mj-ea"/>
                <a:cs typeface="+mj-cs"/>
              </a:defRPr>
            </a:lvl1pPr>
            <a:lvl2pPr algn="l" defTabSz="958850" rtl="0" eaLnBrk="0" fontAlgn="ctr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2pPr>
            <a:lvl3pPr algn="l" defTabSz="958850" rtl="0" eaLnBrk="0" fontAlgn="ctr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3pPr>
            <a:lvl4pPr algn="l" defTabSz="958850" rtl="0" eaLnBrk="0" fontAlgn="ctr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4pPr>
            <a:lvl5pPr algn="l" defTabSz="958850" rtl="0" eaLnBrk="0" fontAlgn="ctr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5pPr>
            <a:lvl6pPr marL="457200" algn="l" defTabSz="958850" rtl="0" fontAlgn="ctr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6pPr>
            <a:lvl7pPr marL="914400" algn="l" defTabSz="958850" rtl="0" fontAlgn="ctr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7pPr>
            <a:lvl8pPr marL="1371600" algn="l" defTabSz="958850" rtl="0" fontAlgn="ctr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8pPr>
            <a:lvl9pPr marL="1828800" algn="l" defTabSz="958850" rtl="0" fontAlgn="ctr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ＭＳ Ｐゴシック" charset="-128"/>
                <a:ea typeface="ＭＳ Ｐゴシック" charset="-128"/>
              </a:defRPr>
            </a:lvl9pPr>
          </a:lstStyle>
          <a:p>
            <a:r>
              <a:rPr lang="ja-JP" altLang="en-US" sz="2000" kern="0" dirty="0">
                <a:latin typeface="Meiryo UI" panose="020B0604030504040204" pitchFamily="50" charset="-128"/>
                <a:ea typeface="Meiryo UI" panose="020B0604030504040204" pitchFamily="50" charset="-128"/>
              </a:rPr>
              <a:t>オープンデータリーダ育成研修</a:t>
            </a:r>
          </a:p>
        </p:txBody>
      </p:sp>
    </p:spTree>
    <p:extLst>
      <p:ext uri="{BB962C8B-B14F-4D97-AF65-F5344CB8AC3E}">
        <p14:creationId xmlns:p14="http://schemas.microsoft.com/office/powerpoint/2010/main" val="1616714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誰もがどこでも能力を発揮できる社会</a:t>
            </a:r>
            <a:endParaRPr lang="ja-JP" altLang="en-US" sz="3600" spc="-100" dirty="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4683302" y="2208784"/>
            <a:ext cx="4171482" cy="149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テレワーク等により、誰もが介護や子育てをしながら、　柔軟な働き方を選択できる。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772566" y="5053455"/>
            <a:ext cx="3646535" cy="151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自宅のパソコンやタブレットから、誰もが学校や塾の講義を聴講できる。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テキスト ボックス 85"/>
          <p:cNvSpPr txBox="1">
            <a:spLocks noChangeArrowheads="1"/>
          </p:cNvSpPr>
          <p:nvPr/>
        </p:nvSpPr>
        <p:spPr bwMode="auto">
          <a:xfrm>
            <a:off x="4109796" y="1062690"/>
            <a:ext cx="491793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B7202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ライフステージに応じた</a:t>
            </a:r>
            <a:endParaRPr lang="ja-JP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B7202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自由・多様な働き方の実現</a:t>
            </a:r>
            <a:endParaRPr lang="ja-JP" altLang="ja-JP" sz="2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" name="テキスト ボックス 24"/>
          <p:cNvSpPr txBox="1">
            <a:spLocks noChangeArrowheads="1"/>
          </p:cNvSpPr>
          <p:nvPr/>
        </p:nvSpPr>
        <p:spPr bwMode="auto">
          <a:xfrm>
            <a:off x="200161" y="4360219"/>
            <a:ext cx="43822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B7202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多様な教育機会の実現</a:t>
            </a:r>
            <a:endParaRPr lang="ja-JP" altLang="ja-JP" sz="2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9" name="円/楕円 12"/>
          <p:cNvSpPr>
            <a:spLocks noChangeArrowheads="1"/>
          </p:cNvSpPr>
          <p:nvPr/>
        </p:nvSpPr>
        <p:spPr bwMode="auto">
          <a:xfrm>
            <a:off x="130623" y="992209"/>
            <a:ext cx="4261002" cy="291699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9393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0" name="Group 3"/>
          <p:cNvGrpSpPr>
            <a:grpSpLocks/>
          </p:cNvGrpSpPr>
          <p:nvPr/>
        </p:nvGrpSpPr>
        <p:grpSpPr bwMode="auto">
          <a:xfrm>
            <a:off x="402506" y="1488935"/>
            <a:ext cx="3806048" cy="1971365"/>
            <a:chOff x="2433" y="7037"/>
            <a:chExt cx="3620" cy="1875"/>
          </a:xfrm>
        </p:grpSpPr>
        <p:sp>
          <p:nvSpPr>
            <p:cNvPr id="21" name="直線コネクタ 111"/>
            <p:cNvSpPr>
              <a:spLocks noChangeShapeType="1"/>
            </p:cNvSpPr>
            <p:nvPr/>
          </p:nvSpPr>
          <p:spPr bwMode="auto">
            <a:xfrm>
              <a:off x="3621" y="7504"/>
              <a:ext cx="886" cy="0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2" name="図 9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8" y="7187"/>
              <a:ext cx="525" cy="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図 6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3" y="7037"/>
              <a:ext cx="1093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図 6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" y="7218"/>
              <a:ext cx="739" cy="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図 6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070" y="7403"/>
              <a:ext cx="536" cy="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7" name="図 8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" y="8153"/>
              <a:ext cx="1343" cy="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8" name="図 10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9" y="8316"/>
              <a:ext cx="786" cy="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図 17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887" y="8411"/>
              <a:ext cx="536" cy="5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直線コネクタ 114"/>
            <p:cNvSpPr>
              <a:spLocks noChangeShapeType="1"/>
            </p:cNvSpPr>
            <p:nvPr/>
          </p:nvSpPr>
          <p:spPr bwMode="auto">
            <a:xfrm flipH="1">
              <a:off x="4696" y="7673"/>
              <a:ext cx="447" cy="660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直線コネクタ 112"/>
            <p:cNvSpPr>
              <a:spLocks noChangeShapeType="1"/>
            </p:cNvSpPr>
            <p:nvPr/>
          </p:nvSpPr>
          <p:spPr bwMode="auto">
            <a:xfrm>
              <a:off x="2794" y="7822"/>
              <a:ext cx="536" cy="700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9" name="円/楕円 46"/>
          <p:cNvSpPr>
            <a:spLocks noChangeArrowheads="1"/>
          </p:cNvSpPr>
          <p:nvPr/>
        </p:nvSpPr>
        <p:spPr bwMode="auto">
          <a:xfrm>
            <a:off x="4452602" y="3982526"/>
            <a:ext cx="4499138" cy="2670543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A9393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0" name="Group 15"/>
          <p:cNvGrpSpPr>
            <a:grpSpLocks/>
          </p:cNvGrpSpPr>
          <p:nvPr/>
        </p:nvGrpSpPr>
        <p:grpSpPr bwMode="auto">
          <a:xfrm>
            <a:off x="5003100" y="4374642"/>
            <a:ext cx="3314515" cy="1886309"/>
            <a:chOff x="7416" y="6969"/>
            <a:chExt cx="3382" cy="1925"/>
          </a:xfrm>
        </p:grpSpPr>
        <p:pic>
          <p:nvPicPr>
            <p:cNvPr id="31" name="図 124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5" y="7573"/>
              <a:ext cx="1042" cy="7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" name="直線コネクタ 149"/>
            <p:cNvSpPr>
              <a:spLocks noChangeShapeType="1"/>
            </p:cNvSpPr>
            <p:nvPr/>
          </p:nvSpPr>
          <p:spPr bwMode="auto">
            <a:xfrm>
              <a:off x="8122" y="7362"/>
              <a:ext cx="631" cy="445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直線コネクタ 150"/>
            <p:cNvSpPr>
              <a:spLocks noChangeShapeType="1"/>
            </p:cNvSpPr>
            <p:nvPr/>
          </p:nvSpPr>
          <p:spPr bwMode="auto">
            <a:xfrm flipH="1">
              <a:off x="8143" y="7893"/>
              <a:ext cx="631" cy="446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直線コネクタ 151"/>
            <p:cNvSpPr>
              <a:spLocks noChangeShapeType="1"/>
            </p:cNvSpPr>
            <p:nvPr/>
          </p:nvSpPr>
          <p:spPr bwMode="auto">
            <a:xfrm>
              <a:off x="9430" y="7875"/>
              <a:ext cx="527" cy="375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直線コネクタ 147"/>
            <p:cNvSpPr>
              <a:spLocks noChangeShapeType="1"/>
            </p:cNvSpPr>
            <p:nvPr/>
          </p:nvSpPr>
          <p:spPr bwMode="auto">
            <a:xfrm flipH="1">
              <a:off x="9395" y="7283"/>
              <a:ext cx="631" cy="446"/>
            </a:xfrm>
            <a:prstGeom prst="line">
              <a:avLst/>
            </a:prstGeom>
            <a:noFill/>
            <a:ln w="19050" algn="ctr">
              <a:solidFill>
                <a:srgbClr val="B72020"/>
              </a:solidFill>
              <a:prstDash val="sysDash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E7E6E6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62" name="図 12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29" y="7125"/>
              <a:ext cx="1069" cy="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3" name="図 12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4" y="8161"/>
              <a:ext cx="802" cy="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5" name="Picture 41" descr="マウスをクリック(液晶・女性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9794" y="8074"/>
              <a:ext cx="862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72" name="図 1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16" y="6969"/>
              <a:ext cx="848" cy="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7248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生産性の高い産業に支えられる社会</a:t>
            </a:r>
            <a:endParaRPr lang="ja-JP" altLang="en-US" sz="3600" spc="-100" dirty="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4585691" y="2271610"/>
            <a:ext cx="4146094" cy="149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中小製造業や農林水産業において　ＡＩ、ＩｏＴ等による省力化、効率化が図られる。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720174" y="5215980"/>
            <a:ext cx="4185551" cy="1241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健康や医療、介護のデータが活用され、情報共有やサービス提供の効率化が図れる。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テキスト ボックス 85"/>
          <p:cNvSpPr txBox="1">
            <a:spLocks noChangeArrowheads="1"/>
          </p:cNvSpPr>
          <p:nvPr/>
        </p:nvSpPr>
        <p:spPr bwMode="auto">
          <a:xfrm>
            <a:off x="4086684" y="1192208"/>
            <a:ext cx="485282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0070C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中小製造業・農林水産業の</a:t>
            </a:r>
            <a:endParaRPr lang="ja-JP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0070C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生産性向上</a:t>
            </a:r>
            <a:endParaRPr lang="ja-JP" altLang="ja-JP" sz="2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11" name="テキスト ボックス 24"/>
          <p:cNvSpPr txBox="1">
            <a:spLocks noChangeArrowheads="1"/>
          </p:cNvSpPr>
          <p:nvPr/>
        </p:nvSpPr>
        <p:spPr bwMode="auto">
          <a:xfrm>
            <a:off x="416632" y="4053376"/>
            <a:ext cx="483040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0070C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データの活用による医療・</a:t>
            </a:r>
            <a:endParaRPr lang="en-US" altLang="ja-JP" sz="3200" b="1" dirty="0">
              <a:solidFill>
                <a:srgbClr val="0070C0"/>
              </a:solidFill>
              <a:latin typeface="ＭＳ Ｐゴシック" panose="020B0600070205080204" pitchFamily="50" charset="-128"/>
              <a:ea typeface="Meiryo UI" panose="020B0604030504040204" pitchFamily="50" charset="-128"/>
            </a:endParaRPr>
          </a:p>
          <a:p>
            <a:pPr algn="ctr" fontAlgn="ctr">
              <a:spcAft>
                <a:spcPts val="0"/>
              </a:spcAft>
            </a:pPr>
            <a:r>
              <a:rPr lang="ja-JP" altLang="ja-JP" sz="3200" b="1" dirty="0">
                <a:solidFill>
                  <a:srgbClr val="0070C0"/>
                </a:solidFill>
                <a:latin typeface="ＭＳ Ｐゴシック" panose="020B0600070205080204" pitchFamily="50" charset="-128"/>
                <a:ea typeface="Meiryo UI" panose="020B0604030504040204" pitchFamily="50" charset="-128"/>
              </a:rPr>
              <a:t>福祉分野の生産性向上</a:t>
            </a:r>
            <a:endParaRPr lang="ja-JP" altLang="ja-JP" sz="2800" dirty="0"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  <a:cs typeface="ＭＳ Ｐゴシック" panose="020B0600070205080204" pitchFamily="50" charset="-128"/>
            </a:endParaRPr>
          </a:p>
        </p:txBody>
      </p:sp>
      <p:sp>
        <p:nvSpPr>
          <p:cNvPr id="2" name="円/楕円 33"/>
          <p:cNvSpPr>
            <a:spLocks noChangeArrowheads="1"/>
          </p:cNvSpPr>
          <p:nvPr/>
        </p:nvSpPr>
        <p:spPr bwMode="auto">
          <a:xfrm>
            <a:off x="152400" y="1125503"/>
            <a:ext cx="4269733" cy="263147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535576" y="1371137"/>
            <a:ext cx="3681365" cy="1786031"/>
            <a:chOff x="2261" y="3278"/>
            <a:chExt cx="4209" cy="2041"/>
          </a:xfrm>
        </p:grpSpPr>
        <p:pic>
          <p:nvPicPr>
            <p:cNvPr id="3076" name="図 3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1" y="4459"/>
              <a:ext cx="1273" cy="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図 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5" y="3278"/>
              <a:ext cx="1190" cy="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図 3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0" y="3414"/>
              <a:ext cx="619" cy="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図 4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1" y="4454"/>
              <a:ext cx="1155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下矢印 42"/>
            <p:cNvSpPr>
              <a:spLocks noChangeArrowheads="1"/>
            </p:cNvSpPr>
            <p:nvPr/>
          </p:nvSpPr>
          <p:spPr bwMode="auto">
            <a:xfrm>
              <a:off x="3780" y="4112"/>
              <a:ext cx="1293" cy="245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3081" name="図 8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8" y="4319"/>
              <a:ext cx="642" cy="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2" name="図 8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2" y="4325"/>
              <a:ext cx="932" cy="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円/楕円 23"/>
          <p:cNvSpPr>
            <a:spLocks noChangeArrowheads="1"/>
          </p:cNvSpPr>
          <p:nvPr/>
        </p:nvSpPr>
        <p:spPr bwMode="auto">
          <a:xfrm>
            <a:off x="5017721" y="3997234"/>
            <a:ext cx="3947918" cy="2637362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5191704" y="4558938"/>
            <a:ext cx="3409452" cy="1514580"/>
            <a:chOff x="7690" y="3286"/>
            <a:chExt cx="3876" cy="1722"/>
          </a:xfrm>
        </p:grpSpPr>
        <p:pic>
          <p:nvPicPr>
            <p:cNvPr id="3085" name="図 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0" y="3289"/>
              <a:ext cx="855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6" name="Picture 4" descr="C:\Users\fr021409\Desktop\無題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6" y="3286"/>
              <a:ext cx="412" cy="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稲妻 30"/>
            <p:cNvSpPr>
              <a:spLocks noChangeArrowheads="1"/>
            </p:cNvSpPr>
            <p:nvPr/>
          </p:nvSpPr>
          <p:spPr bwMode="gray">
            <a:xfrm rot="7802795">
              <a:off x="9556" y="3301"/>
              <a:ext cx="500" cy="774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稲妻 32"/>
            <p:cNvSpPr>
              <a:spLocks noChangeArrowheads="1"/>
            </p:cNvSpPr>
            <p:nvPr/>
          </p:nvSpPr>
          <p:spPr bwMode="gray">
            <a:xfrm rot="13797205" flipV="1">
              <a:off x="9664" y="4053"/>
              <a:ext cx="513" cy="774"/>
            </a:xfrm>
            <a:prstGeom prst="lightningBolt">
              <a:avLst/>
            </a:prstGeom>
            <a:solidFill>
              <a:srgbClr val="FFFF00"/>
            </a:solidFill>
            <a:ln>
              <a:noFill/>
            </a:ln>
            <a:effectLst>
              <a:outerShdw blurRad="50800" dist="38100" dir="2700000" algn="tl" rotWithShape="0">
                <a:srgbClr val="000000">
                  <a:alpha val="39999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3089" name="図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15" y="3484"/>
              <a:ext cx="502" cy="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0" name="図 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55" y="3364"/>
              <a:ext cx="711" cy="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1" name="図 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0" y="4309"/>
              <a:ext cx="643" cy="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2" name="図 1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0" y="4099"/>
              <a:ext cx="459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3" name="図 4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05" y="4279"/>
              <a:ext cx="444" cy="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4" name="図 17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0" y="4459"/>
              <a:ext cx="489" cy="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95" name="図 2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369" y="4130"/>
              <a:ext cx="828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52280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実現に向けた各プレーヤーの役割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53" y="930787"/>
            <a:ext cx="8588959" cy="56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9697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実現に向けた県の取組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2829" y="949565"/>
            <a:ext cx="8185594" cy="5601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波及効果の高いプロジェクト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プレーヤーがＩＣＴ利活用に取り組むきっかけとなる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よう、共通する課題・ニーズの解決に、県が早期に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800"/>
              </a:spcAft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プロジェクト化して実践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個別施策の推進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それぞれの目指す姿の実現に向けて県が主体と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800"/>
              </a:spcAft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なって推進する取組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推進を支える土台づくり</a:t>
            </a:r>
            <a:r>
              <a:rPr lang="ja-JP" altLang="en-US" sz="3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lang="en-US" altLang="ja-JP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将来にわたって</a:t>
            </a:r>
            <a:r>
              <a:rPr lang="en-US" altLang="ja-JP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ICT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利活用を確実に推進していく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800"/>
              </a:spcAft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ための土台づくり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0642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波及効果の高いプロジェクト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1355" y="845858"/>
            <a:ext cx="8542198" cy="1835269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①</a:t>
            </a:r>
            <a:r>
              <a:rPr lang="en-US" altLang="ja-JP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ICT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を活用した庁内業務の効率化</a:t>
            </a:r>
            <a:endParaRPr lang="en-US" altLang="ja-JP" sz="32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800" b="1" spc="1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庁内事務におけるＲＰＡの導入や手続のオンライン化　の推進等による職員の負担軽減や生産性向上</a:t>
            </a:r>
            <a:endParaRPr lang="en-US" altLang="ja-JP" sz="2800" b="1" spc="1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1355" y="2929086"/>
            <a:ext cx="8542198" cy="1835269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②</a:t>
            </a:r>
            <a:r>
              <a:rPr lang="en-US" altLang="ja-JP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ICT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の活用による現場業務改革</a:t>
            </a:r>
            <a:endParaRPr lang="en-US" altLang="ja-JP" sz="32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lvl="0">
              <a:spcBef>
                <a:spcPts val="1200"/>
              </a:spcBef>
            </a:pPr>
            <a:r>
              <a:rPr lang="ja-JP" altLang="en-US" sz="28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児童相談所などの現場におけるモバイル端末等の　効果的な運用による業務プロセスの見直し</a:t>
            </a:r>
            <a:endParaRPr lang="en-US" altLang="ja-JP" sz="28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1355" y="5052009"/>
            <a:ext cx="8542198" cy="1404382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③</a:t>
            </a:r>
            <a:r>
              <a:rPr lang="en-US" altLang="ja-JP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ICT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を効果的に利活用できる人材の育成</a:t>
            </a:r>
            <a:endParaRPr lang="en-US" altLang="ja-JP" sz="32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8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各プレーヤーのリテラシー（利活用能力）の向上</a:t>
            </a:r>
            <a:endParaRPr lang="en-US" altLang="ja-JP" sz="28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9398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個別施策の推進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29500" y="5486095"/>
            <a:ext cx="8164285" cy="126740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900"/>
              </a:spcBef>
            </a:pPr>
            <a:r>
              <a:rPr lang="ja-JP" altLang="en-US" sz="20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20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spcBef>
                <a:spcPts val="900"/>
              </a:spcBef>
            </a:pPr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・中小企業の経営力の向上</a:t>
            </a:r>
            <a:endParaRPr lang="en-US" altLang="ja-JP" sz="24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・医療・福祉分野の生産性向上によるニーズへの対応</a:t>
            </a:r>
            <a:endParaRPr lang="en-US" altLang="ja-JP" sz="24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22977" y="4982044"/>
            <a:ext cx="7510234" cy="940526"/>
          </a:xfrm>
          <a:prstGeom prst="roundRect">
            <a:avLst/>
          </a:prstGeom>
          <a:solidFill>
            <a:schemeClr val="bg1"/>
          </a:solidFill>
          <a:ln w="34925" cmpd="dbl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spc="1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「生産性の高い産業に支えられる社会」の実現に向けた取組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83323" y="1222488"/>
            <a:ext cx="8164285" cy="17027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28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8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・行政手続きのオンライン化と業務の効率化</a:t>
            </a:r>
          </a:p>
          <a:p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2400" b="1" u="sng" spc="100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・オープンデータ・ビッグデータの活用</a:t>
            </a:r>
            <a:endParaRPr lang="en-US" altLang="ja-JP" sz="2400" b="1" u="sng" spc="100" dirty="0">
              <a:solidFill>
                <a:srgbClr val="FF00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400" b="1" spc="100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24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・安全・安心な生活環境の整備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222977" y="791548"/>
            <a:ext cx="6791777" cy="940526"/>
          </a:xfrm>
          <a:prstGeom prst="roundRect">
            <a:avLst/>
          </a:prstGeom>
          <a:solidFill>
            <a:schemeClr val="bg1"/>
          </a:solidFill>
          <a:ln w="34925" cmpd="dbl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spc="1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「あらゆる人が暮らしやすい社会」の実現に向けた取組</a:t>
            </a:r>
            <a:endParaRPr lang="en-US" altLang="ja-JP" sz="2800" spc="1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91590" y="3494390"/>
            <a:ext cx="8164285" cy="134335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900"/>
              </a:spcBef>
            </a:pPr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endParaRPr lang="en-US" altLang="ja-JP" sz="24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spcBef>
                <a:spcPts val="900"/>
              </a:spcBef>
            </a:pPr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・自由で多様な働き方を選べる環境整備</a:t>
            </a:r>
            <a:endParaRPr lang="en-US" altLang="ja-JP" sz="24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4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・誰でも能力を発揮できる環境整備</a:t>
            </a:r>
            <a:endParaRPr lang="en-US" altLang="ja-JP" sz="24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222977" y="3069489"/>
            <a:ext cx="7614737" cy="901491"/>
          </a:xfrm>
          <a:prstGeom prst="roundRect">
            <a:avLst/>
          </a:prstGeom>
          <a:solidFill>
            <a:schemeClr val="bg1"/>
          </a:solidFill>
          <a:ln w="34925" cmpd="dbl"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spc="1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「誰もがどこでも能力を発揮できる社会」の実現に向けた取組</a:t>
            </a:r>
          </a:p>
        </p:txBody>
      </p:sp>
    </p:spTree>
    <p:extLst>
      <p:ext uri="{BB962C8B-B14F-4D97-AF65-F5344CB8AC3E}">
        <p14:creationId xmlns:p14="http://schemas.microsoft.com/office/powerpoint/2010/main" val="1498386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推進を支える土台づくり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36619" y="939527"/>
            <a:ext cx="8705080" cy="1912213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4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①共創の機会の創出</a:t>
            </a:r>
            <a:endParaRPr lang="en-US" altLang="ja-JP" sz="34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600"/>
              </a:spcBef>
            </a:pPr>
            <a:r>
              <a:rPr lang="ja-JP" altLang="en-US" sz="2800" b="1" spc="1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3000" b="1" spc="1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プレーヤー間の交流の機会の拡充、地域ニーズ</a:t>
            </a:r>
            <a:endParaRPr lang="en-US" altLang="ja-JP" sz="3000" b="1" spc="1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3000" b="1" spc="1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の把握</a:t>
            </a:r>
            <a:endParaRPr lang="en-US" altLang="ja-JP" sz="3000" b="1" spc="1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28527" y="3110718"/>
            <a:ext cx="8705080" cy="1881436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400" b="1" u="sng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②データの共有と活用</a:t>
            </a:r>
            <a:endParaRPr lang="en-US" altLang="ja-JP" sz="3400" b="1" u="sng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600"/>
              </a:spcBef>
            </a:pPr>
            <a:r>
              <a:rPr lang="ja-JP" altLang="en-US" sz="28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</a:t>
            </a:r>
            <a:r>
              <a:rPr lang="ja-JP" altLang="en-US" sz="3000" b="1" spc="100" dirty="0">
                <a:solidFill>
                  <a:srgbClr val="FF0000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県・市町村が保有するデータのオープン化の促進、産学官民連携によるデータ活用事例の創出</a:t>
            </a:r>
            <a:endParaRPr lang="en-US" altLang="ja-JP" sz="3000" b="1" spc="100" dirty="0">
              <a:solidFill>
                <a:srgbClr val="FF0000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6619" y="5262981"/>
            <a:ext cx="8705080" cy="1388993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34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③知識の普及や機会の提供</a:t>
            </a:r>
            <a:endParaRPr lang="en-US" altLang="ja-JP" sz="34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spcBef>
                <a:spcPts val="600"/>
              </a:spcBef>
            </a:pPr>
            <a:r>
              <a:rPr lang="ja-JP" altLang="en-US" sz="3000" b="1" spc="100" dirty="0">
                <a:solidFill>
                  <a:prstClr val="black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ＩＣＴに関する研修会や体験会の開催</a:t>
            </a:r>
            <a:endParaRPr lang="en-US" altLang="ja-JP" sz="3000" b="1" spc="100" dirty="0">
              <a:solidFill>
                <a:prstClr val="black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78730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spc="-1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オープンデータ・ビッグデータ活用の推進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326571" y="957994"/>
            <a:ext cx="8519295" cy="53905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ja-JP" altLang="en-US" sz="3200" b="1" spc="1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オープンデータ化の促進</a:t>
            </a:r>
            <a:endParaRPr lang="en-US" altLang="ja-JP" sz="3200" b="1" spc="100" dirty="0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・県保有データのオープンデータ化の推進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・セミナー開催の継続等により、市町村のオープン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データの公開を推進</a:t>
            </a:r>
          </a:p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ja-JP" altLang="en-US" sz="3200" b="1" spc="100" dirty="0">
                <a:solidFill>
                  <a:schemeClr val="tx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データ活用した事例の創出</a:t>
            </a:r>
            <a:endParaRPr lang="en-US" altLang="ja-JP" sz="3200" b="1" spc="100" dirty="0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県地域</a:t>
            </a:r>
            <a:r>
              <a:rPr lang="en-US" altLang="ja-JP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IT</a:t>
            </a:r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化推進協議会と連携し、以下に取り組む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・民間企業・団体と取組事例の共有や意見交換の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spcAft>
                <a:spcPts val="600"/>
              </a:spcAft>
            </a:pPr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ための機会と場の設置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  </a:t>
            </a:r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・産学官民連携によるオープンデータやビッグデータ</a:t>
            </a:r>
            <a:endParaRPr lang="en-US" altLang="ja-JP" sz="2800" b="1" spc="1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2800" b="1" spc="1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の活用事例の創出を促す。</a:t>
            </a:r>
          </a:p>
        </p:txBody>
      </p:sp>
    </p:spTree>
    <p:extLst>
      <p:ext uri="{BB962C8B-B14F-4D97-AF65-F5344CB8AC3E}">
        <p14:creationId xmlns:p14="http://schemas.microsoft.com/office/powerpoint/2010/main" val="1418038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23405" y="1567538"/>
            <a:ext cx="70016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ご清聴ありがとうございました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171301" y="4802786"/>
            <a:ext cx="6836228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千葉県 総合企画部 政策企画課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ＩＣＴ戦略班</a:t>
            </a:r>
            <a:endParaRPr lang="en-US" altLang="ja-JP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en-US" altLang="ja-JP" sz="2800" b="1" dirty="0">
                <a:latin typeface="Arial" panose="020B0604020202020204" pitchFamily="34" charset="0"/>
                <a:ea typeface="HGP創英角ｺﾞｼｯｸUB" panose="020B0900000000000000" pitchFamily="50" charset="-128"/>
                <a:cs typeface="Arial" panose="020B0604020202020204" pitchFamily="34" charset="0"/>
              </a:rPr>
              <a:t>tiikiit@mz.pref.chiba.lg.jp</a:t>
            </a:r>
            <a:endParaRPr lang="ja-JP" altLang="en-US" sz="2800" b="1" dirty="0">
              <a:latin typeface="Arial" panose="020B0604020202020204" pitchFamily="34" charset="0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pic>
        <p:nvPicPr>
          <p:cNvPr id="4" name="図 3"/>
          <p:cNvPicPr preferRelativeResize="0">
            <a:picLocks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30" y="2723596"/>
            <a:ext cx="1224000" cy="172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159826" y="3997453"/>
            <a:ext cx="283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千葉県マスコットキャラクター</a:t>
            </a:r>
            <a:endParaRPr lang="en-US" altLang="ja-JP" sz="1200" dirty="0">
              <a:solidFill>
                <a:schemeClr val="tx1">
                  <a:lumMod val="85000"/>
                  <a:lumOff val="15000"/>
                </a:schemeClr>
              </a:solidFill>
              <a:latin typeface="MS UI Gothic" panose="020B0600070205080204" pitchFamily="50" charset="-128"/>
              <a:ea typeface="MS UI Gothic" panose="020B0600070205080204" pitchFamily="50" charset="-128"/>
            </a:endParaRPr>
          </a:p>
          <a:p>
            <a:r>
              <a:rPr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S UI Gothic" panose="020B0600070205080204" pitchFamily="50" charset="-128"/>
                <a:ea typeface="MS UI Gothic" panose="020B0600070205080204" pitchFamily="50" charset="-128"/>
              </a:rPr>
              <a:t>チーバくん</a:t>
            </a:r>
          </a:p>
        </p:txBody>
      </p:sp>
    </p:spTree>
    <p:extLst>
      <p:ext uri="{BB962C8B-B14F-4D97-AF65-F5344CB8AC3E}">
        <p14:creationId xmlns:p14="http://schemas.microsoft.com/office/powerpoint/2010/main" val="335694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角丸四角形 12"/>
          <p:cNvSpPr/>
          <p:nvPr/>
        </p:nvSpPr>
        <p:spPr>
          <a:xfrm>
            <a:off x="0" y="0"/>
            <a:ext cx="9144000" cy="720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都道府県官民データ活用推進計画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44651" y="1653387"/>
            <a:ext cx="808955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1800"/>
              </a:spcAft>
            </a:pP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ja-JP" altLang="en-US" sz="3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官民データ活用推進基本法第９条第１項により、都道府県に策定が義務付けられた計画</a:t>
            </a:r>
          </a:p>
        </p:txBody>
      </p:sp>
      <p:sp>
        <p:nvSpPr>
          <p:cNvPr id="7" name="角丸四角形 6"/>
          <p:cNvSpPr/>
          <p:nvPr/>
        </p:nvSpPr>
        <p:spPr>
          <a:xfrm>
            <a:off x="285419" y="991982"/>
            <a:ext cx="7717603" cy="55359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3000" b="1" spc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都道府県官民データ活用推進計画とは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285419" y="2853035"/>
            <a:ext cx="8178850" cy="54896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3000" b="1" spc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計画の内容</a:t>
            </a:r>
            <a:r>
              <a:rPr lang="ja-JP" altLang="en-US" sz="2200" b="1" spc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（官民データ活用推進基本法第９条第２項）</a:t>
            </a:r>
            <a:endParaRPr lang="en-US" altLang="ja-JP" sz="2200" b="1" spc="1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1480" y="3508705"/>
            <a:ext cx="8141802" cy="13696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区域における官民データ活用の推進に関する施策についての基本的な方針</a:t>
            </a:r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marL="514350" indent="-514350">
              <a:spcAft>
                <a:spcPts val="1800"/>
              </a:spcAft>
              <a:buFont typeface="+mj-lt"/>
              <a:buAutoNum type="arabicPeriod"/>
            </a:pPr>
            <a:r>
              <a:rPr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区域における官民データ活用の推進に関する事項</a:t>
            </a:r>
            <a:endParaRPr lang="en-US" altLang="ja-JP" sz="2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31074" y="5211400"/>
            <a:ext cx="8122208" cy="13898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本県では、昨年９月に策定した「ＩＣＴ利活用戦略」</a:t>
            </a:r>
            <a:endParaRPr lang="en-US" altLang="ja-JP" sz="30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>
              <a:spcBef>
                <a:spcPts val="600"/>
              </a:spcBef>
            </a:pP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を官民データ活用推進計画に位置付け</a:t>
            </a:r>
            <a:endParaRPr lang="ja-JP" altLang="en-US" sz="3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2841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1" y="300446"/>
            <a:ext cx="9036578" cy="625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8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1" y="326572"/>
            <a:ext cx="8961118" cy="6204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4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69" y="274320"/>
            <a:ext cx="9036579" cy="625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8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0" y="0"/>
            <a:ext cx="9144000" cy="720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県ＩＣＴ利活用戦略 策定の趣旨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54497" y="4595455"/>
            <a:ext cx="8424000" cy="1074310"/>
          </a:xfrm>
          <a:prstGeom prst="rect">
            <a:avLst/>
          </a:prstGeom>
          <a:ln w="25400">
            <a:solidFill>
              <a:srgbClr val="FFC000"/>
            </a:solidFill>
            <a:prstDash val="sysDash"/>
          </a:ln>
        </p:spPr>
        <p:txBody>
          <a:bodyPr wrap="square" lIns="144000" tIns="108000" bIns="72000">
            <a:spAutoFit/>
          </a:bodyPr>
          <a:lstStyle/>
          <a:p>
            <a:r>
              <a:rPr lang="ja-JP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人口減少</a:t>
            </a: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</a:t>
            </a:r>
            <a:r>
              <a:rPr lang="ja-JP" altLang="ja-JP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少子高齢化に伴う</a:t>
            </a:r>
            <a:r>
              <a:rPr lang="ja-JP" altLang="en-US" sz="29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環境の変化に対応し、</a:t>
            </a:r>
            <a:r>
              <a:rPr lang="ja-JP" altLang="ja-JP" sz="29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持続的な発展</a:t>
            </a:r>
            <a:r>
              <a:rPr lang="ja-JP" altLang="en-US" sz="29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を実現</a:t>
            </a:r>
            <a:r>
              <a:rPr lang="ja-JP" alt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するため</a:t>
            </a:r>
            <a:endParaRPr lang="en-US" altLang="ja-JP" sz="2900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上矢印 5"/>
          <p:cNvSpPr/>
          <p:nvPr/>
        </p:nvSpPr>
        <p:spPr>
          <a:xfrm rot="5400000">
            <a:off x="988580" y="5894551"/>
            <a:ext cx="645843" cy="564266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1774695" y="5904364"/>
            <a:ext cx="7020922" cy="612000"/>
          </a:xfrm>
          <a:prstGeom prst="roundRect">
            <a:avLst>
              <a:gd name="adj" fmla="val 35486"/>
            </a:avLst>
          </a:prstGeom>
          <a:solidFill>
            <a:schemeClr val="bg1"/>
          </a:solidFill>
          <a:ln w="66675" cmpd="dbl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飛躍的に進歩する</a:t>
            </a:r>
            <a:r>
              <a:rPr kumimoji="1" lang="ja-JP" altLang="en-US" sz="32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ＩＣＴを効果的に活用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/>
          <a:srcRect l="28969" t="17516" r="35024" b="20469"/>
          <a:stretch/>
        </p:blipFill>
        <p:spPr>
          <a:xfrm>
            <a:off x="757646" y="989071"/>
            <a:ext cx="3534373" cy="342238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64559" t="17516" r="5726" b="20469"/>
          <a:stretch/>
        </p:blipFill>
        <p:spPr>
          <a:xfrm>
            <a:off x="5077459" y="831178"/>
            <a:ext cx="3051338" cy="358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51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角丸四角形 12"/>
          <p:cNvSpPr/>
          <p:nvPr/>
        </p:nvSpPr>
        <p:spPr>
          <a:xfrm>
            <a:off x="0" y="0"/>
            <a:ext cx="9144000" cy="720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6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戦略のねらい・位置付け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86591" y="1457702"/>
            <a:ext cx="8422278" cy="29623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300"/>
              </a:spcAft>
            </a:pP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 「人」を中心としたＩＣＴ利活用の推進</a:t>
            </a:r>
          </a:p>
          <a:p>
            <a:pPr algn="just"/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・ＩＣＴはあくまで</a:t>
            </a:r>
            <a:r>
              <a:rPr lang="ja-JP" altLang="en-US" sz="28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「手段」</a:t>
            </a:r>
            <a:endParaRPr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just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・利用者の</a:t>
            </a:r>
            <a:r>
              <a:rPr lang="ja-JP" altLang="en-US" sz="28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課題・ニーズから出発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。</a:t>
            </a:r>
          </a:p>
          <a:p>
            <a:pPr>
              <a:spcBef>
                <a:spcPts val="900"/>
              </a:spcBef>
              <a:spcAft>
                <a:spcPts val="300"/>
              </a:spcAft>
            </a:pP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 様々な実施主体による主体的な取組の誘発</a:t>
            </a:r>
            <a:endParaRPr lang="en-US" altLang="ja-JP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just"/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2800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ビジョンを共有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し、それぞれの強みを生かした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just"/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　「主体的な取組」を誘発。　　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115603" y="814284"/>
            <a:ext cx="2901917" cy="6249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3300" b="1" spc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戦略のねらい</a:t>
            </a:r>
            <a:endParaRPr lang="en-US" altLang="ja-JP" sz="3300" b="1" spc="1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6591" y="5199781"/>
            <a:ext cx="8321040" cy="16312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spcAft>
                <a:spcPts val="900"/>
              </a:spcAft>
              <a:buFont typeface="Wingdings" panose="05000000000000000000" pitchFamily="2" charset="2"/>
              <a:buChar char="l"/>
            </a:pP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総合計画を</a:t>
            </a:r>
            <a:r>
              <a:rPr lang="en-US" altLang="ja-JP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ICT</a:t>
            </a:r>
            <a:r>
              <a:rPr lang="ja-JP" altLang="en-US" sz="3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の側面から支えるための戦略</a:t>
            </a:r>
            <a:endParaRPr lang="en-US" altLang="ja-JP" sz="3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457200" indent="-457200">
              <a:spcAft>
                <a:spcPts val="1200"/>
              </a:spcAft>
              <a:buFont typeface="Wingdings" panose="05000000000000000000" pitchFamily="2" charset="2"/>
              <a:buChar char="l"/>
            </a:pPr>
            <a:r>
              <a:rPr lang="ja-JP" altLang="en-US" sz="3200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本県における都道府県官民データ活用推進　計画を兼ねた戦略</a:t>
            </a:r>
            <a:endParaRPr lang="ja-JP" altLang="en-US" sz="3200" dirty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141728" y="4584692"/>
            <a:ext cx="3280741" cy="60315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defRPr/>
            </a:pPr>
            <a:r>
              <a:rPr lang="ja-JP" altLang="en-US" sz="3300" b="1" spc="100" dirty="0">
                <a:solidFill>
                  <a:prstClr val="black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戦略の位置付け</a:t>
            </a:r>
            <a:endParaRPr lang="en-US" altLang="ja-JP" sz="3300" b="1" spc="100" dirty="0">
              <a:solidFill>
                <a:prstClr val="black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1683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ＩＣＴ利活用により実現を目指す姿</a:t>
            </a:r>
            <a:endParaRPr lang="ja-JP" altLang="en-US" sz="3600" spc="-100" dirty="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1355" y="4101743"/>
            <a:ext cx="8542198" cy="2453515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</p:spPr>
        <p:txBody>
          <a:bodyPr wrap="square" lIns="180000" tIns="144000" rIns="0" bIns="180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具体像①</a:t>
            </a:r>
            <a:r>
              <a:rPr lang="ja-JP" altLang="en-US" sz="28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あらゆる人が暮らしやすい社会</a:t>
            </a:r>
            <a:endParaRPr lang="en-US" altLang="ja-JP" sz="32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具体像②</a:t>
            </a:r>
            <a:r>
              <a:rPr lang="ja-JP" altLang="en-US" sz="28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誰もがどこでも能力を発揮できる社会</a:t>
            </a:r>
            <a:endParaRPr lang="en-US" altLang="ja-JP" sz="3200" b="1" spc="100" dirty="0">
              <a:solidFill>
                <a:srgbClr val="00009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具体像③</a:t>
            </a:r>
            <a:r>
              <a:rPr lang="ja-JP" altLang="en-US" sz="28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　</a:t>
            </a:r>
            <a:r>
              <a:rPr lang="ja-JP" altLang="en-US" sz="3200" b="1" spc="100" dirty="0">
                <a:solidFill>
                  <a:srgbClr val="00009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生産性の高い産業に支えられる社会</a:t>
            </a:r>
            <a:r>
              <a:rPr lang="ja-JP" altLang="en-US" sz="3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</a:t>
            </a:r>
            <a:endParaRPr kumimoji="1" lang="ja-JP" altLang="en-US" sz="2800" dirty="0"/>
          </a:p>
        </p:txBody>
      </p:sp>
      <p:sp>
        <p:nvSpPr>
          <p:cNvPr id="2" name="角丸四角形 1"/>
          <p:cNvSpPr/>
          <p:nvPr/>
        </p:nvSpPr>
        <p:spPr>
          <a:xfrm>
            <a:off x="340544" y="1052835"/>
            <a:ext cx="8542198" cy="2643954"/>
          </a:xfrm>
          <a:prstGeom prst="roundRect">
            <a:avLst/>
          </a:prstGeom>
          <a:solidFill>
            <a:srgbClr val="FFFD7B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ja-JP" altLang="en-US" sz="3300" b="1" spc="100" dirty="0">
                <a:solidFill>
                  <a:schemeClr val="tx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県民の暮らしを豊かにし、子どもからお年寄り　まで一人ひとりが活躍できる社会を目指す　　（くらし満足度日本一の実現）</a:t>
            </a:r>
            <a:endParaRPr lang="en-US" altLang="ja-JP" sz="3300" b="1" spc="100" dirty="0">
              <a:solidFill>
                <a:schemeClr val="tx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8622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1733" y="1010"/>
            <a:ext cx="9144000" cy="720000"/>
          </a:xfrm>
          <a:prstGeom prst="roundRect">
            <a:avLst>
              <a:gd name="adj" fmla="val 0"/>
            </a:avLst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ja-JP" altLang="en-US" sz="3600" dirty="0">
                <a:solidFill>
                  <a:prstClr val="whit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あらゆる人が暮らしやすい社会</a:t>
            </a:r>
            <a:endParaRPr lang="ja-JP" altLang="en-US" sz="3600" spc="-100" dirty="0">
              <a:solidFill>
                <a:prstClr val="whit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" name="円/楕円 74"/>
          <p:cNvSpPr>
            <a:spLocks noChangeArrowheads="1"/>
          </p:cNvSpPr>
          <p:nvPr/>
        </p:nvSpPr>
        <p:spPr bwMode="auto">
          <a:xfrm>
            <a:off x="93492" y="971807"/>
            <a:ext cx="4528072" cy="2974735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92D05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469094" y="1321903"/>
            <a:ext cx="3722544" cy="2100567"/>
            <a:chOff x="2222" y="4946"/>
            <a:chExt cx="3600" cy="1434"/>
          </a:xfrm>
        </p:grpSpPr>
        <p:pic>
          <p:nvPicPr>
            <p:cNvPr id="2071" name="Picture 140" descr="家族全員-[更新済み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22" y="5127"/>
              <a:ext cx="886" cy="515"/>
            </a:xfrm>
            <a:prstGeom prst="rect">
              <a:avLst/>
            </a:prstGeom>
            <a:solidFill>
              <a:srgbClr val="FFFFFF"/>
            </a:solidFill>
          </p:spPr>
        </p:pic>
        <p:pic>
          <p:nvPicPr>
            <p:cNvPr id="2070" name="図 1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175" y="5221"/>
              <a:ext cx="626" cy="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69" name="図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7" y="4946"/>
              <a:ext cx="465" cy="4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フローチャート: 和接合 9"/>
            <p:cNvSpPr>
              <a:spLocks noChangeArrowheads="1"/>
            </p:cNvSpPr>
            <p:nvPr/>
          </p:nvSpPr>
          <p:spPr bwMode="auto">
            <a:xfrm>
              <a:off x="4060" y="5141"/>
              <a:ext cx="295" cy="1106"/>
            </a:xfrm>
            <a:prstGeom prst="flowChartSummingJunction">
              <a:avLst/>
            </a:prstGeom>
            <a:solidFill>
              <a:srgbClr val="92D050">
                <a:alpha val="70195"/>
              </a:srgbClr>
            </a:solidFill>
            <a:ln w="9525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67" name="図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2" y="5664"/>
              <a:ext cx="940" cy="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右矢印 3"/>
            <p:cNvSpPr>
              <a:spLocks noChangeArrowheads="1"/>
            </p:cNvSpPr>
            <p:nvPr/>
          </p:nvSpPr>
          <p:spPr bwMode="auto">
            <a:xfrm>
              <a:off x="3801" y="5410"/>
              <a:ext cx="782" cy="179"/>
            </a:xfrm>
            <a:prstGeom prst="rightArrow">
              <a:avLst>
                <a:gd name="adj1" fmla="val 50000"/>
                <a:gd name="adj2" fmla="val 49998"/>
              </a:avLst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右矢印 115"/>
            <p:cNvSpPr>
              <a:spLocks noChangeArrowheads="1"/>
            </p:cNvSpPr>
            <p:nvPr/>
          </p:nvSpPr>
          <p:spPr bwMode="auto">
            <a:xfrm flipH="1">
              <a:off x="3838" y="5983"/>
              <a:ext cx="783" cy="179"/>
            </a:xfrm>
            <a:prstGeom prst="rightArrow">
              <a:avLst>
                <a:gd name="adj1" fmla="val 50000"/>
                <a:gd name="adj2" fmla="val 50041"/>
              </a:avLst>
            </a:prstGeom>
            <a:solidFill>
              <a:srgbClr val="008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pic>
          <p:nvPicPr>
            <p:cNvPr id="2064" name="図 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5" y="5366"/>
              <a:ext cx="1087" cy="7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テキスト ボックス 2"/>
          <p:cNvSpPr txBox="1">
            <a:spLocks noChangeArrowheads="1"/>
          </p:cNvSpPr>
          <p:nvPr/>
        </p:nvSpPr>
        <p:spPr bwMode="auto">
          <a:xfrm>
            <a:off x="4875191" y="1721416"/>
            <a:ext cx="3938537" cy="1496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電子申請の普及等により様々な行政手続きが、いつでもどこからでも行うことができる。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円/楕円 23"/>
          <p:cNvSpPr>
            <a:spLocks noChangeArrowheads="1"/>
          </p:cNvSpPr>
          <p:nvPr/>
        </p:nvSpPr>
        <p:spPr bwMode="auto">
          <a:xfrm>
            <a:off x="4477307" y="3548222"/>
            <a:ext cx="4567801" cy="3214181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92D05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338612" y="4798651"/>
            <a:ext cx="4201062" cy="1519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行政機関等が有するデータが利用しやすいかたちで提供　されることで、誰もが必要な情報を容易に入手できる。</a:t>
            </a:r>
            <a:endParaRPr kumimoji="0" lang="ja-JP" altLang="ja-JP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3048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テキスト ボックス 85"/>
          <p:cNvSpPr txBox="1">
            <a:spLocks noChangeArrowheads="1"/>
          </p:cNvSpPr>
          <p:nvPr/>
        </p:nvSpPr>
        <p:spPr bwMode="auto">
          <a:xfrm>
            <a:off x="4477307" y="1141758"/>
            <a:ext cx="45377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rgbClr val="1BA12B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行政手続きのオンライン化</a:t>
            </a:r>
            <a:endParaRPr kumimoji="0" lang="ja-JP" altLang="en-US" sz="3200" b="0" i="0" u="none" strike="noStrike" cap="none" normalizeH="0" baseline="0" dirty="0">
              <a:ln>
                <a:noFill/>
              </a:ln>
              <a:solidFill>
                <a:srgbClr val="1BA12B"/>
              </a:solidFill>
              <a:effectLst/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24"/>
          <p:cNvSpPr txBox="1">
            <a:spLocks noChangeArrowheads="1"/>
          </p:cNvSpPr>
          <p:nvPr/>
        </p:nvSpPr>
        <p:spPr bwMode="auto">
          <a:xfrm>
            <a:off x="477603" y="4121407"/>
            <a:ext cx="3811179" cy="584775"/>
          </a:xfrm>
          <a:prstGeom prst="rect">
            <a:avLst/>
          </a:prstGeom>
          <a:noFill/>
          <a:ln w="31750">
            <a:solidFill>
              <a:srgbClr val="FF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3200" b="1" i="0" strike="noStrike" cap="none" normalizeH="0" baseline="0" dirty="0">
                <a:ln>
                  <a:noFill/>
                </a:ln>
                <a:solidFill>
                  <a:srgbClr val="1BA12B"/>
                </a:solidFill>
                <a:effectLst/>
                <a:latin typeface="Meiryo UI" panose="020B0604030504040204" pitchFamily="50" charset="-128"/>
                <a:ea typeface="Meiryo UI" panose="020B0604030504040204" pitchFamily="50" charset="-128"/>
              </a:rPr>
              <a:t>データ利活用の推進</a:t>
            </a:r>
            <a:endParaRPr kumimoji="0" lang="ja-JP" altLang="ja-JP" sz="32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3" name="図 5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050" y="3463108"/>
            <a:ext cx="1486881" cy="1382799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361" y="3457621"/>
            <a:ext cx="1327487" cy="1382799"/>
          </a:xfrm>
          <a:prstGeom prst="rect">
            <a:avLst/>
          </a:prstGeom>
        </p:spPr>
      </p:pic>
      <p:cxnSp>
        <p:nvCxnSpPr>
          <p:cNvPr id="55" name="直線コネクタ 54"/>
          <p:cNvCxnSpPr/>
          <p:nvPr/>
        </p:nvCxnSpPr>
        <p:spPr bwMode="auto">
          <a:xfrm>
            <a:off x="6009874" y="4396954"/>
            <a:ext cx="628577" cy="562987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8C8C8"/>
              </a:gs>
            </a:gsLst>
            <a:lin ang="5400000" scaled="1"/>
          </a:gradFill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cxnSp>
        <p:nvCxnSpPr>
          <p:cNvPr id="56" name="直線コネクタ 55"/>
          <p:cNvCxnSpPr/>
          <p:nvPr/>
        </p:nvCxnSpPr>
        <p:spPr bwMode="auto">
          <a:xfrm flipH="1">
            <a:off x="7163311" y="4531064"/>
            <a:ext cx="418167" cy="52394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8C8C8"/>
              </a:gs>
            </a:gsLst>
            <a:lin ang="5400000" scaled="1"/>
          </a:gradFill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pic>
        <p:nvPicPr>
          <p:cNvPr id="57" name="図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06304" y="3341044"/>
            <a:ext cx="978911" cy="978911"/>
          </a:xfrm>
          <a:prstGeom prst="rect">
            <a:avLst/>
          </a:prstGeom>
        </p:spPr>
      </p:pic>
      <p:cxnSp>
        <p:nvCxnSpPr>
          <p:cNvPr id="58" name="直線コネクタ 57"/>
          <p:cNvCxnSpPr/>
          <p:nvPr/>
        </p:nvCxnSpPr>
        <p:spPr bwMode="auto">
          <a:xfrm flipH="1">
            <a:off x="6779320" y="4289452"/>
            <a:ext cx="23612" cy="429712"/>
          </a:xfrm>
          <a:prstGeom prst="line">
            <a:avLst/>
          </a:prstGeom>
          <a:gradFill rotWithShape="0">
            <a:gsLst>
              <a:gs pos="0">
                <a:srgbClr val="FFFFFF"/>
              </a:gs>
              <a:gs pos="100000">
                <a:srgbClr val="C8C8C8"/>
              </a:gs>
            </a:gsLst>
            <a:lin ang="5400000" scaled="1"/>
          </a:gradFill>
          <a:ln w="19050" cap="flat" cmpd="sng" algn="ctr">
            <a:solidFill>
              <a:srgbClr val="00B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</p:cxnSp>
      <p:pic>
        <p:nvPicPr>
          <p:cNvPr id="59" name="図 5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825" y="4788950"/>
            <a:ext cx="1523772" cy="1087738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76" y="5431015"/>
            <a:ext cx="870052" cy="1346757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417" y="5549225"/>
            <a:ext cx="693247" cy="693247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764" y="5558332"/>
            <a:ext cx="853299" cy="1104523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564" y="5394000"/>
            <a:ext cx="439339" cy="85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65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1037</Words>
  <Application>Microsoft Office PowerPoint</Application>
  <PresentationFormat>画面に合わせる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31" baseType="lpstr">
      <vt:lpstr>HGPｺﾞｼｯｸE</vt:lpstr>
      <vt:lpstr>HGPｺﾞｼｯｸM</vt:lpstr>
      <vt:lpstr>HGP創英角ｺﾞｼｯｸUB</vt:lpstr>
      <vt:lpstr>HGP明朝E</vt:lpstr>
      <vt:lpstr>Meiryo UI</vt:lpstr>
      <vt:lpstr>ＭＳ Ｐゴシック</vt:lpstr>
      <vt:lpstr>MS UI Gothic</vt:lpstr>
      <vt:lpstr>ＭＳ ゴシック</vt:lpstr>
      <vt:lpstr>游ゴシック</vt:lpstr>
      <vt:lpstr>游ゴシック Light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2020-01-08T02:35:44Z</dcterms:created>
  <dcterms:modified xsi:type="dcterms:W3CDTF">2020-01-09T01:16:33Z</dcterms:modified>
</cp:coreProperties>
</file>