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0"/>
  </p:notesMasterIdLst>
  <p:sldIdLst>
    <p:sldId id="263" r:id="rId2"/>
    <p:sldId id="264" r:id="rId3"/>
    <p:sldId id="261" r:id="rId4"/>
    <p:sldId id="258" r:id="rId5"/>
    <p:sldId id="259" r:id="rId6"/>
    <p:sldId id="260" r:id="rId7"/>
    <p:sldId id="265" r:id="rId8"/>
    <p:sldId id="267"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621C026D-C9B5-4C20-8293-43AA6D882E11}">
          <p14:sldIdLst>
            <p14:sldId id="263"/>
            <p14:sldId id="264"/>
            <p14:sldId id="261"/>
            <p14:sldId id="258"/>
            <p14:sldId id="259"/>
            <p14:sldId id="260"/>
            <p14:sldId id="265"/>
            <p14:sldId id="26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E4E3"/>
    <a:srgbClr val="FFCCCC"/>
    <a:srgbClr val="FFF3FF"/>
    <a:srgbClr val="FFCCFF"/>
    <a:srgbClr val="FF99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autoAdjust="0"/>
    <p:restoredTop sz="74874" autoAdjust="0"/>
  </p:normalViewPr>
  <p:slideViewPr>
    <p:cSldViewPr>
      <p:cViewPr varScale="1">
        <p:scale>
          <a:sx n="60" d="100"/>
          <a:sy n="60" d="100"/>
        </p:scale>
        <p:origin x="2275" y="5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72" d="100"/>
          <a:sy n="72" d="100"/>
        </p:scale>
        <p:origin x="3774" y="84"/>
      </p:cViewPr>
      <p:guideLst>
        <p:guide orient="horz" pos="3107"/>
        <p:guide pos="2121"/>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6" y="5"/>
            <a:ext cx="2919413" cy="493713"/>
          </a:xfrm>
          <a:prstGeom prst="rect">
            <a:avLst/>
          </a:prstGeom>
        </p:spPr>
        <p:txBody>
          <a:bodyPr vert="horz" lIns="91410" tIns="45710" rIns="91410" bIns="4571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7" y="5"/>
            <a:ext cx="2919412" cy="493713"/>
          </a:xfrm>
          <a:prstGeom prst="rect">
            <a:avLst/>
          </a:prstGeom>
        </p:spPr>
        <p:txBody>
          <a:bodyPr vert="horz" lIns="91410" tIns="45710" rIns="91410" bIns="45710" rtlCol="0"/>
          <a:lstStyle>
            <a:lvl1pPr algn="r">
              <a:defRPr sz="1200"/>
            </a:lvl1pPr>
          </a:lstStyle>
          <a:p>
            <a:fld id="{0B9E3384-F2EB-417A-BC9B-10783FB899EF}" type="datetimeFigureOut">
              <a:rPr kumimoji="1" lang="ja-JP" altLang="en-US" smtClean="0"/>
              <a:t>2019/12/18</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0" tIns="45710" rIns="91410" bIns="45710" rtlCol="0" anchor="ctr"/>
          <a:lstStyle/>
          <a:p>
            <a:endParaRPr lang="ja-JP" altLang="en-US"/>
          </a:p>
        </p:txBody>
      </p:sp>
      <p:sp>
        <p:nvSpPr>
          <p:cNvPr id="5" name="ノート プレースホルダー 4"/>
          <p:cNvSpPr>
            <a:spLocks noGrp="1"/>
          </p:cNvSpPr>
          <p:nvPr>
            <p:ph type="body" sz="quarter" idx="3"/>
          </p:nvPr>
        </p:nvSpPr>
        <p:spPr>
          <a:xfrm>
            <a:off x="673105" y="4686301"/>
            <a:ext cx="5389563" cy="4440238"/>
          </a:xfrm>
          <a:prstGeom prst="rect">
            <a:avLst/>
          </a:prstGeom>
        </p:spPr>
        <p:txBody>
          <a:bodyPr vert="horz" lIns="91410" tIns="45710" rIns="91410" bIns="4571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6" y="9371013"/>
            <a:ext cx="2919413" cy="493712"/>
          </a:xfrm>
          <a:prstGeom prst="rect">
            <a:avLst/>
          </a:prstGeom>
        </p:spPr>
        <p:txBody>
          <a:bodyPr vert="horz" lIns="91410" tIns="45710" rIns="91410" bIns="4571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7" y="9371013"/>
            <a:ext cx="2919412" cy="493712"/>
          </a:xfrm>
          <a:prstGeom prst="rect">
            <a:avLst/>
          </a:prstGeom>
        </p:spPr>
        <p:txBody>
          <a:bodyPr vert="horz" lIns="91410" tIns="45710" rIns="91410" bIns="45710" rtlCol="0" anchor="b"/>
          <a:lstStyle>
            <a:lvl1pPr algn="r">
              <a:defRPr sz="1200"/>
            </a:lvl1pPr>
          </a:lstStyle>
          <a:p>
            <a:fld id="{DAA42A37-2236-453C-BEAA-4654CF15C0AD}" type="slidenum">
              <a:rPr kumimoji="1" lang="ja-JP" altLang="en-US" smtClean="0"/>
              <a:t>‹#›</a:t>
            </a:fld>
            <a:endParaRPr kumimoji="1" lang="ja-JP" altLang="en-US"/>
          </a:p>
        </p:txBody>
      </p:sp>
    </p:spTree>
    <p:extLst>
      <p:ext uri="{BB962C8B-B14F-4D97-AF65-F5344CB8AC3E}">
        <p14:creationId xmlns:p14="http://schemas.microsoft.com/office/powerpoint/2010/main" val="36865005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AA42A37-2236-453C-BEAA-4654CF15C0AD}" type="slidenum">
              <a:rPr kumimoji="1" lang="ja-JP" altLang="en-US" smtClean="0"/>
              <a:t>1</a:t>
            </a:fld>
            <a:endParaRPr kumimoji="1" lang="ja-JP" altLang="en-US"/>
          </a:p>
        </p:txBody>
      </p:sp>
    </p:spTree>
    <p:extLst>
      <p:ext uri="{BB962C8B-B14F-4D97-AF65-F5344CB8AC3E}">
        <p14:creationId xmlns:p14="http://schemas.microsoft.com/office/powerpoint/2010/main" val="603195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CC343B-79EE-4C7F-A5B5-444445458AEB}" type="slidenum">
              <a:rPr kumimoji="1" lang="ja-JP" altLang="en-US" smtClean="0"/>
              <a:t>2</a:t>
            </a:fld>
            <a:endParaRPr kumimoji="1" lang="ja-JP" altLang="en-US"/>
          </a:p>
        </p:txBody>
      </p:sp>
    </p:spTree>
    <p:extLst>
      <p:ext uri="{BB962C8B-B14F-4D97-AF65-F5344CB8AC3E}">
        <p14:creationId xmlns:p14="http://schemas.microsoft.com/office/powerpoint/2010/main" val="1504746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AA42A37-2236-453C-BEAA-4654CF15C0AD}" type="slidenum">
              <a:rPr kumimoji="1" lang="ja-JP" altLang="en-US" smtClean="0"/>
              <a:t>3</a:t>
            </a:fld>
            <a:endParaRPr kumimoji="1" lang="ja-JP" altLang="en-US"/>
          </a:p>
        </p:txBody>
      </p:sp>
    </p:spTree>
    <p:extLst>
      <p:ext uri="{BB962C8B-B14F-4D97-AF65-F5344CB8AC3E}">
        <p14:creationId xmlns:p14="http://schemas.microsoft.com/office/powerpoint/2010/main" val="3589698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E70B230-10B3-4368-AC1E-21A47DB319A7}" type="datetime1">
              <a:rPr kumimoji="1" lang="ja-JP" altLang="en-US" smtClean="0"/>
              <a:t>2019/12/18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807971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350F145-03E3-4499-B323-BE1E7FCF8420}" type="datetime1">
              <a:rPr kumimoji="1" lang="ja-JP" altLang="en-US" smtClean="0"/>
              <a:t>2019/12/18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2029830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3F50411-22AE-4D43-A2EF-81F67927540D}" type="datetime1">
              <a:rPr kumimoji="1" lang="ja-JP" altLang="en-US" smtClean="0"/>
              <a:t>2019/12/18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93147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AAD43F0-750E-4E51-92DD-1DD5F2779D70}" type="datetime1">
              <a:rPr kumimoji="1" lang="ja-JP" altLang="en-US" smtClean="0"/>
              <a:t>2019/12/18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848675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A2465DB-609F-48E1-9658-FBBD20839759}" type="datetime1">
              <a:rPr kumimoji="1" lang="ja-JP" altLang="en-US" smtClean="0"/>
              <a:t>2019/12/18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96274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CCAE498-37B6-43B5-ADC8-E74ACA403C48}" type="datetime1">
              <a:rPr kumimoji="1" lang="ja-JP" altLang="en-US" smtClean="0"/>
              <a:t>2019/12/18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2983926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FA6C829-E06E-4BCB-A91C-8CD202374133}" type="datetime1">
              <a:rPr kumimoji="1" lang="ja-JP" altLang="en-US" smtClean="0"/>
              <a:t>2019/12/18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3820888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8F2FCF-514F-47D7-A51B-BF737B5288B9}" type="datetime1">
              <a:rPr kumimoji="1" lang="ja-JP" altLang="en-US" smtClean="0"/>
              <a:t>2019/12/18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488990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91D3C22-2729-41D4-9775-841F0CDA7646}" type="datetime1">
              <a:rPr kumimoji="1" lang="ja-JP" altLang="en-US" smtClean="0"/>
              <a:t>2019/12/18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684302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2033686-D9D3-4379-B5DC-EF8EAD5EC710}" type="datetime1">
              <a:rPr kumimoji="1" lang="ja-JP" altLang="en-US" smtClean="0"/>
              <a:t>2019/12/18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552082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0D16455-3873-4BDC-B71A-E645A023AB48}" type="datetime1">
              <a:rPr kumimoji="1" lang="ja-JP" altLang="en-US" smtClean="0"/>
              <a:t>2019/12/18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4043252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D94EAE-DF5F-41DE-804E-30FC2899359E}" type="datetime1">
              <a:rPr kumimoji="1" lang="ja-JP" altLang="en-US" smtClean="0"/>
              <a:t>2019/12/18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63FFF-BF72-4E5A-92E8-28C1527604EF}" type="slidenum">
              <a:rPr kumimoji="1" lang="ja-JP" altLang="en-US" smtClean="0"/>
              <a:t>‹#›</a:t>
            </a:fld>
            <a:endParaRPr kumimoji="1" lang="ja-JP" altLang="en-US"/>
          </a:p>
        </p:txBody>
      </p:sp>
    </p:spTree>
    <p:extLst>
      <p:ext uri="{BB962C8B-B14F-4D97-AF65-F5344CB8AC3E}">
        <p14:creationId xmlns:p14="http://schemas.microsoft.com/office/powerpoint/2010/main" val="1275592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2099769"/>
            <a:ext cx="9144000" cy="1329231"/>
          </a:xfrm>
          <a:prstGeom prst="rect">
            <a:avLst/>
          </a:prstGeom>
          <a:ln>
            <a:noFill/>
          </a:ln>
        </p:spPr>
        <p:style>
          <a:lnRef idx="0">
            <a:scrgbClr r="0" g="0" b="0"/>
          </a:lnRef>
          <a:fillRef idx="1003">
            <a:schemeClr val="dk2"/>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ja-JP" altLang="en-US" sz="2800" b="1" dirty="0"/>
              <a:t>　大分県</a:t>
            </a:r>
            <a:endParaRPr lang="en-US" altLang="ja-JP" sz="2800" b="1" dirty="0"/>
          </a:p>
          <a:p>
            <a:r>
              <a:rPr lang="ja-JP" altLang="en-US" sz="2800" b="1" dirty="0"/>
              <a:t>　官民データ活用推進計画について</a:t>
            </a:r>
          </a:p>
        </p:txBody>
      </p:sp>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1</a:t>
            </a:fld>
            <a:endParaRPr kumimoji="1" lang="ja-JP" altLang="en-US"/>
          </a:p>
        </p:txBody>
      </p:sp>
    </p:spTree>
    <p:extLst>
      <p:ext uri="{BB962C8B-B14F-4D97-AF65-F5344CB8AC3E}">
        <p14:creationId xmlns:p14="http://schemas.microsoft.com/office/powerpoint/2010/main" val="1807008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1"/>
          <p:cNvSpPr txBox="1">
            <a:spLocks/>
          </p:cNvSpPr>
          <p:nvPr/>
        </p:nvSpPr>
        <p:spPr>
          <a:xfrm>
            <a:off x="758112" y="1940827"/>
            <a:ext cx="7404574" cy="1527117"/>
          </a:xfrm>
          <a:prstGeom prst="roundRect">
            <a:avLst>
              <a:gd name="adj" fmla="val 7705"/>
            </a:avLst>
          </a:prstGeom>
          <a:ln w="25400">
            <a:solidFill>
              <a:schemeClr val="accent1"/>
            </a:solidFill>
          </a:ln>
        </p:spPr>
        <p:txBody>
          <a:bodyPr vert="horz" lIns="77913" tIns="38957" rIns="77913" bIns="38957" rtlCol="0" anchor="t">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148800" indent="-148800" algn="l">
              <a:lnSpc>
                <a:spcPts val="1704"/>
              </a:lnSpc>
            </a:pPr>
            <a:endParaRPr lang="ja-JP" altLang="en-US" sz="1278"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タイトル 1"/>
          <p:cNvSpPr txBox="1">
            <a:spLocks/>
          </p:cNvSpPr>
          <p:nvPr/>
        </p:nvSpPr>
        <p:spPr>
          <a:xfrm>
            <a:off x="554021" y="900444"/>
            <a:ext cx="8035958" cy="5696556"/>
          </a:xfrm>
          <a:prstGeom prst="rect">
            <a:avLst/>
          </a:prstGeom>
          <a:ln w="25400">
            <a:solidFill>
              <a:schemeClr val="accent1"/>
            </a:solidFill>
          </a:ln>
        </p:spPr>
        <p:txBody>
          <a:bodyPr vert="horz" lIns="77913" tIns="38957" rIns="77913" bIns="38957" rtlCol="0" anchor="t">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148800" indent="-148800" algn="l">
              <a:lnSpc>
                <a:spcPts val="1704"/>
              </a:lnSpc>
            </a:pPr>
            <a:endParaRPr lang="en-US" altLang="ja-JP" sz="681"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2016</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日　 官民データ活用推進基本法　公布・施行（平成</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年法律第</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103</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号）</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937" dirty="0">
                <a:latin typeface="Meiryo UI" panose="020B0604030504040204" pitchFamily="50" charset="-128"/>
                <a:ea typeface="Meiryo UI" panose="020B0604030504040204" pitchFamily="50" charset="-128"/>
                <a:cs typeface="Meiryo UI" panose="020B0604030504040204" pitchFamily="50" charset="-128"/>
              </a:rPr>
              <a:t>（平成</a:t>
            </a:r>
            <a:r>
              <a:rPr lang="en-US" altLang="ja-JP" sz="937" dirty="0">
                <a:latin typeface="Meiryo UI" panose="020B0604030504040204" pitchFamily="50" charset="-128"/>
                <a:ea typeface="Meiryo UI" panose="020B0604030504040204" pitchFamily="50" charset="-128"/>
                <a:cs typeface="Meiryo UI" panose="020B0604030504040204" pitchFamily="50" charset="-128"/>
              </a:rPr>
              <a:t>28</a:t>
            </a:r>
            <a:r>
              <a:rPr lang="ja-JP" altLang="en-US" sz="937" dirty="0">
                <a:latin typeface="Meiryo UI" panose="020B0604030504040204" pitchFamily="50" charset="-128"/>
                <a:ea typeface="Meiryo UI" panose="020B0604030504040204" pitchFamily="50" charset="-128"/>
                <a:cs typeface="Meiryo UI" panose="020B0604030504040204" pitchFamily="50" charset="-128"/>
              </a:rPr>
              <a:t>年）</a:t>
            </a: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endParaRPr lang="en-US" altLang="ja-JP" sz="937"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51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511"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2017</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5</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30</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日　 国計画　「世界最先端</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IT</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国家創造宣言・官民データ活用推進基本計画」 閣議決定</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937" dirty="0">
                <a:latin typeface="Meiryo UI" panose="020B0604030504040204" pitchFamily="50" charset="-128"/>
                <a:ea typeface="Meiryo UI" panose="020B0604030504040204" pitchFamily="50" charset="-128"/>
                <a:cs typeface="Meiryo UI" panose="020B0604030504040204" pitchFamily="50" charset="-128"/>
              </a:rPr>
              <a:t>（平成</a:t>
            </a:r>
            <a:r>
              <a:rPr lang="en-US" altLang="ja-JP" sz="937" dirty="0">
                <a:latin typeface="Meiryo UI" panose="020B0604030504040204" pitchFamily="50" charset="-128"/>
                <a:ea typeface="Meiryo UI" panose="020B0604030504040204" pitchFamily="50" charset="-128"/>
                <a:cs typeface="Meiryo UI" panose="020B0604030504040204" pitchFamily="50" charset="-128"/>
              </a:rPr>
              <a:t>29</a:t>
            </a:r>
            <a:r>
              <a:rPr lang="ja-JP" altLang="en-US" sz="937" dirty="0">
                <a:latin typeface="Meiryo UI" panose="020B0604030504040204" pitchFamily="50" charset="-128"/>
                <a:ea typeface="Meiryo UI" panose="020B0604030504040204" pitchFamily="50" charset="-128"/>
                <a:cs typeface="Meiryo UI" panose="020B0604030504040204" pitchFamily="50" charset="-128"/>
              </a:rPr>
              <a:t>年）</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23" dirty="0">
                <a:latin typeface="Meiryo UI" panose="020B0604030504040204" pitchFamily="50" charset="-128"/>
                <a:ea typeface="Meiryo UI" panose="020B0604030504040204" pitchFamily="50" charset="-128"/>
                <a:cs typeface="Meiryo UI" panose="020B0604030504040204" pitchFamily="50" charset="-128"/>
              </a:rPr>
              <a:t>（法８条に基づく官民データ活用推進基本計画（義務））</a:t>
            </a:r>
            <a:endParaRPr lang="en-US" altLang="ja-JP" sz="1023"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　　　　　　　　　　　　　　　　　　・オープンデータに関する目標</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　　　　　　　　　　　　　　　　　　　　平成</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32</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年度までに</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地方公共団体のオープンデータ取組率</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100</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3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lang="ja-JP" altLang="en-US" sz="68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2018</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13</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日　 地方公共団体の官民データ活用推進計画策定の手引の公表</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30</a:t>
            </a: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endPar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51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sz="51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2018</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6</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日　 「世界最先端デジタル国家創造宣言・官民データ活用推進基本計画」（変更） 閣議決定</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30</a:t>
            </a: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endPar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68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sz="68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2018</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年　</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8</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dirty="0">
                <a:latin typeface="Meiryo UI" panose="020B0604030504040204" pitchFamily="50" charset="-128"/>
                <a:ea typeface="Meiryo UI" panose="020B0604030504040204" pitchFamily="50" charset="-128"/>
                <a:cs typeface="Meiryo UI" panose="020B0604030504040204" pitchFamily="50" charset="-128"/>
              </a:rPr>
              <a:t>31</a:t>
            </a:r>
            <a:r>
              <a:rPr lang="ja-JP" altLang="en-US" sz="1278" dirty="0">
                <a:latin typeface="Meiryo UI" panose="020B0604030504040204" pitchFamily="50" charset="-128"/>
                <a:ea typeface="Meiryo UI" panose="020B0604030504040204" pitchFamily="50" charset="-128"/>
                <a:cs typeface="Meiryo UI" panose="020B0604030504040204" pitchFamily="50" charset="-128"/>
              </a:rPr>
              <a:t>日　 地方公共団体の官民データ活用推進計画策定の手引の公表の改訂</a:t>
            </a:r>
            <a:endParaRPr lang="en-US" altLang="ja-JP" sz="1278"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30</a:t>
            </a: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endPar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51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sz="51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78" b="1" dirty="0">
                <a:latin typeface="Meiryo UI" panose="020B0604030504040204" pitchFamily="50" charset="-128"/>
                <a:ea typeface="Meiryo UI" panose="020B0604030504040204" pitchFamily="50" charset="-128"/>
                <a:cs typeface="Meiryo UI" panose="020B0604030504040204" pitchFamily="50" charset="-128"/>
              </a:rPr>
              <a:t>2019</a:t>
            </a:r>
            <a:r>
              <a:rPr lang="ja-JP" altLang="en-US" sz="1278" b="1" dirty="0">
                <a:latin typeface="Meiryo UI" panose="020B0604030504040204" pitchFamily="50" charset="-128"/>
                <a:ea typeface="Meiryo UI" panose="020B0604030504040204" pitchFamily="50" charset="-128"/>
                <a:cs typeface="Meiryo UI" panose="020B0604030504040204" pitchFamily="50" charset="-128"/>
              </a:rPr>
              <a:t>年　</a:t>
            </a:r>
            <a:r>
              <a:rPr lang="en-US" altLang="ja-JP" sz="1278"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78" b="1"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78" b="1"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78" b="1" dirty="0">
                <a:latin typeface="Meiryo UI" panose="020B0604030504040204" pitchFamily="50" charset="-128"/>
                <a:ea typeface="Meiryo UI" panose="020B0604030504040204" pitchFamily="50" charset="-128"/>
                <a:cs typeface="Meiryo UI" panose="020B0604030504040204" pitchFamily="50" charset="-128"/>
              </a:rPr>
              <a:t>日　　「おおいた革新的技術・データ活用推進計画」策定</a:t>
            </a:r>
            <a:endParaRPr lang="en-US" altLang="ja-JP" sz="1278" b="1"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31</a:t>
            </a:r>
            <a:r>
              <a:rPr kumimoji="0" lang="ja-JP" altLang="en-US"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endParaRPr kumimoji="0" lang="en-US" altLang="ja-JP" sz="937"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ct val="100000"/>
              </a:lnSpc>
            </a:pPr>
            <a:r>
              <a:rPr kumimoji="0" lang="ja-JP" altLang="en-US" sz="68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0" lang="en-US" altLang="ja-JP" sz="68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endParaRPr lang="en-US" altLang="ja-JP" sz="1278" b="1"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278"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23"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023"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endParaRPr lang="ja-JP" altLang="en-US" sz="1278"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643981" y="761932"/>
            <a:ext cx="1620365" cy="277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534" dirty="0">
                <a:latin typeface="Meiryo UI" panose="020B0604030504040204" pitchFamily="50" charset="-128"/>
                <a:ea typeface="Meiryo UI" panose="020B0604030504040204" pitchFamily="50" charset="-128"/>
                <a:cs typeface="Meiryo UI" panose="020B0604030504040204" pitchFamily="50" charset="-128"/>
              </a:rPr>
              <a:t>経緯</a:t>
            </a:r>
          </a:p>
        </p:txBody>
      </p:sp>
      <p:sp>
        <p:nvSpPr>
          <p:cNvPr id="42" name="正方形/長方形 41"/>
          <p:cNvSpPr/>
          <p:nvPr/>
        </p:nvSpPr>
        <p:spPr>
          <a:xfrm>
            <a:off x="848075" y="1663801"/>
            <a:ext cx="1620365" cy="277026"/>
          </a:xfrm>
          <a:prstGeom prst="rect">
            <a:avLst/>
          </a:prstGeom>
          <a:ln w="57150" cmpd="thickThin"/>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1292" dirty="0">
                <a:latin typeface="Meiryo UI" panose="020B0604030504040204" pitchFamily="50" charset="-128"/>
                <a:ea typeface="Meiryo UI" panose="020B0604030504040204" pitchFamily="50" charset="-128"/>
                <a:cs typeface="Meiryo UI" panose="020B0604030504040204" pitchFamily="50" charset="-128"/>
              </a:rPr>
              <a:t>地方公共団体</a:t>
            </a:r>
          </a:p>
        </p:txBody>
      </p:sp>
      <p:sp>
        <p:nvSpPr>
          <p:cNvPr id="44" name="タイトル 1"/>
          <p:cNvSpPr txBox="1">
            <a:spLocks/>
          </p:cNvSpPr>
          <p:nvPr/>
        </p:nvSpPr>
        <p:spPr>
          <a:xfrm>
            <a:off x="2351009" y="2083277"/>
            <a:ext cx="5678755" cy="623307"/>
          </a:xfrm>
          <a:prstGeom prst="rect">
            <a:avLst/>
          </a:prstGeom>
          <a:ln w="25400">
            <a:noFill/>
          </a:ln>
        </p:spPr>
        <p:txBody>
          <a:bodyPr vert="horz" lIns="77913" tIns="38957" rIns="77913" bIns="38957" rtlCol="0" anchor="t">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148800" indent="-148800">
              <a:lnSpc>
                <a:spcPts val="1704"/>
              </a:lnSpc>
            </a:pPr>
            <a:r>
              <a:rPr lang="ja-JP" altLang="en-US" sz="1015" dirty="0">
                <a:latin typeface="Meiryo UI" panose="020B0604030504040204" pitchFamily="50" charset="-128"/>
                <a:ea typeface="Meiryo UI" panose="020B0604030504040204" pitchFamily="50" charset="-128"/>
                <a:cs typeface="Meiryo UI" panose="020B0604030504040204" pitchFamily="50" charset="-128"/>
              </a:rPr>
              <a:t>官民データ活用推進基本計画に即し、</a:t>
            </a:r>
            <a:endParaRPr lang="en-US" altLang="ja-JP" sz="1015"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015" b="1" dirty="0">
                <a:solidFill>
                  <a:srgbClr val="0033CC"/>
                </a:solidFill>
                <a:latin typeface="Meiryo UI" panose="020B0604030504040204" pitchFamily="50" charset="-128"/>
                <a:ea typeface="Meiryo UI" panose="020B0604030504040204" pitchFamily="50" charset="-128"/>
                <a:cs typeface="Meiryo UI" panose="020B0604030504040204" pitchFamily="50" charset="-128"/>
              </a:rPr>
              <a:t>都道府県官民データ活用推進計画を策定</a:t>
            </a:r>
            <a:r>
              <a:rPr lang="en-US" altLang="ja-JP"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義務</a:t>
            </a:r>
            <a:r>
              <a:rPr lang="en-US" altLang="ja-JP"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（官民データ活用推進基本法</a:t>
            </a:r>
            <a:r>
              <a:rPr lang="en-US" altLang="ja-JP" sz="831" dirty="0">
                <a:latin typeface="Meiryo UI" panose="020B0604030504040204" pitchFamily="50" charset="-128"/>
                <a:ea typeface="Meiryo UI" panose="020B0604030504040204" pitchFamily="50" charset="-128"/>
                <a:cs typeface="Meiryo UI" panose="020B0604030504040204" pitchFamily="50" charset="-128"/>
              </a:rPr>
              <a:t>9</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条</a:t>
            </a:r>
            <a:r>
              <a:rPr lang="en-US" altLang="ja-JP" sz="831" dirty="0">
                <a:latin typeface="Meiryo UI" panose="020B0604030504040204" pitchFamily="50" charset="-128"/>
                <a:ea typeface="Meiryo UI" panose="020B0604030504040204" pitchFamily="50" charset="-128"/>
                <a:cs typeface="Meiryo UI" panose="020B0604030504040204" pitchFamily="50" charset="-128"/>
              </a:rPr>
              <a:t>1</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項）</a:t>
            </a:r>
            <a:endParaRPr lang="en-US" altLang="ja-JP" sz="1015" dirty="0">
              <a:solidFill>
                <a:srgbClr val="FF505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正方形/長方形 44"/>
          <p:cNvSpPr/>
          <p:nvPr/>
        </p:nvSpPr>
        <p:spPr>
          <a:xfrm>
            <a:off x="1003901" y="2039140"/>
            <a:ext cx="1189830" cy="277026"/>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292" dirty="0">
                <a:latin typeface="Meiryo UI" panose="020B0604030504040204" pitchFamily="50" charset="-128"/>
                <a:ea typeface="Meiryo UI" panose="020B0604030504040204" pitchFamily="50" charset="-128"/>
                <a:cs typeface="Meiryo UI" panose="020B0604030504040204" pitchFamily="50" charset="-128"/>
              </a:rPr>
              <a:t>都道府県</a:t>
            </a:r>
            <a:endParaRPr lang="ja-JP" altLang="en-US" sz="1534"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正方形/長方形 45"/>
          <p:cNvSpPr/>
          <p:nvPr/>
        </p:nvSpPr>
        <p:spPr>
          <a:xfrm>
            <a:off x="1003900" y="2718078"/>
            <a:ext cx="1189830" cy="277026"/>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292" dirty="0">
                <a:latin typeface="Meiryo UI" panose="020B0604030504040204" pitchFamily="50" charset="-128"/>
                <a:ea typeface="Meiryo UI" panose="020B0604030504040204" pitchFamily="50" charset="-128"/>
                <a:cs typeface="Meiryo UI" panose="020B0604030504040204" pitchFamily="50" charset="-128"/>
              </a:rPr>
              <a:t>市町村</a:t>
            </a:r>
          </a:p>
        </p:txBody>
      </p:sp>
      <p:sp>
        <p:nvSpPr>
          <p:cNvPr id="47" name="タイトル 1"/>
          <p:cNvSpPr txBox="1">
            <a:spLocks/>
          </p:cNvSpPr>
          <p:nvPr/>
        </p:nvSpPr>
        <p:spPr>
          <a:xfrm>
            <a:off x="2351009" y="2827783"/>
            <a:ext cx="5479371" cy="464460"/>
          </a:xfrm>
          <a:prstGeom prst="rect">
            <a:avLst/>
          </a:prstGeom>
          <a:ln w="25400">
            <a:noFill/>
          </a:ln>
        </p:spPr>
        <p:txBody>
          <a:bodyPr vert="horz" lIns="77913" tIns="38957" rIns="77913" bIns="38957" rtlCol="0" anchor="t">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148800" indent="-148800">
              <a:lnSpc>
                <a:spcPts val="1704"/>
              </a:lnSpc>
            </a:pPr>
            <a:r>
              <a:rPr lang="ja-JP" altLang="en-US" sz="1015" dirty="0">
                <a:latin typeface="Meiryo UI" panose="020B0604030504040204" pitchFamily="50" charset="-128"/>
                <a:ea typeface="Meiryo UI" panose="020B0604030504040204" pitchFamily="50" charset="-128"/>
                <a:cs typeface="Meiryo UI" panose="020B0604030504040204" pitchFamily="50" charset="-128"/>
              </a:rPr>
              <a:t>官民データ活用推進基本計画に即し、かつ、都道府県官民データ活用推進計画を勘案して</a:t>
            </a:r>
            <a:endParaRPr lang="en-US" altLang="ja-JP" sz="1015" dirty="0">
              <a:latin typeface="Meiryo UI" panose="020B0604030504040204" pitchFamily="50" charset="-128"/>
              <a:ea typeface="Meiryo UI" panose="020B0604030504040204" pitchFamily="50" charset="-128"/>
              <a:cs typeface="Meiryo UI" panose="020B0604030504040204" pitchFamily="50" charset="-128"/>
            </a:endParaRPr>
          </a:p>
          <a:p>
            <a:pPr marL="148800" indent="-148800" algn="l">
              <a:lnSpc>
                <a:spcPts val="1704"/>
              </a:lnSpc>
            </a:pPr>
            <a:r>
              <a:rPr lang="ja-JP" altLang="en-US" sz="1015" b="1" dirty="0">
                <a:solidFill>
                  <a:srgbClr val="0033CC"/>
                </a:solidFill>
                <a:latin typeface="Meiryo UI" panose="020B0604030504040204" pitchFamily="50" charset="-128"/>
                <a:ea typeface="Meiryo UI" panose="020B0604030504040204" pitchFamily="50" charset="-128"/>
                <a:cs typeface="Meiryo UI" panose="020B0604030504040204" pitchFamily="50" charset="-128"/>
              </a:rPr>
              <a:t>市町村官民データ活用推進計画を策定</a:t>
            </a:r>
            <a:r>
              <a:rPr lang="en-US" altLang="ja-JP"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努力義務</a:t>
            </a:r>
            <a:r>
              <a:rPr lang="en-US" altLang="ja-JP" sz="1015"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（法</a:t>
            </a:r>
            <a:r>
              <a:rPr lang="en-US" altLang="ja-JP" sz="831" dirty="0">
                <a:latin typeface="Meiryo UI" panose="020B0604030504040204" pitchFamily="50" charset="-128"/>
                <a:ea typeface="Meiryo UI" panose="020B0604030504040204" pitchFamily="50" charset="-128"/>
                <a:cs typeface="Meiryo UI" panose="020B0604030504040204" pitchFamily="50" charset="-128"/>
              </a:rPr>
              <a:t>9</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条</a:t>
            </a:r>
            <a:r>
              <a:rPr lang="en-US" altLang="ja-JP" sz="831" dirty="0">
                <a:latin typeface="Meiryo UI" panose="020B0604030504040204" pitchFamily="50" charset="-128"/>
                <a:ea typeface="Meiryo UI" panose="020B0604030504040204" pitchFamily="50" charset="-128"/>
                <a:cs typeface="Meiryo UI" panose="020B0604030504040204" pitchFamily="50" charset="-128"/>
              </a:rPr>
              <a:t>3</a:t>
            </a:r>
            <a:r>
              <a:rPr lang="ja-JP" altLang="en-US" sz="831" dirty="0">
                <a:latin typeface="Meiryo UI" panose="020B0604030504040204" pitchFamily="50" charset="-128"/>
                <a:ea typeface="Meiryo UI" panose="020B0604030504040204" pitchFamily="50" charset="-128"/>
                <a:cs typeface="Meiryo UI" panose="020B0604030504040204" pitchFamily="50" charset="-128"/>
              </a:rPr>
              <a:t>項）</a:t>
            </a:r>
            <a:endParaRPr lang="en-US" altLang="ja-JP" sz="1015" dirty="0">
              <a:solidFill>
                <a:srgbClr val="FF5050"/>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 name="直線コネクタ 7"/>
          <p:cNvCxnSpPr/>
          <p:nvPr/>
        </p:nvCxnSpPr>
        <p:spPr>
          <a:xfrm flipV="1">
            <a:off x="2193732" y="2713085"/>
            <a:ext cx="5769571" cy="3007"/>
          </a:xfrm>
          <a:prstGeom prst="line">
            <a:avLst/>
          </a:prstGeom>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619422" y="360020"/>
            <a:ext cx="7865508" cy="338554"/>
          </a:xfrm>
          <a:prstGeom prst="rect">
            <a:avLst/>
          </a:prstGeom>
          <a:noFill/>
          <a:ln w="47625" cmpd="thickThin">
            <a:noFill/>
          </a:ln>
        </p:spPr>
        <p:txBody>
          <a:bodyPr wrap="square" rtlCol="0">
            <a:spAutoFit/>
          </a:bodyPr>
          <a:lstStyle/>
          <a:p>
            <a:pPr algn="ctr"/>
            <a:r>
              <a:rPr lang="ja-JP" altLang="en-US" sz="1600" dirty="0"/>
              <a:t>地方公共団体の官民データ活用推進計画について</a:t>
            </a:r>
            <a:endParaRPr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4625006" y="2483673"/>
            <a:ext cx="1321196" cy="236540"/>
          </a:xfrm>
          <a:prstGeom prst="rect">
            <a:avLst/>
          </a:prstGeom>
        </p:spPr>
        <p:txBody>
          <a:bodyPr wrap="none">
            <a:spAutoFit/>
          </a:bodyPr>
          <a:lstStyle/>
          <a:p>
            <a:r>
              <a:rPr lang="en-US" altLang="ja-JP" sz="937" b="1" dirty="0">
                <a:latin typeface="Meiryo UI" panose="020B0604030504040204" pitchFamily="50" charset="-128"/>
                <a:ea typeface="Meiryo UI" panose="020B0604030504040204" pitchFamily="50" charset="-128"/>
                <a:cs typeface="Meiryo UI" panose="020B0604030504040204" pitchFamily="50" charset="-128"/>
              </a:rPr>
              <a:t>2021</a:t>
            </a:r>
            <a:r>
              <a:rPr lang="ja-JP" altLang="en-US" sz="937" b="1"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937"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937" b="1"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937" b="1" dirty="0">
                <a:latin typeface="Meiryo UI" panose="020B0604030504040204" pitchFamily="50" charset="-128"/>
                <a:ea typeface="Meiryo UI" panose="020B0604030504040204" pitchFamily="50" charset="-128"/>
                <a:cs typeface="Meiryo UI" panose="020B0604030504040204" pitchFamily="50" charset="-128"/>
              </a:rPr>
              <a:t>31</a:t>
            </a:r>
            <a:r>
              <a:rPr lang="ja-JP" altLang="en-US" sz="937" b="1" dirty="0">
                <a:latin typeface="Meiryo UI" panose="020B0604030504040204" pitchFamily="50" charset="-128"/>
                <a:ea typeface="Meiryo UI" panose="020B0604030504040204" pitchFamily="50" charset="-128"/>
                <a:cs typeface="Meiryo UI" panose="020B0604030504040204" pitchFamily="50" charset="-128"/>
              </a:rPr>
              <a:t>日まで</a:t>
            </a:r>
            <a:endParaRPr lang="ja-JP" altLang="en-US" sz="937" b="1" dirty="0"/>
          </a:p>
        </p:txBody>
      </p:sp>
      <p:cxnSp>
        <p:nvCxnSpPr>
          <p:cNvPr id="18" name="直線コネクタ 17"/>
          <p:cNvCxnSpPr/>
          <p:nvPr/>
        </p:nvCxnSpPr>
        <p:spPr>
          <a:xfrm>
            <a:off x="0" y="6971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a:xfrm>
            <a:off x="6732000" y="6356350"/>
            <a:ext cx="2133600" cy="365125"/>
          </a:xfrm>
        </p:spPr>
        <p:txBody>
          <a:bodyPr/>
          <a:lstStyle/>
          <a:p>
            <a:fld id="{B1763FFF-BF72-4E5A-92E8-28C1527604EF}" type="slidenum">
              <a:rPr kumimoji="1" lang="ja-JP" altLang="en-US" smtClean="0"/>
              <a:t>2</a:t>
            </a:fld>
            <a:endParaRPr kumimoji="1" lang="ja-JP" altLang="en-US"/>
          </a:p>
        </p:txBody>
      </p:sp>
    </p:spTree>
    <p:extLst>
      <p:ext uri="{BB962C8B-B14F-4D97-AF65-F5344CB8AC3E}">
        <p14:creationId xmlns:p14="http://schemas.microsoft.com/office/powerpoint/2010/main" val="2631405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45865" y="4797000"/>
            <a:ext cx="3446016" cy="1224000"/>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45866" y="3932920"/>
            <a:ext cx="3446014" cy="720080"/>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5866" y="2564731"/>
            <a:ext cx="3446014" cy="1224046"/>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5866" y="572871"/>
            <a:ext cx="8990629" cy="1788774"/>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5866" y="572871"/>
            <a:ext cx="968222"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目　　的</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62283" y="849870"/>
            <a:ext cx="8974212" cy="1384995"/>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IoT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や</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AI</a:t>
            </a:r>
            <a:r>
              <a:rPr lang="ja-JP" altLang="ja-JP" sz="1200" dirty="0" err="1">
                <a:latin typeface="Meiryo UI" panose="020B0604030504040204" pitchFamily="50" charset="-128"/>
                <a:ea typeface="Meiryo UI" panose="020B0604030504040204" pitchFamily="50" charset="-128"/>
                <a:cs typeface="Meiryo UI" panose="020B0604030504040204" pitchFamily="50" charset="-128"/>
              </a:rPr>
              <a: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ロボット、センサー</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等</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の普及による第４次産業革命が進行し、情報通信技術やデータが産業社会に与える影響はますます大きくなっている。</a:t>
            </a:r>
          </a:p>
          <a:p>
            <a:r>
              <a:rPr lang="ja-JP" altLang="en-US" sz="1200" dirty="0">
                <a:uFill>
                  <a:solidFill>
                    <a:srgbClr val="FF0000"/>
                  </a:solidFill>
                </a:u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uFill>
                  <a:solidFill>
                    <a:srgbClr val="FF0000"/>
                  </a:solidFill>
                </a:uFill>
                <a:latin typeface="Meiryo UI" panose="020B0604030504040204" pitchFamily="50" charset="-128"/>
                <a:ea typeface="Meiryo UI" panose="020B0604030504040204" pitchFamily="50" charset="-128"/>
                <a:cs typeface="Meiryo UI" panose="020B0604030504040204" pitchFamily="50" charset="-128"/>
              </a:rPr>
              <a:t>第４次産業革命の技術や</a:t>
            </a:r>
            <a:r>
              <a:rPr lang="en-US" altLang="ja-JP" sz="1200" dirty="0">
                <a:uFill>
                  <a:solidFill>
                    <a:srgbClr val="FF0000"/>
                  </a:solidFill>
                </a:uFill>
                <a:latin typeface="Meiryo UI" panose="020B0604030504040204" pitchFamily="50" charset="-128"/>
                <a:ea typeface="Meiryo UI" panose="020B0604030504040204" pitchFamily="50" charset="-128"/>
                <a:cs typeface="Meiryo UI" panose="020B0604030504040204" pitchFamily="50" charset="-128"/>
              </a:rPr>
              <a:t>IT</a:t>
            </a:r>
            <a:r>
              <a:rPr lang="ja-JP" altLang="ja-JP" sz="1200" dirty="0">
                <a:uFill>
                  <a:solidFill>
                    <a:srgbClr val="FF0000"/>
                  </a:solidFill>
                </a:uFill>
                <a:latin typeface="Meiryo UI" panose="020B0604030504040204" pitchFamily="50" charset="-128"/>
                <a:ea typeface="Meiryo UI" panose="020B0604030504040204" pitchFamily="50" charset="-128"/>
                <a:cs typeface="Meiryo UI" panose="020B0604030504040204" pitchFamily="50" charset="-128"/>
              </a:rPr>
              <a:t>など社会にイノベーションを興す革新的技術</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や、介在するデータをどう活かすかは、地方創生に取り組む本県にとっても、その成否を左右する重要なテーマである。</a:t>
            </a: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革新的技術やデータを民間、行政を問わずあらゆる分野で積極的に活用し、人口減少や産業構造の変化によって生じる様々な地域課題の解決や新たな産業活力の創出、さらには行政事務の効率化と行政サービスの充実を図ることにより、これからの時代の県民生活を支える基盤づくりと安全・安心かつ豊かな暮らしの実現に資する。</a:t>
            </a:r>
          </a:p>
        </p:txBody>
      </p:sp>
      <p:sp>
        <p:nvSpPr>
          <p:cNvPr id="15" name="テキスト ボックス 14"/>
          <p:cNvSpPr txBox="1"/>
          <p:nvPr/>
        </p:nvSpPr>
        <p:spPr>
          <a:xfrm>
            <a:off x="45866" y="2564640"/>
            <a:ext cx="930565"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位置づけ</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83583" y="2894483"/>
            <a:ext cx="3408297" cy="830997"/>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○官民データ活用推進基本法に基づく都道府県官</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民データ活用推進計画</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a:t>
            </a:r>
            <a:r>
              <a:rPr lang="zh-TW" altLang="en-US" sz="1200" dirty="0">
                <a:latin typeface="Meiryo UI" panose="020B0604030504040204" pitchFamily="50" charset="-128"/>
                <a:ea typeface="Meiryo UI" panose="020B0604030504040204" pitchFamily="50" charset="-128"/>
                <a:cs typeface="Meiryo UI" panose="020B0604030504040204" pitchFamily="50" charset="-128"/>
              </a:rPr>
              <a:t>大分県版第４次産業革命</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a:t>
            </a:r>
            <a:r>
              <a:rPr lang="zh-TW" altLang="en-US" sz="1200" dirty="0">
                <a:latin typeface="Meiryo UI" panose="020B0604030504040204" pitchFamily="50" charset="-128"/>
                <a:ea typeface="Meiryo UI" panose="020B0604030504040204" pitchFamily="50" charset="-128"/>
                <a:cs typeface="Meiryo UI" panose="020B0604030504040204" pitchFamily="50" charset="-128"/>
              </a:rPr>
              <a:t>ＯＩＴＡ４．０</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を中長期的に推進するための計画</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p:cNvSpPr txBox="1"/>
          <p:nvPr/>
        </p:nvSpPr>
        <p:spPr>
          <a:xfrm>
            <a:off x="45864" y="3932921"/>
            <a:ext cx="930565"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計画期間</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76191" y="4292960"/>
            <a:ext cx="3271673" cy="276999"/>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平成３１年度から平成３３年度までの３年間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テキスト ボックス 20"/>
          <p:cNvSpPr txBox="1"/>
          <p:nvPr/>
        </p:nvSpPr>
        <p:spPr>
          <a:xfrm>
            <a:off x="45863" y="4797000"/>
            <a:ext cx="930565"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推進体制</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86854" y="5198279"/>
            <a:ext cx="3261010" cy="830997"/>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○大分県電子県庁推進本部の下に「官民データ</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活用推進部会」を設置して推進</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○大分県電子県庁推進本部において、毎年度</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cs typeface="Meiryo UI" panose="020B0604030504040204" pitchFamily="50" charset="-128"/>
              </a:rPr>
              <a:t>   KPI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等のフォローアップを実施</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1722546" y="45000"/>
            <a:ext cx="5729454"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おおいた革新的技術・データ活用推進計画の概要</a:t>
            </a:r>
          </a:p>
        </p:txBody>
      </p:sp>
      <p:sp>
        <p:nvSpPr>
          <p:cNvPr id="24" name="正方形/長方形 23"/>
          <p:cNvSpPr/>
          <p:nvPr/>
        </p:nvSpPr>
        <p:spPr bwMode="auto">
          <a:xfrm>
            <a:off x="3563888" y="2564641"/>
            <a:ext cx="5472607" cy="3456359"/>
          </a:xfrm>
          <a:prstGeom prst="rect">
            <a:avLst/>
          </a:prstGeom>
          <a:solidFill>
            <a:schemeClr val="accent1">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ja-JP" altLang="ja-JP"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左中かっこ 24"/>
          <p:cNvSpPr/>
          <p:nvPr/>
        </p:nvSpPr>
        <p:spPr>
          <a:xfrm>
            <a:off x="3635896" y="2933657"/>
            <a:ext cx="160339" cy="301535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cxnSp>
        <p:nvCxnSpPr>
          <p:cNvPr id="31" name="直線コネクタ 30"/>
          <p:cNvCxnSpPr>
            <a:endCxn id="25" idx="1"/>
          </p:cNvCxnSpPr>
          <p:nvPr/>
        </p:nvCxnSpPr>
        <p:spPr>
          <a:xfrm flipH="1">
            <a:off x="3635896" y="2841639"/>
            <a:ext cx="2" cy="1599698"/>
          </a:xfrm>
          <a:prstGeom prst="line">
            <a:avLst/>
          </a:prstGeom>
        </p:spPr>
        <p:style>
          <a:lnRef idx="1">
            <a:schemeClr val="dk1"/>
          </a:lnRef>
          <a:fillRef idx="0">
            <a:schemeClr val="dk1"/>
          </a:fillRef>
          <a:effectRef idx="0">
            <a:schemeClr val="dk1"/>
          </a:effectRef>
          <a:fontRef idx="minor">
            <a:schemeClr val="tx1"/>
          </a:fontRef>
        </p:style>
      </p:cxnSp>
      <p:sp>
        <p:nvSpPr>
          <p:cNvPr id="35" name="正方形/長方形 34"/>
          <p:cNvSpPr/>
          <p:nvPr/>
        </p:nvSpPr>
        <p:spPr bwMode="auto">
          <a:xfrm>
            <a:off x="3796234" y="2933657"/>
            <a:ext cx="5168254" cy="301535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ja-JP" altLang="ja-JP" sz="1600" b="1" dirty="0">
              <a:solidFill>
                <a:schemeClr val="tx1"/>
              </a:solidFill>
            </a:endParaRPr>
          </a:p>
        </p:txBody>
      </p:sp>
      <p:sp>
        <p:nvSpPr>
          <p:cNvPr id="38" name="正方形/長方形 37"/>
          <p:cNvSpPr/>
          <p:nvPr/>
        </p:nvSpPr>
        <p:spPr bwMode="auto">
          <a:xfrm>
            <a:off x="5208791" y="5120928"/>
            <a:ext cx="3683687"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ja-JP" sz="1050" dirty="0">
                <a:solidFill>
                  <a:schemeClr val="tx1"/>
                </a:solidFill>
              </a:rPr>
              <a:t>デジタルデバイド対策</a:t>
            </a:r>
          </a:p>
        </p:txBody>
      </p:sp>
      <p:sp>
        <p:nvSpPr>
          <p:cNvPr id="39" name="正方形/長方形 38"/>
          <p:cNvSpPr/>
          <p:nvPr/>
        </p:nvSpPr>
        <p:spPr bwMode="auto">
          <a:xfrm>
            <a:off x="3851918" y="2973748"/>
            <a:ext cx="5040561" cy="252000"/>
          </a:xfrm>
          <a:prstGeom prst="rect">
            <a:avLst/>
          </a:prstGeom>
          <a:solidFill>
            <a:schemeClr val="bg1">
              <a:lumMod val="8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schemeClr val="tx1"/>
                </a:solidFill>
              </a:rPr>
              <a:t>施策に掲げる大項目</a:t>
            </a:r>
          </a:p>
        </p:txBody>
      </p:sp>
      <p:sp>
        <p:nvSpPr>
          <p:cNvPr id="40" name="正方形/長方形 39"/>
          <p:cNvSpPr/>
          <p:nvPr/>
        </p:nvSpPr>
        <p:spPr bwMode="auto">
          <a:xfrm>
            <a:off x="3863200" y="4364816"/>
            <a:ext cx="1356872" cy="1512144"/>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政府が示す記載事項（官民データ活用推進計画策定の手引き）</a:t>
            </a:r>
          </a:p>
        </p:txBody>
      </p:sp>
      <p:sp>
        <p:nvSpPr>
          <p:cNvPr id="41" name="正方形/長方形 40"/>
          <p:cNvSpPr/>
          <p:nvPr/>
        </p:nvSpPr>
        <p:spPr>
          <a:xfrm>
            <a:off x="3935208" y="4436800"/>
            <a:ext cx="1045053" cy="2520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行政分野</a:t>
            </a:r>
          </a:p>
        </p:txBody>
      </p:sp>
      <p:grpSp>
        <p:nvGrpSpPr>
          <p:cNvPr id="42" name="グループ化 41"/>
          <p:cNvGrpSpPr/>
          <p:nvPr/>
        </p:nvGrpSpPr>
        <p:grpSpPr>
          <a:xfrm>
            <a:off x="3851919" y="3293511"/>
            <a:ext cx="5040560" cy="999298"/>
            <a:chOff x="818755" y="2402292"/>
            <a:chExt cx="5460607" cy="1157886"/>
          </a:xfrm>
        </p:grpSpPr>
        <p:sp>
          <p:nvSpPr>
            <p:cNvPr id="50" name="正方形/長方形 49"/>
            <p:cNvSpPr/>
            <p:nvPr/>
          </p:nvSpPr>
          <p:spPr bwMode="auto">
            <a:xfrm>
              <a:off x="818755" y="2402292"/>
              <a:ext cx="1469945" cy="1157885"/>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defRPr/>
              </a:pPr>
              <a:r>
                <a:rPr lang="ja-JP" altLang="en-US" sz="1050" dirty="0">
                  <a:solidFill>
                    <a:schemeClr val="tx1"/>
                  </a:solidFill>
                </a:rPr>
                <a:t>大分県版第４次産業革命</a:t>
              </a:r>
              <a:r>
                <a:rPr lang="en-US" altLang="ja-JP" sz="1050" dirty="0">
                  <a:solidFill>
                    <a:schemeClr val="tx1"/>
                  </a:solidFill>
                </a:rPr>
                <a:t>〝</a:t>
              </a:r>
              <a:r>
                <a:rPr lang="ja-JP" altLang="en-US" sz="1050" dirty="0">
                  <a:solidFill>
                    <a:schemeClr val="tx1"/>
                  </a:solidFill>
                </a:rPr>
                <a:t>ＯＩＴＡ４．０</a:t>
              </a:r>
              <a:r>
                <a:rPr lang="en-US" altLang="ja-JP" sz="1050" dirty="0">
                  <a:solidFill>
                    <a:schemeClr val="tx1"/>
                  </a:solidFill>
                </a:rPr>
                <a:t>〟</a:t>
              </a:r>
              <a:endParaRPr lang="ja-JP" altLang="en-US" sz="1050" dirty="0">
                <a:solidFill>
                  <a:schemeClr val="tx1"/>
                </a:solidFill>
              </a:endParaRPr>
            </a:p>
          </p:txBody>
        </p:sp>
        <p:sp>
          <p:nvSpPr>
            <p:cNvPr id="51" name="正方形/長方形 50"/>
            <p:cNvSpPr/>
            <p:nvPr/>
          </p:nvSpPr>
          <p:spPr bwMode="auto">
            <a:xfrm>
              <a:off x="2288703" y="2976128"/>
              <a:ext cx="3990659" cy="29199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ＩＴ人材の確保・育成</a:t>
              </a:r>
            </a:p>
          </p:txBody>
        </p:sp>
        <p:sp>
          <p:nvSpPr>
            <p:cNvPr id="54" name="正方形/長方形 53"/>
            <p:cNvSpPr/>
            <p:nvPr/>
          </p:nvSpPr>
          <p:spPr bwMode="auto">
            <a:xfrm>
              <a:off x="2288704" y="2402292"/>
              <a:ext cx="3990658" cy="29199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革新的技術の活用促進</a:t>
              </a:r>
            </a:p>
          </p:txBody>
        </p:sp>
        <p:sp>
          <p:nvSpPr>
            <p:cNvPr id="55" name="正方形/長方形 54"/>
            <p:cNvSpPr/>
            <p:nvPr/>
          </p:nvSpPr>
          <p:spPr bwMode="auto">
            <a:xfrm>
              <a:off x="2288706" y="2684136"/>
              <a:ext cx="3990656" cy="29199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00" dirty="0">
                  <a:solidFill>
                    <a:schemeClr val="tx1"/>
                  </a:solidFill>
                </a:rPr>
                <a:t>中小企業・小規模事業者等の情報リテラシーの向上とＩＴ化の推進</a:t>
              </a:r>
            </a:p>
          </p:txBody>
        </p:sp>
        <p:sp>
          <p:nvSpPr>
            <p:cNvPr id="56" name="正方形/長方形 55"/>
            <p:cNvSpPr/>
            <p:nvPr/>
          </p:nvSpPr>
          <p:spPr bwMode="auto">
            <a:xfrm>
              <a:off x="2288704" y="3268186"/>
              <a:ext cx="3990658" cy="29199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ＩＴ企業の誘致</a:t>
              </a:r>
            </a:p>
          </p:txBody>
        </p:sp>
        <p:sp>
          <p:nvSpPr>
            <p:cNvPr id="57" name="正方形/長方形 56"/>
            <p:cNvSpPr/>
            <p:nvPr/>
          </p:nvSpPr>
          <p:spPr>
            <a:xfrm>
              <a:off x="896764" y="2475515"/>
              <a:ext cx="1132141" cy="29199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民間分野</a:t>
              </a:r>
            </a:p>
          </p:txBody>
        </p:sp>
      </p:grpSp>
      <p:sp>
        <p:nvSpPr>
          <p:cNvPr id="63" name="正方形/長方形 62"/>
          <p:cNvSpPr/>
          <p:nvPr/>
        </p:nvSpPr>
        <p:spPr bwMode="auto">
          <a:xfrm>
            <a:off x="5220072" y="4868872"/>
            <a:ext cx="3672406"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マイナンバー制度とマイナンバーカードの普及・活用</a:t>
            </a:r>
          </a:p>
        </p:txBody>
      </p:sp>
      <p:sp>
        <p:nvSpPr>
          <p:cNvPr id="64" name="正方形/長方形 63"/>
          <p:cNvSpPr/>
          <p:nvPr/>
        </p:nvSpPr>
        <p:spPr bwMode="auto">
          <a:xfrm>
            <a:off x="5220071" y="4364816"/>
            <a:ext cx="3672407"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行政手続の</a:t>
            </a:r>
            <a:r>
              <a:rPr lang="ja-JP" altLang="ja-JP" sz="1050" dirty="0">
                <a:solidFill>
                  <a:schemeClr val="tx1"/>
                </a:solidFill>
              </a:rPr>
              <a:t>オンライン化</a:t>
            </a:r>
            <a:r>
              <a:rPr lang="ja-JP" altLang="en-US" sz="1050" dirty="0">
                <a:solidFill>
                  <a:schemeClr val="tx1"/>
                </a:solidFill>
              </a:rPr>
              <a:t>推進</a:t>
            </a:r>
          </a:p>
        </p:txBody>
      </p:sp>
      <p:sp>
        <p:nvSpPr>
          <p:cNvPr id="65" name="正方形/長方形 64"/>
          <p:cNvSpPr/>
          <p:nvPr/>
        </p:nvSpPr>
        <p:spPr bwMode="auto">
          <a:xfrm>
            <a:off x="5220072" y="4616872"/>
            <a:ext cx="3672406"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ja-JP" sz="1050" dirty="0">
                <a:solidFill>
                  <a:schemeClr val="tx1"/>
                </a:solidFill>
              </a:rPr>
              <a:t>オープンデータの推進</a:t>
            </a:r>
            <a:endParaRPr lang="ja-JP" altLang="en-US" sz="1050" dirty="0">
              <a:solidFill>
                <a:schemeClr val="tx1"/>
              </a:solidFill>
            </a:endParaRPr>
          </a:p>
        </p:txBody>
      </p:sp>
      <p:sp>
        <p:nvSpPr>
          <p:cNvPr id="71" name="正方形/長方形 70"/>
          <p:cNvSpPr/>
          <p:nvPr/>
        </p:nvSpPr>
        <p:spPr bwMode="auto">
          <a:xfrm>
            <a:off x="5220071" y="5372928"/>
            <a:ext cx="3672407"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ICT</a:t>
            </a:r>
            <a:r>
              <a:rPr lang="ja-JP" altLang="en-US" sz="1050" dirty="0">
                <a:solidFill>
                  <a:schemeClr val="tx1"/>
                </a:solidFill>
              </a:rPr>
              <a:t>による業務効率化</a:t>
            </a:r>
          </a:p>
        </p:txBody>
      </p:sp>
      <p:sp>
        <p:nvSpPr>
          <p:cNvPr id="72" name="正方形/長方形 71"/>
          <p:cNvSpPr/>
          <p:nvPr/>
        </p:nvSpPr>
        <p:spPr bwMode="auto">
          <a:xfrm>
            <a:off x="5220070" y="5624984"/>
            <a:ext cx="3672408" cy="252000"/>
          </a:xfrm>
          <a:prstGeom prst="rect">
            <a:avLst/>
          </a:prstGeom>
          <a:solidFill>
            <a:schemeClr val="accent5">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rPr>
              <a:t>情報セキュリティ対策</a:t>
            </a:r>
          </a:p>
        </p:txBody>
      </p:sp>
      <p:cxnSp>
        <p:nvCxnSpPr>
          <p:cNvPr id="74" name="直線コネクタ 73"/>
          <p:cNvCxnSpPr/>
          <p:nvPr/>
        </p:nvCxnSpPr>
        <p:spPr>
          <a:xfrm>
            <a:off x="0" y="433428"/>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5" name="テキスト ボックス 74"/>
          <p:cNvSpPr txBox="1"/>
          <p:nvPr/>
        </p:nvSpPr>
        <p:spPr>
          <a:xfrm>
            <a:off x="3563888" y="2564640"/>
            <a:ext cx="1650447"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defRPr/>
            </a:pPr>
            <a:r>
              <a:rPr lang="ja-JP" altLang="ja-JP"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基本方針</a:t>
            </a:r>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、個別施策</a:t>
            </a:r>
            <a:endParaRPr lang="ja-JP" altLang="ja-JP"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スライド番号プレースホルダー 2"/>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3</a:t>
            </a:fld>
            <a:endParaRPr kumimoji="1" lang="ja-JP" altLang="en-US" dirty="0"/>
          </a:p>
        </p:txBody>
      </p:sp>
    </p:spTree>
    <p:extLst>
      <p:ext uri="{BB962C8B-B14F-4D97-AF65-F5344CB8AC3E}">
        <p14:creationId xmlns:p14="http://schemas.microsoft.com/office/powerpoint/2010/main" val="1336869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433428"/>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612000" y="35668"/>
            <a:ext cx="1569660"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基本方針</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158425" y="764704"/>
            <a:ext cx="8862464" cy="1261884"/>
          </a:xfrm>
          <a:prstGeom prst="rect">
            <a:avLst/>
          </a:prstGeom>
          <a:solidFill>
            <a:schemeClr val="accent2">
              <a:lumMod val="20000"/>
              <a:lumOff val="80000"/>
            </a:schemeClr>
          </a:solidFill>
          <a:ln w="28575">
            <a:solidFill>
              <a:srgbClr val="FF0000"/>
            </a:solidFill>
          </a:ln>
        </p:spPr>
        <p:txBody>
          <a:bodyPr wrap="square">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IT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に加え、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IoT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や</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AI</a:t>
            </a:r>
            <a:r>
              <a:rPr lang="ja-JP" altLang="ja-JP" sz="1200" dirty="0" err="1">
                <a:latin typeface="Meiryo UI" panose="020B0604030504040204" pitchFamily="50" charset="-128"/>
                <a:ea typeface="Meiryo UI" panose="020B0604030504040204" pitchFamily="50" charset="-128"/>
                <a:cs typeface="Meiryo UI" panose="020B0604030504040204" pitchFamily="50" charset="-128"/>
              </a:rPr>
              <a: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ロボット・センサー、ドローンなど第４次産業革命の技術や、そこに介在するデータを活用し、人口減少や産業構造の転換</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等によって生じる様々な地域課題を解決するとともに、県内外の企業の技術を活用し、あるいは地域や業種を越えた企業の連携を促すことにより、</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新たなビジネスモデルの創出、さらには第４次産業革命の時代に対応する新産業の創造を目指していく。</a:t>
            </a:r>
          </a:p>
          <a:p>
            <a:endParaRPr lang="en-US" altLang="ja-JP" sz="4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そうした環境を持続的なものとしていくため、県外の技術やノウハウを有する企業を積極的に呼び込み、県内外の企業、人材が活発に行き来す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err="1">
                <a:latin typeface="Meiryo UI" panose="020B0604030504040204" pitchFamily="50" charset="-128"/>
                <a:ea typeface="Meiryo UI" panose="020B0604030504040204" pitchFamily="50" charset="-128"/>
                <a:cs typeface="Meiryo UI" panose="020B0604030504040204" pitchFamily="50" charset="-128"/>
              </a:rPr>
              <a:t>る</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状況をつくり出していく。また、第４次産業革命のカギをにぎる</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IT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人材について、質量ともに不足する現状を打破するため、産学官が連携し人</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材確保・育成の取組を強化していく。</a:t>
            </a:r>
            <a:endParaRPr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a:xfrm>
            <a:off x="158425" y="2350621"/>
            <a:ext cx="8856984" cy="646331"/>
          </a:xfrm>
          <a:prstGeom prst="rect">
            <a:avLst/>
          </a:prstGeom>
          <a:solidFill>
            <a:schemeClr val="accent5">
              <a:lumMod val="40000"/>
              <a:lumOff val="60000"/>
            </a:schemeClr>
          </a:solidFill>
          <a:ln w="28575">
            <a:solidFill>
              <a:schemeClr val="accent5">
                <a:lumMod val="75000"/>
              </a:schemeClr>
            </a:solidFill>
          </a:ln>
        </p:spPr>
        <p:txBody>
          <a:bodyPr wrap="square">
            <a:spAutoFit/>
          </a:bodyPr>
          <a:lstStyle/>
          <a:p>
            <a:r>
              <a:rPr lang="ja-JP" altLang="en-US" sz="12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IT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に加え、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IoT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や</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AI</a:t>
            </a:r>
            <a:r>
              <a:rPr lang="ja-JP" altLang="ja-JP" sz="1200" dirty="0" err="1">
                <a:latin typeface="Meiryo UI" panose="020B0604030504040204" pitchFamily="50" charset="-128"/>
                <a:ea typeface="Meiryo UI" panose="020B0604030504040204" pitchFamily="50" charset="-128"/>
                <a:cs typeface="Meiryo UI" panose="020B0604030504040204" pitchFamily="50" charset="-128"/>
              </a:rPr>
              <a: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ロボット・センサーなど第４次産業革命の技術や、そこに介在するデータを活用し、業務の一層の効率化と県民の利便性</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向上を目指していく。</a:t>
            </a:r>
          </a:p>
          <a:p>
            <a:r>
              <a:rPr lang="ja-JP" altLang="en-US" sz="12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きめ細かい県民サービスや、民間企業による革新的技術を活用したサービスを実現するためのインフラ整備にも取り組む。</a:t>
            </a:r>
          </a:p>
        </p:txBody>
      </p:sp>
      <p:sp>
        <p:nvSpPr>
          <p:cNvPr id="10" name="正方形/長方形 9"/>
          <p:cNvSpPr/>
          <p:nvPr/>
        </p:nvSpPr>
        <p:spPr>
          <a:xfrm>
            <a:off x="158425" y="548680"/>
            <a:ext cx="1245223" cy="216024"/>
          </a:xfrm>
          <a:prstGeom prst="rect">
            <a:avLst/>
          </a:prstGeom>
          <a:solidFill>
            <a:srgbClr val="FFCC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民間分野</a:t>
            </a:r>
          </a:p>
        </p:txBody>
      </p:sp>
      <p:sp>
        <p:nvSpPr>
          <p:cNvPr id="12" name="正方形/長方形 11"/>
          <p:cNvSpPr/>
          <p:nvPr/>
        </p:nvSpPr>
        <p:spPr>
          <a:xfrm>
            <a:off x="158425" y="2134597"/>
            <a:ext cx="1245223" cy="216024"/>
          </a:xfrm>
          <a:prstGeom prst="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行政分野</a:t>
            </a:r>
          </a:p>
        </p:txBody>
      </p:sp>
      <p:pic>
        <p:nvPicPr>
          <p:cNvPr id="3" name="図 2"/>
          <p:cNvPicPr>
            <a:picLocks noChangeAspect="1"/>
          </p:cNvPicPr>
          <p:nvPr/>
        </p:nvPicPr>
        <p:blipFill>
          <a:blip r:embed="rId2"/>
          <a:stretch>
            <a:fillRect/>
          </a:stretch>
        </p:blipFill>
        <p:spPr>
          <a:xfrm>
            <a:off x="306000" y="3069000"/>
            <a:ext cx="8532000" cy="3483900"/>
          </a:xfrm>
          <a:prstGeom prst="rect">
            <a:avLst/>
          </a:prstGeom>
        </p:spPr>
      </p:pic>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4</a:t>
            </a:fld>
            <a:endParaRPr kumimoji="1" lang="ja-JP" altLang="en-US"/>
          </a:p>
        </p:txBody>
      </p:sp>
    </p:spTree>
    <p:extLst>
      <p:ext uri="{BB962C8B-B14F-4D97-AF65-F5344CB8AC3E}">
        <p14:creationId xmlns:p14="http://schemas.microsoft.com/office/powerpoint/2010/main" val="1461919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433428"/>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612000" y="35668"/>
            <a:ext cx="3543138"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個別施策（民間分野）</a:t>
            </a:r>
          </a:p>
        </p:txBody>
      </p:sp>
      <p:sp>
        <p:nvSpPr>
          <p:cNvPr id="8" name="正方形/長方形 7"/>
          <p:cNvSpPr/>
          <p:nvPr/>
        </p:nvSpPr>
        <p:spPr bwMode="auto">
          <a:xfrm>
            <a:off x="324000" y="1556792"/>
            <a:ext cx="4169349" cy="10801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「現場目線で見える課題を解決する」、「地場企業を伸ばす」、「県外企業の技術を活用し呼び込む」、「業種の枠を越えた連携を促す」の４つの方針の下、様々な分野で</a:t>
            </a:r>
            <a:r>
              <a:rPr lang="en-US" altLang="ja-JP" sz="105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IoT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等のプロジェクトを創出する。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endParaRPr lang="en-US" altLang="ja-JP" sz="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・大分県</a:t>
            </a:r>
            <a:r>
              <a:rPr lang="en-US" altLang="ja-JP" sz="9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IoT</a:t>
            </a: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推進ラボによるマッチング活動や有望プロジェクトへの助成</a:t>
            </a:r>
            <a:endPar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・他地域との差別化を図るプロジェクトの創出（姫島</a:t>
            </a:r>
            <a:r>
              <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アイランド構想、アバター等）</a:t>
            </a:r>
          </a:p>
        </p:txBody>
      </p:sp>
      <p:sp>
        <p:nvSpPr>
          <p:cNvPr id="10" name="正方形/長方形 9"/>
          <p:cNvSpPr/>
          <p:nvPr/>
        </p:nvSpPr>
        <p:spPr bwMode="auto">
          <a:xfrm>
            <a:off x="324000" y="3212976"/>
            <a:ext cx="4169349" cy="93610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大分県ドローン協議会を中心に、先端技術イノベーションラボを活用しながら、ドローンの機体・サービスの開発や、ドローン開発人材の育成、ドローンの様々な用途での普及を目指す。</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endParaRPr lang="en-US" altLang="ja-JP" sz="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・過疎山間地におけるドローン宅配の実用化</a:t>
            </a:r>
            <a:endParaRPr lang="ja-JP" altLang="en-US"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bwMode="auto">
          <a:xfrm>
            <a:off x="324000" y="4437112"/>
            <a:ext cx="4169350" cy="79208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水田農業分野、園芸分野、畜産分野、林業分野、水産分野において、ロボット技術や</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を積極的に活用し、超省力・高品質生産を実現する。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endParaRPr lang="en-US" altLang="ja-JP" sz="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・生産性向上や効率的な出荷調整を可能にするモニタリングシステムの導入推進</a:t>
            </a:r>
            <a:endPar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bwMode="auto">
          <a:xfrm>
            <a:off x="324000" y="1268761"/>
            <a:ext cx="4169350" cy="288032"/>
          </a:xfrm>
          <a:prstGeom prst="rect">
            <a:avLst/>
          </a:prstGeom>
          <a:solidFill>
            <a:srgbClr val="F5E4E3"/>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①　ＩＴやＩ</a:t>
            </a:r>
            <a:r>
              <a:rPr lang="en-US" altLang="ja-JP" sz="1100" dirty="0">
                <a:solidFill>
                  <a:schemeClr val="tx1"/>
                </a:solidFill>
              </a:rPr>
              <a:t>o</a:t>
            </a:r>
            <a:r>
              <a:rPr lang="ja-JP" altLang="en-US" sz="1100" dirty="0">
                <a:solidFill>
                  <a:schemeClr val="tx1"/>
                </a:solidFill>
              </a:rPr>
              <a:t>Ｔ等の革新的技術を活用したプロジェクトの創出</a:t>
            </a:r>
          </a:p>
        </p:txBody>
      </p:sp>
      <p:sp>
        <p:nvSpPr>
          <p:cNvPr id="17" name="正方形/長方形 16"/>
          <p:cNvSpPr/>
          <p:nvPr/>
        </p:nvSpPr>
        <p:spPr bwMode="auto">
          <a:xfrm>
            <a:off x="324000" y="2924944"/>
            <a:ext cx="4169349" cy="288032"/>
          </a:xfrm>
          <a:prstGeom prst="rect">
            <a:avLst/>
          </a:prstGeom>
          <a:solidFill>
            <a:srgbClr val="F5E4E3"/>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①　ドローン産業の振興</a:t>
            </a:r>
          </a:p>
        </p:txBody>
      </p:sp>
      <p:sp>
        <p:nvSpPr>
          <p:cNvPr id="18" name="正方形/長方形 17"/>
          <p:cNvSpPr/>
          <p:nvPr/>
        </p:nvSpPr>
        <p:spPr bwMode="auto">
          <a:xfrm>
            <a:off x="324000" y="4149080"/>
            <a:ext cx="4169349" cy="288032"/>
          </a:xfrm>
          <a:prstGeom prst="rect">
            <a:avLst/>
          </a:prstGeom>
          <a:solidFill>
            <a:srgbClr val="F5E4E3"/>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②　スマート農林水産業</a:t>
            </a:r>
          </a:p>
        </p:txBody>
      </p:sp>
      <p:sp>
        <p:nvSpPr>
          <p:cNvPr id="19" name="正方形/長方形 18"/>
          <p:cNvSpPr/>
          <p:nvPr/>
        </p:nvSpPr>
        <p:spPr bwMode="auto">
          <a:xfrm>
            <a:off x="324000" y="5229200"/>
            <a:ext cx="4169349" cy="288032"/>
          </a:xfrm>
          <a:prstGeom prst="rect">
            <a:avLst/>
          </a:prstGeom>
          <a:solidFill>
            <a:srgbClr val="F5E4E3"/>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③　</a:t>
            </a:r>
            <a:r>
              <a:rPr lang="en-US" altLang="ja-JP" sz="1100" dirty="0" err="1">
                <a:solidFill>
                  <a:schemeClr val="tx1"/>
                </a:solidFill>
              </a:rPr>
              <a:t>i</a:t>
            </a:r>
            <a:r>
              <a:rPr lang="en-US" altLang="ja-JP" sz="1100" dirty="0">
                <a:solidFill>
                  <a:schemeClr val="tx1"/>
                </a:solidFill>
              </a:rPr>
              <a:t>-Construction</a:t>
            </a:r>
            <a:endParaRPr lang="ja-JP" altLang="en-US" sz="1100" dirty="0">
              <a:solidFill>
                <a:schemeClr val="tx1"/>
              </a:solidFill>
            </a:endParaRPr>
          </a:p>
        </p:txBody>
      </p:sp>
      <p:sp>
        <p:nvSpPr>
          <p:cNvPr id="20" name="正方形/長方形 19"/>
          <p:cNvSpPr/>
          <p:nvPr/>
        </p:nvSpPr>
        <p:spPr bwMode="auto">
          <a:xfrm>
            <a:off x="324000" y="5517232"/>
            <a:ext cx="4169349" cy="93610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調査・測量、設計、施工、検査、維持管理・更新などの建設生産プロセスにおいて</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ICT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の活用を進め、建設業者の生産性の向上を図る。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endParaRPr lang="en-US" altLang="ja-JP" sz="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・建設現場の生産性向上に資する機器の導入支援</a:t>
            </a:r>
            <a:endPar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・施設点検におけるドローン活用可能性検討</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p:cNvSpPr/>
          <p:nvPr/>
        </p:nvSpPr>
        <p:spPr bwMode="auto">
          <a:xfrm>
            <a:off x="4644008" y="686146"/>
            <a:ext cx="4403566" cy="28803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（２）　中小企業・小規模事業者等の情報リテラシーの向上とＩＴ化の推進</a:t>
            </a:r>
          </a:p>
        </p:txBody>
      </p:sp>
      <p:sp>
        <p:nvSpPr>
          <p:cNvPr id="22" name="正方形/長方形 21"/>
          <p:cNvSpPr/>
          <p:nvPr/>
        </p:nvSpPr>
        <p:spPr bwMode="auto">
          <a:xfrm>
            <a:off x="4841506" y="974178"/>
            <a:ext cx="4204037" cy="65462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商工団体や</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ベンダーと連携し、中小企業等に役立つ</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ツールや優良事例、支援制度の周知・活用を図る。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正方形/長方形 22"/>
          <p:cNvSpPr/>
          <p:nvPr/>
        </p:nvSpPr>
        <p:spPr bwMode="auto">
          <a:xfrm>
            <a:off x="4644008" y="2272736"/>
            <a:ext cx="4403566" cy="28803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（３）　ＩＴ人材の確保・育成</a:t>
            </a:r>
          </a:p>
        </p:txBody>
      </p:sp>
      <p:sp>
        <p:nvSpPr>
          <p:cNvPr id="24" name="正方形/長方形 23"/>
          <p:cNvSpPr/>
          <p:nvPr/>
        </p:nvSpPr>
        <p:spPr bwMode="auto">
          <a:xfrm>
            <a:off x="4860001" y="2560768"/>
            <a:ext cx="4187574" cy="158831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短期的には、高等学校や大学、専門学校との連携による県内企業の</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人材の確保や、企業による即戦力人材の育成、</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人材の交流の場づくり、情報セキュリティ人材の育成などの取組を実施する。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中長期的には、産学官の連携により第４次産業革命時代のニーズに応える人材育成に取り組む。</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endParaRPr lang="en-US" altLang="ja-JP" sz="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・県外</a:t>
            </a:r>
            <a:r>
              <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企業による開発合宿やハッカソン等の開催による県内企業・人材との交流促進</a:t>
            </a:r>
            <a:endParaRPr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・小中学校におけるプログラミング教育の推進</a:t>
            </a:r>
            <a:endParaRPr lang="ja-JP" altLang="en-US"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p:cNvSpPr/>
          <p:nvPr/>
        </p:nvSpPr>
        <p:spPr bwMode="auto">
          <a:xfrm>
            <a:off x="4644008" y="4797152"/>
            <a:ext cx="4403566" cy="28803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（４）　ＩＴ企業の誘致</a:t>
            </a:r>
          </a:p>
        </p:txBody>
      </p:sp>
      <p:sp>
        <p:nvSpPr>
          <p:cNvPr id="26" name="正方形/長方形 25"/>
          <p:cNvSpPr/>
          <p:nvPr/>
        </p:nvSpPr>
        <p:spPr bwMode="auto">
          <a:xfrm>
            <a:off x="4860001" y="5088541"/>
            <a:ext cx="4187574" cy="78873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市町村や県外事務所と連携したワンストップサービスにより、</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企業の受け入れ体制を充実させるほか、条件不利地域における情報通信インフラの整備を進め、</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IT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企業のさらなる誘致に取り組む。</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p:cNvSpPr/>
          <p:nvPr/>
        </p:nvSpPr>
        <p:spPr bwMode="auto">
          <a:xfrm>
            <a:off x="96426" y="692696"/>
            <a:ext cx="4396923" cy="288032"/>
          </a:xfrm>
          <a:prstGeom prst="rect">
            <a:avLst/>
          </a:prstGeom>
          <a:solidFill>
            <a:srgbClr val="FFCCCC"/>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（１）　革新的技術の活用促進</a:t>
            </a:r>
          </a:p>
        </p:txBody>
      </p:sp>
      <p:sp>
        <p:nvSpPr>
          <p:cNvPr id="28" name="正方形/長方形 27"/>
          <p:cNvSpPr/>
          <p:nvPr/>
        </p:nvSpPr>
        <p:spPr bwMode="auto">
          <a:xfrm>
            <a:off x="330642" y="980728"/>
            <a:ext cx="4169350"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dirty="0">
                <a:solidFill>
                  <a:schemeClr val="tx1"/>
                </a:solidFill>
              </a:rPr>
              <a:t>【</a:t>
            </a:r>
            <a:r>
              <a:rPr lang="ja-JP" altLang="en-US" sz="1100" dirty="0">
                <a:solidFill>
                  <a:schemeClr val="tx1"/>
                </a:solidFill>
              </a:rPr>
              <a:t>横断的取組</a:t>
            </a:r>
            <a:r>
              <a:rPr lang="en-US" altLang="ja-JP" sz="1100" dirty="0">
                <a:solidFill>
                  <a:schemeClr val="tx1"/>
                </a:solidFill>
              </a:rPr>
              <a:t>】</a:t>
            </a:r>
            <a:endParaRPr lang="ja-JP" altLang="en-US" sz="1100" dirty="0">
              <a:solidFill>
                <a:schemeClr val="tx1"/>
              </a:solidFill>
            </a:endParaRPr>
          </a:p>
        </p:txBody>
      </p:sp>
      <p:sp>
        <p:nvSpPr>
          <p:cNvPr id="29" name="正方形/長方形 28"/>
          <p:cNvSpPr/>
          <p:nvPr/>
        </p:nvSpPr>
        <p:spPr bwMode="auto">
          <a:xfrm>
            <a:off x="330642" y="2636912"/>
            <a:ext cx="4169350"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dirty="0">
                <a:solidFill>
                  <a:schemeClr val="tx1"/>
                </a:solidFill>
              </a:rPr>
              <a:t>【</a:t>
            </a:r>
            <a:r>
              <a:rPr lang="ja-JP" altLang="en-US" sz="1100" dirty="0">
                <a:solidFill>
                  <a:schemeClr val="tx1"/>
                </a:solidFill>
              </a:rPr>
              <a:t>分野別取組</a:t>
            </a:r>
            <a:r>
              <a:rPr lang="en-US" altLang="ja-JP" sz="1100" dirty="0">
                <a:solidFill>
                  <a:schemeClr val="tx1"/>
                </a:solidFill>
              </a:rPr>
              <a:t>】</a:t>
            </a:r>
            <a:endParaRPr lang="ja-JP" altLang="en-US" sz="1100" dirty="0">
              <a:solidFill>
                <a:schemeClr val="tx1"/>
              </a:solidFill>
            </a:endParaRPr>
          </a:p>
        </p:txBody>
      </p:sp>
      <p:sp>
        <p:nvSpPr>
          <p:cNvPr id="30" name="正方形/長方形 29"/>
          <p:cNvSpPr/>
          <p:nvPr/>
        </p:nvSpPr>
        <p:spPr bwMode="auto">
          <a:xfrm>
            <a:off x="330950" y="980727"/>
            <a:ext cx="4162400" cy="2880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正方形/長方形 30"/>
          <p:cNvSpPr/>
          <p:nvPr/>
        </p:nvSpPr>
        <p:spPr bwMode="auto">
          <a:xfrm>
            <a:off x="323959" y="2636912"/>
            <a:ext cx="4169392" cy="28803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5</a:t>
            </a:fld>
            <a:endParaRPr kumimoji="1" lang="ja-JP" altLang="en-US" dirty="0"/>
          </a:p>
        </p:txBody>
      </p:sp>
    </p:spTree>
    <p:extLst>
      <p:ext uri="{BB962C8B-B14F-4D97-AF65-F5344CB8AC3E}">
        <p14:creationId xmlns:p14="http://schemas.microsoft.com/office/powerpoint/2010/main" val="3911965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433428"/>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612000" y="44624"/>
            <a:ext cx="3543138"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個別施策（行政分野）</a:t>
            </a:r>
          </a:p>
        </p:txBody>
      </p:sp>
      <p:sp>
        <p:nvSpPr>
          <p:cNvPr id="8" name="正方形/長方形 7"/>
          <p:cNvSpPr/>
          <p:nvPr/>
        </p:nvSpPr>
        <p:spPr bwMode="auto">
          <a:xfrm>
            <a:off x="324000" y="980728"/>
            <a:ext cx="4169349" cy="812213"/>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電子申請等受付システムについて、スマートフォンなどの携帯端末からアクセス可能な簡易申請機能の対応手続を増やすほか、電子申請が可能な手続きを拡大し、利用者の利便性を向上させる。</a:t>
            </a:r>
            <a:endPar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p:cNvSpPr/>
          <p:nvPr/>
        </p:nvSpPr>
        <p:spPr bwMode="auto">
          <a:xfrm>
            <a:off x="324721" y="2891499"/>
            <a:ext cx="4153022" cy="1080120"/>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県が保有するデータについて、公開データ数を増やすとともに、データ形式や表示方法について、より利用しやすい形での公開を行う。また、公開方法については、市町村等との連携を推進する。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地域経済分析システム「</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RESAS</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」について、政策立案・評価等における有効活用を進める。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bwMode="auto">
          <a:xfrm>
            <a:off x="340328" y="5013176"/>
            <a:ext cx="4153022" cy="792088"/>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県や市町村の情報連携による添付書類の削減や住民票の写しなどが取得できるコンビニ交付サービス、マイキープラットフォームを活用した自治体ポイント制度の導入など、マイナンバーカードの利用範囲の拡大を図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bwMode="auto">
          <a:xfrm>
            <a:off x="89784" y="692697"/>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（１）　行政手続のオンライン化推進</a:t>
            </a:r>
          </a:p>
        </p:txBody>
      </p:sp>
      <p:sp>
        <p:nvSpPr>
          <p:cNvPr id="17" name="正方形/長方形 16"/>
          <p:cNvSpPr/>
          <p:nvPr/>
        </p:nvSpPr>
        <p:spPr bwMode="auto">
          <a:xfrm>
            <a:off x="74177" y="2605882"/>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（２）　オープンデータの推進</a:t>
            </a:r>
          </a:p>
        </p:txBody>
      </p:sp>
      <p:sp>
        <p:nvSpPr>
          <p:cNvPr id="18" name="正方形/長方形 17"/>
          <p:cNvSpPr/>
          <p:nvPr/>
        </p:nvSpPr>
        <p:spPr bwMode="auto">
          <a:xfrm>
            <a:off x="96426" y="4725144"/>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（３）　マイナンバー制度とマイナンバーカードの普及・活用</a:t>
            </a:r>
          </a:p>
        </p:txBody>
      </p:sp>
      <p:sp>
        <p:nvSpPr>
          <p:cNvPr id="19" name="正方形/長方形 18"/>
          <p:cNvSpPr/>
          <p:nvPr/>
        </p:nvSpPr>
        <p:spPr bwMode="auto">
          <a:xfrm>
            <a:off x="4932141" y="980728"/>
            <a:ext cx="4116193" cy="288032"/>
          </a:xfrm>
          <a:prstGeom prst="rect">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①　情報通信基盤の整備促進</a:t>
            </a:r>
          </a:p>
        </p:txBody>
      </p:sp>
      <p:sp>
        <p:nvSpPr>
          <p:cNvPr id="20" name="正方形/長方形 19"/>
          <p:cNvSpPr/>
          <p:nvPr/>
        </p:nvSpPr>
        <p:spPr bwMode="auto">
          <a:xfrm>
            <a:off x="4932000" y="1268760"/>
            <a:ext cx="4120048" cy="720080"/>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市町村と連携し、携帯電話不感地域の解消や、条件不利地域における光ファイバーの整備に取り組む。また、５</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G</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や</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LPWA</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〝OITA4.0〟</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の推進に資する新たな通信規格の実証にも取り組む。</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p:cNvSpPr/>
          <p:nvPr/>
        </p:nvSpPr>
        <p:spPr bwMode="auto">
          <a:xfrm>
            <a:off x="4932338" y="2276873"/>
            <a:ext cx="4136246" cy="648072"/>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県庁ホームページについて、字幕・音声解説の付与、多言語化などの改善を進め、誰もが見やすく使いやすい</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Web</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サイトづくりに努める。</a:t>
            </a:r>
            <a:endParaRPr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p:cNvSpPr/>
          <p:nvPr/>
        </p:nvSpPr>
        <p:spPr bwMode="auto">
          <a:xfrm>
            <a:off x="4932337" y="1988840"/>
            <a:ext cx="4136247" cy="288032"/>
          </a:xfrm>
          <a:prstGeom prst="rect">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②　ホームページアクセシビリティの向上</a:t>
            </a:r>
          </a:p>
        </p:txBody>
      </p:sp>
      <p:sp>
        <p:nvSpPr>
          <p:cNvPr id="30" name="正方形/長方形 29"/>
          <p:cNvSpPr/>
          <p:nvPr/>
        </p:nvSpPr>
        <p:spPr bwMode="auto">
          <a:xfrm>
            <a:off x="4948535" y="3573016"/>
            <a:ext cx="4120048" cy="936104"/>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モバイルワーク、サテライト・オフィス、テレビ会議などこれまで導入してきた</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ICT</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による業務効率化の取組を一層推進する。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また、</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RPA</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や</a:t>
            </a:r>
            <a:r>
              <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AI</a:t>
            </a: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などの新しいツールの活用についても検討し、業務効率化の領域を拡大していく。</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正方形/長方形 30"/>
          <p:cNvSpPr/>
          <p:nvPr/>
        </p:nvSpPr>
        <p:spPr bwMode="auto">
          <a:xfrm>
            <a:off x="4665017" y="3284984"/>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（５）　</a:t>
            </a:r>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ICT</a:t>
            </a:r>
            <a:r>
              <a:rPr lang="ja-JP" altLang="en-US" sz="1100" dirty="0">
                <a:solidFill>
                  <a:schemeClr val="tx1"/>
                </a:solidFill>
              </a:rPr>
              <a:t>による業務効率化</a:t>
            </a:r>
          </a:p>
        </p:txBody>
      </p:sp>
      <p:sp>
        <p:nvSpPr>
          <p:cNvPr id="32" name="正方形/長方形 31"/>
          <p:cNvSpPr/>
          <p:nvPr/>
        </p:nvSpPr>
        <p:spPr bwMode="auto">
          <a:xfrm>
            <a:off x="4941643" y="5229200"/>
            <a:ext cx="4126941" cy="792088"/>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保有する県民の個人情報や民間企業の経営情報を守りつつ、行政サービスを提供するため、情報セキュリティ対策のレベルを強化するとともに、職員の情報リテラシーの向上を図る。</a:t>
            </a:r>
            <a:endParaRPr lang="en-US" altLang="ja-JP"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bwMode="auto">
          <a:xfrm>
            <a:off x="4665018" y="4941168"/>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（６）　情報セキュリティ対策</a:t>
            </a:r>
          </a:p>
        </p:txBody>
      </p:sp>
      <p:sp>
        <p:nvSpPr>
          <p:cNvPr id="21" name="正方形/長方形 20"/>
          <p:cNvSpPr/>
          <p:nvPr/>
        </p:nvSpPr>
        <p:spPr bwMode="auto">
          <a:xfrm>
            <a:off x="4644008" y="692696"/>
            <a:ext cx="4403566" cy="288032"/>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rPr>
              <a:t>（４）　デジタルデバイド対策</a:t>
            </a:r>
          </a:p>
        </p:txBody>
      </p:sp>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6</a:t>
            </a:fld>
            <a:endParaRPr kumimoji="1" lang="ja-JP" altLang="en-US" dirty="0"/>
          </a:p>
        </p:txBody>
      </p:sp>
    </p:spTree>
    <p:extLst>
      <p:ext uri="{BB962C8B-B14F-4D97-AF65-F5344CB8AC3E}">
        <p14:creationId xmlns:p14="http://schemas.microsoft.com/office/powerpoint/2010/main" val="7079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53522" y="64096"/>
            <a:ext cx="5036956"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おおいた革新的技術・データ活用推進計画</a:t>
            </a:r>
          </a:p>
        </p:txBody>
      </p:sp>
      <p:cxnSp>
        <p:nvCxnSpPr>
          <p:cNvPr id="5" name="直線コネクタ 4"/>
          <p:cNvCxnSpPr/>
          <p:nvPr/>
        </p:nvCxnSpPr>
        <p:spPr>
          <a:xfrm>
            <a:off x="0" y="433428"/>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bwMode="auto">
          <a:xfrm>
            <a:off x="168434" y="605640"/>
            <a:ext cx="2603566" cy="394240"/>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　オープンデータの推進</a:t>
            </a:r>
          </a:p>
        </p:txBody>
      </p:sp>
      <p:sp>
        <p:nvSpPr>
          <p:cNvPr id="7" name="テキスト ボックス 6"/>
          <p:cNvSpPr txBox="1"/>
          <p:nvPr/>
        </p:nvSpPr>
        <p:spPr>
          <a:xfrm>
            <a:off x="178889" y="1125000"/>
            <a:ext cx="8496000" cy="5255285"/>
          </a:xfrm>
          <a:prstGeom prst="rect">
            <a:avLst/>
          </a:prstGeom>
          <a:noFill/>
          <a:ln w="3175">
            <a:solidFill>
              <a:schemeClr val="tx1"/>
            </a:solidFill>
          </a:ln>
        </p:spPr>
        <p:txBody>
          <a:bodyPr wrap="square" rtlCol="0">
            <a:spAutoFit/>
          </a:bodyPr>
          <a:lstStyle/>
          <a:p>
            <a:endParaRPr kumimoji="1" lang="en-US" altLang="ja-JP" sz="1600" b="1" dirty="0">
              <a:solidFill>
                <a:srgbClr val="0070C0"/>
              </a:solidFill>
            </a:endParaRPr>
          </a:p>
          <a:p>
            <a:endParaRPr kumimoji="1" lang="en-US" altLang="ja-JP" sz="1600" b="1" dirty="0">
              <a:solidFill>
                <a:srgbClr val="0070C0"/>
              </a:solidFill>
            </a:endParaRPr>
          </a:p>
          <a:p>
            <a:r>
              <a:rPr kumimoji="1" lang="en-US" altLang="ja-JP" sz="1600" b="1" u="sng" dirty="0"/>
              <a:t>ⅰ</a:t>
            </a:r>
            <a:r>
              <a:rPr kumimoji="1" lang="ja-JP" altLang="en-US" sz="1600" b="1" u="sng" dirty="0"/>
              <a:t>　オープンデータの拡充</a:t>
            </a:r>
            <a:endParaRPr kumimoji="1" lang="en-US" altLang="ja-JP" sz="1600" b="1" u="sng" dirty="0"/>
          </a:p>
          <a:p>
            <a:r>
              <a:rPr kumimoji="1" lang="ja-JP" altLang="en-US" sz="1600" dirty="0"/>
              <a:t>・二次利用可能なルールを適用した公開データ数を増やすとともに、機械判読により適した形式での公開を進める。また、県民や企業・団体にとって利便性の高いカタログサイトを構築する。</a:t>
            </a:r>
            <a:endParaRPr kumimoji="1" lang="en-US" altLang="ja-JP" sz="1600" dirty="0"/>
          </a:p>
          <a:p>
            <a:r>
              <a:rPr lang="ja-JP" altLang="en-US" sz="1600" dirty="0"/>
              <a:t>・未公開のデータについては、加工に要するコスト等を勘案し、その公開を推進する。</a:t>
            </a:r>
            <a:endParaRPr lang="en-US" altLang="ja-JP" sz="1600" dirty="0"/>
          </a:p>
          <a:p>
            <a:endParaRPr lang="en-US" altLang="ja-JP" sz="1050" dirty="0"/>
          </a:p>
          <a:p>
            <a:r>
              <a:rPr kumimoji="1" lang="en-US" altLang="ja-JP" sz="1600" b="1" u="sng" dirty="0"/>
              <a:t>ⅱ</a:t>
            </a:r>
            <a:r>
              <a:rPr kumimoji="1" lang="ja-JP" altLang="en-US" sz="1600" b="1" u="sng" dirty="0"/>
              <a:t>　オープンデータの活用促進</a:t>
            </a:r>
            <a:endParaRPr kumimoji="1" lang="en-US" altLang="ja-JP" sz="1600" b="1" u="sng" dirty="0"/>
          </a:p>
          <a:p>
            <a:r>
              <a:rPr lang="ja-JP" altLang="en-US" sz="1600" dirty="0"/>
              <a:t>・オープンデータを活用したアプリケーション開発などを促し、地域課題の解決に役立つプロジェクトを創出する。</a:t>
            </a:r>
            <a:endParaRPr lang="en-US" altLang="ja-JP" sz="1600" dirty="0"/>
          </a:p>
          <a:p>
            <a:endParaRPr kumimoji="1" lang="en-US" altLang="ja-JP" sz="1050" dirty="0"/>
          </a:p>
          <a:p>
            <a:r>
              <a:rPr kumimoji="1" lang="en-US" altLang="ja-JP" sz="1600" b="1" u="sng" dirty="0"/>
              <a:t>ⅲ</a:t>
            </a:r>
            <a:r>
              <a:rPr kumimoji="1" lang="ja-JP" altLang="en-US" sz="1600" b="1" u="sng" dirty="0"/>
              <a:t>　地域経済分析システム「</a:t>
            </a:r>
            <a:r>
              <a:rPr kumimoji="1" lang="en-US" altLang="ja-JP" sz="1600" b="1" u="sng" dirty="0"/>
              <a:t>RESAS</a:t>
            </a:r>
            <a:r>
              <a:rPr kumimoji="1" lang="ja-JP" altLang="en-US" sz="1600" b="1" u="sng" dirty="0"/>
              <a:t>」の活用促進</a:t>
            </a:r>
            <a:endParaRPr kumimoji="1" lang="en-US" altLang="ja-JP" sz="1600" b="1" u="sng" dirty="0"/>
          </a:p>
          <a:p>
            <a:r>
              <a:rPr kumimoji="1" lang="ja-JP" altLang="en-US" sz="1600" dirty="0"/>
              <a:t>・地方公共団体職員や県民、企業・団体等に対し、地域経済分析システム「</a:t>
            </a:r>
            <a:r>
              <a:rPr kumimoji="1" lang="en-US" altLang="ja-JP" sz="1600" dirty="0"/>
              <a:t>RESAS</a:t>
            </a:r>
            <a:r>
              <a:rPr kumimoji="1" lang="ja-JP" altLang="en-US" sz="1600" dirty="0"/>
              <a:t>」の機能や活用方法に関する周知や研修を実施する。</a:t>
            </a:r>
            <a:endParaRPr kumimoji="1" lang="en-US" altLang="ja-JP" sz="1600" dirty="0"/>
          </a:p>
          <a:p>
            <a:endParaRPr kumimoji="1" lang="en-US" altLang="ja-JP" sz="1600" dirty="0"/>
          </a:p>
          <a:p>
            <a:endParaRPr kumimoji="1" lang="en-US" altLang="ja-JP" sz="1600" dirty="0"/>
          </a:p>
          <a:p>
            <a:endParaRPr lang="en-US" altLang="ja-JP" sz="1600" dirty="0"/>
          </a:p>
          <a:p>
            <a:r>
              <a:rPr kumimoji="1" lang="ja-JP" altLang="en-US" sz="1600" dirty="0"/>
              <a:t>・オープンデータサイトのデータを活用したサービスやアプリケーションの数</a:t>
            </a:r>
            <a:endParaRPr kumimoji="1" lang="en-US" altLang="ja-JP" sz="1600" dirty="0"/>
          </a:p>
          <a:p>
            <a:r>
              <a:rPr kumimoji="1" lang="ja-JP" altLang="en-US" sz="1600" dirty="0"/>
              <a:t>　　０件</a:t>
            </a:r>
            <a:r>
              <a:rPr lang="ja-JP" altLang="en-US" sz="1600" dirty="0"/>
              <a:t>（</a:t>
            </a:r>
            <a:r>
              <a:rPr lang="en-US" altLang="ja-JP" sz="1600" dirty="0"/>
              <a:t>2018</a:t>
            </a:r>
            <a:r>
              <a:rPr lang="ja-JP" altLang="en-US" sz="1600" dirty="0"/>
              <a:t>年</a:t>
            </a:r>
            <a:r>
              <a:rPr lang="en-US" altLang="ja-JP" sz="1600" dirty="0"/>
              <a:t>11</a:t>
            </a:r>
            <a:r>
              <a:rPr lang="ja-JP" altLang="en-US" sz="1600" dirty="0"/>
              <a:t>月時点）</a:t>
            </a:r>
            <a:r>
              <a:rPr kumimoji="1" lang="ja-JP" altLang="en-US" sz="1600" dirty="0"/>
              <a:t>　　→　　５件（</a:t>
            </a:r>
            <a:r>
              <a:rPr kumimoji="1" lang="en-US" altLang="ja-JP" sz="1600" dirty="0"/>
              <a:t>2021</a:t>
            </a:r>
            <a:r>
              <a:rPr kumimoji="1" lang="ja-JP" altLang="en-US" sz="1600" dirty="0"/>
              <a:t>年度末）</a:t>
            </a:r>
            <a:endParaRPr kumimoji="1" lang="en-US" altLang="ja-JP" sz="1600" dirty="0"/>
          </a:p>
          <a:p>
            <a:endParaRPr kumimoji="1" lang="en-US" altLang="ja-JP" sz="1050" dirty="0"/>
          </a:p>
          <a:p>
            <a:r>
              <a:rPr kumimoji="1" lang="ja-JP" altLang="en-US" sz="1600" dirty="0"/>
              <a:t>・オープンデータ取組済の市町村割合</a:t>
            </a:r>
            <a:endParaRPr kumimoji="1" lang="en-US" altLang="ja-JP" sz="1600" dirty="0"/>
          </a:p>
          <a:p>
            <a:r>
              <a:rPr kumimoji="1" lang="ja-JP" altLang="en-US" sz="1600" dirty="0"/>
              <a:t>　　５％（</a:t>
            </a:r>
            <a:r>
              <a:rPr kumimoji="1" lang="en-US" altLang="ja-JP" sz="1600" dirty="0"/>
              <a:t>2018</a:t>
            </a:r>
            <a:r>
              <a:rPr kumimoji="1" lang="ja-JP" altLang="en-US" sz="1600" dirty="0"/>
              <a:t>年</a:t>
            </a:r>
            <a:r>
              <a:rPr kumimoji="1" lang="en-US" altLang="ja-JP" sz="1600" dirty="0"/>
              <a:t>11</a:t>
            </a:r>
            <a:r>
              <a:rPr kumimoji="1" lang="ja-JP" altLang="en-US" sz="1600" dirty="0"/>
              <a:t>月時点）</a:t>
            </a:r>
            <a:r>
              <a:rPr lang="ja-JP" altLang="en-US" sz="1600" dirty="0"/>
              <a:t>　　→　　</a:t>
            </a:r>
            <a:r>
              <a:rPr lang="ja-JP" altLang="en-US" sz="1600" b="1" dirty="0">
                <a:solidFill>
                  <a:srgbClr val="FF0000"/>
                </a:solidFill>
              </a:rPr>
              <a:t>１００％（</a:t>
            </a:r>
            <a:r>
              <a:rPr lang="en-US" altLang="ja-JP" sz="1600" b="1" dirty="0">
                <a:solidFill>
                  <a:srgbClr val="FF0000"/>
                </a:solidFill>
              </a:rPr>
              <a:t>2021</a:t>
            </a:r>
            <a:r>
              <a:rPr lang="ja-JP" altLang="en-US" sz="1600" b="1" dirty="0">
                <a:solidFill>
                  <a:srgbClr val="FF0000"/>
                </a:solidFill>
              </a:rPr>
              <a:t>年度末）</a:t>
            </a:r>
            <a:endParaRPr kumimoji="1" lang="ja-JP" altLang="en-US" sz="1600" b="1" dirty="0">
              <a:solidFill>
                <a:srgbClr val="FF0000"/>
              </a:solidFill>
            </a:endParaRPr>
          </a:p>
        </p:txBody>
      </p:sp>
      <p:sp>
        <p:nvSpPr>
          <p:cNvPr id="8" name="テキスト ボックス 7"/>
          <p:cNvSpPr txBox="1"/>
          <p:nvPr/>
        </p:nvSpPr>
        <p:spPr>
          <a:xfrm>
            <a:off x="316126" y="1197000"/>
            <a:ext cx="1584000" cy="338554"/>
          </a:xfrm>
          <a:prstGeom prst="rect">
            <a:avLst/>
          </a:prstGeom>
          <a:solidFill>
            <a:schemeClr val="tx2">
              <a:lumMod val="20000"/>
              <a:lumOff val="80000"/>
            </a:schemeClr>
          </a:solidFill>
          <a:ln>
            <a:solidFill>
              <a:srgbClr val="00B0F0"/>
            </a:solidFill>
          </a:ln>
        </p:spPr>
        <p:txBody>
          <a:bodyPr wrap="square" rtlCol="0">
            <a:spAutoFit/>
          </a:bodyPr>
          <a:lstStyle/>
          <a:p>
            <a:r>
              <a:rPr kumimoji="1" lang="ja-JP" altLang="en-US" sz="1600" dirty="0"/>
              <a:t>取組の方向性</a:t>
            </a:r>
          </a:p>
        </p:txBody>
      </p:sp>
      <p:sp>
        <p:nvSpPr>
          <p:cNvPr id="9" name="テキスト ボックス 8"/>
          <p:cNvSpPr txBox="1"/>
          <p:nvPr/>
        </p:nvSpPr>
        <p:spPr>
          <a:xfrm>
            <a:off x="280134" y="4715668"/>
            <a:ext cx="1303874" cy="338554"/>
          </a:xfrm>
          <a:prstGeom prst="rect">
            <a:avLst/>
          </a:prstGeom>
          <a:solidFill>
            <a:schemeClr val="tx2">
              <a:lumMod val="20000"/>
              <a:lumOff val="80000"/>
            </a:schemeClr>
          </a:solidFill>
          <a:ln>
            <a:solidFill>
              <a:srgbClr val="00B0F0"/>
            </a:solidFill>
          </a:ln>
        </p:spPr>
        <p:txBody>
          <a:bodyPr wrap="square" rtlCol="0">
            <a:spAutoFit/>
          </a:bodyPr>
          <a:lstStyle/>
          <a:p>
            <a:r>
              <a:rPr kumimoji="1" lang="ja-JP" altLang="en-US" sz="1600" dirty="0"/>
              <a:t>ＫＰＩ（指標）</a:t>
            </a:r>
          </a:p>
        </p:txBody>
      </p:sp>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7</a:t>
            </a:fld>
            <a:endParaRPr kumimoji="1" lang="ja-JP" altLang="en-US"/>
          </a:p>
        </p:txBody>
      </p:sp>
    </p:spTree>
    <p:extLst>
      <p:ext uri="{BB962C8B-B14F-4D97-AF65-F5344CB8AC3E}">
        <p14:creationId xmlns:p14="http://schemas.microsoft.com/office/powerpoint/2010/main" val="192181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79999" y="621000"/>
            <a:ext cx="8494889" cy="5509200"/>
          </a:xfrm>
          <a:prstGeom prst="rect">
            <a:avLst/>
          </a:prstGeom>
          <a:noFill/>
          <a:ln w="3175">
            <a:solidFill>
              <a:schemeClr val="tx1"/>
            </a:solidFill>
          </a:ln>
        </p:spPr>
        <p:txBody>
          <a:bodyPr wrap="square" rtlCol="0">
            <a:spAutoFit/>
          </a:bodyPr>
          <a:lstStyle/>
          <a:p>
            <a:endParaRPr kumimoji="1" lang="en-US" altLang="ja-JP" sz="1600" b="1" dirty="0">
              <a:solidFill>
                <a:srgbClr val="0070C0"/>
              </a:solidFill>
            </a:endParaRPr>
          </a:p>
          <a:p>
            <a:endParaRPr kumimoji="1" lang="en-US" altLang="ja-JP" sz="1600" b="1" dirty="0">
              <a:solidFill>
                <a:srgbClr val="0070C0"/>
              </a:solidFill>
            </a:endParaRPr>
          </a:p>
          <a:p>
            <a:endParaRPr kumimoji="1" lang="en-US" altLang="ja-JP" sz="1600" b="1" dirty="0">
              <a:solidFill>
                <a:srgbClr val="0070C0"/>
              </a:solidFill>
            </a:endParaRPr>
          </a:p>
          <a:p>
            <a:r>
              <a:rPr kumimoji="1" lang="ja-JP" altLang="en-US" sz="1600" b="1" u="sng" dirty="0"/>
              <a:t>○オープンデータカタログサイトへの移行</a:t>
            </a:r>
            <a:endParaRPr kumimoji="1" lang="en-US" altLang="ja-JP" sz="1600" b="1" u="sng" dirty="0"/>
          </a:p>
          <a:p>
            <a:r>
              <a:rPr lang="ja-JP" altLang="en-US" sz="1600" dirty="0"/>
              <a:t>・平成２９年１２月より県公式ウェブサイト上に設けていた「大分県オープンデータサイト」について、利用者側の利便性の向上やデータの利活用状況把握などを目的に、（公財）九州先端科学技術研究所が無償で提供する「</a:t>
            </a:r>
            <a:r>
              <a:rPr lang="en-US" altLang="ja-JP" sz="1600" dirty="0"/>
              <a:t>BODIK ODCS</a:t>
            </a:r>
            <a:r>
              <a:rPr lang="ja-JP" altLang="en-US" sz="1600" dirty="0"/>
              <a:t>」を活用したカタログサイトを構築。「大分県オープンデータカタログサイト」として公開。</a:t>
            </a:r>
          </a:p>
          <a:p>
            <a:r>
              <a:rPr kumimoji="1" lang="ja-JP" altLang="en-US" sz="1600" dirty="0"/>
              <a:t>・今後は、先行する自治体の利活用事例や利用者からの要望などを参考にニーズの高いデータを中心に公開拡大。</a:t>
            </a:r>
            <a:endParaRPr kumimoji="1" lang="en-US" altLang="ja-JP" sz="1600" dirty="0"/>
          </a:p>
          <a:p>
            <a:r>
              <a:rPr lang="ja-JP" altLang="en-US" sz="1600" dirty="0"/>
              <a:t>・加工、編集ができない</a:t>
            </a:r>
            <a:r>
              <a:rPr lang="en-US" altLang="ja-JP" sz="1600" dirty="0"/>
              <a:t>PDF</a:t>
            </a:r>
            <a:r>
              <a:rPr lang="ja-JP" altLang="en-US" sz="1600" dirty="0"/>
              <a:t>データや、セルが結合されているエクセルデータ等を機械判読ができる</a:t>
            </a:r>
            <a:r>
              <a:rPr lang="en-US" altLang="ja-JP" sz="1600" dirty="0"/>
              <a:t>CSV</a:t>
            </a:r>
            <a:r>
              <a:rPr lang="ja-JP" altLang="en-US" sz="1600" dirty="0"/>
              <a:t>等のデータ形式に変換。</a:t>
            </a:r>
            <a:endParaRPr lang="en-US" altLang="ja-JP" sz="1600" dirty="0"/>
          </a:p>
          <a:p>
            <a:endParaRPr kumimoji="1" lang="en-US" altLang="ja-JP" sz="1600" u="sng" dirty="0"/>
          </a:p>
          <a:p>
            <a:r>
              <a:rPr kumimoji="1" lang="ja-JP" altLang="en-US" sz="1600" b="1" u="sng" dirty="0"/>
              <a:t>○オープンデータの活用促進</a:t>
            </a:r>
            <a:endParaRPr kumimoji="1" lang="en-US" altLang="ja-JP" sz="1600" b="1" u="sng" dirty="0"/>
          </a:p>
          <a:p>
            <a:r>
              <a:rPr lang="ja-JP" altLang="en-US" sz="1600" dirty="0"/>
              <a:t>・オープンデータの利活用を促進するため、自治体が保有するオープンデータを活用したアイデアソンやハッカソンを実施。</a:t>
            </a:r>
            <a:endParaRPr lang="en-US" altLang="ja-JP" sz="1600" dirty="0"/>
          </a:p>
          <a:p>
            <a:endParaRPr lang="en-US" altLang="ja-JP" sz="1600" u="sng" dirty="0"/>
          </a:p>
          <a:p>
            <a:r>
              <a:rPr lang="ja-JP" altLang="en-US" sz="1600" b="1" u="sng" dirty="0"/>
              <a:t>○県内市町村との連携</a:t>
            </a:r>
          </a:p>
          <a:p>
            <a:r>
              <a:rPr kumimoji="1" lang="ja-JP" altLang="en-US" sz="1600" dirty="0"/>
              <a:t>・市町村職員向けに研修会を開催するとともに、市町村がオープンデータに取り組めるよう</a:t>
            </a:r>
            <a:r>
              <a:rPr lang="ja-JP" altLang="en-US" sz="1600" dirty="0"/>
              <a:t>「</a:t>
            </a:r>
            <a:r>
              <a:rPr lang="en-US" altLang="ja-JP" sz="1600" dirty="0"/>
              <a:t>BODIK ODCS</a:t>
            </a:r>
            <a:r>
              <a:rPr lang="ja-JP" altLang="en-US" sz="1600" dirty="0"/>
              <a:t>」を活用したカタログサイトの構築を支援。</a:t>
            </a:r>
            <a:endParaRPr lang="en-US" altLang="ja-JP" sz="1600" dirty="0"/>
          </a:p>
          <a:p>
            <a:r>
              <a:rPr kumimoji="1" lang="ja-JP" altLang="en-US" sz="1600" dirty="0"/>
              <a:t>・今後は、市町村と協力し、共通のデータフォーマットでのオープンデータの公開やそれぞれが保有するデータの標準化を支援。</a:t>
            </a:r>
            <a:endParaRPr kumimoji="1" lang="en-US" altLang="ja-JP" sz="1600" dirty="0"/>
          </a:p>
        </p:txBody>
      </p:sp>
      <p:cxnSp>
        <p:nvCxnSpPr>
          <p:cNvPr id="5" name="直線コネクタ 4"/>
          <p:cNvCxnSpPr/>
          <p:nvPr/>
        </p:nvCxnSpPr>
        <p:spPr>
          <a:xfrm>
            <a:off x="0" y="549000"/>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bwMode="auto">
          <a:xfrm>
            <a:off x="252000" y="802760"/>
            <a:ext cx="1584000" cy="394240"/>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具体的な取組</a:t>
            </a:r>
          </a:p>
        </p:txBody>
      </p:sp>
      <p:sp>
        <p:nvSpPr>
          <p:cNvPr id="10" name="正方形/長方形 9"/>
          <p:cNvSpPr/>
          <p:nvPr/>
        </p:nvSpPr>
        <p:spPr bwMode="auto">
          <a:xfrm>
            <a:off x="2700000" y="82760"/>
            <a:ext cx="3755566" cy="394240"/>
          </a:xfrm>
          <a:prstGeom prst="rect">
            <a:avLst/>
          </a:prstGeom>
          <a:solidFill>
            <a:schemeClr val="accent5">
              <a:lumMod val="40000"/>
              <a:lumOff val="6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dirty="0">
                <a:solidFill>
                  <a:schemeClr val="tx1"/>
                </a:solidFill>
              </a:rPr>
              <a:t>　「オープンデータの推進」について</a:t>
            </a:r>
          </a:p>
        </p:txBody>
      </p:sp>
      <p:sp>
        <p:nvSpPr>
          <p:cNvPr id="2" name="スライド番号プレースホルダー 1"/>
          <p:cNvSpPr>
            <a:spLocks noGrp="1"/>
          </p:cNvSpPr>
          <p:nvPr>
            <p:ph type="sldNum" sz="quarter" idx="12"/>
          </p:nvPr>
        </p:nvSpPr>
        <p:spPr>
          <a:xfrm>
            <a:off x="6758400" y="6356350"/>
            <a:ext cx="2133600" cy="365125"/>
          </a:xfrm>
        </p:spPr>
        <p:txBody>
          <a:bodyPr/>
          <a:lstStyle/>
          <a:p>
            <a:fld id="{B1763FFF-BF72-4E5A-92E8-28C1527604EF}" type="slidenum">
              <a:rPr kumimoji="1" lang="ja-JP" altLang="en-US" smtClean="0"/>
              <a:t>8</a:t>
            </a:fld>
            <a:endParaRPr kumimoji="1" lang="ja-JP" altLang="en-US"/>
          </a:p>
        </p:txBody>
      </p:sp>
    </p:spTree>
    <p:extLst>
      <p:ext uri="{BB962C8B-B14F-4D97-AF65-F5344CB8AC3E}">
        <p14:creationId xmlns:p14="http://schemas.microsoft.com/office/powerpoint/2010/main" val="198061432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CC"/>
        </a:solidFill>
        <a:ln w="19050">
          <a:solidFill>
            <a:srgbClr val="FF0000"/>
          </a:solidFill>
        </a:ln>
      </a:spPr>
      <a:bodyPr anchor="ctr"/>
      <a:lstStyle>
        <a:defPPr>
          <a:defRPr sz="11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2374</Words>
  <Application>Microsoft Office PowerPoint</Application>
  <PresentationFormat>画面に合わせる (4:3)</PresentationFormat>
  <Paragraphs>195</Paragraphs>
  <Slides>8</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Meiryo UI</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2019-12-18T05:35:24Z</dcterms:created>
  <dcterms:modified xsi:type="dcterms:W3CDTF">2019-12-18T05:36:45Z</dcterms:modified>
</cp:coreProperties>
</file>