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770" r:id="rId1"/>
  </p:sldMasterIdLst>
  <p:notesMasterIdLst>
    <p:notesMasterId r:id="rId7"/>
  </p:notesMasterIdLst>
  <p:handoutMasterIdLst>
    <p:handoutMasterId r:id="rId8"/>
  </p:handoutMasterIdLst>
  <p:sldIdLst>
    <p:sldId id="499" r:id="rId2"/>
    <p:sldId id="508" r:id="rId3"/>
    <p:sldId id="513" r:id="rId4"/>
    <p:sldId id="522" r:id="rId5"/>
    <p:sldId id="521" r:id="rId6"/>
  </p:sldIdLst>
  <p:sldSz cx="10691813" cy="7559675"/>
  <p:notesSz cx="6807200" cy="9939338"/>
  <p:defaultTextStyle>
    <a:defPPr>
      <a:defRPr lang="ja-JP"/>
    </a:defPPr>
    <a:lvl1pPr marL="0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1pPr>
    <a:lvl2pPr marL="497571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2pPr>
    <a:lvl3pPr marL="995143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3pPr>
    <a:lvl4pPr marL="1492715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4pPr>
    <a:lvl5pPr marL="1990285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5pPr>
    <a:lvl6pPr marL="2487857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6pPr>
    <a:lvl7pPr marL="2985428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7pPr>
    <a:lvl8pPr marL="3483000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8pPr>
    <a:lvl9pPr marL="3980571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07" userDrawn="1">
          <p15:clr>
            <a:srgbClr val="A4A3A4"/>
          </p15:clr>
        </p15:guide>
        <p15:guide id="10" pos="1203" userDrawn="1">
          <p15:clr>
            <a:srgbClr val="A4A3A4"/>
          </p15:clr>
        </p15:guide>
        <p15:guide id="19" orient="horz" pos="4740" userDrawn="1">
          <p15:clr>
            <a:srgbClr val="A4A3A4"/>
          </p15:clr>
        </p15:guide>
        <p15:guide id="20" pos="3368" userDrawn="1">
          <p15:clr>
            <a:srgbClr val="A4A3A4"/>
          </p15:clr>
        </p15:guide>
        <p15:guide id="21" pos="192" userDrawn="1">
          <p15:clr>
            <a:srgbClr val="A4A3A4"/>
          </p15:clr>
        </p15:guide>
        <p15:guide id="22" orient="horz" pos="1791" userDrawn="1">
          <p15:clr>
            <a:srgbClr val="A4A3A4"/>
          </p15:clr>
        </p15:guide>
        <p15:guide id="23" orient="horz" pos="1519" userDrawn="1">
          <p15:clr>
            <a:srgbClr val="A4A3A4"/>
          </p15:clr>
        </p15:guide>
        <p15:guide id="24" orient="horz" pos="499" userDrawn="1">
          <p15:clr>
            <a:srgbClr val="A4A3A4"/>
          </p15:clr>
        </p15:guide>
        <p15:guide id="25" orient="horz" pos="1202" userDrawn="1">
          <p15:clr>
            <a:srgbClr val="A4A3A4"/>
          </p15:clr>
        </p15:guide>
        <p15:guide id="26" pos="3458" userDrawn="1">
          <p15:clr>
            <a:srgbClr val="A4A3A4"/>
          </p15:clr>
        </p15:guide>
        <p15:guide id="27" orient="horz" pos="12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33CC"/>
    <a:srgbClr val="CCFFFF"/>
    <a:srgbClr val="FF6161"/>
    <a:srgbClr val="FF8F8F"/>
    <a:srgbClr val="FD036E"/>
    <a:srgbClr val="EBF6F9"/>
    <a:srgbClr val="FFCCCC"/>
    <a:srgbClr val="FF505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20" autoAdjust="0"/>
    <p:restoredTop sz="95880" autoAdjust="0"/>
  </p:normalViewPr>
  <p:slideViewPr>
    <p:cSldViewPr snapToGrid="0">
      <p:cViewPr varScale="1">
        <p:scale>
          <a:sx n="74" d="100"/>
          <a:sy n="74" d="100"/>
        </p:scale>
        <p:origin x="1768" y="36"/>
      </p:cViewPr>
      <p:guideLst>
        <p:guide orient="horz" pos="3107"/>
        <p:guide pos="1203"/>
        <p:guide orient="horz" pos="4740"/>
        <p:guide pos="3368"/>
        <p:guide pos="192"/>
        <p:guide orient="horz" pos="1791"/>
        <p:guide orient="horz" pos="1519"/>
        <p:guide orient="horz" pos="499"/>
        <p:guide orient="horz" pos="1202"/>
        <p:guide pos="3458"/>
        <p:guide orient="horz" pos="12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1"/>
            <a:ext cx="2949604" cy="496690"/>
          </a:xfrm>
          <a:prstGeom prst="rect">
            <a:avLst/>
          </a:prstGeom>
        </p:spPr>
        <p:txBody>
          <a:bodyPr vert="horz" lIns="62766" tIns="31387" rIns="62766" bIns="31387" rtlCol="0"/>
          <a:lstStyle>
            <a:lvl1pPr algn="l">
              <a:defRPr sz="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450" y="31"/>
            <a:ext cx="2950701" cy="496690"/>
          </a:xfrm>
          <a:prstGeom prst="rect">
            <a:avLst/>
          </a:prstGeom>
        </p:spPr>
        <p:txBody>
          <a:bodyPr vert="horz" lIns="62766" tIns="31387" rIns="62766" bIns="31387" rtlCol="0"/>
          <a:lstStyle>
            <a:lvl1pPr algn="r">
              <a:defRPr sz="900"/>
            </a:lvl1pPr>
          </a:lstStyle>
          <a:p>
            <a:fld id="{8AA4F317-B31C-4591-89B4-B02C2EADFE08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7" y="9440482"/>
            <a:ext cx="2949604" cy="496690"/>
          </a:xfrm>
          <a:prstGeom prst="rect">
            <a:avLst/>
          </a:prstGeom>
        </p:spPr>
        <p:txBody>
          <a:bodyPr vert="horz" lIns="62766" tIns="31387" rIns="62766" bIns="31387" rtlCol="0" anchor="b"/>
          <a:lstStyle>
            <a:lvl1pPr algn="l">
              <a:defRPr sz="9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450" y="9440482"/>
            <a:ext cx="2950701" cy="496690"/>
          </a:xfrm>
          <a:prstGeom prst="rect">
            <a:avLst/>
          </a:prstGeom>
        </p:spPr>
        <p:txBody>
          <a:bodyPr vert="horz" lIns="62766" tIns="31387" rIns="62766" bIns="31387" rtlCol="0" anchor="b"/>
          <a:lstStyle>
            <a:lvl1pPr algn="r">
              <a:defRPr sz="900"/>
            </a:lvl1pPr>
          </a:lstStyle>
          <a:p>
            <a:fld id="{8A1CC753-AFE5-415A-A830-F436EE4C42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6538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0" y="16"/>
            <a:ext cx="2949576" cy="498474"/>
          </a:xfrm>
          <a:prstGeom prst="rect">
            <a:avLst/>
          </a:prstGeom>
        </p:spPr>
        <p:txBody>
          <a:bodyPr vert="horz" lIns="90460" tIns="45218" rIns="90460" bIns="452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83" y="16"/>
            <a:ext cx="2949576" cy="498474"/>
          </a:xfrm>
          <a:prstGeom prst="rect">
            <a:avLst/>
          </a:prstGeom>
        </p:spPr>
        <p:txBody>
          <a:bodyPr vert="horz" lIns="90460" tIns="45218" rIns="90460" bIns="45218" rtlCol="0"/>
          <a:lstStyle>
            <a:lvl1pPr algn="r">
              <a:defRPr sz="1100"/>
            </a:lvl1pPr>
          </a:lstStyle>
          <a:p>
            <a:fld id="{35186EFD-4059-47F9-86CE-75E49A44FFA0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43013"/>
            <a:ext cx="4743450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60" tIns="45218" rIns="90460" bIns="452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76" y="4783169"/>
            <a:ext cx="5445125" cy="3913190"/>
          </a:xfrm>
          <a:prstGeom prst="rect">
            <a:avLst/>
          </a:prstGeom>
        </p:spPr>
        <p:txBody>
          <a:bodyPr vert="horz" lIns="90460" tIns="45218" rIns="90460" bIns="452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0" y="9440882"/>
            <a:ext cx="2949576" cy="498474"/>
          </a:xfrm>
          <a:prstGeom prst="rect">
            <a:avLst/>
          </a:prstGeom>
        </p:spPr>
        <p:txBody>
          <a:bodyPr vert="horz" lIns="90460" tIns="45218" rIns="90460" bIns="452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83" y="9440882"/>
            <a:ext cx="2949576" cy="498474"/>
          </a:xfrm>
          <a:prstGeom prst="rect">
            <a:avLst/>
          </a:prstGeom>
        </p:spPr>
        <p:txBody>
          <a:bodyPr vert="horz" lIns="90460" tIns="45218" rIns="90460" bIns="45218" rtlCol="0" anchor="b"/>
          <a:lstStyle>
            <a:lvl1pPr algn="r">
              <a:defRPr sz="1100"/>
            </a:lvl1pPr>
          </a:lstStyle>
          <a:p>
            <a:fld id="{F4CC343B-79EE-4C7F-A5B5-444445458A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522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1pPr>
    <a:lvl2pPr marL="497571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2pPr>
    <a:lvl3pPr marL="995143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3pPr>
    <a:lvl4pPr marL="1492715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4pPr>
    <a:lvl5pPr marL="1990285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5pPr>
    <a:lvl6pPr marL="2487857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6pPr>
    <a:lvl7pPr marL="2985428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7pPr>
    <a:lvl8pPr marL="3483000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8pPr>
    <a:lvl9pPr marL="3980571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614488" y="1827213"/>
            <a:ext cx="6942137" cy="49085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CACB8-3C2D-4FCA-A52F-382D53AF64D2}" type="slidenum">
              <a:rPr lang="ja-JP" altLang="en-US" smtClean="0">
                <a:solidFill>
                  <a:srgbClr val="000000"/>
                </a:solidFill>
              </a:rPr>
              <a:pPr/>
              <a:t>1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0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6888" y="250825"/>
            <a:ext cx="5842000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583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6888" y="250825"/>
            <a:ext cx="5842000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80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6888" y="250825"/>
            <a:ext cx="5842000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517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6888" y="250825"/>
            <a:ext cx="5842000" cy="41322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7530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71825" y="1447190"/>
            <a:ext cx="9948184" cy="3127116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9749" rIns="0" bIns="49749" anchor="ctr"/>
          <a:lstStyle/>
          <a:p>
            <a:pPr defTabSz="995162" eaLnBrk="0" hangingPunct="0"/>
            <a:endParaRPr lang="ja-JP" altLang="ja-JP" sz="3535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837870" y="2029920"/>
            <a:ext cx="8937259" cy="196341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0" tIns="49749" rIns="0" bIns="49749" anchor="ctr"/>
          <a:lstStyle/>
          <a:p>
            <a:pPr defTabSz="995162" eaLnBrk="0" hangingPunct="0">
              <a:defRPr/>
            </a:pPr>
            <a:endParaRPr lang="ja-JP" altLang="ja-JP" sz="2828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13" y="4653069"/>
            <a:ext cx="3623908" cy="247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192336"/>
            <a:ext cx="9088041" cy="1620430"/>
          </a:xfrm>
          <a:prstGeom prst="rect">
            <a:avLst/>
          </a:prstGeom>
        </p:spPr>
        <p:txBody>
          <a:bodyPr lIns="140775" tIns="70388" rIns="140775" bIns="70388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08743" y="4926914"/>
            <a:ext cx="5411269" cy="1931917"/>
          </a:xfrm>
          <a:prstGeom prst="rect">
            <a:avLst/>
          </a:prstGeom>
        </p:spPr>
        <p:txBody>
          <a:bodyPr lIns="140775" tIns="70388" rIns="140775" bIns="70388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9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4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20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9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6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4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1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8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193630" y="7251707"/>
            <a:ext cx="2494756" cy="299238"/>
          </a:xfrm>
        </p:spPr>
        <p:txBody>
          <a:bodyPr/>
          <a:lstStyle>
            <a:lvl1pPr>
              <a:defRPr b="1"/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08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-10198"/>
            <a:ext cx="9622632" cy="623552"/>
          </a:xfrm>
          <a:prstGeom prst="rect">
            <a:avLst/>
          </a:prstGeom>
        </p:spPr>
        <p:txBody>
          <a:bodyPr lIns="140775" tIns="70388" rIns="140775" bIns="70388"/>
          <a:lstStyle>
            <a:lvl1pPr>
              <a:defRPr sz="3535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8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/>
        </p:nvGrpSpPr>
        <p:grpSpPr bwMode="auto">
          <a:xfrm>
            <a:off x="0" y="535477"/>
            <a:ext cx="10691813" cy="195991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2262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7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7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1194" y="1"/>
            <a:ext cx="9881828" cy="629973"/>
          </a:xfrm>
          <a:prstGeom prst="rect">
            <a:avLst/>
          </a:prstGeom>
        </p:spPr>
        <p:txBody>
          <a:bodyPr lIns="140775" tIns="70388" rIns="140775" bIns="70388" anchor="ctr"/>
          <a:lstStyle>
            <a:lvl1pPr algn="l"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1"/>
          <p:cNvSpPr txBox="1">
            <a:spLocks/>
          </p:cNvSpPr>
          <p:nvPr userDrawn="1"/>
        </p:nvSpPr>
        <p:spPr>
          <a:xfrm>
            <a:off x="10035033" y="7151389"/>
            <a:ext cx="651600" cy="408286"/>
          </a:xfrm>
          <a:prstGeom prst="rect">
            <a:avLst/>
          </a:prstGeom>
          <a:noFill/>
          <a:ln>
            <a:noFill/>
          </a:ln>
        </p:spPr>
        <p:txBody>
          <a:bodyPr vert="horz" lIns="99521" tIns="49761" rIns="99521" bIns="49761" rtlCol="0" anchor="ctr"/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>
              <a:defRPr/>
            </a:pPr>
            <a:fld id="{4FA1A2DF-A8D3-4F59-8F2D-B1943C81685F}" type="slidenum">
              <a:rPr lang="ja-JP" altLang="en-US" sz="1555" smtClean="0">
                <a:solidFill>
                  <a:prstClr val="black">
                    <a:lumMod val="95000"/>
                    <a:lumOff val="5000"/>
                  </a:prst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pPr algn="r">
                <a:defRPr/>
              </a:pPr>
              <a:t>‹#›</a:t>
            </a:fld>
            <a:endParaRPr lang="ja-JP" altLang="en-US" sz="1555" dirty="0">
              <a:solidFill>
                <a:prstClr val="black">
                  <a:lumMod val="95000"/>
                  <a:lumOff val="5000"/>
                </a:prstClr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976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lIns="140775" tIns="70388" rIns="140775" bIns="70388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534591" y="7006744"/>
            <a:ext cx="2494756" cy="402483"/>
          </a:xfrm>
          <a:prstGeom prst="rect">
            <a:avLst/>
          </a:prstGeom>
        </p:spPr>
        <p:txBody>
          <a:bodyPr lIns="140775" tIns="70388" rIns="140775" bIns="70388"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653036" y="7006744"/>
            <a:ext cx="3385741" cy="402483"/>
          </a:xfrm>
          <a:prstGeom prst="rect">
            <a:avLst/>
          </a:prstGeom>
        </p:spPr>
        <p:txBody>
          <a:bodyPr lIns="140775" tIns="70388" rIns="140775" bIns="70388"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12F49-67C2-47B6-8FE7-18B977BA617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8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93630" y="7293703"/>
            <a:ext cx="2494756" cy="257239"/>
          </a:xfrm>
          <a:prstGeom prst="rect">
            <a:avLst/>
          </a:prstGeom>
        </p:spPr>
        <p:txBody>
          <a:bodyPr vert="horz" lIns="140705" tIns="70356" rIns="140705" bIns="7035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97" b="1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defTabSz="995162"/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 defTabSz="995162"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3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7" r:id="rId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666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97340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94681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492023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989364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71417" indent="-371417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3535" kern="1200">
          <a:solidFill>
            <a:schemeClr val="tx1"/>
          </a:solidFill>
          <a:latin typeface="+mn-lt"/>
          <a:ea typeface="+mn-ea"/>
          <a:cs typeface="+mn-cs"/>
        </a:defRPr>
      </a:lvl1pPr>
      <a:lvl2pPr marL="806751" indent="-30922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3040" kern="1200">
          <a:solidFill>
            <a:schemeClr val="tx1"/>
          </a:solidFill>
          <a:latin typeface="+mn-lt"/>
          <a:ea typeface="+mn-ea"/>
          <a:cs typeface="+mn-cs"/>
        </a:defRPr>
      </a:lvl2pPr>
      <a:lvl3pPr marL="1242085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545" kern="1200">
          <a:solidFill>
            <a:schemeClr val="tx1"/>
          </a:solidFill>
          <a:latin typeface="+mn-lt"/>
          <a:ea typeface="+mn-ea"/>
          <a:cs typeface="+mn-cs"/>
        </a:defRPr>
      </a:lvl3pPr>
      <a:lvl4pPr marL="1739610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4pPr>
      <a:lvl5pPr marL="2237133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5pPr>
      <a:lvl6pPr marL="2735375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6pPr>
      <a:lvl7pPr marL="3232717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7pPr>
      <a:lvl8pPr marL="3730056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8pPr>
      <a:lvl9pPr marL="4227398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1pPr>
      <a:lvl2pPr marL="497340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2pPr>
      <a:lvl3pPr marL="994681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3pPr>
      <a:lvl4pPr marL="1492023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4pPr>
      <a:lvl5pPr marL="1989364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5pPr>
      <a:lvl6pPr marL="2486705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6pPr>
      <a:lvl7pPr marL="2984046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7pPr>
      <a:lvl8pPr marL="3481388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8pPr>
      <a:lvl9pPr marL="3978728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タイトル 6"/>
          <p:cNvSpPr txBox="1">
            <a:spLocks/>
          </p:cNvSpPr>
          <p:nvPr/>
        </p:nvSpPr>
        <p:spPr bwMode="auto">
          <a:xfrm>
            <a:off x="265083" y="2886909"/>
            <a:ext cx="10161647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ja-JP" altLang="en-US" sz="4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オープンデータ ワーキンググループの取組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r"/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～兵庫県電子自治体推進協議会 調査研究事業～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lnSpc>
                <a:spcPts val="1767"/>
              </a:lnSpc>
            </a:pP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r"/>
            <a:r>
              <a:rPr lang="en-US" altLang="ja-JP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2019.9</a:t>
            </a:r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兵庫県 情報企画課</a:t>
            </a:r>
            <a:endParaRPr lang="ja-JP" altLang="en-US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grpSp>
        <p:nvGrpSpPr>
          <p:cNvPr id="5" name="正方形/長方形 5"/>
          <p:cNvGrpSpPr>
            <a:grpSpLocks/>
          </p:cNvGrpSpPr>
          <p:nvPr/>
        </p:nvGrpSpPr>
        <p:grpSpPr bwMode="auto">
          <a:xfrm>
            <a:off x="489" y="2793389"/>
            <a:ext cx="10690835" cy="195991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815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231698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1483333"/>
            <a:ext cx="1008152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4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要旨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タイトル 6"/>
          <p:cNvSpPr txBox="1">
            <a:spLocks/>
          </p:cNvSpPr>
          <p:nvPr/>
        </p:nvSpPr>
        <p:spPr bwMode="auto">
          <a:xfrm>
            <a:off x="156837" y="2664432"/>
            <a:ext cx="10378139" cy="251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lvl="1" algn="l"/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　オープンデータＷＧの概要</a:t>
            </a: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/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　ＷＧのこれまでの成果</a:t>
            </a: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/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　今後の予定と参画のご提案</a:t>
            </a: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044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3583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992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　オープンデータＷＧの概要</a:t>
            </a:r>
            <a:endParaRPr lang="en-US" altLang="ja-JP" sz="32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10247" y="1027096"/>
            <a:ext cx="10081528" cy="881080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①活用されるオープンデータ（キラーコンテンツ）の公開 ②効率的な運用の実現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を目的に、共同したデータ公開や意見交換を実施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タイトル 6"/>
          <p:cNvSpPr txBox="1">
            <a:spLocks/>
          </p:cNvSpPr>
          <p:nvPr/>
        </p:nvSpPr>
        <p:spPr bwMode="auto">
          <a:xfrm>
            <a:off x="304800" y="1974535"/>
            <a:ext cx="10059987" cy="3708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１．活動開始時期、参画自治体</a:t>
            </a: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平成３０年度より、県及び</a:t>
            </a:r>
            <a:r>
              <a:rPr lang="en-US" altLang="ja-JP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14</a:t>
            </a: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市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3556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県、神戸市、姫路市、尼崎市、西宮市、芦屋市、伊丹市、加古川市、赤穂市、宝塚市、高砂市、川西市、三田市、加西市、</a:t>
            </a:r>
            <a:r>
              <a:rPr lang="ja-JP" altLang="en-US" sz="1400" dirty="0" err="1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たつの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市</a:t>
            </a:r>
            <a:r>
              <a:rPr lang="en-US" altLang="ja-JP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)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lnSpc>
                <a:spcPts val="2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２．オープンデータに関する課題意識</a:t>
            </a: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+mn-ea"/>
                <a:ea typeface="+mn-ea"/>
                <a:cs typeface="Meiryo UI" panose="020B0604030504040204" pitchFamily="50" charset="-128"/>
              </a:rPr>
              <a:t>・オープンデータの必要性を関係各所に説明できない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+mn-ea"/>
                <a:ea typeface="+mn-ea"/>
                <a:cs typeface="Meiryo UI" panose="020B0604030504040204" pitchFamily="50" charset="-128"/>
              </a:rPr>
              <a:t>・データを公開しても、利活用がなかなか促進されない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+mj-ea"/>
                <a:ea typeface="+mj-ea"/>
                <a:cs typeface="Meiryo UI" panose="020B0604030504040204" pitchFamily="50" charset="-128"/>
              </a:rPr>
              <a:t>・効果的に推進するにはどうすればいいのか</a:t>
            </a:r>
            <a:endParaRPr lang="en-US" altLang="ja-JP" sz="2400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266700" indent="-85725" algn="l">
              <a:lnSpc>
                <a:spcPts val="2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b="1" dirty="0">
              <a:latin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３．取組の方向性</a:t>
            </a: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+mj-ea"/>
                <a:ea typeface="+mj-ea"/>
                <a:cs typeface="Meiryo UI" panose="020B0604030504040204" pitchFamily="50" charset="-128"/>
              </a:rPr>
              <a:t>好循環を生み出す取組事例を創出</a:t>
            </a:r>
            <a:endParaRPr lang="ja-JP" altLang="en-US" dirty="0">
              <a:latin typeface="+mj-ea"/>
              <a:ea typeface="+mj-ea"/>
              <a:cs typeface="Meiryo UI" panose="020B0604030504040204" pitchFamily="50" charset="-128"/>
            </a:endParaRPr>
          </a:p>
        </p:txBody>
      </p:sp>
      <p:sp>
        <p:nvSpPr>
          <p:cNvPr id="12" name="楕円 11"/>
          <p:cNvSpPr>
            <a:spLocks noChangeAspect="1"/>
          </p:cNvSpPr>
          <p:nvPr/>
        </p:nvSpPr>
        <p:spPr bwMode="auto">
          <a:xfrm>
            <a:off x="541094" y="5852766"/>
            <a:ext cx="1632478" cy="16324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キラー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コンテンツ</a:t>
            </a:r>
          </a:p>
        </p:txBody>
      </p:sp>
      <p:sp>
        <p:nvSpPr>
          <p:cNvPr id="17" name="右矢印 16"/>
          <p:cNvSpPr/>
          <p:nvPr/>
        </p:nvSpPr>
        <p:spPr bwMode="auto">
          <a:xfrm>
            <a:off x="2301527" y="6375016"/>
            <a:ext cx="755662" cy="586422"/>
          </a:xfrm>
          <a:prstGeom prst="rightArrow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8" name="楕円 17"/>
          <p:cNvSpPr>
            <a:spLocks noChangeAspect="1"/>
          </p:cNvSpPr>
          <p:nvPr/>
        </p:nvSpPr>
        <p:spPr bwMode="auto">
          <a:xfrm>
            <a:off x="3185144" y="5852766"/>
            <a:ext cx="1632478" cy="16324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情報発信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プッシュ型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  <a:p>
            <a:pPr algn="ctr"/>
            <a:r>
              <a:rPr kumimoji="0" lang="ja-JP" altLang="en-US" sz="2000" b="1" u="sng" kern="0" spc="-30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利活用促進</a:t>
            </a:r>
          </a:p>
        </p:txBody>
      </p:sp>
      <p:sp>
        <p:nvSpPr>
          <p:cNvPr id="19" name="楕円 18"/>
          <p:cNvSpPr>
            <a:spLocks noChangeAspect="1"/>
          </p:cNvSpPr>
          <p:nvPr/>
        </p:nvSpPr>
        <p:spPr bwMode="auto">
          <a:xfrm>
            <a:off x="5829194" y="5852766"/>
            <a:ext cx="1632478" cy="16324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spc="-15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オープンデータへの理解拡大</a:t>
            </a:r>
          </a:p>
        </p:txBody>
      </p:sp>
      <p:sp>
        <p:nvSpPr>
          <p:cNvPr id="20" name="楕円 19"/>
          <p:cNvSpPr>
            <a:spLocks noChangeAspect="1"/>
          </p:cNvSpPr>
          <p:nvPr/>
        </p:nvSpPr>
        <p:spPr bwMode="auto">
          <a:xfrm>
            <a:off x="8473242" y="5852766"/>
            <a:ext cx="1632478" cy="16324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spc="-15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オープンデータ拡充</a:t>
            </a:r>
          </a:p>
        </p:txBody>
      </p:sp>
      <p:sp>
        <p:nvSpPr>
          <p:cNvPr id="23" name="右矢印 22"/>
          <p:cNvSpPr/>
          <p:nvPr/>
        </p:nvSpPr>
        <p:spPr bwMode="auto">
          <a:xfrm>
            <a:off x="4945577" y="6375016"/>
            <a:ext cx="755662" cy="586422"/>
          </a:xfrm>
          <a:prstGeom prst="rightArrow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24" name="右矢印 23"/>
          <p:cNvSpPr/>
          <p:nvPr/>
        </p:nvSpPr>
        <p:spPr bwMode="auto">
          <a:xfrm>
            <a:off x="7589627" y="6375016"/>
            <a:ext cx="755662" cy="586422"/>
          </a:xfrm>
          <a:prstGeom prst="rightArrow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06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3583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992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　ＷＧのこれまでの成果</a:t>
            </a:r>
            <a:endParaRPr lang="en-US" altLang="ja-JP" sz="32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10247" y="1027096"/>
            <a:ext cx="10081528" cy="881080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①共通データフォーマットでのトライアルデータ公開、②実際のデータ公開作業・情報交換を通じて知見を共有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タイトル 6"/>
          <p:cNvSpPr txBox="1">
            <a:spLocks/>
          </p:cNvSpPr>
          <p:nvPr/>
        </p:nvSpPr>
        <p:spPr bwMode="auto">
          <a:xfrm>
            <a:off x="331788" y="2003510"/>
            <a:ext cx="9983787" cy="5611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１．共通データフォーマットでのデータ公開</a:t>
            </a:r>
            <a:endParaRPr lang="en-US" altLang="ja-JP"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32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G</a:t>
            </a: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空間情報センター内に図書館のデータセット公開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lnSpc>
                <a:spcPts val="2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b="1" dirty="0">
              <a:latin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２．主な知見</a:t>
            </a:r>
            <a:endParaRPr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・原課との調整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原課の作業負担が少ないと円滑に調整できる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情報部門でデータ項目を埋めて原課に確認することで、抵抗なく調整できた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・データの更新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619250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原課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：更新が滞りがち、原課側にメリットがあれば更新されやすい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例：食品営業許可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)</a:t>
            </a:r>
          </a:p>
          <a:p>
            <a:pPr marL="180975" algn="l">
              <a:tabLst>
                <a:tab pos="1619250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情報部門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：理想は原課に任せたい。ＣＭＳがない、データクレンジングが困難 等の問題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　→ ＨＰとカタログサイトの統合管理の検討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・位置情報</a:t>
            </a:r>
            <a:r>
              <a:rPr lang="en-US" altLang="ja-JP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緯度経度</a:t>
            </a:r>
            <a:r>
              <a:rPr lang="en-US" altLang="ja-JP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)</a:t>
            </a: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の取得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619250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一般的に利用される手法は制度が低い → 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QGIS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の活用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619250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</a:t>
            </a:r>
            <a:r>
              <a:rPr lang="ja-JP" altLang="en-US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施設の位置情報について、情報部門が登録、更新を土木もしくは市民課が対応する場合もあり</a:t>
            </a:r>
            <a:endParaRPr lang="en-US" altLang="ja-JP" sz="2400" spc="-15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・ライセンスについて（ＣＣ－ＢＹとＣＣ０）</a:t>
            </a:r>
            <a:endParaRPr lang="en-US" altLang="ja-JP" sz="2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894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3583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992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　今後の予定と参画のご提案</a:t>
            </a:r>
            <a:endParaRPr lang="en-US" altLang="ja-JP" sz="32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10247" y="950896"/>
            <a:ext cx="10081528" cy="881080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キラーコンテンツが創出される具体的な動き、意見交換を通じて、オープンデータの推進が促進される環境を構築。ぜひご参画ください！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タイトル 6"/>
          <p:cNvSpPr txBox="1">
            <a:spLocks/>
          </p:cNvSpPr>
          <p:nvPr/>
        </p:nvSpPr>
        <p:spPr bwMode="auto">
          <a:xfrm>
            <a:off x="331788" y="1927210"/>
            <a:ext cx="9976869" cy="567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１．今後の予定</a:t>
            </a: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sz="2400" dirty="0">
                <a:latin typeface="+mn-ea"/>
                <a:ea typeface="+mn-ea"/>
                <a:cs typeface="Meiryo UI" panose="020B0604030504040204" pitchFamily="50" charset="-128"/>
              </a:rPr>
              <a:t>(1)</a:t>
            </a:r>
            <a:r>
              <a:rPr lang="ja-JP" altLang="en-US" sz="2400" dirty="0">
                <a:latin typeface="+mn-ea"/>
                <a:ea typeface="+mn-ea"/>
                <a:cs typeface="Meiryo UI" panose="020B0604030504040204" pitchFamily="50" charset="-128"/>
              </a:rPr>
              <a:t> 活用されるオープンデータ（キラーコンテンツ）の公開</a:t>
            </a: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36195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+mj-ea"/>
                <a:ea typeface="+mj-ea"/>
                <a:cs typeface="Meiryo UI" panose="020B0604030504040204" pitchFamily="50" charset="-128"/>
              </a:rPr>
              <a:t>① ニーズを把握する</a:t>
            </a:r>
            <a:endParaRPr lang="en-US" altLang="ja-JP" sz="2400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628650" algn="l">
              <a:tabLst>
                <a:tab pos="628650" algn="l"/>
                <a:tab pos="13430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大学と連携したデータ利活用事例であれば話が進みやすい　→　ＷＧで設定予定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28650" algn="l">
              <a:tabLst>
                <a:tab pos="628650" algn="l"/>
                <a:tab pos="13430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普段付き合いのあるＩＣＴ事業者以外の幅広い業種のニーズも聞いて見たい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2800" b="1" dirty="0">
              <a:latin typeface="+mj-ea"/>
              <a:cs typeface="Meiryo UI" panose="020B0604030504040204" pitchFamily="50" charset="-128"/>
            </a:endParaRPr>
          </a:p>
          <a:p>
            <a:pPr marL="36195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② 活用事例を自ら創出</a:t>
            </a:r>
            <a:endParaRPr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marL="5429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「ＡｒｃＧＩＳ 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online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」を活用したＷＥＢアプリの作成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28650" algn="l">
              <a:tabLst>
                <a:tab pos="628650" algn="l"/>
                <a:tab pos="13430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自らプロダクトを作り、目に見える活用事例を確実に創出 → 原課へ働きかけ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18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sz="2400" dirty="0">
                <a:latin typeface="+mj-ea"/>
                <a:ea typeface="+mj-ea"/>
                <a:cs typeface="Meiryo UI" panose="020B0604030504040204" pitchFamily="50" charset="-128"/>
              </a:rPr>
              <a:t>(2)</a:t>
            </a:r>
            <a:r>
              <a:rPr lang="ja-JP" altLang="en-US" sz="2400" dirty="0">
                <a:latin typeface="+mj-ea"/>
                <a:ea typeface="+mj-ea"/>
                <a:cs typeface="Meiryo UI" panose="020B0604030504040204" pitchFamily="50" charset="-128"/>
              </a:rPr>
              <a:t> 効率的な運用の実現</a:t>
            </a:r>
            <a:endParaRPr lang="en-US" altLang="ja-JP" b="1" dirty="0">
              <a:latin typeface="+mj-ea"/>
              <a:cs typeface="Meiryo UI" panose="020B0604030504040204" pitchFamily="50" charset="-128"/>
            </a:endParaRPr>
          </a:p>
          <a:p>
            <a:pPr marL="26670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各自治体で意見交換を希望する内容について、随時共有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600"/>
              </a:lnSpc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endParaRPr lang="en-US" altLang="ja-JP" sz="2400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次回は近日中に開催予定</a:t>
            </a: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他にも、　取り組みを希望する課題については随時対応</a:t>
            </a: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2000"/>
              </a:lnSpc>
            </a:pP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２．参画の希望のご連絡・ご質問等は以下まで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18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zh-TW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兵庫県 情報企画課 高度情報化班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担当：</a:t>
            </a:r>
            <a:r>
              <a:rPr lang="zh-TW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木村</a:t>
            </a:r>
          </a:p>
          <a:p>
            <a:pPr marL="180975" algn="l">
              <a:tabLst>
                <a:tab pos="1343025" algn="l"/>
                <a:tab pos="2514600" algn="l"/>
                <a:tab pos="31432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直通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TEL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：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078-362-3040	mail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：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johokikaku@pref.hyogo.lg.jp</a:t>
            </a:r>
          </a:p>
        </p:txBody>
      </p:sp>
    </p:spTree>
    <p:extLst>
      <p:ext uri="{BB962C8B-B14F-4D97-AF65-F5344CB8AC3E}">
        <p14:creationId xmlns:p14="http://schemas.microsoft.com/office/powerpoint/2010/main" val="2768419369"/>
      </p:ext>
    </p:extLst>
  </p:cSld>
  <p:clrMapOvr>
    <a:masterClrMapping/>
  </p:clrMapOvr>
</p:sld>
</file>

<file path=ppt/theme/theme1.xml><?xml version="1.0" encoding="utf-8"?>
<a:theme xmlns:a="http://schemas.openxmlformats.org/drawingml/2006/main" name="CIOマス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  <a:headEnd/>
          <a:tailEnd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a:spPr>
      <a:bodyPr wrap="square" lIns="140775" tIns="70388" rIns="140775" bIns="70388" rtlCol="0" anchor="ctr"/>
      <a:lstStyle>
        <a:defPPr>
          <a:lnSpc>
            <a:spcPts val="1440"/>
          </a:lnSpc>
          <a:defRPr kumimoji="0" sz="1400" b="1" u="sng" kern="0" dirty="0" smtClean="0">
            <a:solidFill>
              <a:prstClr val="black"/>
            </a:solidFill>
            <a:latin typeface="+mn-ea"/>
            <a:cs typeface="メイリオ" panose="020B0604030504040204" pitchFamily="50" charset="-128"/>
          </a:defRPr>
        </a:defPPr>
      </a:lst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 algn="ctr">
          <a:noFill/>
          <a:miter lim="800000"/>
          <a:headEnd/>
          <a:tailEnd/>
        </a:ln>
        <a:effectLst/>
      </a:spPr>
      <a:bodyPr wrap="square" lIns="91406" tIns="45704" rIns="91406" bIns="45704" rtlCol="0">
        <a:spAutoFit/>
      </a:bodyPr>
      <a:lstStyle>
        <a:defPPr algn="l">
          <a:defRPr kumimoji="1" sz="1800" b="1" dirty="0" smtClean="0">
            <a:solidFill>
              <a:sysClr val="windowText" lastClr="0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287</Words>
  <Application>Microsoft Office PowerPoint</Application>
  <PresentationFormat>ユーザー設定</PresentationFormat>
  <Paragraphs>85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HGS創英角ｺﾞｼｯｸUB</vt:lpstr>
      <vt:lpstr>HG丸ｺﾞｼｯｸM-PRO</vt:lpstr>
      <vt:lpstr>Meiryo UI</vt:lpstr>
      <vt:lpstr>ＭＳ Ｐゴシック</vt:lpstr>
      <vt:lpstr>ＭＳ Ｐ明朝</vt:lpstr>
      <vt:lpstr>Arial</vt:lpstr>
      <vt:lpstr>Calibri</vt:lpstr>
      <vt:lpstr>Wingdings</vt:lpstr>
      <vt:lpstr>CIOマスタ2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2016-10-13T00:16:26Z</dcterms:created>
  <dcterms:modified xsi:type="dcterms:W3CDTF">2019-09-24T06:09:21Z</dcterms:modified>
</cp:coreProperties>
</file>