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2">
  <p:sldMasterIdLst>
    <p:sldMasterId id="2147483770" r:id="rId1"/>
  </p:sldMasterIdLst>
  <p:notesMasterIdLst>
    <p:notesMasterId r:id="rId15"/>
  </p:notesMasterIdLst>
  <p:handoutMasterIdLst>
    <p:handoutMasterId r:id="rId16"/>
  </p:handoutMasterIdLst>
  <p:sldIdLst>
    <p:sldId id="499" r:id="rId2"/>
    <p:sldId id="508" r:id="rId3"/>
    <p:sldId id="513" r:id="rId4"/>
    <p:sldId id="515" r:id="rId5"/>
    <p:sldId id="520" r:id="rId6"/>
    <p:sldId id="521" r:id="rId7"/>
    <p:sldId id="522" r:id="rId8"/>
    <p:sldId id="524" r:id="rId9"/>
    <p:sldId id="525" r:id="rId10"/>
    <p:sldId id="526" r:id="rId11"/>
    <p:sldId id="527" r:id="rId12"/>
    <p:sldId id="529" r:id="rId13"/>
    <p:sldId id="519" r:id="rId14"/>
  </p:sldIdLst>
  <p:sldSz cx="10691813" cy="7559675"/>
  <p:notesSz cx="6802438" cy="9934575"/>
  <p:defaultTextStyle>
    <a:defPPr>
      <a:defRPr lang="ja-JP"/>
    </a:defPPr>
    <a:lvl1pPr marL="0" algn="l" defTabSz="995143" rtl="0" eaLnBrk="1" latinLnBrk="0" hangingPunct="1">
      <a:defRPr kumimoji="1" sz="1979" kern="1200">
        <a:solidFill>
          <a:schemeClr val="tx1"/>
        </a:solidFill>
        <a:latin typeface="+mn-lt"/>
        <a:ea typeface="+mn-ea"/>
        <a:cs typeface="+mn-cs"/>
      </a:defRPr>
    </a:lvl1pPr>
    <a:lvl2pPr marL="497571" algn="l" defTabSz="995143" rtl="0" eaLnBrk="1" latinLnBrk="0" hangingPunct="1">
      <a:defRPr kumimoji="1" sz="1979" kern="1200">
        <a:solidFill>
          <a:schemeClr val="tx1"/>
        </a:solidFill>
        <a:latin typeface="+mn-lt"/>
        <a:ea typeface="+mn-ea"/>
        <a:cs typeface="+mn-cs"/>
      </a:defRPr>
    </a:lvl2pPr>
    <a:lvl3pPr marL="995143" algn="l" defTabSz="995143" rtl="0" eaLnBrk="1" latinLnBrk="0" hangingPunct="1">
      <a:defRPr kumimoji="1" sz="1979" kern="1200">
        <a:solidFill>
          <a:schemeClr val="tx1"/>
        </a:solidFill>
        <a:latin typeface="+mn-lt"/>
        <a:ea typeface="+mn-ea"/>
        <a:cs typeface="+mn-cs"/>
      </a:defRPr>
    </a:lvl3pPr>
    <a:lvl4pPr marL="1492715" algn="l" defTabSz="995143" rtl="0" eaLnBrk="1" latinLnBrk="0" hangingPunct="1">
      <a:defRPr kumimoji="1" sz="1979" kern="1200">
        <a:solidFill>
          <a:schemeClr val="tx1"/>
        </a:solidFill>
        <a:latin typeface="+mn-lt"/>
        <a:ea typeface="+mn-ea"/>
        <a:cs typeface="+mn-cs"/>
      </a:defRPr>
    </a:lvl4pPr>
    <a:lvl5pPr marL="1990285" algn="l" defTabSz="995143" rtl="0" eaLnBrk="1" latinLnBrk="0" hangingPunct="1">
      <a:defRPr kumimoji="1" sz="1979" kern="1200">
        <a:solidFill>
          <a:schemeClr val="tx1"/>
        </a:solidFill>
        <a:latin typeface="+mn-lt"/>
        <a:ea typeface="+mn-ea"/>
        <a:cs typeface="+mn-cs"/>
      </a:defRPr>
    </a:lvl5pPr>
    <a:lvl6pPr marL="2487857" algn="l" defTabSz="995143" rtl="0" eaLnBrk="1" latinLnBrk="0" hangingPunct="1">
      <a:defRPr kumimoji="1" sz="1979" kern="1200">
        <a:solidFill>
          <a:schemeClr val="tx1"/>
        </a:solidFill>
        <a:latin typeface="+mn-lt"/>
        <a:ea typeface="+mn-ea"/>
        <a:cs typeface="+mn-cs"/>
      </a:defRPr>
    </a:lvl6pPr>
    <a:lvl7pPr marL="2985428" algn="l" defTabSz="995143" rtl="0" eaLnBrk="1" latinLnBrk="0" hangingPunct="1">
      <a:defRPr kumimoji="1" sz="1979" kern="1200">
        <a:solidFill>
          <a:schemeClr val="tx1"/>
        </a:solidFill>
        <a:latin typeface="+mn-lt"/>
        <a:ea typeface="+mn-ea"/>
        <a:cs typeface="+mn-cs"/>
      </a:defRPr>
    </a:lvl7pPr>
    <a:lvl8pPr marL="3483000" algn="l" defTabSz="995143" rtl="0" eaLnBrk="1" latinLnBrk="0" hangingPunct="1">
      <a:defRPr kumimoji="1" sz="1979" kern="1200">
        <a:solidFill>
          <a:schemeClr val="tx1"/>
        </a:solidFill>
        <a:latin typeface="+mn-lt"/>
        <a:ea typeface="+mn-ea"/>
        <a:cs typeface="+mn-cs"/>
      </a:defRPr>
    </a:lvl8pPr>
    <a:lvl9pPr marL="3980571" algn="l" defTabSz="995143" rtl="0" eaLnBrk="1" latinLnBrk="0" hangingPunct="1">
      <a:defRPr kumimoji="1" sz="197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07" userDrawn="1">
          <p15:clr>
            <a:srgbClr val="A4A3A4"/>
          </p15:clr>
        </p15:guide>
        <p15:guide id="10" pos="1203" userDrawn="1">
          <p15:clr>
            <a:srgbClr val="A4A3A4"/>
          </p15:clr>
        </p15:guide>
        <p15:guide id="19" orient="horz" pos="4740" userDrawn="1">
          <p15:clr>
            <a:srgbClr val="A4A3A4"/>
          </p15:clr>
        </p15:guide>
        <p15:guide id="20" pos="3368" userDrawn="1">
          <p15:clr>
            <a:srgbClr val="A4A3A4"/>
          </p15:clr>
        </p15:guide>
        <p15:guide id="21" pos="192" userDrawn="1">
          <p15:clr>
            <a:srgbClr val="A4A3A4"/>
          </p15:clr>
        </p15:guide>
        <p15:guide id="22" orient="horz" pos="1791" userDrawn="1">
          <p15:clr>
            <a:srgbClr val="A4A3A4"/>
          </p15:clr>
        </p15:guide>
        <p15:guide id="23" orient="horz" pos="1519" userDrawn="1">
          <p15:clr>
            <a:srgbClr val="A4A3A4"/>
          </p15:clr>
        </p15:guide>
        <p15:guide id="24" orient="horz" pos="499" userDrawn="1">
          <p15:clr>
            <a:srgbClr val="A4A3A4"/>
          </p15:clr>
        </p15:guide>
        <p15:guide id="25" orient="horz" pos="1202" userDrawn="1">
          <p15:clr>
            <a:srgbClr val="A4A3A4"/>
          </p15:clr>
        </p15:guide>
        <p15:guide id="26" pos="3458" userDrawn="1">
          <p15:clr>
            <a:srgbClr val="A4A3A4"/>
          </p15:clr>
        </p15:guide>
        <p15:guide id="27" orient="horz" pos="129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036E"/>
    <a:srgbClr val="006600"/>
    <a:srgbClr val="FF8F8F"/>
    <a:srgbClr val="FFCCFF"/>
    <a:srgbClr val="0033CC"/>
    <a:srgbClr val="CCFFFF"/>
    <a:srgbClr val="FF6161"/>
    <a:srgbClr val="EBF6F9"/>
    <a:srgbClr val="FFCCCC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20" autoAdjust="0"/>
    <p:restoredTop sz="95880" autoAdjust="0"/>
  </p:normalViewPr>
  <p:slideViewPr>
    <p:cSldViewPr snapToGrid="0">
      <p:cViewPr varScale="1">
        <p:scale>
          <a:sx n="74" d="100"/>
          <a:sy n="74" d="100"/>
        </p:scale>
        <p:origin x="1768" y="36"/>
      </p:cViewPr>
      <p:guideLst>
        <p:guide orient="horz" pos="3107"/>
        <p:guide pos="1203"/>
        <p:guide orient="horz" pos="4740"/>
        <p:guide pos="3368"/>
        <p:guide pos="192"/>
        <p:guide orient="horz" pos="1791"/>
        <p:guide orient="horz" pos="1519"/>
        <p:guide orient="horz" pos="499"/>
        <p:guide orient="horz" pos="1202"/>
        <p:guide pos="3458"/>
        <p:guide orient="horz" pos="12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1"/>
            <a:ext cx="2947541" cy="496452"/>
          </a:xfrm>
          <a:prstGeom prst="rect">
            <a:avLst/>
          </a:prstGeom>
        </p:spPr>
        <p:txBody>
          <a:bodyPr vert="horz" lIns="62728" tIns="31368" rIns="62728" bIns="31368" rtlCol="0"/>
          <a:lstStyle>
            <a:lvl1pPr algn="l">
              <a:defRPr sz="9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2753" y="31"/>
            <a:ext cx="2948637" cy="496452"/>
          </a:xfrm>
          <a:prstGeom prst="rect">
            <a:avLst/>
          </a:prstGeom>
        </p:spPr>
        <p:txBody>
          <a:bodyPr vert="horz" lIns="62728" tIns="31368" rIns="62728" bIns="31368" rtlCol="0"/>
          <a:lstStyle>
            <a:lvl1pPr algn="r">
              <a:defRPr sz="900"/>
            </a:lvl1pPr>
          </a:lstStyle>
          <a:p>
            <a:fld id="{8AA4F317-B31C-4591-89B4-B02C2EADFE08}" type="datetimeFigureOut">
              <a:rPr kumimoji="1" lang="ja-JP" altLang="en-US" smtClean="0"/>
              <a:t>2019/9/24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7" y="9435958"/>
            <a:ext cx="2947541" cy="496452"/>
          </a:xfrm>
          <a:prstGeom prst="rect">
            <a:avLst/>
          </a:prstGeom>
        </p:spPr>
        <p:txBody>
          <a:bodyPr vert="horz" lIns="62728" tIns="31368" rIns="62728" bIns="31368" rtlCol="0" anchor="b"/>
          <a:lstStyle>
            <a:lvl1pPr algn="l">
              <a:defRPr sz="9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2753" y="9435958"/>
            <a:ext cx="2948637" cy="496452"/>
          </a:xfrm>
          <a:prstGeom prst="rect">
            <a:avLst/>
          </a:prstGeom>
        </p:spPr>
        <p:txBody>
          <a:bodyPr vert="horz" lIns="62728" tIns="31368" rIns="62728" bIns="31368" rtlCol="0" anchor="b"/>
          <a:lstStyle>
            <a:lvl1pPr algn="r">
              <a:defRPr sz="900"/>
            </a:lvl1pPr>
          </a:lstStyle>
          <a:p>
            <a:fld id="{8A1CC753-AFE5-415A-A830-F436EE4C42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46538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0" y="16"/>
            <a:ext cx="2947513" cy="498235"/>
          </a:xfrm>
          <a:prstGeom prst="rect">
            <a:avLst/>
          </a:prstGeom>
        </p:spPr>
        <p:txBody>
          <a:bodyPr vert="horz" lIns="90406" tIns="45191" rIns="90406" bIns="45191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3385" y="16"/>
            <a:ext cx="2947513" cy="498235"/>
          </a:xfrm>
          <a:prstGeom prst="rect">
            <a:avLst/>
          </a:prstGeom>
        </p:spPr>
        <p:txBody>
          <a:bodyPr vert="horz" lIns="90406" tIns="45191" rIns="90406" bIns="45191" rtlCol="0"/>
          <a:lstStyle>
            <a:lvl1pPr algn="r">
              <a:defRPr sz="1100"/>
            </a:lvl1pPr>
          </a:lstStyle>
          <a:p>
            <a:fld id="{35186EFD-4059-47F9-86CE-75E49A44FFA0}" type="datetimeFigureOut">
              <a:rPr kumimoji="1" lang="ja-JP" altLang="en-US" smtClean="0"/>
              <a:t>2019/9/24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3013"/>
            <a:ext cx="47418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06" tIns="45191" rIns="90406" bIns="4519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600" y="4780877"/>
            <a:ext cx="5441316" cy="3911315"/>
          </a:xfrm>
          <a:prstGeom prst="rect">
            <a:avLst/>
          </a:prstGeom>
        </p:spPr>
        <p:txBody>
          <a:bodyPr vert="horz" lIns="90406" tIns="45191" rIns="90406" bIns="4519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0" y="9436358"/>
            <a:ext cx="2947513" cy="498235"/>
          </a:xfrm>
          <a:prstGeom prst="rect">
            <a:avLst/>
          </a:prstGeom>
        </p:spPr>
        <p:txBody>
          <a:bodyPr vert="horz" lIns="90406" tIns="45191" rIns="90406" bIns="45191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3385" y="9436358"/>
            <a:ext cx="2947513" cy="498235"/>
          </a:xfrm>
          <a:prstGeom prst="rect">
            <a:avLst/>
          </a:prstGeom>
        </p:spPr>
        <p:txBody>
          <a:bodyPr vert="horz" lIns="90406" tIns="45191" rIns="90406" bIns="45191" rtlCol="0" anchor="b"/>
          <a:lstStyle>
            <a:lvl1pPr algn="r">
              <a:defRPr sz="1100"/>
            </a:lvl1pPr>
          </a:lstStyle>
          <a:p>
            <a:fld id="{F4CC343B-79EE-4C7F-A5B5-444445458A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5224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95143" rtl="0" eaLnBrk="1" latinLnBrk="0" hangingPunct="1">
      <a:defRPr kumimoji="1" sz="1272" kern="1200">
        <a:solidFill>
          <a:schemeClr val="tx1"/>
        </a:solidFill>
        <a:latin typeface="+mn-lt"/>
        <a:ea typeface="+mn-ea"/>
        <a:cs typeface="+mn-cs"/>
      </a:defRPr>
    </a:lvl1pPr>
    <a:lvl2pPr marL="497571" algn="l" defTabSz="995143" rtl="0" eaLnBrk="1" latinLnBrk="0" hangingPunct="1">
      <a:defRPr kumimoji="1" sz="1272" kern="1200">
        <a:solidFill>
          <a:schemeClr val="tx1"/>
        </a:solidFill>
        <a:latin typeface="+mn-lt"/>
        <a:ea typeface="+mn-ea"/>
        <a:cs typeface="+mn-cs"/>
      </a:defRPr>
    </a:lvl2pPr>
    <a:lvl3pPr marL="995143" algn="l" defTabSz="995143" rtl="0" eaLnBrk="1" latinLnBrk="0" hangingPunct="1">
      <a:defRPr kumimoji="1" sz="1272" kern="1200">
        <a:solidFill>
          <a:schemeClr val="tx1"/>
        </a:solidFill>
        <a:latin typeface="+mn-lt"/>
        <a:ea typeface="+mn-ea"/>
        <a:cs typeface="+mn-cs"/>
      </a:defRPr>
    </a:lvl3pPr>
    <a:lvl4pPr marL="1492715" algn="l" defTabSz="995143" rtl="0" eaLnBrk="1" latinLnBrk="0" hangingPunct="1">
      <a:defRPr kumimoji="1" sz="1272" kern="1200">
        <a:solidFill>
          <a:schemeClr val="tx1"/>
        </a:solidFill>
        <a:latin typeface="+mn-lt"/>
        <a:ea typeface="+mn-ea"/>
        <a:cs typeface="+mn-cs"/>
      </a:defRPr>
    </a:lvl4pPr>
    <a:lvl5pPr marL="1990285" algn="l" defTabSz="995143" rtl="0" eaLnBrk="1" latinLnBrk="0" hangingPunct="1">
      <a:defRPr kumimoji="1" sz="1272" kern="1200">
        <a:solidFill>
          <a:schemeClr val="tx1"/>
        </a:solidFill>
        <a:latin typeface="+mn-lt"/>
        <a:ea typeface="+mn-ea"/>
        <a:cs typeface="+mn-cs"/>
      </a:defRPr>
    </a:lvl5pPr>
    <a:lvl6pPr marL="2487857" algn="l" defTabSz="995143" rtl="0" eaLnBrk="1" latinLnBrk="0" hangingPunct="1">
      <a:defRPr kumimoji="1" sz="1272" kern="1200">
        <a:solidFill>
          <a:schemeClr val="tx1"/>
        </a:solidFill>
        <a:latin typeface="+mn-lt"/>
        <a:ea typeface="+mn-ea"/>
        <a:cs typeface="+mn-cs"/>
      </a:defRPr>
    </a:lvl6pPr>
    <a:lvl7pPr marL="2985428" algn="l" defTabSz="995143" rtl="0" eaLnBrk="1" latinLnBrk="0" hangingPunct="1">
      <a:defRPr kumimoji="1" sz="1272" kern="1200">
        <a:solidFill>
          <a:schemeClr val="tx1"/>
        </a:solidFill>
        <a:latin typeface="+mn-lt"/>
        <a:ea typeface="+mn-ea"/>
        <a:cs typeface="+mn-cs"/>
      </a:defRPr>
    </a:lvl7pPr>
    <a:lvl8pPr marL="3483000" algn="l" defTabSz="995143" rtl="0" eaLnBrk="1" latinLnBrk="0" hangingPunct="1">
      <a:defRPr kumimoji="1" sz="1272" kern="1200">
        <a:solidFill>
          <a:schemeClr val="tx1"/>
        </a:solidFill>
        <a:latin typeface="+mn-lt"/>
        <a:ea typeface="+mn-ea"/>
        <a:cs typeface="+mn-cs"/>
      </a:defRPr>
    </a:lvl8pPr>
    <a:lvl9pPr marL="3980571" algn="l" defTabSz="995143" rtl="0" eaLnBrk="1" latinLnBrk="0" hangingPunct="1">
      <a:defRPr kumimoji="1" sz="127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612900" y="1825625"/>
            <a:ext cx="6937375" cy="49069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CACB8-3C2D-4FCA-A52F-382D53AF64D2}" type="slidenum">
              <a:rPr lang="ja-JP" altLang="en-US" smtClean="0">
                <a:solidFill>
                  <a:srgbClr val="000000"/>
                </a:solidFill>
              </a:rPr>
              <a:pPr/>
              <a:t>1</a:t>
            </a:fld>
            <a:endParaRPr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2703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95300" y="250825"/>
            <a:ext cx="5840413" cy="41306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29123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95300" y="250825"/>
            <a:ext cx="5840413" cy="41306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73375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95300" y="250825"/>
            <a:ext cx="5840413" cy="41306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91664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95300" y="250825"/>
            <a:ext cx="5840413" cy="41306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634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95300" y="250825"/>
            <a:ext cx="5840413" cy="41306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6583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95300" y="250825"/>
            <a:ext cx="5840413" cy="41306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2809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95300" y="250825"/>
            <a:ext cx="5840413" cy="41306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45956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95300" y="250825"/>
            <a:ext cx="5840413" cy="41306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21650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95300" y="250825"/>
            <a:ext cx="5840413" cy="41306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31412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95300" y="250825"/>
            <a:ext cx="5840413" cy="41306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70122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95300" y="250825"/>
            <a:ext cx="5840413" cy="41306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61034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95300" y="250825"/>
            <a:ext cx="5840413" cy="41306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7398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371825" y="1447190"/>
            <a:ext cx="9948184" cy="3127116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49749" rIns="0" bIns="49749" anchor="ctr"/>
          <a:lstStyle/>
          <a:p>
            <a:pPr defTabSz="995162" eaLnBrk="0" hangingPunct="0"/>
            <a:endParaRPr lang="ja-JP" altLang="ja-JP" sz="3535" b="1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" name="AutoShape 8"/>
          <p:cNvSpPr>
            <a:spLocks noChangeArrowheads="1"/>
          </p:cNvSpPr>
          <p:nvPr/>
        </p:nvSpPr>
        <p:spPr bwMode="auto">
          <a:xfrm>
            <a:off x="837870" y="2029920"/>
            <a:ext cx="8937259" cy="196341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</p:spPr>
        <p:txBody>
          <a:bodyPr lIns="0" tIns="49749" rIns="0" bIns="49749" anchor="ctr"/>
          <a:lstStyle/>
          <a:p>
            <a:pPr defTabSz="995162" eaLnBrk="0" hangingPunct="0">
              <a:defRPr/>
            </a:pPr>
            <a:endParaRPr lang="ja-JP" altLang="ja-JP" sz="2828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pic>
        <p:nvPicPr>
          <p:cNvPr id="6" name="Picture 7" descr="kante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713" y="4653069"/>
            <a:ext cx="3623908" cy="2479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886" y="2192336"/>
            <a:ext cx="9088041" cy="1620430"/>
          </a:xfrm>
          <a:prstGeom prst="rect">
            <a:avLst/>
          </a:prstGeom>
        </p:spPr>
        <p:txBody>
          <a:bodyPr lIns="140775" tIns="70388" rIns="140775" bIns="70388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08743" y="4926914"/>
            <a:ext cx="5411269" cy="1931917"/>
          </a:xfrm>
          <a:prstGeom prst="rect">
            <a:avLst/>
          </a:prstGeom>
        </p:spPr>
        <p:txBody>
          <a:bodyPr lIns="140775" tIns="70388" rIns="140775" bIns="70388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9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46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920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89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86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840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81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787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193630" y="7251707"/>
            <a:ext cx="2494756" cy="299238"/>
          </a:xfrm>
        </p:spPr>
        <p:txBody>
          <a:bodyPr/>
          <a:lstStyle>
            <a:lvl1pPr>
              <a:defRPr b="1"/>
            </a:lvl1pPr>
          </a:lstStyle>
          <a:p>
            <a:fld id="{E47BF5BC-CA7B-450B-8FD8-29D241A301AC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008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1" y="-10198"/>
            <a:ext cx="9622632" cy="623552"/>
          </a:xfrm>
          <a:prstGeom prst="rect">
            <a:avLst/>
          </a:prstGeom>
        </p:spPr>
        <p:txBody>
          <a:bodyPr lIns="140775" tIns="70388" rIns="140775" bIns="70388"/>
          <a:lstStyle>
            <a:lvl1pPr>
              <a:defRPr sz="3535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+mn-ea"/>
                <a:ea typeface="+mn-ea"/>
              </a:defRPr>
            </a:lvl1pPr>
          </a:lstStyle>
          <a:p>
            <a:fld id="{E47BF5BC-CA7B-450B-8FD8-29D241A301AC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482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正方形/長方形 5"/>
          <p:cNvGrpSpPr>
            <a:grpSpLocks/>
          </p:cNvGrpSpPr>
          <p:nvPr/>
        </p:nvGrpSpPr>
        <p:grpSpPr bwMode="auto">
          <a:xfrm>
            <a:off x="0" y="535477"/>
            <a:ext cx="10691813" cy="195991"/>
            <a:chOff x="-4" y="276"/>
            <a:chExt cx="5764" cy="112"/>
          </a:xfrm>
        </p:grpSpPr>
        <p:pic>
          <p:nvPicPr>
            <p:cNvPr id="4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995162">
                <a:defRPr/>
              </a:pPr>
              <a:endParaRPr lang="ja-JP" altLang="en-US" sz="2262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+mn-ea"/>
                <a:ea typeface="+mn-ea"/>
              </a:defRPr>
            </a:lvl1pPr>
          </a:lstStyle>
          <a:p>
            <a:fld id="{E47BF5BC-CA7B-450B-8FD8-29D241A301AC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371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+mn-ea"/>
                <a:ea typeface="+mn-ea"/>
              </a:defRPr>
            </a:lvl1pPr>
          </a:lstStyle>
          <a:p>
            <a:fld id="{E47BF5BC-CA7B-450B-8FD8-29D241A301AC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970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21194" y="1"/>
            <a:ext cx="9881828" cy="629973"/>
          </a:xfrm>
          <a:prstGeom prst="rect">
            <a:avLst/>
          </a:prstGeom>
        </p:spPr>
        <p:txBody>
          <a:bodyPr lIns="140775" tIns="70388" rIns="140775" bIns="70388" anchor="ctr"/>
          <a:lstStyle>
            <a:lvl1pPr algn="l">
              <a:defRPr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スライド番号プレースホルダー 1"/>
          <p:cNvSpPr txBox="1">
            <a:spLocks/>
          </p:cNvSpPr>
          <p:nvPr userDrawn="1"/>
        </p:nvSpPr>
        <p:spPr>
          <a:xfrm>
            <a:off x="10035033" y="7151389"/>
            <a:ext cx="651600" cy="408286"/>
          </a:xfrm>
          <a:prstGeom prst="rect">
            <a:avLst/>
          </a:prstGeom>
          <a:noFill/>
          <a:ln>
            <a:noFill/>
          </a:ln>
        </p:spPr>
        <p:txBody>
          <a:bodyPr vert="horz" lIns="99521" tIns="49761" rIns="99521" bIns="49761" rtlCol="0" anchor="ctr"/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rgbClr val="333399"/>
                </a:solidFill>
                <a:latin typeface="Times New Roman" pitchFamily="18" charset="0"/>
                <a:ea typeface="ＭＳ Ｐゴシック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rgbClr val="333399"/>
                </a:solidFill>
                <a:latin typeface="Times New Roman" pitchFamily="18" charset="0"/>
                <a:ea typeface="ＭＳ Ｐゴシック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rgbClr val="333399"/>
                </a:solidFill>
                <a:latin typeface="Times New Roman" pitchFamily="18" charset="0"/>
                <a:ea typeface="ＭＳ Ｐゴシック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rgbClr val="333399"/>
                </a:solidFill>
                <a:latin typeface="Times New Roman" pitchFamily="18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4400" kern="1200">
                <a:solidFill>
                  <a:srgbClr val="333399"/>
                </a:solidFill>
                <a:latin typeface="Times New Roman" pitchFamily="18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4400" kern="1200">
                <a:solidFill>
                  <a:srgbClr val="333399"/>
                </a:solidFill>
                <a:latin typeface="Times New Roman" pitchFamily="18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4400" kern="1200">
                <a:solidFill>
                  <a:srgbClr val="333399"/>
                </a:solidFill>
                <a:latin typeface="Times New Roman" pitchFamily="18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4400" kern="1200">
                <a:solidFill>
                  <a:srgbClr val="333399"/>
                </a:solidFill>
                <a:latin typeface="Times New Roman" pitchFamily="18" charset="0"/>
                <a:ea typeface="ＭＳ Ｐゴシック" charset="-128"/>
                <a:cs typeface="+mn-cs"/>
              </a:defRPr>
            </a:lvl9pPr>
          </a:lstStyle>
          <a:p>
            <a:pPr algn="r">
              <a:defRPr/>
            </a:pPr>
            <a:fld id="{4FA1A2DF-A8D3-4F59-8F2D-B1943C81685F}" type="slidenum">
              <a:rPr lang="ja-JP" altLang="en-US" sz="1555" smtClean="0">
                <a:solidFill>
                  <a:prstClr val="black">
                    <a:lumMod val="95000"/>
                    <a:lumOff val="5000"/>
                  </a:prstClr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pPr algn="r">
                <a:defRPr/>
              </a:pPr>
              <a:t>‹#›</a:t>
            </a:fld>
            <a:endParaRPr lang="ja-JP" altLang="en-US" sz="1555" dirty="0">
              <a:solidFill>
                <a:prstClr val="black">
                  <a:lumMod val="95000"/>
                  <a:lumOff val="5000"/>
                </a:prstClr>
              </a:solidFill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09763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1" y="302738"/>
            <a:ext cx="9622632" cy="1259946"/>
          </a:xfrm>
          <a:prstGeom prst="rect">
            <a:avLst/>
          </a:prstGeom>
        </p:spPr>
        <p:txBody>
          <a:bodyPr lIns="140775" tIns="70388" rIns="140775" bIns="70388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534591" y="7006744"/>
            <a:ext cx="2494756" cy="402483"/>
          </a:xfrm>
          <a:prstGeom prst="rect">
            <a:avLst/>
          </a:prstGeom>
        </p:spPr>
        <p:txBody>
          <a:bodyPr lIns="140775" tIns="70388" rIns="140775" bIns="70388"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653036" y="7006744"/>
            <a:ext cx="3385741" cy="402483"/>
          </a:xfrm>
          <a:prstGeom prst="rect">
            <a:avLst/>
          </a:prstGeom>
        </p:spPr>
        <p:txBody>
          <a:bodyPr lIns="140775" tIns="70388" rIns="140775" bIns="70388"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12F49-67C2-47B6-8FE7-18B977BA617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980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193630" y="7293703"/>
            <a:ext cx="2494756" cy="257239"/>
          </a:xfrm>
          <a:prstGeom prst="rect">
            <a:avLst/>
          </a:prstGeom>
        </p:spPr>
        <p:txBody>
          <a:bodyPr vert="horz" lIns="140705" tIns="70356" rIns="140705" bIns="70356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697" b="1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pPr defTabSz="995162"/>
            <a:fld id="{E47BF5BC-CA7B-450B-8FD8-29D241A301AC}" type="slidenum">
              <a:rPr lang="ja-JP" altLang="en-US" smtClean="0">
                <a:solidFill>
                  <a:prstClr val="black"/>
                </a:solidFill>
              </a:rPr>
              <a:pPr defTabSz="995162"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030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7" r:id="rId6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666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666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666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666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666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97340" algn="ctr" rtl="0" eaLnBrk="1" fontAlgn="base" hangingPunct="1">
        <a:spcBef>
          <a:spcPct val="0"/>
        </a:spcBef>
        <a:spcAft>
          <a:spcPct val="0"/>
        </a:spcAft>
        <a:defRPr kumimoji="1" sz="4666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94681" algn="ctr" rtl="0" eaLnBrk="1" fontAlgn="base" hangingPunct="1">
        <a:spcBef>
          <a:spcPct val="0"/>
        </a:spcBef>
        <a:spcAft>
          <a:spcPct val="0"/>
        </a:spcAft>
        <a:defRPr kumimoji="1" sz="4666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492023" algn="ctr" rtl="0" eaLnBrk="1" fontAlgn="base" hangingPunct="1">
        <a:spcBef>
          <a:spcPct val="0"/>
        </a:spcBef>
        <a:spcAft>
          <a:spcPct val="0"/>
        </a:spcAft>
        <a:defRPr kumimoji="1" sz="4666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989364" algn="ctr" rtl="0" eaLnBrk="1" fontAlgn="base" hangingPunct="1">
        <a:spcBef>
          <a:spcPct val="0"/>
        </a:spcBef>
        <a:spcAft>
          <a:spcPct val="0"/>
        </a:spcAft>
        <a:defRPr kumimoji="1" sz="4666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71417" indent="-371417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n"/>
        <a:defRPr kumimoji="1" sz="3535" kern="1200">
          <a:solidFill>
            <a:schemeClr val="tx1"/>
          </a:solidFill>
          <a:latin typeface="+mn-lt"/>
          <a:ea typeface="+mn-ea"/>
          <a:cs typeface="+mn-cs"/>
        </a:defRPr>
      </a:lvl1pPr>
      <a:lvl2pPr marL="806751" indent="-309226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kumimoji="1" sz="3040" kern="1200">
          <a:solidFill>
            <a:schemeClr val="tx1"/>
          </a:solidFill>
          <a:latin typeface="+mn-lt"/>
          <a:ea typeface="+mn-ea"/>
          <a:cs typeface="+mn-cs"/>
        </a:defRPr>
      </a:lvl2pPr>
      <a:lvl3pPr marL="1242085" indent="-24703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2545" kern="1200">
          <a:solidFill>
            <a:schemeClr val="tx1"/>
          </a:solidFill>
          <a:latin typeface="+mn-lt"/>
          <a:ea typeface="+mn-ea"/>
          <a:cs typeface="+mn-cs"/>
        </a:defRPr>
      </a:lvl3pPr>
      <a:lvl4pPr marL="1739610" indent="-24703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2191" kern="1200">
          <a:solidFill>
            <a:schemeClr val="tx1"/>
          </a:solidFill>
          <a:latin typeface="+mn-lt"/>
          <a:ea typeface="+mn-ea"/>
          <a:cs typeface="+mn-cs"/>
        </a:defRPr>
      </a:lvl4pPr>
      <a:lvl5pPr marL="2237133" indent="-24703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umimoji="1" sz="2191" kern="1200">
          <a:solidFill>
            <a:schemeClr val="tx1"/>
          </a:solidFill>
          <a:latin typeface="+mn-lt"/>
          <a:ea typeface="+mn-ea"/>
          <a:cs typeface="+mn-cs"/>
        </a:defRPr>
      </a:lvl5pPr>
      <a:lvl6pPr marL="2735375" indent="-248672" algn="l" defTabSz="994681" rtl="0" eaLnBrk="1" latinLnBrk="0" hangingPunct="1">
        <a:spcBef>
          <a:spcPct val="20000"/>
        </a:spcBef>
        <a:buFont typeface="Arial" pitchFamily="34" charset="0"/>
        <a:buChar char="•"/>
        <a:defRPr kumimoji="1" sz="2191" kern="1200">
          <a:solidFill>
            <a:schemeClr val="tx1"/>
          </a:solidFill>
          <a:latin typeface="+mn-lt"/>
          <a:ea typeface="+mn-ea"/>
          <a:cs typeface="+mn-cs"/>
        </a:defRPr>
      </a:lvl6pPr>
      <a:lvl7pPr marL="3232717" indent="-248672" algn="l" defTabSz="994681" rtl="0" eaLnBrk="1" latinLnBrk="0" hangingPunct="1">
        <a:spcBef>
          <a:spcPct val="20000"/>
        </a:spcBef>
        <a:buFont typeface="Arial" pitchFamily="34" charset="0"/>
        <a:buChar char="•"/>
        <a:defRPr kumimoji="1" sz="2191" kern="1200">
          <a:solidFill>
            <a:schemeClr val="tx1"/>
          </a:solidFill>
          <a:latin typeface="+mn-lt"/>
          <a:ea typeface="+mn-ea"/>
          <a:cs typeface="+mn-cs"/>
        </a:defRPr>
      </a:lvl7pPr>
      <a:lvl8pPr marL="3730056" indent="-248672" algn="l" defTabSz="994681" rtl="0" eaLnBrk="1" latinLnBrk="0" hangingPunct="1">
        <a:spcBef>
          <a:spcPct val="20000"/>
        </a:spcBef>
        <a:buFont typeface="Arial" pitchFamily="34" charset="0"/>
        <a:buChar char="•"/>
        <a:defRPr kumimoji="1" sz="2191" kern="1200">
          <a:solidFill>
            <a:schemeClr val="tx1"/>
          </a:solidFill>
          <a:latin typeface="+mn-lt"/>
          <a:ea typeface="+mn-ea"/>
          <a:cs typeface="+mn-cs"/>
        </a:defRPr>
      </a:lvl8pPr>
      <a:lvl9pPr marL="4227398" indent="-248672" algn="l" defTabSz="994681" rtl="0" eaLnBrk="1" latinLnBrk="0" hangingPunct="1">
        <a:spcBef>
          <a:spcPct val="20000"/>
        </a:spcBef>
        <a:buFont typeface="Arial" pitchFamily="34" charset="0"/>
        <a:buChar char="•"/>
        <a:defRPr kumimoji="1" sz="21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94681" rtl="0" eaLnBrk="1" latinLnBrk="0" hangingPunct="1">
        <a:defRPr kumimoji="1" sz="1979" kern="1200">
          <a:solidFill>
            <a:schemeClr val="tx1"/>
          </a:solidFill>
          <a:latin typeface="+mn-lt"/>
          <a:ea typeface="+mn-ea"/>
          <a:cs typeface="+mn-cs"/>
        </a:defRPr>
      </a:lvl1pPr>
      <a:lvl2pPr marL="497340" algn="l" defTabSz="994681" rtl="0" eaLnBrk="1" latinLnBrk="0" hangingPunct="1">
        <a:defRPr kumimoji="1" sz="1979" kern="1200">
          <a:solidFill>
            <a:schemeClr val="tx1"/>
          </a:solidFill>
          <a:latin typeface="+mn-lt"/>
          <a:ea typeface="+mn-ea"/>
          <a:cs typeface="+mn-cs"/>
        </a:defRPr>
      </a:lvl2pPr>
      <a:lvl3pPr marL="994681" algn="l" defTabSz="994681" rtl="0" eaLnBrk="1" latinLnBrk="0" hangingPunct="1">
        <a:defRPr kumimoji="1" sz="1979" kern="1200">
          <a:solidFill>
            <a:schemeClr val="tx1"/>
          </a:solidFill>
          <a:latin typeface="+mn-lt"/>
          <a:ea typeface="+mn-ea"/>
          <a:cs typeface="+mn-cs"/>
        </a:defRPr>
      </a:lvl3pPr>
      <a:lvl4pPr marL="1492023" algn="l" defTabSz="994681" rtl="0" eaLnBrk="1" latinLnBrk="0" hangingPunct="1">
        <a:defRPr kumimoji="1" sz="1979" kern="1200">
          <a:solidFill>
            <a:schemeClr val="tx1"/>
          </a:solidFill>
          <a:latin typeface="+mn-lt"/>
          <a:ea typeface="+mn-ea"/>
          <a:cs typeface="+mn-cs"/>
        </a:defRPr>
      </a:lvl4pPr>
      <a:lvl5pPr marL="1989364" algn="l" defTabSz="994681" rtl="0" eaLnBrk="1" latinLnBrk="0" hangingPunct="1">
        <a:defRPr kumimoji="1" sz="1979" kern="1200">
          <a:solidFill>
            <a:schemeClr val="tx1"/>
          </a:solidFill>
          <a:latin typeface="+mn-lt"/>
          <a:ea typeface="+mn-ea"/>
          <a:cs typeface="+mn-cs"/>
        </a:defRPr>
      </a:lvl5pPr>
      <a:lvl6pPr marL="2486705" algn="l" defTabSz="994681" rtl="0" eaLnBrk="1" latinLnBrk="0" hangingPunct="1">
        <a:defRPr kumimoji="1" sz="1979" kern="1200">
          <a:solidFill>
            <a:schemeClr val="tx1"/>
          </a:solidFill>
          <a:latin typeface="+mn-lt"/>
          <a:ea typeface="+mn-ea"/>
          <a:cs typeface="+mn-cs"/>
        </a:defRPr>
      </a:lvl6pPr>
      <a:lvl7pPr marL="2984046" algn="l" defTabSz="994681" rtl="0" eaLnBrk="1" latinLnBrk="0" hangingPunct="1">
        <a:defRPr kumimoji="1" sz="1979" kern="1200">
          <a:solidFill>
            <a:schemeClr val="tx1"/>
          </a:solidFill>
          <a:latin typeface="+mn-lt"/>
          <a:ea typeface="+mn-ea"/>
          <a:cs typeface="+mn-cs"/>
        </a:defRPr>
      </a:lvl7pPr>
      <a:lvl8pPr marL="3481388" algn="l" defTabSz="994681" rtl="0" eaLnBrk="1" latinLnBrk="0" hangingPunct="1">
        <a:defRPr kumimoji="1" sz="1979" kern="1200">
          <a:solidFill>
            <a:schemeClr val="tx1"/>
          </a:solidFill>
          <a:latin typeface="+mn-lt"/>
          <a:ea typeface="+mn-ea"/>
          <a:cs typeface="+mn-cs"/>
        </a:defRPr>
      </a:lvl8pPr>
      <a:lvl9pPr marL="3978728" algn="l" defTabSz="994681" rtl="0" eaLnBrk="1" latinLnBrk="0" hangingPunct="1">
        <a:defRPr kumimoji="1" sz="19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タイトル 6"/>
          <p:cNvSpPr txBox="1">
            <a:spLocks/>
          </p:cNvSpPr>
          <p:nvPr/>
        </p:nvSpPr>
        <p:spPr bwMode="auto">
          <a:xfrm>
            <a:off x="310247" y="3068658"/>
            <a:ext cx="10080000" cy="140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/>
            <a:r>
              <a:rPr lang="ja-JP" altLang="en-US" sz="44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兵庫県の</a:t>
            </a:r>
            <a:r>
              <a:rPr lang="ja-JP" altLang="en-US" sz="44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オープンデータ推進の取組</a:t>
            </a:r>
            <a:endParaRPr lang="en-US" altLang="ja-JP" sz="44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>
              <a:lnSpc>
                <a:spcPts val="1767"/>
              </a:lnSpc>
            </a:pPr>
            <a:endParaRPr lang="en-US" altLang="ja-JP" sz="44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algn="r"/>
            <a:r>
              <a:rPr lang="en-US" altLang="ja-JP" sz="32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2019.9</a:t>
            </a:r>
            <a:r>
              <a:rPr lang="ja-JP" altLang="en-US" sz="32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　兵庫県 情報企画課</a:t>
            </a:r>
            <a:endParaRPr lang="ja-JP" altLang="en-US" sz="44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BF5BC-CA7B-450B-8FD8-29D241A301AC}" type="slidenum">
              <a:rPr lang="ja-JP" altLang="en-US" smtClean="0">
                <a:solidFill>
                  <a:prstClr val="black"/>
                </a:solidFill>
              </a:rPr>
              <a:pPr/>
              <a:t>1</a:t>
            </a:fld>
            <a:endParaRPr lang="ja-JP" altLang="en-US">
              <a:solidFill>
                <a:prstClr val="black"/>
              </a:solidFill>
            </a:endParaRPr>
          </a:p>
        </p:txBody>
      </p:sp>
      <p:grpSp>
        <p:nvGrpSpPr>
          <p:cNvPr id="5" name="正方形/長方形 5"/>
          <p:cNvGrpSpPr>
            <a:grpSpLocks/>
          </p:cNvGrpSpPr>
          <p:nvPr/>
        </p:nvGrpSpPr>
        <p:grpSpPr bwMode="auto">
          <a:xfrm>
            <a:off x="489" y="2793389"/>
            <a:ext cx="10690835" cy="195991"/>
            <a:chOff x="-4" y="276"/>
            <a:chExt cx="5764" cy="112"/>
          </a:xfrm>
        </p:grpSpPr>
        <p:pic>
          <p:nvPicPr>
            <p:cNvPr id="6" name="正方形/長方形 5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7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995162">
                <a:defRPr/>
              </a:pPr>
              <a:endParaRPr lang="ja-JP" altLang="en-US" sz="848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9815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10</a:t>
            </a:fld>
            <a:endParaRPr kumimoji="1" lang="ja-JP" altLang="en-US" dirty="0"/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583377" y="128565"/>
            <a:ext cx="9604434" cy="258117"/>
          </a:xfrm>
          <a:prstGeom prst="rect">
            <a:avLst/>
          </a:prstGeom>
        </p:spPr>
        <p:txBody>
          <a:bodyPr vert="horz" wrap="none" lIns="100796" tIns="50398" rIns="100796" bIns="50398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endParaRPr lang="ja-JP" altLang="en-US" sz="1323" dirty="0">
              <a:latin typeface="+mn-ea"/>
              <a:ea typeface="+mn-ea"/>
            </a:endParaRPr>
          </a:p>
        </p:txBody>
      </p:sp>
      <p:grpSp>
        <p:nvGrpSpPr>
          <p:cNvPr id="13" name="正方形/長方形 5"/>
          <p:cNvGrpSpPr>
            <a:grpSpLocks/>
          </p:cNvGrpSpPr>
          <p:nvPr/>
        </p:nvGrpSpPr>
        <p:grpSpPr bwMode="auto">
          <a:xfrm>
            <a:off x="489" y="745358"/>
            <a:ext cx="10690835" cy="195991"/>
            <a:chOff x="-4" y="276"/>
            <a:chExt cx="5764" cy="112"/>
          </a:xfrm>
        </p:grpSpPr>
        <p:pic>
          <p:nvPicPr>
            <p:cNvPr id="14" name="正方形/長方形 5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995162">
                <a:defRPr/>
              </a:pPr>
              <a:endParaRPr lang="ja-JP" altLang="en-US" sz="848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10" name="タイトル 6"/>
          <p:cNvSpPr txBox="1">
            <a:spLocks/>
          </p:cNvSpPr>
          <p:nvPr/>
        </p:nvSpPr>
        <p:spPr bwMode="auto">
          <a:xfrm>
            <a:off x="310247" y="137390"/>
            <a:ext cx="1008152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3200" b="1" spc="-15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２．３　取組事例の紹介</a:t>
            </a:r>
            <a:r>
              <a:rPr lang="ja-JP" altLang="en-US" sz="28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（実務担当者の試行錯誤からの一考察）</a:t>
            </a:r>
            <a:endParaRPr lang="ja-JP" altLang="en-US" sz="3600" b="1" spc="-15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227951" y="1662835"/>
            <a:ext cx="4307473" cy="573076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40775" tIns="70388" rIns="140775" bIns="70388" rtlCol="0" anchor="ctr"/>
          <a:lstStyle/>
          <a:p>
            <a:r>
              <a:rPr lang="ja-JP" altLang="en-US" sz="2400" dirty="0">
                <a:solidFill>
                  <a:srgbClr val="FD036E"/>
                </a:solidFill>
                <a:latin typeface="+mn-ea"/>
              </a:rPr>
              <a:t>課題解決型データ利活用研修</a:t>
            </a:r>
            <a:endParaRPr lang="en-US" altLang="ja-JP" sz="2400" dirty="0">
              <a:solidFill>
                <a:srgbClr val="FD036E"/>
              </a:solidFill>
              <a:latin typeface="+mn-ea"/>
            </a:endParaRPr>
          </a:p>
        </p:txBody>
      </p:sp>
      <p:sp>
        <p:nvSpPr>
          <p:cNvPr id="16" name="テキスト ボックス 15"/>
          <p:cNvSpPr txBox="1"/>
          <p:nvPr/>
        </p:nvSpPr>
        <p:spPr bwMode="auto">
          <a:xfrm>
            <a:off x="227951" y="990347"/>
            <a:ext cx="9756845" cy="46163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r>
              <a:rPr lang="ja-JP" altLang="en-US" sz="1800" b="1" dirty="0">
                <a:solidFill>
                  <a:srgbClr val="006600"/>
                </a:solidFill>
                <a:latin typeface="+mn-ea"/>
              </a:rPr>
              <a:t>オープンデータ推進のアプローチ方法</a:t>
            </a:r>
            <a:r>
              <a:rPr lang="en-US" altLang="ja-JP" sz="1800" b="1" dirty="0">
                <a:solidFill>
                  <a:srgbClr val="006600"/>
                </a:solidFill>
                <a:latin typeface="+mn-ea"/>
              </a:rPr>
              <a:t>(</a:t>
            </a:r>
            <a:r>
              <a:rPr lang="ja-JP" altLang="en-US" sz="1800" b="1" dirty="0">
                <a:solidFill>
                  <a:srgbClr val="006600"/>
                </a:solidFill>
                <a:latin typeface="+mn-ea"/>
              </a:rPr>
              <a:t>例</a:t>
            </a:r>
            <a:r>
              <a:rPr lang="en-US" altLang="ja-JP" sz="1800" b="1" dirty="0">
                <a:solidFill>
                  <a:srgbClr val="006600"/>
                </a:solidFill>
                <a:latin typeface="+mn-ea"/>
              </a:rPr>
              <a:t>)</a:t>
            </a:r>
            <a:r>
              <a:rPr lang="ja-JP" altLang="en-US" sz="1800" b="1" dirty="0">
                <a:solidFill>
                  <a:srgbClr val="006600"/>
                </a:solidFill>
                <a:latin typeface="+mn-ea"/>
              </a:rPr>
              <a:t> </a:t>
            </a:r>
            <a:r>
              <a:rPr lang="ja-JP" altLang="en-US" sz="2400" b="1" dirty="0">
                <a:solidFill>
                  <a:srgbClr val="006600"/>
                </a:solidFill>
                <a:latin typeface="+mn-ea"/>
              </a:rPr>
              <a:t>： 「使う側」を体験→意義を実感</a:t>
            </a:r>
            <a:endParaRPr lang="en-US" altLang="ja-JP" sz="2400" b="1" dirty="0">
              <a:solidFill>
                <a:srgbClr val="006600"/>
              </a:solidFill>
              <a:latin typeface="+mn-ea"/>
            </a:endParaRPr>
          </a:p>
        </p:txBody>
      </p:sp>
      <p:sp>
        <p:nvSpPr>
          <p:cNvPr id="18" name="正方形/長方形 17"/>
          <p:cNvSpPr/>
          <p:nvPr/>
        </p:nvSpPr>
        <p:spPr bwMode="auto">
          <a:xfrm>
            <a:off x="227951" y="2303706"/>
            <a:ext cx="9893493" cy="3025566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40775" tIns="70388" rIns="140775" bIns="70388" rtlCol="0" anchor="t"/>
          <a:lstStyle/>
          <a:p>
            <a:pPr marL="342900" indent="-34290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県・市町職員の合同研修</a:t>
            </a:r>
            <a:r>
              <a:rPr lang="ja-JP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 </a:t>
            </a:r>
            <a:endParaRPr lang="en-US" altLang="ja-JP" sz="20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marL="342900" indent="-342900">
              <a:lnSpc>
                <a:spcPts val="1200"/>
              </a:lnSpc>
              <a:buFont typeface="Arial" panose="020B0604020202020204" pitchFamily="34" charset="0"/>
              <a:buChar char="•"/>
            </a:pPr>
            <a:endParaRPr lang="en-US" altLang="ja-JP" sz="20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marL="342900" indent="-34290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ja-JP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あるべき姿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と現状から、データを確認しながら</a:t>
            </a:r>
            <a:endParaRPr lang="en-US" altLang="ja-JP" sz="20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lnSpc>
                <a:spcPts val="2400"/>
              </a:lnSpc>
            </a:pP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仮説を立て、戦略を導き出す</a:t>
            </a:r>
            <a:r>
              <a:rPr lang="ja-JP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プロセスを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体験</a:t>
            </a:r>
            <a:endParaRPr lang="en-US" altLang="ja-JP" sz="20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lnSpc>
                <a:spcPts val="1200"/>
              </a:lnSpc>
            </a:pPr>
            <a:endParaRPr lang="en-US" altLang="ja-JP" sz="20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marL="342900" indent="-34290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ja-JP" altLang="en-US" sz="2000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実際の課題・データを使った</a:t>
            </a:r>
            <a:r>
              <a:rPr lang="ja-JP" altLang="en-US" sz="2000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実践的内容</a:t>
            </a:r>
            <a:endParaRPr lang="en-US" altLang="ja-JP" sz="2000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lnSpc>
                <a:spcPts val="2400"/>
              </a:lnSpc>
            </a:pPr>
            <a:r>
              <a:rPr lang="ja-JP" altLang="en-US" sz="2000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（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国、県、市、民間事業者のデータを使用</a:t>
            </a:r>
            <a:r>
              <a:rPr lang="ja-JP" altLang="en-US" sz="2000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）</a:t>
            </a:r>
            <a:endParaRPr lang="en-US" altLang="ja-JP" sz="2000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lnSpc>
                <a:spcPts val="1200"/>
              </a:lnSpc>
            </a:pPr>
            <a:endParaRPr lang="en-US" altLang="ja-JP" sz="2000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marL="342900" indent="-34290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ja-JP" altLang="en-US" sz="2000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今年度（初開催）のテーマは観光・ツーリズム</a:t>
            </a:r>
            <a:endParaRPr lang="en-US" altLang="ja-JP" sz="2000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4756" y="1662835"/>
            <a:ext cx="3186703" cy="2562281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0342" y="3638883"/>
            <a:ext cx="3276955" cy="2276622"/>
          </a:xfrm>
          <a:prstGeom prst="rect">
            <a:avLst/>
          </a:prstGeom>
        </p:spPr>
      </p:pic>
      <p:sp>
        <p:nvSpPr>
          <p:cNvPr id="17" name="正方形/長方形 16"/>
          <p:cNvSpPr/>
          <p:nvPr/>
        </p:nvSpPr>
        <p:spPr bwMode="auto">
          <a:xfrm>
            <a:off x="59590" y="4822349"/>
            <a:ext cx="6357711" cy="261946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40775" tIns="70388" rIns="140775" bIns="70388" rtlCol="0" anchor="t"/>
          <a:lstStyle/>
          <a:p>
            <a:pPr>
              <a:lnSpc>
                <a:spcPts val="2400"/>
              </a:lnSpc>
            </a:pPr>
            <a:r>
              <a:rPr lang="ja-JP" altLang="en-US" sz="2000" b="1" dirty="0">
                <a:solidFill>
                  <a:srgbClr val="FD036E"/>
                </a:solidFill>
                <a:latin typeface="+mj-ea"/>
                <a:ea typeface="+mj-ea"/>
              </a:rPr>
              <a:t>＜使う側を体験することで＞</a:t>
            </a:r>
            <a:endParaRPr lang="en-US" altLang="ja-JP" sz="2000" b="1" dirty="0">
              <a:solidFill>
                <a:srgbClr val="FD036E"/>
              </a:solidFill>
              <a:latin typeface="+mj-ea"/>
              <a:ea typeface="+mj-ea"/>
            </a:endParaRPr>
          </a:p>
          <a:p>
            <a:pPr>
              <a:lnSpc>
                <a:spcPts val="2400"/>
              </a:lnSpc>
            </a:pPr>
            <a:r>
              <a:rPr lang="ja-JP" altLang="en-US" sz="2000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・必要なデータを検索・収集する作業の大変さ</a:t>
            </a:r>
            <a:endParaRPr lang="en-US" altLang="ja-JP" sz="2000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lnSpc>
                <a:spcPts val="800"/>
              </a:lnSpc>
            </a:pPr>
            <a:endParaRPr lang="en-US" altLang="ja-JP" sz="2000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lnSpc>
                <a:spcPts val="2400"/>
              </a:lnSpc>
            </a:pPr>
            <a:r>
              <a:rPr lang="ja-JP" altLang="en-US" sz="2000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・データクレンジング作業の面倒くささ</a:t>
            </a:r>
            <a:endParaRPr lang="en-US" altLang="ja-JP" sz="2000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lnSpc>
                <a:spcPts val="800"/>
              </a:lnSpc>
            </a:pPr>
            <a:endParaRPr lang="en-US" altLang="ja-JP" sz="2000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lnSpc>
                <a:spcPts val="2400"/>
              </a:lnSpc>
            </a:pPr>
            <a:r>
              <a:rPr lang="ja-JP" altLang="en-US" sz="2000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・欲しいデータが公開されていなかった時の徒労感</a:t>
            </a:r>
            <a:endParaRPr lang="en-US" altLang="ja-JP" sz="2000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lnSpc>
                <a:spcPts val="2400"/>
              </a:lnSpc>
            </a:pPr>
            <a:r>
              <a:rPr lang="ja-JP" altLang="en-US" sz="2000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　（データそのものが不存在／集計後のみ公開）　</a:t>
            </a:r>
            <a:endParaRPr lang="en-US" altLang="ja-JP" sz="2000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lnSpc>
                <a:spcPts val="800"/>
              </a:lnSpc>
            </a:pPr>
            <a:endParaRPr lang="en-US" altLang="ja-JP" sz="2000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lnSpc>
                <a:spcPts val="2400"/>
              </a:lnSpc>
            </a:pPr>
            <a:r>
              <a:rPr lang="ja-JP" altLang="en-US" sz="2000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・</a:t>
            </a:r>
            <a:r>
              <a:rPr lang="en-US" altLang="ja-JP" sz="2000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PDF</a:t>
            </a:r>
            <a:r>
              <a:rPr lang="ja-JP" altLang="en-US" sz="2000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ファイルへの憤り</a:t>
            </a:r>
            <a:endParaRPr lang="en-US" altLang="ja-JP" sz="2000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lnSpc>
                <a:spcPts val="2400"/>
              </a:lnSpc>
            </a:pPr>
            <a:r>
              <a:rPr lang="ja-JP" altLang="en-US" sz="2000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などを体験</a:t>
            </a:r>
            <a:endParaRPr lang="en-US" altLang="ja-JP" sz="2000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lnSpc>
                <a:spcPts val="2400"/>
              </a:lnSpc>
            </a:pPr>
            <a:r>
              <a:rPr lang="ja-JP" altLang="en-US" sz="2000" b="1" dirty="0">
                <a:solidFill>
                  <a:schemeClr val="tx1"/>
                </a:solidFill>
                <a:latin typeface="+mn-ea"/>
              </a:rPr>
              <a:t>　　</a:t>
            </a:r>
            <a:endParaRPr lang="en-US" altLang="ja-JP" sz="2000" b="1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2400"/>
              </a:lnSpc>
            </a:pPr>
            <a:r>
              <a:rPr lang="ja-JP" altLang="en-US" sz="2000" b="1" dirty="0">
                <a:solidFill>
                  <a:schemeClr val="tx1"/>
                </a:solidFill>
                <a:latin typeface="+mn-ea"/>
              </a:rPr>
              <a:t>　　</a:t>
            </a:r>
            <a:endParaRPr lang="en-US" altLang="ja-JP" sz="2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6" name="右矢印 5"/>
          <p:cNvSpPr/>
          <p:nvPr/>
        </p:nvSpPr>
        <p:spPr bwMode="auto">
          <a:xfrm>
            <a:off x="6135947" y="6417309"/>
            <a:ext cx="562707" cy="548640"/>
          </a:xfrm>
          <a:prstGeom prst="rightArrow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140775" tIns="70388" rIns="140775" bIns="70388" rtlCol="0" anchor="ctr"/>
          <a:lstStyle/>
          <a:p>
            <a:pPr algn="ctr">
              <a:lnSpc>
                <a:spcPts val="1440"/>
              </a:lnSpc>
            </a:pPr>
            <a:endParaRPr kumimoji="0" lang="ja-JP" altLang="en-US" sz="1400" b="1" u="sng" kern="0" dirty="0">
              <a:solidFill>
                <a:prstClr val="black"/>
              </a:solidFill>
              <a:latin typeface="+mn-ea"/>
              <a:cs typeface="メイリオ" panose="020B0604030504040204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 bwMode="auto">
          <a:xfrm>
            <a:off x="6779795" y="6181015"/>
            <a:ext cx="3707059" cy="1234314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40775" tIns="70388" rIns="140775" bIns="70388" rtlCol="0" anchor="t"/>
          <a:lstStyle/>
          <a:p>
            <a:pPr>
              <a:lnSpc>
                <a:spcPts val="2400"/>
              </a:lnSpc>
            </a:pPr>
            <a:r>
              <a:rPr lang="ja-JP" altLang="en-US" sz="2000" b="1" dirty="0">
                <a:solidFill>
                  <a:srgbClr val="FD036E"/>
                </a:solidFill>
                <a:latin typeface="+mn-ea"/>
              </a:rPr>
              <a:t>使いやすい形式でオープン</a:t>
            </a:r>
            <a:endParaRPr lang="en-US" altLang="ja-JP" sz="2000" b="1" dirty="0">
              <a:solidFill>
                <a:srgbClr val="FD036E"/>
              </a:solidFill>
              <a:latin typeface="+mn-ea"/>
            </a:endParaRPr>
          </a:p>
          <a:p>
            <a:pPr>
              <a:lnSpc>
                <a:spcPts val="2400"/>
              </a:lnSpc>
            </a:pPr>
            <a:r>
              <a:rPr lang="ja-JP" altLang="en-US" sz="2000" b="1" dirty="0">
                <a:solidFill>
                  <a:srgbClr val="FD036E"/>
                </a:solidFill>
                <a:latin typeface="+mn-ea"/>
              </a:rPr>
              <a:t>データが公開されている有難さ、逆の場合の辛さを実感</a:t>
            </a:r>
            <a:endParaRPr lang="en-US" altLang="ja-JP" sz="2000" b="1" dirty="0">
              <a:solidFill>
                <a:srgbClr val="FD036E"/>
              </a:solidFill>
              <a:latin typeface="+mn-ea"/>
            </a:endParaRPr>
          </a:p>
          <a:p>
            <a:pPr>
              <a:lnSpc>
                <a:spcPts val="2400"/>
              </a:lnSpc>
            </a:pPr>
            <a:r>
              <a:rPr lang="ja-JP" altLang="en-US" sz="2000" b="1" dirty="0">
                <a:solidFill>
                  <a:schemeClr val="tx1"/>
                </a:solidFill>
                <a:latin typeface="+mn-ea"/>
              </a:rPr>
              <a:t>　</a:t>
            </a:r>
            <a:endParaRPr lang="en-US" altLang="ja-JP" sz="2000" b="1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2400"/>
              </a:lnSpc>
            </a:pPr>
            <a:r>
              <a:rPr lang="ja-JP" altLang="en-US" sz="2000" b="1" dirty="0">
                <a:solidFill>
                  <a:schemeClr val="tx1"/>
                </a:solidFill>
                <a:latin typeface="+mn-ea"/>
              </a:rPr>
              <a:t>　　</a:t>
            </a:r>
            <a:endParaRPr lang="en-US" altLang="ja-JP" sz="2000" b="1" dirty="0">
              <a:solidFill>
                <a:schemeClr val="tx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201758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図 22">
            <a:extLst>
              <a:ext uri="{FF2B5EF4-FFF2-40B4-BE49-F238E27FC236}">
                <a16:creationId xmlns:a16="http://schemas.microsoft.com/office/drawing/2014/main" id="{EDB9917B-FDFC-4A9F-B800-7AF57DEFEF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2682" y="1894583"/>
            <a:ext cx="2465204" cy="3007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11</a:t>
            </a:fld>
            <a:endParaRPr kumimoji="1" lang="ja-JP" altLang="en-US" dirty="0"/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583377" y="128565"/>
            <a:ext cx="9604434" cy="258117"/>
          </a:xfrm>
          <a:prstGeom prst="rect">
            <a:avLst/>
          </a:prstGeom>
        </p:spPr>
        <p:txBody>
          <a:bodyPr vert="horz" wrap="none" lIns="100796" tIns="50398" rIns="100796" bIns="50398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endParaRPr lang="ja-JP" altLang="en-US" sz="1323" dirty="0">
              <a:latin typeface="+mn-ea"/>
              <a:ea typeface="+mn-ea"/>
            </a:endParaRPr>
          </a:p>
        </p:txBody>
      </p:sp>
      <p:grpSp>
        <p:nvGrpSpPr>
          <p:cNvPr id="13" name="正方形/長方形 5"/>
          <p:cNvGrpSpPr>
            <a:grpSpLocks/>
          </p:cNvGrpSpPr>
          <p:nvPr/>
        </p:nvGrpSpPr>
        <p:grpSpPr bwMode="auto">
          <a:xfrm>
            <a:off x="489" y="745358"/>
            <a:ext cx="10690835" cy="195991"/>
            <a:chOff x="-4" y="276"/>
            <a:chExt cx="5764" cy="112"/>
          </a:xfrm>
        </p:grpSpPr>
        <p:pic>
          <p:nvPicPr>
            <p:cNvPr id="14" name="正方形/長方形 5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995162">
                <a:defRPr/>
              </a:pPr>
              <a:endParaRPr lang="ja-JP" altLang="en-US" sz="848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10" name="タイトル 6"/>
          <p:cNvSpPr txBox="1">
            <a:spLocks/>
          </p:cNvSpPr>
          <p:nvPr/>
        </p:nvSpPr>
        <p:spPr bwMode="auto">
          <a:xfrm>
            <a:off x="310247" y="137390"/>
            <a:ext cx="1008152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3200" b="1" spc="-15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２．３　取組事例の紹介</a:t>
            </a:r>
            <a:r>
              <a:rPr lang="ja-JP" altLang="en-US" sz="28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（実務担当者の試行錯誤からの一考察）</a:t>
            </a:r>
            <a:endParaRPr lang="ja-JP" altLang="en-US" sz="3600" b="1" spc="-15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227951" y="1474153"/>
            <a:ext cx="4307473" cy="573076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40775" tIns="70388" rIns="140775" bIns="70388" rtlCol="0" anchor="ctr"/>
          <a:lstStyle/>
          <a:p>
            <a:r>
              <a:rPr lang="en-US" altLang="ja-JP" sz="2400" dirty="0">
                <a:solidFill>
                  <a:srgbClr val="FD036E"/>
                </a:solidFill>
                <a:latin typeface="+mn-ea"/>
              </a:rPr>
              <a:t>GIS</a:t>
            </a:r>
            <a:r>
              <a:rPr lang="ja-JP" altLang="en-US" sz="2400" dirty="0">
                <a:solidFill>
                  <a:srgbClr val="FD036E"/>
                </a:solidFill>
                <a:latin typeface="+mn-ea"/>
              </a:rPr>
              <a:t>活用の全庁展開</a:t>
            </a:r>
            <a:endParaRPr lang="en-US" altLang="ja-JP" sz="2400" dirty="0">
              <a:solidFill>
                <a:srgbClr val="FD036E"/>
              </a:solidFill>
              <a:latin typeface="+mn-ea"/>
            </a:endParaRPr>
          </a:p>
        </p:txBody>
      </p:sp>
      <p:sp>
        <p:nvSpPr>
          <p:cNvPr id="16" name="テキスト ボックス 15"/>
          <p:cNvSpPr txBox="1"/>
          <p:nvPr/>
        </p:nvSpPr>
        <p:spPr bwMode="auto">
          <a:xfrm>
            <a:off x="227951" y="990347"/>
            <a:ext cx="9756845" cy="46163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r>
              <a:rPr lang="ja-JP" altLang="en-US" sz="1800" b="1" dirty="0">
                <a:solidFill>
                  <a:srgbClr val="006600"/>
                </a:solidFill>
                <a:latin typeface="+mn-ea"/>
              </a:rPr>
              <a:t>オープンデータ推進のアプローチ方法</a:t>
            </a:r>
            <a:r>
              <a:rPr lang="en-US" altLang="ja-JP" sz="1800" b="1" dirty="0">
                <a:solidFill>
                  <a:srgbClr val="006600"/>
                </a:solidFill>
                <a:latin typeface="+mn-ea"/>
              </a:rPr>
              <a:t>(</a:t>
            </a:r>
            <a:r>
              <a:rPr lang="ja-JP" altLang="en-US" sz="1800" b="1" dirty="0">
                <a:solidFill>
                  <a:srgbClr val="006600"/>
                </a:solidFill>
                <a:latin typeface="+mn-ea"/>
              </a:rPr>
              <a:t>例</a:t>
            </a:r>
            <a:r>
              <a:rPr lang="en-US" altLang="ja-JP" sz="1800" b="1" dirty="0">
                <a:solidFill>
                  <a:srgbClr val="006600"/>
                </a:solidFill>
                <a:latin typeface="+mn-ea"/>
              </a:rPr>
              <a:t>)</a:t>
            </a:r>
            <a:r>
              <a:rPr lang="ja-JP" altLang="en-US" sz="1800" b="1" dirty="0">
                <a:solidFill>
                  <a:srgbClr val="006600"/>
                </a:solidFill>
                <a:latin typeface="+mn-ea"/>
              </a:rPr>
              <a:t> </a:t>
            </a:r>
            <a:r>
              <a:rPr lang="ja-JP" altLang="en-US" sz="2400" b="1" dirty="0">
                <a:solidFill>
                  <a:srgbClr val="006600"/>
                </a:solidFill>
                <a:latin typeface="+mn-ea"/>
              </a:rPr>
              <a:t>： 「使う側」を体験→意義を実感</a:t>
            </a:r>
            <a:endParaRPr lang="en-US" altLang="ja-JP" sz="2400" b="1" dirty="0">
              <a:solidFill>
                <a:srgbClr val="006600"/>
              </a:solidFill>
              <a:latin typeface="+mn-ea"/>
            </a:endParaRPr>
          </a:p>
        </p:txBody>
      </p:sp>
      <p:sp>
        <p:nvSpPr>
          <p:cNvPr id="18" name="正方形/長方形 17"/>
          <p:cNvSpPr/>
          <p:nvPr/>
        </p:nvSpPr>
        <p:spPr bwMode="auto">
          <a:xfrm>
            <a:off x="115774" y="2130249"/>
            <a:ext cx="7846539" cy="409837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40775" tIns="70388" rIns="140775" bIns="70388" rtlCol="0" anchor="t"/>
          <a:lstStyle/>
          <a:p>
            <a:pPr marL="342900" indent="-34290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庁内に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QGIS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（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LGWAN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カスタマイズ版）のライセンスを配布</a:t>
            </a:r>
            <a:endParaRPr lang="en-US" altLang="ja-JP" sz="20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lnSpc>
                <a:spcPts val="2400"/>
              </a:lnSpc>
            </a:pP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農林・土木系のほか、政策、福祉、観光、</a:t>
            </a:r>
            <a:r>
              <a:rPr lang="ja-JP" altLang="en-US" sz="2000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防災、教育、文化財など</a:t>
            </a:r>
            <a:endParaRPr lang="en-US" altLang="ja-JP" sz="2000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lnSpc>
                <a:spcPts val="2400"/>
              </a:lnSpc>
            </a:pPr>
            <a:r>
              <a:rPr lang="ja-JP" altLang="en-US" sz="2000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多分野で活用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（約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40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所属・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200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ユーザ）</a:t>
            </a:r>
            <a:r>
              <a:rPr lang="ja-JP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 </a:t>
            </a:r>
            <a:endParaRPr lang="en-US" altLang="ja-JP" sz="2000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lnSpc>
                <a:spcPts val="1200"/>
              </a:lnSpc>
            </a:pPr>
            <a:r>
              <a:rPr lang="ja-JP" altLang="en-US" sz="2000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</a:t>
            </a:r>
            <a:endParaRPr lang="en-US" altLang="ja-JP" sz="2000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marL="342900" indent="-34290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ja-JP" altLang="en-US" sz="2000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事務職・技術職で連携して操作研修を実施。詳細な操作マニュアルを作成・共有</a:t>
            </a:r>
            <a:endParaRPr lang="en-US" altLang="ja-JP" sz="2000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lnSpc>
                <a:spcPts val="1200"/>
              </a:lnSpc>
            </a:pPr>
            <a:endParaRPr lang="en-US" altLang="ja-JP" sz="2000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342900" indent="-342900">
              <a:lnSpc>
                <a:spcPts val="24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GIS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で利用できる各種データを集約・全庁共有</a:t>
            </a:r>
            <a:endParaRPr lang="en-US" altLang="ja-JP" sz="2000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>
              <a:lnSpc>
                <a:spcPts val="2400"/>
              </a:lnSpc>
            </a:pPr>
            <a:r>
              <a:rPr lang="ja-JP" altLang="en-US" sz="2000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 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　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- 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行政区域、道路・河川・施設位置　等</a:t>
            </a:r>
            <a:endParaRPr lang="en-US" altLang="ja-JP" sz="2000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>
              <a:lnSpc>
                <a:spcPts val="2400"/>
              </a:lnSpc>
              <a:spcAft>
                <a:spcPts val="1200"/>
              </a:spcAft>
            </a:pP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　 　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- 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統計データを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GIS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に表示できる形式に加工</a:t>
            </a:r>
            <a:endParaRPr lang="en-US" altLang="ja-JP" sz="2000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>
              <a:lnSpc>
                <a:spcPts val="2400"/>
              </a:lnSpc>
              <a:spcAft>
                <a:spcPts val="600"/>
              </a:spcAft>
            </a:pP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　　 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- 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高精度な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3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次元グラウンドデータ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 </a:t>
            </a:r>
          </a:p>
          <a:p>
            <a:pPr>
              <a:lnSpc>
                <a:spcPts val="2400"/>
              </a:lnSpc>
            </a:pPr>
            <a:r>
              <a:rPr lang="ja-JP" altLang="en-US" sz="2000" dirty="0">
                <a:latin typeface="+mn-ea"/>
                <a:cs typeface="Meiryo UI" panose="020B0604030504040204" pitchFamily="50" charset="-128"/>
              </a:rPr>
              <a:t>　</a:t>
            </a:r>
            <a:endParaRPr lang="en-US" altLang="ja-JP" sz="2000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>
              <a:lnSpc>
                <a:spcPts val="2400"/>
              </a:lnSpc>
            </a:pPr>
            <a:endParaRPr lang="en-US" altLang="ja-JP" sz="2000" b="1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2400"/>
              </a:lnSpc>
            </a:pPr>
            <a:endParaRPr lang="en-US" altLang="ja-JP" sz="2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6" name="右矢印 5"/>
          <p:cNvSpPr/>
          <p:nvPr/>
        </p:nvSpPr>
        <p:spPr bwMode="auto">
          <a:xfrm>
            <a:off x="360058" y="6122684"/>
            <a:ext cx="326934" cy="655307"/>
          </a:xfrm>
          <a:prstGeom prst="rightArrow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140775" tIns="70388" rIns="140775" bIns="70388" rtlCol="0" anchor="ctr"/>
          <a:lstStyle/>
          <a:p>
            <a:pPr algn="ctr">
              <a:lnSpc>
                <a:spcPts val="1440"/>
              </a:lnSpc>
            </a:pPr>
            <a:endParaRPr kumimoji="0" lang="ja-JP" altLang="en-US" sz="1400" b="1" u="sng" kern="0" dirty="0">
              <a:solidFill>
                <a:prstClr val="black"/>
              </a:solidFill>
              <a:latin typeface="+mn-ea"/>
              <a:cs typeface="メイリオ" panose="020B0604030504040204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 bwMode="auto">
          <a:xfrm>
            <a:off x="686992" y="5770979"/>
            <a:ext cx="5967026" cy="1464661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40775" tIns="70388" rIns="140775" bIns="70388" rtlCol="0" anchor="t"/>
          <a:lstStyle/>
          <a:p>
            <a:pPr>
              <a:lnSpc>
                <a:spcPts val="2400"/>
              </a:lnSpc>
            </a:pPr>
            <a:r>
              <a:rPr lang="ja-JP" altLang="en-US" sz="2000" b="1" dirty="0">
                <a:solidFill>
                  <a:srgbClr val="FD036E"/>
                </a:solidFill>
                <a:latin typeface="+mn-ea"/>
              </a:rPr>
              <a:t>自分でイチから</a:t>
            </a:r>
            <a:r>
              <a:rPr lang="en-US" altLang="ja-JP" sz="2000" b="1" dirty="0">
                <a:solidFill>
                  <a:srgbClr val="FD036E"/>
                </a:solidFill>
                <a:latin typeface="+mn-ea"/>
              </a:rPr>
              <a:t>GIS</a:t>
            </a:r>
            <a:r>
              <a:rPr lang="ja-JP" altLang="en-US" sz="2000" b="1" dirty="0">
                <a:solidFill>
                  <a:srgbClr val="FD036E"/>
                </a:solidFill>
                <a:latin typeface="+mn-ea"/>
              </a:rPr>
              <a:t>データを作成する操作を実習</a:t>
            </a:r>
            <a:endParaRPr lang="en-US" altLang="ja-JP" sz="2000" b="1" dirty="0">
              <a:solidFill>
                <a:srgbClr val="FD036E"/>
              </a:solidFill>
              <a:latin typeface="+mn-ea"/>
            </a:endParaRPr>
          </a:p>
          <a:p>
            <a:pPr>
              <a:lnSpc>
                <a:spcPts val="2400"/>
              </a:lnSpc>
              <a:spcAft>
                <a:spcPts val="600"/>
              </a:spcAft>
            </a:pPr>
            <a:r>
              <a:rPr lang="ja-JP" altLang="en-US" sz="2000" b="1" dirty="0">
                <a:solidFill>
                  <a:srgbClr val="FD036E"/>
                </a:solidFill>
                <a:latin typeface="+mn-ea"/>
              </a:rPr>
              <a:t>　→既存データが公開・共有されている有難さを実感</a:t>
            </a:r>
            <a:endParaRPr lang="en-US" altLang="ja-JP" sz="2000" b="1" dirty="0">
              <a:solidFill>
                <a:srgbClr val="FD036E"/>
              </a:solidFill>
              <a:latin typeface="+mn-ea"/>
            </a:endParaRPr>
          </a:p>
          <a:p>
            <a:pPr>
              <a:lnSpc>
                <a:spcPts val="2400"/>
              </a:lnSpc>
            </a:pPr>
            <a:r>
              <a:rPr lang="ja-JP" altLang="en-US" sz="2000" b="1" dirty="0">
                <a:solidFill>
                  <a:srgbClr val="FD036E"/>
                </a:solidFill>
                <a:latin typeface="+mn-ea"/>
              </a:rPr>
              <a:t>これまで特定の事業課だけが保有していたデータ</a:t>
            </a:r>
            <a:endParaRPr lang="en-US" altLang="ja-JP" sz="2000" b="1" dirty="0">
              <a:solidFill>
                <a:srgbClr val="FD036E"/>
              </a:solidFill>
              <a:latin typeface="+mn-ea"/>
            </a:endParaRPr>
          </a:p>
          <a:p>
            <a:pPr>
              <a:lnSpc>
                <a:spcPts val="2400"/>
              </a:lnSpc>
            </a:pPr>
            <a:r>
              <a:rPr lang="ja-JP" altLang="en-US" sz="2000" b="1" dirty="0">
                <a:solidFill>
                  <a:srgbClr val="FD036E"/>
                </a:solidFill>
                <a:latin typeface="+mn-ea"/>
              </a:rPr>
              <a:t>　→利用価値が高く、共有・オープンデータ化を希望</a:t>
            </a:r>
            <a:endParaRPr lang="en-US" altLang="ja-JP" sz="2000" b="1" dirty="0">
              <a:solidFill>
                <a:srgbClr val="FD036E"/>
              </a:solidFill>
              <a:latin typeface="+mn-ea"/>
            </a:endParaRPr>
          </a:p>
          <a:p>
            <a:pPr>
              <a:lnSpc>
                <a:spcPts val="2400"/>
              </a:lnSpc>
            </a:pPr>
            <a:r>
              <a:rPr lang="ja-JP" altLang="en-US" sz="2000" b="1" dirty="0">
                <a:solidFill>
                  <a:schemeClr val="tx1"/>
                </a:solidFill>
                <a:latin typeface="+mn-ea"/>
              </a:rPr>
              <a:t>　</a:t>
            </a:r>
            <a:endParaRPr lang="en-US" altLang="ja-JP" sz="2000" b="1" dirty="0">
              <a:solidFill>
                <a:schemeClr val="tx1"/>
              </a:solidFill>
              <a:latin typeface="+mn-ea"/>
            </a:endParaRPr>
          </a:p>
          <a:p>
            <a:pPr>
              <a:lnSpc>
                <a:spcPts val="2400"/>
              </a:lnSpc>
            </a:pPr>
            <a:r>
              <a:rPr lang="ja-JP" altLang="en-US" sz="2000" b="1" dirty="0">
                <a:solidFill>
                  <a:schemeClr val="tx1"/>
                </a:solidFill>
                <a:latin typeface="+mn-ea"/>
              </a:rPr>
              <a:t>　　</a:t>
            </a:r>
            <a:endParaRPr lang="en-US" altLang="ja-JP" sz="2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" name="角丸四角形 3"/>
          <p:cNvSpPr/>
          <p:nvPr/>
        </p:nvSpPr>
        <p:spPr bwMode="auto">
          <a:xfrm>
            <a:off x="539111" y="4372135"/>
            <a:ext cx="4875591" cy="671910"/>
          </a:xfrm>
          <a:prstGeom prst="roundRect">
            <a:avLst/>
          </a:prstGeom>
          <a:noFill/>
          <a:ln w="22225" cap="flat" cmpd="sng" algn="ctr">
            <a:solidFill>
              <a:srgbClr val="00B0F0"/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140775" tIns="70388" rIns="140775" bIns="70388" rtlCol="0" anchor="ctr"/>
          <a:lstStyle/>
          <a:p>
            <a:pPr algn="ctr">
              <a:lnSpc>
                <a:spcPts val="1440"/>
              </a:lnSpc>
            </a:pPr>
            <a:endParaRPr kumimoji="0" lang="ja-JP" altLang="en-US" sz="1400" b="1" u="sng" kern="0" dirty="0">
              <a:solidFill>
                <a:prstClr val="black"/>
              </a:solidFill>
              <a:latin typeface="+mn-ea"/>
              <a:cs typeface="メイリオ" panose="020B0604030504040204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 bwMode="auto">
          <a:xfrm>
            <a:off x="5371526" y="4407656"/>
            <a:ext cx="5016728" cy="738322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40775" tIns="70388" rIns="140775" bIns="70388" rtlCol="0" anchor="t"/>
          <a:lstStyle/>
          <a:p>
            <a:pPr>
              <a:lnSpc>
                <a:spcPts val="2000"/>
              </a:lnSpc>
            </a:pPr>
            <a:r>
              <a:rPr lang="ja-JP" altLang="en-US" sz="1800" dirty="0">
                <a:solidFill>
                  <a:srgbClr val="0070C0"/>
                </a:solidFill>
                <a:latin typeface="+mn-ea"/>
              </a:rPr>
              <a:t> 国・県のオープンデータ／</a:t>
            </a:r>
            <a:endParaRPr lang="en-US" altLang="ja-JP" sz="1800" dirty="0">
              <a:solidFill>
                <a:srgbClr val="0070C0"/>
              </a:solidFill>
              <a:latin typeface="+mn-ea"/>
            </a:endParaRPr>
          </a:p>
          <a:p>
            <a:pPr>
              <a:lnSpc>
                <a:spcPts val="2000"/>
              </a:lnSpc>
            </a:pPr>
            <a:r>
              <a:rPr lang="ja-JP" altLang="en-US" sz="1800" dirty="0">
                <a:solidFill>
                  <a:srgbClr val="0070C0"/>
                </a:solidFill>
                <a:latin typeface="+mn-ea"/>
              </a:rPr>
              <a:t> 各事業課の業務データ</a:t>
            </a:r>
            <a:r>
              <a:rPr lang="ja-JP" altLang="en-US" sz="1800" dirty="0">
                <a:solidFill>
                  <a:schemeClr val="tx1"/>
                </a:solidFill>
                <a:latin typeface="+mn-ea"/>
              </a:rPr>
              <a:t>　</a:t>
            </a:r>
            <a:r>
              <a:rPr lang="ja-JP" altLang="en-US" sz="2000" dirty="0">
                <a:solidFill>
                  <a:schemeClr val="tx1"/>
                </a:solidFill>
                <a:latin typeface="+mn-ea"/>
              </a:rPr>
              <a:t>　</a:t>
            </a:r>
            <a:endParaRPr lang="en-US" altLang="ja-JP" sz="2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1" name="角丸四角形 20"/>
          <p:cNvSpPr/>
          <p:nvPr/>
        </p:nvSpPr>
        <p:spPr bwMode="auto">
          <a:xfrm>
            <a:off x="539111" y="5161072"/>
            <a:ext cx="4875592" cy="353838"/>
          </a:xfrm>
          <a:prstGeom prst="roundRect">
            <a:avLst/>
          </a:prstGeom>
          <a:noFill/>
          <a:ln w="22225" cap="flat" cmpd="sng" algn="ctr">
            <a:solidFill>
              <a:srgbClr val="00B0F0"/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140775" tIns="70388" rIns="140775" bIns="70388" rtlCol="0" anchor="ctr"/>
          <a:lstStyle/>
          <a:p>
            <a:pPr algn="ctr">
              <a:lnSpc>
                <a:spcPts val="1440"/>
              </a:lnSpc>
            </a:pPr>
            <a:endParaRPr kumimoji="0" lang="ja-JP" altLang="en-US" sz="1400" b="1" u="sng" kern="0" dirty="0">
              <a:solidFill>
                <a:prstClr val="black"/>
              </a:solidFill>
              <a:latin typeface="+mn-ea"/>
              <a:cs typeface="メイリオ" panose="020B0604030504040204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 bwMode="auto">
          <a:xfrm>
            <a:off x="5435895" y="5104482"/>
            <a:ext cx="5140889" cy="738322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40775" tIns="70388" rIns="140775" bIns="70388" rtlCol="0" anchor="t"/>
          <a:lstStyle/>
          <a:p>
            <a:pPr>
              <a:lnSpc>
                <a:spcPts val="2000"/>
              </a:lnSpc>
            </a:pPr>
            <a:r>
              <a:rPr lang="ja-JP" altLang="en-US" sz="1800" dirty="0">
                <a:solidFill>
                  <a:srgbClr val="0070C0"/>
                </a:solidFill>
                <a:latin typeface="+mn-ea"/>
              </a:rPr>
              <a:t>各事業課の業務データ→近日オープンデータ予定　</a:t>
            </a:r>
            <a:r>
              <a:rPr lang="ja-JP" altLang="en-US" sz="2000" dirty="0">
                <a:solidFill>
                  <a:schemeClr val="tx1"/>
                </a:solidFill>
                <a:latin typeface="+mn-ea"/>
              </a:rPr>
              <a:t>　</a:t>
            </a:r>
            <a:endParaRPr lang="en-US" altLang="ja-JP" sz="2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360572" y="5615113"/>
            <a:ext cx="3857349" cy="1790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85725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sz="18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＜参加者アンケートより＞</a:t>
            </a:r>
            <a:endParaRPr lang="en-US" altLang="ja-JP" sz="1800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266700" indent="-85725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sz="18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　・全庁の情報共有・オープンデータ</a:t>
            </a:r>
            <a:endParaRPr lang="en-US" altLang="ja-JP" sz="1800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266700" indent="-85725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sz="18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    の集約を進めて欲しい</a:t>
            </a:r>
            <a:endParaRPr lang="en-US" altLang="ja-JP" sz="1800" b="1" dirty="0">
              <a:latin typeface="+mj-ea"/>
              <a:cs typeface="Meiryo UI" panose="020B0604030504040204" pitchFamily="50" charset="-128"/>
            </a:endParaRPr>
          </a:p>
          <a:p>
            <a:pPr marL="180975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sz="18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  ・オープンデータの充実に期待</a:t>
            </a:r>
            <a:endParaRPr lang="en-US" altLang="ja-JP" sz="1800" b="1" dirty="0">
              <a:latin typeface="+mj-ea"/>
              <a:cs typeface="Meiryo UI" panose="020B0604030504040204" pitchFamily="50" charset="-128"/>
            </a:endParaRPr>
          </a:p>
          <a:p>
            <a:pPr marL="180975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sz="1800" spc="-15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   ・オープンデータは事務軽減にもつな</a:t>
            </a:r>
            <a:endParaRPr lang="en-US" altLang="ja-JP" sz="1800" spc="-150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>
              <a:tabLst>
                <a:tab pos="1343025" algn="l"/>
                <a:tab pos="2514600" algn="l"/>
                <a:tab pos="3676650" algn="l"/>
              </a:tabLst>
            </a:pPr>
            <a:r>
              <a:rPr lang="en-US" altLang="ja-JP" sz="1800" spc="-15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     </a:t>
            </a:r>
            <a:r>
              <a:rPr lang="ja-JP" altLang="en-US" sz="1800" spc="-150" dirty="0" err="1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がると</a:t>
            </a:r>
            <a:r>
              <a:rPr lang="ja-JP" altLang="en-US" sz="1800" spc="-15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思う</a:t>
            </a:r>
            <a:endParaRPr lang="en-US" altLang="ja-JP" sz="1800" spc="-150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0108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12</a:t>
            </a:fld>
            <a:endParaRPr kumimoji="1" lang="ja-JP" altLang="en-US" dirty="0"/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583377" y="128565"/>
            <a:ext cx="9604434" cy="258117"/>
          </a:xfrm>
          <a:prstGeom prst="rect">
            <a:avLst/>
          </a:prstGeom>
        </p:spPr>
        <p:txBody>
          <a:bodyPr vert="horz" wrap="none" lIns="100796" tIns="50398" rIns="100796" bIns="50398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endParaRPr lang="ja-JP" altLang="en-US" sz="1323" dirty="0">
              <a:latin typeface="+mn-ea"/>
              <a:ea typeface="+mn-ea"/>
            </a:endParaRPr>
          </a:p>
        </p:txBody>
      </p:sp>
      <p:grpSp>
        <p:nvGrpSpPr>
          <p:cNvPr id="13" name="正方形/長方形 5"/>
          <p:cNvGrpSpPr>
            <a:grpSpLocks/>
          </p:cNvGrpSpPr>
          <p:nvPr/>
        </p:nvGrpSpPr>
        <p:grpSpPr bwMode="auto">
          <a:xfrm>
            <a:off x="489" y="745358"/>
            <a:ext cx="10690835" cy="195991"/>
            <a:chOff x="-4" y="276"/>
            <a:chExt cx="5764" cy="112"/>
          </a:xfrm>
        </p:grpSpPr>
        <p:pic>
          <p:nvPicPr>
            <p:cNvPr id="14" name="正方形/長方形 5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995162">
                <a:defRPr/>
              </a:pPr>
              <a:endParaRPr lang="ja-JP" altLang="en-US" sz="848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10" name="タイトル 6"/>
          <p:cNvSpPr txBox="1">
            <a:spLocks/>
          </p:cNvSpPr>
          <p:nvPr/>
        </p:nvSpPr>
        <p:spPr bwMode="auto">
          <a:xfrm>
            <a:off x="310247" y="137390"/>
            <a:ext cx="1008152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3200" b="1" spc="-15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２．３　取組事例の紹介</a:t>
            </a:r>
            <a:r>
              <a:rPr lang="ja-JP" altLang="en-US" sz="28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（実務担当者の試行錯誤からの一考察）</a:t>
            </a:r>
            <a:endParaRPr lang="ja-JP" altLang="en-US" sz="3600" b="1" spc="-15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 bwMode="auto">
          <a:xfrm>
            <a:off x="82098" y="948776"/>
            <a:ext cx="9756845" cy="8925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r>
              <a:rPr lang="ja-JP" altLang="en-US" sz="2400" b="1" dirty="0">
                <a:solidFill>
                  <a:srgbClr val="006600"/>
                </a:solidFill>
                <a:latin typeface="+mn-ea"/>
              </a:rPr>
              <a:t> 特色あるオープンデータの例</a:t>
            </a:r>
            <a:endParaRPr lang="en-US" altLang="ja-JP" sz="2400" b="1" dirty="0">
              <a:solidFill>
                <a:srgbClr val="FD036E"/>
              </a:solidFill>
              <a:latin typeface="+mn-ea"/>
            </a:endParaRPr>
          </a:p>
          <a:p>
            <a:r>
              <a:rPr lang="ja-JP" altLang="en-US" sz="2400" b="1" dirty="0">
                <a:solidFill>
                  <a:srgbClr val="FD036E"/>
                </a:solidFill>
                <a:latin typeface="+mn-ea"/>
              </a:rPr>
              <a:t>　　</a:t>
            </a:r>
            <a:r>
              <a:rPr lang="ja-JP" altLang="en-US" sz="2800" b="1" dirty="0">
                <a:solidFill>
                  <a:srgbClr val="FD036E"/>
                </a:solidFill>
                <a:latin typeface="+mn-ea"/>
              </a:rPr>
              <a:t>高精度な３次元地理空間データ（グラウンドデータ）</a:t>
            </a:r>
            <a:endParaRPr lang="en-US" altLang="ja-JP" sz="2800" b="1" dirty="0">
              <a:solidFill>
                <a:srgbClr val="FD036E"/>
              </a:solidFill>
              <a:latin typeface="+mn-ea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358954" y="1893844"/>
            <a:ext cx="10032821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・ 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H24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～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25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年度に実施した航空レーザ測量データを加工して全県分の高精度（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1m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メッシュ）</a:t>
            </a:r>
            <a:endParaRPr lang="en-US" altLang="ja-JP" sz="20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 な地理空間データを作成（１</a:t>
            </a:r>
            <a:r>
              <a:rPr lang="en-US" altLang="ja-JP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m</a:t>
            </a: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メッシュ全県分の公開は全国初）。９月後半公開予定</a:t>
            </a:r>
            <a:endParaRPr lang="en-US" altLang="ja-JP" sz="20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spcBef>
                <a:spcPts val="600"/>
              </a:spcBef>
            </a:pPr>
            <a:r>
              <a:rPr lang="ja-JP" altLang="en-US" sz="20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・ 今後、ドローン等で取得するデータとあわせ、地理空間データを集約・公開</a:t>
            </a:r>
            <a:endParaRPr lang="en-US" altLang="ja-JP" sz="20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pic>
        <p:nvPicPr>
          <p:cNvPr id="25" name="図 2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377" y="3575531"/>
            <a:ext cx="5204280" cy="3718172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310247" y="3193527"/>
            <a:ext cx="58174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8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[</a:t>
            </a:r>
            <a:r>
              <a:rPr lang="ja-JP" altLang="en-US" sz="18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活用例：災害前後のデータで土砂災害発生範囲を抽出</a:t>
            </a:r>
            <a:r>
              <a:rPr lang="en-US" altLang="ja-JP" sz="18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]</a:t>
            </a:r>
            <a:endParaRPr lang="ja-JP" altLang="en-US" sz="18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153925" y="3193527"/>
            <a:ext cx="4465063" cy="312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ja-JP" sz="18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[</a:t>
            </a:r>
            <a:r>
              <a:rPr lang="ja-JP" altLang="en-US" sz="18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民間事業者・研究者の想定活用例</a:t>
            </a:r>
            <a:r>
              <a:rPr lang="en-US" altLang="ja-JP" sz="18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]</a:t>
            </a:r>
          </a:p>
          <a:p>
            <a:pPr>
              <a:spcAft>
                <a:spcPts val="600"/>
              </a:spcAft>
            </a:pPr>
            <a:r>
              <a:rPr lang="ja-JP" altLang="en-US" sz="18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 ・土木工事、農林業での工事設計支援</a:t>
            </a:r>
            <a:endParaRPr lang="en-US" altLang="ja-JP" sz="18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spcAft>
                <a:spcPts val="600"/>
              </a:spcAft>
            </a:pPr>
            <a:r>
              <a:rPr lang="ja-JP" altLang="en-US" sz="18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 ・高精度３Ｄマップの作成</a:t>
            </a:r>
            <a:endParaRPr lang="en-US" altLang="ja-JP" sz="18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spcAft>
                <a:spcPts val="600"/>
              </a:spcAft>
            </a:pPr>
            <a:r>
              <a:rPr lang="ja-JP" altLang="en-US" sz="18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 ・登山アプリ（背景地図・標高データ）</a:t>
            </a:r>
            <a:endParaRPr lang="en-US" altLang="ja-JP" sz="18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spcAft>
                <a:spcPts val="600"/>
              </a:spcAft>
            </a:pPr>
            <a:r>
              <a:rPr lang="ja-JP" altLang="en-US" sz="18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 ・ ドローン自動航行ルート設定</a:t>
            </a:r>
            <a:endParaRPr lang="en-US" altLang="ja-JP" sz="18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spcAft>
                <a:spcPts val="600"/>
              </a:spcAft>
            </a:pPr>
            <a:r>
              <a:rPr lang="ja-JP" altLang="en-US" sz="18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 ・日照・通信環境のシミュレーション</a:t>
            </a:r>
            <a:endParaRPr lang="en-US" altLang="ja-JP" sz="18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spcAft>
                <a:spcPts val="600"/>
              </a:spcAft>
            </a:pPr>
            <a:r>
              <a:rPr lang="ja-JP" altLang="en-US" sz="18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 ・水脈分析</a:t>
            </a:r>
            <a:endParaRPr lang="en-US" altLang="ja-JP" sz="18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ja-JP" altLang="en-US" sz="18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 ・高精度測位と３次元データの組み合わせ</a:t>
            </a:r>
            <a:endParaRPr lang="en-US" altLang="ja-JP" sz="180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ja-JP" altLang="en-US" sz="180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　（除雪車の障害物回避走行等）</a:t>
            </a:r>
          </a:p>
        </p:txBody>
      </p:sp>
    </p:spTree>
    <p:extLst>
      <p:ext uri="{BB962C8B-B14F-4D97-AF65-F5344CB8AC3E}">
        <p14:creationId xmlns:p14="http://schemas.microsoft.com/office/powerpoint/2010/main" val="41121709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583377" y="128565"/>
            <a:ext cx="9604434" cy="258117"/>
          </a:xfrm>
          <a:prstGeom prst="rect">
            <a:avLst/>
          </a:prstGeom>
        </p:spPr>
        <p:txBody>
          <a:bodyPr vert="horz" wrap="none" lIns="100796" tIns="50398" rIns="100796" bIns="50398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endParaRPr lang="ja-JP" altLang="en-US" sz="1323" dirty="0">
              <a:latin typeface="+mn-ea"/>
              <a:ea typeface="+mn-ea"/>
            </a:endParaRPr>
          </a:p>
        </p:txBody>
      </p:sp>
      <p:grpSp>
        <p:nvGrpSpPr>
          <p:cNvPr id="13" name="正方形/長方形 5"/>
          <p:cNvGrpSpPr>
            <a:grpSpLocks/>
          </p:cNvGrpSpPr>
          <p:nvPr/>
        </p:nvGrpSpPr>
        <p:grpSpPr bwMode="auto">
          <a:xfrm>
            <a:off x="489" y="726308"/>
            <a:ext cx="10690835" cy="195991"/>
            <a:chOff x="-4" y="276"/>
            <a:chExt cx="5764" cy="112"/>
          </a:xfrm>
        </p:grpSpPr>
        <p:pic>
          <p:nvPicPr>
            <p:cNvPr id="14" name="正方形/長方形 5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995162">
                <a:defRPr/>
              </a:pPr>
              <a:endParaRPr lang="ja-JP" altLang="en-US" sz="848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9" name="正方形/長方形 8"/>
          <p:cNvSpPr/>
          <p:nvPr/>
        </p:nvSpPr>
        <p:spPr bwMode="auto">
          <a:xfrm>
            <a:off x="310247" y="1017570"/>
            <a:ext cx="10081528" cy="890605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lang="ja-JP" altLang="en-US" sz="2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研修後、ソフトの活用・データ利活用に関する相談を受ける。サポートをすると同時に作成データのオープン化を促すことで、「オープン化のサイクル」を創出</a:t>
            </a:r>
            <a:endParaRPr lang="en-US" altLang="ja-JP" sz="2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楕円 1"/>
          <p:cNvSpPr>
            <a:spLocks noChangeAspect="1"/>
          </p:cNvSpPr>
          <p:nvPr/>
        </p:nvSpPr>
        <p:spPr bwMode="auto">
          <a:xfrm>
            <a:off x="993484" y="2337059"/>
            <a:ext cx="2304000" cy="2304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kumimoji="0" lang="ja-JP" altLang="en-US" sz="2000" b="1" u="sng" kern="0" dirty="0">
                <a:solidFill>
                  <a:schemeClr val="bg1"/>
                </a:solidFill>
                <a:latin typeface="+mn-ea"/>
                <a:cs typeface="メイリオ" panose="020B0604030504040204" pitchFamily="50" charset="-128"/>
              </a:rPr>
              <a:t>データ公開</a:t>
            </a:r>
          </a:p>
        </p:txBody>
      </p:sp>
      <p:sp>
        <p:nvSpPr>
          <p:cNvPr id="12" name="楕円 11"/>
          <p:cNvSpPr>
            <a:spLocks noChangeAspect="1"/>
          </p:cNvSpPr>
          <p:nvPr/>
        </p:nvSpPr>
        <p:spPr bwMode="auto">
          <a:xfrm>
            <a:off x="4934431" y="2337059"/>
            <a:ext cx="2304000" cy="2304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kumimoji="0" lang="ja-JP" altLang="en-US" sz="2000" b="1" u="sng" kern="0" dirty="0">
                <a:solidFill>
                  <a:schemeClr val="bg1"/>
                </a:solidFill>
                <a:latin typeface="+mn-ea"/>
                <a:cs typeface="メイリオ" panose="020B0604030504040204" pitchFamily="50" charset="-128"/>
              </a:rPr>
              <a:t>データ利活用</a:t>
            </a:r>
            <a:endParaRPr kumimoji="0" lang="en-US" altLang="ja-JP" sz="2000" b="1" u="sng" kern="0" dirty="0">
              <a:solidFill>
                <a:schemeClr val="bg1"/>
              </a:solidFill>
              <a:latin typeface="+mn-ea"/>
              <a:cs typeface="メイリオ" panose="020B0604030504040204" pitchFamily="50" charset="-128"/>
            </a:endParaRPr>
          </a:p>
          <a:p>
            <a:pPr algn="ctr"/>
            <a:r>
              <a:rPr kumimoji="0" lang="ja-JP" altLang="en-US" sz="2000" b="1" u="sng" kern="0" dirty="0">
                <a:solidFill>
                  <a:schemeClr val="bg1"/>
                </a:solidFill>
                <a:latin typeface="+mn-ea"/>
                <a:cs typeface="メイリオ" panose="020B0604030504040204" pitchFamily="50" charset="-128"/>
              </a:rPr>
              <a:t>促進</a:t>
            </a:r>
            <a:endParaRPr kumimoji="0" lang="en-US" altLang="ja-JP" sz="2000" b="1" u="sng" kern="0" dirty="0">
              <a:solidFill>
                <a:schemeClr val="bg1"/>
              </a:solidFill>
              <a:latin typeface="+mn-ea"/>
              <a:cs typeface="メイリオ" panose="020B0604030504040204" pitchFamily="50" charset="-128"/>
            </a:endParaRPr>
          </a:p>
        </p:txBody>
      </p:sp>
      <p:sp>
        <p:nvSpPr>
          <p:cNvPr id="17" name="楕円 16"/>
          <p:cNvSpPr>
            <a:spLocks noChangeAspect="1"/>
          </p:cNvSpPr>
          <p:nvPr/>
        </p:nvSpPr>
        <p:spPr bwMode="auto">
          <a:xfrm>
            <a:off x="2963957" y="5182650"/>
            <a:ext cx="2304000" cy="2304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kumimoji="0" lang="ja-JP" altLang="en-US" sz="2000" b="1" u="sng" kern="0" dirty="0">
                <a:solidFill>
                  <a:schemeClr val="bg1"/>
                </a:solidFill>
                <a:latin typeface="+mn-ea"/>
                <a:cs typeface="メイリオ" panose="020B0604030504040204" pitchFamily="50" charset="-128"/>
              </a:rPr>
              <a:t>データ利活用</a:t>
            </a:r>
            <a:endParaRPr kumimoji="0" lang="en-US" altLang="ja-JP" sz="2000" b="1" u="sng" kern="0" dirty="0">
              <a:solidFill>
                <a:schemeClr val="bg1"/>
              </a:solidFill>
              <a:latin typeface="+mn-ea"/>
              <a:cs typeface="メイリオ" panose="020B0604030504040204" pitchFamily="50" charset="-128"/>
            </a:endParaRPr>
          </a:p>
          <a:p>
            <a:pPr algn="ctr"/>
            <a:r>
              <a:rPr kumimoji="0" lang="ja-JP" altLang="en-US" sz="2000" b="1" u="sng" kern="0" dirty="0">
                <a:solidFill>
                  <a:schemeClr val="bg1"/>
                </a:solidFill>
                <a:latin typeface="+mn-ea"/>
                <a:cs typeface="メイリオ" panose="020B0604030504040204" pitchFamily="50" charset="-128"/>
              </a:rPr>
              <a:t>相談</a:t>
            </a:r>
            <a:endParaRPr kumimoji="0" lang="en-US" altLang="ja-JP" sz="2000" b="1" u="sng" kern="0" dirty="0">
              <a:solidFill>
                <a:schemeClr val="bg1"/>
              </a:solidFill>
              <a:latin typeface="+mn-ea"/>
              <a:cs typeface="メイリオ" panose="020B0604030504040204" pitchFamily="50" charset="-128"/>
            </a:endParaRPr>
          </a:p>
        </p:txBody>
      </p:sp>
      <p:sp>
        <p:nvSpPr>
          <p:cNvPr id="4" name="右矢印 3"/>
          <p:cNvSpPr/>
          <p:nvPr/>
        </p:nvSpPr>
        <p:spPr bwMode="auto">
          <a:xfrm>
            <a:off x="3499082" y="3074735"/>
            <a:ext cx="1185679" cy="586422"/>
          </a:xfrm>
          <a:prstGeom prst="rightArrow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140775" tIns="70388" rIns="140775" bIns="70388" rtlCol="0" anchor="ctr"/>
          <a:lstStyle/>
          <a:p>
            <a:pPr algn="ctr">
              <a:lnSpc>
                <a:spcPts val="1440"/>
              </a:lnSpc>
            </a:pPr>
            <a:endParaRPr kumimoji="0" lang="ja-JP" altLang="en-US" sz="1400" b="1" u="sng" kern="0" dirty="0">
              <a:solidFill>
                <a:prstClr val="black"/>
              </a:solidFill>
              <a:latin typeface="+mn-ea"/>
              <a:cs typeface="メイリオ" panose="020B0604030504040204" pitchFamily="50" charset="-128"/>
            </a:endParaRPr>
          </a:p>
        </p:txBody>
      </p:sp>
      <p:sp>
        <p:nvSpPr>
          <p:cNvPr id="18" name="右矢印 17"/>
          <p:cNvSpPr/>
          <p:nvPr/>
        </p:nvSpPr>
        <p:spPr bwMode="auto">
          <a:xfrm rot="8100000">
            <a:off x="4897622" y="4878456"/>
            <a:ext cx="1183908" cy="586422"/>
          </a:xfrm>
          <a:prstGeom prst="rightArrow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140775" tIns="70388" rIns="140775" bIns="70388" rtlCol="0" anchor="ctr"/>
          <a:lstStyle/>
          <a:p>
            <a:pPr algn="ctr">
              <a:lnSpc>
                <a:spcPts val="1440"/>
              </a:lnSpc>
            </a:pPr>
            <a:endParaRPr kumimoji="0" lang="ja-JP" altLang="en-US" sz="1400" b="1" u="sng" kern="0" dirty="0">
              <a:solidFill>
                <a:prstClr val="black"/>
              </a:solidFill>
              <a:latin typeface="+mn-ea"/>
              <a:cs typeface="メイリオ" panose="020B0604030504040204" pitchFamily="50" charset="-128"/>
            </a:endParaRPr>
          </a:p>
        </p:txBody>
      </p:sp>
      <p:sp>
        <p:nvSpPr>
          <p:cNvPr id="19" name="右矢印 18"/>
          <p:cNvSpPr/>
          <p:nvPr/>
        </p:nvSpPr>
        <p:spPr bwMode="auto">
          <a:xfrm rot="13500000">
            <a:off x="2069414" y="4889439"/>
            <a:ext cx="1183908" cy="586422"/>
          </a:xfrm>
          <a:prstGeom prst="rightArrow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140775" tIns="70388" rIns="140775" bIns="70388" rtlCol="0" anchor="ctr"/>
          <a:lstStyle/>
          <a:p>
            <a:pPr algn="ctr">
              <a:lnSpc>
                <a:spcPts val="1440"/>
              </a:lnSpc>
            </a:pPr>
            <a:endParaRPr kumimoji="0" lang="ja-JP" altLang="en-US" sz="1400" b="1" u="sng" kern="0" dirty="0">
              <a:solidFill>
                <a:prstClr val="black"/>
              </a:solidFill>
              <a:latin typeface="+mn-ea"/>
              <a:cs typeface="メイリオ" panose="020B0604030504040204" pitchFamily="50" charset="-128"/>
            </a:endParaRPr>
          </a:p>
        </p:txBody>
      </p:sp>
      <p:sp>
        <p:nvSpPr>
          <p:cNvPr id="5" name="右中かっこ 4"/>
          <p:cNvSpPr/>
          <p:nvPr/>
        </p:nvSpPr>
        <p:spPr>
          <a:xfrm>
            <a:off x="7212395" y="2386013"/>
            <a:ext cx="648269" cy="4882290"/>
          </a:xfrm>
          <a:prstGeom prst="rightBrac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タイトル 6"/>
          <p:cNvSpPr txBox="1">
            <a:spLocks/>
          </p:cNvSpPr>
          <p:nvPr/>
        </p:nvSpPr>
        <p:spPr bwMode="auto">
          <a:xfrm>
            <a:off x="8003539" y="4113894"/>
            <a:ext cx="2913699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2400" b="1" dirty="0">
                <a:latin typeface="+mj-ea"/>
                <a:ea typeface="+mj-ea"/>
                <a:cs typeface="Meiryo UI" panose="020B0604030504040204" pitchFamily="50" charset="-128"/>
              </a:rPr>
              <a:t>データ公開が</a:t>
            </a:r>
            <a:endParaRPr lang="en-US" altLang="ja-JP" sz="2400" b="1" dirty="0">
              <a:latin typeface="+mj-ea"/>
              <a:ea typeface="+mj-ea"/>
              <a:cs typeface="Meiryo UI" panose="020B0604030504040204" pitchFamily="50" charset="-128"/>
            </a:endParaRPr>
          </a:p>
          <a:p>
            <a:pPr algn="l"/>
            <a:r>
              <a:rPr lang="ja-JP" altLang="en-US" sz="2400" b="1" dirty="0">
                <a:latin typeface="+mj-ea"/>
                <a:ea typeface="+mj-ea"/>
                <a:cs typeface="Meiryo UI" panose="020B0604030504040204" pitchFamily="50" charset="-128"/>
              </a:rPr>
              <a:t>次の新たなデータの</a:t>
            </a:r>
            <a:endParaRPr lang="en-US" altLang="ja-JP" sz="2400" b="1" dirty="0">
              <a:latin typeface="+mj-ea"/>
              <a:ea typeface="+mj-ea"/>
              <a:cs typeface="Meiryo UI" panose="020B0604030504040204" pitchFamily="50" charset="-128"/>
            </a:endParaRPr>
          </a:p>
          <a:p>
            <a:pPr algn="l"/>
            <a:r>
              <a:rPr lang="ja-JP" altLang="en-US" sz="2400" b="1" dirty="0">
                <a:latin typeface="+mj-ea"/>
                <a:ea typeface="+mj-ea"/>
                <a:cs typeface="Meiryo UI" panose="020B0604030504040204" pitchFamily="50" charset="-128"/>
              </a:rPr>
              <a:t>公開につながる</a:t>
            </a:r>
            <a:endParaRPr lang="en-US" altLang="ja-JP" sz="2400" b="1" dirty="0">
              <a:latin typeface="+mj-ea"/>
              <a:ea typeface="+mj-ea"/>
              <a:cs typeface="Meiryo UI" panose="020B0604030504040204" pitchFamily="50" charset="-128"/>
            </a:endParaRPr>
          </a:p>
          <a:p>
            <a:pPr algn="l"/>
            <a:r>
              <a:rPr lang="ja-JP" altLang="en-US" sz="2400" b="1" dirty="0">
                <a:latin typeface="+mj-ea"/>
                <a:ea typeface="+mj-ea"/>
                <a:cs typeface="Meiryo UI" panose="020B0604030504040204" pitchFamily="50" charset="-128"/>
              </a:rPr>
              <a:t>正のサイクル創出</a:t>
            </a:r>
            <a:endParaRPr lang="en-US" altLang="ja-JP" spc="-150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</p:txBody>
      </p:sp>
      <p:sp>
        <p:nvSpPr>
          <p:cNvPr id="21" name="タイトル 6"/>
          <p:cNvSpPr txBox="1">
            <a:spLocks/>
          </p:cNvSpPr>
          <p:nvPr/>
        </p:nvSpPr>
        <p:spPr bwMode="auto">
          <a:xfrm>
            <a:off x="310247" y="137390"/>
            <a:ext cx="1008152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3200" b="1" spc="-15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２．３　取組事例の紹介</a:t>
            </a:r>
            <a:r>
              <a:rPr lang="ja-JP" altLang="en-US" sz="28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（実務担当者の試行錯誤からの一考察）</a:t>
            </a:r>
            <a:endParaRPr lang="ja-JP" altLang="en-US" sz="3600" b="1" spc="-15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8614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583377" y="128565"/>
            <a:ext cx="9604434" cy="258117"/>
          </a:xfrm>
          <a:prstGeom prst="rect">
            <a:avLst/>
          </a:prstGeom>
        </p:spPr>
        <p:txBody>
          <a:bodyPr vert="horz" wrap="none" lIns="100796" tIns="50398" rIns="100796" bIns="50398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endParaRPr lang="ja-JP" altLang="en-US" sz="1323" dirty="0">
              <a:latin typeface="+mn-ea"/>
              <a:ea typeface="+mn-ea"/>
            </a:endParaRPr>
          </a:p>
        </p:txBody>
      </p:sp>
      <p:grpSp>
        <p:nvGrpSpPr>
          <p:cNvPr id="13" name="正方形/長方形 5"/>
          <p:cNvGrpSpPr>
            <a:grpSpLocks/>
          </p:cNvGrpSpPr>
          <p:nvPr/>
        </p:nvGrpSpPr>
        <p:grpSpPr bwMode="auto">
          <a:xfrm>
            <a:off x="489" y="2316983"/>
            <a:ext cx="10690835" cy="195991"/>
            <a:chOff x="-4" y="276"/>
            <a:chExt cx="5764" cy="112"/>
          </a:xfrm>
        </p:grpSpPr>
        <p:pic>
          <p:nvPicPr>
            <p:cNvPr id="14" name="正方形/長方形 5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995162">
                <a:defRPr/>
              </a:pPr>
              <a:endParaRPr lang="ja-JP" altLang="en-US" sz="848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16" name="タイトル 6"/>
          <p:cNvSpPr txBox="1">
            <a:spLocks/>
          </p:cNvSpPr>
          <p:nvPr/>
        </p:nvSpPr>
        <p:spPr bwMode="auto">
          <a:xfrm>
            <a:off x="310247" y="1483333"/>
            <a:ext cx="10081528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44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要旨</a:t>
            </a:r>
            <a:endParaRPr lang="en-US" altLang="ja-JP" sz="44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7" name="タイトル 6"/>
          <p:cNvSpPr txBox="1">
            <a:spLocks/>
          </p:cNvSpPr>
          <p:nvPr/>
        </p:nvSpPr>
        <p:spPr bwMode="auto">
          <a:xfrm>
            <a:off x="156837" y="2664432"/>
            <a:ext cx="10378139" cy="4457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lvl="1" algn="l"/>
            <a:r>
              <a:rPr lang="ja-JP" altLang="en-US" sz="40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１　兵庫県内自治体の現状</a:t>
            </a:r>
            <a:endParaRPr lang="en-US" altLang="ja-JP" sz="40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lvl="1" algn="l">
              <a:lnSpc>
                <a:spcPts val="2600"/>
              </a:lnSpc>
            </a:pPr>
            <a:endParaRPr lang="en-US" altLang="ja-JP" sz="40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lvl="1" algn="l"/>
            <a:r>
              <a:rPr lang="ja-JP" altLang="en-US" sz="40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２　兵庫県のオープンデータの取組</a:t>
            </a:r>
            <a:endParaRPr lang="en-US" altLang="ja-JP" sz="40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marL="1257300" lvl="1" algn="l">
              <a:lnSpc>
                <a:spcPct val="200000"/>
              </a:lnSpc>
            </a:pPr>
            <a:r>
              <a:rPr lang="ja-JP" altLang="en-US" sz="3200" b="1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２．１  オープンデータカタログの開設</a:t>
            </a:r>
            <a:endParaRPr lang="en-US" altLang="ja-JP" sz="32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marL="1257300" lvl="1" algn="l">
              <a:lnSpc>
                <a:spcPts val="2000"/>
              </a:lnSpc>
            </a:pPr>
            <a:endParaRPr lang="en-US" altLang="ja-JP" sz="32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marL="1257300" lvl="1" algn="l"/>
            <a:r>
              <a:rPr lang="ja-JP" altLang="en-US" sz="3200" b="1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２．２  ひょうご・データ利活用プラン策定</a:t>
            </a:r>
            <a:endParaRPr lang="en-US" altLang="ja-JP" sz="32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lvl="1" algn="l">
              <a:lnSpc>
                <a:spcPts val="2600"/>
              </a:lnSpc>
            </a:pPr>
            <a:endParaRPr lang="en-US" altLang="ja-JP" sz="32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lvl="1" algn="l"/>
            <a:r>
              <a:rPr lang="ja-JP" altLang="en-US" sz="3200" b="1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      ２．３　取組事例の紹介</a:t>
            </a:r>
            <a:endParaRPr lang="en-US" altLang="ja-JP" sz="3200" b="1" dirty="0">
              <a:solidFill>
                <a:schemeClr val="bg1">
                  <a:lumMod val="85000"/>
                </a:schemeClr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lvl="1" algn="l">
              <a:lnSpc>
                <a:spcPts val="2600"/>
              </a:lnSpc>
            </a:pPr>
            <a:endParaRPr lang="en-US" altLang="ja-JP" sz="40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0447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583377" y="128565"/>
            <a:ext cx="9604434" cy="258117"/>
          </a:xfrm>
          <a:prstGeom prst="rect">
            <a:avLst/>
          </a:prstGeom>
        </p:spPr>
        <p:txBody>
          <a:bodyPr vert="horz" wrap="none" lIns="100796" tIns="50398" rIns="100796" bIns="50398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endParaRPr lang="ja-JP" altLang="en-US" sz="1323" dirty="0">
              <a:latin typeface="+mn-ea"/>
              <a:ea typeface="+mn-ea"/>
            </a:endParaRPr>
          </a:p>
        </p:txBody>
      </p:sp>
      <p:grpSp>
        <p:nvGrpSpPr>
          <p:cNvPr id="13" name="正方形/長方形 5"/>
          <p:cNvGrpSpPr>
            <a:grpSpLocks/>
          </p:cNvGrpSpPr>
          <p:nvPr/>
        </p:nvGrpSpPr>
        <p:grpSpPr bwMode="auto">
          <a:xfrm>
            <a:off x="489" y="735833"/>
            <a:ext cx="10690835" cy="195991"/>
            <a:chOff x="-4" y="276"/>
            <a:chExt cx="5764" cy="112"/>
          </a:xfrm>
        </p:grpSpPr>
        <p:pic>
          <p:nvPicPr>
            <p:cNvPr id="14" name="正方形/長方形 5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995162">
                <a:defRPr/>
              </a:pPr>
              <a:endParaRPr lang="ja-JP" altLang="en-US" sz="848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16" name="タイトル 6"/>
          <p:cNvSpPr txBox="1">
            <a:spLocks/>
          </p:cNvSpPr>
          <p:nvPr/>
        </p:nvSpPr>
        <p:spPr bwMode="auto">
          <a:xfrm>
            <a:off x="310247" y="99290"/>
            <a:ext cx="1008152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32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１　兵庫県内自治体の現状</a:t>
            </a:r>
            <a:endParaRPr lang="en-US" altLang="ja-JP" sz="32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 bwMode="auto">
          <a:xfrm>
            <a:off x="310247" y="1027096"/>
            <a:ext cx="10081528" cy="931258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lang="ja-JP" altLang="en-US" sz="2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県及び</a:t>
            </a:r>
            <a:r>
              <a:rPr lang="en-US" altLang="ja-JP" sz="2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lang="ja-JP" altLang="en-US" sz="2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市が公開。オープンデータの取組率 </a:t>
            </a:r>
            <a:r>
              <a:rPr lang="en-US" altLang="ja-JP" sz="2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31%</a:t>
            </a:r>
          </a:p>
          <a:p>
            <a:pPr>
              <a:lnSpc>
                <a:spcPct val="100000"/>
              </a:lnSpc>
            </a:pPr>
            <a:r>
              <a:rPr lang="ja-JP" altLang="en-US" sz="2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全国自体体の取組率 </a:t>
            </a:r>
            <a:r>
              <a:rPr lang="en-US" altLang="ja-JP" sz="2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33</a:t>
            </a:r>
            <a:r>
              <a:rPr lang="ja-JP" altLang="en-US" sz="2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％ </a:t>
            </a:r>
            <a:r>
              <a:rPr lang="en-US" altLang="ja-JP" sz="16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(595/1,788</a:t>
            </a:r>
            <a:r>
              <a:rPr lang="ja-JP" altLang="en-US" sz="16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自治体</a:t>
            </a:r>
            <a:r>
              <a:rPr lang="en-US" altLang="ja-JP" sz="16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r>
              <a:rPr lang="ja-JP" altLang="en-US" sz="16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2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をわずかに下回る</a:t>
            </a:r>
            <a:endParaRPr lang="en-US" altLang="ja-JP" sz="2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" name="タイトル 6"/>
          <p:cNvSpPr txBox="1">
            <a:spLocks/>
          </p:cNvSpPr>
          <p:nvPr/>
        </p:nvSpPr>
        <p:spPr bwMode="auto">
          <a:xfrm>
            <a:off x="264795" y="1678464"/>
            <a:ext cx="100869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/>
            <a:r>
              <a:rPr lang="en-US" altLang="ja-JP" sz="1600" b="1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※</a:t>
            </a:r>
            <a:r>
              <a:rPr lang="ja-JP" altLang="en-US" sz="1600" b="1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令和元年</a:t>
            </a:r>
            <a:r>
              <a:rPr lang="en-US" altLang="ja-JP" sz="1600" b="1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6</a:t>
            </a:r>
            <a:r>
              <a:rPr lang="ja-JP" altLang="en-US" sz="1600" b="1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月</a:t>
            </a:r>
            <a:r>
              <a:rPr lang="en-US" altLang="ja-JP" sz="1600" b="1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17</a:t>
            </a:r>
            <a:r>
              <a:rPr lang="ja-JP" altLang="en-US" sz="1600" b="1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日時点</a:t>
            </a:r>
            <a:endParaRPr lang="en-US" altLang="ja-JP" sz="1600" b="1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</p:txBody>
      </p:sp>
      <p:sp>
        <p:nvSpPr>
          <p:cNvPr id="19" name="タイトル 6"/>
          <p:cNvSpPr txBox="1">
            <a:spLocks/>
          </p:cNvSpPr>
          <p:nvPr/>
        </p:nvSpPr>
        <p:spPr bwMode="auto">
          <a:xfrm>
            <a:off x="302420" y="7242556"/>
            <a:ext cx="478964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14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出典：内閣官房「ＩＴ </a:t>
            </a:r>
            <a:r>
              <a:rPr lang="en-US" altLang="ja-JP" sz="14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DASHBOARD</a:t>
            </a:r>
            <a:r>
              <a:rPr lang="ja-JP" altLang="en-US" sz="14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」　</a:t>
            </a:r>
            <a:r>
              <a:rPr lang="en-US" altLang="ja-JP" sz="11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https://www.itdashboard.go.jp/</a:t>
            </a:r>
            <a:endParaRPr lang="en-US" altLang="ja-JP" sz="1400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247" y="2051050"/>
            <a:ext cx="4709428" cy="5069758"/>
          </a:xfrm>
          <a:prstGeom prst="rect">
            <a:avLst/>
          </a:prstGeom>
        </p:spPr>
      </p:pic>
      <p:sp>
        <p:nvSpPr>
          <p:cNvPr id="20" name="タイトル 6"/>
          <p:cNvSpPr txBox="1">
            <a:spLocks/>
          </p:cNvSpPr>
          <p:nvPr/>
        </p:nvSpPr>
        <p:spPr bwMode="auto">
          <a:xfrm>
            <a:off x="5092065" y="3911663"/>
            <a:ext cx="526923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en-US" altLang="ja-JP" b="1" dirty="0">
                <a:latin typeface="+mj-ea"/>
                <a:ea typeface="+mj-ea"/>
                <a:cs typeface="Meiryo UI" panose="020B0604030504040204" pitchFamily="50" charset="-128"/>
              </a:rPr>
              <a:t>【</a:t>
            </a:r>
            <a:r>
              <a:rPr lang="ja-JP" altLang="en-US" b="1" dirty="0">
                <a:latin typeface="+mj-ea"/>
                <a:ea typeface="+mj-ea"/>
                <a:cs typeface="Meiryo UI" panose="020B0604030504040204" pitchFamily="50" charset="-128"/>
              </a:rPr>
              <a:t>参考</a:t>
            </a:r>
            <a:r>
              <a:rPr lang="en-US" altLang="ja-JP" b="1" dirty="0">
                <a:latin typeface="+mj-ea"/>
                <a:ea typeface="+mj-ea"/>
                <a:cs typeface="Meiryo UI" panose="020B0604030504040204" pitchFamily="50" charset="-128"/>
              </a:rPr>
              <a:t>】</a:t>
            </a:r>
            <a:r>
              <a:rPr lang="ja-JP" altLang="en-US" b="1" dirty="0">
                <a:latin typeface="+mj-ea"/>
                <a:ea typeface="+mj-ea"/>
                <a:cs typeface="Meiryo UI" panose="020B0604030504040204" pitchFamily="50" charset="-128"/>
              </a:rPr>
              <a:t>関西２府４県の状況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 　</a:t>
            </a:r>
            <a:r>
              <a:rPr lang="ja-JP" altLang="en-US" sz="14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　</a:t>
            </a:r>
            <a:r>
              <a:rPr lang="en-US" altLang="ja-JP" sz="14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※</a:t>
            </a:r>
            <a:r>
              <a:rPr lang="ja-JP" altLang="en-US" sz="14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自治体数は府県を含む</a:t>
            </a:r>
            <a:endParaRPr lang="en-US" altLang="ja-JP" sz="1400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009794"/>
              </p:ext>
            </p:extLst>
          </p:nvPr>
        </p:nvGraphicFramePr>
        <p:xfrm>
          <a:off x="5124450" y="4300053"/>
          <a:ext cx="5503544" cy="2764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5886">
                  <a:extLst>
                    <a:ext uri="{9D8B030D-6E8A-4147-A177-3AD203B41FA5}">
                      <a16:colId xmlns:a16="http://schemas.microsoft.com/office/drawing/2014/main" val="3366862298"/>
                    </a:ext>
                  </a:extLst>
                </a:gridCol>
                <a:gridCol w="1375886">
                  <a:extLst>
                    <a:ext uri="{9D8B030D-6E8A-4147-A177-3AD203B41FA5}">
                      <a16:colId xmlns:a16="http://schemas.microsoft.com/office/drawing/2014/main" val="3249730921"/>
                    </a:ext>
                  </a:extLst>
                </a:gridCol>
                <a:gridCol w="1375886">
                  <a:extLst>
                    <a:ext uri="{9D8B030D-6E8A-4147-A177-3AD203B41FA5}">
                      <a16:colId xmlns:a16="http://schemas.microsoft.com/office/drawing/2014/main" val="2916332851"/>
                    </a:ext>
                  </a:extLst>
                </a:gridCol>
                <a:gridCol w="1375886">
                  <a:extLst>
                    <a:ext uri="{9D8B030D-6E8A-4147-A177-3AD203B41FA5}">
                      <a16:colId xmlns:a16="http://schemas.microsoft.com/office/drawing/2014/main" val="3870986036"/>
                    </a:ext>
                  </a:extLst>
                </a:gridCol>
              </a:tblGrid>
              <a:tr h="414822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ja-JP" altLang="en-US" sz="1800" b="0" dirty="0"/>
                        <a:t>都道府県名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ja-JP" altLang="en-US" sz="1800" b="0" dirty="0"/>
                        <a:t>総自治体数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ja-JP" altLang="en-US" sz="1800" b="0" dirty="0"/>
                        <a:t>取組済</a:t>
                      </a:r>
                      <a:endParaRPr kumimoji="1" lang="en-US" altLang="ja-JP" sz="1800" b="0" dirty="0"/>
                    </a:p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ja-JP" altLang="en-US" sz="1800" b="0" dirty="0"/>
                        <a:t>自治体数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ja-JP" altLang="en-US" sz="1800" b="0" dirty="0"/>
                        <a:t>取組率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22671031"/>
                  </a:ext>
                </a:extLst>
              </a:tr>
              <a:tr h="373521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kumimoji="1" lang="ja-JP" altLang="en-US" sz="1800" dirty="0"/>
                        <a:t>京都府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>
                          <a:latin typeface="ＭＳ Ｐ明朝" panose="02020600040205080304" pitchFamily="18" charset="-128"/>
                          <a:ea typeface="ＭＳ Ｐ明朝" panose="02020600040205080304" pitchFamily="18" charset="-128"/>
                        </a:rPr>
                        <a:t>27</a:t>
                      </a:r>
                      <a:endParaRPr kumimoji="1" lang="ja-JP" altLang="en-US" sz="18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>
                          <a:latin typeface="ＭＳ Ｐ明朝" panose="02020600040205080304" pitchFamily="18" charset="-128"/>
                          <a:ea typeface="ＭＳ Ｐ明朝" panose="02020600040205080304" pitchFamily="18" charset="-128"/>
                        </a:rPr>
                        <a:t>27</a:t>
                      </a:r>
                      <a:endParaRPr kumimoji="1" lang="ja-JP" altLang="en-US" sz="18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>
                          <a:latin typeface="+mj-ea"/>
                          <a:ea typeface="+mj-ea"/>
                        </a:rPr>
                        <a:t>100%</a:t>
                      </a:r>
                      <a:endParaRPr kumimoji="1" lang="ja-JP" altLang="en-US" sz="1800" dirty="0"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21435225"/>
                  </a:ext>
                </a:extLst>
              </a:tr>
              <a:tr h="373521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kumimoji="1" lang="ja-JP" altLang="en-US" sz="1800" dirty="0"/>
                        <a:t>大阪府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>
                          <a:latin typeface="ＭＳ Ｐ明朝" panose="02020600040205080304" pitchFamily="18" charset="-128"/>
                          <a:ea typeface="ＭＳ Ｐ明朝" panose="02020600040205080304" pitchFamily="18" charset="-128"/>
                        </a:rPr>
                        <a:t>44</a:t>
                      </a:r>
                      <a:endParaRPr kumimoji="1" lang="ja-JP" altLang="en-US" sz="18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>
                          <a:latin typeface="ＭＳ Ｐ明朝" panose="02020600040205080304" pitchFamily="18" charset="-128"/>
                          <a:ea typeface="ＭＳ Ｐ明朝" panose="02020600040205080304" pitchFamily="18" charset="-128"/>
                        </a:rPr>
                        <a:t>16</a:t>
                      </a:r>
                      <a:endParaRPr kumimoji="1" lang="ja-JP" altLang="en-US" sz="18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>
                          <a:latin typeface="+mj-ea"/>
                          <a:ea typeface="+mj-ea"/>
                        </a:rPr>
                        <a:t>36%</a:t>
                      </a:r>
                      <a:endParaRPr kumimoji="1" lang="ja-JP" altLang="en-US" sz="1800" dirty="0"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28866962"/>
                  </a:ext>
                </a:extLst>
              </a:tr>
              <a:tr h="373521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kumimoji="1" lang="ja-JP" altLang="en-US" sz="1800" dirty="0"/>
                        <a:t>兵庫県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>
                          <a:latin typeface="ＭＳ Ｐ明朝" panose="02020600040205080304" pitchFamily="18" charset="-128"/>
                          <a:ea typeface="ＭＳ Ｐ明朝" panose="02020600040205080304" pitchFamily="18" charset="-128"/>
                        </a:rPr>
                        <a:t>42</a:t>
                      </a:r>
                      <a:endParaRPr kumimoji="1" lang="ja-JP" altLang="en-US" sz="18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>
                          <a:latin typeface="ＭＳ Ｐ明朝" panose="02020600040205080304" pitchFamily="18" charset="-128"/>
                          <a:ea typeface="ＭＳ Ｐ明朝" panose="02020600040205080304" pitchFamily="18" charset="-128"/>
                        </a:rPr>
                        <a:t>13</a:t>
                      </a:r>
                      <a:endParaRPr kumimoji="1" lang="ja-JP" altLang="en-US" sz="18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>
                          <a:latin typeface="+mj-ea"/>
                          <a:ea typeface="+mj-ea"/>
                        </a:rPr>
                        <a:t>31%</a:t>
                      </a:r>
                      <a:endParaRPr kumimoji="1" lang="ja-JP" altLang="en-US" sz="1800" dirty="0"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8928601"/>
                  </a:ext>
                </a:extLst>
              </a:tr>
              <a:tr h="373521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kumimoji="1" lang="ja-JP" altLang="en-US" sz="1800" dirty="0"/>
                        <a:t>滋賀県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>
                          <a:latin typeface="ＭＳ Ｐ明朝" panose="02020600040205080304" pitchFamily="18" charset="-128"/>
                          <a:ea typeface="ＭＳ Ｐ明朝" panose="02020600040205080304" pitchFamily="18" charset="-128"/>
                        </a:rPr>
                        <a:t>20</a:t>
                      </a:r>
                      <a:endParaRPr kumimoji="1" lang="ja-JP" altLang="en-US" sz="18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>
                          <a:latin typeface="ＭＳ Ｐ明朝" panose="02020600040205080304" pitchFamily="18" charset="-128"/>
                          <a:ea typeface="ＭＳ Ｐ明朝" panose="02020600040205080304" pitchFamily="18" charset="-128"/>
                        </a:rPr>
                        <a:t>5</a:t>
                      </a:r>
                      <a:endParaRPr kumimoji="1" lang="ja-JP" altLang="en-US" sz="18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>
                          <a:latin typeface="+mj-ea"/>
                          <a:ea typeface="+mj-ea"/>
                        </a:rPr>
                        <a:t>25%</a:t>
                      </a:r>
                      <a:endParaRPr kumimoji="1" lang="ja-JP" altLang="en-US" sz="1800" dirty="0"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5785993"/>
                  </a:ext>
                </a:extLst>
              </a:tr>
              <a:tr h="373521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kumimoji="1" lang="ja-JP" altLang="en-US" sz="1800" dirty="0"/>
                        <a:t>奈良県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>
                          <a:latin typeface="ＭＳ Ｐ明朝" panose="02020600040205080304" pitchFamily="18" charset="-128"/>
                          <a:ea typeface="ＭＳ Ｐ明朝" panose="02020600040205080304" pitchFamily="18" charset="-128"/>
                        </a:rPr>
                        <a:t>40</a:t>
                      </a:r>
                      <a:endParaRPr kumimoji="1" lang="ja-JP" altLang="en-US" sz="18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>
                          <a:latin typeface="ＭＳ Ｐ明朝" panose="02020600040205080304" pitchFamily="18" charset="-128"/>
                          <a:ea typeface="ＭＳ Ｐ明朝" panose="02020600040205080304" pitchFamily="18" charset="-128"/>
                        </a:rPr>
                        <a:t>8</a:t>
                      </a:r>
                      <a:endParaRPr kumimoji="1" lang="ja-JP" altLang="en-US" sz="18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>
                          <a:latin typeface="+mj-ea"/>
                          <a:ea typeface="+mj-ea"/>
                        </a:rPr>
                        <a:t>20%</a:t>
                      </a:r>
                      <a:endParaRPr kumimoji="1" lang="ja-JP" altLang="en-US" sz="1800" dirty="0"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7061748"/>
                  </a:ext>
                </a:extLst>
              </a:tr>
              <a:tr h="373521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kumimoji="1" lang="ja-JP" altLang="en-US" sz="1800" dirty="0"/>
                        <a:t>和歌山県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>
                          <a:latin typeface="ＭＳ Ｐ明朝" panose="02020600040205080304" pitchFamily="18" charset="-128"/>
                          <a:ea typeface="ＭＳ Ｐ明朝" panose="02020600040205080304" pitchFamily="18" charset="-128"/>
                        </a:rPr>
                        <a:t>31</a:t>
                      </a:r>
                      <a:endParaRPr kumimoji="1" lang="ja-JP" altLang="en-US" sz="18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>
                          <a:latin typeface="ＭＳ Ｐ明朝" panose="02020600040205080304" pitchFamily="18" charset="-128"/>
                          <a:ea typeface="ＭＳ Ｐ明朝" panose="02020600040205080304" pitchFamily="18" charset="-128"/>
                        </a:rPr>
                        <a:t>4</a:t>
                      </a:r>
                      <a:endParaRPr kumimoji="1" lang="ja-JP" altLang="en-US" sz="18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>
                          <a:latin typeface="+mj-ea"/>
                          <a:ea typeface="+mj-ea"/>
                        </a:rPr>
                        <a:t>13%</a:t>
                      </a:r>
                      <a:endParaRPr kumimoji="1" lang="ja-JP" altLang="en-US" sz="1800" dirty="0"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3972670"/>
                  </a:ext>
                </a:extLst>
              </a:tr>
            </a:tbl>
          </a:graphicData>
        </a:graphic>
      </p:graphicFrame>
      <p:sp>
        <p:nvSpPr>
          <p:cNvPr id="17" name="タイトル 6"/>
          <p:cNvSpPr txBox="1">
            <a:spLocks/>
          </p:cNvSpPr>
          <p:nvPr/>
        </p:nvSpPr>
        <p:spPr bwMode="auto">
          <a:xfrm>
            <a:off x="5172476" y="7242556"/>
            <a:ext cx="486795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14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出典：政府ＣＩＯポータル　</a:t>
            </a:r>
            <a:r>
              <a:rPr lang="en-US" altLang="ja-JP" sz="11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https://cio.go.jp/</a:t>
            </a:r>
            <a:endParaRPr lang="en-US" altLang="ja-JP" sz="1400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</p:txBody>
      </p:sp>
      <p:sp>
        <p:nvSpPr>
          <p:cNvPr id="18" name="タイトル 6"/>
          <p:cNvSpPr txBox="1">
            <a:spLocks/>
          </p:cNvSpPr>
          <p:nvPr/>
        </p:nvSpPr>
        <p:spPr bwMode="auto">
          <a:xfrm>
            <a:off x="5111115" y="2187638"/>
            <a:ext cx="5269230" cy="1369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2400" b="1" dirty="0">
                <a:latin typeface="+mj-ea"/>
                <a:ea typeface="+mj-ea"/>
                <a:cs typeface="Meiryo UI" panose="020B0604030504040204" pitchFamily="50" charset="-128"/>
              </a:rPr>
              <a:t>取組市町一覧</a:t>
            </a:r>
            <a:endParaRPr lang="en-US" altLang="ja-JP" sz="2400" b="1" dirty="0">
              <a:latin typeface="+mj-ea"/>
              <a:ea typeface="+mj-ea"/>
              <a:cs typeface="Meiryo UI" panose="020B0604030504040204" pitchFamily="50" charset="-128"/>
            </a:endParaRPr>
          </a:p>
          <a:p>
            <a:pPr algn="l">
              <a:lnSpc>
                <a:spcPts val="600"/>
              </a:lnSpc>
            </a:pPr>
            <a:endParaRPr lang="en-US" altLang="ja-JP" b="1" dirty="0">
              <a:latin typeface="+mj-ea"/>
              <a:ea typeface="+mj-ea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>
                <a:latin typeface="+mn-ea"/>
                <a:ea typeface="+mn-ea"/>
                <a:cs typeface="Meiryo UI" panose="020B0604030504040204" pitchFamily="50" charset="-128"/>
              </a:rPr>
              <a:t>神戸市</a:t>
            </a:r>
            <a:r>
              <a:rPr lang="en-US" altLang="ja-JP" dirty="0">
                <a:latin typeface="+mn-ea"/>
                <a:ea typeface="+mn-ea"/>
                <a:cs typeface="Meiryo UI" panose="020B0604030504040204" pitchFamily="50" charset="-128"/>
              </a:rPr>
              <a:t>	</a:t>
            </a:r>
            <a:r>
              <a:rPr lang="ja-JP" altLang="en-US" dirty="0">
                <a:latin typeface="+mn-ea"/>
                <a:ea typeface="+mn-ea"/>
                <a:cs typeface="Meiryo UI" panose="020B0604030504040204" pitchFamily="50" charset="-128"/>
              </a:rPr>
              <a:t>姫路市</a:t>
            </a:r>
            <a:r>
              <a:rPr lang="en-US" altLang="ja-JP" dirty="0">
                <a:latin typeface="+mn-ea"/>
                <a:ea typeface="+mn-ea"/>
                <a:cs typeface="Meiryo UI" panose="020B0604030504040204" pitchFamily="50" charset="-128"/>
              </a:rPr>
              <a:t>	</a:t>
            </a:r>
            <a:r>
              <a:rPr lang="ja-JP" altLang="en-US" dirty="0">
                <a:latin typeface="+mn-ea"/>
                <a:ea typeface="+mn-ea"/>
                <a:cs typeface="Meiryo UI" panose="020B0604030504040204" pitchFamily="50" charset="-128"/>
              </a:rPr>
              <a:t>尼崎市</a:t>
            </a:r>
            <a:r>
              <a:rPr lang="en-US" altLang="ja-JP" dirty="0">
                <a:latin typeface="+mn-ea"/>
                <a:ea typeface="+mn-ea"/>
                <a:cs typeface="Meiryo UI" panose="020B0604030504040204" pitchFamily="50" charset="-128"/>
              </a:rPr>
              <a:t>	</a:t>
            </a:r>
            <a:r>
              <a:rPr lang="ja-JP" altLang="en-US" dirty="0">
                <a:latin typeface="+mn-ea"/>
                <a:ea typeface="+mn-ea"/>
                <a:cs typeface="Meiryo UI" panose="020B0604030504040204" pitchFamily="50" charset="-128"/>
              </a:rPr>
              <a:t>西宮市</a:t>
            </a:r>
            <a:endParaRPr lang="en-US" altLang="ja-JP" dirty="0">
              <a:latin typeface="+mn-ea"/>
              <a:ea typeface="+mn-ea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>
                <a:latin typeface="+mn-ea"/>
                <a:ea typeface="+mn-ea"/>
                <a:cs typeface="Meiryo UI" panose="020B0604030504040204" pitchFamily="50" charset="-128"/>
              </a:rPr>
              <a:t>芦屋市</a:t>
            </a:r>
            <a:r>
              <a:rPr lang="en-US" altLang="ja-JP" dirty="0">
                <a:latin typeface="+mn-ea"/>
                <a:ea typeface="+mn-ea"/>
                <a:cs typeface="Meiryo UI" panose="020B0604030504040204" pitchFamily="50" charset="-128"/>
              </a:rPr>
              <a:t>	</a:t>
            </a:r>
            <a:r>
              <a:rPr lang="ja-JP" altLang="en-US" dirty="0">
                <a:latin typeface="+mn-ea"/>
                <a:ea typeface="+mn-ea"/>
                <a:cs typeface="Meiryo UI" panose="020B0604030504040204" pitchFamily="50" charset="-128"/>
              </a:rPr>
              <a:t>加古川市</a:t>
            </a:r>
            <a:r>
              <a:rPr lang="en-US" altLang="ja-JP" dirty="0">
                <a:latin typeface="+mn-ea"/>
                <a:ea typeface="+mn-ea"/>
                <a:cs typeface="Meiryo UI" panose="020B0604030504040204" pitchFamily="50" charset="-128"/>
              </a:rPr>
              <a:t>	</a:t>
            </a:r>
            <a:r>
              <a:rPr lang="ja-JP" altLang="en-US" dirty="0">
                <a:latin typeface="+mn-ea"/>
                <a:ea typeface="+mn-ea"/>
                <a:cs typeface="Meiryo UI" panose="020B0604030504040204" pitchFamily="50" charset="-128"/>
              </a:rPr>
              <a:t>赤穂市</a:t>
            </a:r>
            <a:r>
              <a:rPr lang="en-US" altLang="ja-JP" dirty="0">
                <a:latin typeface="+mn-ea"/>
                <a:ea typeface="+mn-ea"/>
                <a:cs typeface="Meiryo UI" panose="020B0604030504040204" pitchFamily="50" charset="-128"/>
              </a:rPr>
              <a:t>	</a:t>
            </a:r>
            <a:r>
              <a:rPr lang="ja-JP" altLang="en-US" dirty="0">
                <a:latin typeface="+mn-ea"/>
                <a:ea typeface="+mn-ea"/>
                <a:cs typeface="Meiryo UI" panose="020B0604030504040204" pitchFamily="50" charset="-128"/>
              </a:rPr>
              <a:t>宝塚市</a:t>
            </a:r>
            <a:endParaRPr lang="en-US" altLang="ja-JP" dirty="0">
              <a:latin typeface="+mn-ea"/>
              <a:ea typeface="+mn-ea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>
                <a:latin typeface="+mn-ea"/>
                <a:ea typeface="+mn-ea"/>
                <a:cs typeface="Meiryo UI" panose="020B0604030504040204" pitchFamily="50" charset="-128"/>
              </a:rPr>
              <a:t>高砂市</a:t>
            </a:r>
            <a:r>
              <a:rPr lang="en-US" altLang="ja-JP" dirty="0">
                <a:latin typeface="+mn-ea"/>
                <a:ea typeface="+mn-ea"/>
                <a:cs typeface="Meiryo UI" panose="020B0604030504040204" pitchFamily="50" charset="-128"/>
              </a:rPr>
              <a:t>	</a:t>
            </a:r>
            <a:r>
              <a:rPr lang="ja-JP" altLang="en-US" dirty="0">
                <a:latin typeface="+mn-ea"/>
                <a:ea typeface="+mn-ea"/>
                <a:cs typeface="Meiryo UI" panose="020B0604030504040204" pitchFamily="50" charset="-128"/>
              </a:rPr>
              <a:t>川西市</a:t>
            </a:r>
            <a:r>
              <a:rPr lang="en-US" altLang="ja-JP" dirty="0">
                <a:latin typeface="+mn-ea"/>
                <a:ea typeface="+mn-ea"/>
                <a:cs typeface="Meiryo UI" panose="020B0604030504040204" pitchFamily="50" charset="-128"/>
              </a:rPr>
              <a:t>	</a:t>
            </a:r>
            <a:r>
              <a:rPr lang="ja-JP" altLang="en-US" dirty="0">
                <a:latin typeface="+mn-ea"/>
                <a:ea typeface="+mn-ea"/>
                <a:cs typeface="Meiryo UI" panose="020B0604030504040204" pitchFamily="50" charset="-128"/>
              </a:rPr>
              <a:t>三田市</a:t>
            </a:r>
            <a:r>
              <a:rPr lang="en-US" altLang="ja-JP" dirty="0">
                <a:latin typeface="+mn-ea"/>
                <a:ea typeface="+mn-ea"/>
                <a:cs typeface="Meiryo UI" panose="020B0604030504040204" pitchFamily="50" charset="-128"/>
              </a:rPr>
              <a:t>	</a:t>
            </a:r>
            <a:r>
              <a:rPr lang="ja-JP" altLang="en-US" dirty="0" err="1">
                <a:latin typeface="+mn-ea"/>
                <a:ea typeface="+mn-ea"/>
                <a:cs typeface="Meiryo UI" panose="020B0604030504040204" pitchFamily="50" charset="-128"/>
              </a:rPr>
              <a:t>たつの</a:t>
            </a:r>
            <a:r>
              <a:rPr lang="ja-JP" altLang="en-US" dirty="0">
                <a:latin typeface="+mn-ea"/>
                <a:ea typeface="+mn-ea"/>
                <a:cs typeface="Meiryo UI" panose="020B0604030504040204" pitchFamily="50" charset="-128"/>
              </a:rPr>
              <a:t>市</a:t>
            </a:r>
          </a:p>
        </p:txBody>
      </p:sp>
    </p:spTree>
    <p:extLst>
      <p:ext uri="{BB962C8B-B14F-4D97-AF65-F5344CB8AC3E}">
        <p14:creationId xmlns:p14="http://schemas.microsoft.com/office/powerpoint/2010/main" val="1362063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4</a:t>
            </a:fld>
            <a:endParaRPr kumimoji="1" lang="ja-JP" altLang="en-US" dirty="0"/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583377" y="128565"/>
            <a:ext cx="9604434" cy="258117"/>
          </a:xfrm>
          <a:prstGeom prst="rect">
            <a:avLst/>
          </a:prstGeom>
        </p:spPr>
        <p:txBody>
          <a:bodyPr vert="horz" wrap="none" lIns="100796" tIns="50398" rIns="100796" bIns="50398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endParaRPr lang="ja-JP" altLang="en-US" sz="1323" dirty="0">
              <a:latin typeface="+mn-ea"/>
              <a:ea typeface="+mn-ea"/>
            </a:endParaRPr>
          </a:p>
        </p:txBody>
      </p:sp>
      <p:grpSp>
        <p:nvGrpSpPr>
          <p:cNvPr id="13" name="正方形/長方形 5"/>
          <p:cNvGrpSpPr>
            <a:grpSpLocks/>
          </p:cNvGrpSpPr>
          <p:nvPr/>
        </p:nvGrpSpPr>
        <p:grpSpPr bwMode="auto">
          <a:xfrm>
            <a:off x="489" y="745358"/>
            <a:ext cx="10690835" cy="195991"/>
            <a:chOff x="-4" y="276"/>
            <a:chExt cx="5764" cy="112"/>
          </a:xfrm>
        </p:grpSpPr>
        <p:pic>
          <p:nvPicPr>
            <p:cNvPr id="14" name="正方形/長方形 5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995162">
                <a:defRPr/>
              </a:pPr>
              <a:endParaRPr lang="ja-JP" altLang="en-US" sz="848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9" name="正方形/長方形 8"/>
          <p:cNvSpPr/>
          <p:nvPr/>
        </p:nvSpPr>
        <p:spPr bwMode="auto">
          <a:xfrm>
            <a:off x="310247" y="1017570"/>
            <a:ext cx="10081528" cy="897898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lang="ja-JP" altLang="en-US" sz="2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まずは、基本方針を策定</a:t>
            </a:r>
            <a:r>
              <a:rPr lang="en-US" altLang="ja-JP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lang="en-US" altLang="ja-JP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lang="en-US" altLang="ja-JP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</a:t>
            </a:r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lang="en-US" altLang="ja-JP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r>
              <a:rPr lang="ja-JP" altLang="en-US" sz="1400" dirty="0" err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、</a:t>
            </a:r>
            <a:r>
              <a:rPr lang="ja-JP" altLang="en-US" sz="2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その後カタログサイトを開設</a:t>
            </a:r>
            <a:r>
              <a:rPr lang="en-US" altLang="ja-JP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lang="en-US" altLang="ja-JP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27</a:t>
            </a:r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lang="en-US" altLang="ja-JP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</a:t>
            </a:r>
            <a:r>
              <a:rPr lang="ja-JP" altLang="en-US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lang="en-US" altLang="ja-JP" sz="1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lang="en-US" altLang="ja-JP" sz="2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00000"/>
              </a:lnSpc>
            </a:pPr>
            <a:r>
              <a:rPr lang="ja-JP" altLang="en-US" sz="2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公開可能なデータから順次公開（スモールスタート）</a:t>
            </a:r>
            <a:endParaRPr lang="en-US" altLang="ja-JP" sz="2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タイトル 6"/>
          <p:cNvSpPr txBox="1">
            <a:spLocks/>
          </p:cNvSpPr>
          <p:nvPr/>
        </p:nvSpPr>
        <p:spPr bwMode="auto">
          <a:xfrm>
            <a:off x="310247" y="137391"/>
            <a:ext cx="1008152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3200" b="1" spc="-15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２．１ オープンデータカタログの開設</a:t>
            </a:r>
            <a:endParaRPr lang="ja-JP" altLang="en-US" sz="4400" b="1" spc="-15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" name="タイトル 6"/>
          <p:cNvSpPr txBox="1">
            <a:spLocks/>
          </p:cNvSpPr>
          <p:nvPr/>
        </p:nvSpPr>
        <p:spPr bwMode="auto">
          <a:xfrm>
            <a:off x="312738" y="1927210"/>
            <a:ext cx="10201274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2400" b="1" dirty="0">
                <a:latin typeface="+mj-ea"/>
                <a:ea typeface="+mj-ea"/>
                <a:cs typeface="Meiryo UI" panose="020B0604030504040204" pitchFamily="50" charset="-128"/>
              </a:rPr>
              <a:t>１．基本方針</a:t>
            </a:r>
            <a:r>
              <a:rPr lang="en-US" altLang="ja-JP" sz="2400" b="1" dirty="0">
                <a:latin typeface="+mj-ea"/>
                <a:ea typeface="+mj-ea"/>
                <a:cs typeface="Meiryo UI" panose="020B0604030504040204" pitchFamily="50" charset="-128"/>
              </a:rPr>
              <a:t>(</a:t>
            </a:r>
            <a:r>
              <a:rPr lang="ja-JP" altLang="en-US" sz="2400" b="1" dirty="0">
                <a:latin typeface="+mj-ea"/>
                <a:ea typeface="+mj-ea"/>
                <a:cs typeface="Meiryo UI" panose="020B0604030504040204" pitchFamily="50" charset="-128"/>
              </a:rPr>
              <a:t>抜粋</a:t>
            </a:r>
            <a:r>
              <a:rPr lang="en-US" altLang="ja-JP" sz="2400" b="1" dirty="0">
                <a:latin typeface="+mj-ea"/>
                <a:ea typeface="+mj-ea"/>
                <a:cs typeface="Meiryo UI" panose="020B0604030504040204" pitchFamily="50" charset="-128"/>
              </a:rPr>
              <a:t>)</a:t>
            </a:r>
          </a:p>
          <a:p>
            <a:pPr algn="l">
              <a:lnSpc>
                <a:spcPts val="600"/>
              </a:lnSpc>
            </a:pPr>
            <a:endParaRPr lang="en-US" altLang="ja-JP" b="1" dirty="0">
              <a:latin typeface="+mj-ea"/>
              <a:ea typeface="+mj-ea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１　データ公開、提供の考え方</a:t>
            </a:r>
          </a:p>
          <a:p>
            <a:pPr marL="542925" indent="-361950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（１）ニーズやコストを踏まえた公共データの公開、提供</a:t>
            </a:r>
          </a:p>
          <a:p>
            <a:pPr marL="447675" indent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公開にあたっては、取り組みにかかる</a:t>
            </a:r>
            <a:r>
              <a:rPr lang="ja-JP" altLang="en-US" u="sng" dirty="0">
                <a:latin typeface="+mj-ea"/>
                <a:ea typeface="+mj-ea"/>
                <a:cs typeface="Meiryo UI" panose="020B0604030504040204" pitchFamily="50" charset="-128"/>
              </a:rPr>
              <a:t>コストも勘案し、効率的に実施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することとし、社会的ニーズが高く、</a:t>
            </a:r>
            <a:r>
              <a:rPr lang="ja-JP" altLang="en-US" u="sng" dirty="0">
                <a:latin typeface="+mn-ea"/>
                <a:ea typeface="+mn-ea"/>
                <a:cs typeface="Meiryo UI" panose="020B0604030504040204" pitchFamily="50" charset="-128"/>
              </a:rPr>
              <a:t>取り組み可能なデータから逐次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、データカタログに掲載していく。</a:t>
            </a:r>
            <a:r>
              <a:rPr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(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略</a:t>
            </a:r>
            <a:r>
              <a:rPr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)</a:t>
            </a:r>
            <a:endParaRPr lang="ja-JP" altLang="en-US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lnSpc>
                <a:spcPts val="600"/>
              </a:lnSpc>
              <a:tabLst>
                <a:tab pos="1343025" algn="l"/>
                <a:tab pos="2514600" algn="l"/>
                <a:tab pos="3676650" algn="l"/>
              </a:tabLst>
            </a:pP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（２）機械判読可能なデータの公開、提供</a:t>
            </a:r>
          </a:p>
          <a:p>
            <a:pPr marL="447675" indent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データの変換にコスト・作業を要する場合には、当面、</a:t>
            </a:r>
            <a:r>
              <a:rPr lang="ja-JP" altLang="en-US" u="sng" dirty="0">
                <a:latin typeface="+mn-ea"/>
                <a:ea typeface="+mn-ea"/>
                <a:cs typeface="Meiryo UI" panose="020B0604030504040204" pitchFamily="50" charset="-128"/>
              </a:rPr>
              <a:t>現在のデータ形式での公開、提供も可とし、段階的に、より利便性の高い高度利用が可能なデータ形式での公開、提供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をめざす。</a:t>
            </a:r>
          </a:p>
        </p:txBody>
      </p:sp>
      <p:sp>
        <p:nvSpPr>
          <p:cNvPr id="16" name="タイトル 6"/>
          <p:cNvSpPr txBox="1">
            <a:spLocks/>
          </p:cNvSpPr>
          <p:nvPr/>
        </p:nvSpPr>
        <p:spPr bwMode="auto">
          <a:xfrm>
            <a:off x="331788" y="4679935"/>
            <a:ext cx="5005387" cy="260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2400" b="1" dirty="0">
                <a:latin typeface="+mj-ea"/>
                <a:ea typeface="+mj-ea"/>
                <a:cs typeface="Meiryo UI" panose="020B0604030504040204" pitchFamily="50" charset="-128"/>
              </a:rPr>
              <a:t>２．ライセンス 他</a:t>
            </a:r>
            <a:endParaRPr lang="en-US" altLang="ja-JP" sz="2400" b="1" dirty="0">
              <a:latin typeface="+mj-ea"/>
              <a:ea typeface="+mj-ea"/>
              <a:cs typeface="Meiryo UI" panose="020B0604030504040204" pitchFamily="50" charset="-128"/>
            </a:endParaRPr>
          </a:p>
          <a:p>
            <a:pPr algn="l">
              <a:lnSpc>
                <a:spcPts val="600"/>
              </a:lnSpc>
            </a:pPr>
            <a:endParaRPr lang="en-US" altLang="ja-JP" b="1" dirty="0">
              <a:latin typeface="+mj-ea"/>
              <a:ea typeface="+mj-ea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・ライセンスはＣＣ－ＢＹ</a:t>
            </a:r>
            <a:r>
              <a:rPr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(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表示）</a:t>
            </a: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lnSpc>
                <a:spcPts val="1200"/>
              </a:lnSpc>
              <a:tabLst>
                <a:tab pos="1343025" algn="l"/>
                <a:tab pos="2514600" algn="l"/>
                <a:tab pos="3676650" algn="l"/>
              </a:tabLst>
            </a:pP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・データ分類はＨＰに準拠</a:t>
            </a: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lnSpc>
                <a:spcPts val="1200"/>
              </a:lnSpc>
              <a:tabLst>
                <a:tab pos="1343025" algn="l"/>
                <a:tab pos="2514600" algn="l"/>
                <a:tab pos="3676650" algn="l"/>
              </a:tabLst>
            </a:pP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・掲載データセット数</a:t>
            </a: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　</a:t>
            </a:r>
            <a:r>
              <a:rPr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 149→253 (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令和元年</a:t>
            </a:r>
            <a:r>
              <a:rPr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9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月現在）</a:t>
            </a: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609600" indent="-342900" algn="l">
              <a:buFontTx/>
              <a:buChar char="-"/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ＡＥＤ設置場所、犯罪発生状況</a:t>
            </a: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609600" indent="-342900" algn="l">
              <a:buFontTx/>
              <a:buChar char="-"/>
              <a:tabLst>
                <a:tab pos="1343025" algn="l"/>
                <a:tab pos="2514600" algn="l"/>
                <a:tab pos="3676650" algn="l"/>
              </a:tabLst>
            </a:pPr>
            <a:r>
              <a:rPr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CG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ハザードマップの地図データ</a:t>
            </a: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</p:txBody>
      </p:sp>
      <p:sp>
        <p:nvSpPr>
          <p:cNvPr id="17" name="タイトル 6"/>
          <p:cNvSpPr txBox="1">
            <a:spLocks/>
          </p:cNvSpPr>
          <p:nvPr/>
        </p:nvSpPr>
        <p:spPr bwMode="auto">
          <a:xfrm>
            <a:off x="4965192" y="4679935"/>
            <a:ext cx="5653795" cy="260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2400" b="1" dirty="0">
                <a:latin typeface="+mn-ea"/>
                <a:ea typeface="+mn-ea"/>
                <a:cs typeface="Meiryo UI" panose="020B0604030504040204" pitchFamily="50" charset="-128"/>
              </a:rPr>
              <a:t>３．活用事例 ～ハザードチェッカー～</a:t>
            </a:r>
            <a:endParaRPr lang="en-US" altLang="ja-JP" sz="2400" b="1" dirty="0">
              <a:latin typeface="+mn-ea"/>
              <a:ea typeface="+mn-ea"/>
              <a:cs typeface="Meiryo UI" panose="020B0604030504040204" pitchFamily="50" charset="-128"/>
            </a:endParaRPr>
          </a:p>
          <a:p>
            <a:pPr algn="l">
              <a:lnSpc>
                <a:spcPts val="600"/>
              </a:lnSpc>
            </a:pPr>
            <a:endParaRPr lang="en-US" altLang="ja-JP" sz="2400" b="1" dirty="0">
              <a:latin typeface="+mj-ea"/>
              <a:cs typeface="Meiryo UI" panose="020B0604030504040204" pitchFamily="50" charset="-128"/>
            </a:endParaRPr>
          </a:p>
          <a:p>
            <a:pPr marL="85725" algn="l">
              <a:tabLst>
                <a:tab pos="1343025" algn="l"/>
                <a:tab pos="2066925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ひょっとしてここ、危ない？</a:t>
            </a: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85725" algn="l">
              <a:tabLst>
                <a:tab pos="1343025" algn="l"/>
                <a:tab pos="2066925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そんな不安に回答</a:t>
            </a: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85725" algn="l">
              <a:tabLst>
                <a:tab pos="1343025" algn="l"/>
                <a:tab pos="2066925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スマホから位置情報を送信</a:t>
            </a: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85725" algn="l">
              <a:tabLst>
                <a:tab pos="1343025" algn="l"/>
                <a:tab pos="2066925" algn="l"/>
                <a:tab pos="2514600" algn="l"/>
                <a:tab pos="3676650" algn="l"/>
              </a:tabLst>
            </a:pPr>
            <a:r>
              <a:rPr lang="ja-JP" altLang="en-US" u="sng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現在位置の津波、洪水、土砂</a:t>
            </a:r>
            <a:endParaRPr lang="en-US" altLang="ja-JP" u="sng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85725" algn="l">
              <a:tabLst>
                <a:tab pos="1343025" algn="l"/>
                <a:tab pos="2066925" algn="l"/>
                <a:tab pos="2514600" algn="l"/>
                <a:tab pos="3676650" algn="l"/>
              </a:tabLst>
            </a:pPr>
            <a:r>
              <a:rPr lang="ja-JP" altLang="en-US" u="sng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災害の危険度を表示</a:t>
            </a:r>
            <a:endParaRPr lang="en-US" altLang="ja-JP" u="sng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85725" algn="l">
              <a:tabLst>
                <a:tab pos="1343025" algn="l"/>
                <a:tab pos="2066925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  →国土地理院</a:t>
            </a:r>
            <a:r>
              <a:rPr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2016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年度</a:t>
            </a: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85725" algn="l">
              <a:tabLst>
                <a:tab pos="1343025" algn="l"/>
                <a:tab pos="2066925" algn="l"/>
                <a:tab pos="2514600" algn="l"/>
                <a:tab pos="3676650" algn="l"/>
              </a:tabLst>
            </a:pPr>
            <a:r>
              <a:rPr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     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「防災アプリ大賞」</a:t>
            </a:r>
            <a:r>
              <a:rPr lang="ja-JP" altLang="en-US" sz="18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 </a:t>
            </a:r>
            <a:endParaRPr lang="en-US" altLang="ja-JP" sz="1800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7730" y="5024986"/>
            <a:ext cx="2391257" cy="2090370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 bwMode="auto">
          <a:xfrm>
            <a:off x="7792089" y="7105342"/>
            <a:ext cx="2721923" cy="3077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l"/>
            <a:r>
              <a:rPr kumimoji="1" lang="ja-JP" altLang="en-US" sz="14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使用データ　</a:t>
            </a:r>
            <a:r>
              <a:rPr lang="en-US" altLang="ja-JP" sz="14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CG</a:t>
            </a:r>
            <a:r>
              <a:rPr lang="ja-JP" altLang="en-US" sz="14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ハザードマップ</a:t>
            </a:r>
            <a:endParaRPr kumimoji="1" lang="ja-JP" altLang="en-US" sz="1400" dirty="0">
              <a:solidFill>
                <a:sysClr val="windowText" lastClr="0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45646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583377" y="128565"/>
            <a:ext cx="9604434" cy="258117"/>
          </a:xfrm>
          <a:prstGeom prst="rect">
            <a:avLst/>
          </a:prstGeom>
        </p:spPr>
        <p:txBody>
          <a:bodyPr vert="horz" wrap="none" lIns="100796" tIns="50398" rIns="100796" bIns="50398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endParaRPr lang="ja-JP" altLang="en-US" sz="1323" dirty="0">
              <a:latin typeface="+mn-ea"/>
              <a:ea typeface="+mn-ea"/>
            </a:endParaRPr>
          </a:p>
        </p:txBody>
      </p:sp>
      <p:grpSp>
        <p:nvGrpSpPr>
          <p:cNvPr id="13" name="正方形/長方形 5"/>
          <p:cNvGrpSpPr>
            <a:grpSpLocks/>
          </p:cNvGrpSpPr>
          <p:nvPr/>
        </p:nvGrpSpPr>
        <p:grpSpPr bwMode="auto">
          <a:xfrm>
            <a:off x="489" y="745358"/>
            <a:ext cx="10690835" cy="195991"/>
            <a:chOff x="-4" y="276"/>
            <a:chExt cx="5764" cy="112"/>
          </a:xfrm>
        </p:grpSpPr>
        <p:pic>
          <p:nvPicPr>
            <p:cNvPr id="14" name="正方形/長方形 5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995162">
                <a:defRPr/>
              </a:pPr>
              <a:endParaRPr lang="ja-JP" altLang="en-US" sz="848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9" name="正方形/長方形 8"/>
          <p:cNvSpPr/>
          <p:nvPr/>
        </p:nvSpPr>
        <p:spPr bwMode="auto">
          <a:xfrm>
            <a:off x="310247" y="1017571"/>
            <a:ext cx="10081528" cy="897898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lang="en-US" altLang="ja-JP" sz="2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2019</a:t>
            </a:r>
            <a:r>
              <a:rPr lang="ja-JP" altLang="en-US" sz="2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lang="en-US" altLang="ja-JP" sz="2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</a:t>
            </a:r>
            <a:r>
              <a:rPr lang="ja-JP" altLang="en-US" sz="2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月「ひょうご・データ利活用プラン」を策定。４つの重点方針のひとつ</a:t>
            </a:r>
            <a:br>
              <a:rPr lang="en-US" altLang="ja-JP" sz="2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sz="2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「未来を創る ～イノベーションの創出～」の取組として「データのオープン化」を掲げる</a:t>
            </a:r>
            <a:endParaRPr lang="en-US" altLang="ja-JP" sz="2400" dirty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タイトル 6"/>
          <p:cNvSpPr txBox="1">
            <a:spLocks/>
          </p:cNvSpPr>
          <p:nvPr/>
        </p:nvSpPr>
        <p:spPr bwMode="auto">
          <a:xfrm>
            <a:off x="310247" y="137391"/>
            <a:ext cx="1008152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3200" b="1" spc="-15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２．２ ひょうご・データ利活用プラン策定</a:t>
            </a:r>
            <a:endParaRPr lang="ja-JP" altLang="en-US" sz="4400" b="1" spc="-15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" name="タイトル 6"/>
          <p:cNvSpPr txBox="1">
            <a:spLocks/>
          </p:cNvSpPr>
          <p:nvPr/>
        </p:nvSpPr>
        <p:spPr bwMode="auto">
          <a:xfrm>
            <a:off x="312738" y="2060560"/>
            <a:ext cx="5005387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2400" b="1" dirty="0">
                <a:latin typeface="+mj-ea"/>
                <a:ea typeface="+mj-ea"/>
                <a:cs typeface="Meiryo UI" panose="020B0604030504040204" pitchFamily="50" charset="-128"/>
              </a:rPr>
              <a:t>１．位置づけ</a:t>
            </a:r>
            <a:endParaRPr lang="en-US" altLang="ja-JP" sz="2400" b="1" dirty="0">
              <a:latin typeface="+mj-ea"/>
              <a:ea typeface="+mj-ea"/>
              <a:cs typeface="Meiryo UI" panose="020B0604030504040204" pitchFamily="50" charset="-128"/>
            </a:endParaRPr>
          </a:p>
          <a:p>
            <a:pPr algn="l">
              <a:lnSpc>
                <a:spcPts val="600"/>
              </a:lnSpc>
            </a:pPr>
            <a:endParaRPr lang="en-US" altLang="ja-JP" b="1" dirty="0">
              <a:latin typeface="+mj-ea"/>
              <a:ea typeface="+mj-ea"/>
              <a:cs typeface="Meiryo UI" panose="020B0604030504040204" pitchFamily="50" charset="-128"/>
            </a:endParaRPr>
          </a:p>
          <a:p>
            <a:pPr marL="266700" indent="-8572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・</a:t>
            </a:r>
            <a:r>
              <a:rPr lang="ja-JP" altLang="en-US" spc="-15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「兵庫</a:t>
            </a:r>
            <a:r>
              <a:rPr lang="en-US" altLang="ja-JP" spc="-15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2030</a:t>
            </a:r>
            <a:r>
              <a:rPr lang="ja-JP" altLang="en-US" spc="-15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年の展望」がめざす「すこやか兵庫」の実現に向けたＩＣＴとデータ利活用の指針</a:t>
            </a:r>
          </a:p>
          <a:p>
            <a:pPr marL="266700" indent="-85725" algn="l">
              <a:lnSpc>
                <a:spcPts val="600"/>
              </a:lnSpc>
              <a:tabLst>
                <a:tab pos="1343025" algn="l"/>
                <a:tab pos="2514600" algn="l"/>
                <a:tab pos="3676650" algn="l"/>
              </a:tabLst>
            </a:pP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266700" indent="-8572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・</a:t>
            </a:r>
            <a:r>
              <a:rPr lang="ja-JP" altLang="en-US" u="sng" dirty="0">
                <a:latin typeface="+mn-ea"/>
                <a:ea typeface="+mn-ea"/>
                <a:cs typeface="Meiryo UI" panose="020B0604030504040204" pitchFamily="50" charset="-128"/>
              </a:rPr>
              <a:t>民・産・学・官が、ＩＣＴとデータ利活用の</a:t>
            </a:r>
            <a:br>
              <a:rPr lang="en-US" altLang="ja-JP" u="sng" dirty="0">
                <a:latin typeface="+mn-ea"/>
                <a:ea typeface="+mn-ea"/>
                <a:cs typeface="Meiryo UI" panose="020B0604030504040204" pitchFamily="50" charset="-128"/>
              </a:rPr>
            </a:br>
            <a:r>
              <a:rPr lang="ja-JP" altLang="en-US" u="sng" dirty="0">
                <a:latin typeface="+mn-ea"/>
                <a:ea typeface="+mn-ea"/>
                <a:cs typeface="Meiryo UI" panose="020B0604030504040204" pitchFamily="50" charset="-128"/>
              </a:rPr>
              <a:t>方向性を共有するビジョン</a:t>
            </a:r>
          </a:p>
          <a:p>
            <a:pPr marL="266700" indent="-85725" algn="l">
              <a:lnSpc>
                <a:spcPts val="600"/>
              </a:lnSpc>
              <a:tabLst>
                <a:tab pos="1343025" algn="l"/>
                <a:tab pos="2514600" algn="l"/>
                <a:tab pos="3676650" algn="l"/>
              </a:tabLst>
            </a:pP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266700" indent="-8572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・「官民データ活用推進基本法」に基づく県の官民データ活用推進計画</a:t>
            </a: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endParaRPr lang="en-US" altLang="ja-JP" dirty="0">
              <a:latin typeface="+mn-ea"/>
              <a:ea typeface="+mn-ea"/>
              <a:cs typeface="Meiryo UI" panose="020B0604030504040204" pitchFamily="50" charset="-128"/>
            </a:endParaRPr>
          </a:p>
          <a:p>
            <a:pPr algn="l"/>
            <a:r>
              <a:rPr lang="ja-JP" altLang="en-US" sz="2400" b="1" dirty="0">
                <a:latin typeface="+mn-ea"/>
                <a:ea typeface="+mn-ea"/>
                <a:cs typeface="Meiryo UI" panose="020B0604030504040204" pitchFamily="50" charset="-128"/>
              </a:rPr>
              <a:t>２．４つの重点方針</a:t>
            </a:r>
            <a:endParaRPr lang="en-US" altLang="ja-JP" sz="2400" b="1" dirty="0">
              <a:latin typeface="+mn-ea"/>
              <a:ea typeface="+mn-ea"/>
              <a:cs typeface="Meiryo UI" panose="020B0604030504040204" pitchFamily="50" charset="-128"/>
            </a:endParaRPr>
          </a:p>
          <a:p>
            <a:pPr algn="l">
              <a:lnSpc>
                <a:spcPts val="600"/>
              </a:lnSpc>
            </a:pPr>
            <a:endParaRPr lang="en-US" altLang="ja-JP" b="1" dirty="0">
              <a:latin typeface="+mj-ea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>
                <a:latin typeface="+mj-ea"/>
                <a:ea typeface="+mj-ea"/>
                <a:cs typeface="Meiryo UI" panose="020B0604030504040204" pitchFamily="50" charset="-128"/>
              </a:rPr>
              <a:t>① 未来を創る　～イノベーションの創出～</a:t>
            </a:r>
            <a:endParaRPr lang="en-US" altLang="ja-JP" dirty="0">
              <a:latin typeface="+mj-ea"/>
              <a:ea typeface="+mj-ea"/>
              <a:cs typeface="Meiryo UI" panose="020B0604030504040204" pitchFamily="50" charset="-128"/>
            </a:endParaRPr>
          </a:p>
          <a:p>
            <a:pPr marL="361950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イノベーションにより、産業力強化と社会システム変革の好循環を実現し、未来を創る、</a:t>
            </a:r>
            <a:r>
              <a:rPr lang="ja-JP" altLang="en-US" u="sng" dirty="0">
                <a:latin typeface="+mn-ea"/>
                <a:ea typeface="+mn-ea"/>
                <a:cs typeface="Meiryo UI" panose="020B0604030504040204" pitchFamily="50" charset="-128"/>
              </a:rPr>
              <a:t>新たな価値を創出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します。</a:t>
            </a: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② 活力を高める ～パフォーマンスの向上～</a:t>
            </a: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③ デジタル社会を支える ～基盤の強化～</a:t>
            </a: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spc="-3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④   スマート自治体をめざす ～デジタル行政の推進～</a:t>
            </a:r>
            <a:endParaRPr lang="en-US" altLang="ja-JP" spc="-300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</p:txBody>
      </p:sp>
      <p:sp>
        <p:nvSpPr>
          <p:cNvPr id="16" name="タイトル 6"/>
          <p:cNvSpPr txBox="1">
            <a:spLocks/>
          </p:cNvSpPr>
          <p:nvPr/>
        </p:nvSpPr>
        <p:spPr bwMode="auto">
          <a:xfrm>
            <a:off x="5503864" y="2060560"/>
            <a:ext cx="5115124" cy="4842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2400" b="1" dirty="0">
                <a:latin typeface="+mn-ea"/>
                <a:ea typeface="+mn-ea"/>
                <a:cs typeface="Meiryo UI" panose="020B0604030504040204" pitchFamily="50" charset="-128"/>
              </a:rPr>
              <a:t>３．本文抜粋</a:t>
            </a:r>
            <a:endParaRPr lang="en-US" altLang="ja-JP" sz="2400" b="1" dirty="0">
              <a:latin typeface="+mn-ea"/>
              <a:ea typeface="+mn-ea"/>
              <a:cs typeface="Meiryo UI" panose="020B0604030504040204" pitchFamily="50" charset="-128"/>
            </a:endParaRPr>
          </a:p>
          <a:p>
            <a:pPr algn="l">
              <a:lnSpc>
                <a:spcPts val="600"/>
              </a:lnSpc>
            </a:pPr>
            <a:endParaRPr lang="en-US" altLang="ja-JP" sz="2400" b="1" dirty="0">
              <a:latin typeface="+mj-ea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『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オープンにデータを公開することで、</a:t>
            </a:r>
            <a:r>
              <a:rPr lang="ja-JP" altLang="en-US" u="sng" dirty="0">
                <a:latin typeface="+mn-ea"/>
                <a:ea typeface="+mn-ea"/>
                <a:cs typeface="Meiryo UI" panose="020B0604030504040204" pitchFamily="50" charset="-128"/>
              </a:rPr>
              <a:t>誰もが二次利用できる円滑なデータ流通を促進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します。特に利用ニーズの高いデータについては、容易に利活用できるよう、機械判読可能なファイル形式や共通フォーマットでの公開に取り組みます。</a:t>
            </a:r>
            <a:r>
              <a:rPr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』</a:t>
            </a: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lnSpc>
                <a:spcPts val="1200"/>
              </a:lnSpc>
              <a:tabLst>
                <a:tab pos="1343025" algn="l"/>
                <a:tab pos="2514600" algn="l"/>
                <a:tab pos="3676650" algn="l"/>
              </a:tabLst>
            </a:pP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algn="l"/>
            <a:r>
              <a:rPr lang="ja-JP" altLang="en-US" sz="2400" b="1" dirty="0">
                <a:latin typeface="+mn-ea"/>
                <a:ea typeface="+mn-ea"/>
                <a:cs typeface="Meiryo UI" panose="020B0604030504040204" pitchFamily="50" charset="-128"/>
              </a:rPr>
              <a:t>４．県の役割</a:t>
            </a:r>
            <a:endParaRPr lang="en-US" altLang="ja-JP" sz="2400" b="1" dirty="0">
              <a:latin typeface="+mn-ea"/>
              <a:ea typeface="+mn-ea"/>
              <a:cs typeface="Meiryo UI" panose="020B0604030504040204" pitchFamily="50" charset="-128"/>
            </a:endParaRPr>
          </a:p>
          <a:p>
            <a:pPr algn="l">
              <a:lnSpc>
                <a:spcPts val="600"/>
              </a:lnSpc>
            </a:pPr>
            <a:endParaRPr lang="en-US" altLang="ja-JP" sz="2400" b="1" dirty="0">
              <a:latin typeface="+mj-ea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u="sng" dirty="0">
                <a:latin typeface="+mn-ea"/>
                <a:ea typeface="+mn-ea"/>
                <a:cs typeface="Meiryo UI" panose="020B0604030504040204" pitchFamily="50" charset="-128"/>
              </a:rPr>
              <a:t>取組をファシリテート</a:t>
            </a:r>
            <a:endParaRPr lang="en-US" altLang="ja-JP" u="sng" dirty="0">
              <a:latin typeface="+mn-ea"/>
              <a:ea typeface="+mn-ea"/>
              <a:cs typeface="Meiryo UI" panose="020B0604030504040204" pitchFamily="50" charset="-128"/>
            </a:endParaRPr>
          </a:p>
          <a:p>
            <a:pPr marL="180975" algn="l">
              <a:lnSpc>
                <a:spcPts val="1000"/>
              </a:lnSpc>
              <a:tabLst>
                <a:tab pos="1343025" algn="l"/>
                <a:tab pos="2514600" algn="l"/>
                <a:tab pos="3676650" algn="l"/>
              </a:tabLst>
            </a:pP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・県と市町でデータ・システムの共有を推進</a:t>
            </a: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・先進的な取組事例の他市町への横展開</a:t>
            </a:r>
          </a:p>
          <a:p>
            <a:pPr marL="180975" algn="l">
              <a:lnSpc>
                <a:spcPts val="1000"/>
              </a:lnSpc>
              <a:tabLst>
                <a:tab pos="1343025" algn="l"/>
                <a:tab pos="2514600" algn="l"/>
                <a:tab pos="3676650" algn="l"/>
              </a:tabLst>
            </a:pP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 → 後ほど、オープンデータＷＧの取組紹介</a:t>
            </a:r>
          </a:p>
        </p:txBody>
      </p:sp>
      <p:sp>
        <p:nvSpPr>
          <p:cNvPr id="2" name="正方形/長方形 1"/>
          <p:cNvSpPr/>
          <p:nvPr/>
        </p:nvSpPr>
        <p:spPr bwMode="auto">
          <a:xfrm>
            <a:off x="374903" y="5166360"/>
            <a:ext cx="4943221" cy="1307592"/>
          </a:xfrm>
          <a:prstGeom prst="rect">
            <a:avLst/>
          </a:prstGeom>
          <a:noFill/>
          <a:ln w="34925" cap="flat" cmpd="sng" algn="ctr">
            <a:solidFill>
              <a:srgbClr val="FF8F8F"/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140775" tIns="70388" rIns="140775" bIns="70388" rtlCol="0" anchor="ctr"/>
          <a:lstStyle/>
          <a:p>
            <a:pPr algn="ctr">
              <a:lnSpc>
                <a:spcPts val="1440"/>
              </a:lnSpc>
            </a:pPr>
            <a:endParaRPr kumimoji="0" lang="ja-JP" altLang="en-US" sz="1400" b="1" u="sng" kern="0" dirty="0">
              <a:solidFill>
                <a:prstClr val="black"/>
              </a:solidFill>
              <a:latin typeface="+mn-ea"/>
              <a:cs typeface="メイリオ" panose="020B0604030504040204" pitchFamily="50" charset="-128"/>
            </a:endParaRPr>
          </a:p>
        </p:txBody>
      </p:sp>
      <p:cxnSp>
        <p:nvCxnSpPr>
          <p:cNvPr id="4" name="直線矢印コネクタ 3"/>
          <p:cNvCxnSpPr/>
          <p:nvPr/>
        </p:nvCxnSpPr>
        <p:spPr>
          <a:xfrm flipV="1">
            <a:off x="4617720" y="4306824"/>
            <a:ext cx="987552" cy="820012"/>
          </a:xfrm>
          <a:prstGeom prst="straightConnector1">
            <a:avLst/>
          </a:prstGeom>
          <a:ln w="57150">
            <a:solidFill>
              <a:srgbClr val="FF8F8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52401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6</a:t>
            </a:fld>
            <a:endParaRPr kumimoji="1" lang="ja-JP" altLang="en-US" dirty="0"/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583377" y="128565"/>
            <a:ext cx="9604434" cy="258117"/>
          </a:xfrm>
          <a:prstGeom prst="rect">
            <a:avLst/>
          </a:prstGeom>
        </p:spPr>
        <p:txBody>
          <a:bodyPr vert="horz" wrap="none" lIns="100796" tIns="50398" rIns="100796" bIns="50398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endParaRPr lang="ja-JP" altLang="en-US" sz="1323" dirty="0">
              <a:latin typeface="+mn-ea"/>
              <a:ea typeface="+mn-ea"/>
            </a:endParaRPr>
          </a:p>
        </p:txBody>
      </p:sp>
      <p:grpSp>
        <p:nvGrpSpPr>
          <p:cNvPr id="13" name="正方形/長方形 5"/>
          <p:cNvGrpSpPr>
            <a:grpSpLocks/>
          </p:cNvGrpSpPr>
          <p:nvPr/>
        </p:nvGrpSpPr>
        <p:grpSpPr bwMode="auto">
          <a:xfrm>
            <a:off x="489" y="745358"/>
            <a:ext cx="10690835" cy="195991"/>
            <a:chOff x="-4" y="276"/>
            <a:chExt cx="5764" cy="112"/>
          </a:xfrm>
        </p:grpSpPr>
        <p:pic>
          <p:nvPicPr>
            <p:cNvPr id="14" name="正方形/長方形 5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995162">
                <a:defRPr/>
              </a:pPr>
              <a:endParaRPr lang="ja-JP" altLang="en-US" sz="848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10" name="タイトル 6"/>
          <p:cNvSpPr txBox="1">
            <a:spLocks/>
          </p:cNvSpPr>
          <p:nvPr/>
        </p:nvSpPr>
        <p:spPr bwMode="auto">
          <a:xfrm>
            <a:off x="310247" y="137390"/>
            <a:ext cx="1008152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3200" b="1" spc="-15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２．３　取組事例の紹介</a:t>
            </a:r>
            <a:r>
              <a:rPr lang="ja-JP" altLang="en-US" sz="28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（実務担当者の試行錯誤からの一考察）</a:t>
            </a:r>
            <a:endParaRPr lang="ja-JP" altLang="en-US" sz="3600" b="1" spc="-15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 bwMode="auto">
          <a:xfrm>
            <a:off x="310247" y="1430758"/>
            <a:ext cx="9756845" cy="800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l"/>
            <a:r>
              <a:rPr lang="ja-JP" altLang="en-US" sz="3200" b="1" dirty="0">
                <a:solidFill>
                  <a:srgbClr val="006600"/>
                </a:solidFill>
                <a:latin typeface="+mn-ea"/>
              </a:rPr>
              <a:t> オープンデータあるある（庁内側）</a:t>
            </a:r>
            <a:endParaRPr lang="en-US" altLang="ja-JP" sz="3200" b="1" dirty="0">
              <a:solidFill>
                <a:srgbClr val="006600"/>
              </a:solidFill>
              <a:latin typeface="+mn-ea"/>
            </a:endParaRPr>
          </a:p>
          <a:p>
            <a:pPr algn="l"/>
            <a:endParaRPr kumimoji="1" lang="ja-JP" altLang="en-US" sz="1400" dirty="0">
              <a:solidFill>
                <a:sysClr val="windowText" lastClr="0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4" name="正方形/長方形 3"/>
          <p:cNvSpPr/>
          <p:nvPr/>
        </p:nvSpPr>
        <p:spPr bwMode="auto">
          <a:xfrm>
            <a:off x="583377" y="2214244"/>
            <a:ext cx="4326951" cy="3328416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40775" tIns="70388" rIns="140775" bIns="70388" rtlCol="0" anchor="ctr"/>
          <a:lstStyle/>
          <a:p>
            <a:pPr>
              <a:spcAft>
                <a:spcPts val="1200"/>
              </a:spcAft>
            </a:pPr>
            <a:r>
              <a:rPr lang="ja-JP" altLang="en-US" sz="3200" b="1" dirty="0">
                <a:solidFill>
                  <a:srgbClr val="FD036E"/>
                </a:solidFill>
                <a:latin typeface="+mn-ea"/>
              </a:rPr>
              <a:t>①笛吹けども踊らず</a:t>
            </a:r>
            <a:endParaRPr lang="en-US" altLang="ja-JP" sz="3200" b="1" dirty="0">
              <a:solidFill>
                <a:srgbClr val="FD036E"/>
              </a:solidFill>
              <a:latin typeface="+mn-ea"/>
            </a:endParaRPr>
          </a:p>
          <a:p>
            <a:r>
              <a:rPr lang="ja-JP" altLang="en-US" sz="14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 </a:t>
            </a:r>
            <a:r>
              <a:rPr lang="ja-JP" altLang="en-US" sz="28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データを持っている</a:t>
            </a:r>
            <a:endParaRPr lang="en-US" altLang="ja-JP" sz="2800" dirty="0">
              <a:solidFill>
                <a:sysClr val="windowText" lastClr="0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ja-JP" altLang="en-US" sz="28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事業課がデータを</a:t>
            </a:r>
            <a:endParaRPr lang="en-US" altLang="ja-JP" sz="2800" dirty="0">
              <a:solidFill>
                <a:sysClr val="windowText" lastClr="0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ja-JP" altLang="en-US" sz="28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出してくれない</a:t>
            </a:r>
            <a:endParaRPr kumimoji="0" lang="ja-JP" altLang="en-US" sz="2800" b="1" u="sng" kern="0" dirty="0">
              <a:solidFill>
                <a:prstClr val="black"/>
              </a:solidFill>
              <a:latin typeface="+mn-ea"/>
              <a:cs typeface="メイリオ" panose="020B0604030504040204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 bwMode="auto">
          <a:xfrm>
            <a:off x="5860860" y="2230585"/>
            <a:ext cx="4326951" cy="3328416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40775" tIns="70388" rIns="140775" bIns="70388" rtlCol="0" anchor="ctr"/>
          <a:lstStyle/>
          <a:p>
            <a:pPr>
              <a:spcAft>
                <a:spcPts val="1200"/>
              </a:spcAft>
            </a:pPr>
            <a:r>
              <a:rPr lang="ja-JP" altLang="en-US" sz="3200" b="1" dirty="0">
                <a:solidFill>
                  <a:srgbClr val="FD036E"/>
                </a:solidFill>
                <a:latin typeface="+mn-ea"/>
              </a:rPr>
              <a:t>②笛を吹く側も萎える</a:t>
            </a:r>
            <a:endParaRPr lang="en-US" altLang="ja-JP" sz="3200" b="1" dirty="0">
              <a:solidFill>
                <a:srgbClr val="FD036E"/>
              </a:solidFill>
              <a:latin typeface="+mn-ea"/>
            </a:endParaRPr>
          </a:p>
          <a:p>
            <a:r>
              <a:rPr lang="ja-JP" altLang="en-US" sz="14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</a:t>
            </a:r>
            <a:r>
              <a:rPr lang="ja-JP" altLang="en-US" sz="28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多忙な中で、オープン　　</a:t>
            </a:r>
            <a:endParaRPr lang="en-US" altLang="ja-JP" sz="2800" dirty="0">
              <a:solidFill>
                <a:sysClr val="windowText" lastClr="0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ja-JP" altLang="en-US" sz="28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データ推進の優先度が</a:t>
            </a:r>
            <a:endParaRPr lang="en-US" altLang="ja-JP" sz="2800" dirty="0">
              <a:solidFill>
                <a:sysClr val="windowText" lastClr="0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ja-JP" altLang="en-US" sz="28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低くなりがち</a:t>
            </a:r>
            <a:endParaRPr lang="en-US" altLang="ja-JP" sz="2800" dirty="0">
              <a:solidFill>
                <a:sysClr val="windowText" lastClr="0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11488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7</a:t>
            </a:fld>
            <a:endParaRPr kumimoji="1" lang="ja-JP" altLang="en-US" dirty="0"/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583377" y="128565"/>
            <a:ext cx="9604434" cy="258117"/>
          </a:xfrm>
          <a:prstGeom prst="rect">
            <a:avLst/>
          </a:prstGeom>
        </p:spPr>
        <p:txBody>
          <a:bodyPr vert="horz" wrap="none" lIns="100796" tIns="50398" rIns="100796" bIns="50398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endParaRPr lang="ja-JP" altLang="en-US" sz="1323" dirty="0">
              <a:latin typeface="+mn-ea"/>
              <a:ea typeface="+mn-ea"/>
            </a:endParaRPr>
          </a:p>
        </p:txBody>
      </p:sp>
      <p:grpSp>
        <p:nvGrpSpPr>
          <p:cNvPr id="13" name="正方形/長方形 5"/>
          <p:cNvGrpSpPr>
            <a:grpSpLocks/>
          </p:cNvGrpSpPr>
          <p:nvPr/>
        </p:nvGrpSpPr>
        <p:grpSpPr bwMode="auto">
          <a:xfrm>
            <a:off x="489" y="745358"/>
            <a:ext cx="10690835" cy="195991"/>
            <a:chOff x="-4" y="276"/>
            <a:chExt cx="5764" cy="112"/>
          </a:xfrm>
        </p:grpSpPr>
        <p:pic>
          <p:nvPicPr>
            <p:cNvPr id="14" name="正方形/長方形 5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995162">
                <a:defRPr/>
              </a:pPr>
              <a:endParaRPr lang="ja-JP" altLang="en-US" sz="848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10" name="タイトル 6"/>
          <p:cNvSpPr txBox="1">
            <a:spLocks/>
          </p:cNvSpPr>
          <p:nvPr/>
        </p:nvSpPr>
        <p:spPr bwMode="auto">
          <a:xfrm>
            <a:off x="310247" y="137390"/>
            <a:ext cx="1008152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3200" b="1" spc="-15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２．３　取組事例の紹介</a:t>
            </a:r>
            <a:r>
              <a:rPr lang="ja-JP" altLang="en-US" sz="28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（実務担当者の試行錯誤からの一考察）</a:t>
            </a:r>
            <a:endParaRPr lang="ja-JP" altLang="en-US" sz="3600" b="1" spc="-15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 bwMode="auto">
          <a:xfrm>
            <a:off x="582728" y="5873455"/>
            <a:ext cx="4326951" cy="1406780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40775" tIns="70388" rIns="140775" bIns="70388" rtlCol="0" anchor="ctr"/>
          <a:lstStyle/>
          <a:p>
            <a:pPr>
              <a:spcAft>
                <a:spcPts val="1200"/>
              </a:spcAft>
            </a:pPr>
            <a:r>
              <a:rPr lang="ja-JP" altLang="en-US" sz="2400" b="1" dirty="0">
                <a:solidFill>
                  <a:srgbClr val="FD036E"/>
                </a:solidFill>
                <a:latin typeface="+mn-ea"/>
              </a:rPr>
              <a:t>①笛吹けども踊らず</a:t>
            </a:r>
            <a:endParaRPr lang="en-US" altLang="ja-JP" sz="2400" b="1" dirty="0">
              <a:solidFill>
                <a:srgbClr val="FD036E"/>
              </a:solidFill>
              <a:latin typeface="+mn-ea"/>
            </a:endParaRPr>
          </a:p>
          <a:p>
            <a:r>
              <a:rPr lang="ja-JP" altLang="en-US" sz="11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 </a:t>
            </a:r>
            <a:r>
              <a:rPr lang="ja-JP" altLang="en-US" sz="20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データを持っている事業課がデータ</a:t>
            </a:r>
            <a:endParaRPr lang="en-US" altLang="ja-JP" sz="2000" dirty="0">
              <a:solidFill>
                <a:sysClr val="windowText" lastClr="0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ja-JP" altLang="en-US" sz="20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 を出してくれない</a:t>
            </a:r>
            <a:endParaRPr kumimoji="0" lang="ja-JP" altLang="en-US" sz="2000" b="1" u="sng" kern="0" dirty="0">
              <a:solidFill>
                <a:prstClr val="black"/>
              </a:solidFill>
              <a:latin typeface="+mn-ea"/>
              <a:cs typeface="メイリオ" panose="020B0604030504040204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 bwMode="auto">
          <a:xfrm>
            <a:off x="5834823" y="5873455"/>
            <a:ext cx="4326951" cy="1406780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40775" tIns="70388" rIns="140775" bIns="70388" rtlCol="0" anchor="ctr"/>
          <a:lstStyle/>
          <a:p>
            <a:pPr>
              <a:spcAft>
                <a:spcPts val="1200"/>
              </a:spcAft>
            </a:pPr>
            <a:r>
              <a:rPr lang="ja-JP" altLang="en-US" sz="2400" b="1" dirty="0">
                <a:solidFill>
                  <a:srgbClr val="FD036E"/>
                </a:solidFill>
                <a:latin typeface="+mn-ea"/>
              </a:rPr>
              <a:t>②笛を吹く側も萎える</a:t>
            </a:r>
            <a:endParaRPr lang="en-US" altLang="ja-JP" sz="2400" b="1" dirty="0">
              <a:solidFill>
                <a:srgbClr val="FD036E"/>
              </a:solidFill>
              <a:latin typeface="+mn-ea"/>
            </a:endParaRPr>
          </a:p>
          <a:p>
            <a:r>
              <a:rPr lang="ja-JP" altLang="en-US" sz="11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</a:t>
            </a:r>
            <a:r>
              <a:rPr lang="ja-JP" altLang="en-US" sz="20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多忙な中で、オープンデータ推進の　</a:t>
            </a:r>
            <a:endParaRPr lang="en-US" altLang="ja-JP" sz="2000" dirty="0">
              <a:solidFill>
                <a:sysClr val="windowText" lastClr="0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ja-JP" altLang="en-US" sz="20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優先度が低くなりがち</a:t>
            </a:r>
            <a:endParaRPr lang="en-US" altLang="ja-JP" sz="2000" dirty="0">
              <a:solidFill>
                <a:sysClr val="windowText" lastClr="0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582727" y="1618002"/>
            <a:ext cx="9605083" cy="3584933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40775" tIns="70388" rIns="140775" bIns="70388" rtlCol="0" anchor="ctr"/>
          <a:lstStyle/>
          <a:p>
            <a:r>
              <a:rPr lang="ja-JP" altLang="en-US" sz="3200" b="1" dirty="0">
                <a:solidFill>
                  <a:srgbClr val="FD036E"/>
                </a:solidFill>
                <a:latin typeface="+mn-ea"/>
              </a:rPr>
              <a:t>①ニーズが不明　</a:t>
            </a:r>
            <a:endParaRPr lang="en-US" altLang="ja-JP" sz="3200" b="1" dirty="0">
              <a:solidFill>
                <a:srgbClr val="FD036E"/>
              </a:solidFill>
              <a:latin typeface="+mn-ea"/>
            </a:endParaRPr>
          </a:p>
          <a:p>
            <a:pPr>
              <a:spcAft>
                <a:spcPts val="1200"/>
              </a:spcAft>
            </a:pPr>
            <a:r>
              <a:rPr lang="ja-JP" altLang="en-US" sz="2400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本当にデータ使われるの？</a:t>
            </a:r>
            <a:endParaRPr lang="en-US" altLang="ja-JP" sz="2400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ja-JP" altLang="en-US" sz="3200" b="1" dirty="0">
                <a:solidFill>
                  <a:srgbClr val="FD036E"/>
                </a:solidFill>
                <a:latin typeface="+mn-ea"/>
              </a:rPr>
              <a:t>②その割に手間</a:t>
            </a:r>
            <a:r>
              <a:rPr lang="ja-JP" altLang="en-US" sz="14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endParaRPr lang="en-US" altLang="ja-JP" sz="1400" dirty="0">
              <a:solidFill>
                <a:sysClr val="windowText" lastClr="0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ja-JP" altLang="en-US" sz="14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　</a:t>
            </a:r>
            <a:r>
              <a:rPr lang="ja-JP" altLang="en-US" sz="24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通常業務の中で作成していないデータ項目・フォーマットの作成・更新　　</a:t>
            </a:r>
            <a:endParaRPr lang="en-US" altLang="ja-JP" sz="2400" dirty="0">
              <a:solidFill>
                <a:sysClr val="windowText" lastClr="0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spcAft>
                <a:spcPts val="1200"/>
              </a:spcAft>
            </a:pPr>
            <a:r>
              <a:rPr lang="ja-JP" altLang="en-US" sz="24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カタログサイトへの掲載作業</a:t>
            </a:r>
            <a:endParaRPr lang="en-US" altLang="ja-JP" sz="2400" dirty="0">
              <a:solidFill>
                <a:sysClr val="windowText" lastClr="0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ja-JP" altLang="en-US" sz="3200" b="1" dirty="0">
                <a:solidFill>
                  <a:srgbClr val="FD036E"/>
                </a:solidFill>
                <a:latin typeface="+mn-ea"/>
              </a:rPr>
              <a:t>③漠然とした不安</a:t>
            </a:r>
            <a:r>
              <a:rPr lang="ja-JP" altLang="en-US" sz="14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endParaRPr lang="en-US" altLang="ja-JP" sz="1400" dirty="0">
              <a:solidFill>
                <a:sysClr val="windowText" lastClr="0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ja-JP" altLang="en-US" sz="14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　</a:t>
            </a:r>
            <a:r>
              <a:rPr lang="ja-JP" altLang="en-US" sz="24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よくわからないけど、クレーム、トラブルがあるかもしれないので、回避</a:t>
            </a:r>
            <a:endParaRPr lang="en-US" altLang="ja-JP" sz="2400" dirty="0">
              <a:solidFill>
                <a:sysClr val="windowText" lastClr="0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 bwMode="auto">
          <a:xfrm>
            <a:off x="310247" y="1063336"/>
            <a:ext cx="9756845" cy="800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l"/>
            <a:r>
              <a:rPr lang="ja-JP" altLang="en-US" sz="2400" b="1" dirty="0">
                <a:solidFill>
                  <a:srgbClr val="006600"/>
                </a:solidFill>
                <a:latin typeface="+mn-ea"/>
              </a:rPr>
              <a:t> </a:t>
            </a:r>
            <a:r>
              <a:rPr lang="ja-JP" altLang="en-US" sz="2000" b="1" dirty="0">
                <a:solidFill>
                  <a:srgbClr val="006600"/>
                </a:solidFill>
                <a:latin typeface="+mn-ea"/>
              </a:rPr>
              <a:t> オープンデータを庁内で推進する際の</a:t>
            </a:r>
            <a:r>
              <a:rPr lang="ja-JP" altLang="en-US" sz="3200" b="1" dirty="0">
                <a:solidFill>
                  <a:srgbClr val="006600"/>
                </a:solidFill>
                <a:latin typeface="+mn-ea"/>
              </a:rPr>
              <a:t>阻害要因（仮説）</a:t>
            </a:r>
            <a:endParaRPr lang="en-US" altLang="ja-JP" sz="3200" b="1" dirty="0">
              <a:solidFill>
                <a:srgbClr val="006600"/>
              </a:solidFill>
              <a:latin typeface="+mn-ea"/>
            </a:endParaRPr>
          </a:p>
          <a:p>
            <a:pPr algn="l"/>
            <a:endParaRPr kumimoji="1" lang="ja-JP" altLang="en-US" sz="1400" dirty="0">
              <a:solidFill>
                <a:sysClr val="windowText" lastClr="0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3" name="下矢印 2"/>
          <p:cNvSpPr/>
          <p:nvPr/>
        </p:nvSpPr>
        <p:spPr bwMode="auto">
          <a:xfrm>
            <a:off x="2316435" y="5286735"/>
            <a:ext cx="877824" cy="502920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bg1">
                <a:lumMod val="65000"/>
              </a:schemeClr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140775" tIns="70388" rIns="140775" bIns="70388" rtlCol="0" anchor="ctr"/>
          <a:lstStyle/>
          <a:p>
            <a:pPr algn="ctr">
              <a:lnSpc>
                <a:spcPts val="1440"/>
              </a:lnSpc>
            </a:pPr>
            <a:endParaRPr kumimoji="0" lang="ja-JP" altLang="en-US" sz="1400" b="1" u="sng" kern="0" dirty="0">
              <a:solidFill>
                <a:prstClr val="black"/>
              </a:solidFill>
              <a:latin typeface="+mn-ea"/>
              <a:cs typeface="メイリオ" panose="020B0604030504040204" pitchFamily="50" charset="-128"/>
            </a:endParaRPr>
          </a:p>
        </p:txBody>
      </p:sp>
      <p:sp>
        <p:nvSpPr>
          <p:cNvPr id="17" name="下矢印 16"/>
          <p:cNvSpPr/>
          <p:nvPr/>
        </p:nvSpPr>
        <p:spPr bwMode="auto">
          <a:xfrm>
            <a:off x="7424883" y="5286735"/>
            <a:ext cx="877824" cy="502920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bg1">
                <a:lumMod val="65000"/>
              </a:schemeClr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140775" tIns="70388" rIns="140775" bIns="70388" rtlCol="0" anchor="ctr"/>
          <a:lstStyle/>
          <a:p>
            <a:pPr algn="ctr">
              <a:lnSpc>
                <a:spcPts val="1440"/>
              </a:lnSpc>
            </a:pPr>
            <a:endParaRPr kumimoji="0" lang="ja-JP" altLang="en-US" sz="1400" b="1" u="sng" kern="0" dirty="0">
              <a:solidFill>
                <a:prstClr val="black"/>
              </a:solidFill>
              <a:latin typeface="+mn-ea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51285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8</a:t>
            </a:fld>
            <a:endParaRPr kumimoji="1" lang="ja-JP" altLang="en-US" dirty="0"/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583377" y="128565"/>
            <a:ext cx="9604434" cy="258117"/>
          </a:xfrm>
          <a:prstGeom prst="rect">
            <a:avLst/>
          </a:prstGeom>
        </p:spPr>
        <p:txBody>
          <a:bodyPr vert="horz" wrap="none" lIns="100796" tIns="50398" rIns="100796" bIns="50398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endParaRPr lang="ja-JP" altLang="en-US" sz="1323" dirty="0">
              <a:latin typeface="+mn-ea"/>
              <a:ea typeface="+mn-ea"/>
            </a:endParaRPr>
          </a:p>
        </p:txBody>
      </p:sp>
      <p:grpSp>
        <p:nvGrpSpPr>
          <p:cNvPr id="13" name="正方形/長方形 5"/>
          <p:cNvGrpSpPr>
            <a:grpSpLocks/>
          </p:cNvGrpSpPr>
          <p:nvPr/>
        </p:nvGrpSpPr>
        <p:grpSpPr bwMode="auto">
          <a:xfrm>
            <a:off x="489" y="745358"/>
            <a:ext cx="10690835" cy="195991"/>
            <a:chOff x="-4" y="276"/>
            <a:chExt cx="5764" cy="112"/>
          </a:xfrm>
        </p:grpSpPr>
        <p:pic>
          <p:nvPicPr>
            <p:cNvPr id="14" name="正方形/長方形 5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995162">
                <a:defRPr/>
              </a:pPr>
              <a:endParaRPr lang="ja-JP" altLang="en-US" sz="848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10" name="タイトル 6"/>
          <p:cNvSpPr txBox="1">
            <a:spLocks/>
          </p:cNvSpPr>
          <p:nvPr/>
        </p:nvSpPr>
        <p:spPr bwMode="auto">
          <a:xfrm>
            <a:off x="310247" y="137390"/>
            <a:ext cx="1008152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3200" b="1" spc="-15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２．３　取組事例の紹介</a:t>
            </a:r>
            <a:r>
              <a:rPr lang="ja-JP" altLang="en-US" sz="28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（実務担当者の試行錯誤からの一考察）</a:t>
            </a:r>
            <a:endParaRPr lang="ja-JP" altLang="en-US" sz="3600" b="1" spc="-15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1952166" y="1792171"/>
            <a:ext cx="7561994" cy="122923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40775" tIns="70388" rIns="140775" bIns="70388" rtlCol="0" anchor="ctr"/>
          <a:lstStyle/>
          <a:p>
            <a:r>
              <a:rPr lang="ja-JP" altLang="en-US" sz="2800" dirty="0">
                <a:solidFill>
                  <a:srgbClr val="FD036E"/>
                </a:solidFill>
                <a:latin typeface="+mn-ea"/>
              </a:rPr>
              <a:t>①ニーズが不明　</a:t>
            </a:r>
            <a:endParaRPr lang="en-US" altLang="ja-JP" sz="2800" dirty="0">
              <a:solidFill>
                <a:srgbClr val="FD036E"/>
              </a:solidFill>
              <a:latin typeface="+mn-ea"/>
            </a:endParaRPr>
          </a:p>
          <a:p>
            <a:r>
              <a:rPr lang="ja-JP" altLang="en-US" sz="2800" dirty="0">
                <a:solidFill>
                  <a:srgbClr val="FD036E"/>
                </a:solidFill>
                <a:latin typeface="+mn-ea"/>
              </a:rPr>
              <a:t>②その割に手間</a:t>
            </a:r>
            <a:endParaRPr lang="en-US" altLang="ja-JP" sz="2800" dirty="0">
              <a:solidFill>
                <a:srgbClr val="FD036E"/>
              </a:solidFill>
              <a:latin typeface="+mn-ea"/>
            </a:endParaRPr>
          </a:p>
          <a:p>
            <a:r>
              <a:rPr lang="ja-JP" altLang="en-US" sz="2800" dirty="0">
                <a:solidFill>
                  <a:srgbClr val="FD036E"/>
                </a:solidFill>
                <a:latin typeface="+mn-ea"/>
              </a:rPr>
              <a:t>③漠然とした不安</a:t>
            </a:r>
            <a:r>
              <a:rPr lang="ja-JP" altLang="en-US" sz="16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endParaRPr lang="en-US" altLang="ja-JP" sz="1600" dirty="0">
              <a:solidFill>
                <a:sysClr val="windowText" lastClr="0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 bwMode="auto">
          <a:xfrm>
            <a:off x="310247" y="1177556"/>
            <a:ext cx="9756845" cy="800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l"/>
            <a:r>
              <a:rPr lang="ja-JP" altLang="en-US" sz="3200" b="1" dirty="0">
                <a:solidFill>
                  <a:srgbClr val="006600"/>
                </a:solidFill>
                <a:latin typeface="+mn-ea"/>
              </a:rPr>
              <a:t> これらの</a:t>
            </a:r>
            <a:r>
              <a:rPr lang="ja-JP" altLang="en-US" sz="3200" b="1" u="heavy" dirty="0">
                <a:solidFill>
                  <a:srgbClr val="006600"/>
                </a:solidFill>
                <a:uFill>
                  <a:solidFill>
                    <a:srgbClr val="FD036E"/>
                  </a:solidFill>
                </a:uFill>
                <a:latin typeface="+mn-ea"/>
              </a:rPr>
              <a:t>阻害要因</a:t>
            </a:r>
            <a:r>
              <a:rPr lang="ja-JP" altLang="en-US" sz="3200" b="1" dirty="0">
                <a:solidFill>
                  <a:srgbClr val="006600"/>
                </a:solidFill>
                <a:latin typeface="+mn-ea"/>
              </a:rPr>
              <a:t>を取り除くためには？</a:t>
            </a:r>
            <a:endParaRPr lang="en-US" altLang="ja-JP" sz="3200" b="1" dirty="0">
              <a:solidFill>
                <a:srgbClr val="006600"/>
              </a:solidFill>
              <a:latin typeface="+mn-ea"/>
            </a:endParaRPr>
          </a:p>
          <a:p>
            <a:pPr algn="l"/>
            <a:endParaRPr kumimoji="1" lang="ja-JP" altLang="en-US" sz="1400" dirty="0">
              <a:solidFill>
                <a:sysClr val="windowText" lastClr="0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8" name="正方形/長方形 17"/>
          <p:cNvSpPr/>
          <p:nvPr/>
        </p:nvSpPr>
        <p:spPr bwMode="auto">
          <a:xfrm>
            <a:off x="425130" y="3486154"/>
            <a:ext cx="9841552" cy="2831961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40775" tIns="70388" rIns="140775" bIns="70388" rtlCol="0" anchor="ctr"/>
          <a:lstStyle/>
          <a:p>
            <a:pPr>
              <a:lnSpc>
                <a:spcPct val="150000"/>
              </a:lnSpc>
            </a:pPr>
            <a:r>
              <a:rPr lang="ja-JP" altLang="en-US" sz="2000" b="1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lang="ja-JP" altLang="en-US" sz="3200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→　様々なアプローチ方法があると思いますが、</a:t>
            </a:r>
            <a:endParaRPr lang="en-US" altLang="ja-JP" sz="3200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 　この後の研修があるので、　ここでは、</a:t>
            </a:r>
            <a:endParaRPr lang="en-US" altLang="ja-JP" sz="3200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3200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     </a:t>
            </a:r>
            <a:r>
              <a:rPr lang="ja-JP" altLang="en-US" sz="3200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lang="ja-JP" altLang="en-US" sz="3200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県の担当者が試行錯誤する中で見いだした</a:t>
            </a:r>
            <a:endParaRPr lang="en-US" altLang="ja-JP" sz="3200" u="sng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3200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       </a:t>
            </a:r>
            <a:r>
              <a:rPr lang="ja-JP" altLang="en-US" sz="3200" u="sng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一筋の光明</a:t>
            </a:r>
            <a:r>
              <a:rPr lang="ja-JP" altLang="en-US" sz="3200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を紹介します</a:t>
            </a:r>
            <a:r>
              <a:rPr lang="ja-JP" altLang="en-US" sz="12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endParaRPr lang="en-US" altLang="ja-JP" sz="1200" dirty="0">
              <a:solidFill>
                <a:sysClr val="windowText" lastClr="0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4020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9</a:t>
            </a:fld>
            <a:endParaRPr kumimoji="1" lang="ja-JP" altLang="en-US" dirty="0"/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583377" y="128565"/>
            <a:ext cx="9604434" cy="258117"/>
          </a:xfrm>
          <a:prstGeom prst="rect">
            <a:avLst/>
          </a:prstGeom>
        </p:spPr>
        <p:txBody>
          <a:bodyPr vert="horz" wrap="none" lIns="100796" tIns="50398" rIns="100796" bIns="50398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endParaRPr lang="ja-JP" altLang="en-US" sz="1323" dirty="0">
              <a:latin typeface="+mn-ea"/>
              <a:ea typeface="+mn-ea"/>
            </a:endParaRPr>
          </a:p>
        </p:txBody>
      </p:sp>
      <p:grpSp>
        <p:nvGrpSpPr>
          <p:cNvPr id="13" name="正方形/長方形 5"/>
          <p:cNvGrpSpPr>
            <a:grpSpLocks/>
          </p:cNvGrpSpPr>
          <p:nvPr/>
        </p:nvGrpSpPr>
        <p:grpSpPr bwMode="auto">
          <a:xfrm>
            <a:off x="489" y="745358"/>
            <a:ext cx="10690835" cy="195991"/>
            <a:chOff x="-4" y="276"/>
            <a:chExt cx="5764" cy="112"/>
          </a:xfrm>
        </p:grpSpPr>
        <p:pic>
          <p:nvPicPr>
            <p:cNvPr id="14" name="正方形/長方形 5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995162">
                <a:defRPr/>
              </a:pPr>
              <a:endParaRPr lang="ja-JP" altLang="en-US" sz="848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10" name="タイトル 6"/>
          <p:cNvSpPr txBox="1">
            <a:spLocks/>
          </p:cNvSpPr>
          <p:nvPr/>
        </p:nvSpPr>
        <p:spPr bwMode="auto">
          <a:xfrm>
            <a:off x="310247" y="137390"/>
            <a:ext cx="1008152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3200" b="1" spc="-15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２．３　取組事例の紹介</a:t>
            </a:r>
            <a:r>
              <a:rPr lang="ja-JP" altLang="en-US" sz="28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（実務担当者の試行錯誤からの一考察）</a:t>
            </a:r>
            <a:endParaRPr lang="ja-JP" altLang="en-US" sz="3600" b="1" spc="-15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498282" y="1977743"/>
            <a:ext cx="7695348" cy="920905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40775" tIns="70388" rIns="140775" bIns="70388" rtlCol="0" anchor="ctr"/>
          <a:lstStyle/>
          <a:p>
            <a:r>
              <a:rPr lang="ja-JP" altLang="en-US" sz="3600" dirty="0">
                <a:solidFill>
                  <a:srgbClr val="FD036E"/>
                </a:solidFill>
                <a:latin typeface="+mn-ea"/>
              </a:rPr>
              <a:t>「使う側」を体験→意義を実感</a:t>
            </a:r>
            <a:endParaRPr lang="en-US" altLang="ja-JP" sz="3600" dirty="0">
              <a:solidFill>
                <a:srgbClr val="FD036E"/>
              </a:solidFill>
              <a:latin typeface="+mn-ea"/>
            </a:endParaRPr>
          </a:p>
        </p:txBody>
      </p:sp>
      <p:sp>
        <p:nvSpPr>
          <p:cNvPr id="16" name="テキスト ボックス 15"/>
          <p:cNvSpPr txBox="1"/>
          <p:nvPr/>
        </p:nvSpPr>
        <p:spPr bwMode="auto">
          <a:xfrm>
            <a:off x="310247" y="1177556"/>
            <a:ext cx="9756845" cy="800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l"/>
            <a:r>
              <a:rPr lang="ja-JP" altLang="en-US" sz="3200" b="1" dirty="0">
                <a:solidFill>
                  <a:srgbClr val="006600"/>
                </a:solidFill>
                <a:latin typeface="+mn-ea"/>
              </a:rPr>
              <a:t>オープンデータ推進のアプローチ方法</a:t>
            </a:r>
            <a:r>
              <a:rPr lang="en-US" altLang="ja-JP" sz="3200" b="1" dirty="0">
                <a:solidFill>
                  <a:srgbClr val="006600"/>
                </a:solidFill>
                <a:latin typeface="+mn-ea"/>
              </a:rPr>
              <a:t>(</a:t>
            </a:r>
            <a:r>
              <a:rPr lang="ja-JP" altLang="en-US" sz="3200" b="1" dirty="0">
                <a:solidFill>
                  <a:srgbClr val="006600"/>
                </a:solidFill>
                <a:latin typeface="+mn-ea"/>
              </a:rPr>
              <a:t>例</a:t>
            </a:r>
            <a:r>
              <a:rPr lang="en-US" altLang="ja-JP" sz="3200" b="1" dirty="0">
                <a:solidFill>
                  <a:srgbClr val="006600"/>
                </a:solidFill>
                <a:latin typeface="+mn-ea"/>
              </a:rPr>
              <a:t>)</a:t>
            </a:r>
          </a:p>
          <a:p>
            <a:pPr algn="l"/>
            <a:endParaRPr kumimoji="1" lang="ja-JP" altLang="en-US" sz="1400" dirty="0">
              <a:solidFill>
                <a:sysClr val="windowText" lastClr="0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8" name="正方形/長方形 17"/>
          <p:cNvSpPr/>
          <p:nvPr/>
        </p:nvSpPr>
        <p:spPr bwMode="auto">
          <a:xfrm>
            <a:off x="498282" y="3203077"/>
            <a:ext cx="9893493" cy="4001379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40775" tIns="70388" rIns="140775" bIns="70388" rtlCol="0" anchor="t"/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ja-JP" altLang="en-US" sz="2400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「阻害要因①ニーズが不明」に関しては、本来は、「そのデータが何に使われるか」を行政側が想定する必要はない。</a:t>
            </a:r>
            <a:r>
              <a:rPr lang="ja-JP" altLang="en-US" sz="1800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（と、よく言われます）</a:t>
            </a:r>
            <a:endParaRPr lang="en-US" altLang="ja-JP" sz="2400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ja-JP" altLang="en-US" sz="2400" dirty="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　→使う側が決めること。出さないことには使われない。</a:t>
            </a:r>
            <a:endParaRPr lang="en-US" altLang="ja-JP" sz="2400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endParaRPr lang="en-US" altLang="ja-JP" sz="2400" dirty="0">
              <a:solidFill>
                <a:schemeClr val="tx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ja-JP" altLang="en-US" sz="24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とはいえ、 「②その割に手間がかかる」、「③漠然とした不安」</a:t>
            </a:r>
            <a:endParaRPr lang="en-US" altLang="ja-JP" sz="2400" dirty="0">
              <a:solidFill>
                <a:sysClr val="windowText" lastClr="0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spcAft>
                <a:spcPts val="600"/>
              </a:spcAft>
            </a:pPr>
            <a:r>
              <a:rPr lang="ja-JP" altLang="en-US" sz="24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　→</a:t>
            </a:r>
            <a:r>
              <a:rPr lang="ja-JP" altLang="en-US" sz="2400" dirty="0">
                <a:solidFill>
                  <a:srgbClr val="FD036E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「意義」</a:t>
            </a:r>
            <a:r>
              <a:rPr lang="ja-JP" altLang="en-US" sz="24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を感じないことには、動かない</a:t>
            </a:r>
            <a:endParaRPr lang="en-US" altLang="ja-JP" sz="2400" dirty="0">
              <a:solidFill>
                <a:sysClr val="windowText" lastClr="0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spcAft>
                <a:spcPts val="600"/>
              </a:spcAft>
            </a:pPr>
            <a:endParaRPr lang="en-US" altLang="ja-JP" sz="2400" dirty="0">
              <a:solidFill>
                <a:sysClr val="windowText" lastClr="0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spcAft>
                <a:spcPts val="600"/>
              </a:spcAft>
            </a:pPr>
            <a:r>
              <a:rPr lang="ja-JP" altLang="en-US" sz="24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・　意義を実感するには、</a:t>
            </a:r>
            <a:r>
              <a:rPr lang="ja-JP" altLang="en-US" sz="2400" dirty="0">
                <a:solidFill>
                  <a:srgbClr val="FD036E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自らがオープンデータを使う体験</a:t>
            </a:r>
            <a:r>
              <a:rPr lang="ja-JP" altLang="en-US" sz="2400" dirty="0">
                <a:solidFill>
                  <a:sysClr val="windowText" lastClr="0000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をするのが一番</a:t>
            </a:r>
            <a:endParaRPr lang="en-US" altLang="ja-JP" sz="2400" dirty="0">
              <a:solidFill>
                <a:sysClr val="windowText" lastClr="0000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89818746"/>
      </p:ext>
    </p:extLst>
  </p:cSld>
  <p:clrMapOvr>
    <a:masterClrMapping/>
  </p:clrMapOvr>
</p:sld>
</file>

<file path=ppt/theme/theme1.xml><?xml version="1.0" encoding="utf-8"?>
<a:theme xmlns:a="http://schemas.openxmlformats.org/drawingml/2006/main" name="CIOマスタ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rotWithShape="1">
          <a:gsLst>
            <a:gs pos="0">
              <a:srgbClr val="F79646">
                <a:tint val="50000"/>
                <a:satMod val="300000"/>
              </a:srgbClr>
            </a:gs>
            <a:gs pos="35000">
              <a:srgbClr val="F79646">
                <a:tint val="37000"/>
                <a:satMod val="300000"/>
              </a:srgbClr>
            </a:gs>
            <a:gs pos="100000">
              <a:srgbClr val="F79646">
                <a:tint val="15000"/>
                <a:satMod val="350000"/>
              </a:srgbClr>
            </a:gs>
          </a:gsLst>
          <a:lin ang="16200000" scaled="1"/>
        </a:gradFill>
        <a:ln w="9525" cap="flat" cmpd="sng" algn="ctr">
          <a:solidFill>
            <a:srgbClr val="F79646">
              <a:shade val="95000"/>
              <a:satMod val="105000"/>
            </a:srgbClr>
          </a:solidFill>
          <a:prstDash val="solid"/>
          <a:headEnd/>
          <a:tailEnd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a:spPr>
      <a:bodyPr wrap="square" lIns="140775" tIns="70388" rIns="140775" bIns="70388" rtlCol="0" anchor="ctr"/>
      <a:lstStyle>
        <a:defPPr>
          <a:lnSpc>
            <a:spcPts val="1440"/>
          </a:lnSpc>
          <a:defRPr kumimoji="0" sz="1400" b="1" u="sng" kern="0" dirty="0" smtClean="0">
            <a:solidFill>
              <a:prstClr val="black"/>
            </a:solidFill>
            <a:latin typeface="+mn-ea"/>
            <a:cs typeface="メイリオ" panose="020B0604030504040204" pitchFamily="50" charset="-128"/>
          </a:defRPr>
        </a:defPPr>
      </a:lstStyle>
    </a:spDef>
    <a:lnDef>
      <a:spPr>
        <a:ln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 algn="ctr">
          <a:noFill/>
          <a:miter lim="800000"/>
          <a:headEnd/>
          <a:tailEnd/>
        </a:ln>
        <a:effectLst/>
      </a:spPr>
      <a:bodyPr wrap="square" lIns="91406" tIns="45704" rIns="91406" bIns="45704" rtlCol="0">
        <a:spAutoFit/>
      </a:bodyPr>
      <a:lstStyle>
        <a:defPPr algn="l">
          <a:defRPr kumimoji="1" sz="1800" b="1" dirty="0" smtClean="0">
            <a:solidFill>
              <a:sysClr val="windowText" lastClr="000000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865</Words>
  <Application>Microsoft Office PowerPoint</Application>
  <PresentationFormat>ユーザー設定</PresentationFormat>
  <Paragraphs>268</Paragraphs>
  <Slides>13</Slides>
  <Notes>13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2" baseType="lpstr">
      <vt:lpstr>HGS創英角ｺﾞｼｯｸUB</vt:lpstr>
      <vt:lpstr>HG丸ｺﾞｼｯｸM-PRO</vt:lpstr>
      <vt:lpstr>Meiryo UI</vt:lpstr>
      <vt:lpstr>ＭＳ Ｐゴシック</vt:lpstr>
      <vt:lpstr>ＭＳ Ｐ明朝</vt:lpstr>
      <vt:lpstr>Arial</vt:lpstr>
      <vt:lpstr>Calibri</vt:lpstr>
      <vt:lpstr>Wingdings</vt:lpstr>
      <vt:lpstr>CIOマスタ2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2016-10-13T00:16:26Z</dcterms:created>
  <dcterms:modified xsi:type="dcterms:W3CDTF">2019-09-24T06:06:56Z</dcterms:modified>
</cp:coreProperties>
</file>