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0" r:id="rId2"/>
    <p:sldId id="268" r:id="rId3"/>
    <p:sldId id="275" r:id="rId4"/>
    <p:sldId id="368" r:id="rId5"/>
    <p:sldId id="367" r:id="rId6"/>
    <p:sldId id="370" r:id="rId7"/>
    <p:sldId id="372" r:id="rId8"/>
    <p:sldId id="369" r:id="rId9"/>
    <p:sldId id="371" r:id="rId10"/>
    <p:sldId id="3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CE6F2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5" autoAdjust="0"/>
    <p:restoredTop sz="74237" autoAdjust="0"/>
  </p:normalViewPr>
  <p:slideViewPr>
    <p:cSldViewPr>
      <p:cViewPr varScale="1">
        <p:scale>
          <a:sx n="64" d="100"/>
          <a:sy n="64" d="100"/>
        </p:scale>
        <p:origin x="1805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3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FFD8529-5692-A04D-B911-4EDAFD5F71D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3A0030A-6AB3-1047-A47B-9D3B8D59F6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BB65B-F59C-144D-BB4D-48D46BD09914}" type="datetimeFigureOut">
              <a:rPr kumimoji="1" lang="ja-JP" altLang="en-US" smtClean="0"/>
              <a:t>2019/4/26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517413A-5FE7-294C-A765-C6D24B0F29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957B39F-2E8B-624D-B776-136F662BDCC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F0644-6DF8-E747-8C4B-C89A5E4A6A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373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63013" y="251520"/>
            <a:ext cx="5509187" cy="413189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554165"/>
            <a:ext cx="5486400" cy="41310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1pPr>
    <a:lvl2pPr marL="4572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2pPr>
    <a:lvl3pPr marL="9144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3pPr>
    <a:lvl4pPr marL="13716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4pPr>
    <a:lvl5pPr marL="1828800" algn="l" defTabSz="914400" rtl="0" eaLnBrk="1" latinLnBrk="0" hangingPunct="1">
      <a:defRPr kumimoji="1" sz="1200" b="0" i="0" kern="1200">
        <a:solidFill>
          <a:schemeClr val="tx1"/>
        </a:solidFill>
        <a:latin typeface="Meiryo UI" panose="020B0604030504040204" pitchFamily="34" charset="-128"/>
        <a:ea typeface="Meiryo UI" panose="020B0604030504040204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2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372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1615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44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8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786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295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95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2502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63575" y="250825"/>
            <a:ext cx="5508625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429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+mj-ea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76D350-2C90-0642-8ADD-501F55C6F30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7088" y="1989138"/>
            <a:ext cx="3816350" cy="647700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74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0" dirty="0">
                <a:solidFill>
                  <a:schemeClr val="tx1"/>
                </a:solidFill>
                <a:latin typeface="+mj-ea"/>
                <a:ea typeface="+mj-ea"/>
                <a:cs typeface="Arial" panose="020B0604020202020204" pitchFamily="34" charset="0"/>
              </a:rPr>
              <a:t>Contents</a:t>
            </a:r>
            <a:endParaRPr kumimoji="1" lang="ja-JP" altLang="en-US" sz="3200" b="0" dirty="0">
              <a:solidFill>
                <a:schemeClr val="tx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 b="0">
                <a:latin typeface="+mj-ea"/>
                <a:ea typeface="+mj-ea"/>
              </a:defRPr>
            </a:lvl1pPr>
            <a:lvl2pPr>
              <a:defRPr b="0">
                <a:latin typeface="+mj-ea"/>
                <a:ea typeface="+mj-ea"/>
              </a:defRPr>
            </a:lvl2pPr>
            <a:lvl3pPr>
              <a:defRPr b="0">
                <a:latin typeface="+mj-ea"/>
                <a:ea typeface="+mj-ea"/>
              </a:defRPr>
            </a:lvl3pPr>
            <a:lvl4pPr>
              <a:defRPr b="0">
                <a:latin typeface="+mj-ea"/>
                <a:ea typeface="+mj-ea"/>
              </a:defRPr>
            </a:lvl4pPr>
            <a:lvl5pPr>
              <a:defRPr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7554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+mj-ea"/>
                <a:ea typeface="+mj-ea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+mj-ea"/>
                <a:ea typeface="+mj-ea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08104" y="6525344"/>
            <a:ext cx="3096344" cy="288032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CC BY 4.0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6" r:id="rId3"/>
    <p:sldLayoutId id="2147483675" r:id="rId4"/>
    <p:sldLayoutId id="2147483672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>
            <a:normAutofit/>
          </a:bodyPr>
          <a:lstStyle/>
          <a:p>
            <a:pPr algn="r"/>
            <a:r>
              <a:rPr kumimoji="1" lang="ja-JP" altLang="en-US" sz="2800">
                <a:latin typeface="+mj-lt"/>
              </a:rPr>
              <a:t>オープンデータリーダ育成研修</a:t>
            </a:r>
            <a:endParaRPr kumimoji="1" lang="ja-JP" altLang="en-US" sz="2800" dirty="0">
              <a:latin typeface="+mj-lt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latin typeface="+mj-lt"/>
              </a:rPr>
              <a:t>オープンデータリーダの皆様へのお願い</a:t>
            </a:r>
            <a:endParaRPr kumimoji="1" lang="ja-JP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2948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11"/>
          <p:cNvSpPr>
            <a:spLocks noChangeArrowheads="1"/>
          </p:cNvSpPr>
          <p:nvPr/>
        </p:nvSpPr>
        <p:spPr bwMode="gray">
          <a:xfrm>
            <a:off x="251520" y="2771636"/>
            <a:ext cx="864000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+mj-ea"/>
              <a:ea typeface="+mj-ea"/>
            </a:endParaRPr>
          </a:p>
        </p:txBody>
      </p:sp>
      <p:sp>
        <p:nvSpPr>
          <p:cNvPr id="8" name="Text Box 35"/>
          <p:cNvSpPr txBox="1">
            <a:spLocks noChangeArrowheads="1"/>
          </p:cNvSpPr>
          <p:nvPr/>
        </p:nvSpPr>
        <p:spPr bwMode="gray">
          <a:xfrm>
            <a:off x="561975" y="2153703"/>
            <a:ext cx="99578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ja-JP" sz="3000" dirty="0">
                <a:solidFill>
                  <a:schemeClr val="tx1"/>
                </a:solidFill>
                <a:latin typeface="+mj-ea"/>
                <a:ea typeface="+mj-ea"/>
                <a:cs typeface="Arial Unicode MS" pitchFamily="50" charset="-128"/>
              </a:rPr>
              <a:t>END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696BAA8A-3517-F44F-B2D3-A4A454F51D96}"/>
              </a:ext>
            </a:extLst>
          </p:cNvPr>
          <p:cNvSpPr txBox="1">
            <a:spLocks/>
          </p:cNvSpPr>
          <p:nvPr/>
        </p:nvSpPr>
        <p:spPr>
          <a:xfrm>
            <a:off x="3498702" y="2932007"/>
            <a:ext cx="5328592" cy="53860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ja-JP" altLang="en-US" sz="2800">
                <a:latin typeface="+mj-ea"/>
              </a:rPr>
              <a:t>オープンデータリーダ育成研修</a:t>
            </a:r>
            <a:endParaRPr lang="ja-JP" altLang="en-US" sz="2800" dirty="0">
              <a:latin typeface="+mj-ea"/>
            </a:endParaRPr>
          </a:p>
        </p:txBody>
      </p:sp>
      <p:sp>
        <p:nvSpPr>
          <p:cNvPr id="12" name="サブタイトル 3">
            <a:extLst>
              <a:ext uri="{FF2B5EF4-FFF2-40B4-BE49-F238E27FC236}">
                <a16:creationId xmlns:a16="http://schemas.microsoft.com/office/drawing/2014/main" id="{8652BA7F-5C09-4B4B-B092-549AE485DB91}"/>
              </a:ext>
            </a:extLst>
          </p:cNvPr>
          <p:cNvSpPr txBox="1">
            <a:spLocks/>
          </p:cNvSpPr>
          <p:nvPr/>
        </p:nvSpPr>
        <p:spPr>
          <a:xfrm>
            <a:off x="3498702" y="3669365"/>
            <a:ext cx="5328592" cy="2059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2400" dirty="0">
                <a:latin typeface="+mj-ea"/>
                <a:ea typeface="+mj-ea"/>
              </a:rPr>
              <a:t>オープンデータリーダの皆様へのお願い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57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9">
            <a:extLst>
              <a:ext uri="{FF2B5EF4-FFF2-40B4-BE49-F238E27FC236}">
                <a16:creationId xmlns:a16="http://schemas.microsoft.com/office/drawing/2014/main" id="{8FB1291F-8409-42A7-9AED-FB879603745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178636"/>
            <a:ext cx="468269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solidFill>
                  <a:schemeClr val="tx1"/>
                </a:solidFill>
                <a:latin typeface="+mj-ea"/>
                <a:ea typeface="+mj-ea"/>
              </a:rPr>
              <a:t>１</a:t>
            </a:r>
            <a:r>
              <a:rPr lang="en-US" altLang="ja-JP" sz="2200" dirty="0">
                <a:solidFill>
                  <a:schemeClr val="tx1"/>
                </a:solidFill>
                <a:latin typeface="+mj-ea"/>
                <a:ea typeface="+mj-ea"/>
              </a:rPr>
              <a:t>.</a:t>
            </a:r>
            <a:r>
              <a:rPr lang="ja-JP" altLang="en-US" sz="2200" dirty="0">
                <a:latin typeface="+mj-ea"/>
                <a:ea typeface="+mj-ea"/>
              </a:rPr>
              <a:t> 今後の庁内での研修開催にあたって</a:t>
            </a:r>
            <a:endParaRPr lang="ja-JP" altLang="en-US" sz="22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" name="Text Box 31">
            <a:extLst>
              <a:ext uri="{FF2B5EF4-FFF2-40B4-BE49-F238E27FC236}">
                <a16:creationId xmlns:a16="http://schemas.microsoft.com/office/drawing/2014/main" id="{2AA45135-99A0-4D96-8159-29900E9825E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3677429"/>
            <a:ext cx="44935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２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オープンデータ化支援研修について</a:t>
            </a:r>
          </a:p>
        </p:txBody>
      </p:sp>
      <p:sp>
        <p:nvSpPr>
          <p:cNvPr id="8" name="Text Box 31">
            <a:extLst>
              <a:ext uri="{FF2B5EF4-FFF2-40B4-BE49-F238E27FC236}">
                <a16:creationId xmlns:a16="http://schemas.microsoft.com/office/drawing/2014/main" id="{481B14C7-A8BD-48B1-9937-DC8AD9C3ADB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66738" y="4172729"/>
            <a:ext cx="46522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ja-JP" altLang="en-US" sz="2200" dirty="0">
                <a:latin typeface="+mj-ea"/>
                <a:ea typeface="+mj-ea"/>
              </a:rPr>
              <a:t>３</a:t>
            </a:r>
            <a:r>
              <a:rPr lang="en-US" altLang="ja-JP" sz="2200" dirty="0">
                <a:latin typeface="+mj-ea"/>
                <a:ea typeface="+mj-ea"/>
              </a:rPr>
              <a:t>. </a:t>
            </a:r>
            <a:r>
              <a:rPr lang="ja-JP" altLang="en-US" sz="2200" dirty="0">
                <a:latin typeface="+mj-ea"/>
                <a:ea typeface="+mj-ea"/>
              </a:rPr>
              <a:t>オープンデータ研修ポータルのご紹介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6721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1.</a:t>
            </a:r>
            <a:r>
              <a:rPr lang="ja-JP" altLang="en-US" dirty="0">
                <a:latin typeface="+mn-ea"/>
                <a:ea typeface="+mn-ea"/>
              </a:rPr>
              <a:t> 今後の庁内での研修開催にあたって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1700807"/>
            <a:ext cx="7848872" cy="9932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・オープンデータの基礎知識、実務</a:t>
            </a:r>
          </a:p>
          <a:p>
            <a:pPr marL="87313" indent="-87313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・庁内でオープンデータを推進するために必要な能力</a:t>
            </a:r>
            <a:endParaRPr kumimoji="1" lang="en-US" altLang="ja-JP" sz="2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1209200"/>
            <a:ext cx="7848872" cy="510137"/>
          </a:xfrm>
          <a:prstGeom prst="rect">
            <a:avLst/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オープンデータリーダ育成研修の受講</a:t>
            </a:r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110631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本日</a:t>
            </a:r>
            <a:endParaRPr kumimoji="1" lang="en-US" altLang="ja-JP" sz="2400" b="1" dirty="0">
              <a:latin typeface="+mn-ea"/>
            </a:endParaRPr>
          </a:p>
          <a:p>
            <a:pPr algn="ctr"/>
            <a:r>
              <a:rPr kumimoji="1" lang="ja-JP" altLang="en-US" sz="2400" b="1" dirty="0">
                <a:latin typeface="+mn-ea"/>
              </a:rPr>
              <a:t>受講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17" name="下矢印 16"/>
          <p:cNvSpPr/>
          <p:nvPr/>
        </p:nvSpPr>
        <p:spPr>
          <a:xfrm>
            <a:off x="2699792" y="3140968"/>
            <a:ext cx="3744416" cy="576064"/>
          </a:xfrm>
          <a:prstGeom prst="downArrow">
            <a:avLst>
              <a:gd name="adj1" fmla="val 72369"/>
              <a:gd name="adj2" fmla="val 100000"/>
            </a:avLst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24000" rIns="36000" rtlCol="0" anchor="ctr"/>
          <a:lstStyle/>
          <a:p>
            <a:pPr algn="ctr"/>
            <a:r>
              <a:rPr kumimoji="1" lang="ja-JP" altLang="en-US" sz="2400" dirty="0"/>
              <a:t>これから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CB26A0EC-9F04-7E41-8FB0-7263EBCA4868}"/>
              </a:ext>
            </a:extLst>
          </p:cNvPr>
          <p:cNvSpPr/>
          <p:nvPr/>
        </p:nvSpPr>
        <p:spPr>
          <a:xfrm>
            <a:off x="539552" y="4601794"/>
            <a:ext cx="7848872" cy="15397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 anchorCtr="0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ご自身の庁内で研修を開催し、原課職員様に「オープンデータの公開は難しいことではない」ということを認識いただき、オープンデータの取組みを進めたいという「思い」を「行動」に変えていただく。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2C65970-1DF5-4E6D-B106-F02A50076722}"/>
              </a:ext>
            </a:extLst>
          </p:cNvPr>
          <p:cNvSpPr txBox="1"/>
          <p:nvPr/>
        </p:nvSpPr>
        <p:spPr>
          <a:xfrm>
            <a:off x="539552" y="4110187"/>
            <a:ext cx="7848872" cy="51013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0" rIns="324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原課職員様を対象とした庁内研修の開催</a:t>
            </a:r>
            <a:r>
              <a:rPr kumimoji="1" lang="ja-JP" altLang="en-US" sz="2800" b="1" kern="0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endParaRPr kumimoji="1" lang="en-US" altLang="ja-JP" sz="2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円/楕円 20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7465531" y="3914829"/>
            <a:ext cx="1498957" cy="810513"/>
          </a:xfrm>
          <a:prstGeom prst="ellipse">
            <a:avLst/>
          </a:prstGeom>
          <a:solidFill>
            <a:schemeClr val="accent6">
              <a:lumMod val="7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36000" rIns="36000" rtlCol="0" anchor="ctr"/>
          <a:lstStyle/>
          <a:p>
            <a:pPr algn="ctr"/>
            <a:r>
              <a:rPr kumimoji="1" lang="ja-JP" altLang="en-US" sz="2400" b="1" dirty="0">
                <a:latin typeface="+mn-ea"/>
              </a:rPr>
              <a:t>お願い</a:t>
            </a:r>
            <a:endParaRPr kumimoji="1" lang="en-US" altLang="ja-JP" sz="2400" b="1" dirty="0">
              <a:latin typeface="+mn-ea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53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2.</a:t>
            </a:r>
            <a:r>
              <a:rPr lang="ja-JP" altLang="en-US" dirty="0">
                <a:latin typeface="+mn-ea"/>
                <a:ea typeface="+mn-ea"/>
              </a:rPr>
              <a:t> オープンデータ化支援研修について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46717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これからオープンデータの取組みを進めようとしている団体のうち、希望のあった一部団体を支援する原課職員様向けの庁内研修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7504" y="836712"/>
            <a:ext cx="9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■オープンデータ化支援研修</a:t>
            </a:r>
            <a:endParaRPr kumimoji="1" lang="en-US" altLang="ja-JP" sz="20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297243"/>
              </p:ext>
            </p:extLst>
          </p:nvPr>
        </p:nvGraphicFramePr>
        <p:xfrm>
          <a:off x="107504" y="1844825"/>
          <a:ext cx="8928992" cy="4922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126597726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710690264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371285306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968632832"/>
                    </a:ext>
                  </a:extLst>
                </a:gridCol>
                <a:gridCol w="3312368">
                  <a:extLst>
                    <a:ext uri="{9D8B030D-6E8A-4147-A177-3AD203B41FA5}">
                      <a16:colId xmlns:a16="http://schemas.microsoft.com/office/drawing/2014/main" val="2252238391"/>
                    </a:ext>
                  </a:extLst>
                </a:gridCol>
              </a:tblGrid>
              <a:tr h="17441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開始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時間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プログラム案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講師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内容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2238487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挨拶・説明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実施自治体幹部</a:t>
                      </a:r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/</a:t>
                      </a: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リーダ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挨拶、研修の全体説明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763140846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受講者自己紹介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グループ内での受講者自己紹介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986403286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13:45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講義①　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オープンデータの定義、意義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オープンデータとは何か、オープンデータを公開することのメリットを理解する</a:t>
                      </a:r>
                      <a:endParaRPr lang="en-US" altLang="ja-JP" sz="160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483713130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14:30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講義②　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都道府県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オープンデータに関する都道府県の取組みの紹介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932696187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14:45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3558810272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14:50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講義③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作業手順の理解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オープンデータ公開までの作業手順、継続のための取り組み内容を理解する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432276992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休憩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―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406200238"/>
                  </a:ext>
                </a:extLst>
              </a:tr>
              <a:tr h="31220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15:35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40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講義④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ディスカッション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地域メンター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今後、公開に向けて取組むオープンデータに関する意見交換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980971890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16:15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確認テスト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テスト配布・答え合わせ・解説・回収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947506193"/>
                  </a:ext>
                </a:extLst>
              </a:tr>
              <a:tr h="174414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16:20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アンケート記入等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受託者</a:t>
                      </a:r>
                      <a:endParaRPr lang="en-US" altLang="ja-JP" sz="160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ja-JP" altLang="en-US" sz="16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アンケート配布、回収</a:t>
                      </a:r>
                      <a:endParaRPr lang="ja-JP" alt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2354775219"/>
                  </a:ext>
                </a:extLst>
              </a:tr>
              <a:tr h="272788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16:25</a:t>
                      </a:r>
                      <a:endParaRPr kumimoji="1" lang="ja-JP" sz="1600" u="none" strike="noStrike" kern="1200" dirty="0">
                        <a:solidFill>
                          <a:schemeClr val="dk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</a:t>
                      </a:r>
                      <a:r>
                        <a:rPr kumimoji="1" lang="ja-JP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分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総通局他</a:t>
                      </a:r>
                    </a:p>
                  </a:txBody>
                  <a:tcPr marL="90000" marR="90000" marT="32400" marB="32400"/>
                </a:tc>
                <a:tc>
                  <a:txBody>
                    <a:bodyPr/>
                    <a:lstStyle/>
                    <a:p>
                      <a:r>
                        <a:rPr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挨拶</a:t>
                      </a:r>
                    </a:p>
                  </a:txBody>
                  <a:tcPr marL="90000" marR="90000" marT="32400" marB="32400"/>
                </a:tc>
                <a:extLst>
                  <a:ext uri="{0D108BD9-81ED-4DB2-BD59-A6C34878D82A}">
                    <a16:rowId xmlns:a16="http://schemas.microsoft.com/office/drawing/2014/main" val="1316034790"/>
                  </a:ext>
                </a:extLst>
              </a:tr>
            </a:tbl>
          </a:graphicData>
        </a:graphic>
      </p:graphicFrame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5148064" y="188640"/>
            <a:ext cx="3888432" cy="864096"/>
          </a:xfrm>
          <a:prstGeom prst="roundRect">
            <a:avLst/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ご自身の庁内研修の開催にあたり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参考にしてください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5242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1691680" y="321297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21497" y="1249596"/>
            <a:ext cx="566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/>
              <a:t>https://www.opendata-training.org/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1844824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主なコンテンツ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2214386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オープンデータリーダ育成研修、オープンデータ化支援研修で使用した「研修教材」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２つの研修内容を補完する「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」環境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オープンデータ全般に関する「</a:t>
            </a:r>
            <a:r>
              <a:rPr lang="en-US" altLang="ja-JP" sz="2000" dirty="0"/>
              <a:t>Q&amp;A</a:t>
            </a:r>
            <a:r>
              <a:rPr lang="ja-JP" altLang="en-US" sz="2000" dirty="0" err="1"/>
              <a:t>、</a:t>
            </a:r>
            <a:r>
              <a:rPr lang="ja-JP" altLang="en-US" sz="2000" dirty="0"/>
              <a:t>相談・問合せ窓口」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00704" y="90872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オープンデータ研修ポータル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26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479208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オープンデータ紹介動画の掲載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オープンデータ紹介動画を見ることができます。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「オープンデータとは？」「オープンデータ化に向け、何から手を付けていいか分からない」といった疑問や悩みをお持ちの方へ、わかりやすい動画を掲載しています。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051720" y="2300066"/>
            <a:ext cx="4680520" cy="415836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2987824" y="6505599"/>
            <a:ext cx="3033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/>
              <a:t>オープンデータ研修ポータル　トップページ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353978"/>
            <a:ext cx="4536504" cy="4377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728" y="2751395"/>
            <a:ext cx="4536504" cy="3563023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2339752" y="3362090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 flipV="1">
            <a:off x="4635020" y="3916912"/>
            <a:ext cx="593358" cy="26055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ABCB27C-72F4-483A-BB38-E3B89521EF7F}"/>
              </a:ext>
            </a:extLst>
          </p:cNvPr>
          <p:cNvSpPr txBox="1"/>
          <p:nvPr/>
        </p:nvSpPr>
        <p:spPr>
          <a:xfrm>
            <a:off x="4644008" y="4154178"/>
            <a:ext cx="27363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オープンデータを紹介する動画を</a:t>
            </a:r>
            <a:r>
              <a:rPr kumimoji="1" lang="en-US" altLang="ja-JP" sz="1600" dirty="0"/>
              <a:t>2</a:t>
            </a:r>
            <a:r>
              <a:rPr kumimoji="1" lang="ja-JP" altLang="en-US" sz="1600" dirty="0"/>
              <a:t>つ掲載しています。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DD9AF38-F320-41C3-BDD3-B985C4B92316}"/>
              </a:ext>
            </a:extLst>
          </p:cNvPr>
          <p:cNvCxnSpPr>
            <a:cxnSpLocks/>
          </p:cNvCxnSpPr>
          <p:nvPr/>
        </p:nvCxnSpPr>
        <p:spPr>
          <a:xfrm flipH="1">
            <a:off x="4644008" y="4678077"/>
            <a:ext cx="584370" cy="62822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角丸四角形 21"/>
          <p:cNvSpPr/>
          <p:nvPr/>
        </p:nvSpPr>
        <p:spPr>
          <a:xfrm>
            <a:off x="2339752" y="5090282"/>
            <a:ext cx="2160240" cy="1224136"/>
          </a:xfrm>
          <a:prstGeom prst="roundRect">
            <a:avLst>
              <a:gd name="adj" fmla="val 11326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28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00704" y="895640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研修教材の掲載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520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オープンデータリーダ育成研修およびオープンデータ化支援研修の研修教材を</a:t>
            </a:r>
            <a:br>
              <a:rPr lang="en-US" altLang="ja-JP" sz="2000" dirty="0"/>
            </a:br>
            <a:r>
              <a:rPr lang="ja-JP" altLang="en-US" sz="2000" dirty="0"/>
              <a:t>ダウンロードすることができます。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1907704" y="2078944"/>
            <a:ext cx="5444889" cy="4158368"/>
            <a:chOff x="3330078" y="2025071"/>
            <a:chExt cx="5892571" cy="450027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7956" y="4556109"/>
              <a:ext cx="5452516" cy="1821553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7956" y="2063111"/>
              <a:ext cx="5452515" cy="2306691"/>
            </a:xfrm>
            <a:prstGeom prst="rect">
              <a:avLst/>
            </a:prstGeom>
          </p:spPr>
        </p:pic>
        <p:sp>
          <p:nvSpPr>
            <p:cNvPr id="24" name="角丸四角形 23"/>
            <p:cNvSpPr/>
            <p:nvPr/>
          </p:nvSpPr>
          <p:spPr>
            <a:xfrm>
              <a:off x="3367956" y="3324888"/>
              <a:ext cx="3004244" cy="1083539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3367956" y="5038820"/>
              <a:ext cx="5236492" cy="133884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78128" y="3584678"/>
              <a:ext cx="642144" cy="281979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6387856" y="3841452"/>
              <a:ext cx="2834793" cy="72799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PDF,PPT</a:t>
              </a:r>
              <a:r>
                <a:rPr kumimoji="1" lang="ja-JP" altLang="en-US" sz="1600" dirty="0"/>
                <a:t>の</a:t>
              </a:r>
              <a:r>
                <a:rPr kumimoji="1" lang="en-US" altLang="ja-JP" sz="1600" dirty="0"/>
                <a:t>2</a:t>
              </a:r>
              <a:r>
                <a:rPr kumimoji="1" lang="ja-JP" altLang="en-US" sz="1600" dirty="0" err="1"/>
                <a:t>つの</a:t>
              </a:r>
              <a:r>
                <a:rPr kumimoji="1" lang="ja-JP" altLang="en-US" sz="1600" dirty="0"/>
                <a:t>ファイル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形式で掲載しています。</a:t>
              </a: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4316" y="4408427"/>
              <a:ext cx="245956" cy="58477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正方形/長方形 28"/>
            <p:cNvSpPr/>
            <p:nvPr/>
          </p:nvSpPr>
          <p:spPr>
            <a:xfrm>
              <a:off x="3330078" y="2025071"/>
              <a:ext cx="5524524" cy="450027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2743862" y="6284477"/>
            <a:ext cx="3305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/>
              <a:t>オープンデータリーダ育成研修の画面イメージ</a:t>
            </a:r>
          </a:p>
        </p:txBody>
      </p:sp>
    </p:spTree>
    <p:extLst>
      <p:ext uri="{BB962C8B-B14F-4D97-AF65-F5344CB8AC3E}">
        <p14:creationId xmlns:p14="http://schemas.microsoft.com/office/powerpoint/2010/main" val="778536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00704" y="2420888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Web</a:t>
            </a:r>
            <a:r>
              <a:rPr kumimoji="1" lang="ja-JP" altLang="en-US" sz="2000" dirty="0">
                <a:latin typeface="+mn-ea"/>
              </a:rPr>
              <a:t>演習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49470" y="2793122"/>
            <a:ext cx="88590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e-learning</a:t>
            </a:r>
            <a:r>
              <a:rPr lang="ja-JP" altLang="en-US" sz="2000" dirty="0"/>
              <a:t>」のひとつに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演習があります。</a:t>
            </a:r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「</a:t>
            </a:r>
            <a:r>
              <a:rPr lang="en-US" altLang="ja-JP" sz="2000" dirty="0"/>
              <a:t>Web</a:t>
            </a:r>
            <a:r>
              <a:rPr lang="ja-JP" altLang="en-US" sz="2000" dirty="0"/>
              <a:t>演習」では、</a:t>
            </a:r>
            <a:r>
              <a:rPr lang="en-US" altLang="ja-JP" sz="2000" dirty="0"/>
              <a:t>CSV</a:t>
            </a:r>
            <a:r>
              <a:rPr lang="ja-JP" altLang="en-US" sz="2000" dirty="0"/>
              <a:t>形式のデータ作成を体験することができます。</a:t>
            </a:r>
            <a:endParaRPr lang="en-US" altLang="ja-JP" sz="20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014691" y="3525278"/>
            <a:ext cx="5328591" cy="3301689"/>
            <a:chOff x="3330078" y="2393246"/>
            <a:chExt cx="6384667" cy="3956051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55478" y="2454897"/>
              <a:ext cx="5465141" cy="3894400"/>
            </a:xfrm>
            <a:prstGeom prst="rect">
              <a:avLst/>
            </a:prstGeom>
          </p:spPr>
        </p:pic>
        <p:sp>
          <p:nvSpPr>
            <p:cNvPr id="28" name="正方形/長方形 27"/>
            <p:cNvSpPr/>
            <p:nvPr/>
          </p:nvSpPr>
          <p:spPr>
            <a:xfrm>
              <a:off x="3330078" y="2393246"/>
              <a:ext cx="5524524" cy="378019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>
              <a:off x="3367956" y="4928184"/>
              <a:ext cx="5380508" cy="1068302"/>
            </a:xfrm>
            <a:prstGeom prst="roundRect">
              <a:avLst>
                <a:gd name="adj" fmla="val 11326"/>
              </a:avLst>
            </a:prstGeom>
            <a:noFill/>
            <a:ln w="38100">
              <a:solidFill>
                <a:schemeClr val="accent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DD9AF38-F320-41C3-BDD3-B985C4B923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55976" y="3861048"/>
              <a:ext cx="720080" cy="106713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6ABCB27C-72F4-483A-BB38-E3B89521EF7F}"/>
                </a:ext>
              </a:extLst>
            </p:cNvPr>
            <p:cNvSpPr txBox="1"/>
            <p:nvPr/>
          </p:nvSpPr>
          <p:spPr>
            <a:xfrm>
              <a:off x="5114262" y="3330383"/>
              <a:ext cx="4600483" cy="9956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Web</a:t>
              </a:r>
              <a:r>
                <a:rPr kumimoji="1" lang="ja-JP" altLang="en-US" sz="1600" dirty="0"/>
                <a:t>演習には、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の入力が必要です。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各団体に事前に配布された</a:t>
              </a:r>
              <a:r>
                <a:rPr kumimoji="1" lang="en-US" altLang="ja-JP" sz="1600" dirty="0"/>
                <a:t>ID/PW</a:t>
              </a:r>
              <a:r>
                <a:rPr kumimoji="1" lang="ja-JP" altLang="en-US" sz="1600" dirty="0"/>
                <a:t>を</a:t>
              </a:r>
              <a:br>
                <a:rPr kumimoji="1" lang="en-US" altLang="ja-JP" sz="1600" dirty="0"/>
              </a:br>
              <a:r>
                <a:rPr kumimoji="1" lang="ja-JP" altLang="en-US" sz="1600" dirty="0"/>
                <a:t>ご利用ください。</a:t>
              </a:r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e-learning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49470" y="1266833"/>
            <a:ext cx="88590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全ての職員様にオープンデータの知識を習得して頂けるよう、２つの研修内容を</a:t>
            </a:r>
            <a:br>
              <a:rPr lang="en-US" altLang="ja-JP" sz="2000" dirty="0"/>
            </a:br>
            <a:r>
              <a:rPr lang="ja-JP" altLang="en-US" sz="2000" dirty="0"/>
              <a:t>補完する教材を提供しています。</a:t>
            </a:r>
            <a:endParaRPr lang="en-US" altLang="ja-JP" sz="2000" dirty="0"/>
          </a:p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教材をダウンロードし、各自で学習して頂くことができます。</a:t>
            </a:r>
          </a:p>
        </p:txBody>
      </p:sp>
    </p:spTree>
    <p:extLst>
      <p:ext uri="{BB962C8B-B14F-4D97-AF65-F5344CB8AC3E}">
        <p14:creationId xmlns:p14="http://schemas.microsoft.com/office/powerpoint/2010/main" val="197400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3"/>
          <a:srcRect t="15886" r="2481" b="2813"/>
          <a:stretch/>
        </p:blipFill>
        <p:spPr>
          <a:xfrm>
            <a:off x="3059832" y="1772816"/>
            <a:ext cx="5752524" cy="345638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en-US" altLang="ja-JP" dirty="0">
                <a:latin typeface="+mn-ea"/>
                <a:ea typeface="+mn-ea"/>
              </a:rPr>
              <a:t>3. </a:t>
            </a:r>
            <a:r>
              <a:rPr lang="ja-JP" altLang="en-US" dirty="0">
                <a:latin typeface="+mn-ea"/>
                <a:ea typeface="+mn-ea"/>
              </a:rPr>
              <a:t>オープンデータ研修ポータルのご紹介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オープンデータリーダの皆様へのお願い</a:t>
            </a: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00704" y="884075"/>
            <a:ext cx="3132000" cy="36004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2000" dirty="0">
                <a:latin typeface="+mn-ea"/>
              </a:rPr>
              <a:t>Q&amp;A</a:t>
            </a:r>
            <a:r>
              <a:rPr kumimoji="1" lang="ja-JP" altLang="en-US" sz="2000" dirty="0" err="1">
                <a:latin typeface="+mn-ea"/>
              </a:rPr>
              <a:t>、</a:t>
            </a:r>
            <a:r>
              <a:rPr kumimoji="1" lang="ja-JP" altLang="en-US" sz="2000" dirty="0">
                <a:latin typeface="+mn-ea"/>
              </a:rPr>
              <a:t>相談・問合せ窓口</a:t>
            </a:r>
            <a:endParaRPr kumimoji="1" lang="en-US" altLang="ja-JP" sz="2000" dirty="0">
              <a:latin typeface="+mn-ea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5257932" cy="360793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7E39CBE7-ADE0-2B40-AB48-DC3970304394}"/>
              </a:ext>
            </a:extLst>
          </p:cNvPr>
          <p:cNvSpPr/>
          <p:nvPr/>
        </p:nvSpPr>
        <p:spPr>
          <a:xfrm>
            <a:off x="6516216" y="5517232"/>
            <a:ext cx="2088232" cy="936104"/>
          </a:xfrm>
          <a:prstGeom prst="roundRect">
            <a:avLst>
              <a:gd name="adj" fmla="val 13373"/>
            </a:avLst>
          </a:prstGeom>
          <a:solidFill>
            <a:schemeClr val="tx2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+mn-ea"/>
              </a:rPr>
              <a:t>気軽にご相談・</a:t>
            </a:r>
            <a:endParaRPr kumimoji="1" lang="en-US" altLang="ja-JP" sz="2000" dirty="0">
              <a:latin typeface="+mn-ea"/>
            </a:endParaRPr>
          </a:p>
          <a:p>
            <a:pPr algn="ctr"/>
            <a:r>
              <a:rPr kumimoji="1" lang="ja-JP" altLang="en-US" sz="2000" dirty="0">
                <a:latin typeface="+mn-ea"/>
              </a:rPr>
              <a:t>問合せください</a:t>
            </a:r>
            <a:endParaRPr kumimoji="1" lang="en-US" altLang="ja-JP" sz="20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49470" y="1266833"/>
            <a:ext cx="8426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ja-JP" altLang="en-US" sz="2000" dirty="0"/>
              <a:t>オープンデータを推進するにあたり、相談や問合せしたいことがあれば、お気軽にお問合せください。</a:t>
            </a:r>
            <a:endParaRPr lang="en-US" altLang="ja-JP" sz="2000" dirty="0"/>
          </a:p>
        </p:txBody>
      </p:sp>
      <p:sp>
        <p:nvSpPr>
          <p:cNvPr id="2" name="下矢印 1"/>
          <p:cNvSpPr/>
          <p:nvPr/>
        </p:nvSpPr>
        <p:spPr>
          <a:xfrm rot="3643784">
            <a:off x="6351276" y="4210050"/>
            <a:ext cx="576064" cy="20356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49470" y="6309320"/>
            <a:ext cx="6410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+mn-ea"/>
              </a:rPr>
              <a:t>※</a:t>
            </a:r>
            <a:r>
              <a:rPr lang="ja-JP" altLang="en-US" sz="2000" dirty="0">
                <a:latin typeface="+mn-ea"/>
              </a:rPr>
              <a:t>頂いたご質問をもとに、</a:t>
            </a:r>
            <a:r>
              <a:rPr lang="en-US" altLang="ja-JP" sz="2000" dirty="0">
                <a:latin typeface="+mn-ea"/>
              </a:rPr>
              <a:t>Q&amp;A</a:t>
            </a:r>
            <a:r>
              <a:rPr lang="ja-JP" altLang="en-US" sz="2000" dirty="0">
                <a:latin typeface="+mn-ea"/>
              </a:rPr>
              <a:t>は適宜追加してまいります。</a:t>
            </a:r>
            <a:endParaRPr lang="en-US" altLang="ja-JP" sz="2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91406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692</Words>
  <Application>Microsoft Office PowerPoint</Application>
  <PresentationFormat>画面に合わせる (4:3)</PresentationFormat>
  <Paragraphs>144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Meiryo UI</vt:lpstr>
      <vt:lpstr>游ゴシック</vt:lpstr>
      <vt:lpstr>Arial</vt:lpstr>
      <vt:lpstr>Wingdings</vt:lpstr>
      <vt:lpstr>Office テーマ</vt:lpstr>
      <vt:lpstr>オープンデータリーダ育成研修</vt:lpstr>
      <vt:lpstr>PowerPoint プレゼンテーション</vt:lpstr>
      <vt:lpstr>1. 今後の庁内での研修開催にあたって</vt:lpstr>
      <vt:lpstr>2. オープンデータ化支援研修について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3. オープンデータ研修ポータルのご紹介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2019-01-23T08:17:46Z</dcterms:created>
  <dcterms:modified xsi:type="dcterms:W3CDTF">2019-04-26T08:35:08Z</dcterms:modified>
  <cp:category/>
</cp:coreProperties>
</file>