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906000" cy="6858000" type="A4"/>
  <p:notesSz cx="6735763" cy="9866313"/>
  <p:defaultTextStyle>
    <a:defPPr>
      <a:defRPr lang="ja-JP"/>
    </a:defPPr>
    <a:lvl1pPr marL="0" algn="l" defTabSz="957645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1pPr>
    <a:lvl2pPr marL="478822" algn="l" defTabSz="957645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2pPr>
    <a:lvl3pPr marL="957645" algn="l" defTabSz="957645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3pPr>
    <a:lvl4pPr marL="1436466" algn="l" defTabSz="957645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4pPr>
    <a:lvl5pPr marL="1915289" algn="l" defTabSz="957645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5pPr>
    <a:lvl6pPr marL="2394111" algn="l" defTabSz="957645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6pPr>
    <a:lvl7pPr marL="2872934" algn="l" defTabSz="957645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7pPr>
    <a:lvl8pPr marL="3351755" algn="l" defTabSz="957645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8pPr>
    <a:lvl9pPr marL="3830576" algn="l" defTabSz="957645" rtl="0" eaLnBrk="1" latinLnBrk="0" hangingPunct="1">
      <a:defRPr kumimoji="1" sz="19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6600"/>
    <a:srgbClr val="FFCCFF"/>
    <a:srgbClr val="FF3300"/>
    <a:srgbClr val="CCFFCC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6" d="100"/>
          <a:sy n="96" d="100"/>
        </p:scale>
        <p:origin x="1284" y="90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079C3D2-16F5-4E5E-8D0E-32C9B2124B8B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95325" y="739775"/>
            <a:ext cx="534511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52BDA8-5B13-447C-AB07-E01C556E7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94509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57645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1pPr>
    <a:lvl2pPr marL="478822" algn="l" defTabSz="957645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2pPr>
    <a:lvl3pPr marL="957645" algn="l" defTabSz="957645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3pPr>
    <a:lvl4pPr marL="1436466" algn="l" defTabSz="957645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4pPr>
    <a:lvl5pPr marL="1915289" algn="l" defTabSz="957645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5pPr>
    <a:lvl6pPr marL="2394111" algn="l" defTabSz="957645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6pPr>
    <a:lvl7pPr marL="2872934" algn="l" defTabSz="957645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7pPr>
    <a:lvl8pPr marL="3351755" algn="l" defTabSz="957645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8pPr>
    <a:lvl9pPr marL="3830576" algn="l" defTabSz="957645" rtl="0" eaLnBrk="1" latinLnBrk="0" hangingPunct="1">
      <a:defRPr kumimoji="1"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8"/>
            <a:ext cx="8420100" cy="1470025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1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788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5764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4364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9152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394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8729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3517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8305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4355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24540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1" y="274641"/>
            <a:ext cx="2228850" cy="5851525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41"/>
            <a:ext cx="652145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02948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3259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2"/>
            <a:ext cx="8420100" cy="1362075"/>
          </a:xfrm>
        </p:spPr>
        <p:txBody>
          <a:bodyPr anchor="t"/>
          <a:lstStyle>
            <a:lvl1pPr algn="l">
              <a:defRPr sz="42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4"/>
            <a:ext cx="8420100" cy="1500187"/>
          </a:xfrm>
        </p:spPr>
        <p:txBody>
          <a:bodyPr anchor="b"/>
          <a:lstStyle>
            <a:lvl1pPr marL="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1pPr>
            <a:lvl2pPr marL="478822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2pPr>
            <a:lvl3pPr marL="957645" indent="0">
              <a:buNone/>
              <a:defRPr sz="1700">
                <a:solidFill>
                  <a:schemeClr val="tx1">
                    <a:tint val="75000"/>
                  </a:schemeClr>
                </a:solidFill>
              </a:defRPr>
            </a:lvl3pPr>
            <a:lvl4pPr marL="1436466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4pPr>
            <a:lvl5pPr marL="1915289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5pPr>
            <a:lvl6pPr marL="2394111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6pPr>
            <a:lvl7pPr marL="2872934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7pPr>
            <a:lvl8pPr marL="3351755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8pPr>
            <a:lvl9pPr marL="3830576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80375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2"/>
            <a:ext cx="4375150" cy="4525963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2"/>
            <a:ext cx="4375150" cy="4525963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61319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870" cy="639762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78822" indent="0">
              <a:buNone/>
              <a:defRPr sz="2100" b="1"/>
            </a:lvl2pPr>
            <a:lvl3pPr marL="957645" indent="0">
              <a:buNone/>
              <a:defRPr sz="1900" b="1"/>
            </a:lvl3pPr>
            <a:lvl4pPr marL="1436466" indent="0">
              <a:buNone/>
              <a:defRPr sz="1700" b="1"/>
            </a:lvl4pPr>
            <a:lvl5pPr marL="1915289" indent="0">
              <a:buNone/>
              <a:defRPr sz="1700" b="1"/>
            </a:lvl5pPr>
            <a:lvl6pPr marL="2394111" indent="0">
              <a:buNone/>
              <a:defRPr sz="1700" b="1"/>
            </a:lvl6pPr>
            <a:lvl7pPr marL="2872934" indent="0">
              <a:buNone/>
              <a:defRPr sz="1700" b="1"/>
            </a:lvl7pPr>
            <a:lvl8pPr marL="3351755" indent="0">
              <a:buNone/>
              <a:defRPr sz="1700" b="1"/>
            </a:lvl8pPr>
            <a:lvl9pPr marL="3830576" indent="0">
              <a:buNone/>
              <a:defRPr sz="17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1" y="2174876"/>
            <a:ext cx="4376870" cy="3951288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2" y="1535113"/>
            <a:ext cx="4378589" cy="639762"/>
          </a:xfrm>
        </p:spPr>
        <p:txBody>
          <a:bodyPr anchor="b"/>
          <a:lstStyle>
            <a:lvl1pPr marL="0" indent="0">
              <a:buNone/>
              <a:defRPr sz="2500" b="1"/>
            </a:lvl1pPr>
            <a:lvl2pPr marL="478822" indent="0">
              <a:buNone/>
              <a:defRPr sz="2100" b="1"/>
            </a:lvl2pPr>
            <a:lvl3pPr marL="957645" indent="0">
              <a:buNone/>
              <a:defRPr sz="1900" b="1"/>
            </a:lvl3pPr>
            <a:lvl4pPr marL="1436466" indent="0">
              <a:buNone/>
              <a:defRPr sz="1700" b="1"/>
            </a:lvl4pPr>
            <a:lvl5pPr marL="1915289" indent="0">
              <a:buNone/>
              <a:defRPr sz="1700" b="1"/>
            </a:lvl5pPr>
            <a:lvl6pPr marL="2394111" indent="0">
              <a:buNone/>
              <a:defRPr sz="1700" b="1"/>
            </a:lvl6pPr>
            <a:lvl7pPr marL="2872934" indent="0">
              <a:buNone/>
              <a:defRPr sz="1700" b="1"/>
            </a:lvl7pPr>
            <a:lvl8pPr marL="3351755" indent="0">
              <a:buNone/>
              <a:defRPr sz="1700" b="1"/>
            </a:lvl8pPr>
            <a:lvl9pPr marL="3830576" indent="0">
              <a:buNone/>
              <a:defRPr sz="17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2" y="2174876"/>
            <a:ext cx="4378589" cy="3951288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90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35557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76326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1800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2" y="273050"/>
            <a:ext cx="3259006" cy="1162050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1" y="273052"/>
            <a:ext cx="5537730" cy="5853113"/>
          </a:xfrm>
        </p:spPr>
        <p:txBody>
          <a:bodyPr/>
          <a:lstStyle>
            <a:lvl1pPr>
              <a:defRPr sz="3400"/>
            </a:lvl1pPr>
            <a:lvl2pPr>
              <a:defRPr sz="2900"/>
            </a:lvl2pPr>
            <a:lvl3pPr>
              <a:defRPr sz="25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2" y="1435101"/>
            <a:ext cx="3259006" cy="4691063"/>
          </a:xfrm>
        </p:spPr>
        <p:txBody>
          <a:bodyPr/>
          <a:lstStyle>
            <a:lvl1pPr marL="0" indent="0">
              <a:buNone/>
              <a:defRPr sz="1500"/>
            </a:lvl1pPr>
            <a:lvl2pPr marL="478822" indent="0">
              <a:buNone/>
              <a:defRPr sz="1300"/>
            </a:lvl2pPr>
            <a:lvl3pPr marL="957645" indent="0">
              <a:buNone/>
              <a:defRPr sz="1000"/>
            </a:lvl3pPr>
            <a:lvl4pPr marL="1436466" indent="0">
              <a:buNone/>
              <a:defRPr sz="900"/>
            </a:lvl4pPr>
            <a:lvl5pPr marL="1915289" indent="0">
              <a:buNone/>
              <a:defRPr sz="900"/>
            </a:lvl5pPr>
            <a:lvl6pPr marL="2394111" indent="0">
              <a:buNone/>
              <a:defRPr sz="900"/>
            </a:lvl6pPr>
            <a:lvl7pPr marL="2872934" indent="0">
              <a:buNone/>
              <a:defRPr sz="900"/>
            </a:lvl7pPr>
            <a:lvl8pPr marL="3351755" indent="0">
              <a:buNone/>
              <a:defRPr sz="900"/>
            </a:lvl8pPr>
            <a:lvl9pPr marL="3830576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91831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6" y="4800601"/>
            <a:ext cx="5943600" cy="566738"/>
          </a:xfrm>
        </p:spPr>
        <p:txBody>
          <a:bodyPr anchor="b"/>
          <a:lstStyle>
            <a:lvl1pPr algn="l">
              <a:defRPr sz="21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6" y="612775"/>
            <a:ext cx="5943600" cy="4114800"/>
          </a:xfrm>
        </p:spPr>
        <p:txBody>
          <a:bodyPr/>
          <a:lstStyle>
            <a:lvl1pPr marL="0" indent="0">
              <a:buNone/>
              <a:defRPr sz="3400"/>
            </a:lvl1pPr>
            <a:lvl2pPr marL="478822" indent="0">
              <a:buNone/>
              <a:defRPr sz="2900"/>
            </a:lvl2pPr>
            <a:lvl3pPr marL="957645" indent="0">
              <a:buNone/>
              <a:defRPr sz="2500"/>
            </a:lvl3pPr>
            <a:lvl4pPr marL="1436466" indent="0">
              <a:buNone/>
              <a:defRPr sz="2100"/>
            </a:lvl4pPr>
            <a:lvl5pPr marL="1915289" indent="0">
              <a:buNone/>
              <a:defRPr sz="2100"/>
            </a:lvl5pPr>
            <a:lvl6pPr marL="2394111" indent="0">
              <a:buNone/>
              <a:defRPr sz="2100"/>
            </a:lvl6pPr>
            <a:lvl7pPr marL="2872934" indent="0">
              <a:buNone/>
              <a:defRPr sz="2100"/>
            </a:lvl7pPr>
            <a:lvl8pPr marL="3351755" indent="0">
              <a:buNone/>
              <a:defRPr sz="2100"/>
            </a:lvl8pPr>
            <a:lvl9pPr marL="3830576" indent="0">
              <a:buNone/>
              <a:defRPr sz="21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6" y="5367339"/>
            <a:ext cx="5943600" cy="804862"/>
          </a:xfrm>
        </p:spPr>
        <p:txBody>
          <a:bodyPr/>
          <a:lstStyle>
            <a:lvl1pPr marL="0" indent="0">
              <a:buNone/>
              <a:defRPr sz="1500"/>
            </a:lvl1pPr>
            <a:lvl2pPr marL="478822" indent="0">
              <a:buNone/>
              <a:defRPr sz="1300"/>
            </a:lvl2pPr>
            <a:lvl3pPr marL="957645" indent="0">
              <a:buNone/>
              <a:defRPr sz="1000"/>
            </a:lvl3pPr>
            <a:lvl4pPr marL="1436466" indent="0">
              <a:buNone/>
              <a:defRPr sz="900"/>
            </a:lvl4pPr>
            <a:lvl5pPr marL="1915289" indent="0">
              <a:buNone/>
              <a:defRPr sz="900"/>
            </a:lvl5pPr>
            <a:lvl6pPr marL="2394111" indent="0">
              <a:buNone/>
              <a:defRPr sz="900"/>
            </a:lvl6pPr>
            <a:lvl7pPr marL="2872934" indent="0">
              <a:buNone/>
              <a:defRPr sz="900"/>
            </a:lvl7pPr>
            <a:lvl8pPr marL="3351755" indent="0">
              <a:buNone/>
              <a:defRPr sz="900"/>
            </a:lvl8pPr>
            <a:lvl9pPr marL="3830576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59947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95301" y="274639"/>
            <a:ext cx="8915400" cy="1143000"/>
          </a:xfrm>
          <a:prstGeom prst="rect">
            <a:avLst/>
          </a:prstGeom>
        </p:spPr>
        <p:txBody>
          <a:bodyPr vert="horz" lIns="95764" tIns="47883" rIns="95764" bIns="47883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1" y="1600202"/>
            <a:ext cx="8915400" cy="4525963"/>
          </a:xfrm>
          <a:prstGeom prst="rect">
            <a:avLst/>
          </a:prstGeom>
        </p:spPr>
        <p:txBody>
          <a:bodyPr vert="horz" lIns="95764" tIns="47883" rIns="95764" bIns="47883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301" y="6356353"/>
            <a:ext cx="2311400" cy="365125"/>
          </a:xfrm>
          <a:prstGeom prst="rect">
            <a:avLst/>
          </a:prstGeom>
        </p:spPr>
        <p:txBody>
          <a:bodyPr vert="horz" lIns="95764" tIns="47883" rIns="95764" bIns="47883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97D9E8-1E97-40D0-9D41-2156B2FCAFFA}" type="datetimeFigureOut">
              <a:rPr kumimoji="1" lang="ja-JP" altLang="en-US" smtClean="0"/>
              <a:t>2019/1/16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552" y="6356353"/>
            <a:ext cx="3136900" cy="365125"/>
          </a:xfrm>
          <a:prstGeom prst="rect">
            <a:avLst/>
          </a:prstGeom>
        </p:spPr>
        <p:txBody>
          <a:bodyPr vert="horz" lIns="95764" tIns="47883" rIns="95764" bIns="47883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099301" y="6356353"/>
            <a:ext cx="2311400" cy="365125"/>
          </a:xfrm>
          <a:prstGeom prst="rect">
            <a:avLst/>
          </a:prstGeom>
        </p:spPr>
        <p:txBody>
          <a:bodyPr vert="horz" lIns="95764" tIns="47883" rIns="95764" bIns="47883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1249B6-654B-4B09-AA54-205B46B54E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4240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57645" rtl="0" eaLnBrk="1" latinLnBrk="0" hangingPunct="1">
        <a:spcBef>
          <a:spcPct val="0"/>
        </a:spcBef>
        <a:buNone/>
        <a:defRPr kumimoji="1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59117" indent="-359117" algn="l" defTabSz="95764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400" kern="1200">
          <a:solidFill>
            <a:schemeClr val="tx1"/>
          </a:solidFill>
          <a:latin typeface="+mn-lt"/>
          <a:ea typeface="+mn-ea"/>
          <a:cs typeface="+mn-cs"/>
        </a:defRPr>
      </a:lvl1pPr>
      <a:lvl2pPr marL="778086" indent="-299263" algn="l" defTabSz="957645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900" kern="1200">
          <a:solidFill>
            <a:schemeClr val="tx1"/>
          </a:solidFill>
          <a:latin typeface="+mn-lt"/>
          <a:ea typeface="+mn-ea"/>
          <a:cs typeface="+mn-cs"/>
        </a:defRPr>
      </a:lvl2pPr>
      <a:lvl3pPr marL="1197056" indent="-239411" algn="l" defTabSz="95764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675878" indent="-239411" algn="l" defTabSz="957645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154700" indent="-239411" algn="l" defTabSz="957645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33522" indent="-239411" algn="l" defTabSz="95764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12345" indent="-239411" algn="l" defTabSz="95764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591167" indent="-239411" algn="l" defTabSz="95764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069989" indent="-239411" algn="l" defTabSz="957645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57645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78822" algn="l" defTabSz="957645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2pPr>
      <a:lvl3pPr marL="957645" algn="l" defTabSz="957645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436466" algn="l" defTabSz="957645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915289" algn="l" defTabSz="957645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2394111" algn="l" defTabSz="957645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6pPr>
      <a:lvl7pPr marL="2872934" algn="l" defTabSz="957645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7pPr>
      <a:lvl8pPr marL="3351755" algn="l" defTabSz="957645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8pPr>
      <a:lvl9pPr marL="3830576" algn="l" defTabSz="957645" rtl="0" eaLnBrk="1" latinLnBrk="0" hangingPunct="1"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935555" y="44626"/>
            <a:ext cx="8268919" cy="388637"/>
          </a:xfrm>
          <a:prstGeom prst="rect">
            <a:avLst/>
          </a:prstGeom>
          <a:noFill/>
          <a:ln cmpd="tri">
            <a:noFill/>
          </a:ln>
        </p:spPr>
        <p:txBody>
          <a:bodyPr wrap="square" lIns="95764" tIns="47883" rIns="95764" bIns="47883" rtlCol="0">
            <a:spAutoFit/>
          </a:bodyPr>
          <a:lstStyle/>
          <a:p>
            <a:pPr algn="ctr"/>
            <a:r>
              <a:rPr kumimoji="1" lang="ja-JP" altLang="en-US" dirty="0"/>
              <a:t>宮崎県官民データ活用推進計画の骨子について</a:t>
            </a:r>
          </a:p>
        </p:txBody>
      </p:sp>
      <p:cxnSp>
        <p:nvCxnSpPr>
          <p:cNvPr id="7" name="直線コネクタ 6"/>
          <p:cNvCxnSpPr/>
          <p:nvPr/>
        </p:nvCxnSpPr>
        <p:spPr>
          <a:xfrm flipV="1">
            <a:off x="507494" y="404664"/>
            <a:ext cx="8892000" cy="0"/>
          </a:xfrm>
          <a:prstGeom prst="line">
            <a:avLst/>
          </a:prstGeom>
          <a:ln w="19050">
            <a:solidFill>
              <a:srgbClr val="002060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角丸四角形 7"/>
          <p:cNvSpPr/>
          <p:nvPr/>
        </p:nvSpPr>
        <p:spPr>
          <a:xfrm>
            <a:off x="200472" y="476760"/>
            <a:ext cx="9505058" cy="864008"/>
          </a:xfrm>
          <a:prstGeom prst="roundRect">
            <a:avLst>
              <a:gd name="adj" fmla="val 0"/>
            </a:avLst>
          </a:prstGeom>
          <a:noFill/>
          <a:ln w="1905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764" tIns="47883" rIns="95764" bIns="47883"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1" name="グループ化 50"/>
          <p:cNvGrpSpPr/>
          <p:nvPr/>
        </p:nvGrpSpPr>
        <p:grpSpPr>
          <a:xfrm>
            <a:off x="269580" y="1772816"/>
            <a:ext cx="3819324" cy="4941171"/>
            <a:chOff x="125564" y="1509865"/>
            <a:chExt cx="3819324" cy="4941171"/>
          </a:xfrm>
        </p:grpSpPr>
        <p:sp>
          <p:nvSpPr>
            <p:cNvPr id="14" name="正方形/長方形 13"/>
            <p:cNvSpPr/>
            <p:nvPr/>
          </p:nvSpPr>
          <p:spPr>
            <a:xfrm>
              <a:off x="125564" y="2373961"/>
              <a:ext cx="3819324" cy="864096"/>
            </a:xfrm>
            <a:prstGeom prst="rect">
              <a:avLst/>
            </a:prstGeom>
            <a:solidFill>
              <a:schemeClr val="bg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t" anchorCtr="0"/>
            <a:lstStyle/>
            <a:p>
              <a:r>
                <a:rPr lang="ja-JP" altLang="en-US" sz="1000" b="1" u="sng" dirty="0">
                  <a:solidFill>
                    <a:sysClr val="windowText" lastClr="000000"/>
                  </a:solidFill>
                  <a:latin typeface="+mn-ea"/>
                </a:rPr>
                <a:t>○行政手続きのデジタル化推進</a:t>
              </a:r>
              <a:endParaRPr lang="en-US" altLang="ja-JP" sz="1000" u="sng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　県の行政手続きについて、電子申請への計画的な移行を推進。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　　</a:t>
              </a:r>
              <a:endParaRPr lang="en-US" altLang="ja-JP" sz="3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1000" b="1" u="sng" dirty="0">
                  <a:solidFill>
                    <a:sysClr val="windowText" lastClr="000000"/>
                  </a:solidFill>
                </a:rPr>
                <a:t>○行政事務のデジタル化推進</a:t>
              </a:r>
            </a:p>
            <a:p>
              <a:r>
                <a:rPr lang="ja-JP" altLang="en-US" sz="1000" dirty="0">
                  <a:solidFill>
                    <a:sysClr val="windowText" lastClr="000000"/>
                  </a:solidFill>
                  <a:latin typeface="+mn-ea"/>
                </a:rPr>
                <a:t>  　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行政事務の効率化を図るため、行政事務全般のデジタル化を推進。</a:t>
              </a:r>
              <a:r>
                <a:rPr lang="ja-JP" altLang="en-US" sz="800" dirty="0">
                  <a:solidFill>
                    <a:sysClr val="windowText" lastClr="000000"/>
                  </a:solidFill>
                  <a:latin typeface="+mn-ea"/>
                </a:rPr>
                <a:t>　</a:t>
              </a:r>
              <a:endParaRPr lang="ja-JP" altLang="en-US" sz="900" dirty="0">
                <a:solidFill>
                  <a:sysClr val="windowText" lastClr="000000"/>
                </a:solidFill>
              </a:endParaRPr>
            </a:p>
          </p:txBody>
        </p:sp>
        <p:sp>
          <p:nvSpPr>
            <p:cNvPr id="2" name="正方形/長方形 1"/>
            <p:cNvSpPr/>
            <p:nvPr/>
          </p:nvSpPr>
          <p:spPr>
            <a:xfrm>
              <a:off x="227480" y="1941912"/>
              <a:ext cx="3636000" cy="432000"/>
            </a:xfrm>
            <a:prstGeom prst="rect">
              <a:avLst/>
            </a:prstGeom>
            <a:solidFill>
              <a:srgbClr val="FFFF00"/>
            </a:solidFill>
            <a:ln w="19050">
              <a:solidFill>
                <a:srgbClr val="3366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ctr" anchorCtr="0"/>
            <a:lstStyle/>
            <a:p>
              <a:r>
                <a:rPr lang="ja-JP" altLang="en-US" sz="1000" b="1" dirty="0">
                  <a:solidFill>
                    <a:sysClr val="windowText" lastClr="000000"/>
                  </a:solidFill>
                </a:rPr>
                <a:t>①行政手続き・行政事務のデジタル化へ向けた取組強化</a:t>
              </a:r>
              <a:r>
                <a:rPr lang="ja-JP" altLang="en-US" sz="1300" b="1" dirty="0">
                  <a:solidFill>
                    <a:sysClr val="windowText" lastClr="000000"/>
                  </a:solidFill>
                </a:rPr>
                <a:t>　　</a:t>
              </a:r>
              <a:endParaRPr lang="en-US" altLang="ja-JP" sz="1300" b="1" dirty="0">
                <a:solidFill>
                  <a:sysClr val="windowText" lastClr="000000"/>
                </a:solidFill>
              </a:endParaRPr>
            </a:p>
            <a:p>
              <a:r>
                <a:rPr lang="ja-JP" altLang="en-US" sz="1000" b="1" dirty="0">
                  <a:solidFill>
                    <a:sysClr val="windowText" lastClr="000000"/>
                  </a:solidFill>
                </a:rPr>
                <a:t>　</a:t>
              </a:r>
              <a:r>
                <a:rPr lang="ja-JP" altLang="en-US" sz="900" b="1" dirty="0">
                  <a:solidFill>
                    <a:sysClr val="windowText" lastClr="000000"/>
                  </a:solidFill>
                </a:rPr>
                <a:t>　～デジタル・ガバメントの実現～</a:t>
              </a:r>
            </a:p>
          </p:txBody>
        </p:sp>
        <p:sp>
          <p:nvSpPr>
            <p:cNvPr id="20" name="正方形/長方形 19"/>
            <p:cNvSpPr/>
            <p:nvPr/>
          </p:nvSpPr>
          <p:spPr>
            <a:xfrm>
              <a:off x="137426" y="3755220"/>
              <a:ext cx="3807462" cy="634965"/>
            </a:xfrm>
            <a:prstGeom prst="rect">
              <a:avLst/>
            </a:prstGeom>
            <a:solidFill>
              <a:schemeClr val="bg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t" anchorCtr="0"/>
            <a:lstStyle/>
            <a:p>
              <a:r>
                <a:rPr lang="ja-JP" altLang="en-US" sz="1000" b="1" u="sng" dirty="0">
                  <a:solidFill>
                    <a:sysClr val="windowText" lastClr="000000"/>
                  </a:solidFill>
                  <a:latin typeface="+mn-ea"/>
                </a:rPr>
                <a:t>○国のガイドラインに沿ったオープンデータ化の推進</a:t>
              </a:r>
              <a:endParaRPr lang="en-US" altLang="ja-JP" sz="1000" u="sng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1000" dirty="0">
                  <a:solidFill>
                    <a:sysClr val="windowText" lastClr="000000"/>
                  </a:solidFill>
                  <a:latin typeface="+mn-ea"/>
                </a:rPr>
                <a:t>　　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国が定める「オープンデータ推進ガイドライン」に沿って、県が保有する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　データのオープンデータ化を推進。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pPr lvl="0"/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　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ＭＳ Ｐゴシック"/>
                </a:rPr>
                <a:t>　</a:t>
              </a:r>
              <a:endParaRPr lang="ja-JP" altLang="en-US" sz="900" dirty="0">
                <a:solidFill>
                  <a:sysClr val="windowText" lastClr="000000"/>
                </a:solidFill>
                <a:latin typeface="+mn-ea"/>
              </a:endParaRPr>
            </a:p>
            <a:p>
              <a:endParaRPr lang="en-US" altLang="ja-JP" sz="1000" dirty="0">
                <a:solidFill>
                  <a:sysClr val="windowText" lastClr="000000"/>
                </a:solidFill>
                <a:latin typeface="+mn-ea"/>
              </a:endParaRPr>
            </a:p>
          </p:txBody>
        </p:sp>
        <p:sp>
          <p:nvSpPr>
            <p:cNvPr id="21" name="正方形/長方形 20"/>
            <p:cNvSpPr/>
            <p:nvPr/>
          </p:nvSpPr>
          <p:spPr>
            <a:xfrm>
              <a:off x="227480" y="3310113"/>
              <a:ext cx="3636000" cy="432000"/>
            </a:xfrm>
            <a:prstGeom prst="rect">
              <a:avLst/>
            </a:prstGeom>
            <a:solidFill>
              <a:srgbClr val="FFFF00"/>
            </a:solidFill>
            <a:ln w="19050">
              <a:solidFill>
                <a:srgbClr val="3366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ctr" anchorCtr="0"/>
            <a:lstStyle/>
            <a:p>
              <a:r>
                <a:rPr lang="ja-JP" altLang="en-US" sz="1000" b="1" dirty="0">
                  <a:solidFill>
                    <a:sysClr val="windowText" lastClr="000000"/>
                  </a:solidFill>
                </a:rPr>
                <a:t>②オープンデータ化の推進</a:t>
              </a:r>
              <a:endParaRPr lang="en-US" altLang="ja-JP" sz="1000" b="1" dirty="0">
                <a:solidFill>
                  <a:sysClr val="windowText" lastClr="000000"/>
                </a:solidFill>
              </a:endParaRPr>
            </a:p>
            <a:p>
              <a:r>
                <a:rPr lang="ja-JP" altLang="en-US" sz="1100" b="1" dirty="0">
                  <a:solidFill>
                    <a:sysClr val="windowText" lastClr="000000"/>
                  </a:solidFill>
                </a:rPr>
                <a:t>　</a:t>
              </a:r>
              <a:r>
                <a:rPr lang="ja-JP" altLang="en-US" sz="900" b="1" dirty="0">
                  <a:solidFill>
                    <a:sysClr val="windowText" lastClr="000000"/>
                  </a:solidFill>
                </a:rPr>
                <a:t>～保有データの原則オープン化～</a:t>
              </a:r>
            </a:p>
          </p:txBody>
        </p:sp>
        <p:sp>
          <p:nvSpPr>
            <p:cNvPr id="22" name="正方形/長方形 21"/>
            <p:cNvSpPr/>
            <p:nvPr/>
          </p:nvSpPr>
          <p:spPr>
            <a:xfrm>
              <a:off x="137426" y="4894241"/>
              <a:ext cx="3807462" cy="1556795"/>
            </a:xfrm>
            <a:prstGeom prst="rect">
              <a:avLst/>
            </a:prstGeom>
            <a:solidFill>
              <a:schemeClr val="bg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t" anchorCtr="0"/>
            <a:lstStyle/>
            <a:p>
              <a:pPr lvl="0"/>
              <a:r>
                <a:rPr lang="ja-JP" altLang="en-US" sz="1000" b="1" u="sng" dirty="0">
                  <a:solidFill>
                    <a:sysClr val="windowText" lastClr="000000"/>
                  </a:solidFill>
                </a:rPr>
                <a:t>○官民データの利活用促進</a:t>
              </a:r>
            </a:p>
            <a:p>
              <a:pPr lvl="0"/>
              <a:r>
                <a:rPr lang="ja-JP" altLang="en-US" sz="1000" dirty="0">
                  <a:solidFill>
                    <a:sysClr val="windowText" lastClr="000000"/>
                  </a:solidFill>
                </a:rPr>
                <a:t>　　官民のデータを活用した</a:t>
              </a:r>
              <a:r>
                <a:rPr lang="ja-JP" altLang="en-US" sz="900" dirty="0">
                  <a:solidFill>
                    <a:sysClr val="windowText" lastClr="000000"/>
                  </a:solidFill>
                </a:rPr>
                <a:t>施策の展開を推進。</a:t>
              </a:r>
              <a:endParaRPr lang="en-US" altLang="ja-JP" sz="900" dirty="0">
                <a:solidFill>
                  <a:sysClr val="windowText" lastClr="000000"/>
                </a:solidFill>
              </a:endParaRPr>
            </a:p>
            <a:p>
              <a:pPr lvl="0"/>
              <a:endParaRPr lang="en-US" altLang="ja-JP" sz="300" b="1" u="sng" dirty="0">
                <a:solidFill>
                  <a:sysClr val="windowText" lastClr="000000"/>
                </a:solidFill>
              </a:endParaRPr>
            </a:p>
            <a:p>
              <a:pPr lvl="0"/>
              <a:r>
                <a:rPr lang="ja-JP" altLang="en-US" sz="1000" b="1" u="sng" dirty="0">
                  <a:solidFill>
                    <a:sysClr val="windowText" lastClr="000000"/>
                  </a:solidFill>
                </a:rPr>
                <a:t>○ひなたＧＩＳの活用推進</a:t>
              </a: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    県が公開している地理情報システム「ひなたＧＩＳ」の積極的活用を推進。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endParaRPr lang="en-US" altLang="ja-JP" sz="500" b="1" u="sng" dirty="0">
                <a:solidFill>
                  <a:sysClr val="windowText" lastClr="000000"/>
                </a:solidFill>
              </a:endParaRPr>
            </a:p>
            <a:p>
              <a:r>
                <a:rPr lang="ja-JP" altLang="en-US" sz="1000" b="1" u="sng" dirty="0">
                  <a:solidFill>
                    <a:sysClr val="windowText" lastClr="000000"/>
                  </a:solidFill>
                </a:rPr>
                <a:t>○マイナンバーカードの普及・活用</a:t>
              </a:r>
            </a:p>
            <a:p>
              <a:r>
                <a:rPr lang="ja-JP" altLang="en-US" sz="1000" dirty="0">
                  <a:solidFill>
                    <a:sysClr val="windowText" lastClr="000000"/>
                  </a:solidFill>
                </a:rPr>
                <a:t>     </a:t>
              </a:r>
              <a:r>
                <a:rPr lang="ja-JP" altLang="en-US" sz="900" dirty="0">
                  <a:solidFill>
                    <a:sysClr val="windowText" lastClr="000000"/>
                  </a:solidFill>
                </a:rPr>
                <a:t>マイナンバーカードを活用した取組を検討・実施。</a:t>
              </a:r>
              <a:endParaRPr lang="en-US" altLang="ja-JP" sz="900" dirty="0">
                <a:solidFill>
                  <a:sysClr val="windowText" lastClr="000000"/>
                </a:solidFill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</a:rPr>
                <a:t>　　市町村へマイナンバーカードの活用を要請。</a:t>
              </a:r>
            </a:p>
          </p:txBody>
        </p:sp>
        <p:sp>
          <p:nvSpPr>
            <p:cNvPr id="23" name="正方形/長方形 22"/>
            <p:cNvSpPr/>
            <p:nvPr/>
          </p:nvSpPr>
          <p:spPr>
            <a:xfrm>
              <a:off x="227480" y="4390233"/>
              <a:ext cx="3636000" cy="432000"/>
            </a:xfrm>
            <a:prstGeom prst="rect">
              <a:avLst/>
            </a:prstGeom>
            <a:solidFill>
              <a:srgbClr val="FFFF00"/>
            </a:solidFill>
            <a:ln w="19050">
              <a:solidFill>
                <a:srgbClr val="3366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ctr" anchorCtr="0"/>
            <a:lstStyle/>
            <a:p>
              <a:r>
                <a:rPr lang="ja-JP" altLang="en-US" sz="1000" b="1" dirty="0">
                  <a:solidFill>
                    <a:sysClr val="windowText" lastClr="000000"/>
                  </a:solidFill>
                </a:rPr>
                <a:t>③官民データの利活用促進</a:t>
              </a:r>
              <a:endParaRPr lang="en-US" altLang="ja-JP" sz="1000" b="1" dirty="0">
                <a:solidFill>
                  <a:sysClr val="windowText" lastClr="000000"/>
                </a:solidFill>
              </a:endParaRPr>
            </a:p>
            <a:p>
              <a:r>
                <a:rPr lang="ja-JP" altLang="en-US" sz="900" b="1" dirty="0">
                  <a:solidFill>
                    <a:sysClr val="windowText" lastClr="000000"/>
                  </a:solidFill>
                </a:rPr>
                <a:t>　～官民データ活用による県民生活の向上～</a:t>
              </a:r>
            </a:p>
          </p:txBody>
        </p:sp>
        <p:sp>
          <p:nvSpPr>
            <p:cNvPr id="3" name="正方形/長方形 2"/>
            <p:cNvSpPr/>
            <p:nvPr/>
          </p:nvSpPr>
          <p:spPr>
            <a:xfrm>
              <a:off x="137426" y="1638304"/>
              <a:ext cx="3807462" cy="481273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角丸四角形 3"/>
            <p:cNvSpPr/>
            <p:nvPr/>
          </p:nvSpPr>
          <p:spPr>
            <a:xfrm>
              <a:off x="736777" y="1509865"/>
              <a:ext cx="2401407" cy="261243"/>
            </a:xfrm>
            <a:prstGeom prst="roundRect">
              <a:avLst/>
            </a:prstGeom>
            <a:solidFill>
              <a:srgbClr val="CCFFCC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100" b="1" dirty="0">
                  <a:solidFill>
                    <a:sysClr val="windowText" lastClr="000000"/>
                  </a:solidFill>
                </a:rPr>
                <a:t>官民データの利活用の推進</a:t>
              </a:r>
            </a:p>
          </p:txBody>
        </p:sp>
      </p:grpSp>
      <p:grpSp>
        <p:nvGrpSpPr>
          <p:cNvPr id="49" name="グループ化 48"/>
          <p:cNvGrpSpPr/>
          <p:nvPr/>
        </p:nvGrpSpPr>
        <p:grpSpPr>
          <a:xfrm>
            <a:off x="4209485" y="1772816"/>
            <a:ext cx="3439498" cy="4941172"/>
            <a:chOff x="4266580" y="1808710"/>
            <a:chExt cx="3712895" cy="5447871"/>
          </a:xfrm>
        </p:grpSpPr>
        <p:sp>
          <p:nvSpPr>
            <p:cNvPr id="25" name="正方形/長方形 24"/>
            <p:cNvSpPr/>
            <p:nvPr/>
          </p:nvSpPr>
          <p:spPr>
            <a:xfrm>
              <a:off x="4326488" y="2731880"/>
              <a:ext cx="3652985" cy="850244"/>
            </a:xfrm>
            <a:prstGeom prst="rect">
              <a:avLst/>
            </a:prstGeom>
            <a:solidFill>
              <a:schemeClr val="bg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t" anchorCtr="0"/>
            <a:lstStyle/>
            <a:p>
              <a:r>
                <a:rPr lang="ja-JP" altLang="en-US" sz="1000" b="1" u="sng" dirty="0">
                  <a:solidFill>
                    <a:sysClr val="windowText" lastClr="000000"/>
                  </a:solidFill>
                  <a:latin typeface="+mn-ea"/>
                </a:rPr>
                <a:t>○デジタル弱者への支援</a:t>
              </a:r>
              <a:endParaRPr lang="en-US" altLang="ja-JP" sz="1000" u="sng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1000" dirty="0">
                  <a:solidFill>
                    <a:sysClr val="windowText" lastClr="000000"/>
                  </a:solidFill>
                  <a:latin typeface="+mn-ea"/>
                </a:rPr>
                <a:t>　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「デジタル弱者」を救済するために必要な支援を実施。</a:t>
              </a: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    特に、県が保有するホームページの</a:t>
              </a:r>
              <a:r>
                <a:rPr lang="en-US" altLang="ja-JP" sz="900" baseline="30000" dirty="0">
                  <a:solidFill>
                    <a:sysClr val="windowText" lastClr="000000"/>
                  </a:solidFill>
                  <a:latin typeface="+mn-ea"/>
                </a:rPr>
                <a:t>※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アクセシビリティ向上への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  取組を実施。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</p:txBody>
        </p:sp>
        <p:sp>
          <p:nvSpPr>
            <p:cNvPr id="26" name="正方形/長方形 25"/>
            <p:cNvSpPr/>
            <p:nvPr/>
          </p:nvSpPr>
          <p:spPr>
            <a:xfrm>
              <a:off x="4326488" y="2255551"/>
              <a:ext cx="3575263" cy="476353"/>
            </a:xfrm>
            <a:prstGeom prst="rect">
              <a:avLst/>
            </a:prstGeom>
            <a:solidFill>
              <a:srgbClr val="FFFF00"/>
            </a:solidFill>
            <a:ln w="19050">
              <a:solidFill>
                <a:srgbClr val="3366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ctr" anchorCtr="0"/>
            <a:lstStyle/>
            <a:p>
              <a:r>
                <a:rPr lang="ja-JP" altLang="en-US" sz="1000" b="1" dirty="0">
                  <a:solidFill>
                    <a:sysClr val="windowText" lastClr="000000"/>
                  </a:solidFill>
                </a:rPr>
                <a:t>④利用機会の格差是正</a:t>
              </a:r>
              <a:endParaRPr lang="en-US" altLang="ja-JP" sz="1000" b="1" dirty="0">
                <a:solidFill>
                  <a:sysClr val="windowText" lastClr="000000"/>
                </a:solidFill>
              </a:endParaRPr>
            </a:p>
            <a:p>
              <a:r>
                <a:rPr lang="ja-JP" altLang="en-US" sz="900" b="1" dirty="0">
                  <a:solidFill>
                    <a:sysClr val="windowText" lastClr="000000"/>
                  </a:solidFill>
                </a:rPr>
                <a:t>～県民が等しくデータ利活用の恩恵を享受できる環境整備～</a:t>
              </a:r>
            </a:p>
          </p:txBody>
        </p:sp>
        <p:sp>
          <p:nvSpPr>
            <p:cNvPr id="29" name="正方形/長方形 28"/>
            <p:cNvSpPr/>
            <p:nvPr/>
          </p:nvSpPr>
          <p:spPr>
            <a:xfrm>
              <a:off x="4326489" y="4288878"/>
              <a:ext cx="3575261" cy="1724002"/>
            </a:xfrm>
            <a:prstGeom prst="rect">
              <a:avLst/>
            </a:prstGeom>
            <a:solidFill>
              <a:schemeClr val="bg1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t" anchorCtr="0"/>
            <a:lstStyle/>
            <a:p>
              <a:r>
                <a:rPr lang="ja-JP" altLang="en-US" sz="1000" b="1" u="sng" dirty="0">
                  <a:solidFill>
                    <a:sysClr val="windowText" lastClr="000000"/>
                  </a:solidFill>
                  <a:latin typeface="+mn-ea"/>
                </a:rPr>
                <a:t>○情報通信基盤の整備</a:t>
              </a:r>
              <a:endParaRPr lang="en-US" altLang="ja-JP" sz="1000" u="sng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1000" dirty="0">
                  <a:solidFill>
                    <a:sysClr val="windowText" lastClr="000000"/>
                  </a:solidFill>
                  <a:latin typeface="+mn-ea"/>
                </a:rPr>
                <a:t>　　官民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データの利活用に必要なネットワークの強化と情報シス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　 テムのクラウド化を実施。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endParaRPr lang="en-US" altLang="ja-JP" sz="5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1000" b="1" u="sng" dirty="0">
                  <a:solidFill>
                    <a:sysClr val="windowText" lastClr="000000"/>
                  </a:solidFill>
                </a:rPr>
                <a:t>○情報セキュリティの強靱化</a:t>
              </a:r>
            </a:p>
            <a:p>
              <a:r>
                <a:rPr lang="ja-JP" altLang="en-US" sz="1000" dirty="0">
                  <a:solidFill>
                    <a:sysClr val="windowText" lastClr="000000"/>
                  </a:solidFill>
                  <a:latin typeface="+mn-ea"/>
                </a:rPr>
                <a:t>　　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情報セキュリティ対策の強化および災害対策の維持・強化を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　実施。</a:t>
              </a:r>
            </a:p>
            <a:p>
              <a:endParaRPr lang="en-US" altLang="ja-JP" sz="500" b="1" u="sng" dirty="0">
                <a:solidFill>
                  <a:sysClr val="windowText" lastClr="000000"/>
                </a:solidFill>
              </a:endParaRPr>
            </a:p>
            <a:p>
              <a:r>
                <a:rPr lang="ja-JP" altLang="en-US" sz="1000" b="1" u="sng" dirty="0">
                  <a:solidFill>
                    <a:sysClr val="windowText" lastClr="000000"/>
                  </a:solidFill>
                </a:rPr>
                <a:t>○人材育成</a:t>
              </a:r>
            </a:p>
            <a:p>
              <a:r>
                <a:rPr lang="ja-JP" altLang="en-US" sz="1000" dirty="0">
                  <a:solidFill>
                    <a:sysClr val="windowText" lastClr="000000"/>
                  </a:solidFill>
                </a:rPr>
                <a:t>　　官民</a:t>
              </a:r>
              <a:r>
                <a:rPr lang="ja-JP" altLang="en-US" sz="900" dirty="0">
                  <a:solidFill>
                    <a:sysClr val="windowText" lastClr="000000"/>
                  </a:solidFill>
                </a:rPr>
                <a:t>データ利活用に必要な人材を育成するための研修等を</a:t>
              </a:r>
              <a:endParaRPr lang="en-US" altLang="ja-JP" sz="900" dirty="0">
                <a:solidFill>
                  <a:sysClr val="windowText" lastClr="000000"/>
                </a:solidFill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</a:rPr>
                <a:t>　　実施。</a:t>
              </a:r>
              <a:endParaRPr lang="en-US" altLang="ja-JP" sz="900" dirty="0">
                <a:solidFill>
                  <a:sysClr val="windowText" lastClr="000000"/>
                </a:solidFill>
              </a:endParaRPr>
            </a:p>
            <a:p>
              <a:endParaRPr lang="en-US" altLang="ja-JP" sz="300" dirty="0">
                <a:solidFill>
                  <a:sysClr val="windowText" lastClr="000000"/>
                </a:solidFill>
              </a:endParaRPr>
            </a:p>
            <a:p>
              <a:endParaRPr lang="ja-JP" altLang="en-US" sz="1000" dirty="0">
                <a:solidFill>
                  <a:sysClr val="windowText" lastClr="000000"/>
                </a:solidFill>
              </a:endParaRPr>
            </a:p>
          </p:txBody>
        </p:sp>
        <p:sp>
          <p:nvSpPr>
            <p:cNvPr id="30" name="正方形/長方形 29"/>
            <p:cNvSpPr/>
            <p:nvPr/>
          </p:nvSpPr>
          <p:spPr>
            <a:xfrm>
              <a:off x="4326488" y="3764002"/>
              <a:ext cx="3575263" cy="476353"/>
            </a:xfrm>
            <a:prstGeom prst="rect">
              <a:avLst/>
            </a:prstGeom>
            <a:solidFill>
              <a:srgbClr val="FFFF00"/>
            </a:solidFill>
            <a:ln w="19050">
              <a:solidFill>
                <a:srgbClr val="3366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ctr" anchorCtr="0"/>
            <a:lstStyle/>
            <a:p>
              <a:r>
                <a:rPr lang="ja-JP" altLang="en-US" sz="1000" b="1" dirty="0">
                  <a:solidFill>
                    <a:sysClr val="windowText" lastClr="000000"/>
                  </a:solidFill>
                </a:rPr>
                <a:t>⑤官民データ利活用促進のための環境整備</a:t>
              </a:r>
              <a:endParaRPr lang="en-US" altLang="ja-JP" sz="1000" b="1" dirty="0">
                <a:solidFill>
                  <a:sysClr val="windowText" lastClr="000000"/>
                </a:solidFill>
              </a:endParaRPr>
            </a:p>
            <a:p>
              <a:r>
                <a:rPr lang="ja-JP" altLang="en-US" sz="900" b="1" dirty="0">
                  <a:solidFill>
                    <a:sysClr val="windowText" lastClr="000000"/>
                  </a:solidFill>
                </a:rPr>
                <a:t>　～官民データ利活用の更なる促進を支えるために～</a:t>
              </a:r>
            </a:p>
          </p:txBody>
        </p:sp>
        <p:sp>
          <p:nvSpPr>
            <p:cNvPr id="31" name="正方形/長方形 30"/>
            <p:cNvSpPr/>
            <p:nvPr/>
          </p:nvSpPr>
          <p:spPr>
            <a:xfrm>
              <a:off x="4266580" y="1952726"/>
              <a:ext cx="3712895" cy="5303855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角丸四角形 31"/>
            <p:cNvSpPr/>
            <p:nvPr/>
          </p:nvSpPr>
          <p:spPr>
            <a:xfrm>
              <a:off x="4573629" y="1808710"/>
              <a:ext cx="3132348" cy="288033"/>
            </a:xfrm>
            <a:prstGeom prst="roundRect">
              <a:avLst/>
            </a:prstGeom>
            <a:solidFill>
              <a:srgbClr val="CCFFCC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100" b="1" dirty="0">
                  <a:solidFill>
                    <a:sysClr val="windowText" lastClr="000000"/>
                  </a:solidFill>
                </a:rPr>
                <a:t>官民データの利活用を支える土台づくり</a:t>
              </a:r>
            </a:p>
          </p:txBody>
        </p:sp>
        <p:sp>
          <p:nvSpPr>
            <p:cNvPr id="34" name="正方形/長方形 33"/>
            <p:cNvSpPr/>
            <p:nvPr/>
          </p:nvSpPr>
          <p:spPr>
            <a:xfrm>
              <a:off x="4326487" y="6089078"/>
              <a:ext cx="3652986" cy="1003921"/>
            </a:xfrm>
            <a:prstGeom prst="rect">
              <a:avLst/>
            </a:prstGeom>
            <a:noFill/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306" tIns="52153" rIns="104306" bIns="52153" rtlCol="0" anchor="t" anchorCtr="0"/>
            <a:lstStyle/>
            <a:p>
              <a:r>
                <a:rPr lang="en-US" altLang="ja-JP" sz="800" dirty="0">
                  <a:solidFill>
                    <a:sysClr val="windowText" lastClr="000000"/>
                  </a:solidFill>
                  <a:latin typeface="+mn-ea"/>
                </a:rPr>
                <a:t>※</a:t>
              </a:r>
              <a:r>
                <a:rPr lang="ja-JP" altLang="en-US" sz="800" dirty="0">
                  <a:solidFill>
                    <a:sysClr val="windowText" lastClr="000000"/>
                  </a:solidFill>
                  <a:latin typeface="+mn-ea"/>
                </a:rPr>
                <a:t>アクセシビリティ</a:t>
              </a:r>
              <a:endParaRPr lang="en-US" altLang="ja-JP" sz="8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800" dirty="0">
                  <a:solidFill>
                    <a:sysClr val="windowText" lastClr="000000"/>
                  </a:solidFill>
                  <a:latin typeface="+mn-ea"/>
                </a:rPr>
                <a:t>　情報やサービス、ソフトウェア等が、どの程度広汎な人に利用可能である</a:t>
              </a:r>
              <a:endParaRPr lang="en-US" altLang="ja-JP" sz="8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800" dirty="0">
                  <a:solidFill>
                    <a:sysClr val="windowText" lastClr="000000"/>
                  </a:solidFill>
                  <a:latin typeface="+mn-ea"/>
                </a:rPr>
                <a:t>　</a:t>
              </a:r>
              <a:r>
                <a:rPr lang="ja-JP" altLang="en-US" sz="800" dirty="0" err="1">
                  <a:solidFill>
                    <a:sysClr val="windowText" lastClr="000000"/>
                  </a:solidFill>
                  <a:latin typeface="+mn-ea"/>
                </a:rPr>
                <a:t>かを</a:t>
              </a:r>
              <a:r>
                <a:rPr lang="ja-JP" altLang="en-US" sz="800" dirty="0">
                  <a:solidFill>
                    <a:sysClr val="windowText" lastClr="000000"/>
                  </a:solidFill>
                  <a:latin typeface="+mn-ea"/>
                </a:rPr>
                <a:t>あらわす語。</a:t>
              </a:r>
              <a:endParaRPr lang="en-US" altLang="ja-JP" sz="8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800" dirty="0">
                  <a:solidFill>
                    <a:sysClr val="windowText" lastClr="000000"/>
                  </a:solidFill>
                  <a:latin typeface="+mn-ea"/>
                </a:rPr>
                <a:t>　特に、高齢者や</a:t>
              </a:r>
              <a:r>
                <a:rPr lang="ja-JP" altLang="en-US" sz="800" dirty="0" err="1">
                  <a:solidFill>
                    <a:sysClr val="windowText" lastClr="000000"/>
                  </a:solidFill>
                  <a:latin typeface="+mn-ea"/>
                </a:rPr>
                <a:t>障がい</a:t>
              </a:r>
              <a:r>
                <a:rPr lang="ja-JP" altLang="en-US" sz="800" dirty="0">
                  <a:solidFill>
                    <a:sysClr val="windowText" lastClr="000000"/>
                  </a:solidFill>
                  <a:latin typeface="+mn-ea"/>
                </a:rPr>
                <a:t>者など、ハンディを持つ人にとって、どの程度利用</a:t>
              </a:r>
              <a:endParaRPr lang="en-US" altLang="ja-JP" sz="8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800" dirty="0">
                  <a:solidFill>
                    <a:sysClr val="windowText" lastClr="000000"/>
                  </a:solidFill>
                  <a:latin typeface="+mn-ea"/>
                </a:rPr>
                <a:t>　しやすいかということを意味する。</a:t>
              </a:r>
              <a:endParaRPr lang="ja-JP" altLang="en-US" sz="800" dirty="0">
                <a:solidFill>
                  <a:sysClr val="windowText" lastClr="000000"/>
                </a:solidFill>
              </a:endParaRPr>
            </a:p>
          </p:txBody>
        </p:sp>
      </p:grpSp>
      <p:grpSp>
        <p:nvGrpSpPr>
          <p:cNvPr id="11" name="グループ化 10"/>
          <p:cNvGrpSpPr/>
          <p:nvPr/>
        </p:nvGrpSpPr>
        <p:grpSpPr>
          <a:xfrm>
            <a:off x="7907279" y="1556794"/>
            <a:ext cx="1831984" cy="4053061"/>
            <a:chOff x="8033646" y="1282733"/>
            <a:chExt cx="1831984" cy="4053061"/>
          </a:xfrm>
        </p:grpSpPr>
        <p:sp>
          <p:nvSpPr>
            <p:cNvPr id="35" name="正方形/長方形 34"/>
            <p:cNvSpPr/>
            <p:nvPr/>
          </p:nvSpPr>
          <p:spPr>
            <a:xfrm>
              <a:off x="8033646" y="1348044"/>
              <a:ext cx="1831984" cy="3987750"/>
            </a:xfrm>
            <a:prstGeom prst="rect">
              <a:avLst/>
            </a:prstGeom>
            <a:noFill/>
            <a:ln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角丸四角形 35"/>
            <p:cNvSpPr/>
            <p:nvPr/>
          </p:nvSpPr>
          <p:spPr>
            <a:xfrm>
              <a:off x="8285369" y="1282733"/>
              <a:ext cx="1328538" cy="261243"/>
            </a:xfrm>
            <a:prstGeom prst="roundRect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solidFill>
                <a:schemeClr val="accent6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100" b="1" dirty="0">
                  <a:solidFill>
                    <a:sysClr val="windowText" lastClr="000000"/>
                  </a:solidFill>
                </a:rPr>
                <a:t>推進体制</a:t>
              </a:r>
            </a:p>
          </p:txBody>
        </p:sp>
        <p:sp>
          <p:nvSpPr>
            <p:cNvPr id="37" name="正方形/長方形 36"/>
            <p:cNvSpPr/>
            <p:nvPr/>
          </p:nvSpPr>
          <p:spPr>
            <a:xfrm>
              <a:off x="8139638" y="1674597"/>
              <a:ext cx="1620000" cy="432048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000" b="1" dirty="0">
                  <a:solidFill>
                    <a:schemeClr val="tx1"/>
                  </a:solidFill>
                </a:rPr>
                <a:t>宮崎県ＩＴ推進本部会議</a:t>
              </a:r>
            </a:p>
          </p:txBody>
        </p:sp>
        <p:sp>
          <p:nvSpPr>
            <p:cNvPr id="38" name="正方形/長方形 37"/>
            <p:cNvSpPr/>
            <p:nvPr/>
          </p:nvSpPr>
          <p:spPr>
            <a:xfrm>
              <a:off x="8078901" y="2106645"/>
              <a:ext cx="1741474" cy="901785"/>
            </a:xfrm>
            <a:prstGeom prst="rect">
              <a:avLst/>
            </a:prstGeom>
            <a:noFill/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52153" rIns="36000" bIns="52153" rtlCol="0" anchor="t" anchorCtr="0"/>
            <a:lstStyle/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・県計画の策定・見直しや進捗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en-US" altLang="ja-JP" sz="900" dirty="0">
                  <a:solidFill>
                    <a:sysClr val="windowText" lastClr="000000"/>
                  </a:solidFill>
                  <a:latin typeface="+mn-ea"/>
                </a:rPr>
                <a:t> 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状況管理を所管。</a:t>
              </a: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・具体的な作業を担当するプロ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en-US" altLang="ja-JP" sz="900" dirty="0">
                  <a:solidFill>
                    <a:sysClr val="windowText" lastClr="000000"/>
                  </a:solidFill>
                  <a:latin typeface="+mn-ea"/>
                </a:rPr>
                <a:t>  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ジェクトチームを下部組織とし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en-US" altLang="ja-JP" sz="900" dirty="0">
                  <a:solidFill>
                    <a:sysClr val="windowText" lastClr="000000"/>
                  </a:solidFill>
                  <a:latin typeface="+mn-ea"/>
                </a:rPr>
                <a:t>  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て設置。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</p:txBody>
        </p:sp>
        <p:sp>
          <p:nvSpPr>
            <p:cNvPr id="40" name="正方形/長方形 39"/>
            <p:cNvSpPr/>
            <p:nvPr/>
          </p:nvSpPr>
          <p:spPr>
            <a:xfrm>
              <a:off x="8139638" y="3084642"/>
              <a:ext cx="1620000" cy="432048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000" b="1" dirty="0">
                  <a:solidFill>
                    <a:schemeClr val="tx1"/>
                  </a:solidFill>
                </a:rPr>
                <a:t>官民データ活用推進に</a:t>
              </a:r>
              <a:endParaRPr lang="en-US" altLang="ja-JP" sz="1000" b="1" dirty="0">
                <a:solidFill>
                  <a:schemeClr val="tx1"/>
                </a:solidFill>
              </a:endParaRPr>
            </a:p>
            <a:p>
              <a:pPr algn="ctr"/>
              <a:r>
                <a:rPr lang="ja-JP" altLang="en-US" sz="1000" b="1" dirty="0">
                  <a:solidFill>
                    <a:schemeClr val="tx1"/>
                  </a:solidFill>
                </a:rPr>
                <a:t>関する懇話会</a:t>
              </a:r>
            </a:p>
          </p:txBody>
        </p:sp>
        <p:sp>
          <p:nvSpPr>
            <p:cNvPr id="41" name="正方形/長方形 40"/>
            <p:cNvSpPr/>
            <p:nvPr/>
          </p:nvSpPr>
          <p:spPr>
            <a:xfrm>
              <a:off x="8078901" y="3516690"/>
              <a:ext cx="1741474" cy="634257"/>
            </a:xfrm>
            <a:prstGeom prst="rect">
              <a:avLst/>
            </a:prstGeom>
            <a:noFill/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52153" rIns="36000" bIns="52153" rtlCol="0" anchor="t" anchorCtr="0"/>
            <a:lstStyle/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・県計画に対する民間からの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en-US" altLang="ja-JP" sz="900" dirty="0">
                  <a:solidFill>
                    <a:sysClr val="windowText" lastClr="000000"/>
                  </a:solidFill>
                  <a:latin typeface="+mn-ea"/>
                </a:rPr>
                <a:t>  </a:t>
              </a:r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幅広い意見聴取を目的として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設置。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</p:txBody>
        </p:sp>
        <p:sp>
          <p:nvSpPr>
            <p:cNvPr id="43" name="正方形/長方形 42"/>
            <p:cNvSpPr/>
            <p:nvPr/>
          </p:nvSpPr>
          <p:spPr>
            <a:xfrm>
              <a:off x="8139638" y="4199912"/>
              <a:ext cx="1620000" cy="432048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zh-TW" altLang="en-US" sz="1000" b="1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宮崎県市町村ＩＴ推進</a:t>
              </a:r>
              <a:endParaRPr lang="en-US" altLang="zh-TW" sz="10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lang="zh-TW" altLang="en-US" sz="1000" b="1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連絡協議会</a:t>
              </a:r>
              <a:endParaRPr lang="ja-JP" altLang="en-US" sz="10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44" name="正方形/長方形 43"/>
            <p:cNvSpPr/>
            <p:nvPr/>
          </p:nvSpPr>
          <p:spPr>
            <a:xfrm>
              <a:off x="8078901" y="4631960"/>
              <a:ext cx="1741474" cy="612922"/>
            </a:xfrm>
            <a:prstGeom prst="rect">
              <a:avLst/>
            </a:prstGeom>
            <a:noFill/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52153" rIns="36000" bIns="52153" rtlCol="0" anchor="t" anchorCtr="0"/>
            <a:lstStyle/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・市町村における官民データ活用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推進を支援するため、協議会を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  <a:p>
              <a:r>
                <a:rPr lang="ja-JP" altLang="en-US" sz="900" dirty="0">
                  <a:solidFill>
                    <a:sysClr val="windowText" lastClr="000000"/>
                  </a:solidFill>
                  <a:latin typeface="+mn-ea"/>
                </a:rPr>
                <a:t>　活用。</a:t>
              </a:r>
              <a:endParaRPr lang="en-US" altLang="ja-JP" sz="900" dirty="0">
                <a:solidFill>
                  <a:sysClr val="windowText" lastClr="000000"/>
                </a:solidFill>
                <a:latin typeface="+mn-ea"/>
              </a:endParaRPr>
            </a:p>
          </p:txBody>
        </p:sp>
      </p:grpSp>
      <p:sp>
        <p:nvSpPr>
          <p:cNvPr id="47" name="正方形/長方形 46"/>
          <p:cNvSpPr/>
          <p:nvPr/>
        </p:nvSpPr>
        <p:spPr>
          <a:xfrm>
            <a:off x="8207829" y="5733258"/>
            <a:ext cx="1497701" cy="980729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1985" tIns="0" rIns="71985" bIns="0" spcCol="0" rtlCol="0" anchor="ctr"/>
          <a:lstStyle/>
          <a:p>
            <a:r>
              <a:rPr lang="ja-JP" altLang="en-US" sz="1000" dirty="0">
                <a:solidFill>
                  <a:schemeClr val="tx1"/>
                </a:solidFill>
              </a:rPr>
              <a:t>環境の変化や国の計画見直しに合わせて、県計画の適宜見直しを実施</a:t>
            </a: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3440832" y="551406"/>
            <a:ext cx="2503942" cy="664641"/>
          </a:xfrm>
          <a:prstGeom prst="rect">
            <a:avLst/>
          </a:prstGeom>
          <a:noFill/>
        </p:spPr>
        <p:txBody>
          <a:bodyPr wrap="square" lIns="83952" tIns="41977" rIns="83952" bIns="41977" rtlCol="0">
            <a:spAutoFit/>
          </a:bodyPr>
          <a:lstStyle/>
          <a:p>
            <a:r>
              <a:rPr lang="ja-JP" altLang="en-US" sz="1100" b="1" dirty="0"/>
              <a:t>＜県計画の策定＞</a:t>
            </a:r>
            <a:endParaRPr lang="en-US" altLang="ja-JP" sz="1100" b="1" dirty="0"/>
          </a:p>
          <a:p>
            <a:r>
              <a:rPr lang="ja-JP" altLang="en-US" sz="1100" dirty="0"/>
              <a:t>　</a:t>
            </a:r>
            <a:r>
              <a:rPr lang="ja-JP" altLang="en-US" sz="900" dirty="0"/>
              <a:t>法に基づき、県計画を策定。</a:t>
            </a:r>
            <a:endParaRPr lang="en-US" altLang="ja-JP" sz="900" dirty="0"/>
          </a:p>
          <a:p>
            <a:r>
              <a:rPr lang="ja-JP" altLang="en-US" sz="900" dirty="0"/>
              <a:t>　 　</a:t>
            </a:r>
            <a:r>
              <a:rPr lang="ja-JP" altLang="en-US" sz="900" u="sng" dirty="0"/>
              <a:t>・宮崎県内での官民データ利活用の 推進</a:t>
            </a:r>
            <a:endParaRPr lang="en-US" altLang="ja-JP" sz="900" u="sng" dirty="0"/>
          </a:p>
          <a:p>
            <a:r>
              <a:rPr lang="ja-JP" altLang="en-US" sz="900" dirty="0"/>
              <a:t>　 　</a:t>
            </a:r>
            <a:r>
              <a:rPr lang="ja-JP" altLang="en-US" sz="900" u="sng" dirty="0"/>
              <a:t>・官民データ利活用を支える環境整備を推進</a:t>
            </a:r>
            <a:r>
              <a:rPr lang="ja-JP" altLang="en-US" sz="1100" dirty="0"/>
              <a:t>　</a:t>
            </a:r>
            <a:endParaRPr lang="en-US" altLang="ja-JP" sz="1100" u="sng" dirty="0"/>
          </a:p>
        </p:txBody>
      </p:sp>
      <p:sp>
        <p:nvSpPr>
          <p:cNvPr id="9" name="正方形/長方形 8"/>
          <p:cNvSpPr/>
          <p:nvPr/>
        </p:nvSpPr>
        <p:spPr>
          <a:xfrm>
            <a:off x="200472" y="1520776"/>
            <a:ext cx="7533815" cy="5292600"/>
          </a:xfrm>
          <a:prstGeom prst="rect">
            <a:avLst/>
          </a:prstGeom>
          <a:noFill/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2" tIns="45711" rIns="91422" bIns="45711"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角丸四角形 12"/>
          <p:cNvSpPr/>
          <p:nvPr/>
        </p:nvSpPr>
        <p:spPr>
          <a:xfrm>
            <a:off x="5961114" y="533709"/>
            <a:ext cx="3528392" cy="700048"/>
          </a:xfrm>
          <a:prstGeom prst="roundRect">
            <a:avLst>
              <a:gd name="adj" fmla="val 0"/>
            </a:avLst>
          </a:prstGeom>
          <a:solidFill>
            <a:srgbClr val="FFCC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2" tIns="45711" rIns="91422" bIns="45711"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6507829" y="692696"/>
            <a:ext cx="2977671" cy="503618"/>
          </a:xfrm>
          <a:prstGeom prst="rect">
            <a:avLst/>
          </a:prstGeom>
          <a:noFill/>
        </p:spPr>
        <p:txBody>
          <a:bodyPr wrap="square" lIns="91422" tIns="45711" rIns="91422" bIns="45711" rtlCol="0">
            <a:spAutoFit/>
          </a:bodyPr>
          <a:lstStyle/>
          <a:p>
            <a:r>
              <a:rPr lang="ja-JP" altLang="en-US" sz="1000" u="sng" dirty="0"/>
              <a:t>・データの利活用を通じた官民協働の実現</a:t>
            </a:r>
            <a:endParaRPr lang="en-US" altLang="ja-JP" sz="1000" u="sng" dirty="0"/>
          </a:p>
          <a:p>
            <a:r>
              <a:rPr lang="ja-JP" altLang="en-US" sz="1000" u="sng" dirty="0"/>
              <a:t>・県民生活の質の向上</a:t>
            </a:r>
            <a:endParaRPr lang="en-US" altLang="ja-JP" sz="1000" u="sng" dirty="0"/>
          </a:p>
          <a:p>
            <a:r>
              <a:rPr lang="ja-JP" altLang="en-US" sz="1000" u="sng" dirty="0"/>
              <a:t>・行政事務の効率化を促進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6033121" y="511107"/>
            <a:ext cx="1836134" cy="247996"/>
          </a:xfrm>
          <a:prstGeom prst="rect">
            <a:avLst/>
          </a:prstGeom>
          <a:noFill/>
        </p:spPr>
        <p:txBody>
          <a:bodyPr wrap="square" lIns="95764" tIns="47883" rIns="95764" bIns="47883" rtlCol="0">
            <a:spAutoFit/>
          </a:bodyPr>
          <a:lstStyle/>
          <a:p>
            <a:r>
              <a:rPr lang="ja-JP" altLang="en-US" sz="1100" b="1" dirty="0"/>
              <a:t>＜計画の目的＞</a:t>
            </a: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344489" y="552015"/>
            <a:ext cx="3018519" cy="676809"/>
          </a:xfrm>
          <a:prstGeom prst="rect">
            <a:avLst/>
          </a:prstGeom>
          <a:noFill/>
        </p:spPr>
        <p:txBody>
          <a:bodyPr wrap="square" lIns="83952" tIns="41977" rIns="83952" bIns="41977" rtlCol="0">
            <a:spAutoFit/>
          </a:bodyPr>
          <a:lstStyle/>
          <a:p>
            <a:r>
              <a:rPr lang="ja-JP" altLang="en-US" sz="1100" b="1" dirty="0"/>
              <a:t>＜国の方針＞</a:t>
            </a:r>
            <a:endParaRPr lang="en-US" altLang="ja-JP" sz="1100" dirty="0"/>
          </a:p>
          <a:p>
            <a:r>
              <a:rPr lang="ja-JP" altLang="en-US" sz="1100" dirty="0"/>
              <a:t>　</a:t>
            </a:r>
            <a:r>
              <a:rPr lang="ja-JP" altLang="en-US" sz="900" dirty="0"/>
              <a:t>少子高齢化社会における社会問題解決のため</a:t>
            </a:r>
            <a:endParaRPr lang="en-US" altLang="ja-JP" sz="900" dirty="0"/>
          </a:p>
          <a:p>
            <a:r>
              <a:rPr lang="ja-JP" altLang="en-US" sz="900" dirty="0"/>
              <a:t>　インターネット等で流通するデータを活用。</a:t>
            </a:r>
            <a:endParaRPr lang="en-US" altLang="ja-JP" sz="900" dirty="0"/>
          </a:p>
          <a:p>
            <a:r>
              <a:rPr lang="ja-JP" altLang="en-US" sz="1100" dirty="0"/>
              <a:t>　　→　</a:t>
            </a:r>
            <a:r>
              <a:rPr lang="ja-JP" altLang="en-US" sz="1100" b="1" u="sng" dirty="0"/>
              <a:t>官民データ活用推進基本法の施行</a:t>
            </a:r>
            <a:r>
              <a:rPr lang="ja-JP" altLang="en-US" sz="1100" dirty="0"/>
              <a:t>　</a:t>
            </a:r>
            <a:endParaRPr lang="en-US" altLang="ja-JP" sz="1100" dirty="0"/>
          </a:p>
        </p:txBody>
      </p:sp>
      <p:sp>
        <p:nvSpPr>
          <p:cNvPr id="53" name="右矢印 52"/>
          <p:cNvSpPr/>
          <p:nvPr/>
        </p:nvSpPr>
        <p:spPr>
          <a:xfrm>
            <a:off x="3080824" y="671005"/>
            <a:ext cx="288000" cy="425455"/>
          </a:xfrm>
          <a:prstGeom prst="rightArrow">
            <a:avLst>
              <a:gd name="adj1" fmla="val 34369"/>
              <a:gd name="adj2" fmla="val 50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3952" tIns="41977" rIns="83952" bIns="41977" spcCol="0"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フローチャート : 抜出し 15"/>
          <p:cNvSpPr/>
          <p:nvPr/>
        </p:nvSpPr>
        <p:spPr>
          <a:xfrm rot="16200000">
            <a:off x="7063860" y="3660111"/>
            <a:ext cx="1368152" cy="261279"/>
          </a:xfrm>
          <a:prstGeom prst="flowChartExtra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2" tIns="45711" rIns="91422" bIns="45711"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角丸四角形 16"/>
          <p:cNvSpPr/>
          <p:nvPr/>
        </p:nvSpPr>
        <p:spPr>
          <a:xfrm>
            <a:off x="2981265" y="1412776"/>
            <a:ext cx="2304750" cy="216000"/>
          </a:xfrm>
          <a:prstGeom prst="roundRect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2" tIns="45711" rIns="91422" bIns="45711" rtlCol="0" anchor="ctr"/>
          <a:lstStyle/>
          <a:p>
            <a:pPr algn="ctr"/>
            <a:r>
              <a:rPr lang="ja-JP" altLang="en-US" sz="1100" b="1" dirty="0">
                <a:solidFill>
                  <a:schemeClr val="tx1"/>
                </a:solidFill>
              </a:rPr>
              <a:t>基本方針</a:t>
            </a:r>
          </a:p>
        </p:txBody>
      </p:sp>
      <p:sp>
        <p:nvSpPr>
          <p:cNvPr id="18" name="左矢印 17"/>
          <p:cNvSpPr/>
          <p:nvPr/>
        </p:nvSpPr>
        <p:spPr>
          <a:xfrm>
            <a:off x="7669771" y="5892687"/>
            <a:ext cx="504056" cy="661867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2" tIns="45711" rIns="91422" bIns="45711"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512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1217</TotalTime>
  <Words>254</Words>
  <Application>Microsoft Office PowerPoint</Application>
  <PresentationFormat>A4 210 x 297 mm</PresentationFormat>
  <Paragraphs>82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ＭＳ Ｐゴシック</vt:lpstr>
      <vt:lpstr>Arial</vt:lpstr>
      <vt:lpstr>Calibri</vt:lpstr>
      <vt:lpstr>Office ​​テーマ</vt:lpstr>
      <vt:lpstr>PowerPoint プレゼンテーション</vt:lpstr>
    </vt:vector>
  </TitlesOfParts>
  <Company>宮崎県庁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古谷 信人</dc:creator>
  <cp:lastModifiedBy>29P0003</cp:lastModifiedBy>
  <cp:revision>97</cp:revision>
  <cp:lastPrinted>2018-01-10T05:03:14Z</cp:lastPrinted>
  <dcterms:created xsi:type="dcterms:W3CDTF">2017-12-27T09:12:02Z</dcterms:created>
  <dcterms:modified xsi:type="dcterms:W3CDTF">2019-01-15T23:33:47Z</dcterms:modified>
</cp:coreProperties>
</file>

<file path=docProps/thumbnail.jpeg>
</file>