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0" r:id="rId1"/>
  </p:sldMasterIdLst>
  <p:notesMasterIdLst>
    <p:notesMasterId r:id="rId16"/>
  </p:notesMasterIdLst>
  <p:handoutMasterIdLst>
    <p:handoutMasterId r:id="rId17"/>
  </p:handoutMasterIdLst>
  <p:sldIdLst>
    <p:sldId id="260" r:id="rId2"/>
    <p:sldId id="285" r:id="rId3"/>
    <p:sldId id="286" r:id="rId4"/>
    <p:sldId id="287" r:id="rId5"/>
    <p:sldId id="288" r:id="rId6"/>
    <p:sldId id="289" r:id="rId7"/>
    <p:sldId id="358" r:id="rId8"/>
    <p:sldId id="290" r:id="rId9"/>
    <p:sldId id="291" r:id="rId10"/>
    <p:sldId id="292" r:id="rId11"/>
    <p:sldId id="293" r:id="rId12"/>
    <p:sldId id="294" r:id="rId13"/>
    <p:sldId id="349" r:id="rId14"/>
    <p:sldId id="366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472C4"/>
    <a:srgbClr val="DCE6F2"/>
    <a:srgbClr val="B5C7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556" autoAdjust="0"/>
    <p:restoredTop sz="69897" autoAdjust="0"/>
  </p:normalViewPr>
  <p:slideViewPr>
    <p:cSldViewPr>
      <p:cViewPr varScale="1">
        <p:scale>
          <a:sx n="63" d="100"/>
          <a:sy n="63" d="100"/>
        </p:scale>
        <p:origin x="2336" y="17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76" d="100"/>
          <a:sy n="76" d="100"/>
        </p:scale>
        <p:origin x="3360" y="1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0FFD8529-5692-A04D-B911-4EDAFD5F71D2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3A0030A-6AB3-1047-A47B-9D3B8D59F644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5BB65B-F59C-144D-BB4D-48D46BD09914}" type="datetimeFigureOut">
              <a:rPr kumimoji="1" lang="ja-JP" altLang="en-US" smtClean="0"/>
              <a:t>2018/11/12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517413A-5FE7-294C-A765-C6D24B0F29DA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957B39F-2E8B-624D-B776-136F662BDCC4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EF0644-6DF8-E747-8C4B-C89A5E4A6A1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937306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5053B6B-85F0-4D10-BE8B-30F32F836F75}" type="datetimeFigureOut">
              <a:rPr kumimoji="1" lang="ja-JP" altLang="en-US" smtClean="0"/>
              <a:t>2018/11/12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530357" y="493441"/>
            <a:ext cx="5918132" cy="4438599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30357" y="5067249"/>
            <a:ext cx="5918132" cy="360920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 dirty="0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 dirty="0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 dirty="0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 dirty="0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593228-728A-4795-AE70-4E58581403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4071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000" b="0" i="0" kern="1200">
        <a:solidFill>
          <a:schemeClr val="tx1"/>
        </a:solidFill>
        <a:latin typeface="Hiragino Kaku Gothic Pro W3" panose="020B0300000000000000" pitchFamily="34" charset="-128"/>
        <a:ea typeface="Hiragino Kaku Gothic Pro W3" panose="020B0300000000000000" pitchFamily="34" charset="-128"/>
        <a:cs typeface="+mn-cs"/>
      </a:defRPr>
    </a:lvl1pPr>
    <a:lvl2pPr marL="457200" algn="l" defTabSz="914400" rtl="0" eaLnBrk="1" latinLnBrk="0" hangingPunct="1">
      <a:defRPr kumimoji="1" sz="1000" b="0" i="0" kern="1200">
        <a:solidFill>
          <a:schemeClr val="tx1"/>
        </a:solidFill>
        <a:latin typeface="Hiragino Kaku Gothic Pro W3" panose="020B0300000000000000" pitchFamily="34" charset="-128"/>
        <a:ea typeface="Hiragino Kaku Gothic Pro W3" panose="020B0300000000000000" pitchFamily="34" charset="-128"/>
        <a:cs typeface="+mn-cs"/>
      </a:defRPr>
    </a:lvl2pPr>
    <a:lvl3pPr marL="914400" algn="l" defTabSz="914400" rtl="0" eaLnBrk="1" latinLnBrk="0" hangingPunct="1">
      <a:defRPr kumimoji="1" sz="1000" b="0" i="0" kern="1200">
        <a:solidFill>
          <a:schemeClr val="tx1"/>
        </a:solidFill>
        <a:latin typeface="Hiragino Kaku Gothic Pro W3" panose="020B0300000000000000" pitchFamily="34" charset="-128"/>
        <a:ea typeface="Hiragino Kaku Gothic Pro W3" panose="020B0300000000000000" pitchFamily="34" charset="-128"/>
        <a:cs typeface="+mn-cs"/>
      </a:defRPr>
    </a:lvl3pPr>
    <a:lvl4pPr marL="1371600" algn="l" defTabSz="914400" rtl="0" eaLnBrk="1" latinLnBrk="0" hangingPunct="1">
      <a:defRPr kumimoji="1" sz="1000" b="0" i="0" kern="1200">
        <a:solidFill>
          <a:schemeClr val="tx1"/>
        </a:solidFill>
        <a:latin typeface="Hiragino Kaku Gothic Pro W3" panose="020B0300000000000000" pitchFamily="34" charset="-128"/>
        <a:ea typeface="Hiragino Kaku Gothic Pro W3" panose="020B0300000000000000" pitchFamily="34" charset="-128"/>
        <a:cs typeface="+mn-cs"/>
      </a:defRPr>
    </a:lvl4pPr>
    <a:lvl5pPr marL="1828800" algn="l" defTabSz="914400" rtl="0" eaLnBrk="1" latinLnBrk="0" hangingPunct="1">
      <a:defRPr kumimoji="1" sz="1000" b="0" i="0" kern="1200">
        <a:solidFill>
          <a:schemeClr val="tx1"/>
        </a:solidFill>
        <a:latin typeface="Hiragino Kaku Gothic Pro W3" panose="020B0300000000000000" pitchFamily="34" charset="-128"/>
        <a:ea typeface="Hiragino Kaku Gothic Pro W3" panose="020B0300000000000000" pitchFamily="34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/>
              <a:t>ここからは資料集になります。オープンデータを推進するために役に立つ内容を資料集にまとめましたので、参考までにご紹介します。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/>
              <a:t>資料集には、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/>
              <a:t>・自治体の取組状況</a:t>
            </a:r>
            <a:endParaRPr kumimoji="1" lang="en-US" altLang="ja-JP" dirty="0"/>
          </a:p>
          <a:p>
            <a:r>
              <a:rPr kumimoji="1" lang="ja-JP" altLang="en-US"/>
              <a:t>・ガイド</a:t>
            </a:r>
            <a:endParaRPr kumimoji="1" lang="en-US" altLang="ja-JP" dirty="0"/>
          </a:p>
          <a:p>
            <a:r>
              <a:rPr kumimoji="1" lang="ja-JP" altLang="en-US"/>
              <a:t>・利活用事例</a:t>
            </a:r>
            <a:endParaRPr kumimoji="1" lang="en-US" altLang="ja-JP" dirty="0"/>
          </a:p>
          <a:p>
            <a:r>
              <a:rPr kumimoji="1" lang="ja-JP" altLang="en-US"/>
              <a:t>・企業ニーズ調査</a:t>
            </a:r>
            <a:endParaRPr kumimoji="1" lang="en-US" altLang="ja-JP" dirty="0"/>
          </a:p>
          <a:p>
            <a:r>
              <a:rPr kumimoji="1" lang="ja-JP" altLang="en-US"/>
              <a:t>・アドバイザー</a:t>
            </a:r>
            <a:endParaRPr kumimoji="1" lang="en-US" altLang="ja-JP" dirty="0"/>
          </a:p>
          <a:p>
            <a:r>
              <a:rPr kumimoji="1" lang="ja-JP" altLang="en-US"/>
              <a:t>・ライセンス</a:t>
            </a:r>
            <a:endParaRPr kumimoji="1" lang="en-US" altLang="ja-JP" dirty="0"/>
          </a:p>
          <a:p>
            <a:r>
              <a:rPr kumimoji="1" lang="ja-JP" altLang="en-US"/>
              <a:t>・標準化</a:t>
            </a:r>
            <a:endParaRPr kumimoji="1" lang="en-US" altLang="ja-JP" dirty="0"/>
          </a:p>
          <a:p>
            <a:r>
              <a:rPr kumimoji="1" lang="ja-JP" altLang="en-US"/>
              <a:t>・ツール</a:t>
            </a:r>
            <a:endParaRPr kumimoji="1" lang="en-US" altLang="ja-JP" dirty="0"/>
          </a:p>
          <a:p>
            <a:r>
              <a:rPr kumimoji="1" lang="ja-JP" altLang="en-US"/>
              <a:t>・支援組織</a:t>
            </a:r>
            <a:endParaRPr kumimoji="1" lang="en-US" altLang="ja-JP" dirty="0"/>
          </a:p>
          <a:p>
            <a:r>
              <a:rPr kumimoji="1" lang="ja-JP" altLang="en-US"/>
              <a:t>・日本のオープンデータサイト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/>
              <a:t>が掲載されています。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en-US" altLang="ja-JP" dirty="0"/>
              <a:t>PDF</a:t>
            </a:r>
            <a:r>
              <a:rPr kumimoji="1" lang="ja-JP" altLang="en-US"/>
              <a:t>版の実務講習テキストをダウンロードし、必要な項目のリンクを開いて資料を入手することができます。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71296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780572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946232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941216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/>
              <a:t>資料集は</a:t>
            </a:r>
            <a:r>
              <a:rPr kumimoji="1" lang="en-US" altLang="ja-JP" dirty="0"/>
              <a:t>Web</a:t>
            </a:r>
            <a:r>
              <a:rPr kumimoji="1" lang="ja-JP" altLang="en-US"/>
              <a:t>サイトにも掲載されています。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en-US" altLang="ja-JP" dirty="0"/>
              <a:t>Web</a:t>
            </a:r>
            <a:r>
              <a:rPr kumimoji="1" lang="ja-JP" altLang="en-US"/>
              <a:t>サイトはオープンデータリーダ育成研修終了後も、随時更新いたします。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380581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/>
              <a:t>資料集は以上となります。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637276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/>
              <a:t>ここからは資料集になります。オープンデータを推進するために役に立つ内容を資料集にまとめましたので、参考までにご紹介します。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/>
              <a:t>資料集には、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/>
              <a:t>・自治体の取組状況</a:t>
            </a:r>
            <a:endParaRPr kumimoji="1" lang="en-US" altLang="ja-JP" dirty="0"/>
          </a:p>
          <a:p>
            <a:r>
              <a:rPr kumimoji="1" lang="ja-JP" altLang="en-US"/>
              <a:t>・ガイド</a:t>
            </a:r>
            <a:endParaRPr kumimoji="1" lang="en-US" altLang="ja-JP" dirty="0"/>
          </a:p>
          <a:p>
            <a:r>
              <a:rPr kumimoji="1" lang="ja-JP" altLang="en-US"/>
              <a:t>・利活用事例</a:t>
            </a:r>
            <a:endParaRPr kumimoji="1" lang="en-US" altLang="ja-JP" dirty="0"/>
          </a:p>
          <a:p>
            <a:r>
              <a:rPr kumimoji="1" lang="ja-JP" altLang="en-US"/>
              <a:t>・企業ニーズ調査</a:t>
            </a:r>
            <a:endParaRPr kumimoji="1" lang="en-US" altLang="ja-JP" dirty="0"/>
          </a:p>
          <a:p>
            <a:r>
              <a:rPr kumimoji="1" lang="ja-JP" altLang="en-US"/>
              <a:t>・アドバイザー</a:t>
            </a:r>
            <a:endParaRPr kumimoji="1" lang="en-US" altLang="ja-JP" dirty="0"/>
          </a:p>
          <a:p>
            <a:r>
              <a:rPr kumimoji="1" lang="ja-JP" altLang="en-US"/>
              <a:t>・ライセンス</a:t>
            </a:r>
            <a:endParaRPr kumimoji="1" lang="en-US" altLang="ja-JP" dirty="0"/>
          </a:p>
          <a:p>
            <a:r>
              <a:rPr kumimoji="1" lang="ja-JP" altLang="en-US"/>
              <a:t>・標準化</a:t>
            </a:r>
            <a:endParaRPr kumimoji="1" lang="en-US" altLang="ja-JP" dirty="0"/>
          </a:p>
          <a:p>
            <a:r>
              <a:rPr kumimoji="1" lang="ja-JP" altLang="en-US"/>
              <a:t>・ツール</a:t>
            </a:r>
            <a:endParaRPr kumimoji="1" lang="en-US" altLang="ja-JP" dirty="0"/>
          </a:p>
          <a:p>
            <a:r>
              <a:rPr kumimoji="1" lang="ja-JP" altLang="en-US"/>
              <a:t>・支援組織</a:t>
            </a:r>
            <a:endParaRPr kumimoji="1" lang="en-US" altLang="ja-JP" dirty="0"/>
          </a:p>
          <a:p>
            <a:r>
              <a:rPr kumimoji="1" lang="ja-JP" altLang="en-US"/>
              <a:t>・日本のオープンデータサイト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/>
              <a:t>が掲載されています。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en-US" altLang="ja-JP" dirty="0"/>
              <a:t>PDF</a:t>
            </a:r>
            <a:r>
              <a:rPr kumimoji="1" lang="ja-JP" altLang="en-US"/>
              <a:t>版の実務講習テキストをダウンロードし、必要な項目のリンクを開いて資料を入手することができます。</a:t>
            </a: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343574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530225" y="493713"/>
            <a:ext cx="5918200" cy="443865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253765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800222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907580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530225" y="493713"/>
            <a:ext cx="5918200" cy="443865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481103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863856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993898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530225" y="493713"/>
            <a:ext cx="5918200" cy="443865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講義ノート：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59130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98702" y="2932007"/>
            <a:ext cx="5328592" cy="538609"/>
          </a:xfrm>
        </p:spPr>
        <p:txBody>
          <a:bodyPr wrap="square">
            <a:normAutofit/>
          </a:bodyPr>
          <a:lstStyle>
            <a:lvl1pPr algn="ctr">
              <a:defRPr lang="en-US" sz="2900" dirty="0">
                <a:latin typeface="+mj-ea"/>
                <a:ea typeface="+mj-ea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98702" y="3669365"/>
            <a:ext cx="5328592" cy="2059210"/>
          </a:xfrm>
        </p:spPr>
        <p:txBody>
          <a:bodyPr>
            <a:normAutofit/>
          </a:bodyPr>
          <a:lstStyle>
            <a:lvl1pPr marL="0" indent="0" algn="r">
              <a:buNone/>
              <a:defRPr sz="2400">
                <a:latin typeface="+mj-ea"/>
                <a:ea typeface="+mj-ea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dirty="0"/>
              <a:t>マスター サブタイトルの書式設定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7024" y="6525344"/>
            <a:ext cx="504056" cy="288032"/>
          </a:xfrm>
        </p:spPr>
        <p:txBody>
          <a:bodyPr/>
          <a:lstStyle>
            <a:lvl1pPr>
              <a:defRPr sz="120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787807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54272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390941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342442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560454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865104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306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827584" y="2060848"/>
            <a:ext cx="4248472" cy="5760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indent="0" defTabSz="914400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kumimoji="1" lang="en-US" altLang="ja-JP" sz="3200" b="0" dirty="0">
                <a:solidFill>
                  <a:schemeClr val="tx1"/>
                </a:solidFill>
                <a:latin typeface="+mj-ea"/>
                <a:ea typeface="+mj-ea"/>
                <a:cs typeface="Arial" panose="020B0604020202020204" pitchFamily="34" charset="0"/>
              </a:rPr>
              <a:t>Contents</a:t>
            </a:r>
            <a:endParaRPr kumimoji="1" lang="ja-JP" altLang="en-US" sz="3200" b="0" dirty="0">
              <a:solidFill>
                <a:schemeClr val="tx1"/>
              </a:solidFill>
              <a:latin typeface="+mj-ea"/>
              <a:ea typeface="+mj-ea"/>
              <a:cs typeface="Arial" panose="020B0604020202020204" pitchFamily="34" charset="0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1259632" y="2996952"/>
            <a:ext cx="6912768" cy="2664296"/>
          </a:xfrm>
        </p:spPr>
        <p:txBody>
          <a:bodyPr/>
          <a:lstStyle>
            <a:lvl1pPr>
              <a:defRPr b="0">
                <a:latin typeface="+mj-ea"/>
                <a:ea typeface="+mj-ea"/>
              </a:defRPr>
            </a:lvl1pPr>
            <a:lvl2pPr>
              <a:defRPr b="0">
                <a:latin typeface="+mj-ea"/>
                <a:ea typeface="+mj-ea"/>
              </a:defRPr>
            </a:lvl2pPr>
            <a:lvl3pPr>
              <a:defRPr b="0">
                <a:latin typeface="+mj-ea"/>
                <a:ea typeface="+mj-ea"/>
              </a:defRPr>
            </a:lvl3pPr>
            <a:lvl4pPr>
              <a:defRPr b="0">
                <a:latin typeface="+mj-ea"/>
                <a:ea typeface="+mj-ea"/>
              </a:defRPr>
            </a:lvl4pPr>
            <a:lvl5pPr>
              <a:defRPr b="0">
                <a:latin typeface="+mj-ea"/>
                <a:ea typeface="+mj-ea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780526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1259632" y="2996952"/>
            <a:ext cx="6912768" cy="2664296"/>
          </a:xfrm>
        </p:spPr>
        <p:txBody>
          <a:bodyPr/>
          <a:lstStyle>
            <a:lvl1pPr>
              <a:defRPr b="0">
                <a:latin typeface="+mj-ea"/>
                <a:ea typeface="+mj-ea"/>
              </a:defRPr>
            </a:lvl1pPr>
            <a:lvl2pPr>
              <a:defRPr b="0">
                <a:latin typeface="+mj-ea"/>
                <a:ea typeface="+mj-ea"/>
              </a:defRPr>
            </a:lvl2pPr>
            <a:lvl3pPr>
              <a:defRPr b="0">
                <a:latin typeface="+mj-ea"/>
                <a:ea typeface="+mj-ea"/>
              </a:defRPr>
            </a:lvl3pPr>
            <a:lvl4pPr>
              <a:defRPr b="0">
                <a:latin typeface="+mj-ea"/>
                <a:ea typeface="+mj-ea"/>
              </a:defRPr>
            </a:lvl4pPr>
            <a:lvl5pPr>
              <a:defRPr b="0">
                <a:latin typeface="+mj-ea"/>
                <a:ea typeface="+mj-ea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A76D350-2C90-0642-8ADD-501F55C6F300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827088" y="1989138"/>
            <a:ext cx="3816350" cy="647700"/>
          </a:xfrm>
        </p:spPr>
        <p:txBody>
          <a:bodyPr/>
          <a:lstStyle>
            <a:lvl1pPr>
              <a:defRPr b="0">
                <a:latin typeface="+mj-ea"/>
                <a:ea typeface="+mj-ea"/>
              </a:defRPr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37436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827584" y="2060848"/>
            <a:ext cx="4248472" cy="5760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indent="0" defTabSz="914400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kumimoji="1" lang="en-US" altLang="ja-JP" sz="3200" b="0" dirty="0">
                <a:solidFill>
                  <a:schemeClr val="tx1"/>
                </a:solidFill>
                <a:latin typeface="+mj-ea"/>
                <a:ea typeface="+mj-ea"/>
                <a:cs typeface="Arial" panose="020B0604020202020204" pitchFamily="34" charset="0"/>
              </a:rPr>
              <a:t>Contents</a:t>
            </a:r>
            <a:endParaRPr kumimoji="1" lang="ja-JP" altLang="en-US" sz="3200" b="0" dirty="0">
              <a:solidFill>
                <a:schemeClr val="tx1"/>
              </a:solidFill>
              <a:latin typeface="+mj-ea"/>
              <a:ea typeface="+mj-ea"/>
              <a:cs typeface="Arial" panose="020B0604020202020204" pitchFamily="34" charset="0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1259632" y="2996952"/>
            <a:ext cx="6912768" cy="2664296"/>
          </a:xfrm>
        </p:spPr>
        <p:txBody>
          <a:bodyPr/>
          <a:lstStyle>
            <a:lvl1pPr>
              <a:defRPr b="0">
                <a:latin typeface="+mj-ea"/>
                <a:ea typeface="+mj-ea"/>
              </a:defRPr>
            </a:lvl1pPr>
            <a:lvl2pPr>
              <a:defRPr b="0">
                <a:latin typeface="+mj-ea"/>
                <a:ea typeface="+mj-ea"/>
              </a:defRPr>
            </a:lvl2pPr>
            <a:lvl3pPr>
              <a:defRPr b="0">
                <a:latin typeface="+mj-ea"/>
                <a:ea typeface="+mj-ea"/>
              </a:defRPr>
            </a:lvl3pPr>
            <a:lvl4pPr>
              <a:defRPr b="0">
                <a:latin typeface="+mj-ea"/>
                <a:ea typeface="+mj-ea"/>
              </a:defRPr>
            </a:lvl4pPr>
            <a:lvl5pPr>
              <a:defRPr b="0">
                <a:latin typeface="+mj-ea"/>
                <a:ea typeface="+mj-ea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7755455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7544" y="2924944"/>
            <a:ext cx="5328592" cy="538609"/>
          </a:xfrm>
        </p:spPr>
        <p:txBody>
          <a:bodyPr wrap="square">
            <a:normAutofit/>
          </a:bodyPr>
          <a:lstStyle>
            <a:lvl1pPr>
              <a:defRPr lang="en-US" sz="2900" dirty="0">
                <a:latin typeface="+mj-ea"/>
                <a:ea typeface="+mj-ea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744019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7560840" cy="424732"/>
          </a:xfrm>
        </p:spPr>
        <p:txBody>
          <a:bodyPr wrap="none">
            <a:normAutofit/>
          </a:bodyPr>
          <a:lstStyle>
            <a:lvl1pPr>
              <a:defRPr lang="en-US" sz="2400" dirty="0">
                <a:latin typeface="+mj-ea"/>
                <a:ea typeface="+mj-ea"/>
              </a:defRPr>
            </a:lvl1pPr>
          </a:lstStyle>
          <a:p>
            <a:pPr lvl="0" fontAlgn="base">
              <a:spcAft>
                <a:spcPct val="0"/>
              </a:spcAft>
            </a:pPr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1" y="739775"/>
            <a:ext cx="9144000" cy="74485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lvl="0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01021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75136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40666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16917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52928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74" r:id="rId2"/>
    <p:sldLayoutId id="2147483676" r:id="rId3"/>
    <p:sldLayoutId id="2147483675" r:id="rId4"/>
    <p:sldLayoutId id="2147483672" r:id="rId5"/>
    <p:sldLayoutId id="2147483662" r:id="rId6"/>
    <p:sldLayoutId id="2147483663" r:id="rId7"/>
    <p:sldLayoutId id="2147483664" r:id="rId8"/>
    <p:sldLayoutId id="2147483665" r:id="rId9"/>
    <p:sldLayoutId id="2147483666" r:id="rId10"/>
    <p:sldLayoutId id="2147483667" r:id="rId11"/>
    <p:sldLayoutId id="2147483668" r:id="rId12"/>
    <p:sldLayoutId id="2147483669" r:id="rId13"/>
    <p:sldLayoutId id="2147483670" r:id="rId14"/>
    <p:sldLayoutId id="2147483671" r:id="rId15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github.com/nes-opendata/odpkg-docker" TargetMode="External"/><Relationship Id="rId7" Type="http://schemas.openxmlformats.org/officeDocument/2006/relationships/hyperlink" Target="http://www.vled.or.jp/results/tools-rev10_fix.pdf" TargetMode="Externa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6.xml"/><Relationship Id="rId6" Type="http://schemas.openxmlformats.org/officeDocument/2006/relationships/hyperlink" Target="https://github.com/ckan/ckan" TargetMode="External"/><Relationship Id="rId5" Type="http://schemas.openxmlformats.org/officeDocument/2006/relationships/hyperlink" Target="https://github.com/nes-opendata/odpkg-dashboard" TargetMode="External"/><Relationship Id="rId4" Type="http://schemas.openxmlformats.org/officeDocument/2006/relationships/hyperlink" Target="https://github.com/isit-public/odpkg-docker" TargetMode="External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hyperlink" Target="http://www.code4japan.org/" TargetMode="External"/><Relationship Id="rId3" Type="http://schemas.openxmlformats.org/officeDocument/2006/relationships/hyperlink" Target="https://cio.go.jp/policy-opendata" TargetMode="External"/><Relationship Id="rId7" Type="http://schemas.openxmlformats.org/officeDocument/2006/relationships/hyperlink" Target="http://okfn.jp/" TargetMode="Externa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6.xml"/><Relationship Id="rId6" Type="http://schemas.openxmlformats.org/officeDocument/2006/relationships/hyperlink" Target="https://www.j-lis.go.jp/rdd/opendata/opendata1.html" TargetMode="External"/><Relationship Id="rId11" Type="http://schemas.openxmlformats.org/officeDocument/2006/relationships/hyperlink" Target="http://odc.bodik.jp/" TargetMode="External"/><Relationship Id="rId5" Type="http://schemas.openxmlformats.org/officeDocument/2006/relationships/hyperlink" Target="http://www.vled.or.jp/" TargetMode="External"/><Relationship Id="rId10" Type="http://schemas.openxmlformats.org/officeDocument/2006/relationships/hyperlink" Target="http://www.iii.u-tokyo.ac.jp/research/180308utodc" TargetMode="External"/><Relationship Id="rId4" Type="http://schemas.openxmlformats.org/officeDocument/2006/relationships/hyperlink" Target="http://www.soumu.go.jp/menu_seisaku/ictseisaku/ictriyou/opendata/" TargetMode="External"/><Relationship Id="rId9" Type="http://schemas.openxmlformats.org/officeDocument/2006/relationships/hyperlink" Target="http://linkedopendata.jp/" TargetMode="External"/></Relationships>
</file>

<file path=ppt/slides/_rels/slide1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jma.go.jp/jma/menu/arcdata.html" TargetMode="External"/><Relationship Id="rId3" Type="http://schemas.openxmlformats.org/officeDocument/2006/relationships/hyperlink" Target="http://www.data.go.jp/" TargetMode="External"/><Relationship Id="rId7" Type="http://schemas.openxmlformats.org/officeDocument/2006/relationships/hyperlink" Target="https://opendata.resas-portal.go.jp/" TargetMode="External"/><Relationship Id="rId12" Type="http://schemas.openxmlformats.org/officeDocument/2006/relationships/hyperlink" Target="https://odm.bodik.jp/" TargetMode="Externa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6.xml"/><Relationship Id="rId6" Type="http://schemas.openxmlformats.org/officeDocument/2006/relationships/hyperlink" Target="https://resas.go.jp/" TargetMode="External"/><Relationship Id="rId11" Type="http://schemas.openxmlformats.org/officeDocument/2006/relationships/hyperlink" Target="https://www.geospatial.jp/gp_front/" TargetMode="External"/><Relationship Id="rId5" Type="http://schemas.openxmlformats.org/officeDocument/2006/relationships/hyperlink" Target="http://nlftp.mlit.go.jp/ksj/" TargetMode="External"/><Relationship Id="rId10" Type="http://schemas.openxmlformats.org/officeDocument/2006/relationships/hyperlink" Target="https://docs.google.com/spreadsheets/d/1Ui3MLnst8dyEkEl2RgF2FYvje6EBOQASCT8yZOUq-o8/edit#gid=0" TargetMode="External"/><Relationship Id="rId4" Type="http://schemas.openxmlformats.org/officeDocument/2006/relationships/hyperlink" Target="https://www.e-stat.go.jp/" TargetMode="External"/><Relationship Id="rId9" Type="http://schemas.openxmlformats.org/officeDocument/2006/relationships/hyperlink" Target="https://hojin-info.go.jp/hojin/TopPage" TargetMode="Externa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s://odc.bodik.jp/" TargetMode="Externa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2.png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docs.google.com/spreadsheets/d/1Ui3MLnst8dyEkEl2RgF2FYvje6EBOQASCT8yZOUq-o8/edit#gid=0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Relationship Id="rId5" Type="http://schemas.openxmlformats.org/officeDocument/2006/relationships/hyperlink" Target="https://cio.go.jp/sites/default/files/uploads/documents/opendata_lg_enquete_201612.xlsx" TargetMode="External"/><Relationship Id="rId4" Type="http://schemas.openxmlformats.org/officeDocument/2006/relationships/hyperlink" Target="https://cio.go.jp/policy-opendata#jichitaisuu" TargetMode="Externa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hyperlink" Target="http://www.vled.or.jp/results/OpenDataApplicationGuide-fix.pdf" TargetMode="External"/><Relationship Id="rId3" Type="http://schemas.openxmlformats.org/officeDocument/2006/relationships/hyperlink" Target="https://cio.go.jp/sites/default/files/uploads/documents/opendata_guideline.docx" TargetMode="External"/><Relationship Id="rId7" Type="http://schemas.openxmlformats.org/officeDocument/2006/relationships/hyperlink" Target="http://www.vled.or.jp/results/OpenDataGuide_v21_fix.pdf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Relationship Id="rId6" Type="http://schemas.openxmlformats.org/officeDocument/2006/relationships/hyperlink" Target="https://cio.go.jp/sites/default/files/uploads/documents/opendata_kanitebikisyo.pptx" TargetMode="External"/><Relationship Id="rId5" Type="http://schemas.openxmlformats.org/officeDocument/2006/relationships/hyperlink" Target="https://cio.go.jp/sites/default/files/uploads/documents/opendata_tebikisyo.pptx" TargetMode="External"/><Relationship Id="rId4" Type="http://schemas.openxmlformats.org/officeDocument/2006/relationships/hyperlink" Target="https://cio.go.jp/sites/default/files/uploads/documents/opendata_guideline_gaiyou.pptx" TargetMode="External"/><Relationship Id="rId9" Type="http://schemas.openxmlformats.org/officeDocument/2006/relationships/hyperlink" Target="https://www.j-lis.go.jp/data/open/cnt/3/1504/1/guide.pdf" TargetMode="Externa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hyperlink" Target="http://www.opendata500.com/" TargetMode="External"/><Relationship Id="rId13" Type="http://schemas.openxmlformats.org/officeDocument/2006/relationships/hyperlink" Target="http://www.opendata500.com/kr/" TargetMode="External"/><Relationship Id="rId3" Type="http://schemas.openxmlformats.org/officeDocument/2006/relationships/hyperlink" Target="https://cio.go.jp/opendata100" TargetMode="External"/><Relationship Id="rId7" Type="http://schemas.openxmlformats.org/officeDocument/2006/relationships/hyperlink" Target="http://www.vled.or.jp/results/LocalGov_DataUtilizingCases_20160401.pptx" TargetMode="External"/><Relationship Id="rId12" Type="http://schemas.openxmlformats.org/officeDocument/2006/relationships/hyperlink" Target="http://italy.opendata500.com/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Relationship Id="rId6" Type="http://schemas.openxmlformats.org/officeDocument/2006/relationships/hyperlink" Target="http://www.vled.or.jp/results/opendata_business_usecases_list.xlsx" TargetMode="External"/><Relationship Id="rId11" Type="http://schemas.openxmlformats.org/officeDocument/2006/relationships/hyperlink" Target="http://www.opendata500.com/us/" TargetMode="External"/><Relationship Id="rId5" Type="http://schemas.openxmlformats.org/officeDocument/2006/relationships/hyperlink" Target="http://www.vled.or.jp/results/opendata_business_usecases.pdf" TargetMode="External"/><Relationship Id="rId10" Type="http://schemas.openxmlformats.org/officeDocument/2006/relationships/hyperlink" Target="http://www.opendata500.com/mx/" TargetMode="External"/><Relationship Id="rId4" Type="http://schemas.openxmlformats.org/officeDocument/2006/relationships/hyperlink" Target="https://cio.go.jp/sites/default/files/uploads/documents/od100_cases_all.pdf" TargetMode="External"/><Relationship Id="rId9" Type="http://schemas.openxmlformats.org/officeDocument/2006/relationships/hyperlink" Target="http://www.opendata500.com/au/" TargetMode="External"/><Relationship Id="rId14" Type="http://schemas.openxmlformats.org/officeDocument/2006/relationships/hyperlink" Target="http://canada.opendata500.com/" TargetMode="Externa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kantei.go.jp/jp/singi/it2/senmon_bunka/data_ryutsuseibi/kanminrt_%20dai1/gijisidai.html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Relationship Id="rId5" Type="http://schemas.openxmlformats.org/officeDocument/2006/relationships/hyperlink" Target="https://www.kantei.go.jp/jp/singi/it2/senmon_bunka/data_ryutsuseibi/kanminrt_dai3/gijisidai.html" TargetMode="External"/><Relationship Id="rId4" Type="http://schemas.openxmlformats.org/officeDocument/2006/relationships/hyperlink" Target="http://www.kantei.go.jp/jp/singi/it2/senmon_bunka/data_ryutsuseibi/kanminrt_dai2/gijisidai.html" TargetMode="Externa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cio.go.jp/sites/default/files/uploads/documents/opendata-dendoushi_ichiran.pptx" TargetMode="External"/><Relationship Id="rId7" Type="http://schemas.openxmlformats.org/officeDocument/2006/relationships/hyperlink" Target="http://www.applic.or.jp/ictadviser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Relationship Id="rId6" Type="http://schemas.openxmlformats.org/officeDocument/2006/relationships/hyperlink" Target="http://www.soumu.go.jp/main_content/000555311.pdf" TargetMode="External"/><Relationship Id="rId5" Type="http://schemas.openxmlformats.org/officeDocument/2006/relationships/hyperlink" Target="http://www.soumu.go.jp/main_content/000555310.pdf" TargetMode="External"/><Relationship Id="rId4" Type="http://schemas.openxmlformats.org/officeDocument/2006/relationships/hyperlink" Target="https://cio.go.jp/sites/default/files/uploads/documents/opendata-dendoushi_sheet.xlsx" TargetMode="Externa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creativecommons.org/licenses/?lang=ja" TargetMode="Externa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Relationship Id="rId6" Type="http://schemas.openxmlformats.org/officeDocument/2006/relationships/hyperlink" Target="https://www.kantei.go.jp/jp/singi/it2/densi/kettei/gl2_betten_1.pdf" TargetMode="External"/><Relationship Id="rId5" Type="http://schemas.openxmlformats.org/officeDocument/2006/relationships/hyperlink" Target="https://creativecommons.org/licenses/by/2.1/jp/" TargetMode="External"/><Relationship Id="rId4" Type="http://schemas.openxmlformats.org/officeDocument/2006/relationships/hyperlink" Target="https://creativecommons.org/licenses/by/4.0/legalcode.ja" TargetMode="Externa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s://cio.go.jp/sites/default/files/uploads/documents/opendata_suisyou_dataset.pptx" TargetMode="External"/><Relationship Id="rId7" Type="http://schemas.openxmlformats.org/officeDocument/2006/relationships/hyperlink" Target="https://imi.go.jp/goi/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Relationship Id="rId6" Type="http://schemas.openxmlformats.org/officeDocument/2006/relationships/hyperlink" Target="https://cio.go.jp/sites/default/files/uploads/documents/opendata_suisyou_dataset_appli.pptx" TargetMode="External"/><Relationship Id="rId5" Type="http://schemas.openxmlformats.org/officeDocument/2006/relationships/hyperlink" Target="https://cio.go.jp/policy-opendata#dataset" TargetMode="External"/><Relationship Id="rId4" Type="http://schemas.openxmlformats.org/officeDocument/2006/relationships/hyperlink" Target="https://cio.go.jp/sites/default/files/uploads/documents/opendata_suisyou_dataset_teigisyo.xlsx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3498702" y="2932007"/>
            <a:ext cx="5328592" cy="538609"/>
          </a:xfrm>
        </p:spPr>
        <p:txBody>
          <a:bodyPr>
            <a:normAutofit/>
          </a:bodyPr>
          <a:lstStyle/>
          <a:p>
            <a:pPr algn="r"/>
            <a:r>
              <a:rPr kumimoji="1" lang="ja-JP" altLang="en-US" sz="2800">
                <a:latin typeface="+mj-lt"/>
              </a:rPr>
              <a:t>オープンデータリーダ育成研修</a:t>
            </a:r>
            <a:endParaRPr kumimoji="1" lang="ja-JP" altLang="en-US" sz="2800" dirty="0">
              <a:latin typeface="+mj-lt"/>
            </a:endParaRPr>
          </a:p>
        </p:txBody>
      </p:sp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>
                <a:latin typeface="+mj-lt"/>
              </a:rPr>
              <a:t>資料集</a:t>
            </a:r>
            <a:endParaRPr kumimoji="1" lang="ja-JP" altLang="en-US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02294853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10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地方公共団体向けオープンデータパッケージ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地方公共団体向けオープンデータパッケージ（カタログサイト＋ダッシュボード）</a:t>
            </a:r>
            <a:r>
              <a:rPr lang="ja-JP" altLang="en-US" sz="1600"/>
              <a:t>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総合戦略室、</a:t>
            </a:r>
            <a:r>
              <a:rPr lang="en-US" altLang="ja-JP" sz="1600" dirty="0"/>
              <a:t>2017/5/1</a:t>
            </a:r>
            <a:r>
              <a:rPr lang="ja-JP" altLang="en-US" sz="1600"/>
              <a:t>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地方公共団体向けオープンデータパッケージ（カタログサイト＋ダッシュボード）</a:t>
            </a:r>
            <a:r>
              <a:rPr lang="ja-JP" altLang="en-US" sz="1600"/>
              <a:t>（公益財団法人九州先端科学技術研究所）</a:t>
            </a:r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地方公共団体向けダッシュボード（内閣官房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総合戦略室、</a:t>
            </a:r>
            <a:r>
              <a:rPr lang="en-US" altLang="ja-JP" sz="1600" dirty="0"/>
              <a:t>2017/5/1</a:t>
            </a:r>
            <a:r>
              <a:rPr lang="ja-JP" altLang="en-US" sz="1600"/>
              <a:t>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地方公共団体向けダッシュボード</a:t>
            </a:r>
            <a:endParaRPr lang="ja-JP" altLang="en-US" sz="1600"/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en" altLang="ja-JP" sz="1600" dirty="0"/>
              <a:t>CKAN</a:t>
            </a:r>
            <a:r>
              <a:rPr lang="ja-JP" altLang="en" sz="1600"/>
              <a:t>（</a:t>
            </a:r>
            <a:r>
              <a:rPr lang="en" altLang="ja-JP" sz="1600" dirty="0"/>
              <a:t>Open Knowledge International and contributors</a:t>
            </a:r>
            <a:r>
              <a:rPr lang="ja-JP" altLang="en" sz="1600"/>
              <a:t>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CKAN</a:t>
            </a:r>
            <a:endParaRPr lang="en" altLang="ja-JP" sz="1600" dirty="0"/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データの公開・利活用に関するツール集（一般社団法人オープン＆ビッグデータ活用・地方創生推進機構 、</a:t>
            </a:r>
            <a:r>
              <a:rPr lang="en-US" altLang="ja-JP" sz="1600" dirty="0"/>
              <a:t>2016/6/22</a:t>
            </a:r>
            <a:r>
              <a:rPr lang="ja-JP" altLang="en-US" sz="1600"/>
              <a:t>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データの公開・利活用に関するツール集</a:t>
            </a:r>
            <a:endParaRPr lang="ja-JP" altLang="en-US" sz="1600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>
                <a:latin typeface="+mn-ea"/>
                <a:ea typeface="+mn-ea"/>
              </a:rPr>
              <a:t>ツール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>
                <a:latin typeface="+mn-ea"/>
                <a:ea typeface="+mn-ea"/>
              </a:rPr>
              <a:t>資料集</a:t>
            </a:r>
            <a:endParaRPr lang="ja-JP" altLang="en-US" sz="1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2373621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11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政府の支援組織</a:t>
            </a:r>
            <a:endParaRPr lang="en-US" altLang="ja-JP" sz="1600" dirty="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政府</a:t>
            </a:r>
            <a:r>
              <a:rPr lang="en" altLang="ja-JP" sz="1600" u="sng" dirty="0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CIO</a:t>
            </a: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ポータル </a:t>
            </a:r>
            <a:r>
              <a:rPr lang="en-US" altLang="ja-JP" sz="1600" u="sng" dirty="0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– </a:t>
            </a: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</a:t>
            </a:r>
            <a:r>
              <a:rPr lang="ja-JP" altLang="en-US" sz="1600"/>
              <a:t>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総務省 </a:t>
            </a:r>
            <a:r>
              <a:rPr lang="en-US" altLang="ja-JP" sz="1600" u="sng" dirty="0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– </a:t>
            </a: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オープンデータ戦略の推進</a:t>
            </a:r>
            <a:r>
              <a:rPr lang="ja-JP" altLang="en-US" sz="1600"/>
              <a:t>（総務省）</a:t>
            </a:r>
          </a:p>
          <a:p>
            <a:pPr fontAlgn="base">
              <a:lnSpc>
                <a:spcPct val="150000"/>
              </a:lnSpc>
            </a:pPr>
            <a:endParaRPr lang="en-US" altLang="ja-JP" sz="1600" dirty="0"/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民間の支援組織</a:t>
            </a:r>
            <a:endParaRPr lang="en-US" altLang="ja-JP" sz="1600" dirty="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一般社団法人オープン＆ビッグデータ活用・地方創生推進機構</a:t>
            </a:r>
            <a:endParaRPr lang="ja-JP" altLang="en-US" sz="160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地方公共団体情報システム機</a:t>
            </a:r>
            <a:r>
              <a:rPr lang="ja-JP" altLang="en-US" sz="1600" u="sng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構</a:t>
            </a:r>
            <a:endParaRPr lang="ja-JP" altLang="en-US" sz="1600">
              <a:hlinkClick r:id="rId7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一般社団法人オープン・ナレッジ・ファウンデーション・ジャパン</a:t>
            </a:r>
            <a:endParaRPr lang="ja-JP" altLang="en-US" sz="160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8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一般社団法人コード・フォー・ジャパン</a:t>
            </a:r>
            <a:endParaRPr lang="ja-JP" altLang="en-US" sz="160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9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特定非営利活動法人リンクト・オープン・データ・イニシアティブ</a:t>
            </a:r>
            <a:endParaRPr lang="ja-JP" altLang="en-US" sz="160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10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東京大学情報学環 オープンデータセンター</a:t>
            </a:r>
            <a:r>
              <a:rPr lang="ja-JP" altLang="en-US" sz="1600"/>
              <a:t>（東京大学）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11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BODIK</a:t>
            </a:r>
            <a:r>
              <a:rPr lang="ja-JP" altLang="en-US" sz="1600" u="sng">
                <a:hlinkClick r:id="rId11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オープンデータセンター</a:t>
            </a:r>
            <a:r>
              <a:rPr lang="ja-JP" altLang="en-US" sz="1600"/>
              <a:t>（公益財団法人九州先端科学技術研究所）</a:t>
            </a:r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lang="ja-JP" altLang="en-US">
                <a:latin typeface="+mn-ea"/>
                <a:ea typeface="+mn-ea"/>
              </a:rPr>
              <a:t>支援組織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>
                <a:latin typeface="+mn-ea"/>
                <a:ea typeface="+mn-ea"/>
              </a:rPr>
              <a:t>資料集</a:t>
            </a:r>
            <a:endParaRPr lang="ja-JP" altLang="en-US" sz="1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06398645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12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政府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日本政府のデータカタログサイト</a:t>
            </a:r>
            <a:r>
              <a:rPr lang="ja-JP" altLang="en-US" sz="1600"/>
              <a:t>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e-stat </a:t>
            </a: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政府統計の総合窓口</a:t>
            </a:r>
            <a:r>
              <a:rPr lang="ja-JP" altLang="en-US" sz="1600"/>
              <a:t>（総務省統計局）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国土数値情報 </a:t>
            </a:r>
            <a:r>
              <a:rPr lang="en-US" altLang="ja-JP" sz="1600" u="sng" dirty="0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– </a:t>
            </a:r>
            <a:r>
              <a:rPr lang="ja-JP" altLang="en-US" sz="1600" u="sng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ダウンロードサービス</a:t>
            </a:r>
            <a:r>
              <a:rPr lang="ja-JP" altLang="en-US" sz="1600"/>
              <a:t>（国土交通省国土政策局）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RESAS </a:t>
            </a:r>
            <a:r>
              <a:rPr lang="ja-JP" altLang="en-US" sz="1600" u="sng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地域経済分析システム</a:t>
            </a:r>
            <a:r>
              <a:rPr lang="ja-JP" altLang="en-US" sz="1600"/>
              <a:t>（内閣府地方創生推進室）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RESAS API</a:t>
            </a:r>
            <a:r>
              <a:rPr lang="ja-JP" altLang="en" sz="1600"/>
              <a:t>（</a:t>
            </a:r>
            <a:r>
              <a:rPr lang="ja-JP" altLang="en-US" sz="1600"/>
              <a:t>内閣府地方創生推進室）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8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気象庁 </a:t>
            </a:r>
            <a:r>
              <a:rPr lang="en-US" altLang="ja-JP" sz="1600" u="sng" dirty="0">
                <a:hlinkClick r:id="rId8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– </a:t>
            </a:r>
            <a:r>
              <a:rPr lang="ja-JP" altLang="en-US" sz="1600" u="sng">
                <a:hlinkClick r:id="rId8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数値データページリンク集</a:t>
            </a:r>
            <a:r>
              <a:rPr lang="ja-JP" altLang="en-US" sz="1600"/>
              <a:t>（気象庁）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9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法人インフォ</a:t>
            </a:r>
            <a:r>
              <a:rPr lang="ja-JP" altLang="en-US" sz="1600"/>
              <a:t>（経済産業省）</a:t>
            </a:r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自治体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10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自治体オープンデータサイト一覧</a:t>
            </a:r>
            <a:endParaRPr lang="ja-JP" altLang="en-US" sz="1600"/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民間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11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G</a:t>
            </a:r>
            <a:r>
              <a:rPr lang="ja-JP" altLang="en-US" sz="1600" u="sng">
                <a:hlinkClick r:id="rId11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空間情報センター</a:t>
            </a:r>
            <a:r>
              <a:rPr lang="ja-JP" altLang="en-US" sz="1600"/>
              <a:t>（一般社団法人社会基盤情報流通推進協議会）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1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BODIK</a:t>
            </a:r>
            <a:r>
              <a:rPr lang="ja-JP" altLang="en-US" sz="1600" u="sng">
                <a:hlinkClick r:id="rId1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オープンデータモニター</a:t>
            </a:r>
            <a:r>
              <a:rPr lang="ja-JP" altLang="en-US" sz="1600"/>
              <a:t>（公益財団法人九州先端科学技術研究所）</a:t>
            </a:r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>
                <a:latin typeface="+mn-ea"/>
                <a:ea typeface="+mn-ea"/>
              </a:rPr>
              <a:t>日本のオープンデータサイト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>
                <a:latin typeface="+mn-ea"/>
                <a:ea typeface="+mn-ea"/>
              </a:rPr>
              <a:t>資料集</a:t>
            </a:r>
            <a:endParaRPr lang="ja-JP" altLang="en-US" sz="1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6383860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13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>
              <a:lnSpc>
                <a:spcPts val="2520"/>
              </a:lnSpc>
            </a:pPr>
            <a:r>
              <a:rPr lang="ja-JP" altLang="en-US" sz="1600"/>
              <a:t>資料集は</a:t>
            </a:r>
            <a:r>
              <a:rPr lang="en-US" altLang="ja-JP" sz="1600" dirty="0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Web</a:t>
            </a:r>
            <a:r>
              <a:rPr lang="ja-JP" altLang="en-US" sz="1600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サイト</a:t>
            </a:r>
            <a:r>
              <a:rPr lang="ja-JP" altLang="en-US" sz="1600"/>
              <a:t>にも掲載されています。</a:t>
            </a:r>
            <a:endParaRPr lang="en-US" altLang="ja-JP" sz="1600" dirty="0"/>
          </a:p>
          <a:p>
            <a:pPr>
              <a:lnSpc>
                <a:spcPts val="2520"/>
              </a:lnSpc>
            </a:pPr>
            <a:endParaRPr lang="en-US" altLang="ja-JP" sz="1600" dirty="0"/>
          </a:p>
          <a:p>
            <a:pPr>
              <a:lnSpc>
                <a:spcPts val="2520"/>
              </a:lnSpc>
            </a:pPr>
            <a:endParaRPr lang="ja-JP" altLang="en-US" sz="1600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>
                <a:latin typeface="+mn-ea"/>
                <a:ea typeface="+mn-ea"/>
              </a:rPr>
              <a:t>（参考）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endParaRPr lang="ja-JP" altLang="en-US" sz="1200" dirty="0">
              <a:latin typeface="+mn-ea"/>
              <a:ea typeface="+mn-ea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CED21D8-79AF-2D40-8343-464DC3FE8FDC}"/>
              </a:ext>
            </a:extLst>
          </p:cNvPr>
          <p:cNvSpPr txBox="1"/>
          <p:nvPr/>
        </p:nvSpPr>
        <p:spPr>
          <a:xfrm>
            <a:off x="1207029" y="6031379"/>
            <a:ext cx="26448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" altLang="ja-JP" dirty="0">
                <a:hlinkClick r:id="rId3"/>
              </a:rPr>
              <a:t>https://odc.bodik.jp/</a:t>
            </a:r>
            <a:r>
              <a:rPr kumimoji="1" lang="en" altLang="ja-JP" dirty="0"/>
              <a:t> </a:t>
            </a:r>
            <a:endParaRPr kumimoji="1" lang="ja-JP" altLang="en-US"/>
          </a:p>
        </p:txBody>
      </p:sp>
      <p:pic>
        <p:nvPicPr>
          <p:cNvPr id="3" name="図 2">
            <a:extLst>
              <a:ext uri="{FF2B5EF4-FFF2-40B4-BE49-F238E27FC236}">
                <a16:creationId xmlns:a16="http://schemas.microsoft.com/office/drawing/2014/main" id="{08FDAA23-FD74-7A45-A011-515008CD28BD}"/>
              </a:ext>
            </a:extLst>
          </p:cNvPr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1259632" y="1468711"/>
            <a:ext cx="6624736" cy="448056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6079656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/>
          <a:p>
            <a:r>
              <a:rPr kumimoji="1" lang="en-US" altLang="ja-JP" dirty="0"/>
              <a:t>15</a:t>
            </a:r>
            <a:endParaRPr kumimoji="1" lang="ja-JP" altLang="en-US" dirty="0"/>
          </a:p>
        </p:txBody>
      </p:sp>
      <p:sp>
        <p:nvSpPr>
          <p:cNvPr id="6" name="正方形/長方形 11"/>
          <p:cNvSpPr>
            <a:spLocks noChangeArrowheads="1"/>
          </p:cNvSpPr>
          <p:nvPr/>
        </p:nvSpPr>
        <p:spPr bwMode="gray">
          <a:xfrm>
            <a:off x="251520" y="2771636"/>
            <a:ext cx="864000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8" name="Text Box 35"/>
          <p:cNvSpPr txBox="1">
            <a:spLocks noChangeArrowheads="1"/>
          </p:cNvSpPr>
          <p:nvPr/>
        </p:nvSpPr>
        <p:spPr bwMode="gray">
          <a:xfrm>
            <a:off x="561975" y="2153703"/>
            <a:ext cx="995785" cy="55399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altLang="ja-JP" sz="3000" dirty="0">
                <a:solidFill>
                  <a:schemeClr val="tx1"/>
                </a:solidFill>
                <a:latin typeface="+mj-ea"/>
                <a:ea typeface="+mj-ea"/>
                <a:cs typeface="Arial Unicode MS" pitchFamily="50" charset="-128"/>
              </a:rPr>
              <a:t>END</a:t>
            </a:r>
          </a:p>
        </p:txBody>
      </p:sp>
      <p:sp>
        <p:nvSpPr>
          <p:cNvPr id="11" name="タイトル 1">
            <a:extLst>
              <a:ext uri="{FF2B5EF4-FFF2-40B4-BE49-F238E27FC236}">
                <a16:creationId xmlns:a16="http://schemas.microsoft.com/office/drawing/2014/main" id="{696BAA8A-3517-F44F-B2D3-A4A454F51D96}"/>
              </a:ext>
            </a:extLst>
          </p:cNvPr>
          <p:cNvSpPr txBox="1">
            <a:spLocks/>
          </p:cNvSpPr>
          <p:nvPr/>
        </p:nvSpPr>
        <p:spPr>
          <a:xfrm>
            <a:off x="3498702" y="2932007"/>
            <a:ext cx="5328592" cy="538609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ja-JP" altLang="en-US" sz="2800">
                <a:latin typeface="+mj-ea"/>
              </a:rPr>
              <a:t>オープンデータリーダ育成研修</a:t>
            </a:r>
            <a:endParaRPr lang="ja-JP" altLang="en-US" sz="2800" dirty="0">
              <a:latin typeface="+mj-ea"/>
            </a:endParaRPr>
          </a:p>
        </p:txBody>
      </p:sp>
      <p:sp>
        <p:nvSpPr>
          <p:cNvPr id="12" name="サブタイトル 3">
            <a:extLst>
              <a:ext uri="{FF2B5EF4-FFF2-40B4-BE49-F238E27FC236}">
                <a16:creationId xmlns:a16="http://schemas.microsoft.com/office/drawing/2014/main" id="{8652BA7F-5C09-4B4B-B092-549AE485DB91}"/>
              </a:ext>
            </a:extLst>
          </p:cNvPr>
          <p:cNvSpPr txBox="1">
            <a:spLocks/>
          </p:cNvSpPr>
          <p:nvPr/>
        </p:nvSpPr>
        <p:spPr>
          <a:xfrm>
            <a:off x="3498702" y="3669365"/>
            <a:ext cx="5328592" cy="2059210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buNone/>
            </a:pPr>
            <a:r>
              <a:rPr lang="ja-JP" altLang="en-US" sz="2400">
                <a:latin typeface="+mj-ea"/>
                <a:ea typeface="+mj-ea"/>
              </a:rPr>
              <a:t>資料集</a:t>
            </a:r>
            <a:endParaRPr lang="ja-JP" altLang="en-US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4585791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 Box 29">
            <a:extLst>
              <a:ext uri="{FF2B5EF4-FFF2-40B4-BE49-F238E27FC236}">
                <a16:creationId xmlns:a16="http://schemas.microsoft.com/office/drawing/2014/main" id="{CC63EA79-7433-D24D-BB18-99C9734D0B3D}"/>
              </a:ext>
            </a:extLst>
          </p:cNvPr>
          <p:cNvSpPr txBox="1">
            <a:spLocks noChangeArrowheads="1"/>
          </p:cNvSpPr>
          <p:nvPr/>
        </p:nvSpPr>
        <p:spPr bwMode="gray">
          <a:xfrm>
            <a:off x="566738" y="3068960"/>
            <a:ext cx="3486852" cy="3477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marL="342900" indent="-342900">
              <a:lnSpc>
                <a:spcPct val="100000"/>
              </a:lnSpc>
              <a:buFont typeface="Wingdings" pitchFamily="2" charset="2"/>
              <a:buChar char="l"/>
            </a:pPr>
            <a:r>
              <a:rPr lang="ja-JP" altLang="en-US" sz="2200">
                <a:latin typeface="+mj-ea"/>
                <a:ea typeface="+mj-ea"/>
              </a:rPr>
              <a:t>自治体の取組状況</a:t>
            </a:r>
            <a:endParaRPr lang="en-US" altLang="ja-JP" sz="2200" dirty="0">
              <a:latin typeface="+mj-ea"/>
              <a:ea typeface="+mj-ea"/>
            </a:endParaRPr>
          </a:p>
          <a:p>
            <a:pPr marL="342900" indent="-342900">
              <a:lnSpc>
                <a:spcPct val="100000"/>
              </a:lnSpc>
              <a:buFont typeface="Wingdings" pitchFamily="2" charset="2"/>
              <a:buChar char="l"/>
            </a:pPr>
            <a:r>
              <a:rPr lang="ja-JP" altLang="en-US" sz="2200">
                <a:latin typeface="+mj-ea"/>
                <a:ea typeface="+mj-ea"/>
              </a:rPr>
              <a:t>ガイド</a:t>
            </a:r>
            <a:endParaRPr lang="en-US" altLang="ja-JP" sz="2200" dirty="0">
              <a:latin typeface="+mj-ea"/>
              <a:ea typeface="+mj-ea"/>
            </a:endParaRPr>
          </a:p>
          <a:p>
            <a:pPr marL="342900" indent="-342900">
              <a:lnSpc>
                <a:spcPct val="100000"/>
              </a:lnSpc>
              <a:buFont typeface="Wingdings" pitchFamily="2" charset="2"/>
              <a:buChar char="l"/>
            </a:pPr>
            <a:r>
              <a:rPr lang="ja-JP" altLang="en-US" sz="2200">
                <a:latin typeface="+mj-ea"/>
                <a:ea typeface="+mj-ea"/>
              </a:rPr>
              <a:t>利活用事例</a:t>
            </a:r>
          </a:p>
          <a:p>
            <a:pPr marL="342900" indent="-342900">
              <a:lnSpc>
                <a:spcPct val="100000"/>
              </a:lnSpc>
              <a:buFont typeface="Wingdings" pitchFamily="2" charset="2"/>
              <a:buChar char="l"/>
            </a:pPr>
            <a:r>
              <a:rPr lang="ja-JP" altLang="en-US" sz="2200">
                <a:latin typeface="+mj-ea"/>
                <a:ea typeface="+mj-ea"/>
              </a:rPr>
              <a:t>企業ニーズ調査</a:t>
            </a:r>
          </a:p>
          <a:p>
            <a:pPr marL="342900" indent="-342900">
              <a:lnSpc>
                <a:spcPct val="100000"/>
              </a:lnSpc>
              <a:buFont typeface="Wingdings" pitchFamily="2" charset="2"/>
              <a:buChar char="l"/>
            </a:pPr>
            <a:r>
              <a:rPr lang="ja-JP" altLang="en-US" sz="2200">
                <a:latin typeface="+mj-ea"/>
                <a:ea typeface="+mj-ea"/>
              </a:rPr>
              <a:t>アドバイザー</a:t>
            </a:r>
          </a:p>
          <a:p>
            <a:pPr marL="342900" indent="-342900">
              <a:lnSpc>
                <a:spcPct val="100000"/>
              </a:lnSpc>
              <a:buFont typeface="Wingdings" pitchFamily="2" charset="2"/>
              <a:buChar char="l"/>
            </a:pPr>
            <a:r>
              <a:rPr lang="ja-JP" altLang="en-US" sz="2200">
                <a:latin typeface="+mj-ea"/>
                <a:ea typeface="+mj-ea"/>
              </a:rPr>
              <a:t>ライセンス</a:t>
            </a:r>
          </a:p>
          <a:p>
            <a:pPr marL="342900" indent="-342900">
              <a:lnSpc>
                <a:spcPct val="100000"/>
              </a:lnSpc>
              <a:buFont typeface="Wingdings" pitchFamily="2" charset="2"/>
              <a:buChar char="l"/>
            </a:pPr>
            <a:r>
              <a:rPr lang="ja-JP" altLang="en-US" sz="2200">
                <a:latin typeface="+mj-ea"/>
                <a:ea typeface="+mj-ea"/>
              </a:rPr>
              <a:t>標準化</a:t>
            </a:r>
          </a:p>
          <a:p>
            <a:pPr marL="342900" indent="-342900">
              <a:lnSpc>
                <a:spcPct val="100000"/>
              </a:lnSpc>
              <a:buFont typeface="Wingdings" pitchFamily="2" charset="2"/>
              <a:buChar char="l"/>
            </a:pPr>
            <a:r>
              <a:rPr lang="ja-JP" altLang="en-US" sz="2200">
                <a:latin typeface="+mj-ea"/>
                <a:ea typeface="+mj-ea"/>
              </a:rPr>
              <a:t>ツール</a:t>
            </a:r>
          </a:p>
          <a:p>
            <a:pPr marL="342900" indent="-342900">
              <a:lnSpc>
                <a:spcPct val="100000"/>
              </a:lnSpc>
              <a:buFont typeface="Wingdings" pitchFamily="2" charset="2"/>
              <a:buChar char="l"/>
            </a:pPr>
            <a:r>
              <a:rPr lang="ja-JP" altLang="en-US" sz="2200">
                <a:latin typeface="+mj-ea"/>
                <a:ea typeface="+mj-ea"/>
              </a:rPr>
              <a:t>支援組織</a:t>
            </a:r>
          </a:p>
          <a:p>
            <a:pPr marL="342900" indent="-342900">
              <a:lnSpc>
                <a:spcPct val="100000"/>
              </a:lnSpc>
              <a:buFont typeface="Wingdings" pitchFamily="2" charset="2"/>
              <a:buChar char="l"/>
            </a:pPr>
            <a:r>
              <a:rPr lang="ja-JP" altLang="en-US" sz="2200">
                <a:latin typeface="+mj-ea"/>
                <a:ea typeface="+mj-ea"/>
              </a:rPr>
              <a:t>日本のオープンデータサイト</a:t>
            </a:r>
          </a:p>
        </p:txBody>
      </p:sp>
      <p:pic>
        <p:nvPicPr>
          <p:cNvPr id="3" name="図 2">
            <a:extLst>
              <a:ext uri="{FF2B5EF4-FFF2-40B4-BE49-F238E27FC236}">
                <a16:creationId xmlns:a16="http://schemas.microsoft.com/office/drawing/2014/main" id="{C4F7278F-DA3F-AE40-A46D-A54009086F6F}"/>
              </a:ext>
            </a:extLst>
          </p:cNvPr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5278930" y="220944"/>
            <a:ext cx="3515940" cy="2343960"/>
          </a:xfrm>
          <a:prstGeom prst="rect">
            <a:avLst/>
          </a:prstGeom>
        </p:spPr>
      </p:pic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5698C5C-2946-E448-8DDC-F621FA0F883F}"/>
              </a:ext>
            </a:extLst>
          </p:cNvPr>
          <p:cNvSpPr txBox="1"/>
          <p:nvPr/>
        </p:nvSpPr>
        <p:spPr>
          <a:xfrm>
            <a:off x="6617694" y="1208258"/>
            <a:ext cx="877163" cy="36933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wrap="none" rtlCol="0">
            <a:spAutoFit/>
          </a:bodyPr>
          <a:lstStyle/>
          <a:p>
            <a:r>
              <a:rPr kumimoji="1" lang="ja-JP" altLang="en-US">
                <a:solidFill>
                  <a:schemeClr val="bg1"/>
                </a:solidFill>
              </a:rPr>
              <a:t>資料集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35FFB97-AF1A-F54E-981C-11D3AC9FB8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2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281481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自治体オープンデータサイト</a:t>
            </a:r>
            <a:r>
              <a:rPr lang="ja-JP" altLang="en-US" sz="1600"/>
              <a:t>（公益財団法人九州先端科学技術研究所、</a:t>
            </a:r>
            <a:r>
              <a:rPr lang="en-US" altLang="ja-JP" sz="1600" dirty="0"/>
              <a:t>2018/8/10</a:t>
            </a:r>
            <a:r>
              <a:rPr lang="ja-JP" altLang="en-US" sz="1600"/>
              <a:t>）</a:t>
            </a:r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オープンデータ取組済自治体</a:t>
            </a:r>
            <a:r>
              <a:rPr lang="ja-JP" altLang="en-US" sz="1600"/>
              <a:t>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総合戦略室）</a:t>
            </a:r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オープンデータの取組に関する自治体アンケート（内閣官房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総合戦略室、</a:t>
            </a:r>
            <a:r>
              <a:rPr lang="en-US" altLang="ja-JP" sz="1600" dirty="0"/>
              <a:t>2016/12</a:t>
            </a:r>
            <a:r>
              <a:rPr lang="ja-JP" altLang="en-US" sz="1600"/>
              <a:t>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オープンデータの取組に関する自治体アンケート結果</a:t>
            </a:r>
            <a:endParaRPr lang="ja-JP" altLang="en-US" sz="1600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>
                <a:latin typeface="+mn-ea"/>
                <a:ea typeface="+mn-ea"/>
              </a:rPr>
              <a:t>自治体の取り組み状況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>
                <a:latin typeface="+mn-ea"/>
                <a:ea typeface="+mn-ea"/>
              </a:rPr>
              <a:t>資料集</a:t>
            </a:r>
            <a:endParaRPr lang="ja-JP" altLang="en-US" sz="1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8395714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地方公共団体オープンデータ推進ガイドライン（内閣官房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総合戦略室、</a:t>
            </a:r>
            <a:r>
              <a:rPr lang="en-US" altLang="ja-JP" sz="1600" dirty="0"/>
              <a:t>2017/12/22</a:t>
            </a:r>
            <a:r>
              <a:rPr lang="ja-JP" altLang="en-US" sz="1600"/>
              <a:t>）</a:t>
            </a:r>
          </a:p>
          <a:p>
            <a:pPr lvl="1" fontAlgn="base">
              <a:lnSpc>
                <a:spcPct val="150000"/>
              </a:lnSpc>
            </a:pP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地方公共団体オープンデータ推進ガイドライン</a:t>
            </a:r>
            <a:endParaRPr lang="ja-JP" altLang="en-US" sz="1600"/>
          </a:p>
          <a:p>
            <a:pPr lvl="1" fontAlgn="base">
              <a:lnSpc>
                <a:spcPct val="150000"/>
              </a:lnSpc>
            </a:pP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地方公共団体オープンデータ推進ガイドラインの概要</a:t>
            </a:r>
            <a:endParaRPr lang="ja-JP" altLang="en-US" sz="1600"/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オープンデータをはじめよう（内閣官房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総合戦略室、</a:t>
            </a:r>
            <a:r>
              <a:rPr lang="en-US" altLang="ja-JP" sz="1600" dirty="0"/>
              <a:t>2017/12/22</a:t>
            </a:r>
            <a:r>
              <a:rPr lang="ja-JP" altLang="en-US" sz="1600"/>
              <a:t>）</a:t>
            </a:r>
          </a:p>
          <a:p>
            <a:pPr lvl="1" fontAlgn="base">
              <a:lnSpc>
                <a:spcPct val="150000"/>
              </a:lnSpc>
            </a:pPr>
            <a:r>
              <a:rPr lang="ja-JP" altLang="en-US" sz="1600" u="sng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オープンデータをはじめよう～地方公共団体のための最初の手引書～</a:t>
            </a:r>
            <a:endParaRPr lang="ja-JP" altLang="en-US" sz="1600"/>
          </a:p>
          <a:p>
            <a:pPr lvl="1" fontAlgn="base">
              <a:lnSpc>
                <a:spcPct val="150000"/>
              </a:lnSpc>
            </a:pPr>
            <a:r>
              <a:rPr lang="ja-JP" altLang="en-US" sz="1600" u="sng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オープンデータをはじめよう～簡易手引書～</a:t>
            </a:r>
            <a:endParaRPr lang="ja-JP" altLang="en-US" sz="1600"/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オープンデータガイド（一般社団法人オープン＆ビッグデータ活用・地方創生推進機構、</a:t>
            </a:r>
            <a:r>
              <a:rPr lang="en-US" altLang="ja-JP" sz="1600" dirty="0"/>
              <a:t>2016/6/22</a:t>
            </a:r>
            <a:r>
              <a:rPr lang="ja-JP" altLang="en-US" sz="1600"/>
              <a:t>）</a:t>
            </a:r>
          </a:p>
          <a:p>
            <a:pPr lvl="1" fontAlgn="base">
              <a:lnSpc>
                <a:spcPct val="150000"/>
              </a:lnSpc>
            </a:pPr>
            <a:r>
              <a:rPr lang="ja-JP" altLang="en-US" sz="1600" u="sng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オープンデータガイド第</a:t>
            </a:r>
            <a:r>
              <a:rPr lang="en-US" altLang="ja-JP" sz="1600" u="sng" dirty="0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2.1</a:t>
            </a:r>
            <a:r>
              <a:rPr lang="ja-JP" altLang="en-US" sz="1600" u="sng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版 ～オープンデータのためのルール・技術の手引き～ 第 </a:t>
            </a:r>
            <a:r>
              <a:rPr lang="en-US" altLang="ja-JP" sz="1600" u="sng" dirty="0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2.1 </a:t>
            </a:r>
            <a:r>
              <a:rPr lang="ja-JP" altLang="en-US" sz="1600" u="sng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版</a:t>
            </a:r>
            <a:endParaRPr lang="ja-JP" altLang="en-US" sz="1600"/>
          </a:p>
          <a:p>
            <a:pPr lvl="1" fontAlgn="base">
              <a:lnSpc>
                <a:spcPct val="150000"/>
              </a:lnSpc>
            </a:pPr>
            <a:r>
              <a:rPr lang="ja-JP" altLang="en-US" sz="1600" u="sng">
                <a:hlinkClick r:id="rId8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オープンデータガイド （利活用編）～シナリオに基づくケーススタディ～</a:t>
            </a:r>
            <a:endParaRPr lang="ja-JP" altLang="en-US" sz="1600"/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オープンデータ取組ガイド（地方公共団体情報システム機構、</a:t>
            </a:r>
            <a:r>
              <a:rPr lang="en-US" altLang="ja-JP" sz="1600" dirty="0"/>
              <a:t>2015/3</a:t>
            </a:r>
            <a:r>
              <a:rPr lang="ja-JP" altLang="en-US" sz="1600"/>
              <a:t>）</a:t>
            </a:r>
          </a:p>
          <a:p>
            <a:pPr lvl="1" fontAlgn="base">
              <a:lnSpc>
                <a:spcPct val="150000"/>
              </a:lnSpc>
            </a:pPr>
            <a:r>
              <a:rPr lang="ja-JP" altLang="en-US" sz="1600" u="sng">
                <a:hlinkClick r:id="rId9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オープンデータ取組ガイド</a:t>
            </a:r>
            <a:endParaRPr lang="ja-JP" altLang="en-US" sz="1600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>
                <a:latin typeface="+mn-ea"/>
                <a:ea typeface="+mn-ea"/>
              </a:rPr>
              <a:t>ガイド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>
                <a:latin typeface="+mn-ea"/>
                <a:ea typeface="+mn-ea"/>
              </a:rPr>
              <a:t>資料集</a:t>
            </a:r>
            <a:endParaRPr lang="ja-JP" altLang="en-US" sz="1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6807524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 marL="285750" indent="-285750" fontAlgn="base">
              <a:lnSpc>
                <a:spcPts val="2220"/>
              </a:lnSpc>
              <a:buFont typeface="Wingdings" pitchFamily="2" charset="2"/>
              <a:buChar char="l"/>
            </a:pPr>
            <a:r>
              <a:rPr lang="ja-JP" altLang="en-US" sz="1600"/>
              <a:t>オープンデータ</a:t>
            </a:r>
            <a:r>
              <a:rPr lang="en-US" altLang="ja-JP" sz="1600" dirty="0"/>
              <a:t>100</a:t>
            </a:r>
            <a:r>
              <a:rPr lang="ja-JP" altLang="en-US" sz="1600"/>
              <a:t>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総合戦略室）</a:t>
            </a:r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</a:t>
            </a:r>
            <a:r>
              <a:rPr lang="en-US" altLang="ja-JP" sz="1600" u="sng" dirty="0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100</a:t>
            </a:r>
            <a:endParaRPr lang="ja-JP" altLang="en-US" sz="1600"/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</a:t>
            </a:r>
            <a:r>
              <a:rPr lang="en-US" altLang="ja-JP" sz="1600" u="sng" dirty="0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100</a:t>
            </a: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事例資料（一括ダウンロード）</a:t>
            </a:r>
            <a:endParaRPr lang="ja-JP" altLang="en-US" sz="1600"/>
          </a:p>
          <a:p>
            <a:pPr marL="285750" indent="-285750" fontAlgn="base">
              <a:lnSpc>
                <a:spcPts val="2220"/>
              </a:lnSpc>
              <a:buFont typeface="Wingdings" pitchFamily="2" charset="2"/>
              <a:buChar char="l"/>
            </a:pPr>
            <a:r>
              <a:rPr lang="ja-JP" altLang="en-US" sz="1600"/>
              <a:t>オープンデータ利活用ビジネス事例集（一般社団法人オープン＆ビッグデータ活用・地方創生推進機構 、</a:t>
            </a:r>
            <a:r>
              <a:rPr lang="en-US" altLang="ja-JP" sz="1600" dirty="0"/>
              <a:t>2016/6/22</a:t>
            </a:r>
            <a:r>
              <a:rPr lang="ja-JP" altLang="en-US" sz="1600"/>
              <a:t>）</a:t>
            </a:r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オープンデータ利活用ビジネス事例集</a:t>
            </a:r>
            <a:endParaRPr lang="ja-JP" altLang="en-US" sz="1600"/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オープンデータ利活用ビジネス事例集（付属資料　事例一覧）</a:t>
            </a:r>
            <a:endParaRPr lang="ja-JP" altLang="en-US" sz="1600"/>
          </a:p>
          <a:p>
            <a:pPr marL="285750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ja-JP" altLang="en-US" sz="1600"/>
              <a:t>地方公共団体におけるデータ活用事例集（一般社団法人オープン＆ビッグデータ活用・地方創生推進機構、</a:t>
            </a:r>
            <a:r>
              <a:rPr lang="en-US" altLang="ja-JP" sz="1600" dirty="0"/>
              <a:t>2016/3/30</a:t>
            </a:r>
            <a:r>
              <a:rPr lang="ja-JP" altLang="en-US" sz="1600"/>
              <a:t>）</a:t>
            </a:r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地方公共団体におけるデータ活用事例集</a:t>
            </a:r>
            <a:endParaRPr lang="ja-JP" altLang="en-US" sz="1600"/>
          </a:p>
          <a:p>
            <a:pPr marL="285750" indent="-285750" fontAlgn="base">
              <a:lnSpc>
                <a:spcPts val="2220"/>
              </a:lnSpc>
              <a:buFont typeface="Wingdings" pitchFamily="2" charset="2"/>
              <a:buChar char="l"/>
            </a:pPr>
            <a:r>
              <a:rPr lang="en" altLang="ja-JP" sz="1600" dirty="0"/>
              <a:t>Open Data 500</a:t>
            </a:r>
            <a:r>
              <a:rPr lang="ja-JP" altLang="en" sz="1600"/>
              <a:t>（</a:t>
            </a:r>
            <a:r>
              <a:rPr lang="ja-JP" altLang="en-US" sz="1600"/>
              <a:t>ニューヨーク大学 </a:t>
            </a:r>
            <a:r>
              <a:rPr lang="en" altLang="ja-JP" sz="1600" dirty="0"/>
              <a:t>Governance Lab</a:t>
            </a:r>
            <a:r>
              <a:rPr lang="ja-JP" altLang="en" sz="1600"/>
              <a:t>）</a:t>
            </a:r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8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Open Data 500 Global Network</a:t>
            </a:r>
            <a:endParaRPr lang="en" altLang="ja-JP" sz="1600" dirty="0"/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9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Open Data 500 Australia</a:t>
            </a:r>
            <a:r>
              <a:rPr lang="ja-JP" altLang="en" sz="1600"/>
              <a:t>（</a:t>
            </a:r>
            <a:r>
              <a:rPr lang="ja-JP" altLang="en-US" sz="1600"/>
              <a:t>オーストラリア）</a:t>
            </a:r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10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Datos Abiertos 100 México</a:t>
            </a:r>
            <a:r>
              <a:rPr lang="ja-JP" altLang="en" sz="1600"/>
              <a:t>（</a:t>
            </a:r>
            <a:r>
              <a:rPr lang="ja-JP" altLang="en-US" sz="1600"/>
              <a:t>メキシコ）</a:t>
            </a:r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11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Open Data 500 U.S.</a:t>
            </a:r>
            <a:r>
              <a:rPr lang="ja-JP" altLang="en" sz="1600"/>
              <a:t>（</a:t>
            </a:r>
            <a:r>
              <a:rPr lang="ja-JP" altLang="en-US" sz="1600"/>
              <a:t>米国）</a:t>
            </a:r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1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Open Data 200 Italy</a:t>
            </a:r>
            <a:r>
              <a:rPr lang="ja-JP" altLang="en" sz="1600"/>
              <a:t>（</a:t>
            </a:r>
            <a:r>
              <a:rPr lang="ja-JP" altLang="en-US" sz="1600"/>
              <a:t>イアリア）</a:t>
            </a:r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1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Open Data 500 Korea</a:t>
            </a:r>
            <a:r>
              <a:rPr lang="ja-JP" altLang="en" sz="1600"/>
              <a:t>（</a:t>
            </a:r>
            <a:r>
              <a:rPr lang="ja-JP" altLang="en-US" sz="1600"/>
              <a:t>韓国）</a:t>
            </a:r>
          </a:p>
          <a:p>
            <a:pPr marL="742950" lvl="1" indent="-285750" fontAlgn="base">
              <a:lnSpc>
                <a:spcPts val="2220"/>
              </a:lnSpc>
              <a:buFont typeface="Arial" panose="020B0604020202020204" pitchFamily="34" charset="0"/>
              <a:buChar char="•"/>
            </a:pPr>
            <a:r>
              <a:rPr lang="en" altLang="ja-JP" sz="1600" u="sng" dirty="0">
                <a:hlinkClick r:id="rId1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The Open Data 150</a:t>
            </a:r>
            <a:r>
              <a:rPr lang="ja-JP" altLang="en" sz="1600"/>
              <a:t>（</a:t>
            </a:r>
            <a:r>
              <a:rPr lang="ja-JP" altLang="en-US" sz="1600"/>
              <a:t>カナダ）</a:t>
            </a:r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lang="ja-JP" altLang="en-US">
                <a:latin typeface="+mn-ea"/>
                <a:ea typeface="+mn-ea"/>
              </a:rPr>
              <a:t>利活用事例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>
                <a:latin typeface="+mn-ea"/>
                <a:ea typeface="+mn-ea"/>
              </a:rPr>
              <a:t>資料集</a:t>
            </a:r>
            <a:endParaRPr lang="ja-JP" altLang="en-US" sz="1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7732939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 marL="285750" indent="-285750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オープンデータ官民ラウンドテーブル（内閣官房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総合戦略室）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オープンデータ官民ラウンドテーブル（第１回）議事次第</a:t>
            </a:r>
            <a:r>
              <a:rPr lang="ja-JP" altLang="en-US" sz="1600"/>
              <a:t>（</a:t>
            </a:r>
            <a:r>
              <a:rPr lang="en-US" altLang="ja-JP" sz="1600" dirty="0"/>
              <a:t>2018/1/25</a:t>
            </a:r>
            <a:r>
              <a:rPr lang="ja-JP" altLang="en-US" sz="1600"/>
              <a:t>）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オープンデータ官民ラウンドテーブル（第２回）議事次第</a:t>
            </a:r>
            <a:r>
              <a:rPr lang="ja-JP" altLang="en-US" sz="1600"/>
              <a:t>（</a:t>
            </a:r>
            <a:r>
              <a:rPr lang="en-US" altLang="ja-JP" sz="1600" dirty="0"/>
              <a:t>2018/3/27</a:t>
            </a:r>
            <a:r>
              <a:rPr lang="ja-JP" altLang="en-US" sz="1600"/>
              <a:t>）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オープンデータ官民ラウンドテーブル（第３回）議事次第</a:t>
            </a:r>
            <a:r>
              <a:rPr lang="ja-JP" altLang="en-US" sz="1600"/>
              <a:t>（</a:t>
            </a:r>
            <a:r>
              <a:rPr lang="en-US" altLang="ja-JP" sz="1600" dirty="0"/>
              <a:t>2018/9/14</a:t>
            </a:r>
            <a:r>
              <a:rPr lang="ja-JP" altLang="en-US" sz="1600"/>
              <a:t>）</a:t>
            </a:r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>
                <a:latin typeface="+mn-ea"/>
                <a:ea typeface="+mn-ea"/>
              </a:rPr>
              <a:t>企業ニーズ調査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>
                <a:latin typeface="+mn-ea"/>
                <a:ea typeface="+mn-ea"/>
              </a:rPr>
              <a:t>資料集</a:t>
            </a:r>
            <a:endParaRPr lang="ja-JP" altLang="en-US" sz="1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8418447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オープンデータ伝道師（内閣官房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総合戦略室、</a:t>
            </a:r>
            <a:r>
              <a:rPr lang="en-US" altLang="ja-JP" sz="1600" dirty="0"/>
              <a:t>2017/12/27</a:t>
            </a:r>
            <a:r>
              <a:rPr lang="ja-JP" altLang="en-US" sz="1600"/>
              <a:t>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オープンデータ伝道師一覧</a:t>
            </a:r>
            <a:endParaRPr lang="ja-JP" altLang="en-US" sz="160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オープンデータ伝道師派遣依頼シート</a:t>
            </a:r>
            <a:endParaRPr lang="ja-JP" altLang="en-US" sz="1600"/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地域情報化アドバイザー（</a:t>
            </a:r>
            <a:r>
              <a:rPr lang="en" altLang="ja-JP" sz="1600" dirty="0"/>
              <a:t>ICT</a:t>
            </a:r>
            <a:r>
              <a:rPr lang="ja-JP" altLang="en-US" sz="1600"/>
              <a:t>人材派遣制度、総務省）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地域情報化アドバイザー派遣制度の概要</a:t>
            </a:r>
            <a:endParaRPr lang="ja-JP" altLang="en-US" sz="160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平成</a:t>
            </a:r>
            <a:r>
              <a:rPr lang="en-US" altLang="ja-JP" sz="1600" u="sng" dirty="0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30</a:t>
            </a:r>
            <a:r>
              <a:rPr lang="ja-JP" altLang="en-US" sz="1600" u="sng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年度地域情報化アドバイザー委嘱者一覧</a:t>
            </a:r>
            <a:endParaRPr lang="ja-JP" altLang="en-US" sz="160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平成</a:t>
            </a:r>
            <a:r>
              <a:rPr lang="en-US" altLang="ja-JP" sz="1600" u="sng" dirty="0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30</a:t>
            </a:r>
            <a:r>
              <a:rPr lang="ja-JP" altLang="en-US" sz="1600" u="sng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年度地域情報化アドバイザー派遣申請</a:t>
            </a:r>
            <a:endParaRPr lang="ja-JP" altLang="en-US" sz="1600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lang="ja-JP" altLang="en-US">
                <a:latin typeface="+mn-ea"/>
                <a:ea typeface="+mn-ea"/>
              </a:rPr>
              <a:t>アドバイザー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>
                <a:latin typeface="+mn-ea"/>
                <a:ea typeface="+mn-ea"/>
              </a:rPr>
              <a:t>資料集</a:t>
            </a:r>
            <a:endParaRPr lang="ja-JP" altLang="en-US" sz="1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67996788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クリエイティブ・コモンズ・ライセンス（クリエイティブ・コモンズ）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クリエイティブ・コモンズ </a:t>
            </a:r>
            <a:r>
              <a:rPr lang="en-US" altLang="ja-JP" sz="1600" u="sng" dirty="0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– </a:t>
            </a: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ライセンスについて</a:t>
            </a:r>
            <a:endParaRPr lang="ja-JP" altLang="en-US" sz="160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クリエイティブ・コモンズ 表示 </a:t>
            </a:r>
            <a:r>
              <a:rPr lang="en-US" altLang="ja-JP" sz="1600" u="sng" dirty="0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4.0 </a:t>
            </a: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国際</a:t>
            </a:r>
            <a:endParaRPr lang="ja-JP" altLang="en-US" sz="160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クリエイティブ・コモンズ 表示 </a:t>
            </a:r>
            <a:r>
              <a:rPr lang="en-US" altLang="ja-JP" sz="1600" u="sng" dirty="0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2.1 </a:t>
            </a:r>
            <a:r>
              <a:rPr lang="ja-JP" altLang="en-US" sz="1600" u="sng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日本</a:t>
            </a:r>
            <a:endParaRPr lang="ja-JP" altLang="en-US" sz="1600"/>
          </a:p>
          <a:p>
            <a:pPr marL="285750" indent="-285750" fontAlgn="base">
              <a:lnSpc>
                <a:spcPct val="150000"/>
              </a:lnSpc>
              <a:buFont typeface="Wingdings" pitchFamily="2" charset="2"/>
              <a:buChar char="l"/>
            </a:pPr>
            <a:r>
              <a:rPr lang="ja-JP" altLang="en-US" sz="1600"/>
              <a:t>政府標準利用規約（各府省</a:t>
            </a:r>
            <a:r>
              <a:rPr lang="en" altLang="ja-JP" sz="1600" dirty="0"/>
              <a:t>CIO</a:t>
            </a:r>
            <a:r>
              <a:rPr lang="ja-JP" altLang="en-US" sz="1600"/>
              <a:t>連絡会議、</a:t>
            </a:r>
            <a:r>
              <a:rPr lang="en-US" altLang="ja-JP" sz="1600" dirty="0"/>
              <a:t>2015/12/24</a:t>
            </a:r>
            <a:r>
              <a:rPr lang="ja-JP" altLang="en-US" sz="1600"/>
              <a:t>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政府標準利用規約（第 </a:t>
            </a:r>
            <a:r>
              <a:rPr lang="en-US" altLang="ja-JP" sz="1600" u="sng" dirty="0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2.0 </a:t>
            </a:r>
            <a:r>
              <a:rPr lang="ja-JP" altLang="en-US" sz="1600" u="sng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版）</a:t>
            </a:r>
            <a:endParaRPr lang="ja-JP" altLang="en-US" sz="1600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>
                <a:latin typeface="+mn-ea"/>
                <a:ea typeface="+mn-ea"/>
              </a:rPr>
              <a:t>ライセンス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>
                <a:latin typeface="+mn-ea"/>
                <a:ea typeface="+mn-ea"/>
              </a:rPr>
              <a:t>資料集</a:t>
            </a:r>
            <a:endParaRPr lang="ja-JP" altLang="en-US" sz="1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8686482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9</a:t>
            </a:fld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 bwMode="auto">
          <a:xfrm>
            <a:off x="215900" y="935726"/>
            <a:ext cx="8748588" cy="5589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noFill/>
            <a:miter lim="800000"/>
            <a:headEnd/>
            <a:tailEnd/>
          </a:ln>
          <a:extLst/>
        </p:spPr>
        <p:txBody>
          <a:bodyPr wrap="square" rtlCol="0" anchor="t"/>
          <a:lstStyle/>
          <a:p>
            <a:pPr marL="285750" indent="-285750" fontAlgn="base">
              <a:lnSpc>
                <a:spcPts val="2020"/>
              </a:lnSpc>
              <a:buFont typeface="Wingdings" pitchFamily="2" charset="2"/>
              <a:buChar char="l"/>
            </a:pPr>
            <a:r>
              <a:rPr lang="ja-JP" altLang="en-US" sz="1600"/>
              <a:t>推奨データセット（内閣官房</a:t>
            </a:r>
            <a:r>
              <a:rPr lang="en" altLang="ja-JP" sz="1600" dirty="0"/>
              <a:t>IT</a:t>
            </a:r>
            <a:r>
              <a:rPr lang="ja-JP" altLang="en-US" sz="1600"/>
              <a:t>総合戦略室、</a:t>
            </a:r>
            <a:r>
              <a:rPr lang="en-US" altLang="ja-JP" sz="1600" dirty="0"/>
              <a:t>2017/12/22</a:t>
            </a:r>
            <a:r>
              <a:rPr lang="ja-JP" altLang="en-US" sz="1600"/>
              <a:t>）</a:t>
            </a:r>
          </a:p>
          <a:p>
            <a:pPr marL="742950" lvl="1" indent="-285750" fontAlgn="base">
              <a:lnSpc>
                <a:spcPts val="202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推奨データセットについて</a:t>
            </a:r>
            <a:endParaRPr lang="ja-JP" altLang="en-US" sz="1600"/>
          </a:p>
          <a:p>
            <a:pPr marL="742950" lvl="1" indent="-285750" fontAlgn="base">
              <a:lnSpc>
                <a:spcPts val="202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推奨データセット項目定義書</a:t>
            </a:r>
            <a:endParaRPr lang="ja-JP" altLang="en-US" sz="1600"/>
          </a:p>
          <a:p>
            <a:pPr marL="742950" lvl="1" indent="-285750" fontAlgn="base">
              <a:lnSpc>
                <a:spcPts val="2020"/>
              </a:lnSpc>
              <a:buFont typeface="Arial" panose="020B0604020202020204" pitchFamily="34" charset="0"/>
              <a:buChar char="•"/>
            </a:pPr>
            <a:r>
              <a:rPr lang="ja-JP" altLang="en-US" sz="1600"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推奨データセットフォーマット標準例</a:t>
            </a:r>
            <a:endParaRPr lang="en-US" altLang="ja-JP" sz="1600" dirty="0"/>
          </a:p>
          <a:p>
            <a:pPr marL="742950" lvl="1" indent="-285750" fontAlgn="base">
              <a:lnSpc>
                <a:spcPts val="202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6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推奨データセットの活用が見込まれるアプリ例</a:t>
            </a:r>
            <a:endParaRPr lang="ja-JP" altLang="en-US" sz="1600"/>
          </a:p>
          <a:p>
            <a:pPr marL="285750" indent="-285750" fontAlgn="base">
              <a:lnSpc>
                <a:spcPts val="2020"/>
              </a:lnSpc>
              <a:buFont typeface="Wingdings" pitchFamily="2" charset="2"/>
              <a:buChar char="l"/>
            </a:pPr>
            <a:r>
              <a:rPr lang="ja-JP" altLang="en-US" sz="1600"/>
              <a:t>共通語彙基盤（独立行政法人情報処理推進機構）</a:t>
            </a:r>
          </a:p>
          <a:p>
            <a:pPr marL="742950" lvl="1" indent="-285750" fontAlgn="base">
              <a:lnSpc>
                <a:spcPts val="2020"/>
              </a:lnSpc>
              <a:buFont typeface="Arial" panose="020B0604020202020204" pitchFamily="34" charset="0"/>
              <a:buChar char="•"/>
            </a:pPr>
            <a:r>
              <a:rPr lang="ja-JP" altLang="en-US" sz="1600" u="sng">
                <a:hlinkClick r:id="rId7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共通語彙基盤</a:t>
            </a:r>
            <a:endParaRPr lang="ja-JP" altLang="en-US" sz="1600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>
                <a:latin typeface="+mn-ea"/>
                <a:ea typeface="+mn-ea"/>
              </a:rPr>
              <a:t>標準化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>
                <a:latin typeface="+mn-ea"/>
                <a:ea typeface="+mn-ea"/>
              </a:rPr>
              <a:t>資料集</a:t>
            </a:r>
            <a:endParaRPr lang="ja-JP" altLang="en-US" sz="1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3299501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2007-2010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1">
      <a:majorFont>
        <a:latin typeface="Meiryo UI"/>
        <a:ea typeface="Meiryo UI"/>
        <a:cs typeface=""/>
      </a:majorFont>
      <a:minorFont>
        <a:latin typeface="Meiryo UI"/>
        <a:ea typeface="Meiryo UI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1870</TotalTime>
  <Words>1050</Words>
  <Application>Microsoft Macintosh PowerPoint</Application>
  <PresentationFormat>画面に合わせる (4:3)</PresentationFormat>
  <Paragraphs>213</Paragraphs>
  <Slides>14</Slides>
  <Notes>14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14</vt:i4>
      </vt:variant>
    </vt:vector>
  </HeadingPairs>
  <TitlesOfParts>
    <vt:vector size="21" baseType="lpstr">
      <vt:lpstr>Arial Unicode MS</vt:lpstr>
      <vt:lpstr>Hiragino Kaku Gothic Pro W3</vt:lpstr>
      <vt:lpstr>Meiryo UI</vt:lpstr>
      <vt:lpstr>游ゴシック</vt:lpstr>
      <vt:lpstr>Arial</vt:lpstr>
      <vt:lpstr>Wingdings</vt:lpstr>
      <vt:lpstr>Office テーマ</vt:lpstr>
      <vt:lpstr>オープンデータリーダ育成研修</vt:lpstr>
      <vt:lpstr>PowerPoint プレゼンテーション</vt:lpstr>
      <vt:lpstr>自治体の取り組み状況</vt:lpstr>
      <vt:lpstr>ガイド</vt:lpstr>
      <vt:lpstr>利活用事例</vt:lpstr>
      <vt:lpstr>企業ニーズ調査</vt:lpstr>
      <vt:lpstr>アドバイザー</vt:lpstr>
      <vt:lpstr>ライセンス</vt:lpstr>
      <vt:lpstr>標準化</vt:lpstr>
      <vt:lpstr>ツール</vt:lpstr>
      <vt:lpstr>支援組織</vt:lpstr>
      <vt:lpstr>日本のオープンデータサイト</vt:lpstr>
      <vt:lpstr>（参考）</vt:lpstr>
      <vt:lpstr>PowerPoint プレゼンテーション</vt:lpstr>
    </vt:vector>
  </TitlesOfParts>
  <Manager/>
  <Company/>
  <LinksUpToDate>false</LinksUpToDate>
  <SharedDoc>false</SharedDoc>
  <HyperlinkBase/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オープンデータリーダ育成研修</dc:title>
  <dc:subject/>
  <dc:creator/>
  <cp:keywords/>
  <dc:description/>
  <cp:lastModifiedBy>Tomihiko Azuma</cp:lastModifiedBy>
  <cp:revision>657</cp:revision>
  <cp:lastPrinted>2018-10-10T04:39:08Z</cp:lastPrinted>
  <dcterms:created xsi:type="dcterms:W3CDTF">2018-08-15T08:39:21Z</dcterms:created>
  <dcterms:modified xsi:type="dcterms:W3CDTF">2018-11-12T08:42:12Z</dcterms:modified>
  <cp:category/>
</cp:coreProperties>
</file>

<file path=docProps/thumbnail.jpeg>
</file>