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60" r:id="rId1"/>
  </p:sldMasterIdLst>
  <p:notesMasterIdLst>
    <p:notesMasterId r:id="rId8"/>
  </p:notesMasterIdLst>
  <p:handoutMasterIdLst>
    <p:handoutMasterId r:id="rId9"/>
  </p:handoutMasterIdLst>
  <p:sldIdLst>
    <p:sldId id="260" r:id="rId2"/>
    <p:sldId id="268" r:id="rId3"/>
    <p:sldId id="275" r:id="rId4"/>
    <p:sldId id="368" r:id="rId5"/>
    <p:sldId id="367" r:id="rId6"/>
    <p:sldId id="366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472C4"/>
    <a:srgbClr val="DCE6F2"/>
    <a:srgbClr val="B5C7E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725" autoAdjust="0"/>
    <p:restoredTop sz="78177" autoAdjust="0"/>
  </p:normalViewPr>
  <p:slideViewPr>
    <p:cSldViewPr>
      <p:cViewPr varScale="1">
        <p:scale>
          <a:sx n="56" d="100"/>
          <a:sy n="56" d="100"/>
        </p:scale>
        <p:origin x="376" y="5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63" d="100"/>
          <a:sy n="63" d="100"/>
        </p:scale>
        <p:origin x="2360" y="19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="" xmlns:a16="http://schemas.microsoft.com/office/drawing/2014/main" id="{0FFD8529-5692-A04D-B911-4EDAFD5F71D2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>
            <a:extLst>
              <a:ext uri="{FF2B5EF4-FFF2-40B4-BE49-F238E27FC236}">
                <a16:creationId xmlns="" xmlns:a16="http://schemas.microsoft.com/office/drawing/2014/main" id="{B3A0030A-6AB3-1047-A47B-9D3B8D59F644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E5BB65B-F59C-144D-BB4D-48D46BD09914}" type="datetimeFigureOut">
              <a:rPr kumimoji="1" lang="ja-JP" altLang="en-US" smtClean="0"/>
              <a:t>2018/12/19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="" xmlns:a16="http://schemas.microsoft.com/office/drawing/2014/main" id="{C517413A-5FE7-294C-A765-C6D24B0F29DA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="" xmlns:a16="http://schemas.microsoft.com/office/drawing/2014/main" id="{4957B39F-2E8B-624D-B776-136F662BDCC4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EF0644-6DF8-E747-8C4B-C89A5E4A6A1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937306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5053B6B-85F0-4D10-BE8B-30F32F836F75}" type="datetimeFigureOut">
              <a:rPr kumimoji="1" lang="ja-JP" altLang="en-US" smtClean="0"/>
              <a:t>2018/12/19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63013" y="251520"/>
            <a:ext cx="5509187" cy="413189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554165"/>
            <a:ext cx="5486400" cy="413104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 dirty="0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 dirty="0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 dirty="0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 dirty="0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C593228-728A-4795-AE70-4E58581403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44071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b="0" i="0" kern="1200">
        <a:solidFill>
          <a:schemeClr val="tx1"/>
        </a:solidFill>
        <a:latin typeface="Meiryo UI" panose="020B0604030504040204" pitchFamily="34" charset="-128"/>
        <a:ea typeface="Meiryo UI" panose="020B0604030504040204" pitchFamily="34" charset="-128"/>
        <a:cs typeface="+mn-cs"/>
      </a:defRPr>
    </a:lvl1pPr>
    <a:lvl2pPr marL="457200" algn="l" defTabSz="914400" rtl="0" eaLnBrk="1" latinLnBrk="0" hangingPunct="1">
      <a:defRPr kumimoji="1" sz="1200" b="0" i="0" kern="1200">
        <a:solidFill>
          <a:schemeClr val="tx1"/>
        </a:solidFill>
        <a:latin typeface="Meiryo UI" panose="020B0604030504040204" pitchFamily="34" charset="-128"/>
        <a:ea typeface="Meiryo UI" panose="020B0604030504040204" pitchFamily="34" charset="-128"/>
        <a:cs typeface="+mn-cs"/>
      </a:defRPr>
    </a:lvl2pPr>
    <a:lvl3pPr marL="914400" algn="l" defTabSz="914400" rtl="0" eaLnBrk="1" latinLnBrk="0" hangingPunct="1">
      <a:defRPr kumimoji="1" sz="1200" b="0" i="0" kern="1200">
        <a:solidFill>
          <a:schemeClr val="tx1"/>
        </a:solidFill>
        <a:latin typeface="Meiryo UI" panose="020B0604030504040204" pitchFamily="34" charset="-128"/>
        <a:ea typeface="Meiryo UI" panose="020B0604030504040204" pitchFamily="34" charset="-128"/>
        <a:cs typeface="+mn-cs"/>
      </a:defRPr>
    </a:lvl3pPr>
    <a:lvl4pPr marL="1371600" algn="l" defTabSz="914400" rtl="0" eaLnBrk="1" latinLnBrk="0" hangingPunct="1">
      <a:defRPr kumimoji="1" sz="1200" b="0" i="0" kern="1200">
        <a:solidFill>
          <a:schemeClr val="tx1"/>
        </a:solidFill>
        <a:latin typeface="Meiryo UI" panose="020B0604030504040204" pitchFamily="34" charset="-128"/>
        <a:ea typeface="Meiryo UI" panose="020B0604030504040204" pitchFamily="34" charset="-128"/>
        <a:cs typeface="+mn-cs"/>
      </a:defRPr>
    </a:lvl4pPr>
    <a:lvl5pPr marL="1828800" algn="l" defTabSz="914400" rtl="0" eaLnBrk="1" latinLnBrk="0" hangingPunct="1">
      <a:defRPr kumimoji="1" sz="1200" b="0" i="0" kern="1200">
        <a:solidFill>
          <a:schemeClr val="tx1"/>
        </a:solidFill>
        <a:latin typeface="Meiryo UI" panose="020B0604030504040204" pitchFamily="34" charset="-128"/>
        <a:ea typeface="Meiryo UI" panose="020B0604030504040204" pitchFamily="34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663575" y="250825"/>
            <a:ext cx="5508625" cy="413226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271296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663575" y="250825"/>
            <a:ext cx="5508625" cy="413226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6161585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663575" y="250825"/>
            <a:ext cx="5508625" cy="413226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b="0" i="0" kern="1200" dirty="0">
              <a:solidFill>
                <a:schemeClr val="tx1"/>
              </a:solidFill>
              <a:effectLst/>
            </a:endParaRP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044406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663575" y="250825"/>
            <a:ext cx="5508625" cy="413226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b="0" i="0" kern="1200" dirty="0">
              <a:solidFill>
                <a:schemeClr val="tx1"/>
              </a:solidFill>
              <a:effectLst/>
            </a:endParaRP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768675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663575" y="250825"/>
            <a:ext cx="5508625" cy="413226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b="0" i="0" kern="1200" dirty="0">
              <a:solidFill>
                <a:schemeClr val="tx1"/>
              </a:solidFill>
              <a:effectLst/>
            </a:endParaRP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378641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663575" y="250825"/>
            <a:ext cx="5508625" cy="413226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63727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498702" y="2932007"/>
            <a:ext cx="5328592" cy="538609"/>
          </a:xfrm>
        </p:spPr>
        <p:txBody>
          <a:bodyPr wrap="square">
            <a:normAutofit/>
          </a:bodyPr>
          <a:lstStyle>
            <a:lvl1pPr algn="ctr">
              <a:defRPr lang="en-US" sz="2900" dirty="0">
                <a:latin typeface="+mj-ea"/>
                <a:ea typeface="+mj-ea"/>
              </a:defRPr>
            </a:lvl1pPr>
          </a:lstStyle>
          <a:p>
            <a:pPr lvl="0" fontAlgn="base">
              <a:lnSpc>
                <a:spcPct val="100000"/>
              </a:lnSpc>
              <a:spcAft>
                <a:spcPct val="0"/>
              </a:spcAft>
            </a:pPr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498702" y="3669365"/>
            <a:ext cx="5328592" cy="2059210"/>
          </a:xfrm>
        </p:spPr>
        <p:txBody>
          <a:bodyPr>
            <a:normAutofit/>
          </a:bodyPr>
          <a:lstStyle>
            <a:lvl1pPr marL="0" indent="0" algn="r">
              <a:buNone/>
              <a:defRPr sz="2400">
                <a:latin typeface="+mj-ea"/>
                <a:ea typeface="+mj-ea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dirty="0"/>
              <a:t>マスター サブタイトルの書式設定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508104" y="6525344"/>
            <a:ext cx="3096344" cy="288032"/>
          </a:xfrm>
        </p:spPr>
        <p:txBody>
          <a:bodyPr/>
          <a:lstStyle>
            <a:lvl1pPr algn="r">
              <a:defRPr sz="10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kumimoji="1" lang="en-US" altLang="ja-JP"/>
              <a:t>CC BY 4.0</a:t>
            </a:r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7024" y="6525344"/>
            <a:ext cx="504056" cy="288032"/>
          </a:xfrm>
        </p:spPr>
        <p:txBody>
          <a:bodyPr/>
          <a:lstStyle>
            <a:lvl1pPr>
              <a:defRPr sz="120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787807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54272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390941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1342442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560454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865104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306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508104" y="6525344"/>
            <a:ext cx="3096344" cy="288032"/>
          </a:xfrm>
        </p:spPr>
        <p:txBody>
          <a:bodyPr/>
          <a:lstStyle>
            <a:lvl1pPr algn="r">
              <a:defRPr sz="10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kumimoji="1" lang="en-US" altLang="ja-JP"/>
              <a:t>CC BY 4.0</a:t>
            </a:r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827584" y="2060848"/>
            <a:ext cx="4248472" cy="57606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 indent="0" defTabSz="914400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</a:pPr>
            <a:r>
              <a:rPr kumimoji="1" lang="en-US" altLang="ja-JP" sz="3200" b="0" dirty="0">
                <a:solidFill>
                  <a:schemeClr val="tx1"/>
                </a:solidFill>
                <a:latin typeface="+mj-ea"/>
                <a:ea typeface="+mj-ea"/>
                <a:cs typeface="Arial" panose="020B0604020202020204" pitchFamily="34" charset="0"/>
              </a:rPr>
              <a:t>Contents</a:t>
            </a:r>
            <a:endParaRPr kumimoji="1" lang="ja-JP" altLang="en-US" sz="3200" b="0" dirty="0">
              <a:solidFill>
                <a:schemeClr val="tx1"/>
              </a:solidFill>
              <a:latin typeface="+mj-ea"/>
              <a:ea typeface="+mj-ea"/>
              <a:cs typeface="Arial" panose="020B0604020202020204" pitchFamily="34" charset="0"/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3"/>
          </p:nvPr>
        </p:nvSpPr>
        <p:spPr>
          <a:xfrm>
            <a:off x="1259632" y="2996952"/>
            <a:ext cx="6912768" cy="2664296"/>
          </a:xfrm>
        </p:spPr>
        <p:txBody>
          <a:bodyPr/>
          <a:lstStyle>
            <a:lvl1pPr>
              <a:defRPr b="0">
                <a:latin typeface="+mj-ea"/>
                <a:ea typeface="+mj-ea"/>
              </a:defRPr>
            </a:lvl1pPr>
            <a:lvl2pPr>
              <a:defRPr b="0">
                <a:latin typeface="+mj-ea"/>
                <a:ea typeface="+mj-ea"/>
              </a:defRPr>
            </a:lvl2pPr>
            <a:lvl3pPr>
              <a:defRPr b="0">
                <a:latin typeface="+mj-ea"/>
                <a:ea typeface="+mj-ea"/>
              </a:defRPr>
            </a:lvl3pPr>
            <a:lvl4pPr>
              <a:defRPr b="0">
                <a:latin typeface="+mj-ea"/>
                <a:ea typeface="+mj-ea"/>
              </a:defRPr>
            </a:lvl4pPr>
            <a:lvl5pPr>
              <a:defRPr b="0">
                <a:latin typeface="+mj-ea"/>
                <a:ea typeface="+mj-ea"/>
              </a:defRPr>
            </a:lvl5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780526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508104" y="6525344"/>
            <a:ext cx="3096344" cy="288032"/>
          </a:xfrm>
        </p:spPr>
        <p:txBody>
          <a:bodyPr/>
          <a:lstStyle>
            <a:lvl1pPr algn="r">
              <a:defRPr sz="10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kumimoji="1" lang="en-US" altLang="ja-JP"/>
              <a:t>CC BY 4.0</a:t>
            </a:r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3"/>
          </p:nvPr>
        </p:nvSpPr>
        <p:spPr>
          <a:xfrm>
            <a:off x="1259632" y="2996952"/>
            <a:ext cx="6912768" cy="2664296"/>
          </a:xfrm>
        </p:spPr>
        <p:txBody>
          <a:bodyPr/>
          <a:lstStyle>
            <a:lvl1pPr>
              <a:defRPr b="0">
                <a:latin typeface="+mj-ea"/>
                <a:ea typeface="+mj-ea"/>
              </a:defRPr>
            </a:lvl1pPr>
            <a:lvl2pPr>
              <a:defRPr b="0">
                <a:latin typeface="+mj-ea"/>
                <a:ea typeface="+mj-ea"/>
              </a:defRPr>
            </a:lvl2pPr>
            <a:lvl3pPr>
              <a:defRPr b="0">
                <a:latin typeface="+mj-ea"/>
                <a:ea typeface="+mj-ea"/>
              </a:defRPr>
            </a:lvl3pPr>
            <a:lvl4pPr>
              <a:defRPr b="0">
                <a:latin typeface="+mj-ea"/>
                <a:ea typeface="+mj-ea"/>
              </a:defRPr>
            </a:lvl4pPr>
            <a:lvl5pPr>
              <a:defRPr b="0">
                <a:latin typeface="+mj-ea"/>
                <a:ea typeface="+mj-ea"/>
              </a:defRPr>
            </a:lvl5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="" xmlns:a16="http://schemas.microsoft.com/office/drawing/2014/main" id="{9A76D350-2C90-0642-8ADD-501F55C6F300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827088" y="1989138"/>
            <a:ext cx="3816350" cy="647700"/>
          </a:xfrm>
        </p:spPr>
        <p:txBody>
          <a:bodyPr/>
          <a:lstStyle>
            <a:lvl1pPr>
              <a:defRPr b="0">
                <a:latin typeface="+mj-ea"/>
                <a:ea typeface="+mj-ea"/>
              </a:defRPr>
            </a:lvl1pPr>
          </a:lstStyle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37436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508104" y="6525344"/>
            <a:ext cx="3096344" cy="288032"/>
          </a:xfrm>
        </p:spPr>
        <p:txBody>
          <a:bodyPr/>
          <a:lstStyle>
            <a:lvl1pPr algn="r">
              <a:defRPr sz="10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kumimoji="1" lang="en-US" altLang="ja-JP"/>
              <a:t>CC BY 4.0</a:t>
            </a:r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827584" y="2060848"/>
            <a:ext cx="4248472" cy="57606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 indent="0" defTabSz="914400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</a:pPr>
            <a:r>
              <a:rPr kumimoji="1" lang="en-US" altLang="ja-JP" sz="3200" b="0" dirty="0">
                <a:solidFill>
                  <a:schemeClr val="tx1"/>
                </a:solidFill>
                <a:latin typeface="+mj-ea"/>
                <a:ea typeface="+mj-ea"/>
                <a:cs typeface="Arial" panose="020B0604020202020204" pitchFamily="34" charset="0"/>
              </a:rPr>
              <a:t>Contents</a:t>
            </a:r>
            <a:endParaRPr kumimoji="1" lang="ja-JP" altLang="en-US" sz="3200" b="0" dirty="0">
              <a:solidFill>
                <a:schemeClr val="tx1"/>
              </a:solidFill>
              <a:latin typeface="+mj-ea"/>
              <a:ea typeface="+mj-ea"/>
              <a:cs typeface="Arial" panose="020B0604020202020204" pitchFamily="34" charset="0"/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3"/>
          </p:nvPr>
        </p:nvSpPr>
        <p:spPr>
          <a:xfrm>
            <a:off x="1259632" y="2996952"/>
            <a:ext cx="6912768" cy="2664296"/>
          </a:xfrm>
        </p:spPr>
        <p:txBody>
          <a:bodyPr/>
          <a:lstStyle>
            <a:lvl1pPr>
              <a:defRPr b="0">
                <a:latin typeface="+mj-ea"/>
                <a:ea typeface="+mj-ea"/>
              </a:defRPr>
            </a:lvl1pPr>
            <a:lvl2pPr>
              <a:defRPr b="0">
                <a:latin typeface="+mj-ea"/>
                <a:ea typeface="+mj-ea"/>
              </a:defRPr>
            </a:lvl2pPr>
            <a:lvl3pPr>
              <a:defRPr b="0">
                <a:latin typeface="+mj-ea"/>
                <a:ea typeface="+mj-ea"/>
              </a:defRPr>
            </a:lvl3pPr>
            <a:lvl4pPr>
              <a:defRPr b="0">
                <a:latin typeface="+mj-ea"/>
                <a:ea typeface="+mj-ea"/>
              </a:defRPr>
            </a:lvl4pPr>
            <a:lvl5pPr>
              <a:defRPr b="0">
                <a:latin typeface="+mj-ea"/>
                <a:ea typeface="+mj-ea"/>
              </a:defRPr>
            </a:lvl5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7755455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7544" y="2924944"/>
            <a:ext cx="5328592" cy="538609"/>
          </a:xfrm>
        </p:spPr>
        <p:txBody>
          <a:bodyPr wrap="square">
            <a:normAutofit/>
          </a:bodyPr>
          <a:lstStyle>
            <a:lvl1pPr>
              <a:defRPr lang="en-US" sz="2900" dirty="0">
                <a:latin typeface="+mj-ea"/>
                <a:ea typeface="+mj-ea"/>
              </a:defRPr>
            </a:lvl1pPr>
          </a:lstStyle>
          <a:p>
            <a:pPr lvl="0" fontAlgn="base">
              <a:lnSpc>
                <a:spcPct val="100000"/>
              </a:lnSpc>
              <a:spcAft>
                <a:spcPct val="0"/>
              </a:spcAft>
            </a:pPr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508104" y="6525344"/>
            <a:ext cx="3096344" cy="288032"/>
          </a:xfrm>
        </p:spPr>
        <p:txBody>
          <a:bodyPr/>
          <a:lstStyle>
            <a:lvl1pPr algn="r">
              <a:defRPr sz="10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kumimoji="1" lang="en-US" altLang="ja-JP"/>
              <a:t>CC BY 4.0</a:t>
            </a:r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9744019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188640"/>
            <a:ext cx="7560840" cy="424732"/>
          </a:xfrm>
        </p:spPr>
        <p:txBody>
          <a:bodyPr wrap="none">
            <a:normAutofit/>
          </a:bodyPr>
          <a:lstStyle>
            <a:lvl1pPr>
              <a:defRPr lang="en-US" sz="2400" dirty="0">
                <a:latin typeface="+mj-ea"/>
                <a:ea typeface="+mj-ea"/>
              </a:defRPr>
            </a:lvl1pPr>
          </a:lstStyle>
          <a:p>
            <a:pPr lvl="0" fontAlgn="base">
              <a:spcAft>
                <a:spcPct val="0"/>
              </a:spcAft>
            </a:pPr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508104" y="6525344"/>
            <a:ext cx="3096344" cy="288032"/>
          </a:xfrm>
        </p:spPr>
        <p:txBody>
          <a:bodyPr/>
          <a:lstStyle>
            <a:lvl1pPr algn="r">
              <a:defRPr sz="10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kumimoji="1" lang="en-US" altLang="ja-JP"/>
              <a:t>CC BY 4.0</a:t>
            </a:r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1" y="739775"/>
            <a:ext cx="9144000" cy="74485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lvl="0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01021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875136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40666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16917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en-US" altLang="ja-JP"/>
              <a:t>CC BY 4.0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52928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74" r:id="rId2"/>
    <p:sldLayoutId id="2147483676" r:id="rId3"/>
    <p:sldLayoutId id="2147483675" r:id="rId4"/>
    <p:sldLayoutId id="2147483672" r:id="rId5"/>
    <p:sldLayoutId id="2147483662" r:id="rId6"/>
    <p:sldLayoutId id="2147483663" r:id="rId7"/>
    <p:sldLayoutId id="2147483664" r:id="rId8"/>
    <p:sldLayoutId id="2147483665" r:id="rId9"/>
    <p:sldLayoutId id="2147483666" r:id="rId10"/>
    <p:sldLayoutId id="2147483667" r:id="rId11"/>
    <p:sldLayoutId id="2147483668" r:id="rId12"/>
    <p:sldLayoutId id="2147483669" r:id="rId13"/>
    <p:sldLayoutId id="2147483670" r:id="rId14"/>
    <p:sldLayoutId id="2147483671" r:id="rId15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2.jpeg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3498702" y="2932007"/>
            <a:ext cx="5328592" cy="538609"/>
          </a:xfrm>
        </p:spPr>
        <p:txBody>
          <a:bodyPr>
            <a:normAutofit/>
          </a:bodyPr>
          <a:lstStyle/>
          <a:p>
            <a:pPr algn="r"/>
            <a:r>
              <a:rPr kumimoji="1" lang="ja-JP" altLang="en-US" sz="2800">
                <a:latin typeface="+mj-lt"/>
              </a:rPr>
              <a:t>オープンデータリーダ育成研修</a:t>
            </a:r>
            <a:endParaRPr kumimoji="1" lang="ja-JP" altLang="en-US" sz="2800" dirty="0">
              <a:latin typeface="+mj-lt"/>
            </a:endParaRPr>
          </a:p>
        </p:txBody>
      </p:sp>
      <p:sp>
        <p:nvSpPr>
          <p:cNvPr id="4" name="サブタイトル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>
                <a:latin typeface="+mj-lt"/>
              </a:rPr>
              <a:t>オープンデータリーダ</a:t>
            </a:r>
            <a:r>
              <a:rPr lang="ja-JP" altLang="en-US" dirty="0">
                <a:latin typeface="+mj-lt"/>
              </a:rPr>
              <a:t>の皆様への</a:t>
            </a:r>
            <a:r>
              <a:rPr lang="ja-JP" altLang="en-US" dirty="0" smtClean="0">
                <a:latin typeface="+mj-lt"/>
              </a:rPr>
              <a:t>お願い</a:t>
            </a:r>
            <a:endParaRPr kumimoji="1" lang="ja-JP" altLang="en-US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02294853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 Box 29">
            <a:extLst>
              <a:ext uri="{FF2B5EF4-FFF2-40B4-BE49-F238E27FC236}">
                <a16:creationId xmlns="" xmlns:a16="http://schemas.microsoft.com/office/drawing/2014/main" id="{8FB1291F-8409-42A7-9AED-FB8796037451}"/>
              </a:ext>
            </a:extLst>
          </p:cNvPr>
          <p:cNvSpPr txBox="1">
            <a:spLocks noChangeArrowheads="1"/>
          </p:cNvSpPr>
          <p:nvPr/>
        </p:nvSpPr>
        <p:spPr bwMode="gray">
          <a:xfrm>
            <a:off x="566738" y="3178636"/>
            <a:ext cx="4682692" cy="430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ja-JP" altLang="en-US" sz="2200" dirty="0">
                <a:solidFill>
                  <a:schemeClr val="tx1"/>
                </a:solidFill>
                <a:latin typeface="+mj-ea"/>
                <a:ea typeface="+mj-ea"/>
              </a:rPr>
              <a:t>１</a:t>
            </a:r>
            <a:r>
              <a:rPr lang="en-US" altLang="ja-JP" sz="2200" dirty="0" smtClean="0">
                <a:solidFill>
                  <a:schemeClr val="tx1"/>
                </a:solidFill>
                <a:latin typeface="+mj-ea"/>
                <a:ea typeface="+mj-ea"/>
              </a:rPr>
              <a:t>.</a:t>
            </a:r>
            <a:r>
              <a:rPr lang="ja-JP" altLang="en-US" sz="2200" dirty="0">
                <a:latin typeface="+mj-ea"/>
                <a:ea typeface="+mj-ea"/>
              </a:rPr>
              <a:t> </a:t>
            </a:r>
            <a:r>
              <a:rPr lang="ja-JP" altLang="en-US" sz="2200" dirty="0" smtClean="0">
                <a:latin typeface="+mj-ea"/>
                <a:ea typeface="+mj-ea"/>
              </a:rPr>
              <a:t>今後</a:t>
            </a:r>
            <a:r>
              <a:rPr lang="ja-JP" altLang="en-US" sz="2200" dirty="0">
                <a:latin typeface="+mj-ea"/>
                <a:ea typeface="+mj-ea"/>
              </a:rPr>
              <a:t>の庁内での研修開催にあたって</a:t>
            </a:r>
            <a:endParaRPr lang="ja-JP" altLang="en-US" sz="2200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7" name="Text Box 31">
            <a:extLst>
              <a:ext uri="{FF2B5EF4-FFF2-40B4-BE49-F238E27FC236}">
                <a16:creationId xmlns="" xmlns:a16="http://schemas.microsoft.com/office/drawing/2014/main" id="{2AA45135-99A0-4D96-8159-29900E9825E7}"/>
              </a:ext>
            </a:extLst>
          </p:cNvPr>
          <p:cNvSpPr txBox="1">
            <a:spLocks noChangeArrowheads="1"/>
          </p:cNvSpPr>
          <p:nvPr/>
        </p:nvSpPr>
        <p:spPr bwMode="gray">
          <a:xfrm>
            <a:off x="566738" y="3677429"/>
            <a:ext cx="4493538" cy="430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ja-JP" altLang="en-US" sz="2200" dirty="0">
                <a:latin typeface="+mj-ea"/>
                <a:ea typeface="+mj-ea"/>
              </a:rPr>
              <a:t>２</a:t>
            </a:r>
            <a:r>
              <a:rPr lang="en-US" altLang="ja-JP" sz="2200" dirty="0" smtClean="0">
                <a:latin typeface="+mj-ea"/>
                <a:ea typeface="+mj-ea"/>
              </a:rPr>
              <a:t>. </a:t>
            </a:r>
            <a:r>
              <a:rPr lang="ja-JP" altLang="en-US" sz="2200" dirty="0" smtClean="0">
                <a:latin typeface="+mj-ea"/>
                <a:ea typeface="+mj-ea"/>
              </a:rPr>
              <a:t>オープンデータ化</a:t>
            </a:r>
            <a:r>
              <a:rPr lang="ja-JP" altLang="en-US" sz="2200" dirty="0">
                <a:latin typeface="+mj-ea"/>
                <a:ea typeface="+mj-ea"/>
              </a:rPr>
              <a:t>支援研修について</a:t>
            </a:r>
          </a:p>
        </p:txBody>
      </p:sp>
      <p:sp>
        <p:nvSpPr>
          <p:cNvPr id="8" name="Text Box 31">
            <a:extLst>
              <a:ext uri="{FF2B5EF4-FFF2-40B4-BE49-F238E27FC236}">
                <a16:creationId xmlns="" xmlns:a16="http://schemas.microsoft.com/office/drawing/2014/main" id="{481B14C7-A8BD-48B1-9937-DC8AD9C3ADB2}"/>
              </a:ext>
            </a:extLst>
          </p:cNvPr>
          <p:cNvSpPr txBox="1">
            <a:spLocks noChangeArrowheads="1"/>
          </p:cNvSpPr>
          <p:nvPr/>
        </p:nvSpPr>
        <p:spPr bwMode="gray">
          <a:xfrm>
            <a:off x="566738" y="4172729"/>
            <a:ext cx="4652236" cy="430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ja-JP" altLang="en-US" sz="2200" dirty="0">
                <a:latin typeface="+mj-ea"/>
                <a:ea typeface="+mj-ea"/>
              </a:rPr>
              <a:t>３</a:t>
            </a:r>
            <a:r>
              <a:rPr lang="en-US" altLang="ja-JP" sz="2200" dirty="0" smtClean="0">
                <a:latin typeface="+mj-ea"/>
                <a:ea typeface="+mj-ea"/>
              </a:rPr>
              <a:t>. </a:t>
            </a:r>
            <a:r>
              <a:rPr lang="ja-JP" altLang="en-US" sz="2200" dirty="0" smtClean="0">
                <a:latin typeface="+mj-ea"/>
                <a:ea typeface="+mj-ea"/>
              </a:rPr>
              <a:t>オープンデータ</a:t>
            </a:r>
            <a:r>
              <a:rPr lang="ja-JP" altLang="en-US" sz="2200" dirty="0">
                <a:latin typeface="+mj-ea"/>
                <a:ea typeface="+mj-ea"/>
              </a:rPr>
              <a:t>研修ポータルのご紹介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2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6567211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lang="en-US" altLang="ja-JP" dirty="0" smtClean="0">
                <a:latin typeface="+mn-ea"/>
                <a:ea typeface="+mn-ea"/>
              </a:rPr>
              <a:t>1.</a:t>
            </a:r>
            <a:r>
              <a:rPr lang="ja-JP" altLang="en-US" dirty="0">
                <a:latin typeface="+mn-ea"/>
                <a:ea typeface="+mn-ea"/>
              </a:rPr>
              <a:t> </a:t>
            </a:r>
            <a:r>
              <a:rPr lang="ja-JP" altLang="en-US" dirty="0" smtClean="0">
                <a:latin typeface="+mn-ea"/>
                <a:ea typeface="+mn-ea"/>
              </a:rPr>
              <a:t>今後</a:t>
            </a:r>
            <a:r>
              <a:rPr lang="ja-JP" altLang="en-US" dirty="0">
                <a:latin typeface="+mn-ea"/>
                <a:ea typeface="+mn-ea"/>
              </a:rPr>
              <a:t>の庁内での研修開催にあたって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 smtClean="0">
                <a:latin typeface="+mn-ea"/>
                <a:ea typeface="+mn-ea"/>
              </a:rPr>
              <a:t>オープンデータリーダ</a:t>
            </a:r>
            <a:r>
              <a:rPr lang="ja-JP" altLang="en-US" sz="1200" dirty="0">
                <a:latin typeface="+mn-ea"/>
                <a:ea typeface="+mn-ea"/>
              </a:rPr>
              <a:t>の皆様へのお願い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="" xmlns:a16="http://schemas.microsoft.com/office/drawing/2014/main" id="{CB26A0EC-9F04-7E41-8FB0-7263EBCA4868}"/>
              </a:ext>
            </a:extLst>
          </p:cNvPr>
          <p:cNvSpPr/>
          <p:nvPr/>
        </p:nvSpPr>
        <p:spPr>
          <a:xfrm>
            <a:off x="539552" y="1700807"/>
            <a:ext cx="7848872" cy="993225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87313" indent="-87313"/>
            <a:r>
              <a:rPr kumimoji="1" lang="ja-JP" altLang="en-US" sz="2400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・オープンデータの基礎知識、実務</a:t>
            </a:r>
          </a:p>
          <a:p>
            <a:pPr marL="87313" indent="-87313"/>
            <a:r>
              <a:rPr kumimoji="1" lang="ja-JP" altLang="en-US" sz="2400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・庁内</a:t>
            </a:r>
            <a:r>
              <a:rPr kumimoji="1" lang="ja-JP" altLang="en-US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でオープンデータを推進するために必要な能力</a:t>
            </a:r>
            <a:endParaRPr kumimoji="1" lang="en-US" altLang="ja-JP" sz="2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="" xmlns:a16="http://schemas.microsoft.com/office/drawing/2014/main" id="{B2C65970-1DF5-4E6D-B106-F02A50076722}"/>
              </a:ext>
            </a:extLst>
          </p:cNvPr>
          <p:cNvSpPr txBox="1"/>
          <p:nvPr/>
        </p:nvSpPr>
        <p:spPr>
          <a:xfrm>
            <a:off x="539552" y="1209200"/>
            <a:ext cx="7848872" cy="510137"/>
          </a:xfrm>
          <a:prstGeom prst="rect">
            <a:avLst/>
          </a:prstGeom>
          <a:solidFill>
            <a:schemeClr val="accent1"/>
          </a:solidFill>
          <a:ln w="6350" cap="flat" cmpd="sng" algn="ctr">
            <a:noFill/>
            <a:prstDash val="solid"/>
            <a:miter lim="800000"/>
          </a:ln>
          <a:effectLst/>
        </p:spPr>
        <p:txBody>
          <a:bodyPr wrap="square" rtlCol="0" anchor="ctr" anchorCtr="0">
            <a:noAutofit/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800" b="1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</a:rPr>
              <a:t>オープンデータリーダ育成</a:t>
            </a:r>
            <a:r>
              <a:rPr kumimoji="1" lang="ja-JP" altLang="en-US" sz="28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</a:rPr>
              <a:t>研修の受講</a:t>
            </a:r>
            <a:endParaRPr kumimoji="1" lang="ja-JP" altLang="en-US" sz="2800" b="1" i="0" u="none" strike="noStrike" kern="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4" name="円/楕円 13">
            <a:extLst>
              <a:ext uri="{FF2B5EF4-FFF2-40B4-BE49-F238E27FC236}">
                <a16:creationId xmlns="" xmlns:a16="http://schemas.microsoft.com/office/drawing/2014/main" id="{7E39CBE7-ADE0-2B40-AB48-DC3970304394}"/>
              </a:ext>
            </a:extLst>
          </p:cNvPr>
          <p:cNvSpPr/>
          <p:nvPr/>
        </p:nvSpPr>
        <p:spPr>
          <a:xfrm>
            <a:off x="7465531" y="1106319"/>
            <a:ext cx="1498957" cy="810513"/>
          </a:xfrm>
          <a:prstGeom prst="ellipse">
            <a:avLst/>
          </a:prstGeom>
          <a:solidFill>
            <a:schemeClr val="accent6">
              <a:lumMod val="75000"/>
            </a:schemeClr>
          </a:solidFill>
          <a:ln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lIns="36000" tIns="36000" rIns="36000" rtlCol="0" anchor="ctr"/>
          <a:lstStyle/>
          <a:p>
            <a:pPr algn="ctr"/>
            <a:r>
              <a:rPr kumimoji="1" lang="ja-JP" altLang="en-US" sz="2400" b="1" dirty="0" smtClean="0">
                <a:latin typeface="+mn-ea"/>
              </a:rPr>
              <a:t>本日</a:t>
            </a:r>
            <a:endParaRPr kumimoji="1" lang="en-US" altLang="ja-JP" sz="2400" b="1" dirty="0" smtClean="0">
              <a:latin typeface="+mn-ea"/>
            </a:endParaRPr>
          </a:p>
          <a:p>
            <a:pPr algn="ctr"/>
            <a:r>
              <a:rPr kumimoji="1" lang="ja-JP" altLang="en-US" sz="2400" b="1" dirty="0" smtClean="0">
                <a:latin typeface="+mn-ea"/>
              </a:rPr>
              <a:t>受講</a:t>
            </a:r>
            <a:endParaRPr kumimoji="1" lang="en-US" altLang="ja-JP" sz="2400" b="1" dirty="0">
              <a:latin typeface="+mn-ea"/>
            </a:endParaRPr>
          </a:p>
        </p:txBody>
      </p:sp>
      <p:sp>
        <p:nvSpPr>
          <p:cNvPr id="17" name="下矢印 16"/>
          <p:cNvSpPr/>
          <p:nvPr/>
        </p:nvSpPr>
        <p:spPr>
          <a:xfrm>
            <a:off x="2699792" y="3140968"/>
            <a:ext cx="3744416" cy="576064"/>
          </a:xfrm>
          <a:prstGeom prst="downArrow">
            <a:avLst>
              <a:gd name="adj1" fmla="val 72369"/>
              <a:gd name="adj2" fmla="val 100000"/>
            </a:avLst>
          </a:prstGeom>
          <a:solidFill>
            <a:schemeClr val="tx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24000" rIns="36000" rtlCol="0" anchor="ctr"/>
          <a:lstStyle/>
          <a:p>
            <a:pPr algn="ctr"/>
            <a:r>
              <a:rPr kumimoji="1" lang="ja-JP" altLang="en-US" sz="2400" dirty="0" smtClean="0"/>
              <a:t>これか</a:t>
            </a:r>
            <a:r>
              <a:rPr kumimoji="1" lang="ja-JP" altLang="en-US" sz="2400" dirty="0"/>
              <a:t>ら</a:t>
            </a:r>
          </a:p>
        </p:txBody>
      </p:sp>
      <p:sp>
        <p:nvSpPr>
          <p:cNvPr id="18" name="正方形/長方形 17">
            <a:extLst>
              <a:ext uri="{FF2B5EF4-FFF2-40B4-BE49-F238E27FC236}">
                <a16:creationId xmlns="" xmlns:a16="http://schemas.microsoft.com/office/drawing/2014/main" id="{CB26A0EC-9F04-7E41-8FB0-7263EBCA4868}"/>
              </a:ext>
            </a:extLst>
          </p:cNvPr>
          <p:cNvSpPr/>
          <p:nvPr/>
        </p:nvSpPr>
        <p:spPr>
          <a:xfrm>
            <a:off x="539552" y="4601794"/>
            <a:ext cx="7848872" cy="1539703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44000" rtlCol="0" anchor="t" anchorCtr="0"/>
          <a:lstStyle/>
          <a:p>
            <a:r>
              <a:rPr kumimoji="1" lang="ja-JP" altLang="en-US" sz="2400" dirty="0" smtClean="0">
                <a:solidFill>
                  <a:schemeClr val="tx1"/>
                </a:solidFill>
              </a:rPr>
              <a:t>ご自身の庁内で研修を開催し、原課職員様に「</a:t>
            </a:r>
            <a:r>
              <a:rPr kumimoji="1" lang="ja-JP" altLang="en-US" sz="2400" dirty="0">
                <a:solidFill>
                  <a:schemeClr val="tx1"/>
                </a:solidFill>
              </a:rPr>
              <a:t>オープンデータの公開は難しいことでは</a:t>
            </a:r>
            <a:r>
              <a:rPr kumimoji="1" lang="ja-JP" altLang="en-US" sz="2400" dirty="0" smtClean="0">
                <a:solidFill>
                  <a:schemeClr val="tx1"/>
                </a:solidFill>
              </a:rPr>
              <a:t>ない」</a:t>
            </a:r>
            <a:r>
              <a:rPr kumimoji="1" lang="ja-JP" altLang="en-US" sz="2400" dirty="0">
                <a:solidFill>
                  <a:schemeClr val="tx1"/>
                </a:solidFill>
              </a:rPr>
              <a:t>ということを</a:t>
            </a:r>
            <a:r>
              <a:rPr kumimoji="1" lang="ja-JP" altLang="en-US" sz="2400" dirty="0" smtClean="0">
                <a:solidFill>
                  <a:schemeClr val="tx1"/>
                </a:solidFill>
              </a:rPr>
              <a:t>認識いただき、</a:t>
            </a:r>
            <a:r>
              <a:rPr kumimoji="1" lang="ja-JP" altLang="en-US" sz="2400" dirty="0">
                <a:solidFill>
                  <a:schemeClr val="tx1"/>
                </a:solidFill>
              </a:rPr>
              <a:t>オープンデータの取組みを進めたいという「思い」を「行動」に変えて</a:t>
            </a:r>
            <a:r>
              <a:rPr kumimoji="1" lang="ja-JP" altLang="en-US" sz="2400" dirty="0" smtClean="0">
                <a:solidFill>
                  <a:schemeClr val="tx1"/>
                </a:solidFill>
              </a:rPr>
              <a:t>いただく。</a:t>
            </a:r>
            <a:endParaRPr kumimoji="1" lang="ja-JP" altLang="en-US" sz="2400" dirty="0">
              <a:solidFill>
                <a:schemeClr val="tx1"/>
              </a:solidFill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="" xmlns:a16="http://schemas.microsoft.com/office/drawing/2014/main" id="{B2C65970-1DF5-4E6D-B106-F02A50076722}"/>
              </a:ext>
            </a:extLst>
          </p:cNvPr>
          <p:cNvSpPr txBox="1"/>
          <p:nvPr/>
        </p:nvSpPr>
        <p:spPr>
          <a:xfrm>
            <a:off x="539552" y="4110187"/>
            <a:ext cx="7848872" cy="510137"/>
          </a:xfrm>
          <a:prstGeom prst="rect">
            <a:avLst/>
          </a:prstGeom>
          <a:solidFill>
            <a:schemeClr val="accent3">
              <a:lumMod val="75000"/>
            </a:schemeClr>
          </a:solidFill>
          <a:ln w="6350" cap="flat" cmpd="sng" algn="ctr">
            <a:noFill/>
            <a:prstDash val="solid"/>
            <a:miter lim="800000"/>
          </a:ln>
          <a:effectLst/>
        </p:spPr>
        <p:txBody>
          <a:bodyPr wrap="square" lIns="0" rIns="324000" rtlCol="0" anchor="ctr" anchorCtr="0">
            <a:noAutofit/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8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</a:rPr>
              <a:t>原課職員様を対象とした庁内研修の開催</a:t>
            </a:r>
            <a:r>
              <a:rPr kumimoji="1" lang="ja-JP" altLang="en-US" sz="2800" b="1" kern="0" dirty="0">
                <a:solidFill>
                  <a:prstClr val="white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kumimoji="1" lang="ja-JP" altLang="en-US" sz="2800" b="1" kern="0" dirty="0" smtClean="0">
                <a:solidFill>
                  <a:prstClr val="white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2800" b="1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1" name="円/楕円 20">
            <a:extLst>
              <a:ext uri="{FF2B5EF4-FFF2-40B4-BE49-F238E27FC236}">
                <a16:creationId xmlns="" xmlns:a16="http://schemas.microsoft.com/office/drawing/2014/main" id="{7E39CBE7-ADE0-2B40-AB48-DC3970304394}"/>
              </a:ext>
            </a:extLst>
          </p:cNvPr>
          <p:cNvSpPr/>
          <p:nvPr/>
        </p:nvSpPr>
        <p:spPr>
          <a:xfrm>
            <a:off x="7465531" y="3914829"/>
            <a:ext cx="1498957" cy="810513"/>
          </a:xfrm>
          <a:prstGeom prst="ellipse">
            <a:avLst/>
          </a:prstGeom>
          <a:solidFill>
            <a:schemeClr val="accent6">
              <a:lumMod val="75000"/>
            </a:schemeClr>
          </a:solidFill>
          <a:ln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lIns="36000" tIns="36000" rIns="36000" rtlCol="0" anchor="ctr"/>
          <a:lstStyle/>
          <a:p>
            <a:pPr algn="ctr"/>
            <a:r>
              <a:rPr kumimoji="1" lang="ja-JP" altLang="en-US" sz="2400" b="1" dirty="0" smtClean="0">
                <a:latin typeface="+mn-ea"/>
              </a:rPr>
              <a:t>お願い</a:t>
            </a:r>
            <a:endParaRPr kumimoji="1" lang="en-US" altLang="ja-JP" sz="2400" b="1" dirty="0">
              <a:latin typeface="+mn-ea"/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65335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lang="en-US" altLang="ja-JP" dirty="0">
                <a:latin typeface="+mn-ea"/>
                <a:ea typeface="+mn-ea"/>
              </a:rPr>
              <a:t>2</a:t>
            </a:r>
            <a:r>
              <a:rPr lang="en-US" altLang="ja-JP" dirty="0" smtClean="0">
                <a:latin typeface="+mn-ea"/>
                <a:ea typeface="+mn-ea"/>
              </a:rPr>
              <a:t>.</a:t>
            </a:r>
            <a:r>
              <a:rPr lang="ja-JP" altLang="en-US" dirty="0" smtClean="0">
                <a:latin typeface="+mn-ea"/>
                <a:ea typeface="+mn-ea"/>
              </a:rPr>
              <a:t> オープンデータ化</a:t>
            </a:r>
            <a:r>
              <a:rPr lang="ja-JP" altLang="en-US" dirty="0">
                <a:latin typeface="+mn-ea"/>
                <a:ea typeface="+mn-ea"/>
              </a:rPr>
              <a:t>支援研修について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 smtClean="0">
                <a:latin typeface="+mn-ea"/>
                <a:ea typeface="+mn-ea"/>
              </a:rPr>
              <a:t>オープンデータリーダ</a:t>
            </a:r>
            <a:r>
              <a:rPr lang="ja-JP" altLang="en-US" sz="1200" dirty="0">
                <a:latin typeface="+mn-ea"/>
                <a:ea typeface="+mn-ea"/>
              </a:rPr>
              <a:t>の皆様へのお願い</a:t>
            </a:r>
          </a:p>
        </p:txBody>
      </p:sp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47388301"/>
              </p:ext>
            </p:extLst>
          </p:nvPr>
        </p:nvGraphicFramePr>
        <p:xfrm>
          <a:off x="204564" y="1837222"/>
          <a:ext cx="8717222" cy="4313525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792000">
                  <a:extLst>
                    <a:ext uri="{9D8B030D-6E8A-4147-A177-3AD203B41FA5}">
                      <a16:colId xmlns:a16="http://schemas.microsoft.com/office/drawing/2014/main" xmlns="" val="1285807236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xmlns="" val="346812105"/>
                    </a:ext>
                  </a:extLst>
                </a:gridCol>
                <a:gridCol w="670538">
                  <a:extLst>
                    <a:ext uri="{9D8B030D-6E8A-4147-A177-3AD203B41FA5}">
                      <a16:colId xmlns:a16="http://schemas.microsoft.com/office/drawing/2014/main" xmlns="" val="3941947276"/>
                    </a:ext>
                  </a:extLst>
                </a:gridCol>
                <a:gridCol w="1584000">
                  <a:extLst>
                    <a:ext uri="{9D8B030D-6E8A-4147-A177-3AD203B41FA5}">
                      <a16:colId xmlns:a16="http://schemas.microsoft.com/office/drawing/2014/main" xmlns="" val="3712853067"/>
                    </a:ext>
                  </a:extLst>
                </a:gridCol>
                <a:gridCol w="1116000">
                  <a:extLst>
                    <a:ext uri="{9D8B030D-6E8A-4147-A177-3AD203B41FA5}">
                      <a16:colId xmlns:a16="http://schemas.microsoft.com/office/drawing/2014/main" xmlns="" val="1968632832"/>
                    </a:ext>
                  </a:extLst>
                </a:gridCol>
                <a:gridCol w="3762684">
                  <a:extLst>
                    <a:ext uri="{9D8B030D-6E8A-4147-A177-3AD203B41FA5}">
                      <a16:colId xmlns:a16="http://schemas.microsoft.com/office/drawing/2014/main" xmlns="" val="2252238391"/>
                    </a:ext>
                  </a:extLst>
                </a:gridCol>
              </a:tblGrid>
              <a:tr h="15047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/>
                        <a:t>開始</a:t>
                      </a:r>
                      <a:endParaRPr kumimoji="1" lang="ja-JP" altLang="en-US" sz="16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/>
                        <a:t>終了</a:t>
                      </a:r>
                      <a:endParaRPr kumimoji="1" lang="ja-JP" altLang="en-US" sz="16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/>
                        <a:t>時間</a:t>
                      </a:r>
                      <a:endParaRPr kumimoji="1" lang="ja-JP" altLang="en-US" sz="16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/>
                        <a:t>プログラム案</a:t>
                      </a:r>
                      <a:endParaRPr kumimoji="1" lang="ja-JP" altLang="en-US" sz="16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/>
                        <a:t>講師</a:t>
                      </a:r>
                      <a:endParaRPr kumimoji="1" lang="ja-JP" altLang="en-US" sz="16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/>
                        <a:t>内容</a:t>
                      </a:r>
                      <a:endParaRPr kumimoji="1" lang="ja-JP" altLang="en-US" sz="16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extLst>
                  <a:ext uri="{0D108BD9-81ED-4DB2-BD59-A6C34878D82A}">
                    <a16:rowId xmlns:a16="http://schemas.microsoft.com/office/drawing/2014/main" xmlns="" val="2322384870"/>
                  </a:ext>
                </a:extLst>
              </a:tr>
              <a:tr h="213710">
                <a:tc>
                  <a:txBody>
                    <a:bodyPr/>
                    <a:lstStyle/>
                    <a:p>
                      <a:pPr algn="ctr" fontAlgn="t"/>
                      <a:r>
                        <a:rPr lang="en-US" altLang="ja-JP" sz="1600" u="none" strike="noStrike" dirty="0">
                          <a:effectLst/>
                        </a:rPr>
                        <a:t>13:30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altLang="ja-JP" sz="1600" u="none" strike="noStrike" dirty="0">
                          <a:effectLst/>
                        </a:rPr>
                        <a:t>13:35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altLang="ja-JP" sz="1600" u="none" strike="noStrike" dirty="0">
                          <a:effectLst/>
                        </a:rPr>
                        <a:t>5</a:t>
                      </a:r>
                      <a:r>
                        <a:rPr lang="ja-JP" altLang="en-US" sz="1600" u="none" strike="noStrike" dirty="0">
                          <a:effectLst/>
                        </a:rPr>
                        <a:t>分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挨拶・説明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 smtClean="0">
                          <a:effectLst/>
                        </a:rPr>
                        <a:t>幹部</a:t>
                      </a:r>
                      <a:r>
                        <a:rPr lang="en-US" altLang="ja-JP" sz="1600" u="none" strike="noStrike" dirty="0" smtClean="0">
                          <a:effectLst/>
                        </a:rPr>
                        <a:t>/</a:t>
                      </a:r>
                      <a:r>
                        <a:rPr lang="ja-JP" altLang="en-US" sz="1600" u="none" strike="noStrike" dirty="0" smtClean="0">
                          <a:effectLst/>
                        </a:rPr>
                        <a:t>リーダ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 smtClean="0">
                          <a:effectLst/>
                        </a:rPr>
                        <a:t>幹部</a:t>
                      </a:r>
                      <a:r>
                        <a:rPr lang="en-US" altLang="ja-JP" sz="1600" u="none" strike="noStrike" dirty="0" smtClean="0">
                          <a:effectLst/>
                        </a:rPr>
                        <a:t>/</a:t>
                      </a:r>
                      <a:r>
                        <a:rPr lang="ja-JP" altLang="en-US" sz="1600" u="none" strike="noStrike" dirty="0" smtClean="0">
                          <a:effectLst/>
                        </a:rPr>
                        <a:t>リーダ</a:t>
                      </a:r>
                      <a:r>
                        <a:rPr lang="ja-JP" altLang="en-US" sz="1600" u="none" strike="noStrike" dirty="0">
                          <a:effectLst/>
                        </a:rPr>
                        <a:t>による挨拶、研修の</a:t>
                      </a:r>
                      <a:r>
                        <a:rPr lang="ja-JP" altLang="en-US" sz="1600" u="none" strike="noStrike" dirty="0" smtClean="0">
                          <a:effectLst/>
                        </a:rPr>
                        <a:t>全体説明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extLst>
                  <a:ext uri="{0D108BD9-81ED-4DB2-BD59-A6C34878D82A}">
                    <a16:rowId xmlns:a16="http://schemas.microsoft.com/office/drawing/2014/main" xmlns="" val="763140846"/>
                  </a:ext>
                </a:extLst>
              </a:tr>
              <a:tr h="394805">
                <a:tc>
                  <a:txBody>
                    <a:bodyPr/>
                    <a:lstStyle/>
                    <a:p>
                      <a:pPr algn="ctr" fontAlgn="t"/>
                      <a:r>
                        <a:rPr lang="en-US" altLang="ja-JP" sz="1600" u="none" strike="noStrike" dirty="0">
                          <a:effectLst/>
                        </a:rPr>
                        <a:t>13:35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altLang="ja-JP" sz="1600" u="none" strike="noStrike" dirty="0">
                          <a:effectLst/>
                        </a:rPr>
                        <a:t>13:50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altLang="ja-JP" sz="1600" u="none" strike="noStrike" dirty="0">
                          <a:effectLst/>
                        </a:rPr>
                        <a:t>15</a:t>
                      </a:r>
                      <a:r>
                        <a:rPr lang="ja-JP" altLang="en-US" sz="1600" u="none" strike="noStrike" dirty="0">
                          <a:effectLst/>
                        </a:rPr>
                        <a:t>分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講義①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 smtClean="0">
                          <a:effectLst/>
                        </a:rPr>
                        <a:t>都道府県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官民データ活用推進計画の取組みの紹介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extLst>
                  <a:ext uri="{0D108BD9-81ED-4DB2-BD59-A6C34878D82A}">
                    <a16:rowId xmlns:a16="http://schemas.microsoft.com/office/drawing/2014/main" xmlns="" val="2980971890"/>
                  </a:ext>
                </a:extLst>
              </a:tr>
              <a:tr h="150471"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600" u="none" strike="noStrike" dirty="0">
                          <a:effectLst/>
                        </a:rPr>
                        <a:t>13:50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altLang="ja-JP" sz="1600" u="none" strike="noStrike" dirty="0">
                          <a:effectLst/>
                        </a:rPr>
                        <a:t>14:40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altLang="ja-JP" sz="1600" u="none" strike="noStrike" dirty="0">
                          <a:effectLst/>
                        </a:rPr>
                        <a:t>50</a:t>
                      </a:r>
                      <a:r>
                        <a:rPr lang="ja-JP" altLang="en-US" sz="1600" u="none" strike="noStrike" dirty="0">
                          <a:effectLst/>
                        </a:rPr>
                        <a:t>分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講義②</a:t>
                      </a:r>
                      <a:endParaRPr lang="en-US" altLang="ja-JP" sz="1600" u="none" strike="noStrike" dirty="0">
                        <a:effectLst/>
                      </a:endParaRPr>
                    </a:p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オープンデータの定義、意義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地域メンター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u="none" strike="noStrike" dirty="0">
                          <a:effectLst/>
                        </a:rPr>
                        <a:t>オープンデータとは何か、オープンデータを公開することのメリットを理解する</a:t>
                      </a:r>
                      <a:endParaRPr lang="en-US" altLang="ja-JP" sz="160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extLst>
                  <a:ext uri="{0D108BD9-81ED-4DB2-BD59-A6C34878D82A}">
                    <a16:rowId xmlns:a16="http://schemas.microsoft.com/office/drawing/2014/main" xmlns="" val="976336235"/>
                  </a:ext>
                </a:extLst>
              </a:tr>
              <a:tr h="150471">
                <a:tc>
                  <a:txBody>
                    <a:bodyPr/>
                    <a:lstStyle/>
                    <a:p>
                      <a:pPr algn="ctr" fontAlgn="t"/>
                      <a:r>
                        <a:rPr lang="en-US" altLang="ja-JP" sz="1600" u="none" strike="noStrike" dirty="0">
                          <a:effectLst/>
                        </a:rPr>
                        <a:t>14:40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altLang="ja-JP" sz="1600" u="none" strike="noStrike" dirty="0">
                          <a:effectLst/>
                        </a:rPr>
                        <a:t>15:20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altLang="ja-JP" sz="1600" u="none" strike="noStrike" dirty="0">
                          <a:effectLst/>
                        </a:rPr>
                        <a:t>40</a:t>
                      </a:r>
                      <a:r>
                        <a:rPr lang="ja-JP" altLang="en-US" sz="1600" u="none" strike="noStrike" dirty="0">
                          <a:effectLst/>
                        </a:rPr>
                        <a:t>分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講義③</a:t>
                      </a:r>
                      <a:endParaRPr lang="en-US" altLang="ja-JP" sz="1600" u="none" strike="noStrike" dirty="0">
                        <a:effectLst/>
                      </a:endParaRPr>
                    </a:p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作業手順の理解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受託者</a:t>
                      </a:r>
                      <a:endParaRPr lang="en-US" altLang="ja-JP" sz="1600" u="none" strike="noStrike" dirty="0">
                        <a:effectLst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u="none" strike="noStrike" dirty="0">
                          <a:effectLst/>
                        </a:rPr>
                        <a:t>オープンデータ公開までの作業手順、継続のための取り組み内容を理解する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extLst>
                  <a:ext uri="{0D108BD9-81ED-4DB2-BD59-A6C34878D82A}">
                    <a16:rowId xmlns:a16="http://schemas.microsoft.com/office/drawing/2014/main" xmlns="" val="2518319180"/>
                  </a:ext>
                </a:extLst>
              </a:tr>
              <a:tr h="150471">
                <a:tc>
                  <a:txBody>
                    <a:bodyPr/>
                    <a:lstStyle/>
                    <a:p>
                      <a:pPr algn="ctr" fontAlgn="t"/>
                      <a:r>
                        <a:rPr lang="en-US" altLang="ja-JP" sz="1600" u="none" strike="noStrike" dirty="0">
                          <a:effectLst/>
                        </a:rPr>
                        <a:t>15:20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altLang="ja-JP" sz="1600" u="none" strike="noStrike" dirty="0">
                          <a:effectLst/>
                        </a:rPr>
                        <a:t>15:30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altLang="ja-JP" sz="1600" u="none" strike="noStrike" dirty="0">
                          <a:effectLst/>
                        </a:rPr>
                        <a:t>10</a:t>
                      </a:r>
                      <a:r>
                        <a:rPr lang="ja-JP" altLang="en-US" sz="1600" u="none" strike="noStrike" dirty="0">
                          <a:effectLst/>
                        </a:rPr>
                        <a:t>分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休憩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altLang="ja-JP" sz="1600" u="none" strike="noStrike" dirty="0">
                          <a:effectLst/>
                        </a:rPr>
                        <a:t>―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altLang="ja-JP" sz="1600" u="none" strike="noStrike" dirty="0">
                          <a:effectLst/>
                        </a:rPr>
                        <a:t>―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extLst>
                  <a:ext uri="{0D108BD9-81ED-4DB2-BD59-A6C34878D82A}">
                    <a16:rowId xmlns:a16="http://schemas.microsoft.com/office/drawing/2014/main" xmlns="" val="3414462509"/>
                  </a:ext>
                </a:extLst>
              </a:tr>
              <a:tr h="150471">
                <a:tc>
                  <a:txBody>
                    <a:bodyPr/>
                    <a:lstStyle/>
                    <a:p>
                      <a:pPr algn="ctr" fontAlgn="t"/>
                      <a:r>
                        <a:rPr lang="en-US" altLang="ja-JP" sz="1600" u="none" strike="noStrike" dirty="0">
                          <a:effectLst/>
                        </a:rPr>
                        <a:t>15:30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altLang="ja-JP" sz="1600" u="none" strike="noStrike" dirty="0">
                          <a:effectLst/>
                        </a:rPr>
                        <a:t>16:00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altLang="ja-JP" sz="1600" u="none" strike="noStrike" dirty="0">
                          <a:effectLst/>
                        </a:rPr>
                        <a:t>30</a:t>
                      </a:r>
                      <a:r>
                        <a:rPr lang="ja-JP" altLang="en-US" sz="1600" u="none" strike="noStrike" dirty="0">
                          <a:effectLst/>
                        </a:rPr>
                        <a:t>分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講義④</a:t>
                      </a:r>
                      <a:endParaRPr lang="en-US" altLang="ja-JP" sz="1600" u="none" strike="noStrike" dirty="0">
                        <a:effectLst/>
                      </a:endParaRPr>
                    </a:p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ディスカッション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リーダ、地域メンター、受託者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今後、公開に向けて取組むオープンデータに関する意見交換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extLst>
                  <a:ext uri="{0D108BD9-81ED-4DB2-BD59-A6C34878D82A}">
                    <a16:rowId xmlns:a16="http://schemas.microsoft.com/office/drawing/2014/main" xmlns="" val="947506193"/>
                  </a:ext>
                </a:extLst>
              </a:tr>
              <a:tr h="150471">
                <a:tc>
                  <a:txBody>
                    <a:bodyPr/>
                    <a:lstStyle/>
                    <a:p>
                      <a:pPr algn="ctr" fontAlgn="t"/>
                      <a:r>
                        <a:rPr lang="en-US" altLang="ja-JP" sz="1600" u="none" strike="noStrike" dirty="0">
                          <a:effectLst/>
                        </a:rPr>
                        <a:t>16:00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altLang="ja-JP" sz="1600" u="none" strike="noStrike" dirty="0">
                          <a:effectLst/>
                        </a:rPr>
                        <a:t>16:20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altLang="ja-JP" sz="1600" u="none" strike="noStrike" dirty="0">
                          <a:effectLst/>
                        </a:rPr>
                        <a:t>20</a:t>
                      </a:r>
                      <a:r>
                        <a:rPr lang="ja-JP" altLang="en-US" sz="1600" u="none" strike="noStrike" dirty="0">
                          <a:effectLst/>
                        </a:rPr>
                        <a:t>分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確認テスト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受託者</a:t>
                      </a:r>
                      <a:endParaRPr lang="en-US" altLang="ja-JP" sz="1600" u="none" strike="noStrike" dirty="0">
                        <a:effectLst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テスト配布・答え合わせ・解説・</a:t>
                      </a:r>
                      <a:r>
                        <a:rPr lang="ja-JP" altLang="en-US" sz="1600" u="none" strike="noStrike" dirty="0" smtClean="0">
                          <a:effectLst/>
                        </a:rPr>
                        <a:t>回収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extLst>
                  <a:ext uri="{0D108BD9-81ED-4DB2-BD59-A6C34878D82A}">
                    <a16:rowId xmlns:a16="http://schemas.microsoft.com/office/drawing/2014/main" xmlns="" val="2354775219"/>
                  </a:ext>
                </a:extLst>
              </a:tr>
              <a:tr h="150471">
                <a:tc>
                  <a:txBody>
                    <a:bodyPr/>
                    <a:lstStyle/>
                    <a:p>
                      <a:pPr algn="ctr" fontAlgn="t"/>
                      <a:r>
                        <a:rPr lang="en-US" altLang="ja-JP" sz="1600" u="none" strike="noStrike">
                          <a:effectLst/>
                        </a:rPr>
                        <a:t>16:20</a:t>
                      </a:r>
                      <a:endParaRPr lang="en-US" altLang="ja-JP" sz="160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altLang="ja-JP" sz="1600" u="none" strike="noStrike" dirty="0">
                          <a:effectLst/>
                        </a:rPr>
                        <a:t>16:30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altLang="ja-JP" sz="1600" u="none" strike="noStrike" dirty="0">
                          <a:effectLst/>
                        </a:rPr>
                        <a:t>10</a:t>
                      </a:r>
                      <a:r>
                        <a:rPr lang="ja-JP" altLang="en-US" sz="1600" u="none" strike="noStrike" dirty="0">
                          <a:effectLst/>
                        </a:rPr>
                        <a:t>分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アンケート記入等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受託者</a:t>
                      </a:r>
                      <a:endParaRPr lang="en-US" altLang="ja-JP" sz="1600" u="none" strike="noStrike" dirty="0">
                        <a:effectLst/>
                      </a:endParaRPr>
                    </a:p>
                  </a:txBody>
                  <a:tcPr marL="90000" marR="90000" marT="46800" marB="4680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1600" u="none" strike="noStrike" dirty="0">
                          <a:effectLst/>
                        </a:rPr>
                        <a:t>アンケート配布、</a:t>
                      </a:r>
                      <a:r>
                        <a:rPr lang="ja-JP" altLang="en-US" sz="1600" u="none" strike="noStrike" dirty="0" smtClean="0">
                          <a:effectLst/>
                        </a:rPr>
                        <a:t>回収</a:t>
                      </a:r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0000" marR="90000" marT="46800" marB="46800"/>
                </a:tc>
                <a:extLst>
                  <a:ext uri="{0D108BD9-81ED-4DB2-BD59-A6C34878D82A}">
                    <a16:rowId xmlns:a16="http://schemas.microsoft.com/office/drawing/2014/main" xmlns="" val="1316034790"/>
                  </a:ext>
                </a:extLst>
              </a:tr>
            </a:tbl>
          </a:graphicData>
        </a:graphic>
      </p:graphicFrame>
      <p:sp>
        <p:nvSpPr>
          <p:cNvPr id="6" name="テキスト ボックス 5"/>
          <p:cNvSpPr txBox="1"/>
          <p:nvPr/>
        </p:nvSpPr>
        <p:spPr>
          <a:xfrm>
            <a:off x="251520" y="1146717"/>
            <a:ext cx="849694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 smtClean="0">
                <a:latin typeface="Meiryo UI" panose="020B0604030504040204" pitchFamily="50" charset="-128"/>
                <a:ea typeface="Meiryo UI" panose="020B0604030504040204" pitchFamily="50" charset="-128"/>
              </a:rPr>
              <a:t>　これから</a:t>
            </a:r>
            <a:r>
              <a:rPr kumimoji="1"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オープンデータの取組みを進めようとしている団体のうち、希望のあった一部団体を支援</a:t>
            </a:r>
            <a:r>
              <a:rPr kumimoji="1" lang="ja-JP" altLang="en-US" sz="2000" dirty="0" smtClean="0">
                <a:latin typeface="Meiryo UI" panose="020B0604030504040204" pitchFamily="50" charset="-128"/>
                <a:ea typeface="Meiryo UI" panose="020B0604030504040204" pitchFamily="50" charset="-128"/>
              </a:rPr>
              <a:t>する原課職員</a:t>
            </a:r>
            <a:r>
              <a:rPr kumimoji="1"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様向けの庁内</a:t>
            </a:r>
            <a:r>
              <a:rPr kumimoji="1" lang="ja-JP" altLang="en-US" sz="2000" dirty="0" smtClean="0">
                <a:latin typeface="Meiryo UI" panose="020B0604030504040204" pitchFamily="50" charset="-128"/>
                <a:ea typeface="Meiryo UI" panose="020B0604030504040204" pitchFamily="50" charset="-128"/>
              </a:rPr>
              <a:t>研修</a:t>
            </a:r>
            <a:endParaRPr kumimoji="1" lang="ja-JP" altLang="en-US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" name="角丸四角形 7">
            <a:extLst>
              <a:ext uri="{FF2B5EF4-FFF2-40B4-BE49-F238E27FC236}">
                <a16:creationId xmlns="" xmlns:a16="http://schemas.microsoft.com/office/drawing/2014/main" id="{7E39CBE7-ADE0-2B40-AB48-DC3970304394}"/>
              </a:ext>
            </a:extLst>
          </p:cNvPr>
          <p:cNvSpPr/>
          <p:nvPr/>
        </p:nvSpPr>
        <p:spPr>
          <a:xfrm>
            <a:off x="192212" y="6247091"/>
            <a:ext cx="8712968" cy="494277"/>
          </a:xfrm>
          <a:prstGeom prst="roundRect">
            <a:avLst/>
          </a:prstGeom>
          <a:solidFill>
            <a:schemeClr val="tx2"/>
          </a:solidFill>
          <a:ln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>
                <a:latin typeface="+mn-ea"/>
              </a:rPr>
              <a:t>ご自身の庁内研修の開催にあたり参考にしてください</a:t>
            </a: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07504" y="836712"/>
            <a:ext cx="90010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/>
              <a:t>■オープンデータ化</a:t>
            </a:r>
            <a:r>
              <a:rPr kumimoji="1" lang="ja-JP" altLang="en-US" sz="2000" b="1" dirty="0"/>
              <a:t>支援</a:t>
            </a:r>
            <a:r>
              <a:rPr kumimoji="1" lang="ja-JP" altLang="en-US" sz="2000" b="1" dirty="0" smtClean="0"/>
              <a:t>研修</a:t>
            </a:r>
            <a:endParaRPr kumimoji="1" lang="en-US" altLang="ja-JP" sz="2000" b="1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24285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lang="en-US" altLang="ja-JP" dirty="0">
                <a:latin typeface="+mn-ea"/>
                <a:ea typeface="+mn-ea"/>
              </a:rPr>
              <a:t>3</a:t>
            </a:r>
            <a:r>
              <a:rPr lang="en-US" altLang="ja-JP" dirty="0" smtClean="0">
                <a:latin typeface="+mn-ea"/>
                <a:ea typeface="+mn-ea"/>
              </a:rPr>
              <a:t>. </a:t>
            </a:r>
            <a:r>
              <a:rPr lang="ja-JP" altLang="en-US" dirty="0" smtClean="0">
                <a:latin typeface="+mn-ea"/>
                <a:ea typeface="+mn-ea"/>
              </a:rPr>
              <a:t>オープンデータ</a:t>
            </a:r>
            <a:r>
              <a:rPr lang="ja-JP" altLang="en-US" dirty="0">
                <a:latin typeface="+mn-ea"/>
                <a:ea typeface="+mn-ea"/>
              </a:rPr>
              <a:t>研修ポータルのご紹介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 smtClean="0">
                <a:latin typeface="+mn-ea"/>
                <a:ea typeface="+mn-ea"/>
              </a:rPr>
              <a:t>オープンデータリーダ</a:t>
            </a:r>
            <a:r>
              <a:rPr lang="ja-JP" altLang="en-US" sz="1200" dirty="0">
                <a:latin typeface="+mn-ea"/>
                <a:ea typeface="+mn-ea"/>
              </a:rPr>
              <a:t>の皆様へのお願い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421497" y="1249596"/>
            <a:ext cx="5663858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dirty="0"/>
              <a:t>https://www.opendata-training.org/</a:t>
            </a:r>
          </a:p>
        </p:txBody>
      </p:sp>
      <p:pic>
        <p:nvPicPr>
          <p:cNvPr id="16" name="図 15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3873" y="3284984"/>
            <a:ext cx="5322646" cy="3436291"/>
          </a:xfrm>
          <a:prstGeom prst="rect">
            <a:avLst/>
          </a:prstGeom>
          <a:ln>
            <a:solidFill>
              <a:schemeClr val="tx1"/>
            </a:solidFill>
            <a:prstDash val="soli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pic>
        <p:nvPicPr>
          <p:cNvPr id="17" name="図 16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896754" y="4616230"/>
            <a:ext cx="3067734" cy="2105045"/>
          </a:xfrm>
          <a:prstGeom prst="rect">
            <a:avLst/>
          </a:prstGeom>
          <a:ln w="12700">
            <a:solidFill>
              <a:schemeClr val="tx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sp>
        <p:nvSpPr>
          <p:cNvPr id="18" name="正方形/長方形 17"/>
          <p:cNvSpPr/>
          <p:nvPr/>
        </p:nvSpPr>
        <p:spPr>
          <a:xfrm>
            <a:off x="300704" y="1844824"/>
            <a:ext cx="3132000" cy="360040"/>
          </a:xfrm>
          <a:prstGeom prst="rect">
            <a:avLst/>
          </a:prstGeom>
          <a:solidFill>
            <a:schemeClr val="accent6"/>
          </a:solidFill>
          <a:ln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2000" dirty="0" smtClean="0">
                <a:latin typeface="+mn-ea"/>
              </a:rPr>
              <a:t>主なコンテンツ</a:t>
            </a:r>
            <a:endParaRPr kumimoji="1" lang="ja-JP" altLang="en-US" sz="2000" dirty="0">
              <a:latin typeface="+mn-ea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249470" y="2214386"/>
            <a:ext cx="8859034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buFont typeface="Wingdings" panose="05000000000000000000" pitchFamily="2" charset="2"/>
              <a:buChar char="n"/>
            </a:pPr>
            <a:r>
              <a:rPr lang="ja-JP" altLang="en-US" sz="2000" dirty="0" smtClean="0"/>
              <a:t>オープンデータリーダ</a:t>
            </a:r>
            <a:r>
              <a:rPr lang="ja-JP" altLang="en-US" sz="2000" dirty="0"/>
              <a:t>育成研修、オープンデータ化支援研修で使用した「研修教材」</a:t>
            </a:r>
          </a:p>
          <a:p>
            <a:pPr marL="342900" indent="-342900">
              <a:buFont typeface="Wingdings" panose="05000000000000000000" pitchFamily="2" charset="2"/>
              <a:buChar char="n"/>
            </a:pPr>
            <a:r>
              <a:rPr lang="ja-JP" altLang="en-US" sz="2000" dirty="0"/>
              <a:t>２つの研修と同様の内容を学ぶことができる「</a:t>
            </a:r>
            <a:r>
              <a:rPr lang="en-US" altLang="ja-JP" sz="2000" dirty="0"/>
              <a:t>e-learning</a:t>
            </a:r>
            <a:r>
              <a:rPr lang="ja-JP" altLang="en-US" sz="2000" dirty="0"/>
              <a:t>」環境</a:t>
            </a:r>
          </a:p>
          <a:p>
            <a:pPr marL="342900" indent="-342900">
              <a:buFont typeface="Wingdings" panose="05000000000000000000" pitchFamily="2" charset="2"/>
              <a:buChar char="n"/>
            </a:pPr>
            <a:r>
              <a:rPr lang="ja-JP" altLang="en-US" sz="2000" dirty="0"/>
              <a:t>オープンデータ全般に関する</a:t>
            </a:r>
            <a:r>
              <a:rPr lang="ja-JP" altLang="en-US" sz="2000" dirty="0" smtClean="0"/>
              <a:t>「</a:t>
            </a:r>
            <a:r>
              <a:rPr lang="en-US" altLang="ja-JP" sz="2000" dirty="0" smtClean="0"/>
              <a:t>Q&amp;A</a:t>
            </a:r>
            <a:r>
              <a:rPr lang="ja-JP" altLang="en-US" sz="2000" dirty="0" err="1" smtClean="0"/>
              <a:t>、</a:t>
            </a:r>
            <a:r>
              <a:rPr lang="ja-JP" altLang="en-US" sz="2000" dirty="0" smtClean="0"/>
              <a:t>相談・問合せ窓口」</a:t>
            </a:r>
            <a:endParaRPr lang="ja-JP" altLang="en-US" sz="2000" dirty="0"/>
          </a:p>
        </p:txBody>
      </p:sp>
      <p:sp>
        <p:nvSpPr>
          <p:cNvPr id="20" name="正方形/長方形 19"/>
          <p:cNvSpPr/>
          <p:nvPr/>
        </p:nvSpPr>
        <p:spPr>
          <a:xfrm>
            <a:off x="300704" y="908720"/>
            <a:ext cx="3132000" cy="360040"/>
          </a:xfrm>
          <a:prstGeom prst="rect">
            <a:avLst/>
          </a:prstGeom>
          <a:solidFill>
            <a:schemeClr val="accent6"/>
          </a:solidFill>
          <a:ln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2000" dirty="0" smtClean="0">
                <a:latin typeface="+mn-ea"/>
              </a:rPr>
              <a:t>オープンデータ研修ポータル</a:t>
            </a:r>
            <a:endParaRPr kumimoji="1" lang="ja-JP" altLang="en-US" sz="2000" dirty="0">
              <a:latin typeface="+mn-ea"/>
            </a:endParaRPr>
          </a:p>
        </p:txBody>
      </p:sp>
      <p:sp>
        <p:nvSpPr>
          <p:cNvPr id="21" name="下カーブ矢印 20"/>
          <p:cNvSpPr/>
          <p:nvPr/>
        </p:nvSpPr>
        <p:spPr>
          <a:xfrm rot="1949968">
            <a:off x="5108866" y="3515711"/>
            <a:ext cx="1731791" cy="627593"/>
          </a:xfrm>
          <a:prstGeom prst="curvedDownArrow">
            <a:avLst>
              <a:gd name="adj1" fmla="val 30360"/>
              <a:gd name="adj2" fmla="val 84981"/>
              <a:gd name="adj3" fmla="val 2500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2" name="角丸四角形 21">
            <a:extLst>
              <a:ext uri="{FF2B5EF4-FFF2-40B4-BE49-F238E27FC236}">
                <a16:creationId xmlns="" xmlns:a16="http://schemas.microsoft.com/office/drawing/2014/main" id="{7E39CBE7-ADE0-2B40-AB48-DC3970304394}"/>
              </a:ext>
            </a:extLst>
          </p:cNvPr>
          <p:cNvSpPr/>
          <p:nvPr/>
        </p:nvSpPr>
        <p:spPr>
          <a:xfrm>
            <a:off x="7020272" y="3609303"/>
            <a:ext cx="1944216" cy="827809"/>
          </a:xfrm>
          <a:prstGeom prst="roundRect">
            <a:avLst>
              <a:gd name="adj" fmla="val 13373"/>
            </a:avLst>
          </a:prstGeom>
          <a:solidFill>
            <a:schemeClr val="tx2"/>
          </a:solidFill>
          <a:ln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>
                <a:latin typeface="+mn-ea"/>
              </a:rPr>
              <a:t>気軽にご相談・</a:t>
            </a:r>
            <a:endParaRPr kumimoji="1" lang="en-US" altLang="ja-JP" sz="2000" dirty="0">
              <a:latin typeface="+mn-ea"/>
            </a:endParaRPr>
          </a:p>
          <a:p>
            <a:pPr algn="ctr"/>
            <a:r>
              <a:rPr kumimoji="1" lang="ja-JP" altLang="en-US" sz="2000" dirty="0">
                <a:latin typeface="+mn-ea"/>
              </a:rPr>
              <a:t>問合せください</a:t>
            </a:r>
            <a:endParaRPr kumimoji="1" lang="en-US" altLang="ja-JP" sz="2000" dirty="0">
              <a:latin typeface="+mn-ea"/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32643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正方形/長方形 11"/>
          <p:cNvSpPr>
            <a:spLocks noChangeArrowheads="1"/>
          </p:cNvSpPr>
          <p:nvPr/>
        </p:nvSpPr>
        <p:spPr bwMode="gray">
          <a:xfrm>
            <a:off x="251520" y="2771636"/>
            <a:ext cx="864000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>
              <a:latin typeface="+mj-ea"/>
              <a:ea typeface="+mj-ea"/>
            </a:endParaRPr>
          </a:p>
        </p:txBody>
      </p:sp>
      <p:sp>
        <p:nvSpPr>
          <p:cNvPr id="8" name="Text Box 35"/>
          <p:cNvSpPr txBox="1">
            <a:spLocks noChangeArrowheads="1"/>
          </p:cNvSpPr>
          <p:nvPr/>
        </p:nvSpPr>
        <p:spPr bwMode="gray">
          <a:xfrm>
            <a:off x="561975" y="2153703"/>
            <a:ext cx="995785" cy="55399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altLang="ja-JP" sz="3000" dirty="0">
                <a:solidFill>
                  <a:schemeClr val="tx1"/>
                </a:solidFill>
                <a:latin typeface="+mj-ea"/>
                <a:ea typeface="+mj-ea"/>
                <a:cs typeface="Arial Unicode MS" pitchFamily="50" charset="-128"/>
              </a:rPr>
              <a:t>END</a:t>
            </a:r>
          </a:p>
        </p:txBody>
      </p:sp>
      <p:sp>
        <p:nvSpPr>
          <p:cNvPr id="11" name="タイトル 1">
            <a:extLst>
              <a:ext uri="{FF2B5EF4-FFF2-40B4-BE49-F238E27FC236}">
                <a16:creationId xmlns="" xmlns:a16="http://schemas.microsoft.com/office/drawing/2014/main" id="{696BAA8A-3517-F44F-B2D3-A4A454F51D96}"/>
              </a:ext>
            </a:extLst>
          </p:cNvPr>
          <p:cNvSpPr txBox="1">
            <a:spLocks/>
          </p:cNvSpPr>
          <p:nvPr/>
        </p:nvSpPr>
        <p:spPr>
          <a:xfrm>
            <a:off x="3498702" y="2932007"/>
            <a:ext cx="5328592" cy="538609"/>
          </a:xfrm>
          <a:prstGeom prst="rect">
            <a:avLst/>
          </a:prstGeom>
        </p:spPr>
        <p:txBody>
          <a:bodyPr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ja-JP" altLang="en-US" sz="2800">
                <a:latin typeface="+mj-ea"/>
              </a:rPr>
              <a:t>オープンデータリーダ育成研修</a:t>
            </a:r>
            <a:endParaRPr lang="ja-JP" altLang="en-US" sz="2800" dirty="0">
              <a:latin typeface="+mj-ea"/>
            </a:endParaRPr>
          </a:p>
        </p:txBody>
      </p:sp>
      <p:sp>
        <p:nvSpPr>
          <p:cNvPr id="12" name="サブタイトル 3">
            <a:extLst>
              <a:ext uri="{FF2B5EF4-FFF2-40B4-BE49-F238E27FC236}">
                <a16:creationId xmlns="" xmlns:a16="http://schemas.microsoft.com/office/drawing/2014/main" id="{8652BA7F-5C09-4B4B-B092-549AE485DB91}"/>
              </a:ext>
            </a:extLst>
          </p:cNvPr>
          <p:cNvSpPr txBox="1">
            <a:spLocks/>
          </p:cNvSpPr>
          <p:nvPr/>
        </p:nvSpPr>
        <p:spPr>
          <a:xfrm>
            <a:off x="3498702" y="3669365"/>
            <a:ext cx="5328592" cy="2059210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kumimoji="1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r">
              <a:buNone/>
            </a:pPr>
            <a:r>
              <a:rPr lang="ja-JP" altLang="en-US" sz="2400" dirty="0">
                <a:latin typeface="+mj-ea"/>
                <a:ea typeface="+mj-ea"/>
              </a:rPr>
              <a:t>オープンデータリーダの皆様へのお願い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85791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2007-2010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ユーザー定義 1">
      <a:majorFont>
        <a:latin typeface="Meiryo UI"/>
        <a:ea typeface="Meiryo UI"/>
        <a:cs typeface=""/>
      </a:majorFont>
      <a:minorFont>
        <a:latin typeface="Meiryo UI"/>
        <a:ea typeface="Meiryo UI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2814</TotalTime>
  <Words>426</Words>
  <PresentationFormat>画面に合わせる (4:3)</PresentationFormat>
  <Paragraphs>102</Paragraphs>
  <Slides>6</Slides>
  <Notes>6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2" baseType="lpstr">
      <vt:lpstr>Arial Unicode MS</vt:lpstr>
      <vt:lpstr>Meiryo UI</vt:lpstr>
      <vt:lpstr>游ゴシック</vt:lpstr>
      <vt:lpstr>Arial</vt:lpstr>
      <vt:lpstr>Wingdings</vt:lpstr>
      <vt:lpstr>Office テーマ</vt:lpstr>
      <vt:lpstr>オープンデータリーダ育成研修</vt:lpstr>
      <vt:lpstr>PowerPoint プレゼンテーション</vt:lpstr>
      <vt:lpstr>1. 今後の庁内での研修開催にあたって</vt:lpstr>
      <vt:lpstr>2. オープンデータ化支援研修について</vt:lpstr>
      <vt:lpstr>3. オープンデータ研修ポータルのご紹介</vt:lpstr>
      <vt:lpstr>PowerPoint プレゼンテーション</vt:lpstr>
    </vt:vector>
  </TitlesOfParts>
  <Manager/>
  <Company/>
  <LinksUpToDate>false</LinksUpToDate>
  <SharedDoc>false</SharedDoc>
  <HyperlinkBase/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subject/>
  <dc:creator/>
  <cp:keywords/>
  <dc:description/>
  <cp:lastPrinted>2018-12-17T07:46:08Z</cp:lastPrinted>
  <dcterms:created xsi:type="dcterms:W3CDTF">2018-08-15T08:39:21Z</dcterms:created>
  <dcterms:modified xsi:type="dcterms:W3CDTF">2018-12-19T06:59:34Z</dcterms:modified>
  <cp:category/>
</cp:coreProperties>
</file>

<file path=docProps/thumbnail.jpeg>
</file>