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73"/>
  </p:notesMasterIdLst>
  <p:handoutMasterIdLst>
    <p:handoutMasterId r:id="rId74"/>
  </p:handoutMasterIdLst>
  <p:sldIdLst>
    <p:sldId id="260" r:id="rId2"/>
    <p:sldId id="297" r:id="rId3"/>
    <p:sldId id="268" r:id="rId4"/>
    <p:sldId id="299" r:id="rId5"/>
    <p:sldId id="275" r:id="rId6"/>
    <p:sldId id="300" r:id="rId7"/>
    <p:sldId id="276" r:id="rId8"/>
    <p:sldId id="280" r:id="rId9"/>
    <p:sldId id="281" r:id="rId10"/>
    <p:sldId id="301" r:id="rId11"/>
    <p:sldId id="282" r:id="rId12"/>
    <p:sldId id="311" r:id="rId13"/>
    <p:sldId id="372" r:id="rId14"/>
    <p:sldId id="364" r:id="rId15"/>
    <p:sldId id="296" r:id="rId16"/>
    <p:sldId id="315" r:id="rId17"/>
    <p:sldId id="306" r:id="rId18"/>
    <p:sldId id="298" r:id="rId19"/>
    <p:sldId id="278" r:id="rId20"/>
    <p:sldId id="279" r:id="rId21"/>
    <p:sldId id="302" r:id="rId22"/>
    <p:sldId id="304" r:id="rId23"/>
    <p:sldId id="303" r:id="rId24"/>
    <p:sldId id="312" r:id="rId25"/>
    <p:sldId id="313" r:id="rId26"/>
    <p:sldId id="316" r:id="rId27"/>
    <p:sldId id="317" r:id="rId28"/>
    <p:sldId id="318" r:id="rId29"/>
    <p:sldId id="274" r:id="rId30"/>
    <p:sldId id="319" r:id="rId31"/>
    <p:sldId id="309" r:id="rId32"/>
    <p:sldId id="310" r:id="rId33"/>
    <p:sldId id="320" r:id="rId34"/>
    <p:sldId id="321" r:id="rId35"/>
    <p:sldId id="322" r:id="rId36"/>
    <p:sldId id="373" r:id="rId37"/>
    <p:sldId id="323" r:id="rId38"/>
    <p:sldId id="324" r:id="rId39"/>
    <p:sldId id="325" r:id="rId40"/>
    <p:sldId id="314" r:id="rId41"/>
    <p:sldId id="326" r:id="rId42"/>
    <p:sldId id="368" r:id="rId43"/>
    <p:sldId id="369" r:id="rId44"/>
    <p:sldId id="370" r:id="rId45"/>
    <p:sldId id="371" r:id="rId46"/>
    <p:sldId id="327" r:id="rId47"/>
    <p:sldId id="328" r:id="rId48"/>
    <p:sldId id="329" r:id="rId49"/>
    <p:sldId id="333" r:id="rId50"/>
    <p:sldId id="334" r:id="rId51"/>
    <p:sldId id="335" r:id="rId52"/>
    <p:sldId id="336" r:id="rId53"/>
    <p:sldId id="337" r:id="rId54"/>
    <p:sldId id="338" r:id="rId55"/>
    <p:sldId id="339" r:id="rId56"/>
    <p:sldId id="340" r:id="rId57"/>
    <p:sldId id="346" r:id="rId58"/>
    <p:sldId id="273" r:id="rId59"/>
    <p:sldId id="342" r:id="rId60"/>
    <p:sldId id="308" r:id="rId61"/>
    <p:sldId id="355" r:id="rId62"/>
    <p:sldId id="356" r:id="rId63"/>
    <p:sldId id="357" r:id="rId64"/>
    <p:sldId id="359" r:id="rId65"/>
    <p:sldId id="360" r:id="rId66"/>
    <p:sldId id="362" r:id="rId67"/>
    <p:sldId id="374" r:id="rId68"/>
    <p:sldId id="363" r:id="rId69"/>
    <p:sldId id="343" r:id="rId70"/>
    <p:sldId id="349" r:id="rId71"/>
    <p:sldId id="366" r:id="rId7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121" autoAdjust="0"/>
    <p:restoredTop sz="69863" autoAdjust="0"/>
  </p:normalViewPr>
  <p:slideViewPr>
    <p:cSldViewPr>
      <p:cViewPr varScale="1">
        <p:scale>
          <a:sx n="80" d="100"/>
          <a:sy n="80" d="100"/>
        </p:scale>
        <p:origin x="2106" y="84"/>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6" d="100"/>
          <a:sy n="76" d="100"/>
        </p:scale>
        <p:origin x="3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chemeClr val="accent1">
            <a:lumMod val="20000"/>
            <a:lumOff val="80000"/>
            <a:alpha val="50196"/>
          </a:schemeClr>
        </a:solidFill>
        <a:ln>
          <a:noFill/>
        </a:ln>
      </dgm:spPr>
      <dgm:t>
        <a:bodyPr/>
        <a:lstStyle/>
        <a:p>
          <a:r>
            <a:rPr kumimoji="1" lang="ja-JP" altLang="en-US" sz="2000" b="0">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CE6F2">
            <a:alpha val="50196"/>
          </a:srgbClr>
        </a:solidFill>
        <a:ln>
          <a:noFill/>
        </a:ln>
      </dgm:spPr>
      <dgm:t>
        <a:bodyPr/>
        <a:lstStyle/>
        <a:p>
          <a:r>
            <a:rPr kumimoji="1" lang="ja-JP" altLang="en-US" sz="2000" b="0">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DCE6F2">
            <a:alpha val="50196"/>
          </a:srgbClr>
        </a:solidFill>
        <a:ln>
          <a:noFill/>
        </a:ln>
      </dgm:spPr>
      <dgm:t>
        <a:bodyPr/>
        <a:lstStyle/>
        <a:p>
          <a:r>
            <a:rPr kumimoji="1" lang="ja-JP" altLang="en-US" sz="2000" b="0">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chemeClr val="accent1">
            <a:lumMod val="20000"/>
            <a:lumOff val="80000"/>
            <a:alpha val="50196"/>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活用する</a:t>
          </a:r>
        </a:p>
      </dsp:txBody>
      <dsp:txXfrm>
        <a:off x="2989665" y="662665"/>
        <a:ext cx="829856" cy="8298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DCE6F2">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DCE6F2">
            <a:alpha val="50196"/>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0" kern="1200">
              <a:solidFill>
                <a:schemeClr val="bg1">
                  <a:lumMod val="65000"/>
                </a:schemeClr>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2018/10/25</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2018/10/25</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3420203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882369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2950363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331336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3480660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815206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141457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536402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2633330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2781941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22786643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906290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318877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1575383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1249510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3391425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15805431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4045985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4965699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40036385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078284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3040310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5414739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16158867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37079908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6904598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41426999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27707213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16845363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170591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52</a:t>
            </a:fld>
            <a:endParaRPr kumimoji="1" lang="ja-JP" altLang="en-US"/>
          </a:p>
        </p:txBody>
      </p:sp>
    </p:spTree>
    <p:extLst>
      <p:ext uri="{BB962C8B-B14F-4D97-AF65-F5344CB8AC3E}">
        <p14:creationId xmlns:p14="http://schemas.microsoft.com/office/powerpoint/2010/main" val="29793989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53</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54</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55</a:t>
            </a:fld>
            <a:endParaRPr kumimoji="1" lang="ja-JP" altLang="en-US"/>
          </a:p>
        </p:txBody>
      </p:sp>
    </p:spTree>
    <p:extLst>
      <p:ext uri="{BB962C8B-B14F-4D97-AF65-F5344CB8AC3E}">
        <p14:creationId xmlns:p14="http://schemas.microsoft.com/office/powerpoint/2010/main" val="39698842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56</a:t>
            </a:fld>
            <a:endParaRPr kumimoji="1" lang="ja-JP" altLang="en-US"/>
          </a:p>
        </p:txBody>
      </p:sp>
    </p:spTree>
    <p:extLst>
      <p:ext uri="{BB962C8B-B14F-4D97-AF65-F5344CB8AC3E}">
        <p14:creationId xmlns:p14="http://schemas.microsoft.com/office/powerpoint/2010/main" val="4875185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57</a:t>
            </a:fld>
            <a:endParaRPr kumimoji="1" lang="ja-JP" altLang="en-US"/>
          </a:p>
        </p:txBody>
      </p:sp>
    </p:spTree>
    <p:extLst>
      <p:ext uri="{BB962C8B-B14F-4D97-AF65-F5344CB8AC3E}">
        <p14:creationId xmlns:p14="http://schemas.microsoft.com/office/powerpoint/2010/main" val="8733485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a:xfrm>
            <a:off x="685800" y="4572000"/>
            <a:ext cx="5486400" cy="4131047"/>
          </a:xfrm>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19931392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60</a:t>
            </a:fld>
            <a:endParaRPr kumimoji="1" lang="ja-JP" altLang="en-US"/>
          </a:p>
        </p:txBody>
      </p:sp>
    </p:spTree>
    <p:extLst>
      <p:ext uri="{BB962C8B-B14F-4D97-AF65-F5344CB8AC3E}">
        <p14:creationId xmlns:p14="http://schemas.microsoft.com/office/powerpoint/2010/main" val="270006893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61</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62</a:t>
            </a:fld>
            <a:endParaRPr kumimoji="1" lang="ja-JP" altLang="en-US"/>
          </a:p>
        </p:txBody>
      </p:sp>
    </p:spTree>
    <p:extLst>
      <p:ext uri="{BB962C8B-B14F-4D97-AF65-F5344CB8AC3E}">
        <p14:creationId xmlns:p14="http://schemas.microsoft.com/office/powerpoint/2010/main" val="35496545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63</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64</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66</a:t>
            </a:fld>
            <a:endParaRPr kumimoji="1" lang="ja-JP" altLang="en-US"/>
          </a:p>
        </p:txBody>
      </p:sp>
    </p:spTree>
    <p:extLst>
      <p:ext uri="{BB962C8B-B14F-4D97-AF65-F5344CB8AC3E}">
        <p14:creationId xmlns:p14="http://schemas.microsoft.com/office/powerpoint/2010/main" val="15265480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68</a:t>
            </a:fld>
            <a:endParaRPr kumimoji="1" lang="ja-JP" altLang="en-US"/>
          </a:p>
        </p:txBody>
      </p:sp>
    </p:spTree>
    <p:extLst>
      <p:ext uri="{BB962C8B-B14F-4D97-AF65-F5344CB8AC3E}">
        <p14:creationId xmlns:p14="http://schemas.microsoft.com/office/powerpoint/2010/main" val="3892636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69</a:t>
            </a:fld>
            <a:endParaRPr kumimoji="1" lang="ja-JP" altLang="en-US"/>
          </a:p>
        </p:txBody>
      </p:sp>
    </p:spTree>
    <p:extLst>
      <p:ext uri="{BB962C8B-B14F-4D97-AF65-F5344CB8AC3E}">
        <p14:creationId xmlns:p14="http://schemas.microsoft.com/office/powerpoint/2010/main" val="421821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11011217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71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2667622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hyperlink" Target="https://www.ppc.go.jp/personal/tokumeikakouInfo/" TargetMode="External"/></Relationships>
</file>

<file path=ppt/slides/_rels/slide2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5.png"/><Relationship Id="rId7" Type="http://schemas.openxmlformats.org/officeDocument/2006/relationships/diagramColors" Target="../diagrams/colors5.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44.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png"/><Relationship Id="rId7" Type="http://schemas.openxmlformats.org/officeDocument/2006/relationships/diagramColors" Target="../diagrams/colors6.xml"/><Relationship Id="rId2" Type="http://schemas.openxmlformats.org/officeDocument/2006/relationships/notesSlide" Target="../notesSlides/notesSlide57.xml"/><Relationship Id="rId1" Type="http://schemas.openxmlformats.org/officeDocument/2006/relationships/slideLayout" Target="../slideLayouts/slideLayout6.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5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32.jpeg"/><Relationship Id="rId7" Type="http://schemas.openxmlformats.org/officeDocument/2006/relationships/diagramColors" Target="../diagrams/colors7.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「防災」「観光」など、市民にわかりやすいテーマを設定（弘前市）</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総合計画等の重点プロジェクトと位置付けられている分野から開始（水戸市）</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ホームページにオープンデータライセンスを付与して公開（名古屋市）</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情報公開請求の多い「新規飲食店営業等営業許可施設一覧」を公開（福岡市）</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88355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オープンデータは自治体に知られているのでしょうか？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a16="http://schemas.microsoft.com/office/drawing/2014/main" id="{A9EF099C-FF57-9947-8899-0EAFF8E9129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9632" y="2041023"/>
            <a:ext cx="6552728" cy="4041330"/>
          </a:xfrm>
          <a:prstGeom prst="rect">
            <a:avLst/>
          </a:prstGeom>
        </p:spPr>
      </p:pic>
    </p:spTree>
    <p:extLst>
      <p:ext uri="{BB962C8B-B14F-4D97-AF65-F5344CB8AC3E}">
        <p14:creationId xmlns:p14="http://schemas.microsoft.com/office/powerpoint/2010/main" val="821713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3" name="図 2">
            <a:extLst>
              <a:ext uri="{FF2B5EF4-FFF2-40B4-BE49-F238E27FC236}">
                <a16:creationId xmlns:a16="http://schemas.microsoft.com/office/drawing/2014/main" id="{9BB2659F-60F5-F248-B994-956794DE8DC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8143" y="2098559"/>
            <a:ext cx="6444709" cy="3861387"/>
          </a:xfrm>
          <a:prstGeom prst="rect">
            <a:avLst/>
          </a:prstGeom>
        </p:spPr>
      </p:pic>
    </p:spTree>
    <p:extLst>
      <p:ext uri="{BB962C8B-B14F-4D97-AF65-F5344CB8AC3E}">
        <p14:creationId xmlns:p14="http://schemas.microsoft.com/office/powerpoint/2010/main" val="1416844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5877272"/>
            <a:ext cx="8712968" cy="646331"/>
          </a:xfrm>
          <a:prstGeom prst="rect">
            <a:avLst/>
          </a:prstGeom>
          <a:noFill/>
        </p:spPr>
        <p:txBody>
          <a:bodyPr wrap="square" rtlCol="0">
            <a:spAutoFit/>
          </a:bodyPr>
          <a:lstStyle/>
          <a:p>
            <a:r>
              <a:rPr kumimoji="1" lang="ja-JP" altLang="en-US" sz="1200"/>
              <a:t>出典：政府</a:t>
            </a:r>
            <a:r>
              <a:rPr kumimoji="1" lang="en" altLang="ja-JP" sz="1200" dirty="0"/>
              <a:t>CIO</a:t>
            </a:r>
            <a:r>
              <a:rPr kumimoji="1" lang="ja-JP" altLang="en-US" sz="1200"/>
              <a:t>ポータルのオープンデータ関連のデータを編集、</a:t>
            </a:r>
            <a:r>
              <a:rPr kumimoji="1" lang="en" altLang="ja-JP" sz="1200" dirty="0">
                <a:hlinkClick r:id="rId3">
                  <a:extLst>
                    <a:ext uri="{A12FA001-AC4F-418D-AE19-62706E023703}">
                      <ahyp:hlinkClr xmlns:ahyp="http://schemas.microsoft.com/office/drawing/2018/hyperlinkcolor" val="tx"/>
                    </a:ext>
                  </a:extLst>
                </a:hlinkClick>
              </a:rPr>
              <a:t>https://cio.go.jp/policy-opendata</a:t>
            </a:r>
            <a:r>
              <a:rPr kumimoji="1" lang="ja-JP" altLang="en-US" sz="1200"/>
              <a:t>、</a:t>
            </a:r>
            <a:r>
              <a:rPr kumimoji="1" lang="en-US" altLang="ja-JP" sz="1200" dirty="0"/>
              <a:t>※</a:t>
            </a:r>
            <a:r>
              <a:rPr kumimoji="1" lang="ja-JP" altLang="en-US" sz="1200"/>
              <a:t>自らのホームページにおいて「オープンデータとしての利用規約を適用し、データを公開」又は「オープンデータの説明を掲載し、データの公開先を提示」を行っている都道府県及び市区町村</a:t>
            </a:r>
          </a:p>
        </p:txBody>
      </p:sp>
      <p:pic>
        <p:nvPicPr>
          <p:cNvPr id="5" name="図 4">
            <a:extLst>
              <a:ext uri="{FF2B5EF4-FFF2-40B4-BE49-F238E27FC236}">
                <a16:creationId xmlns:a16="http://schemas.microsoft.com/office/drawing/2014/main" id="{E06A8E97-4EE7-F040-BC52-E8E9088B63D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47664" y="1945658"/>
            <a:ext cx="6139780" cy="3931614"/>
          </a:xfrm>
          <a:prstGeom prst="rect">
            <a:avLst/>
          </a:prstGeom>
        </p:spPr>
      </p:pic>
    </p:spTree>
    <p:extLst>
      <p:ext uri="{BB962C8B-B14F-4D97-AF65-F5344CB8AC3E}">
        <p14:creationId xmlns:p14="http://schemas.microsoft.com/office/powerpoint/2010/main" val="4251051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「踏み出す」ために役に立つ具体的な事例を地域メンターが紹介します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pic>
        <p:nvPicPr>
          <p:cNvPr id="9" name="図 8">
            <a:extLst>
              <a:ext uri="{FF2B5EF4-FFF2-40B4-BE49-F238E27FC236}">
                <a16:creationId xmlns:a16="http://schemas.microsoft.com/office/drawing/2014/main" id="{1A289CE7-6901-A443-A60A-E53B4CF931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14" name="テキスト ボックス 13">
            <a:extLst>
              <a:ext uri="{FF2B5EF4-FFF2-40B4-BE49-F238E27FC236}">
                <a16:creationId xmlns:a16="http://schemas.microsoft.com/office/drawing/2014/main" id="{E8944D0A-10CA-E041-B462-6858F9CF558E}"/>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9" name="図表 18">
            <a:extLst>
              <a:ext uri="{FF2B5EF4-FFF2-40B4-BE49-F238E27FC236}">
                <a16:creationId xmlns:a16="http://schemas.microsoft.com/office/drawing/2014/main" id="{18B3C7F8-7C3E-A442-B8BD-CBCAC05CEF65}"/>
              </a:ext>
            </a:extLst>
          </p:cNvPr>
          <p:cNvGraphicFramePr/>
          <p:nvPr>
            <p:extLst>
              <p:ext uri="{D42A27DB-BD31-4B8C-83A1-F6EECF244321}">
                <p14:modId xmlns:p14="http://schemas.microsoft.com/office/powerpoint/2010/main" val="1035590351"/>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479804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16" name="Text Box 31">
            <a:extLst>
              <a:ext uri="{FF2B5EF4-FFF2-40B4-BE49-F238E27FC236}">
                <a16:creationId xmlns:a16="http://schemas.microsoft.com/office/drawing/2014/main" id="{50E02EA4-4C88-9046-A0B1-862C14CEFA18}"/>
              </a:ext>
            </a:extLst>
          </p:cNvPr>
          <p:cNvSpPr txBox="1">
            <a:spLocks noChangeArrowheads="1"/>
          </p:cNvSpPr>
          <p:nvPr/>
        </p:nvSpPr>
        <p:spPr bwMode="gray">
          <a:xfrm>
            <a:off x="4842388" y="466734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357557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オープンデータの担当になりました。まず何をすればよいですか？</a:t>
            </a:r>
            <a:endParaRPr kumimoji="1" lang="en-US" altLang="ja-JP" sz="1600" dirty="0"/>
          </a:p>
          <a:p>
            <a:pPr marL="342900" indent="-342900">
              <a:lnSpc>
                <a:spcPct val="150000"/>
              </a:lnSpc>
              <a:buAutoNum type="arabicParenBoth"/>
            </a:pPr>
            <a:r>
              <a:rPr kumimoji="1" lang="ja-JP" altLang="en-US" sz="1600"/>
              <a:t>情報公開請求とオープンデータとはどこが違うのですか？</a:t>
            </a:r>
            <a:endParaRPr kumimoji="1" lang="en-US" altLang="ja-JP" sz="1600" dirty="0"/>
          </a:p>
          <a:p>
            <a:pPr marL="342900" indent="-342900">
              <a:lnSpc>
                <a:spcPct val="150000"/>
              </a:lnSpc>
              <a:buAutoNum type="arabicParenBoth"/>
            </a:pPr>
            <a:r>
              <a:rPr kumimoji="1" lang="ja-JP" altLang="en-US" sz="1600"/>
              <a:t>ホームページでデータを公開しているだけではだめなのですか？</a:t>
            </a:r>
            <a:endParaRPr kumimoji="1" lang="en-US" altLang="ja-JP" sz="1600" dirty="0"/>
          </a:p>
          <a:p>
            <a:pPr marL="342900" indent="-342900">
              <a:lnSpc>
                <a:spcPct val="150000"/>
              </a:lnSpc>
              <a:buFontTx/>
              <a:buAutoNum type="arabicParenBoth"/>
            </a:pPr>
            <a:r>
              <a:rPr kumimoji="1" lang="ja-JP" altLang="en-US" sz="1600"/>
              <a:t>オープンデータに取り組むと、今よりも業務の負担が増えるのではないでしょうか？</a:t>
            </a:r>
            <a:endParaRPr kumimoji="1" lang="en-US" altLang="ja-JP" sz="1600" dirty="0"/>
          </a:p>
          <a:p>
            <a:pPr marL="342900" indent="-342900">
              <a:lnSpc>
                <a:spcPct val="150000"/>
              </a:lnSpc>
              <a:buFontTx/>
              <a:buAutoNum type="arabicParenBoth"/>
            </a:pPr>
            <a:r>
              <a:rPr kumimoji="1" lang="ja-JP" altLang="en-US" sz="1600"/>
              <a:t>オープンデータによって業務負担が増える原課の職員を説得し、理解を得るためには、どうしたら良いでしょうか？</a:t>
            </a:r>
            <a:endParaRPr kumimoji="1" lang="en-US" altLang="ja-JP" sz="1600" dirty="0"/>
          </a:p>
          <a:p>
            <a:pPr marL="342900" indent="-342900">
              <a:lnSpc>
                <a:spcPct val="150000"/>
              </a:lnSpc>
              <a:buAutoNum type="arabicParenBoth"/>
            </a:pPr>
            <a:r>
              <a:rPr kumimoji="1" lang="ja-JP" altLang="en-US" sz="1600"/>
              <a:t>オープンデータは自治体のどの部門が統括して進めたらよいですか？</a:t>
            </a:r>
            <a:endParaRPr kumimoji="1" lang="en-US" altLang="ja-JP" sz="1600" dirty="0"/>
          </a:p>
          <a:p>
            <a:pPr marL="342900" indent="-342900">
              <a:lnSpc>
                <a:spcPct val="150000"/>
              </a:lnSpc>
              <a:buAutoNum type="arabicParenBoth"/>
            </a:pPr>
            <a:r>
              <a:rPr kumimoji="1" lang="ja-JP" altLang="en-US" sz="1600"/>
              <a:t>自治体は何種類くらいのデータを公開していますか？</a:t>
            </a:r>
            <a:endParaRPr kumimoji="1" lang="en-US" altLang="ja-JP" sz="1600" dirty="0"/>
          </a:p>
          <a:p>
            <a:pPr marL="342900" indent="-342900">
              <a:lnSpc>
                <a:spcPct val="150000"/>
              </a:lnSpc>
              <a:buAutoNum type="arabicParenBoth"/>
            </a:pPr>
            <a:r>
              <a:rPr kumimoji="1" lang="ja-JP" altLang="en-US" sz="1600"/>
              <a:t>自治体はどのようなデータをオープンデータとして公開していますか？</a:t>
            </a:r>
            <a:endParaRPr kumimoji="1" lang="en-US" altLang="ja-JP" sz="1600" dirty="0"/>
          </a:p>
          <a:p>
            <a:pPr marL="342900" indent="-342900">
              <a:lnSpc>
                <a:spcPct val="150000"/>
              </a:lnSpc>
              <a:buFontTx/>
              <a:buAutoNum type="arabicParenBoth"/>
            </a:pPr>
            <a:r>
              <a:rPr kumimoji="1" lang="ja-JP" altLang="en-US" sz="1600"/>
              <a:t>データは著作物なのですか？</a:t>
            </a:r>
            <a:endParaRPr kumimoji="1" lang="en-US" altLang="ja-JP" sz="1600" dirty="0"/>
          </a:p>
          <a:p>
            <a:pPr marL="342900" indent="-342900">
              <a:lnSpc>
                <a:spcPct val="150000"/>
              </a:lnSpc>
              <a:buAutoNum type="arabicParenBoth"/>
            </a:pPr>
            <a:r>
              <a:rPr kumimoji="1" lang="ja-JP" altLang="en-US" sz="1600"/>
              <a:t>個人情報や個人データはどう扱ったらよいですか？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「整備する」ために役に立つ知識とノウハウを学びます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Tree>
    <p:extLst>
      <p:ext uri="{BB962C8B-B14F-4D97-AF65-F5344CB8AC3E}">
        <p14:creationId xmlns:p14="http://schemas.microsoft.com/office/powerpoint/2010/main" val="98146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実務研修の中から関心のある項目に目を通します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オープンデータに取り組むと、今よりも業務の負担が増えるのではないでしょうか？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ビジネスニーズが強いデータ（小学校区など）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14664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3978244"/>
            <a:ext cx="7776864" cy="952257"/>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オープンデータリーダ育成研修（オープンデータ所管課の職員が対象）</a:t>
            </a:r>
            <a:endParaRPr kumimoji="1" lang="en-US" altLang="ja-JP" sz="1600" dirty="0"/>
          </a:p>
          <a:p>
            <a:pPr marL="285750" indent="-285750">
              <a:lnSpc>
                <a:spcPct val="150000"/>
              </a:lnSpc>
              <a:buFont typeface="Wingdings" pitchFamily="2" charset="2"/>
              <a:buChar char="l"/>
            </a:pPr>
            <a:r>
              <a:rPr kumimoji="1" lang="ja-JP" altLang="en-US" sz="1600"/>
              <a:t>オープンデータ化支援研修（原課の職員が対象）</a:t>
            </a:r>
            <a:endParaRPr kumimoji="1" lang="en-US" altLang="ja-JP" sz="1600" dirty="0"/>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4488729" cy="338554"/>
          </a:xfrm>
          <a:prstGeom prst="rect">
            <a:avLst/>
          </a:prstGeom>
          <a:noFill/>
        </p:spPr>
        <p:txBody>
          <a:bodyPr wrap="none" rtlCol="0">
            <a:spAutoFit/>
          </a:bodyPr>
          <a:lstStyle/>
          <a:p>
            <a:r>
              <a:rPr kumimoji="1" lang="ja-JP" altLang="en-US" sz="1600"/>
              <a:t>アドバイザーによる職員向け啓発セミナーを開催します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3666510"/>
            <a:ext cx="1633781" cy="338554"/>
          </a:xfrm>
          <a:prstGeom prst="rect">
            <a:avLst/>
          </a:prstGeom>
          <a:noFill/>
        </p:spPr>
        <p:txBody>
          <a:bodyPr wrap="none" rtlCol="0">
            <a:spAutoFit/>
          </a:bodyPr>
          <a:lstStyle/>
          <a:p>
            <a:r>
              <a:rPr kumimoji="1" lang="ja-JP" altLang="en-US" sz="1600"/>
              <a:t>研修を受講します</a:t>
            </a:r>
          </a:p>
        </p:txBody>
      </p:sp>
      <p:sp>
        <p:nvSpPr>
          <p:cNvPr id="15" name="角丸四角形 14">
            <a:extLst>
              <a:ext uri="{FF2B5EF4-FFF2-40B4-BE49-F238E27FC236}">
                <a16:creationId xmlns:a16="http://schemas.microsoft.com/office/drawing/2014/main" id="{06644506-B17C-9A49-B90C-1EFC317FF33F}"/>
              </a:ext>
            </a:extLst>
          </p:cNvPr>
          <p:cNvSpPr/>
          <p:nvPr/>
        </p:nvSpPr>
        <p:spPr>
          <a:xfrm>
            <a:off x="683568" y="5429071"/>
            <a:ext cx="7776864" cy="952257"/>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民間企業や市民と協働します</a:t>
            </a:r>
            <a:endParaRPr kumimoji="1" lang="en-US" altLang="ja-JP" sz="1600" dirty="0"/>
          </a:p>
          <a:p>
            <a:pPr marL="285750" indent="-285750">
              <a:lnSpc>
                <a:spcPct val="150000"/>
              </a:lnSpc>
              <a:buFont typeface="Wingdings" pitchFamily="2" charset="2"/>
              <a:buChar char="l"/>
            </a:pPr>
            <a:r>
              <a:rPr kumimoji="1" lang="ja-JP" altLang="en-US" sz="1600"/>
              <a:t>アイデアソンやハッカソンなどを開催します</a:t>
            </a:r>
            <a:endParaRPr kumimoji="1" lang="en-US" altLang="ja-JP" sz="1600" dirty="0"/>
          </a:p>
        </p:txBody>
      </p:sp>
      <p:sp>
        <p:nvSpPr>
          <p:cNvPr id="16" name="テキスト ボックス 15">
            <a:extLst>
              <a:ext uri="{FF2B5EF4-FFF2-40B4-BE49-F238E27FC236}">
                <a16:creationId xmlns:a16="http://schemas.microsoft.com/office/drawing/2014/main" id="{704F9F56-9BA9-404F-9E1D-F356998D513B}"/>
              </a:ext>
            </a:extLst>
          </p:cNvPr>
          <p:cNvSpPr txBox="1"/>
          <p:nvPr/>
        </p:nvSpPr>
        <p:spPr>
          <a:xfrm>
            <a:off x="683567" y="5106670"/>
            <a:ext cx="2092239" cy="338554"/>
          </a:xfrm>
          <a:prstGeom prst="rect">
            <a:avLst/>
          </a:prstGeom>
          <a:noFill/>
        </p:spPr>
        <p:txBody>
          <a:bodyPr wrap="none" rtlCol="0">
            <a:spAutoFit/>
          </a:bodyPr>
          <a:lstStyle/>
          <a:p>
            <a:r>
              <a:rPr kumimoji="1" lang="ja-JP" altLang="en-US" sz="1600"/>
              <a:t>利活用事例をつくります</a:t>
            </a:r>
          </a:p>
        </p:txBody>
      </p:sp>
    </p:spTree>
    <p:extLst>
      <p:ext uri="{BB962C8B-B14F-4D97-AF65-F5344CB8AC3E}">
        <p14:creationId xmlns:p14="http://schemas.microsoft.com/office/powerpoint/2010/main" val="18315744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a:extLst>
              <a:ext uri="{FF2B5EF4-FFF2-40B4-BE49-F238E27FC236}">
                <a16:creationId xmlns:a16="http://schemas.microsoft.com/office/drawing/2014/main" id="{EC22F5A3-433C-CD42-8780-6265FA2EC4D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076507"/>
            <a:ext cx="6726655" cy="3987171"/>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オープンデータは自治体のどの部門が統括して進めたらよいですか？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spTree>
    <p:extLst>
      <p:ext uri="{BB962C8B-B14F-4D97-AF65-F5344CB8AC3E}">
        <p14:creationId xmlns:p14="http://schemas.microsoft.com/office/powerpoint/2010/main" val="1646646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自治体は何種類くらいのデータを公開していますか？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a16="http://schemas.microsoft.com/office/drawing/2014/main" id="{518A06FE-89E0-4B4D-A8EF-B987209C69D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07704" y="2034705"/>
            <a:ext cx="5200301" cy="3914575"/>
          </a:xfrm>
          <a:prstGeom prst="rect">
            <a:avLst/>
          </a:prstGeom>
        </p:spPr>
      </p:pic>
    </p:spTree>
    <p:extLst>
      <p:ext uri="{BB962C8B-B14F-4D97-AF65-F5344CB8AC3E}">
        <p14:creationId xmlns:p14="http://schemas.microsoft.com/office/powerpoint/2010/main" val="224836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a16="http://schemas.microsoft.com/office/drawing/2014/main" id="{0B9C803B-CA5B-A84F-AFA1-1605C0BF918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51201" y="1916832"/>
            <a:ext cx="6461159" cy="4159924"/>
          </a:xfrm>
          <a:prstGeom prst="rect">
            <a:avLst/>
          </a:prstGeom>
        </p:spPr>
      </p:pic>
    </p:spTree>
    <p:extLst>
      <p:ext uri="{BB962C8B-B14F-4D97-AF65-F5344CB8AC3E}">
        <p14:creationId xmlns:p14="http://schemas.microsoft.com/office/powerpoint/2010/main" val="19635571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データは著作物なのですか？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3603872" cy="338554"/>
          </a:xfrm>
          <a:prstGeom prst="rect">
            <a:avLst/>
          </a:prstGeom>
          <a:noFill/>
        </p:spPr>
        <p:txBody>
          <a:bodyPr wrap="none" rtlCol="0">
            <a:spAutoFit/>
          </a:bodyPr>
          <a:lstStyle/>
          <a:p>
            <a:r>
              <a:rPr kumimoji="1" lang="ja-JP" altLang="en-US" sz="1600"/>
              <a:t>データセットにも著作物となる可能性がある</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48880"/>
            <a:ext cx="7776864" cy="396044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著作物とは</a:t>
            </a:r>
            <a:endParaRPr kumimoji="1" lang="en-US" altLang="ja-JP" sz="1600" dirty="0"/>
          </a:p>
          <a:p>
            <a:pPr marL="742950" lvl="1" indent="-285750">
              <a:lnSpc>
                <a:spcPct val="150000"/>
              </a:lnSpc>
              <a:buFont typeface="Arial" panose="020B0604020202020204" pitchFamily="34" charset="0"/>
              <a:buChar char="•"/>
            </a:pPr>
            <a:r>
              <a:rPr kumimoji="1" lang="ja-JP" altLang="en-US" sz="1600"/>
              <a:t>思想や感情の創作的な表現</a:t>
            </a:r>
            <a:endParaRPr kumimoji="1" lang="en-US" altLang="ja-JP" sz="1600" dirty="0"/>
          </a:p>
          <a:p>
            <a:pPr marL="285750" indent="-285750">
              <a:lnSpc>
                <a:spcPct val="150000"/>
              </a:lnSpc>
              <a:buFont typeface="Wingdings" pitchFamily="2" charset="2"/>
              <a:buChar char="l"/>
            </a:pPr>
            <a:r>
              <a:rPr kumimoji="1" lang="ja-JP" altLang="en-US" sz="1600"/>
              <a:t>創作性とは</a:t>
            </a:r>
            <a:endParaRPr kumimoji="1" lang="en-US" altLang="ja-JP" sz="1600" dirty="0"/>
          </a:p>
          <a:p>
            <a:pPr marL="742950" lvl="1" indent="-285750">
              <a:lnSpc>
                <a:spcPct val="150000"/>
              </a:lnSpc>
              <a:buFont typeface="Arial" panose="020B0604020202020204" pitchFamily="34" charset="0"/>
              <a:buChar char="•"/>
            </a:pPr>
            <a:r>
              <a:rPr kumimoji="1" lang="ja-JP" altLang="en-US" sz="1600"/>
              <a:t>表現が他に見られない独特のものであることや、前例を見たいような斬新なものであることなどは通常求められません</a:t>
            </a:r>
            <a:endParaRPr kumimoji="1" lang="en-US" altLang="ja-JP" sz="1600" dirty="0"/>
          </a:p>
          <a:p>
            <a:pPr marL="285750" indent="-285750">
              <a:lnSpc>
                <a:spcPct val="150000"/>
              </a:lnSpc>
              <a:buFont typeface="Wingdings" pitchFamily="2" charset="2"/>
              <a:buChar char="l"/>
            </a:pPr>
            <a:r>
              <a:rPr kumimoji="1" lang="ja-JP" altLang="en-US" sz="1600">
                <a:latin typeface="+mj-lt"/>
              </a:rPr>
              <a:t>データセットが著作物とならない可能性が高い場合</a:t>
            </a:r>
            <a:endParaRPr kumimoji="1" lang="en-US" altLang="ja-JP" sz="1600" dirty="0">
              <a:latin typeface="+mj-lt"/>
            </a:endParaRPr>
          </a:p>
          <a:p>
            <a:pPr marL="742950" lvl="1" indent="-285750">
              <a:lnSpc>
                <a:spcPct val="150000"/>
              </a:lnSpc>
              <a:buFont typeface="Arial" panose="020B0604020202020204" pitchFamily="34" charset="0"/>
              <a:buChar char="•"/>
            </a:pPr>
            <a:r>
              <a:rPr kumimoji="1" lang="ja-JP" altLang="en-US" sz="1600"/>
              <a:t>事実をそのまま記録しただけのデータ</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データセットが著作物となる可能性のある場合</a:t>
            </a:r>
            <a:endParaRPr kumimoji="1" lang="en-US" altLang="ja-JP" sz="1600" dirty="0">
              <a:latin typeface="+mj-lt"/>
            </a:endParaRPr>
          </a:p>
          <a:p>
            <a:pPr marL="742950" lvl="1" indent="-285750">
              <a:lnSpc>
                <a:spcPct val="150000"/>
              </a:lnSpc>
              <a:buFont typeface="Arial" panose="020B0604020202020204" pitchFamily="34" charset="0"/>
              <a:buChar char="•"/>
            </a:pPr>
            <a:r>
              <a:rPr kumimoji="1" lang="ja-JP" altLang="en-US" sz="1600">
                <a:latin typeface="+mj-lt"/>
              </a:rPr>
              <a:t>データセットに含まれる事実の取捨選択、配列、体系的な構成などに創作性がある場合</a:t>
            </a:r>
            <a:endParaRPr kumimoji="1" lang="en-US" altLang="ja-JP" sz="1600" dirty="0">
              <a:latin typeface="+mj-lt"/>
            </a:endParaRPr>
          </a:p>
        </p:txBody>
      </p:sp>
    </p:spTree>
    <p:extLst>
      <p:ext uri="{BB962C8B-B14F-4D97-AF65-F5344CB8AC3E}">
        <p14:creationId xmlns:p14="http://schemas.microsoft.com/office/powerpoint/2010/main" val="5708630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個人情報や個人データはどう扱ったらよいですか？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pic>
        <p:nvPicPr>
          <p:cNvPr id="5" name="図 4">
            <a:extLst>
              <a:ext uri="{FF2B5EF4-FFF2-40B4-BE49-F238E27FC236}">
                <a16:creationId xmlns:a16="http://schemas.microsoft.com/office/drawing/2014/main" id="{944A4C7E-6F70-2845-AB2D-2D16221A736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3568" y="3351014"/>
            <a:ext cx="7701812" cy="2382242"/>
          </a:xfrm>
          <a:prstGeom prst="rect">
            <a:avLst/>
          </a:prstGeom>
        </p:spPr>
      </p:pic>
      <p:sp>
        <p:nvSpPr>
          <p:cNvPr id="14" name="テキスト ボックス 13">
            <a:extLst>
              <a:ext uri="{FF2B5EF4-FFF2-40B4-BE49-F238E27FC236}">
                <a16:creationId xmlns:a16="http://schemas.microsoft.com/office/drawing/2014/main" id="{27B6E49C-B688-3749-9603-54C1A9C1BBBB}"/>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4"/>
              </a:rPr>
              <a:t>https://www.ppc.go.jp/personal/tokumeikakouInfo/</a:t>
            </a:r>
            <a:r>
              <a:rPr kumimoji="1" lang="en" altLang="ja-JP" sz="1200" dirty="0">
                <a:solidFill>
                  <a:schemeClr val="bg1">
                    <a:lumMod val="50000"/>
                  </a:schemeClr>
                </a:solidFill>
              </a:rPr>
              <a:t> </a:t>
            </a:r>
          </a:p>
        </p:txBody>
      </p:sp>
      <p:sp>
        <p:nvSpPr>
          <p:cNvPr id="15" name="角丸四角形 14">
            <a:extLst>
              <a:ext uri="{FF2B5EF4-FFF2-40B4-BE49-F238E27FC236}">
                <a16:creationId xmlns:a16="http://schemas.microsoft.com/office/drawing/2014/main" id="{C813553E-3139-6C47-9A53-02BDC421A78C}"/>
              </a:ext>
            </a:extLst>
          </p:cNvPr>
          <p:cNvSpPr/>
          <p:nvPr/>
        </p:nvSpPr>
        <p:spPr>
          <a:xfrm>
            <a:off x="683568" y="2116703"/>
            <a:ext cx="7776864" cy="952257"/>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改正個人情報保護法が平成</a:t>
            </a:r>
            <a:r>
              <a:rPr lang="en-US" altLang="ja-JP" sz="1600" dirty="0"/>
              <a:t>29</a:t>
            </a:r>
            <a:r>
              <a:rPr lang="ja-JP" altLang="en-US" sz="1600"/>
              <a:t>年</a:t>
            </a:r>
            <a:r>
              <a:rPr lang="en-US" altLang="ja-JP" sz="1600" dirty="0"/>
              <a:t>5</a:t>
            </a:r>
            <a:r>
              <a:rPr lang="ja-JP" altLang="en-US" sz="1600"/>
              <a:t>月に施行開始されました</a:t>
            </a:r>
            <a:endParaRPr kumimoji="1" lang="en-US" altLang="ja-JP" sz="1600" dirty="0"/>
          </a:p>
          <a:p>
            <a:pPr marL="285750" indent="-285750">
              <a:lnSpc>
                <a:spcPct val="150000"/>
              </a:lnSpc>
              <a:buFont typeface="Wingdings" pitchFamily="2" charset="2"/>
              <a:buChar char="l"/>
            </a:pPr>
            <a:r>
              <a:rPr kumimoji="1" lang="ja-JP" altLang="en-US" sz="1600"/>
              <a:t>匿名加工情報はオープンデータとなる可能性があります</a:t>
            </a:r>
          </a:p>
        </p:txBody>
      </p:sp>
      <p:sp>
        <p:nvSpPr>
          <p:cNvPr id="2" name="テキスト ボックス 1">
            <a:extLst>
              <a:ext uri="{FF2B5EF4-FFF2-40B4-BE49-F238E27FC236}">
                <a16:creationId xmlns:a16="http://schemas.microsoft.com/office/drawing/2014/main" id="{22570E1E-7C08-AF42-A493-E4E51BDC9427}"/>
              </a:ext>
            </a:extLst>
          </p:cNvPr>
          <p:cNvSpPr txBox="1"/>
          <p:nvPr/>
        </p:nvSpPr>
        <p:spPr>
          <a:xfrm>
            <a:off x="11010900" y="222885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757331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「整備する」ために役に立つ具体的な事例を地域メンターが紹介します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pic>
        <p:nvPicPr>
          <p:cNvPr id="8" name="図 7">
            <a:extLst>
              <a:ext uri="{FF2B5EF4-FFF2-40B4-BE49-F238E27FC236}">
                <a16:creationId xmlns:a16="http://schemas.microsoft.com/office/drawing/2014/main" id="{0FEB1B77-445D-BB4A-9BA2-1D9F365C25E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ECF02A64-E276-0443-BAC1-30C15CF1BB57}"/>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4CF75B37-4077-2D41-A2D4-050E7DD2D7CD}"/>
              </a:ext>
            </a:extLst>
          </p:cNvPr>
          <p:cNvGraphicFramePr/>
          <p:nvPr>
            <p:extLst>
              <p:ext uri="{D42A27DB-BD31-4B8C-83A1-F6EECF244321}">
                <p14:modId xmlns:p14="http://schemas.microsoft.com/office/powerpoint/2010/main" val="1806533517"/>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41457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22" name="Text Box 31">
            <a:extLst>
              <a:ext uri="{FF2B5EF4-FFF2-40B4-BE49-F238E27FC236}">
                <a16:creationId xmlns:a16="http://schemas.microsoft.com/office/drawing/2014/main" id="{76068054-F151-9148-81B5-232BA879BBE1}"/>
              </a:ext>
            </a:extLst>
          </p:cNvPr>
          <p:cNvSpPr txBox="1">
            <a:spLocks noChangeArrowheads="1"/>
          </p:cNvSpPr>
          <p:nvPr/>
        </p:nvSpPr>
        <p:spPr bwMode="gray">
          <a:xfrm>
            <a:off x="4842388" y="5158353"/>
            <a:ext cx="3656770"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メンターからの事例紹介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FontTx/>
              <a:buAutoNum type="arabicParenBoth"/>
            </a:pPr>
            <a:r>
              <a:rPr kumimoji="1" lang="ja-JP" altLang="en-US" sz="1600"/>
              <a:t>どのデータをオープンデータとして公開すればよいですか？</a:t>
            </a:r>
            <a:endParaRPr kumimoji="1" lang="en-US" altLang="ja-JP" sz="1600" dirty="0"/>
          </a:p>
          <a:p>
            <a:pPr marL="342900" indent="-342900">
              <a:lnSpc>
                <a:spcPct val="150000"/>
              </a:lnSpc>
              <a:buFontTx/>
              <a:buAutoNum type="arabicParenBoth"/>
            </a:pPr>
            <a:r>
              <a:rPr kumimoji="1" lang="ja-JP" altLang="en-US" sz="1600"/>
              <a:t>どのようなファイル形式でデータを公開すればよいですか？</a:t>
            </a:r>
            <a:endParaRPr kumimoji="1" lang="en-US" altLang="ja-JP" sz="1600" dirty="0"/>
          </a:p>
          <a:p>
            <a:pPr marL="342900" indent="-342900">
              <a:lnSpc>
                <a:spcPct val="150000"/>
              </a:lnSpc>
              <a:buAutoNum type="arabicParenBoth"/>
            </a:pPr>
            <a:r>
              <a:rPr kumimoji="1" lang="ja-JP" altLang="en-US" sz="1600"/>
              <a:t>データのカテゴリーはどうやって決めればよいですか？</a:t>
            </a:r>
            <a:endParaRPr kumimoji="1" lang="en-US" altLang="ja-JP" sz="1600" dirty="0"/>
          </a:p>
          <a:p>
            <a:pPr marL="342900" indent="-342900">
              <a:lnSpc>
                <a:spcPct val="150000"/>
              </a:lnSpc>
              <a:buAutoNum type="arabicParenBoth"/>
            </a:pPr>
            <a:r>
              <a:rPr kumimoji="1" lang="ja-JP" altLang="en-US" sz="1600"/>
              <a:t>利用者がデータを探しやすくするための方法はありますか？</a:t>
            </a:r>
            <a:endParaRPr kumimoji="1" lang="en-US" altLang="ja-JP" sz="1600" dirty="0"/>
          </a:p>
          <a:p>
            <a:pPr marL="342900" indent="-342900">
              <a:lnSpc>
                <a:spcPct val="150000"/>
              </a:lnSpc>
              <a:buAutoNum type="arabicParenBoth"/>
            </a:pPr>
            <a:r>
              <a:rPr kumimoji="1" lang="ja-JP" altLang="en-US" sz="1600"/>
              <a:t>日本政府はどんなデータをオープンデータ化するよう推奨しているのでしょうか？</a:t>
            </a:r>
            <a:endParaRPr kumimoji="1" lang="en-US" altLang="ja-JP" sz="1600" dirty="0"/>
          </a:p>
          <a:p>
            <a:pPr marL="342900" indent="-342900">
              <a:lnSpc>
                <a:spcPct val="150000"/>
              </a:lnSpc>
              <a:buFontTx/>
              <a:buAutoNum type="arabicParenBoth"/>
            </a:pPr>
            <a:r>
              <a:rPr kumimoji="1" lang="ja-JP" altLang="en-US" sz="16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自治体はオープンデータをどのような方法で公開していますか？</a:t>
            </a:r>
            <a:endParaRPr kumimoji="1" lang="en-US" altLang="ja-JP" sz="1600" dirty="0"/>
          </a:p>
          <a:p>
            <a:pPr marL="342900" indent="-342900">
              <a:lnSpc>
                <a:spcPct val="150000"/>
              </a:lnSpc>
              <a:buFontTx/>
              <a:buAutoNum type="arabicParenBoth"/>
            </a:pPr>
            <a:r>
              <a:rPr kumimoji="1" lang="ja-JP" altLang="en-US" sz="1600"/>
              <a:t>オープンデータを公開する手段として、ホームページとカタログサイトのどちらがよいですか？</a:t>
            </a:r>
            <a:endParaRPr kumimoji="1" lang="en-US" altLang="ja-JP" sz="1600" dirty="0"/>
          </a:p>
          <a:p>
            <a:pPr marL="342900" indent="-342900">
              <a:lnSpc>
                <a:spcPct val="150000"/>
              </a:lnSpc>
              <a:buFontTx/>
              <a:buAutoNum type="arabicParenBoth"/>
            </a:pPr>
            <a:r>
              <a:rPr kumimoji="1" lang="ja-JP" altLang="en-US" sz="1600"/>
              <a:t>カタログサイトを使用した場合、どんな良い点がありますか？</a:t>
            </a:r>
            <a:endParaRPr kumimoji="1" lang="en-US" altLang="ja-JP" sz="1600" dirty="0"/>
          </a:p>
          <a:p>
            <a:pPr marL="342900" indent="-342900">
              <a:lnSpc>
                <a:spcPct val="150000"/>
              </a:lnSpc>
              <a:buFontTx/>
              <a:buAutoNum type="arabicParenBoth"/>
            </a:pPr>
            <a:r>
              <a:rPr kumimoji="1" lang="ja-JP" altLang="en-US" sz="1600"/>
              <a:t>オープンデータには、なぜライセンスが必要なのですか？</a:t>
            </a:r>
            <a:endParaRPr kumimoji="1" lang="en-US" altLang="ja-JP" sz="1600" dirty="0"/>
          </a:p>
          <a:p>
            <a:pPr marL="342900" indent="-342900">
              <a:lnSpc>
                <a:spcPct val="150000"/>
              </a:lnSpc>
              <a:buFontTx/>
              <a:buAutoNum type="arabicParenBoth"/>
            </a:pPr>
            <a:r>
              <a:rPr kumimoji="1" lang="ja-JP" altLang="en-US" sz="1600"/>
              <a:t>自治体はオープンデータを公開する際にどのような利用規約（ライセンス）を使用していますか？</a:t>
            </a:r>
            <a:endParaRPr kumimoji="1" lang="en-US" altLang="ja-JP" sz="1600" dirty="0"/>
          </a:p>
          <a:p>
            <a:pPr marL="342900" indent="-342900">
              <a:lnSpc>
                <a:spcPct val="150000"/>
              </a:lnSpc>
              <a:buFontTx/>
              <a:buAutoNum type="arabicParenBoth"/>
            </a:pPr>
            <a:r>
              <a:rPr kumimoji="1" lang="ja-JP" altLang="en-US" sz="1600"/>
              <a:t>クリエイティブ・コモンズ・ライセンス（</a:t>
            </a:r>
            <a:r>
              <a:rPr kumimoji="1" lang="en-US" altLang="ja-JP" sz="1600" dirty="0"/>
              <a:t>CC</a:t>
            </a:r>
            <a:r>
              <a:rPr kumimoji="1" lang="ja-JP" altLang="en-US" sz="1600"/>
              <a:t>ライセンス）とはなんですか？</a:t>
            </a:r>
            <a:endParaRPr kumimoji="1" lang="en-US" altLang="ja-JP" sz="1600" dirty="0"/>
          </a:p>
          <a:p>
            <a:pPr marL="342900" indent="-342900">
              <a:lnSpc>
                <a:spcPct val="150000"/>
              </a:lnSpc>
              <a:buFontTx/>
              <a:buAutoNum type="arabicParenBoth"/>
            </a:pPr>
            <a:r>
              <a:rPr kumimoji="1" lang="ja-JP" altLang="en-US" sz="1600"/>
              <a:t>あるデータにクリエイティブ・コモンズ・ライセンスを付けたいのですが、表示するべき情報は何ですか？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a:t>
            </a:r>
            <a:r>
              <a:rPr lang="en-US" altLang="ja-JP" sz="1200" dirty="0">
                <a:latin typeface="+mn-ea"/>
                <a:ea typeface="+mn-ea"/>
              </a:rPr>
              <a:t> – </a:t>
            </a:r>
            <a:r>
              <a:rPr lang="ja-JP" altLang="en-US" sz="1200">
                <a:latin typeface="+mn-ea"/>
                <a:ea typeface="+mn-ea"/>
              </a:rPr>
              <a:t>公開する</a:t>
            </a:r>
            <a:endParaRPr lang="ja-JP" altLang="en-US" sz="1200" dirty="0">
              <a:latin typeface="+mn-ea"/>
              <a:ea typeface="+mn-ea"/>
            </a:endParaRPr>
          </a:p>
        </p:txBody>
      </p:sp>
    </p:spTree>
    <p:extLst>
      <p:ext uri="{BB962C8B-B14F-4D97-AF65-F5344CB8AC3E}">
        <p14:creationId xmlns:p14="http://schemas.microsoft.com/office/powerpoint/2010/main" val="1724073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FontTx/>
              <a:buAutoNum type="arabicParenBoth" startAt="13"/>
            </a:pPr>
            <a:r>
              <a:rPr kumimoji="1" lang="ja-JP" altLang="en-US" sz="1600"/>
              <a:t>オープンデータに誤りがあると、職員が責任を取らされるのではないですか？</a:t>
            </a:r>
          </a:p>
          <a:p>
            <a:pPr marL="342900" indent="-342900">
              <a:lnSpc>
                <a:spcPct val="150000"/>
              </a:lnSpc>
              <a:buFontTx/>
              <a:buAutoNum type="arabicParenBoth" startAt="13"/>
            </a:pPr>
            <a:r>
              <a:rPr kumimoji="1" lang="ja-JP" altLang="en-US" sz="1600"/>
              <a:t>公開したオープンデータに誤りが見つかりました。どう対処すればよいですか？</a:t>
            </a:r>
            <a:endParaRPr kumimoji="1" lang="en-US" altLang="ja-JP" sz="1600" dirty="0"/>
          </a:p>
          <a:p>
            <a:pPr marL="342900" indent="-342900">
              <a:lnSpc>
                <a:spcPct val="150000"/>
              </a:lnSpc>
              <a:buFontTx/>
              <a:buAutoNum type="arabicParenBoth" startAt="13"/>
            </a:pPr>
            <a:r>
              <a:rPr kumimoji="1" lang="ja-JP" altLang="en-US" sz="1600"/>
              <a:t>望ましくない改ざんが起きたらどうしたらよいですか？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「公開する」ために役に立つ知識とノウハウを学びます（続）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a:t>
            </a:r>
            <a:r>
              <a:rPr lang="en-US" altLang="ja-JP" sz="1200" dirty="0">
                <a:latin typeface="+mn-ea"/>
                <a:ea typeface="+mn-ea"/>
              </a:rPr>
              <a:t> – </a:t>
            </a:r>
            <a:r>
              <a:rPr lang="ja-JP" altLang="en-US" sz="1200">
                <a:latin typeface="+mn-ea"/>
                <a:ea typeface="+mn-ea"/>
              </a:rPr>
              <a:t>公開する</a:t>
            </a:r>
            <a:endParaRPr lang="ja-JP" altLang="en-US" sz="1200" dirty="0">
              <a:latin typeface="+mn-ea"/>
              <a:ea typeface="+mn-ea"/>
            </a:endParaRPr>
          </a:p>
        </p:txBody>
      </p:sp>
    </p:spTree>
    <p:extLst>
      <p:ext uri="{BB962C8B-B14F-4D97-AF65-F5344CB8AC3E}">
        <p14:creationId xmlns:p14="http://schemas.microsoft.com/office/powerpoint/2010/main" val="3983704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どのデータをオープンデータとして公開すればよいですか？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3515706" cy="338554"/>
          </a:xfrm>
          <a:prstGeom prst="rect">
            <a:avLst/>
          </a:prstGeom>
          <a:noFill/>
        </p:spPr>
        <p:txBody>
          <a:bodyPr wrap="none" rtlCol="0">
            <a:spAutoFit/>
          </a:bodyPr>
          <a:lstStyle/>
          <a:p>
            <a:r>
              <a:rPr kumimoji="1" lang="ja-JP" altLang="en-US" sz="1600"/>
              <a:t>オープンデータとして公開するデータの候補</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自治体がウェブなどですでに公開しているデータ</a:t>
            </a:r>
          </a:p>
          <a:p>
            <a:pPr marL="742950" lvl="1" indent="-285750">
              <a:lnSpc>
                <a:spcPct val="150000"/>
              </a:lnSpc>
              <a:buFont typeface="Arial" panose="020B0604020202020204" pitchFamily="34" charset="0"/>
              <a:buChar char="•"/>
            </a:pPr>
            <a:r>
              <a:rPr kumimoji="1" lang="ja-JP" altLang="en-US" sz="1600"/>
              <a:t>統計データなど</a:t>
            </a:r>
          </a:p>
          <a:p>
            <a:pPr marL="285750" indent="-285750">
              <a:lnSpc>
                <a:spcPct val="150000"/>
              </a:lnSpc>
              <a:buFont typeface="Wingdings" pitchFamily="2" charset="2"/>
              <a:buChar char="l"/>
            </a:pPr>
            <a:r>
              <a:rPr kumimoji="1" lang="ja-JP" altLang="en-US" sz="1600"/>
              <a:t>政府が自治体に対して公開することを推奨しているデータ</a:t>
            </a:r>
          </a:p>
          <a:p>
            <a:pPr marL="742950" lvl="1" indent="-285750">
              <a:lnSpc>
                <a:spcPct val="150000"/>
              </a:lnSpc>
              <a:buFont typeface="Arial" panose="020B0604020202020204" pitchFamily="34" charset="0"/>
              <a:buChar char="•"/>
            </a:pPr>
            <a:r>
              <a:rPr kumimoji="1" lang="ja-JP" altLang="en-US" sz="1600"/>
              <a:t>内閣官房</a:t>
            </a:r>
            <a:r>
              <a:rPr kumimoji="1" lang="en" altLang="ja-JP" sz="1600" dirty="0"/>
              <a:t>IT</a:t>
            </a:r>
            <a:r>
              <a:rPr kumimoji="1" lang="ja-JP" altLang="en-US" sz="1600"/>
              <a:t>総合戦略室の推奨データセットなど</a:t>
            </a:r>
          </a:p>
          <a:p>
            <a:pPr marL="285750" indent="-285750">
              <a:lnSpc>
                <a:spcPct val="150000"/>
              </a:lnSpc>
              <a:buFont typeface="Wingdings" pitchFamily="2" charset="2"/>
              <a:buChar char="l"/>
            </a:pPr>
            <a:r>
              <a:rPr kumimoji="1" lang="ja-JP" altLang="en-US" sz="1600"/>
              <a:t>地域の課題と関連が深く、住民のニーズが高いと思われるデータ</a:t>
            </a:r>
          </a:p>
          <a:p>
            <a:pPr marL="742950" lvl="1" indent="-285750">
              <a:lnSpc>
                <a:spcPct val="150000"/>
              </a:lnSpc>
              <a:buFont typeface="Arial" panose="020B0604020202020204" pitchFamily="34" charset="0"/>
              <a:buChar char="•"/>
            </a:pPr>
            <a:r>
              <a:rPr kumimoji="1" lang="ja-JP" altLang="en-US" sz="1600"/>
              <a:t>小学校区、中学校区など</a:t>
            </a:r>
            <a:endParaRPr kumimoji="1" lang="en-US" altLang="ja-JP" sz="1600" dirty="0">
              <a:latin typeface="+mj-lt"/>
            </a:endParaRPr>
          </a:p>
        </p:txBody>
      </p:sp>
    </p:spTree>
    <p:extLst>
      <p:ext uri="{BB962C8B-B14F-4D97-AF65-F5344CB8AC3E}">
        <p14:creationId xmlns:p14="http://schemas.microsoft.com/office/powerpoint/2010/main" val="33967179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9" y="2082333"/>
            <a:ext cx="7776863" cy="410049"/>
          </a:xfrm>
          <a:prstGeom prst="rect">
            <a:avLst/>
          </a:prstGeom>
          <a:noFill/>
        </p:spPr>
        <p:txBody>
          <a:bodyPr wrap="square" rtlCol="0">
            <a:spAutoFit/>
          </a:bodyPr>
          <a:lstStyle/>
          <a:p>
            <a:pPr>
              <a:lnSpc>
                <a:spcPct val="150000"/>
              </a:lnSpc>
            </a:pPr>
            <a:r>
              <a:rPr kumimoji="1" lang="en" altLang="ja-JP" sz="1600" dirty="0"/>
              <a:t>ISO</a:t>
            </a:r>
            <a:r>
              <a:rPr kumimoji="1" lang="ja-JP" altLang="en" sz="1600"/>
              <a:t>（</a:t>
            </a:r>
            <a:r>
              <a:rPr kumimoji="1" lang="ja-JP" altLang="en-US" sz="1600"/>
              <a:t>国際標準化機構）、</a:t>
            </a:r>
            <a:r>
              <a:rPr kumimoji="1" lang="en" altLang="ja-JP" sz="1600" dirty="0"/>
              <a:t>JIS</a:t>
            </a:r>
            <a:r>
              <a:rPr kumimoji="1" lang="ja-JP" altLang="en" sz="1600"/>
              <a:t>（</a:t>
            </a:r>
            <a:r>
              <a:rPr kumimoji="1" lang="ja-JP" altLang="en-US" sz="1600"/>
              <a:t>日本工業規格）などで制定されたファイル形式で公開</a:t>
            </a:r>
          </a:p>
        </p:txBody>
      </p:sp>
      <p:sp>
        <p:nvSpPr>
          <p:cNvPr id="13" name="テキスト ボックス 12">
            <a:extLst>
              <a:ext uri="{FF2B5EF4-FFF2-40B4-BE49-F238E27FC236}">
                <a16:creationId xmlns:a16="http://schemas.microsoft.com/office/drawing/2014/main" id="{E94BDE83-C2A7-B74B-8549-B947904B1E8F}"/>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5" name="図 4">
            <a:extLst>
              <a:ext uri="{FF2B5EF4-FFF2-40B4-BE49-F238E27FC236}">
                <a16:creationId xmlns:a16="http://schemas.microsoft.com/office/drawing/2014/main" id="{2F5522D0-F4FC-0044-80AC-6988F02FED8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5968" y="2852936"/>
            <a:ext cx="8516844" cy="1801103"/>
          </a:xfrm>
          <a:prstGeom prst="rect">
            <a:avLst/>
          </a:prstGeom>
        </p:spPr>
      </p:pic>
    </p:spTree>
    <p:extLst>
      <p:ext uri="{BB962C8B-B14F-4D97-AF65-F5344CB8AC3E}">
        <p14:creationId xmlns:p14="http://schemas.microsoft.com/office/powerpoint/2010/main" val="26854147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9" y="2082333"/>
            <a:ext cx="7776863" cy="410049"/>
          </a:xfrm>
          <a:prstGeom prst="rect">
            <a:avLst/>
          </a:prstGeom>
          <a:noFill/>
        </p:spPr>
        <p:txBody>
          <a:bodyPr wrap="square" rtlCol="0">
            <a:spAutoFit/>
          </a:bodyPr>
          <a:lstStyle/>
          <a:p>
            <a:pPr>
              <a:lnSpc>
                <a:spcPct val="150000"/>
              </a:lnSpc>
            </a:pPr>
            <a:r>
              <a:rPr kumimoji="1" lang="ja-JP" altLang="en-US" sz="1600"/>
              <a:t>情報の種類に応じて適したファイル形式を選択</a:t>
            </a:r>
          </a:p>
        </p:txBody>
      </p:sp>
      <p:sp>
        <p:nvSpPr>
          <p:cNvPr id="13" name="テキスト ボックス 12">
            <a:extLst>
              <a:ext uri="{FF2B5EF4-FFF2-40B4-BE49-F238E27FC236}">
                <a16:creationId xmlns:a16="http://schemas.microsoft.com/office/drawing/2014/main" id="{E94BDE83-C2A7-B74B-8549-B947904B1E8F}"/>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3" name="図 2">
            <a:extLst>
              <a:ext uri="{FF2B5EF4-FFF2-40B4-BE49-F238E27FC236}">
                <a16:creationId xmlns:a16="http://schemas.microsoft.com/office/drawing/2014/main" id="{AF8B5D03-0E64-8E45-B0C0-2D6FB8855F6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0668" y="2621880"/>
            <a:ext cx="6743700" cy="3327400"/>
          </a:xfrm>
          <a:prstGeom prst="rect">
            <a:avLst/>
          </a:prstGeom>
        </p:spPr>
      </p:pic>
    </p:spTree>
    <p:extLst>
      <p:ext uri="{BB962C8B-B14F-4D97-AF65-F5344CB8AC3E}">
        <p14:creationId xmlns:p14="http://schemas.microsoft.com/office/powerpoint/2010/main" val="1329209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利用者がデータを探しやすくするための方法はありますか？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5043368" cy="338554"/>
          </a:xfrm>
          <a:prstGeom prst="rect">
            <a:avLst/>
          </a:prstGeom>
          <a:noFill/>
        </p:spPr>
        <p:txBody>
          <a:bodyPr wrap="none" rtlCol="0">
            <a:spAutoFit/>
          </a:bodyPr>
          <a:lstStyle/>
          <a:p>
            <a:r>
              <a:rPr kumimoji="1" lang="ja-JP" altLang="en-US" sz="1600"/>
              <a:t>オープンデータがどのようなデータであるのかを表す「メタデータ」</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20889"/>
            <a:ext cx="7776864" cy="388843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データの名称（タイトル）</a:t>
            </a:r>
          </a:p>
          <a:p>
            <a:pPr marL="285750" indent="-285750">
              <a:lnSpc>
                <a:spcPct val="150000"/>
              </a:lnSpc>
              <a:buFont typeface="Wingdings" pitchFamily="2" charset="2"/>
              <a:buChar char="l"/>
            </a:pPr>
            <a:r>
              <a:rPr kumimoji="1" lang="ja-JP" altLang="en-US" sz="1600"/>
              <a:t>データの説明</a:t>
            </a:r>
          </a:p>
          <a:p>
            <a:pPr marL="285750" indent="-285750">
              <a:lnSpc>
                <a:spcPct val="150000"/>
              </a:lnSpc>
              <a:buFont typeface="Wingdings" pitchFamily="2" charset="2"/>
              <a:buChar char="l"/>
            </a:pPr>
            <a:r>
              <a:rPr kumimoji="1" lang="ja-JP" altLang="en-US" sz="1600"/>
              <a:t>データ形式（ファイル形式）</a:t>
            </a:r>
          </a:p>
          <a:p>
            <a:pPr marL="285750" indent="-285750">
              <a:lnSpc>
                <a:spcPct val="150000"/>
              </a:lnSpc>
              <a:buFont typeface="Wingdings" pitchFamily="2" charset="2"/>
              <a:buChar char="l"/>
            </a:pPr>
            <a:r>
              <a:rPr kumimoji="1" lang="ja-JP" altLang="en-US" sz="1600"/>
              <a:t>データが属するカテゴリ（国土・気象、人口・世帯、子育てなど）</a:t>
            </a:r>
          </a:p>
          <a:p>
            <a:pPr marL="285750" indent="-285750">
              <a:lnSpc>
                <a:spcPct val="150000"/>
              </a:lnSpc>
              <a:buFont typeface="Wingdings" pitchFamily="2" charset="2"/>
              <a:buChar char="l"/>
            </a:pPr>
            <a:r>
              <a:rPr kumimoji="1" lang="ja-JP" altLang="en-US" sz="1600"/>
              <a:t>データに付与するタグ（統計、健康、レジャーなど）</a:t>
            </a:r>
          </a:p>
          <a:p>
            <a:pPr marL="285750" indent="-285750">
              <a:lnSpc>
                <a:spcPct val="150000"/>
              </a:lnSpc>
              <a:buFont typeface="Wingdings" pitchFamily="2" charset="2"/>
              <a:buChar char="l"/>
            </a:pPr>
            <a:r>
              <a:rPr kumimoji="1" lang="ja-JP" altLang="en-US" sz="1600"/>
              <a:t>データを作成した組織</a:t>
            </a:r>
          </a:p>
          <a:p>
            <a:pPr marL="285750" indent="-285750">
              <a:lnSpc>
                <a:spcPct val="150000"/>
              </a:lnSpc>
              <a:buFont typeface="Wingdings" pitchFamily="2" charset="2"/>
              <a:buChar char="l"/>
            </a:pPr>
            <a:r>
              <a:rPr kumimoji="1" lang="ja-JP" altLang="en-US" sz="1600"/>
              <a:t>データ作成者</a:t>
            </a:r>
          </a:p>
          <a:p>
            <a:pPr marL="285750" indent="-285750">
              <a:lnSpc>
                <a:spcPct val="150000"/>
              </a:lnSpc>
              <a:buFont typeface="Wingdings" pitchFamily="2" charset="2"/>
              <a:buChar char="l"/>
            </a:pPr>
            <a:r>
              <a:rPr kumimoji="1" lang="ja-JP" altLang="en-US" sz="1600"/>
              <a:t>データ作成者の連絡先</a:t>
            </a:r>
          </a:p>
          <a:p>
            <a:pPr marL="285750" indent="-285750">
              <a:lnSpc>
                <a:spcPct val="150000"/>
              </a:lnSpc>
              <a:buFont typeface="Wingdings" pitchFamily="2" charset="2"/>
              <a:buChar char="l"/>
            </a:pPr>
            <a:r>
              <a:rPr kumimoji="1" lang="ja-JP" altLang="en-US" sz="1600"/>
              <a:t>データ作成日</a:t>
            </a:r>
          </a:p>
          <a:p>
            <a:pPr marL="285750" indent="-285750">
              <a:lnSpc>
                <a:spcPct val="150000"/>
              </a:lnSpc>
              <a:buFont typeface="Wingdings" pitchFamily="2" charset="2"/>
              <a:buChar char="l"/>
            </a:pPr>
            <a:r>
              <a:rPr kumimoji="1" lang="ja-JP" altLang="en-US" sz="1600"/>
              <a:t>データに付与されているライセンス</a:t>
            </a:r>
          </a:p>
        </p:txBody>
      </p:sp>
    </p:spTree>
    <p:extLst>
      <p:ext uri="{BB962C8B-B14F-4D97-AF65-F5344CB8AC3E}">
        <p14:creationId xmlns:p14="http://schemas.microsoft.com/office/powerpoint/2010/main" val="1495402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ja-JP" altLang="en" sz="1600"/>
              <a:t>ＬＡＮ</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Tree>
    <p:extLst>
      <p:ext uri="{BB962C8B-B14F-4D97-AF65-F5344CB8AC3E}">
        <p14:creationId xmlns:p14="http://schemas.microsoft.com/office/powerpoint/2010/main" val="42869559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18" name="Text Box 31">
            <a:extLst>
              <a:ext uri="{FF2B5EF4-FFF2-40B4-BE49-F238E27FC236}">
                <a16:creationId xmlns:a16="http://schemas.microsoft.com/office/drawing/2014/main" id="{60F5C31D-88BD-E545-B800-8ED07D96D41F}"/>
              </a:ext>
            </a:extLst>
          </p:cNvPr>
          <p:cNvSpPr txBox="1">
            <a:spLocks noChangeArrowheads="1"/>
          </p:cNvSpPr>
          <p:nvPr/>
        </p:nvSpPr>
        <p:spPr bwMode="gray">
          <a:xfrm>
            <a:off x="4860032" y="4171706"/>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自治体はオープンデータをどのような方法で公開していますか？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3" name="図 2">
            <a:extLst>
              <a:ext uri="{FF2B5EF4-FFF2-40B4-BE49-F238E27FC236}">
                <a16:creationId xmlns:a16="http://schemas.microsoft.com/office/drawing/2014/main" id="{DFCB6557-71D8-174D-863D-0333D9F09C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22524" y="1992668"/>
            <a:ext cx="6317828" cy="4100628"/>
          </a:xfrm>
          <a:prstGeom prst="rect">
            <a:avLst/>
          </a:prstGeom>
        </p:spPr>
      </p:pic>
    </p:spTree>
    <p:extLst>
      <p:ext uri="{BB962C8B-B14F-4D97-AF65-F5344CB8AC3E}">
        <p14:creationId xmlns:p14="http://schemas.microsoft.com/office/powerpoint/2010/main" val="25079824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Tree>
    <p:extLst>
      <p:ext uri="{BB962C8B-B14F-4D97-AF65-F5344CB8AC3E}">
        <p14:creationId xmlns:p14="http://schemas.microsoft.com/office/powerpoint/2010/main" val="1918812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412776"/>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295014"/>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49D96802-BCB9-394C-9460-AC7CB30A85C0}"/>
              </a:ext>
            </a:extLst>
          </p:cNvPr>
          <p:cNvSpPr txBox="1"/>
          <p:nvPr/>
        </p:nvSpPr>
        <p:spPr>
          <a:xfrm>
            <a:off x="611560" y="908720"/>
            <a:ext cx="6631944" cy="400110"/>
          </a:xfrm>
          <a:prstGeom prst="rect">
            <a:avLst/>
          </a:prstGeom>
          <a:noFill/>
        </p:spPr>
        <p:txBody>
          <a:bodyPr wrap="none" rtlCol="0">
            <a:spAutoFit/>
          </a:bodyPr>
          <a:lstStyle/>
          <a:p>
            <a:r>
              <a:rPr kumimoji="1" lang="ja-JP" altLang="en-US" sz="2000"/>
              <a:t>ホームページをそのままオープンデータとして公開：名古屋市の例</a:t>
            </a:r>
          </a:p>
        </p:txBody>
      </p:sp>
    </p:spTree>
    <p:extLst>
      <p:ext uri="{BB962C8B-B14F-4D97-AF65-F5344CB8AC3E}">
        <p14:creationId xmlns:p14="http://schemas.microsoft.com/office/powerpoint/2010/main" val="31144029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テキスト ボックス 1">
            <a:extLst>
              <a:ext uri="{FF2B5EF4-FFF2-40B4-BE49-F238E27FC236}">
                <a16:creationId xmlns:a16="http://schemas.microsoft.com/office/drawing/2014/main" id="{49D96802-BCB9-394C-9460-AC7CB30A85C0}"/>
              </a:ext>
            </a:extLst>
          </p:cNvPr>
          <p:cNvSpPr txBox="1"/>
          <p:nvPr/>
        </p:nvSpPr>
        <p:spPr>
          <a:xfrm>
            <a:off x="611560" y="908720"/>
            <a:ext cx="7005444" cy="400110"/>
          </a:xfrm>
          <a:prstGeom prst="rect">
            <a:avLst/>
          </a:prstGeom>
          <a:noFill/>
        </p:spPr>
        <p:txBody>
          <a:bodyPr wrap="none" rtlCol="0">
            <a:spAutoFit/>
          </a:bodyPr>
          <a:lstStyle/>
          <a:p>
            <a:r>
              <a:rPr kumimoji="1" lang="ja-JP" altLang="en-US" sz="2000"/>
              <a:t>ホームページにオープンデータのファイル一覧を掲載：鹿児島市の例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372036"/>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371244"/>
            <a:ext cx="5292345" cy="4938076"/>
          </a:xfrm>
          <a:prstGeom prst="rect">
            <a:avLst/>
          </a:prstGeom>
        </p:spPr>
      </p:pic>
    </p:spTree>
    <p:extLst>
      <p:ext uri="{BB962C8B-B14F-4D97-AF65-F5344CB8AC3E}">
        <p14:creationId xmlns:p14="http://schemas.microsoft.com/office/powerpoint/2010/main" val="36961126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テキスト ボックス 1">
            <a:extLst>
              <a:ext uri="{FF2B5EF4-FFF2-40B4-BE49-F238E27FC236}">
                <a16:creationId xmlns:a16="http://schemas.microsoft.com/office/drawing/2014/main" id="{49D96802-BCB9-394C-9460-AC7CB30A85C0}"/>
              </a:ext>
            </a:extLst>
          </p:cNvPr>
          <p:cNvSpPr txBox="1"/>
          <p:nvPr/>
        </p:nvSpPr>
        <p:spPr>
          <a:xfrm>
            <a:off x="611560" y="908720"/>
            <a:ext cx="4642618" cy="400110"/>
          </a:xfrm>
          <a:prstGeom prst="rect">
            <a:avLst/>
          </a:prstGeom>
          <a:noFill/>
        </p:spPr>
        <p:txBody>
          <a:bodyPr wrap="none" rtlCol="0">
            <a:spAutoFit/>
          </a:bodyPr>
          <a:lstStyle/>
          <a:p>
            <a:r>
              <a:rPr kumimoji="1" lang="ja-JP" altLang="en-US" sz="2000"/>
              <a:t>オープンデータカタログサイトで公開：福岡市</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372036"/>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401406"/>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931299"/>
            <a:ext cx="5539679" cy="4206291"/>
          </a:xfrm>
          <a:prstGeom prst="rect">
            <a:avLst/>
          </a:prstGeom>
        </p:spPr>
      </p:pic>
    </p:spTree>
    <p:extLst>
      <p:ext uri="{BB962C8B-B14F-4D97-AF65-F5344CB8AC3E}">
        <p14:creationId xmlns:p14="http://schemas.microsoft.com/office/powerpoint/2010/main" val="1262621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(8)</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カタログサイトを使用した場合、どんな良い点がありますか？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824538" cy="338554"/>
          </a:xfrm>
          <a:prstGeom prst="rect">
            <a:avLst/>
          </a:prstGeom>
          <a:noFill/>
        </p:spPr>
        <p:txBody>
          <a:bodyPr wrap="none" rtlCol="0">
            <a:spAutoFit/>
          </a:bodyPr>
          <a:lstStyle/>
          <a:p>
            <a:r>
              <a:rPr kumimoji="1" lang="ja-JP" altLang="en-US" sz="1600"/>
              <a:t>カタログサイトの利点</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11560" y="2348880"/>
            <a:ext cx="7920880" cy="352839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データを簡単に分類できます</a:t>
            </a:r>
          </a:p>
          <a:p>
            <a:pPr marL="742950" lvl="1" indent="-285750">
              <a:lnSpc>
                <a:spcPct val="150000"/>
              </a:lnSpc>
              <a:buFont typeface="Arial" panose="020B0604020202020204" pitchFamily="34" charset="0"/>
              <a:buChar char="•"/>
            </a:pPr>
            <a:r>
              <a:rPr kumimoji="1" lang="ja-JP" altLang="en-US" sz="1600"/>
              <a:t>組織、グループ、タグ</a:t>
            </a:r>
            <a:r>
              <a:rPr kumimoji="1" lang="en-US" altLang="ja-JP" sz="1600" dirty="0"/>
              <a:t>(*1)</a:t>
            </a:r>
            <a:r>
              <a:rPr kumimoji="1" lang="ja-JP" altLang="en-US" sz="1600"/>
              <a:t>で分類</a:t>
            </a:r>
          </a:p>
          <a:p>
            <a:pPr marL="285750" indent="-285750">
              <a:lnSpc>
                <a:spcPct val="150000"/>
              </a:lnSpc>
              <a:buFont typeface="Wingdings" pitchFamily="2" charset="2"/>
              <a:buChar char="l"/>
            </a:pPr>
            <a:r>
              <a:rPr kumimoji="1" lang="ja-JP" altLang="en-US" sz="1600"/>
              <a:t>データを容易に発見できます</a:t>
            </a:r>
          </a:p>
          <a:p>
            <a:pPr marL="742950" lvl="1" indent="-285750">
              <a:lnSpc>
                <a:spcPct val="150000"/>
              </a:lnSpc>
              <a:buFont typeface="Arial" panose="020B0604020202020204" pitchFamily="34" charset="0"/>
              <a:buChar char="•"/>
            </a:pPr>
            <a:r>
              <a:rPr kumimoji="1" lang="ja-JP" altLang="en-US" sz="1600"/>
              <a:t>組織、グループ、タグによるフィルタリング、メタデータおよびコンテンツのキーワード検索</a:t>
            </a:r>
          </a:p>
          <a:p>
            <a:pPr marL="742950" lvl="1" indent="-285750">
              <a:lnSpc>
                <a:spcPct val="150000"/>
              </a:lnSpc>
              <a:buFont typeface="Arial" panose="020B0604020202020204" pitchFamily="34" charset="0"/>
              <a:buChar char="•"/>
            </a:pPr>
            <a:r>
              <a:rPr kumimoji="1" lang="ja-JP" altLang="en-US" sz="1600"/>
              <a:t>表、グラフ、地図などでビジュアライズして内容を確認</a:t>
            </a:r>
            <a:endParaRPr kumimoji="1" lang="en-US" altLang="ja-JP" sz="1600" dirty="0"/>
          </a:p>
          <a:p>
            <a:pPr marL="285750" indent="-285750">
              <a:lnSpc>
                <a:spcPct val="150000"/>
              </a:lnSpc>
              <a:buFont typeface="Wingdings" pitchFamily="2" charset="2"/>
              <a:buChar char="l"/>
            </a:pPr>
            <a:r>
              <a:rPr kumimoji="1" lang="ja-JP" altLang="en-US" sz="1600"/>
              <a:t>データをプログラムから利用できます</a:t>
            </a:r>
            <a:endParaRPr kumimoji="1" lang="en" altLang="ja-JP" sz="1600" dirty="0"/>
          </a:p>
          <a:p>
            <a:pPr marL="742950" lvl="1" indent="-285750">
              <a:lnSpc>
                <a:spcPct val="150000"/>
              </a:lnSpc>
              <a:buFont typeface="Arial" panose="020B0604020202020204" pitchFamily="34" charset="0"/>
              <a:buChar char="•"/>
            </a:pPr>
            <a:r>
              <a:rPr kumimoji="1" lang="ja-JP" altLang="en-US" sz="1600"/>
              <a:t>プログラムから</a:t>
            </a:r>
            <a:r>
              <a:rPr kumimoji="1" lang="en-US" altLang="ja-JP" sz="1600" dirty="0"/>
              <a:t>API(*2)</a:t>
            </a:r>
            <a:r>
              <a:rPr kumimoji="1" lang="ja-JP" altLang="en-US" sz="1600"/>
              <a:t>によってデータの検索、追加、更新が可能</a:t>
            </a:r>
          </a:p>
          <a:p>
            <a:pPr marL="285750" indent="-285750">
              <a:lnSpc>
                <a:spcPct val="150000"/>
              </a:lnSpc>
              <a:buFont typeface="Wingdings" pitchFamily="2" charset="2"/>
              <a:buChar char="l"/>
            </a:pPr>
            <a:r>
              <a:rPr kumimoji="1" lang="ja-JP" altLang="en-US" sz="1600"/>
              <a:t>データを広域で公開できます</a:t>
            </a:r>
          </a:p>
          <a:p>
            <a:pPr marL="742950" lvl="1" indent="-285750">
              <a:lnSpc>
                <a:spcPct val="150000"/>
              </a:lnSpc>
              <a:buFont typeface="Arial" panose="020B0604020202020204" pitchFamily="34" charset="0"/>
              <a:buChar char="•"/>
            </a:pPr>
            <a:r>
              <a:rPr kumimoji="1" lang="ja-JP" altLang="en-US" sz="1600"/>
              <a:t>独立した複数のカタログサイトを</a:t>
            </a:r>
            <a:r>
              <a:rPr kumimoji="1" lang="en-US" altLang="ja-JP" sz="1600" dirty="0"/>
              <a:t>1</a:t>
            </a:r>
            <a:r>
              <a:rPr kumimoji="1" lang="ja-JP" altLang="en-US" sz="1600"/>
              <a:t>つに統合</a:t>
            </a:r>
          </a:p>
        </p:txBody>
      </p:sp>
      <p:sp>
        <p:nvSpPr>
          <p:cNvPr id="13" name="テキスト ボックス 12">
            <a:extLst>
              <a:ext uri="{FF2B5EF4-FFF2-40B4-BE49-F238E27FC236}">
                <a16:creationId xmlns:a16="http://schemas.microsoft.com/office/drawing/2014/main" id="{7AB87CE5-2018-E04E-8E7A-4C2807E99FBC}"/>
              </a:ext>
            </a:extLst>
          </p:cNvPr>
          <p:cNvSpPr txBox="1"/>
          <p:nvPr/>
        </p:nvSpPr>
        <p:spPr>
          <a:xfrm>
            <a:off x="683568" y="6021288"/>
            <a:ext cx="8208912" cy="461665"/>
          </a:xfrm>
          <a:prstGeom prst="rect">
            <a:avLst/>
          </a:prstGeom>
          <a:noFill/>
        </p:spPr>
        <p:txBody>
          <a:bodyPr wrap="square" rtlCol="0">
            <a:spAutoFit/>
          </a:bodyPr>
          <a:lstStyle/>
          <a:p>
            <a:r>
              <a:rPr kumimoji="1" lang="en-US" altLang="ja-JP" sz="1200" dirty="0"/>
              <a:t>(*1)</a:t>
            </a:r>
            <a:r>
              <a:rPr kumimoji="1" lang="ja-JP" altLang="en-US" sz="1200"/>
              <a:t>タグとはデータを分類するために付与する情報です</a:t>
            </a:r>
            <a:endParaRPr kumimoji="1" lang="en-US" altLang="ja-JP" sz="1200" dirty="0"/>
          </a:p>
          <a:p>
            <a:r>
              <a:rPr kumimoji="1" lang="en-US" altLang="ja-JP" sz="1200" dirty="0"/>
              <a:t>(*2)API(</a:t>
            </a:r>
            <a:r>
              <a:rPr kumimoji="1" lang="ja-JP" altLang="en-US" sz="1200"/>
              <a:t>アプリケーション・プログラミング・インタフェース）とは、プログラムから機能を呼び出すための仕組みです。</a:t>
            </a:r>
            <a:endParaRPr kumimoji="1" lang="en-US" altLang="ja-JP" sz="1200" dirty="0"/>
          </a:p>
        </p:txBody>
      </p:sp>
    </p:spTree>
    <p:extLst>
      <p:ext uri="{BB962C8B-B14F-4D97-AF65-F5344CB8AC3E}">
        <p14:creationId xmlns:p14="http://schemas.microsoft.com/office/powerpoint/2010/main" val="16710743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(9)</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自治体はオープンデータを公開する際にどのような利用規約（ライセンス）を使用していますか？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4" name="図 3">
            <a:extLst>
              <a:ext uri="{FF2B5EF4-FFF2-40B4-BE49-F238E27FC236}">
                <a16:creationId xmlns:a16="http://schemas.microsoft.com/office/drawing/2014/main" id="{6AF6A87E-00E7-5349-AE33-0024723D640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47800" y="1978496"/>
            <a:ext cx="6248400" cy="4114800"/>
          </a:xfrm>
          <a:prstGeom prst="rect">
            <a:avLst/>
          </a:prstGeom>
        </p:spPr>
      </p:pic>
    </p:spTree>
    <p:extLst>
      <p:ext uri="{BB962C8B-B14F-4D97-AF65-F5344CB8AC3E}">
        <p14:creationId xmlns:p14="http://schemas.microsoft.com/office/powerpoint/2010/main" val="5923611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7776864"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Tree>
    <p:extLst>
      <p:ext uri="{BB962C8B-B14F-4D97-AF65-F5344CB8AC3E}">
        <p14:creationId xmlns:p14="http://schemas.microsoft.com/office/powerpoint/2010/main" val="2607962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 取り組む際の大まかな取組方針等を定めます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88735"/>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271742"/>
            <a:ext cx="7776864" cy="1749546"/>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理解を得るためオープンデータの効果やメリットは、どのように説明すればよいか</a:t>
            </a:r>
            <a:endParaRPr kumimoji="1" lang="en-US" altLang="ja-JP" sz="1600" dirty="0"/>
          </a:p>
          <a:p>
            <a:pPr marL="285750" indent="-285750">
              <a:lnSpc>
                <a:spcPct val="150000"/>
              </a:lnSpc>
              <a:buFont typeface="Wingdings" pitchFamily="2" charset="2"/>
              <a:buChar char="l"/>
            </a:pPr>
            <a:r>
              <a:rPr kumimoji="1" lang="ja-JP" altLang="en-US" sz="1600"/>
              <a:t>オープンデータの取組方針・指針に地方公共団体が取り組む意義や目的などをどのように考えればよいか</a:t>
            </a:r>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010326"/>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882534"/>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30063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3"/>
            </a:pPr>
            <a:r>
              <a:rPr kumimoji="1" lang="ja-JP" altLang="en-US" sz="1600"/>
              <a:t>表示</a:t>
            </a:r>
            <a:r>
              <a:rPr kumimoji="1" lang="en-US" altLang="ja-JP" sz="1600" dirty="0"/>
              <a:t>—</a:t>
            </a:r>
            <a:r>
              <a:rPr kumimoji="1" lang="ja-JP" altLang="en-US" sz="1600"/>
              <a:t>改変禁止：</a:t>
            </a:r>
            <a:r>
              <a:rPr kumimoji="1" lang="en" altLang="ja-JP" sz="1600" dirty="0"/>
              <a:t>CC-BY-ND</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原作者のクレジット（氏名、作品タイトルなど）を表示し、かつ元の作品を改変しないことを主な条件に、営利目的での利用（転載、コピー、共有）が行える</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角丸四角形 13">
            <a:extLst>
              <a:ext uri="{FF2B5EF4-FFF2-40B4-BE49-F238E27FC236}">
                <a16:creationId xmlns:a16="http://schemas.microsoft.com/office/drawing/2014/main" id="{6D59DC85-65D7-A248-B03C-19B74A7A03F1}"/>
              </a:ext>
            </a:extLst>
          </p:cNvPr>
          <p:cNvSpPr/>
          <p:nvPr/>
        </p:nvSpPr>
        <p:spPr>
          <a:xfrm>
            <a:off x="683568" y="5000228"/>
            <a:ext cx="7776864" cy="10930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4"/>
            </a:pPr>
            <a:r>
              <a:rPr kumimoji="1" lang="ja-JP" altLang="en-US" sz="1600"/>
              <a:t>表示</a:t>
            </a:r>
            <a:r>
              <a:rPr kumimoji="1" lang="en-US" altLang="ja-JP" sz="1600" dirty="0"/>
              <a:t>—</a:t>
            </a:r>
            <a:r>
              <a:rPr kumimoji="1" lang="ja-JP" altLang="en-US" sz="1600"/>
              <a:t>非営利：</a:t>
            </a:r>
            <a:r>
              <a:rPr kumimoji="1" lang="en" altLang="ja-JP" sz="1600" dirty="0"/>
              <a:t>CC-BY-NC</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原作者のクレジット（氏名、作品タイトルなど）を表示し、かつ非営利目的であることを主な条件に、改変したり再配布したりすることができる</a:t>
            </a:r>
            <a:r>
              <a:rPr kumimoji="1" lang="en" altLang="ja-JP" sz="1600" dirty="0"/>
              <a:t>CC</a:t>
            </a:r>
            <a:r>
              <a:rPr kumimoji="1" lang="ja-JP" altLang="en-US" sz="1600"/>
              <a:t>ライセンス</a:t>
            </a:r>
          </a:p>
        </p:txBody>
      </p:sp>
      <p:pic>
        <p:nvPicPr>
          <p:cNvPr id="16" name="図 15">
            <a:extLst>
              <a:ext uri="{FF2B5EF4-FFF2-40B4-BE49-F238E27FC236}">
                <a16:creationId xmlns:a16="http://schemas.microsoft.com/office/drawing/2014/main" id="{F4CCF504-9DB7-C94D-BDF5-5788CE40D63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19" name="図 18">
            <a:extLst>
              <a:ext uri="{FF2B5EF4-FFF2-40B4-BE49-F238E27FC236}">
                <a16:creationId xmlns:a16="http://schemas.microsoft.com/office/drawing/2014/main" id="{B53CB50A-64BD-8740-8156-A8C0C425DFE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0698" y="4513131"/>
            <a:ext cx="1219200" cy="419100"/>
          </a:xfrm>
          <a:prstGeom prst="rect">
            <a:avLst/>
          </a:prstGeom>
        </p:spPr>
      </p:pic>
    </p:spTree>
    <p:extLst>
      <p:ext uri="{BB962C8B-B14F-4D97-AF65-F5344CB8AC3E}">
        <p14:creationId xmlns:p14="http://schemas.microsoft.com/office/powerpoint/2010/main" val="19403078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30063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5"/>
            </a:pPr>
            <a:r>
              <a:rPr kumimoji="1" lang="ja-JP" altLang="en-US" sz="1600"/>
              <a:t>表示</a:t>
            </a:r>
            <a:r>
              <a:rPr kumimoji="1" lang="en-US" altLang="ja-JP" sz="1600" dirty="0"/>
              <a:t>—</a:t>
            </a:r>
            <a:r>
              <a:rPr kumimoji="1" lang="ja-JP" altLang="en-US" sz="1600"/>
              <a:t>非営利</a:t>
            </a:r>
            <a:r>
              <a:rPr kumimoji="1" lang="en-US" altLang="ja-JP" sz="1600" dirty="0"/>
              <a:t>—</a:t>
            </a:r>
            <a:r>
              <a:rPr kumimoji="1" lang="ja-JP" altLang="en-US" sz="1600"/>
              <a:t>継承：</a:t>
            </a:r>
            <a:r>
              <a:rPr kumimoji="1" lang="en" altLang="ja-JP" sz="1600" dirty="0"/>
              <a:t>CC-BY-NC-SA</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原作者のクレジット（氏名、作品タイトルなど）を表示し、かつ非営利目的に限り、また改変を行った際には元の作品と同じ組み合わせの</a:t>
            </a:r>
            <a:r>
              <a:rPr kumimoji="1" lang="en" altLang="ja-JP" sz="1600" dirty="0"/>
              <a:t>CC</a:t>
            </a:r>
            <a:r>
              <a:rPr kumimoji="1" lang="ja-JP" altLang="en-US" sz="1600"/>
              <a:t>ライセンスで公開することを主な条件に、改変したり再配布したりすることができる</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角丸四角形 13">
            <a:extLst>
              <a:ext uri="{FF2B5EF4-FFF2-40B4-BE49-F238E27FC236}">
                <a16:creationId xmlns:a16="http://schemas.microsoft.com/office/drawing/2014/main" id="{6D59DC85-65D7-A248-B03C-19B74A7A03F1}"/>
              </a:ext>
            </a:extLst>
          </p:cNvPr>
          <p:cNvSpPr/>
          <p:nvPr/>
        </p:nvSpPr>
        <p:spPr>
          <a:xfrm>
            <a:off x="683568" y="4924209"/>
            <a:ext cx="7776864" cy="124811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6"/>
            </a:pPr>
            <a:r>
              <a:rPr kumimoji="1" lang="ja-JP" altLang="en-US" sz="1600"/>
              <a:t>表示</a:t>
            </a:r>
            <a:r>
              <a:rPr kumimoji="1" lang="en-US" altLang="ja-JP" sz="1600" dirty="0"/>
              <a:t>—</a:t>
            </a:r>
            <a:r>
              <a:rPr kumimoji="1" lang="ja-JP" altLang="en-US" sz="1600"/>
              <a:t>非営利</a:t>
            </a:r>
            <a:r>
              <a:rPr kumimoji="1" lang="en-US" altLang="ja-JP" sz="1600" dirty="0"/>
              <a:t>—</a:t>
            </a:r>
            <a:r>
              <a:rPr kumimoji="1" lang="ja-JP" altLang="en-US" sz="1600"/>
              <a:t>改変禁止：</a:t>
            </a:r>
            <a:r>
              <a:rPr kumimoji="1" lang="en" altLang="ja-JP" sz="1600" dirty="0"/>
              <a:t>CC-BY-NC-ND</a:t>
            </a:r>
          </a:p>
          <a:p>
            <a:pPr marL="800100" lvl="1" indent="-342900">
              <a:lnSpc>
                <a:spcPts val="2420"/>
              </a:lnSpc>
              <a:buFont typeface="Arial" panose="020B0604020202020204" pitchFamily="34" charset="0"/>
              <a:buChar char="•"/>
            </a:pPr>
            <a:r>
              <a:rPr kumimoji="1" lang="ja-JP" altLang="en-US" sz="1600"/>
              <a:t>原作者のクレジット（氏名、作品タイトルなど）を表示し、かつ非営利目的であり、そして元の作品を改変しないことを主な条件に、作品を自由に再配布できる</a:t>
            </a:r>
            <a:r>
              <a:rPr kumimoji="1" lang="en" altLang="ja-JP" sz="1600" dirty="0"/>
              <a:t>CC</a:t>
            </a:r>
            <a:r>
              <a:rPr kumimoji="1" lang="ja-JP" altLang="en-US" sz="1600"/>
              <a:t>ライセンス</a:t>
            </a:r>
          </a:p>
        </p:txBody>
      </p:sp>
      <p:pic>
        <p:nvPicPr>
          <p:cNvPr id="17" name="図 16">
            <a:extLst>
              <a:ext uri="{FF2B5EF4-FFF2-40B4-BE49-F238E27FC236}">
                <a16:creationId xmlns:a16="http://schemas.microsoft.com/office/drawing/2014/main" id="{30618166-5DE8-1146-BD4D-69DD00645B0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37030"/>
            <a:ext cx="1219200" cy="419100"/>
          </a:xfrm>
          <a:prstGeom prst="rect">
            <a:avLst/>
          </a:prstGeom>
        </p:spPr>
      </p:pic>
      <p:pic>
        <p:nvPicPr>
          <p:cNvPr id="20" name="図 19">
            <a:extLst>
              <a:ext uri="{FF2B5EF4-FFF2-40B4-BE49-F238E27FC236}">
                <a16:creationId xmlns:a16="http://schemas.microsoft.com/office/drawing/2014/main" id="{56948D25-9578-0840-900A-565AD2F6C72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0698" y="4437112"/>
            <a:ext cx="1219200" cy="419100"/>
          </a:xfrm>
          <a:prstGeom prst="rect">
            <a:avLst/>
          </a:prstGeom>
        </p:spPr>
      </p:pic>
    </p:spTree>
    <p:extLst>
      <p:ext uri="{BB962C8B-B14F-4D97-AF65-F5344CB8AC3E}">
        <p14:creationId xmlns:p14="http://schemas.microsoft.com/office/powerpoint/2010/main" val="17467491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あるデータにクリエイティブ・コモンズ・ライセンスを付けたいのですが、表示するべき情報は何ですか？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5431167" cy="338554"/>
          </a:xfrm>
          <a:prstGeom prst="rect">
            <a:avLst/>
          </a:prstGeom>
          <a:noFill/>
        </p:spPr>
        <p:txBody>
          <a:bodyPr wrap="none" rtlCol="0">
            <a:spAutoFit/>
          </a:bodyPr>
          <a:lstStyle/>
          <a:p>
            <a:r>
              <a:rPr kumimoji="1" lang="ja-JP" altLang="en-US" sz="1600"/>
              <a:t>クリエイティブ・コモンズ表示</a:t>
            </a:r>
            <a:r>
              <a:rPr kumimoji="1" lang="en-US" altLang="ja-JP" sz="1600" dirty="0"/>
              <a:t>4.0</a:t>
            </a:r>
            <a:r>
              <a:rPr kumimoji="1" lang="ja-JP" altLang="en-US" sz="1600"/>
              <a:t>（</a:t>
            </a:r>
            <a:r>
              <a:rPr kumimoji="1" lang="en" altLang="ja-JP" sz="1600" dirty="0"/>
              <a:t>CC-BY 4.0</a:t>
            </a:r>
            <a:r>
              <a:rPr kumimoji="1" lang="ja-JP" altLang="en" sz="1600"/>
              <a:t>）</a:t>
            </a:r>
            <a:r>
              <a:rPr kumimoji="1" lang="ja-JP" altLang="en-US" sz="1600"/>
              <a:t>ライセンスの場合</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71219"/>
            <a:ext cx="7776864" cy="372207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「このデータセットは</a:t>
            </a:r>
            <a:r>
              <a:rPr kumimoji="1" lang="en" altLang="ja-JP" sz="1600" dirty="0"/>
              <a:t>CC BY 4.0</a:t>
            </a:r>
            <a:r>
              <a:rPr kumimoji="1" lang="ja-JP" altLang="en-US" sz="1600"/>
              <a:t>で提供されています」「このデータセットはクリエイティブ・コモンズ表示</a:t>
            </a:r>
            <a:r>
              <a:rPr kumimoji="1" lang="en-US" altLang="ja-JP" sz="1600" dirty="0"/>
              <a:t>4.0</a:t>
            </a:r>
            <a:r>
              <a:rPr kumimoji="1" lang="ja-JP" altLang="en-US" sz="1600"/>
              <a:t>で提供されています」など、ライセンスに関する注意書き</a:t>
            </a:r>
          </a:p>
          <a:p>
            <a:pPr marL="342900" indent="-342900">
              <a:lnSpc>
                <a:spcPct val="150000"/>
              </a:lnSpc>
              <a:buFont typeface="+mj-lt"/>
              <a:buAutoNum type="arabicPeriod"/>
            </a:pPr>
            <a:r>
              <a:rPr kumimoji="1" lang="ja-JP" altLang="en-US" sz="1600"/>
              <a:t>ライセンスの</a:t>
            </a:r>
            <a:r>
              <a:rPr kumimoji="1" lang="en" altLang="ja-JP" sz="1600" dirty="0"/>
              <a:t>URL</a:t>
            </a:r>
          </a:p>
          <a:p>
            <a:pPr marL="342900" indent="-342900">
              <a:lnSpc>
                <a:spcPct val="150000"/>
              </a:lnSpc>
              <a:buFont typeface="+mj-lt"/>
              <a:buAutoNum type="arabicPeriod"/>
            </a:pPr>
            <a:r>
              <a:rPr kumimoji="1" lang="ja-JP" altLang="en-US" sz="1600"/>
              <a:t>免責条項に関する注意書きの有無と、ある場合はその記載箇所</a:t>
            </a:r>
          </a:p>
          <a:p>
            <a:pPr marL="342900" indent="-342900">
              <a:lnSpc>
                <a:spcPct val="150000"/>
              </a:lnSpc>
              <a:buFont typeface="+mj-lt"/>
              <a:buAutoNum type="arabicPeriod"/>
            </a:pPr>
            <a:r>
              <a:rPr kumimoji="1" lang="ja-JP" altLang="en-US" sz="1600"/>
              <a:t>データセットに関する著作権表示の有無と、ある場合はその記載されている箇所</a:t>
            </a:r>
          </a:p>
          <a:p>
            <a:pPr marL="342900" indent="-342900">
              <a:lnSpc>
                <a:spcPct val="150000"/>
              </a:lnSpc>
              <a:buFont typeface="+mj-lt"/>
              <a:buAutoNum type="arabicPeriod"/>
            </a:pPr>
            <a:r>
              <a:rPr kumimoji="1" lang="ja-JP" altLang="en-US" sz="1600"/>
              <a:t>著作者などの名前（ない場合はその旨の告知）*</a:t>
            </a:r>
            <a:r>
              <a:rPr kumimoji="1" lang="en-US" altLang="ja-JP" sz="1600" dirty="0"/>
              <a:t>1</a:t>
            </a:r>
          </a:p>
          <a:p>
            <a:pPr marL="342900" indent="-342900">
              <a:lnSpc>
                <a:spcPct val="150000"/>
              </a:lnSpc>
              <a:buFont typeface="+mj-lt"/>
              <a:buAutoNum type="arabicPeriod"/>
            </a:pPr>
            <a:r>
              <a:rPr kumimoji="1" lang="ja-JP" altLang="en-US" sz="1600"/>
              <a:t>データセットのタイトル（ない場合はその旨の告知）</a:t>
            </a:r>
          </a:p>
          <a:p>
            <a:pPr marL="342900" indent="-342900">
              <a:lnSpc>
                <a:spcPct val="150000"/>
              </a:lnSpc>
              <a:buFont typeface="+mj-lt"/>
              <a:buAutoNum type="arabicPeriod"/>
            </a:pPr>
            <a:r>
              <a:rPr kumimoji="1" lang="ja-JP" altLang="en-US" sz="1600"/>
              <a:t>特にデータに添付するべき</a:t>
            </a:r>
            <a:r>
              <a:rPr kumimoji="1" lang="en" altLang="ja-JP" sz="1600" dirty="0"/>
              <a:t>URL</a:t>
            </a:r>
            <a:r>
              <a:rPr kumimoji="1" lang="ja-JP" altLang="en-US" sz="1600"/>
              <a:t>があればその</a:t>
            </a:r>
            <a:r>
              <a:rPr kumimoji="1" lang="en" altLang="ja-JP" sz="1600" dirty="0"/>
              <a:t>URL</a:t>
            </a:r>
            <a:r>
              <a:rPr kumimoji="1" lang="ja-JP" altLang="en" sz="1600"/>
              <a:t>（</a:t>
            </a:r>
            <a:r>
              <a:rPr kumimoji="1" lang="ja-JP" altLang="en-US" sz="1600"/>
              <a:t>ない場合はその旨の告知）*</a:t>
            </a:r>
            <a:r>
              <a:rPr kumimoji="1" lang="en-US" altLang="ja-JP" sz="1600" dirty="0"/>
              <a:t>2</a:t>
            </a:r>
          </a:p>
          <a:p>
            <a:pPr marL="342900" indent="-342900">
              <a:lnSpc>
                <a:spcPct val="150000"/>
              </a:lnSpc>
              <a:buFont typeface="+mj-lt"/>
              <a:buAutoNum type="arabicPeriod"/>
            </a:pPr>
            <a:r>
              <a:rPr kumimoji="1" lang="ja-JP" altLang="en-US" sz="1600"/>
              <a:t>政府以外の者の作成した著作物など、第三者の権利物が含まれている場合はその箇所と権利</a:t>
            </a:r>
          </a:p>
        </p:txBody>
      </p:sp>
      <p:sp>
        <p:nvSpPr>
          <p:cNvPr id="13" name="テキスト ボックス 12">
            <a:extLst>
              <a:ext uri="{FF2B5EF4-FFF2-40B4-BE49-F238E27FC236}">
                <a16:creationId xmlns:a16="http://schemas.microsoft.com/office/drawing/2014/main" id="{CE4E48B5-CBD8-0A4D-81FE-BDD9B18840ED}"/>
              </a:ext>
            </a:extLst>
          </p:cNvPr>
          <p:cNvSpPr txBox="1"/>
          <p:nvPr/>
        </p:nvSpPr>
        <p:spPr>
          <a:xfrm>
            <a:off x="683568" y="6093296"/>
            <a:ext cx="8208912" cy="461665"/>
          </a:xfrm>
          <a:prstGeom prst="rect">
            <a:avLst/>
          </a:prstGeom>
          <a:noFill/>
        </p:spPr>
        <p:txBody>
          <a:bodyPr wrap="square" rtlCol="0">
            <a:spAutoFit/>
          </a:bodyPr>
          <a:lstStyle/>
          <a:p>
            <a:r>
              <a:rPr kumimoji="1" lang="ja-JP" altLang="en-US" sz="1200"/>
              <a:t>*</a:t>
            </a:r>
            <a:r>
              <a:rPr kumimoji="1" lang="en-US" altLang="ja-JP" sz="1200" dirty="0"/>
              <a:t>1 </a:t>
            </a:r>
            <a:r>
              <a:rPr kumimoji="1" lang="ja-JP" altLang="en-US" sz="1200"/>
              <a:t>実演家が存在する場合は実演家の名前も。</a:t>
            </a:r>
          </a:p>
          <a:p>
            <a:r>
              <a:rPr kumimoji="1" lang="ja-JP" altLang="en-US" sz="1200"/>
              <a:t>*</a:t>
            </a:r>
            <a:r>
              <a:rPr kumimoji="1" lang="en-US" altLang="ja-JP" sz="1200" dirty="0"/>
              <a:t>2</a:t>
            </a:r>
            <a:r>
              <a:rPr kumimoji="1" lang="ja-JP" altLang="en-US" sz="1200"/>
              <a:t>（その</a:t>
            </a:r>
            <a:r>
              <a:rPr kumimoji="1" lang="en" altLang="ja-JP" sz="1200" dirty="0"/>
              <a:t>URL</a:t>
            </a:r>
            <a:r>
              <a:rPr kumimoji="1" lang="ja-JP" altLang="en-US" sz="1200"/>
              <a:t>に当該データセットの著作権表示かライセンス情報が提供されている場合に限ります。）</a:t>
            </a:r>
          </a:p>
        </p:txBody>
      </p:sp>
    </p:spTree>
    <p:extLst>
      <p:ext uri="{BB962C8B-B14F-4D97-AF65-F5344CB8AC3E}">
        <p14:creationId xmlns:p14="http://schemas.microsoft.com/office/powerpoint/2010/main" val="6273900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99403"/>
            <a:ext cx="7776864" cy="3909917"/>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Tree>
    <p:extLst>
      <p:ext uri="{BB962C8B-B14F-4D97-AF65-F5344CB8AC3E}">
        <p14:creationId xmlns:p14="http://schemas.microsoft.com/office/powerpoint/2010/main" val="9775757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99403"/>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077072"/>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5"/>
            <a:ext cx="7776864" cy="189369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Tree>
    <p:extLst>
      <p:ext uri="{BB962C8B-B14F-4D97-AF65-F5344CB8AC3E}">
        <p14:creationId xmlns:p14="http://schemas.microsoft.com/office/powerpoint/2010/main" val="19622016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公開したオープンデータに誤りが見つかりました。どう対処すればよいですか？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3350597" cy="338554"/>
          </a:xfrm>
          <a:prstGeom prst="rect">
            <a:avLst/>
          </a:prstGeom>
          <a:noFill/>
        </p:spPr>
        <p:txBody>
          <a:bodyPr wrap="none" rtlCol="0">
            <a:spAutoFit/>
          </a:bodyPr>
          <a:lstStyle/>
          <a:p>
            <a:r>
              <a:rPr kumimoji="1" lang="ja-JP" altLang="en-US" sz="1600"/>
              <a:t>データに誤りが見つかった際の作業手順</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30425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誤りが見つかったデータを非公開にします</a:t>
            </a:r>
            <a:endParaRPr kumimoji="1" lang="en-US" altLang="ja-JP" sz="1600" dirty="0"/>
          </a:p>
          <a:p>
            <a:pPr marL="342900" indent="-342900">
              <a:lnSpc>
                <a:spcPct val="150000"/>
              </a:lnSpc>
              <a:buFont typeface="+mj-lt"/>
              <a:buAutoNum type="arabicPeriod"/>
            </a:pPr>
            <a:r>
              <a:rPr kumimoji="1" lang="ja-JP" altLang="en-US" sz="1600"/>
              <a:t>重大な誤りである場合にはホームページなどに掲載します</a:t>
            </a:r>
            <a:endParaRPr kumimoji="1" lang="en-US" altLang="ja-JP" sz="1600" dirty="0"/>
          </a:p>
          <a:p>
            <a:pPr marL="800100" lvl="1" indent="-342900">
              <a:lnSpc>
                <a:spcPct val="150000"/>
              </a:lnSpc>
              <a:buFont typeface="Arial" panose="020B0604020202020204" pitchFamily="34" charset="0"/>
              <a:buChar char="•"/>
            </a:pPr>
            <a:r>
              <a:rPr kumimoji="1" lang="ja-JP" altLang="en-US" sz="1600"/>
              <a:t>データの内容やダウンロード数などから重要性を判断</a:t>
            </a:r>
            <a:endParaRPr kumimoji="1" lang="en-US" altLang="ja-JP" sz="1600" dirty="0"/>
          </a:p>
          <a:p>
            <a:pPr marL="342900" indent="-342900">
              <a:lnSpc>
                <a:spcPct val="150000"/>
              </a:lnSpc>
              <a:buFont typeface="+mj-lt"/>
              <a:buAutoNum type="arabicPeriod"/>
            </a:pPr>
            <a:r>
              <a:rPr kumimoji="1" lang="ja-JP" altLang="en-US" sz="1600"/>
              <a:t>データを修正し、正しいデータを登録し直します</a:t>
            </a:r>
            <a:endParaRPr kumimoji="1" lang="en-US" altLang="ja-JP" sz="1600" dirty="0"/>
          </a:p>
          <a:p>
            <a:pPr marL="342900" indent="-342900">
              <a:lnSpc>
                <a:spcPct val="150000"/>
              </a:lnSpc>
              <a:buFont typeface="+mj-lt"/>
              <a:buAutoNum type="arabicPeriod"/>
            </a:pPr>
            <a:r>
              <a:rPr kumimoji="1" lang="ja-JP" altLang="en-US" sz="1600"/>
              <a:t>正しいデータを公開したことをホームページで通知します</a:t>
            </a:r>
            <a:endParaRPr kumimoji="1" lang="en-US" altLang="ja-JP" sz="1600" dirty="0"/>
          </a:p>
        </p:txBody>
      </p:sp>
    </p:spTree>
    <p:extLst>
      <p:ext uri="{BB962C8B-B14F-4D97-AF65-F5344CB8AC3E}">
        <p14:creationId xmlns:p14="http://schemas.microsoft.com/office/powerpoint/2010/main" val="27672887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データに対して望ましくない改変をされた場合にはどうしたらよいですか？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775666" cy="338554"/>
          </a:xfrm>
          <a:prstGeom prst="rect">
            <a:avLst/>
          </a:prstGeom>
          <a:noFill/>
        </p:spPr>
        <p:txBody>
          <a:bodyPr wrap="none" rtlCol="0">
            <a:spAutoFit/>
          </a:bodyPr>
          <a:lstStyle/>
          <a:p>
            <a:r>
              <a:rPr kumimoji="1" lang="ja-JP" altLang="en-US" sz="1600"/>
              <a:t>データに対して望ましくない改変がされた場合の対処方法</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1"/>
            <a:ext cx="7776864" cy="331236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ライセンス違反として対処します</a:t>
            </a:r>
            <a:endParaRPr kumimoji="1"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著作者の名誉・声望を害するような二次的著作物を創作したことが理由</a:t>
            </a:r>
            <a:endParaRPr kumimoji="1" lang="en-US" altLang="ja-JP" sz="1600" dirty="0"/>
          </a:p>
          <a:p>
            <a:pPr marL="342900" indent="-342900">
              <a:lnSpc>
                <a:spcPct val="150000"/>
              </a:lnSpc>
              <a:buFont typeface="+mj-lt"/>
              <a:buAutoNum type="arabicPeriod"/>
            </a:pPr>
            <a:r>
              <a:rPr lang="ja-JP" altLang="en-US" sz="1600"/>
              <a:t>許諾者や著作者への言及を除去するように通知します</a:t>
            </a:r>
            <a:endParaRPr lang="en-US" altLang="ja-JP" sz="1600" dirty="0"/>
          </a:p>
          <a:p>
            <a:pPr marL="800100" lvl="1" indent="-342900">
              <a:lnSpc>
                <a:spcPct val="150000"/>
              </a:lnSpc>
              <a:buFont typeface="Arial" panose="020B0604020202020204" pitchFamily="34" charset="0"/>
              <a:buChar char="•"/>
            </a:pPr>
            <a:r>
              <a:rPr kumimoji="1" lang="en-US" altLang="ja-JP" sz="1600" dirty="0"/>
              <a:t>CC</a:t>
            </a:r>
            <a:r>
              <a:rPr kumimoji="1" lang="ja-JP" altLang="en-US" sz="1600"/>
              <a:t>ライセンスの場合に有効</a:t>
            </a:r>
            <a:endParaRPr kumimoji="1" lang="en-US" altLang="ja-JP" sz="1600" dirty="0"/>
          </a:p>
          <a:p>
            <a:pPr marL="800100" lvl="1" indent="-342900">
              <a:lnSpc>
                <a:spcPct val="150000"/>
              </a:lnSpc>
              <a:buFont typeface="Arial" panose="020B0604020202020204" pitchFamily="34" charset="0"/>
              <a:buChar char="•"/>
            </a:pPr>
            <a:r>
              <a:rPr kumimoji="1" lang="ja-JP" altLang="en-US" sz="1600"/>
              <a:t>クレジット表示の削除を求めます</a:t>
            </a:r>
            <a:endParaRPr kumimoji="1" lang="en-US" altLang="ja-JP" sz="1600" dirty="0"/>
          </a:p>
          <a:p>
            <a:pPr marL="800100" lvl="1" indent="-342900">
              <a:lnSpc>
                <a:spcPct val="150000"/>
              </a:lnSpc>
              <a:buFont typeface="Arial" panose="020B0604020202020204" pitchFamily="34" charset="0"/>
              <a:buChar char="•"/>
            </a:pPr>
            <a:r>
              <a:rPr kumimoji="1" lang="ja-JP" altLang="en-US" sz="1600"/>
              <a:t>通知を受けた利用者は実行可能な範囲ですべての言及を除去する義務を負います</a:t>
            </a:r>
            <a:endParaRPr kumimoji="1" lang="en-US" altLang="ja-JP" sz="1600" dirty="0"/>
          </a:p>
        </p:txBody>
      </p:sp>
    </p:spTree>
    <p:extLst>
      <p:ext uri="{BB962C8B-B14F-4D97-AF65-F5344CB8AC3E}">
        <p14:creationId xmlns:p14="http://schemas.microsoft.com/office/powerpoint/2010/main" val="11467260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「公開する」ために役に立つ具体的な事例を地域メンターが紹介します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8" name="図 7">
            <a:extLst>
              <a:ext uri="{FF2B5EF4-FFF2-40B4-BE49-F238E27FC236}">
                <a16:creationId xmlns:a16="http://schemas.microsoft.com/office/drawing/2014/main" id="{6ECBFB81-30B6-C54B-9F09-32E5DC1C093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0D73E3D4-3376-F54A-AB06-D71ACDB66A08}"/>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A49DF1F7-9085-2743-909F-B26E3AFF2601}"/>
              </a:ext>
            </a:extLst>
          </p:cNvPr>
          <p:cNvGraphicFramePr/>
          <p:nvPr>
            <p:extLst>
              <p:ext uri="{D42A27DB-BD31-4B8C-83A1-F6EECF244321}">
                <p14:modId xmlns:p14="http://schemas.microsoft.com/office/powerpoint/2010/main" val="4075420912"/>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20551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18" name="Text Box 31">
            <a:extLst>
              <a:ext uri="{FF2B5EF4-FFF2-40B4-BE49-F238E27FC236}">
                <a16:creationId xmlns:a16="http://schemas.microsoft.com/office/drawing/2014/main" id="{17CD7A48-960E-BF4C-87AF-B242A5E8FF1E}"/>
              </a:ext>
            </a:extLst>
          </p:cNvPr>
          <p:cNvSpPr txBox="1">
            <a:spLocks noChangeArrowheads="1"/>
          </p:cNvSpPr>
          <p:nvPr/>
        </p:nvSpPr>
        <p:spPr bwMode="gray">
          <a:xfrm>
            <a:off x="4842388" y="5662409"/>
            <a:ext cx="216758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３</a:t>
            </a:r>
            <a:r>
              <a:rPr lang="en-US" altLang="ja-JP" sz="2200" dirty="0">
                <a:latin typeface="+mj-ea"/>
              </a:rPr>
              <a:t> </a:t>
            </a:r>
            <a:r>
              <a:rPr lang="ja-JP" altLang="en-US" sz="2200">
                <a:latin typeface="+mj-ea"/>
              </a:rPr>
              <a:t>事例紹介</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58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オープンデータとは何ですか？</a:t>
            </a:r>
            <a:endParaRPr kumimoji="1" lang="en-US" altLang="ja-JP" sz="1600" dirty="0"/>
          </a:p>
          <a:p>
            <a:pPr marL="342900" indent="-342900">
              <a:lnSpc>
                <a:spcPct val="150000"/>
              </a:lnSpc>
              <a:buAutoNum type="arabicParenBoth"/>
            </a:pPr>
            <a:r>
              <a:rPr kumimoji="1" lang="ja-JP" altLang="en-US" sz="1600"/>
              <a:t>なぜ自治体がオープンデータに取り組む必要があるのでしょうか？</a:t>
            </a:r>
            <a:endParaRPr kumimoji="1" lang="en-US" altLang="ja-JP" sz="1600" dirty="0"/>
          </a:p>
          <a:p>
            <a:pPr marL="342900" indent="-342900">
              <a:lnSpc>
                <a:spcPct val="150000"/>
              </a:lnSpc>
              <a:buFontTx/>
              <a:buAutoNum type="arabicParenBoth"/>
            </a:pPr>
            <a:r>
              <a:rPr kumimoji="1" lang="ja-JP" altLang="en-US" sz="1600"/>
              <a:t>自治体がオープンデータに取り組むと、どんなメリットがありますか？</a:t>
            </a:r>
            <a:endParaRPr kumimoji="1" lang="en-US" altLang="ja-JP" sz="1600" dirty="0"/>
          </a:p>
          <a:p>
            <a:pPr marL="342900" indent="-342900">
              <a:lnSpc>
                <a:spcPct val="150000"/>
              </a:lnSpc>
              <a:buFontTx/>
              <a:buAutoNum type="arabicParenBoth"/>
            </a:pPr>
            <a:r>
              <a:rPr kumimoji="1" lang="ja-JP" altLang="en-US" sz="1600"/>
              <a:t>自治体がオープンデータを効果的に進めるには、どこから取り組めばよいですか？</a:t>
            </a:r>
            <a:endParaRPr kumimoji="1" lang="en-US" altLang="ja-JP" sz="1600" dirty="0"/>
          </a:p>
          <a:p>
            <a:pPr marL="342900" indent="-342900">
              <a:lnSpc>
                <a:spcPct val="150000"/>
              </a:lnSpc>
              <a:buAutoNum type="arabicParenBoth"/>
            </a:pPr>
            <a:r>
              <a:rPr kumimoji="1" lang="ja-JP" altLang="en-US" sz="1600"/>
              <a:t>オープンデータは自治体に知られているのでしょうか？</a:t>
            </a:r>
            <a:endParaRPr kumimoji="1" lang="en-US" altLang="ja-JP" sz="1600" dirty="0"/>
          </a:p>
          <a:p>
            <a:pPr marL="342900" indent="-342900">
              <a:lnSpc>
                <a:spcPct val="150000"/>
              </a:lnSpc>
              <a:buFontTx/>
              <a:buAutoNum type="arabicParenBoth"/>
            </a:pPr>
            <a:r>
              <a:rPr kumimoji="1" lang="ja-JP" altLang="en-US" sz="1600"/>
              <a:t>オープンデータを公開している自治体数はどれくらいありますか？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「踏み出す」ために役に立つ知識とノウハウを学びます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a:t>
            </a:r>
            <a:r>
              <a:rPr lang="ja-JP" altLang="en-US" sz="1200">
                <a:latin typeface="+mn-ea"/>
                <a:ea typeface="+mn-ea"/>
              </a:rPr>
              <a:t>踏み出す</a:t>
            </a:r>
            <a:endParaRPr lang="ja-JP" altLang="en-US" sz="1200" dirty="0">
              <a:latin typeface="+mn-ea"/>
              <a:ea typeface="+mn-ea"/>
            </a:endParaRPr>
          </a:p>
        </p:txBody>
      </p:sp>
    </p:spTree>
    <p:extLst>
      <p:ext uri="{BB962C8B-B14F-4D97-AF65-F5344CB8AC3E}">
        <p14:creationId xmlns:p14="http://schemas.microsoft.com/office/powerpoint/2010/main" val="32714178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marL="342900" indent="-342900">
              <a:lnSpc>
                <a:spcPct val="150000"/>
              </a:lnSpc>
              <a:buAutoNum type="arabicParenBoth"/>
            </a:pPr>
            <a:r>
              <a:rPr kumimoji="1" lang="ja-JP" altLang="en-US" sz="1600"/>
              <a:t>オープンデータの活用方法がわかりません。具体的な事例はありますか？</a:t>
            </a:r>
            <a:endParaRPr kumimoji="1" lang="en-US" altLang="ja-JP" sz="1600" dirty="0"/>
          </a:p>
          <a:p>
            <a:pPr marL="342900" indent="-342900">
              <a:lnSpc>
                <a:spcPct val="150000"/>
              </a:lnSpc>
              <a:buFontTx/>
              <a:buAutoNum type="arabicParenBoth"/>
            </a:pPr>
            <a:r>
              <a:rPr kumimoji="1" lang="ja-JP" altLang="en-US" sz="1600"/>
              <a:t>オープンデータはどこにあるのでしょうか？</a:t>
            </a:r>
            <a:endParaRPr kumimoji="1" lang="en-US" altLang="ja-JP" sz="1600" dirty="0"/>
          </a:p>
          <a:p>
            <a:pPr marL="342900" indent="-342900">
              <a:lnSpc>
                <a:spcPct val="150000"/>
              </a:lnSpc>
              <a:buFontTx/>
              <a:buAutoNum type="arabicParenBoth"/>
            </a:pPr>
            <a:r>
              <a:rPr kumimoji="1" lang="ja-JP" altLang="en-US" sz="1600"/>
              <a:t>オープンデータについて市民や企業に知ってもらうためには、どうすればよいですか？</a:t>
            </a:r>
            <a:endParaRPr kumimoji="1" lang="en-US" altLang="ja-JP" sz="1600" dirty="0"/>
          </a:p>
          <a:p>
            <a:pPr marL="342900" indent="-342900">
              <a:lnSpc>
                <a:spcPct val="150000"/>
              </a:lnSpc>
              <a:buFontTx/>
              <a:buAutoNum type="arabicParenBoth"/>
            </a:pPr>
            <a:r>
              <a:rPr kumimoji="1" lang="ja-JP" altLang="en-US" sz="1600"/>
              <a:t>民間企業はどのようなオープンデータを必要としているのでしょうか？</a:t>
            </a:r>
            <a:endParaRPr kumimoji="1" lang="en-US" altLang="ja-JP" sz="1600" dirty="0"/>
          </a:p>
          <a:p>
            <a:pPr marL="342900" indent="-342900">
              <a:lnSpc>
                <a:spcPct val="150000"/>
              </a:lnSpc>
              <a:buFontTx/>
              <a:buAutoNum type="arabicParenBoth"/>
            </a:pPr>
            <a:r>
              <a:rPr kumimoji="1" lang="ja-JP" altLang="en-US" sz="1600"/>
              <a:t>オープンデータをアプリから利用したいのですが、どうすればよいですか？</a:t>
            </a:r>
            <a:endParaRPr kumimoji="1" lang="en-US" altLang="ja-JP" sz="1600" dirty="0"/>
          </a:p>
          <a:p>
            <a:pPr marL="342900" indent="-342900">
              <a:lnSpc>
                <a:spcPct val="150000"/>
              </a:lnSpc>
              <a:buAutoNum type="arabicParenBoth"/>
            </a:pPr>
            <a:r>
              <a:rPr kumimoji="1" lang="ja-JP" altLang="en-US" sz="1600"/>
              <a:t>クリエイティブ・コモンズの表示ライセンスで提供されているデータを利用する際に、クレジット表示はどのようにすればよいですか？</a:t>
            </a:r>
            <a:endParaRPr kumimoji="1" lang="en-US" altLang="ja-JP" sz="1600" dirty="0"/>
          </a:p>
          <a:p>
            <a:pPr marL="342900" indent="-342900">
              <a:lnSpc>
                <a:spcPct val="150000"/>
              </a:lnSpc>
              <a:buAutoNum type="arabicParenBoth"/>
            </a:pPr>
            <a:r>
              <a:rPr kumimoji="1" lang="ja-JP" altLang="en-US" sz="1600"/>
              <a:t>著作物でないデータはどのように利用しても構わないのですか？</a:t>
            </a:r>
            <a:endParaRPr kumimoji="1" lang="en-US" altLang="ja-JP" sz="1600" dirty="0"/>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「活用する」ために役に立つ知識とノウハウを学びます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a:t>
            </a:r>
            <a:r>
              <a:rPr lang="en-US" altLang="ja-JP" sz="1200" dirty="0">
                <a:latin typeface="+mn-ea"/>
                <a:ea typeface="+mn-ea"/>
              </a:rPr>
              <a:t> – </a:t>
            </a:r>
            <a:r>
              <a:rPr lang="ja-JP" altLang="en-US" sz="1200">
                <a:latin typeface="+mn-ea"/>
                <a:ea typeface="+mn-ea"/>
              </a:rPr>
              <a:t>活用する</a:t>
            </a:r>
            <a:endParaRPr lang="ja-JP" altLang="en-US" sz="1200" dirty="0">
              <a:latin typeface="+mn-ea"/>
              <a:ea typeface="+mn-ea"/>
            </a:endParaRPr>
          </a:p>
        </p:txBody>
      </p:sp>
    </p:spTree>
    <p:extLst>
      <p:ext uri="{BB962C8B-B14F-4D97-AF65-F5344CB8AC3E}">
        <p14:creationId xmlns:p14="http://schemas.microsoft.com/office/powerpoint/2010/main" val="27202726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266429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ct val="150000"/>
              </a:lnSpc>
              <a:buFont typeface="+mj-lt"/>
              <a:buAutoNum type="arabicPeriod"/>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ct val="150000"/>
              </a:lnSpc>
              <a:buFont typeface="+mj-lt"/>
              <a:buAutoNum type="arabicPeriod"/>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ct val="150000"/>
              </a:lnSpc>
              <a:buFont typeface="+mj-lt"/>
              <a:buAutoNum type="arabicPeriod"/>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
        <p:nvSpPr>
          <p:cNvPr id="2" name="テキスト ボックス 1">
            <a:extLst>
              <a:ext uri="{FF2B5EF4-FFF2-40B4-BE49-F238E27FC236}">
                <a16:creationId xmlns:a16="http://schemas.microsoft.com/office/drawing/2014/main" id="{063DADEA-1401-CD40-9D5A-F3FE9E03D58A}"/>
              </a:ext>
            </a:extLst>
          </p:cNvPr>
          <p:cNvSpPr txBox="1"/>
          <p:nvPr/>
        </p:nvSpPr>
        <p:spPr>
          <a:xfrm>
            <a:off x="6548823" y="6021288"/>
            <a:ext cx="2199641"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資料集「利活用事例」へ</a:t>
            </a:r>
            <a:endParaRPr kumimoji="1" lang="ja-JP" altLang="en-US" sz="1600"/>
          </a:p>
        </p:txBody>
      </p:sp>
      <p:sp>
        <p:nvSpPr>
          <p:cNvPr id="3" name="右矢印 2">
            <a:extLst>
              <a:ext uri="{FF2B5EF4-FFF2-40B4-BE49-F238E27FC236}">
                <a16:creationId xmlns:a16="http://schemas.microsoft.com/office/drawing/2014/main" id="{D9E1D5BA-0F69-6540-B574-AB7A4AF30CA7}"/>
              </a:ext>
            </a:extLst>
          </p:cNvPr>
          <p:cNvSpPr/>
          <p:nvPr/>
        </p:nvSpPr>
        <p:spPr>
          <a:xfrm>
            <a:off x="6119815" y="5949280"/>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0525795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オープンデータはどこにあるのでしょうか？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132589" cy="338554"/>
          </a:xfrm>
          <a:prstGeom prst="rect">
            <a:avLst/>
          </a:prstGeom>
          <a:noFill/>
        </p:spPr>
        <p:txBody>
          <a:bodyPr wrap="none" rtlCol="0">
            <a:spAutoFit/>
          </a:bodyPr>
          <a:lstStyle/>
          <a:p>
            <a:r>
              <a:rPr kumimoji="1" lang="ja-JP" altLang="en-US" sz="1600"/>
              <a:t>日本の代表的なオープンデータサイト</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539552" y="2204864"/>
            <a:ext cx="7776864" cy="3844759"/>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220"/>
              </a:lnSpc>
              <a:buFont typeface="Wingdings" pitchFamily="2" charset="2"/>
              <a:buChar char="l"/>
            </a:pPr>
            <a:r>
              <a:rPr kumimoji="1" lang="ja-JP" altLang="en-US" sz="1600"/>
              <a:t>政府</a:t>
            </a:r>
          </a:p>
          <a:p>
            <a:pPr marL="800100" lvl="1" indent="-342900">
              <a:lnSpc>
                <a:spcPts val="2220"/>
              </a:lnSpc>
              <a:buFont typeface="Arial" panose="020B0604020202020204" pitchFamily="34" charset="0"/>
              <a:buChar char="•"/>
            </a:pPr>
            <a:r>
              <a:rPr kumimoji="1" lang="ja-JP" altLang="en-US" sz="1600"/>
              <a:t>日本政府のデータカタログサイト</a:t>
            </a:r>
          </a:p>
          <a:p>
            <a:pPr marL="800100" lvl="1" indent="-342900">
              <a:lnSpc>
                <a:spcPts val="2220"/>
              </a:lnSpc>
              <a:buFont typeface="Arial" panose="020B0604020202020204" pitchFamily="34" charset="0"/>
              <a:buChar char="•"/>
            </a:pPr>
            <a:r>
              <a:rPr kumimoji="1" lang="en" altLang="ja-JP" sz="1600" dirty="0"/>
              <a:t>e-stat </a:t>
            </a:r>
            <a:r>
              <a:rPr kumimoji="1" lang="ja-JP" altLang="en-US" sz="1600"/>
              <a:t>政府統計の総合窓口</a:t>
            </a:r>
          </a:p>
          <a:p>
            <a:pPr marL="800100" lvl="1" indent="-342900">
              <a:lnSpc>
                <a:spcPts val="2220"/>
              </a:lnSpc>
              <a:buFont typeface="Arial" panose="020B0604020202020204" pitchFamily="34" charset="0"/>
              <a:buChar char="•"/>
            </a:pPr>
            <a:r>
              <a:rPr kumimoji="1" lang="ja-JP" altLang="en-US" sz="1600"/>
              <a:t>国土数値情報 </a:t>
            </a:r>
            <a:r>
              <a:rPr kumimoji="1" lang="en-US" altLang="ja-JP" sz="1600" dirty="0"/>
              <a:t>– </a:t>
            </a:r>
            <a:r>
              <a:rPr kumimoji="1" lang="ja-JP" altLang="en-US" sz="1600"/>
              <a:t>ダウンロードサービス</a:t>
            </a:r>
          </a:p>
          <a:p>
            <a:pPr marL="800100" lvl="1" indent="-342900">
              <a:lnSpc>
                <a:spcPts val="2220"/>
              </a:lnSpc>
              <a:buFont typeface="Arial" panose="020B0604020202020204" pitchFamily="34" charset="0"/>
              <a:buChar char="•"/>
            </a:pPr>
            <a:r>
              <a:rPr kumimoji="1" lang="en" altLang="ja-JP" sz="1600" dirty="0"/>
              <a:t>RESAS </a:t>
            </a:r>
            <a:r>
              <a:rPr kumimoji="1" lang="ja-JP" altLang="en-US" sz="1600"/>
              <a:t>地域経済分析システム</a:t>
            </a:r>
          </a:p>
          <a:p>
            <a:pPr marL="800100" lvl="1" indent="-342900">
              <a:lnSpc>
                <a:spcPts val="2220"/>
              </a:lnSpc>
              <a:buFont typeface="Arial" panose="020B0604020202020204" pitchFamily="34" charset="0"/>
              <a:buChar char="•"/>
            </a:pPr>
            <a:r>
              <a:rPr kumimoji="1" lang="en" altLang="ja-JP" sz="1600" dirty="0"/>
              <a:t>RESAS API</a:t>
            </a:r>
            <a:endParaRPr kumimoji="1" lang="ja-JP" altLang="en-US" sz="1600"/>
          </a:p>
          <a:p>
            <a:pPr marL="800100" lvl="1" indent="-342900">
              <a:lnSpc>
                <a:spcPts val="2220"/>
              </a:lnSpc>
              <a:buFont typeface="Arial" panose="020B0604020202020204" pitchFamily="34" charset="0"/>
              <a:buChar char="•"/>
            </a:pPr>
            <a:r>
              <a:rPr kumimoji="1" lang="ja-JP" altLang="en-US" sz="1600"/>
              <a:t>気象庁 </a:t>
            </a:r>
            <a:r>
              <a:rPr kumimoji="1" lang="en-US" altLang="ja-JP" sz="1600" dirty="0"/>
              <a:t>– </a:t>
            </a:r>
            <a:r>
              <a:rPr kumimoji="1" lang="ja-JP" altLang="en-US" sz="1600"/>
              <a:t>数値データページリンク集</a:t>
            </a:r>
          </a:p>
          <a:p>
            <a:pPr marL="800100" lvl="1" indent="-342900">
              <a:lnSpc>
                <a:spcPts val="2220"/>
              </a:lnSpc>
              <a:buFont typeface="Arial" panose="020B0604020202020204" pitchFamily="34" charset="0"/>
              <a:buChar char="•"/>
            </a:pPr>
            <a:r>
              <a:rPr kumimoji="1" lang="ja-JP" altLang="en-US" sz="1600"/>
              <a:t>法人インフォ</a:t>
            </a:r>
          </a:p>
          <a:p>
            <a:pPr marL="342900" indent="-342900">
              <a:lnSpc>
                <a:spcPts val="2220"/>
              </a:lnSpc>
              <a:buFont typeface="Wingdings" pitchFamily="2" charset="2"/>
              <a:buChar char="l"/>
            </a:pPr>
            <a:r>
              <a:rPr kumimoji="1" lang="ja-JP" altLang="en-US" sz="1600"/>
              <a:t>自治体</a:t>
            </a:r>
          </a:p>
          <a:p>
            <a:pPr marL="800100" lvl="1" indent="-342900">
              <a:lnSpc>
                <a:spcPts val="2220"/>
              </a:lnSpc>
              <a:buFont typeface="Arial" panose="020B0604020202020204" pitchFamily="34" charset="0"/>
              <a:buChar char="•"/>
            </a:pPr>
            <a:r>
              <a:rPr kumimoji="1" lang="ja-JP" altLang="en-US" sz="1600"/>
              <a:t>自治体オープンデータサイト一覧</a:t>
            </a:r>
          </a:p>
          <a:p>
            <a:pPr marL="342900" indent="-342900">
              <a:lnSpc>
                <a:spcPts val="2220"/>
              </a:lnSpc>
              <a:buFont typeface="Wingdings" pitchFamily="2" charset="2"/>
              <a:buChar char="l"/>
            </a:pPr>
            <a:r>
              <a:rPr kumimoji="1" lang="ja-JP" altLang="en-US" sz="1600"/>
              <a:t>民間</a:t>
            </a:r>
          </a:p>
          <a:p>
            <a:pPr marL="800100" lvl="1" indent="-342900">
              <a:lnSpc>
                <a:spcPts val="2220"/>
              </a:lnSpc>
              <a:buFont typeface="Arial" panose="020B0604020202020204" pitchFamily="34" charset="0"/>
              <a:buChar char="•"/>
            </a:pPr>
            <a:r>
              <a:rPr kumimoji="1" lang="en" altLang="ja-JP" sz="1600" dirty="0"/>
              <a:t>G</a:t>
            </a:r>
            <a:r>
              <a:rPr kumimoji="1" lang="ja-JP" altLang="en-US" sz="1600"/>
              <a:t>空間情報センター</a:t>
            </a:r>
          </a:p>
          <a:p>
            <a:pPr marL="800100" lvl="1" indent="-342900">
              <a:lnSpc>
                <a:spcPts val="2220"/>
              </a:lnSpc>
              <a:buFont typeface="Arial" panose="020B0604020202020204" pitchFamily="34" charset="0"/>
              <a:buChar char="•"/>
            </a:pPr>
            <a:r>
              <a:rPr kumimoji="1" lang="ja-JP" altLang="en-US" sz="1600"/>
              <a:t>オープンデータモニター</a:t>
            </a:r>
            <a:endParaRPr kumimoji="1" lang="ja-JP" altLang="en" sz="1600"/>
          </a:p>
        </p:txBody>
      </p:sp>
      <p:sp>
        <p:nvSpPr>
          <p:cNvPr id="13" name="テキスト ボックス 12">
            <a:extLst>
              <a:ext uri="{FF2B5EF4-FFF2-40B4-BE49-F238E27FC236}">
                <a16:creationId xmlns:a16="http://schemas.microsoft.com/office/drawing/2014/main" id="{4A21AB76-7C47-2D43-A070-671E68C052DD}"/>
              </a:ext>
            </a:extLst>
          </p:cNvPr>
          <p:cNvSpPr txBox="1"/>
          <p:nvPr/>
        </p:nvSpPr>
        <p:spPr>
          <a:xfrm>
            <a:off x="5602797" y="6129299"/>
            <a:ext cx="3289683"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資料集「日本のオープンデータサイト」へ</a:t>
            </a:r>
            <a:endParaRPr kumimoji="1" lang="ja-JP" altLang="en-US" sz="1600"/>
          </a:p>
        </p:txBody>
      </p:sp>
      <p:sp>
        <p:nvSpPr>
          <p:cNvPr id="14" name="右矢印 13">
            <a:extLst>
              <a:ext uri="{FF2B5EF4-FFF2-40B4-BE49-F238E27FC236}">
                <a16:creationId xmlns:a16="http://schemas.microsoft.com/office/drawing/2014/main" id="{F5115908-942A-4F4A-BFB5-5DB349B7F927}"/>
              </a:ext>
            </a:extLst>
          </p:cNvPr>
          <p:cNvSpPr/>
          <p:nvPr/>
        </p:nvSpPr>
        <p:spPr>
          <a:xfrm>
            <a:off x="5183711"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extLst>
      <p:ext uri="{BB962C8B-B14F-4D97-AF65-F5344CB8AC3E}">
        <p14:creationId xmlns:p14="http://schemas.microsoft.com/office/powerpoint/2010/main" val="11503928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mj-lt"/>
              <a:buAutoNum type="arabicPeriod"/>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mj-lt"/>
              <a:buAutoNum type="arabicPeriod"/>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mj-lt"/>
              <a:buAutoNum type="arabicPeriod"/>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mj-lt"/>
              <a:buAutoNum type="arabicPeriod"/>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mj-lt"/>
              <a:buAutoNum type="arabicPeriod"/>
            </a:pPr>
            <a:r>
              <a:rPr kumimoji="1" lang="ja-JP" altLang="en-US" sz="1600"/>
              <a:t>エンジニアやデザイナーの参加が必要です</a:t>
            </a:r>
            <a:endParaRPr kumimoji="1" lang="en-US" altLang="ja-JP" sz="1600" dirty="0"/>
          </a:p>
          <a:p>
            <a:pPr marL="342900" indent="-342900">
              <a:lnSpc>
                <a:spcPct val="150000"/>
              </a:lnSpc>
              <a:buFont typeface="+mj-lt"/>
              <a:buAutoNum type="arabicPeriod"/>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sp>
        <p:nvSpPr>
          <p:cNvPr id="13" name="テキスト ボックス 12">
            <a:extLst>
              <a:ext uri="{FF2B5EF4-FFF2-40B4-BE49-F238E27FC236}">
                <a16:creationId xmlns:a16="http://schemas.microsoft.com/office/drawing/2014/main" id="{4A21AB76-7C47-2D43-A070-671E68C052DD}"/>
              </a:ext>
            </a:extLst>
          </p:cNvPr>
          <p:cNvSpPr txBox="1"/>
          <p:nvPr/>
        </p:nvSpPr>
        <p:spPr>
          <a:xfrm>
            <a:off x="5903448" y="6129299"/>
            <a:ext cx="2484976" cy="338554"/>
          </a:xfrm>
          <a:prstGeom prst="rect">
            <a:avLst/>
          </a:prstGeom>
          <a:noFill/>
        </p:spPr>
        <p:txBody>
          <a:bodyPr wrap="none" rtlCol="0">
            <a:spAutoFit/>
          </a:bodyPr>
          <a:lstStyle/>
          <a:p>
            <a:r>
              <a:rPr kumimoji="1" lang="ja-JP" altLang="en-US" sz="1600">
                <a:hlinkClick r:id="" action="ppaction://noaction">
                  <a:extLst>
                    <a:ext uri="{A12FA001-AC4F-418D-AE19-62706E023703}">
                      <ahyp:hlinkClr xmlns:ahyp="http://schemas.microsoft.com/office/drawing/2018/hyperlinkcolor" val="tx"/>
                    </a:ext>
                  </a:extLst>
                </a:hlinkClick>
              </a:rPr>
              <a:t>資料集「企業ニーズ調査」へ</a:t>
            </a:r>
            <a:endParaRPr kumimoji="1" lang="ja-JP" altLang="en-US" sz="1600"/>
          </a:p>
        </p:txBody>
      </p:sp>
      <p:sp>
        <p:nvSpPr>
          <p:cNvPr id="14" name="右矢印 13">
            <a:extLst>
              <a:ext uri="{FF2B5EF4-FFF2-40B4-BE49-F238E27FC236}">
                <a16:creationId xmlns:a16="http://schemas.microsoft.com/office/drawing/2014/main" id="{F5115908-942A-4F4A-BFB5-5DB349B7F927}"/>
              </a:ext>
            </a:extLst>
          </p:cNvPr>
          <p:cNvSpPr/>
          <p:nvPr/>
        </p:nvSpPr>
        <p:spPr>
          <a:xfrm>
            <a:off x="5484362" y="6057291"/>
            <a:ext cx="429008" cy="468053"/>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ボックス 14">
            <a:extLst>
              <a:ext uri="{FF2B5EF4-FFF2-40B4-BE49-F238E27FC236}">
                <a16:creationId xmlns:a16="http://schemas.microsoft.com/office/drawing/2014/main" id="{FB7F453D-4C85-3643-A623-ED6F3CED5FCA}"/>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a:t>
            </a:r>
            <a:endParaRPr kumimoji="1" lang="en-US" altLang="ja-JP" sz="1200" dirty="0"/>
          </a:p>
          <a:p>
            <a:r>
              <a:rPr kumimoji="1" lang="ja-JP" altLang="en-US" sz="1200"/>
              <a:t>をもとに公益財団法人九州先端科学技術研究所が作成</a:t>
            </a:r>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Tree>
    <p:extLst>
      <p:ext uri="{BB962C8B-B14F-4D97-AF65-F5344CB8AC3E}">
        <p14:creationId xmlns:p14="http://schemas.microsoft.com/office/powerpoint/2010/main" val="18579181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65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カタログサイトの</a:t>
            </a:r>
            <a:r>
              <a:rPr kumimoji="1" lang="en-US" altLang="ja-JP" sz="1600" dirty="0"/>
              <a:t>API(*1)</a:t>
            </a:r>
            <a:r>
              <a:rPr kumimoji="1" lang="ja-JP" altLang="en-US" sz="1600"/>
              <a:t>を通じて使用</a:t>
            </a:r>
            <a:endParaRPr kumimoji="1" lang="en-US" altLang="ja-JP" sz="1600" dirty="0"/>
          </a:p>
        </p:txBody>
      </p:sp>
      <p:sp>
        <p:nvSpPr>
          <p:cNvPr id="13" name="テキスト ボックス 12">
            <a:extLst>
              <a:ext uri="{FF2B5EF4-FFF2-40B4-BE49-F238E27FC236}">
                <a16:creationId xmlns:a16="http://schemas.microsoft.com/office/drawing/2014/main" id="{1E332F82-8504-F541-A6F0-91D3FFA2ED9E}"/>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API(*2)</a:t>
            </a:r>
            <a:r>
              <a:rPr kumimoji="1" lang="ja-JP" altLang="en-US" sz="1600"/>
              <a:t>の使用例</a:t>
            </a:r>
          </a:p>
        </p:txBody>
      </p:sp>
      <p:sp>
        <p:nvSpPr>
          <p:cNvPr id="14" name="正方形/長方形 13">
            <a:extLst>
              <a:ext uri="{FF2B5EF4-FFF2-40B4-BE49-F238E27FC236}">
                <a16:creationId xmlns:a16="http://schemas.microsoft.com/office/drawing/2014/main" id="{A440D016-A82B-BA41-A326-CFB87F5D88C5}"/>
              </a:ext>
            </a:extLst>
          </p:cNvPr>
          <p:cNvSpPr/>
          <p:nvPr/>
        </p:nvSpPr>
        <p:spPr>
          <a:xfrm>
            <a:off x="742365" y="4335299"/>
            <a:ext cx="7776864" cy="149166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データセットの一覧を取得する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ct val="15000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ct val="15000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6D1553B7-8AF8-6441-97B0-3AB9B4E138C6}"/>
              </a:ext>
            </a:extLst>
          </p:cNvPr>
          <p:cNvSpPr txBox="1"/>
          <p:nvPr/>
        </p:nvSpPr>
        <p:spPr>
          <a:xfrm>
            <a:off x="323528" y="5949280"/>
            <a:ext cx="8640960" cy="461665"/>
          </a:xfrm>
          <a:prstGeom prst="rect">
            <a:avLst/>
          </a:prstGeom>
          <a:noFill/>
        </p:spPr>
        <p:txBody>
          <a:bodyPr wrap="square" rtlCol="0">
            <a:spAutoFit/>
          </a:bodyPr>
          <a:lstStyle/>
          <a:p>
            <a:r>
              <a:rPr kumimoji="1" lang="en-US" altLang="ja-JP" sz="1200" dirty="0"/>
              <a:t>(*1)API(</a:t>
            </a:r>
            <a:r>
              <a:rPr kumimoji="1" lang="ja-JP" altLang="en-US" sz="1200"/>
              <a:t>アプリケーション・プログラミング・インタフェース）とは、プログラムから機能を呼び出すための仕組みです。</a:t>
            </a:r>
            <a:endParaRPr kumimoji="1" lang="en-US" altLang="ja-JP" sz="1200" dirty="0"/>
          </a:p>
          <a:p>
            <a:r>
              <a:rPr kumimoji="1" lang="en-US" altLang="ja-JP" sz="1200" dirty="0"/>
              <a:t>(*2) 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5431167" cy="338554"/>
          </a:xfrm>
          <a:prstGeom prst="rect">
            <a:avLst/>
          </a:prstGeom>
          <a:noFill/>
        </p:spPr>
        <p:txBody>
          <a:bodyPr wrap="none" rtlCol="0">
            <a:spAutoFit/>
          </a:bodyPr>
          <a:lstStyle/>
          <a:p>
            <a:r>
              <a:rPr kumimoji="1" lang="ja-JP" altLang="en-US" sz="1600"/>
              <a:t>クリエイティブ・コモンズ表示</a:t>
            </a:r>
            <a:r>
              <a:rPr kumimoji="1" lang="en-US" altLang="ja-JP" sz="1600" dirty="0"/>
              <a:t>4.0</a:t>
            </a:r>
            <a:r>
              <a:rPr kumimoji="1" lang="ja-JP" altLang="en-US" sz="1600"/>
              <a:t>（</a:t>
            </a:r>
            <a:r>
              <a:rPr kumimoji="1" lang="en" altLang="ja-JP" sz="1600" dirty="0"/>
              <a:t>CC-BY 4.0</a:t>
            </a:r>
            <a:r>
              <a:rPr kumimoji="1" lang="ja-JP" altLang="en" sz="1600"/>
              <a:t>）</a:t>
            </a:r>
            <a:r>
              <a:rPr kumimoji="1" lang="ja-JP" altLang="en-US" sz="1600"/>
              <a:t>ライセンスの場合</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9893"/>
            <a:ext cx="7776864" cy="4051435"/>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220"/>
              </a:lnSpc>
              <a:buFont typeface="+mj-lt"/>
              <a:buAutoNum type="arabicPeriod"/>
            </a:pPr>
            <a:r>
              <a:rPr kumimoji="1" lang="ja-JP" altLang="en-US" sz="1600"/>
              <a:t>「このデータセットは</a:t>
            </a:r>
            <a:r>
              <a:rPr kumimoji="1" lang="en" altLang="ja-JP" sz="1600" dirty="0"/>
              <a:t>CC BY 4.0</a:t>
            </a:r>
            <a:r>
              <a:rPr kumimoji="1" lang="ja-JP" altLang="en-US" sz="1600"/>
              <a:t>で提供されています」「このデータセットはクリエイティブ・コモンズ表示</a:t>
            </a:r>
            <a:r>
              <a:rPr kumimoji="1" lang="en-US" altLang="ja-JP" sz="1600" dirty="0"/>
              <a:t>4.0</a:t>
            </a:r>
            <a:r>
              <a:rPr kumimoji="1" lang="ja-JP" altLang="en-US" sz="1600"/>
              <a:t>で提供されています」など、ライセンスに関する注意書きがあれば、それを「内容を変更せず、見やすい態様でそのまま掲載」します。</a:t>
            </a:r>
          </a:p>
          <a:p>
            <a:pPr marL="342900" indent="-342900">
              <a:lnSpc>
                <a:spcPts val="2220"/>
              </a:lnSpc>
              <a:buFont typeface="+mj-lt"/>
              <a:buAutoNum type="arabicPeriod"/>
            </a:pPr>
            <a:r>
              <a:rPr kumimoji="1" lang="ja-JP" altLang="en-US" sz="1600"/>
              <a:t>ライセンスの本文または</a:t>
            </a:r>
            <a:r>
              <a:rPr kumimoji="1" lang="en" altLang="ja-JP" sz="1600" dirty="0"/>
              <a:t>URL</a:t>
            </a:r>
            <a:r>
              <a:rPr kumimoji="1" lang="ja-JP" altLang="en-US" sz="1600"/>
              <a:t>を添付または表示します。</a:t>
            </a:r>
          </a:p>
          <a:p>
            <a:pPr marL="342900" indent="-342900">
              <a:lnSpc>
                <a:spcPts val="2220"/>
              </a:lnSpc>
              <a:buFont typeface="+mj-lt"/>
              <a:buAutoNum type="arabicPeriod"/>
            </a:pPr>
            <a:r>
              <a:rPr kumimoji="1" lang="ja-JP" altLang="en-US" sz="1600"/>
              <a:t>免責条項に関する注意書きがある場合は、それを「内容を変更せず、見やすい態様でそのまま掲載」します。</a:t>
            </a:r>
          </a:p>
          <a:p>
            <a:pPr marL="342900" indent="-342900">
              <a:lnSpc>
                <a:spcPts val="2220"/>
              </a:lnSpc>
              <a:buFont typeface="+mj-lt"/>
              <a:buAutoNum type="arabicPeriod"/>
            </a:pPr>
            <a:r>
              <a:rPr kumimoji="1" lang="ja-JP" altLang="en-US" sz="1600"/>
              <a:t>データセットに関する著作権表示がある場合は、「すべての著作権表示をそのままにして」おきます。</a:t>
            </a:r>
          </a:p>
          <a:p>
            <a:pPr marL="342900" indent="-342900">
              <a:lnSpc>
                <a:spcPts val="2220"/>
              </a:lnSpc>
              <a:buFont typeface="+mj-lt"/>
              <a:buAutoNum type="arabicPeriod"/>
            </a:pPr>
            <a:r>
              <a:rPr kumimoji="1" lang="ja-JP" altLang="en-US" sz="1600"/>
              <a:t>著作者などの名前がある場合は表示します。</a:t>
            </a:r>
          </a:p>
          <a:p>
            <a:pPr marL="342900" indent="-342900">
              <a:lnSpc>
                <a:spcPts val="2220"/>
              </a:lnSpc>
              <a:buFont typeface="+mj-lt"/>
              <a:buAutoNum type="arabicPeriod"/>
            </a:pPr>
            <a:r>
              <a:rPr kumimoji="1" lang="ja-JP" altLang="en-US" sz="1600"/>
              <a:t>データセットのタイトルがある場合は表示します。</a:t>
            </a:r>
          </a:p>
          <a:p>
            <a:pPr marL="342900" indent="-342900">
              <a:lnSpc>
                <a:spcPts val="2220"/>
              </a:lnSpc>
              <a:buFont typeface="+mj-lt"/>
              <a:buAutoNum type="arabicPeriod"/>
            </a:pPr>
            <a:r>
              <a:rPr kumimoji="1" lang="ja-JP" altLang="en-US" sz="1600"/>
              <a:t>特にデータに添付するべき</a:t>
            </a:r>
            <a:r>
              <a:rPr kumimoji="1" lang="en" altLang="ja-JP" sz="1600" dirty="0"/>
              <a:t>URL</a:t>
            </a:r>
            <a:r>
              <a:rPr kumimoji="1" lang="ja-JP" altLang="en-US" sz="1600"/>
              <a:t>があればその</a:t>
            </a:r>
            <a:r>
              <a:rPr kumimoji="1" lang="en" altLang="ja-JP" sz="1600" dirty="0"/>
              <a:t>URL</a:t>
            </a:r>
            <a:r>
              <a:rPr kumimoji="1" lang="ja-JP" altLang="en-US" sz="1600"/>
              <a:t>を添付します。</a:t>
            </a:r>
            <a:endParaRPr kumimoji="1" lang="en-US" altLang="ja-JP" sz="1600" dirty="0"/>
          </a:p>
          <a:p>
            <a:pPr marL="342900" indent="-342900">
              <a:lnSpc>
                <a:spcPts val="2220"/>
              </a:lnSpc>
              <a:buFont typeface="+mj-lt"/>
              <a:buAutoNum type="arabicPeriod"/>
            </a:pPr>
            <a:r>
              <a:rPr kumimoji="1" lang="ja-JP" altLang="en-US" sz="1600"/>
              <a:t>データを加工して、二次的著作物に相当するようなものを作成した場合には、その二次的著作物中で、データを利用していることを示すクレジットを合理的な方法で表示します。</a:t>
            </a:r>
          </a:p>
        </p:txBody>
      </p:sp>
    </p:spTree>
    <p:extLst>
      <p:ext uri="{BB962C8B-B14F-4D97-AF65-F5344CB8AC3E}">
        <p14:creationId xmlns:p14="http://schemas.microsoft.com/office/powerpoint/2010/main" val="4664383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著作物でないデータはどのように利用しても構わないのですか？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486852" cy="338554"/>
          </a:xfrm>
          <a:prstGeom prst="rect">
            <a:avLst/>
          </a:prstGeom>
          <a:noFill/>
        </p:spPr>
        <p:txBody>
          <a:bodyPr wrap="none" rtlCol="0">
            <a:spAutoFit/>
          </a:bodyPr>
          <a:lstStyle/>
          <a:p>
            <a:r>
              <a:rPr kumimoji="1" lang="ja-JP" altLang="en-US" sz="1600"/>
              <a:t>著作物でないデータの利用に関する制約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著作権法上は利用に制限はありません</a:t>
            </a:r>
            <a:endParaRPr kumimoji="1" lang="en-US" altLang="ja-JP" sz="1600" dirty="0"/>
          </a:p>
          <a:p>
            <a:pPr marL="285750" indent="-285750">
              <a:lnSpc>
                <a:spcPct val="150000"/>
              </a:lnSpc>
              <a:buFont typeface="Wingdings" pitchFamily="2" charset="2"/>
              <a:buChar char="l"/>
            </a:pPr>
            <a:r>
              <a:rPr kumimoji="1" lang="ja-JP" altLang="en-US" sz="1600"/>
              <a:t>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39524496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ctr" anchorCtr="1"/>
          <a:lstStyle/>
          <a:p>
            <a:pPr>
              <a:lnSpc>
                <a:spcPct val="100000"/>
              </a:lnSpc>
            </a:pPr>
            <a:endParaRPr kumimoji="1" lang="ja-JP" altLang="en-US" sz="6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「活用する」ために役に立つ具体的な事例を地域メンターが紹介します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4.3 </a:t>
            </a:r>
            <a:r>
              <a:rPr lang="ja-JP" altLang="en-US">
                <a:latin typeface="+mn-ea"/>
                <a:ea typeface="+mn-ea"/>
              </a:rPr>
              <a:t>事例紹介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8" name="図 7">
            <a:extLst>
              <a:ext uri="{FF2B5EF4-FFF2-40B4-BE49-F238E27FC236}">
                <a16:creationId xmlns:a16="http://schemas.microsoft.com/office/drawing/2014/main" id="{60AD67A2-9C6F-7C4F-BED5-20D1F15166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900" y="1829857"/>
            <a:ext cx="8748588" cy="4695485"/>
          </a:xfrm>
          <a:prstGeom prst="rect">
            <a:avLst/>
          </a:prstGeom>
        </p:spPr>
      </p:pic>
      <p:sp>
        <p:nvSpPr>
          <p:cNvPr id="9" name="テキスト ボックス 8">
            <a:extLst>
              <a:ext uri="{FF2B5EF4-FFF2-40B4-BE49-F238E27FC236}">
                <a16:creationId xmlns:a16="http://schemas.microsoft.com/office/drawing/2014/main" id="{08DAAADD-1189-664A-B191-01C4D8DCB6B3}"/>
              </a:ext>
            </a:extLst>
          </p:cNvPr>
          <p:cNvSpPr txBox="1"/>
          <p:nvPr/>
        </p:nvSpPr>
        <p:spPr>
          <a:xfrm>
            <a:off x="1409336" y="6176337"/>
            <a:ext cx="5538928" cy="276999"/>
          </a:xfrm>
          <a:prstGeom prst="rect">
            <a:avLst/>
          </a:prstGeom>
          <a:noFill/>
        </p:spPr>
        <p:txBody>
          <a:bodyPr wrap="square" rtlCol="0">
            <a:spAutoFit/>
          </a:bodyPr>
          <a:lstStyle/>
          <a:p>
            <a:r>
              <a:rPr kumimoji="1" lang="en" altLang="ja-JP" sz="1200" dirty="0">
                <a:solidFill>
                  <a:schemeClr val="bg1"/>
                </a:solidFill>
              </a:rPr>
              <a:t>"Me on top of a mountain" by Tristan is licensed under CC BY 2.0</a:t>
            </a:r>
            <a:endParaRPr kumimoji="1" lang="ja-JP" altLang="en-US" sz="1200">
              <a:solidFill>
                <a:schemeClr val="bg1"/>
              </a:solidFill>
            </a:endParaRPr>
          </a:p>
        </p:txBody>
      </p:sp>
      <p:graphicFrame>
        <p:nvGraphicFramePr>
          <p:cNvPr id="12" name="図表 11">
            <a:extLst>
              <a:ext uri="{FF2B5EF4-FFF2-40B4-BE49-F238E27FC236}">
                <a16:creationId xmlns:a16="http://schemas.microsoft.com/office/drawing/2014/main" id="{DAEB1BD9-BE81-E549-BD32-EE4952CDD587}"/>
              </a:ext>
            </a:extLst>
          </p:cNvPr>
          <p:cNvGraphicFramePr/>
          <p:nvPr>
            <p:extLst>
              <p:ext uri="{D42A27DB-BD31-4B8C-83A1-F6EECF244321}">
                <p14:modId xmlns:p14="http://schemas.microsoft.com/office/powerpoint/2010/main" val="1016221294"/>
              </p:ext>
            </p:extLst>
          </p:nvPr>
        </p:nvGraphicFramePr>
        <p:xfrm>
          <a:off x="899592" y="2527968"/>
          <a:ext cx="3992561" cy="21551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92863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32415380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5" name="図 4">
            <a:extLst>
              <a:ext uri="{FF2B5EF4-FFF2-40B4-BE49-F238E27FC236}">
                <a16:creationId xmlns:a16="http://schemas.microsoft.com/office/drawing/2014/main" id="{184407D2-DADC-9B4B-A9D7-3927AA3CBDF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5576" y="1602821"/>
            <a:ext cx="7725763" cy="3626379"/>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71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1824134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pic>
        <p:nvPicPr>
          <p:cNvPr id="3" name="図 2">
            <a:extLst>
              <a:ext uri="{FF2B5EF4-FFF2-40B4-BE49-F238E27FC236}">
                <a16:creationId xmlns:a16="http://schemas.microsoft.com/office/drawing/2014/main" id="{19C198D8-438F-CB42-B53D-08D892829E4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1600" y="2041024"/>
            <a:ext cx="7200800" cy="4052272"/>
          </a:xfrm>
          <a:prstGeom prst="rect">
            <a:avLst/>
          </a:prstGeom>
        </p:spPr>
      </p:pic>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spTree>
    <p:extLst>
      <p:ext uri="{BB962C8B-B14F-4D97-AF65-F5344CB8AC3E}">
        <p14:creationId xmlns:p14="http://schemas.microsoft.com/office/powerpoint/2010/main" val="716762450"/>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7600</Words>
  <Application>Microsoft Office PowerPoint</Application>
  <PresentationFormat>画面に合わせる (4:3)</PresentationFormat>
  <Paragraphs>791</Paragraphs>
  <Slides>71</Slides>
  <Notes>71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71</vt:i4>
      </vt:variant>
    </vt:vector>
  </HeadingPairs>
  <TitlesOfParts>
    <vt:vector size="77" baseType="lpstr">
      <vt:lpstr>Arial Unicode MS</vt:lpstr>
      <vt:lpstr>Meiryo UI</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1.2 「踏み出す」ためのノウハウ</vt:lpstr>
      <vt:lpstr>1.3 事例紹介</vt:lpstr>
      <vt:lpstr>PowerPoint プレゼンテーション</vt:lpstr>
      <vt:lpstr>2.1 環境整備の取組と課題</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2.2 「整備する」ためのノウハウ</vt:lpstr>
      <vt:lpstr>2.3 事例紹介</vt:lpstr>
      <vt:lpstr>PowerPoint プレゼンテーション</vt:lpstr>
      <vt:lpstr>3.1 データ公開の取組と課題</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3.2 「公開する」ためのノウハウ</vt:lpstr>
      <vt:lpstr>3.3 事例紹介</vt:lpstr>
      <vt:lpstr>PowerPoint プレゼンテーション</vt:lpstr>
      <vt:lpstr>4.1 データ活用の取組と課題</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4.2 「活用する」ためのノウハウ</vt:lpstr>
      <vt:lpstr>4.3 事例紹介</vt:lpstr>
      <vt:lpstr>（参考）</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2018-10-24T15:26:18Z</dcterms:created>
  <dcterms:modified xsi:type="dcterms:W3CDTF">2018-10-24T15:26:24Z</dcterms:modified>
  <cp:category/>
</cp:coreProperties>
</file>