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2"/>
  </p:notesMasterIdLst>
  <p:handoutMasterIdLst>
    <p:handoutMasterId r:id="rId33"/>
  </p:handoutMasterIdLst>
  <p:sldIdLst>
    <p:sldId id="260" r:id="rId2"/>
    <p:sldId id="297" r:id="rId3"/>
    <p:sldId id="836" r:id="rId4"/>
    <p:sldId id="269" r:id="rId5"/>
    <p:sldId id="779" r:id="rId6"/>
    <p:sldId id="845" r:id="rId7"/>
    <p:sldId id="841" r:id="rId8"/>
    <p:sldId id="842" r:id="rId9"/>
    <p:sldId id="843" r:id="rId10"/>
    <p:sldId id="844" r:id="rId11"/>
    <p:sldId id="809" r:id="rId12"/>
    <p:sldId id="813" r:id="rId13"/>
    <p:sldId id="839" r:id="rId14"/>
    <p:sldId id="840" r:id="rId15"/>
    <p:sldId id="848" r:id="rId16"/>
    <p:sldId id="849" r:id="rId17"/>
    <p:sldId id="851" r:id="rId18"/>
    <p:sldId id="850" r:id="rId19"/>
    <p:sldId id="793" r:id="rId20"/>
    <p:sldId id="791" r:id="rId21"/>
    <p:sldId id="790" r:id="rId22"/>
    <p:sldId id="834" r:id="rId23"/>
    <p:sldId id="835" r:id="rId24"/>
    <p:sldId id="798" r:id="rId25"/>
    <p:sldId id="853" r:id="rId26"/>
    <p:sldId id="802" r:id="rId27"/>
    <p:sldId id="821" r:id="rId28"/>
    <p:sldId id="822" r:id="rId29"/>
    <p:sldId id="852" r:id="rId30"/>
    <p:sldId id="287" r:id="rId3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7E7"/>
    <a:srgbClr val="FF9900"/>
    <a:srgbClr val="DDD9C3"/>
    <a:srgbClr val="CCC1DA"/>
    <a:srgbClr val="4472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autoAdjust="0"/>
    <p:restoredTop sz="95196" autoAdjust="0"/>
  </p:normalViewPr>
  <p:slideViewPr>
    <p:cSldViewPr>
      <p:cViewPr varScale="1">
        <p:scale>
          <a:sx n="92" d="100"/>
          <a:sy n="92" d="100"/>
        </p:scale>
        <p:origin x="1000" y="176"/>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119" d="100"/>
          <a:sy n="119" d="100"/>
        </p:scale>
        <p:origin x="3763"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309FA6D-8032-4C13-82E7-3ACEE0670B59}"/>
              </a:ext>
            </a:extLst>
          </p:cNvPr>
          <p:cNvSpPr>
            <a:spLocks noGrp="1"/>
          </p:cNvSpPr>
          <p:nvPr>
            <p:ph type="hdr" sz="quarter"/>
          </p:nvPr>
        </p:nvSpPr>
        <p:spPr>
          <a:xfrm>
            <a:off x="3" y="0"/>
            <a:ext cx="3076363" cy="513508"/>
          </a:xfrm>
          <a:prstGeom prst="rect">
            <a:avLst/>
          </a:prstGeom>
        </p:spPr>
        <p:txBody>
          <a:bodyPr vert="horz" lIns="94752" tIns="47376" rIns="94752" bIns="47376"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2175AAF8-37EF-4327-860E-081C99ABD840}"/>
              </a:ext>
            </a:extLst>
          </p:cNvPr>
          <p:cNvSpPr>
            <a:spLocks noGrp="1"/>
          </p:cNvSpPr>
          <p:nvPr>
            <p:ph type="dt" sz="quarter" idx="1"/>
          </p:nvPr>
        </p:nvSpPr>
        <p:spPr>
          <a:xfrm>
            <a:off x="4021297" y="0"/>
            <a:ext cx="3076363" cy="513508"/>
          </a:xfrm>
          <a:prstGeom prst="rect">
            <a:avLst/>
          </a:prstGeom>
        </p:spPr>
        <p:txBody>
          <a:bodyPr vert="horz" lIns="94752" tIns="47376" rIns="94752" bIns="47376" rtlCol="0"/>
          <a:lstStyle>
            <a:lvl1pPr algn="r">
              <a:defRPr sz="1200"/>
            </a:lvl1pPr>
          </a:lstStyle>
          <a:p>
            <a:fld id="{40A0C51A-2466-4A0D-A1E3-DD1AE7532A91}" type="datetimeFigureOut">
              <a:rPr kumimoji="1" lang="ja-JP" altLang="en-US" smtClean="0">
                <a:latin typeface="Meiryo UI" panose="020B0604030504040204" pitchFamily="50" charset="-128"/>
                <a:ea typeface="Meiryo UI" panose="020B0604030504040204" pitchFamily="50" charset="-128"/>
              </a:rPr>
              <a:t>2019/12/27</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0E058BC-8778-4CBB-AA92-4F13A5A95744}"/>
              </a:ext>
            </a:extLst>
          </p:cNvPr>
          <p:cNvSpPr>
            <a:spLocks noGrp="1"/>
          </p:cNvSpPr>
          <p:nvPr>
            <p:ph type="ftr" sz="quarter" idx="2"/>
          </p:nvPr>
        </p:nvSpPr>
        <p:spPr>
          <a:xfrm>
            <a:off x="3" y="9721110"/>
            <a:ext cx="3076363" cy="513507"/>
          </a:xfrm>
          <a:prstGeom prst="rect">
            <a:avLst/>
          </a:prstGeom>
        </p:spPr>
        <p:txBody>
          <a:bodyPr vert="horz" lIns="94752" tIns="47376" rIns="94752" bIns="47376"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B2D3900-0453-4E3B-B80B-F1A529492DAE}"/>
              </a:ext>
            </a:extLst>
          </p:cNvPr>
          <p:cNvSpPr>
            <a:spLocks noGrp="1"/>
          </p:cNvSpPr>
          <p:nvPr>
            <p:ph type="sldNum" sz="quarter" idx="3"/>
          </p:nvPr>
        </p:nvSpPr>
        <p:spPr>
          <a:xfrm>
            <a:off x="4021297" y="9721110"/>
            <a:ext cx="3076363" cy="513507"/>
          </a:xfrm>
          <a:prstGeom prst="rect">
            <a:avLst/>
          </a:prstGeom>
        </p:spPr>
        <p:txBody>
          <a:bodyPr vert="horz" lIns="94752" tIns="47376" rIns="94752" bIns="47376" rtlCol="0" anchor="b"/>
          <a:lstStyle>
            <a:lvl1pPr algn="r">
              <a:defRPr sz="1200"/>
            </a:lvl1pPr>
          </a:lstStyle>
          <a:p>
            <a:fld id="{A346D391-CA8D-4B94-B33B-521D6B567DF5}" type="slidenum">
              <a:rPr kumimoji="1" lang="ja-JP" altLang="en-US"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8345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6363" cy="513508"/>
          </a:xfrm>
          <a:prstGeom prst="rect">
            <a:avLst/>
          </a:prstGeom>
        </p:spPr>
        <p:txBody>
          <a:bodyPr vert="horz" lIns="94752" tIns="47376" rIns="94752" bIns="47376" rtlCol="0"/>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4021297" y="0"/>
            <a:ext cx="3076363" cy="513508"/>
          </a:xfrm>
          <a:prstGeom prst="rect">
            <a:avLst/>
          </a:prstGeom>
        </p:spPr>
        <p:txBody>
          <a:bodyPr vert="horz" lIns="94752" tIns="47376" rIns="94752" bIns="47376" rtlCol="0"/>
          <a:lstStyle>
            <a:lvl1pPr algn="r">
              <a:defRPr sz="1200">
                <a:latin typeface="Meiryo UI" panose="020B0604030504040204" pitchFamily="50" charset="-128"/>
                <a:ea typeface="Meiryo UI" panose="020B0604030504040204" pitchFamily="50" charset="-128"/>
              </a:defRPr>
            </a:lvl1pPr>
          </a:lstStyle>
          <a:p>
            <a:fld id="{45053B6B-85F0-4D10-BE8B-30F32F836F75}" type="datetimeFigureOut">
              <a:rPr kumimoji="1" lang="ja-JP" altLang="en-US" smtClean="0"/>
              <a:pPr/>
              <a:t>2019/12/27</a:t>
            </a:fld>
            <a:endParaRPr kumimoji="1" lang="ja-JP" altLang="en-US" dirty="0"/>
          </a:p>
        </p:txBody>
      </p:sp>
      <p:sp>
        <p:nvSpPr>
          <p:cNvPr id="4" name="スライド イメージ プレースホルダー 3"/>
          <p:cNvSpPr>
            <a:spLocks noGrp="1" noRot="1" noChangeAspect="1"/>
          </p:cNvSpPr>
          <p:nvPr>
            <p:ph type="sldImg" idx="2"/>
          </p:nvPr>
        </p:nvSpPr>
        <p:spPr>
          <a:xfrm>
            <a:off x="84138" y="160338"/>
            <a:ext cx="6931025" cy="5199062"/>
          </a:xfrm>
          <a:prstGeom prst="rect">
            <a:avLst/>
          </a:prstGeom>
          <a:noFill/>
          <a:ln w="12700">
            <a:solidFill>
              <a:prstClr val="black"/>
            </a:solidFill>
          </a:ln>
        </p:spPr>
        <p:txBody>
          <a:bodyPr vert="horz" lIns="94752" tIns="47376" rIns="94752" bIns="47376" rtlCol="0" anchor="ctr"/>
          <a:lstStyle/>
          <a:p>
            <a:endParaRPr lang="ja-JP" altLang="en-US" dirty="0"/>
          </a:p>
        </p:txBody>
      </p:sp>
      <p:sp>
        <p:nvSpPr>
          <p:cNvPr id="5" name="ノート プレースホルダー 4"/>
          <p:cNvSpPr>
            <a:spLocks noGrp="1"/>
          </p:cNvSpPr>
          <p:nvPr>
            <p:ph type="body" sz="quarter" idx="3"/>
          </p:nvPr>
        </p:nvSpPr>
        <p:spPr>
          <a:xfrm>
            <a:off x="340557" y="5625907"/>
            <a:ext cx="6410579" cy="4327189"/>
          </a:xfrm>
          <a:prstGeom prst="rect">
            <a:avLst/>
          </a:prstGeom>
        </p:spPr>
        <p:txBody>
          <a:bodyPr vert="horz" lIns="94752" tIns="47376" rIns="94752" bIns="4737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21110"/>
            <a:ext cx="3076363" cy="513507"/>
          </a:xfrm>
          <a:prstGeom prst="rect">
            <a:avLst/>
          </a:prstGeom>
        </p:spPr>
        <p:txBody>
          <a:bodyPr vert="horz" lIns="94752" tIns="47376" rIns="94752" bIns="47376"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4021297" y="9721110"/>
            <a:ext cx="3076363" cy="513507"/>
          </a:xfrm>
          <a:prstGeom prst="rect">
            <a:avLst/>
          </a:prstGeom>
        </p:spPr>
        <p:txBody>
          <a:bodyPr vert="horz" lIns="94752" tIns="47376" rIns="94752" bIns="47376" rtlCol="0" anchor="b"/>
          <a:lstStyle>
            <a:lvl1pPr algn="r">
              <a:defRPr sz="1200">
                <a:latin typeface="Meiryo UI" panose="020B0604030504040204" pitchFamily="50" charset="-128"/>
                <a:ea typeface="Meiryo UI" panose="020B0604030504040204" pitchFamily="50" charset="-128"/>
              </a:defRPr>
            </a:lvl1pPr>
          </a:lstStyle>
          <a:p>
            <a:fld id="{BC593228-728A-4795-AE70-4E5858140379}" type="slidenum">
              <a:rPr kumimoji="1" lang="ja-JP" altLang="en-US" smtClean="0"/>
              <a:pPr/>
              <a:t>‹#›</a:t>
            </a:fld>
            <a:endParaRPr kumimoji="1" lang="ja-JP" altLang="en-US" dirty="0"/>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684">
              <a:defRPr/>
            </a:pPr>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a:t>
            </a:fld>
            <a:endParaRPr kumimoji="1" lang="ja-JP" altLang="en-US" dirty="0"/>
          </a:p>
        </p:txBody>
      </p:sp>
    </p:spTree>
    <p:extLst>
      <p:ext uri="{BB962C8B-B14F-4D97-AF65-F5344CB8AC3E}">
        <p14:creationId xmlns:p14="http://schemas.microsoft.com/office/powerpoint/2010/main" val="75980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10</a:t>
            </a:fld>
            <a:endParaRPr kumimoji="1" lang="ja-JP" altLang="en-US" dirty="0"/>
          </a:p>
        </p:txBody>
      </p:sp>
    </p:spTree>
    <p:extLst>
      <p:ext uri="{BB962C8B-B14F-4D97-AF65-F5344CB8AC3E}">
        <p14:creationId xmlns:p14="http://schemas.microsoft.com/office/powerpoint/2010/main" val="198860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25865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12</a:t>
            </a:fld>
            <a:endParaRPr kumimoji="1" lang="ja-JP" altLang="en-US" dirty="0"/>
          </a:p>
        </p:txBody>
      </p:sp>
    </p:spTree>
    <p:extLst>
      <p:ext uri="{BB962C8B-B14F-4D97-AF65-F5344CB8AC3E}">
        <p14:creationId xmlns:p14="http://schemas.microsoft.com/office/powerpoint/2010/main" val="307571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13</a:t>
            </a:fld>
            <a:endParaRPr kumimoji="1" lang="ja-JP" altLang="en-US" dirty="0"/>
          </a:p>
        </p:txBody>
      </p:sp>
    </p:spTree>
    <p:extLst>
      <p:ext uri="{BB962C8B-B14F-4D97-AF65-F5344CB8AC3E}">
        <p14:creationId xmlns:p14="http://schemas.microsoft.com/office/powerpoint/2010/main" val="50908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14</a:t>
            </a:fld>
            <a:endParaRPr kumimoji="1" lang="ja-JP" altLang="en-US" dirty="0"/>
          </a:p>
        </p:txBody>
      </p:sp>
    </p:spTree>
    <p:extLst>
      <p:ext uri="{BB962C8B-B14F-4D97-AF65-F5344CB8AC3E}">
        <p14:creationId xmlns:p14="http://schemas.microsoft.com/office/powerpoint/2010/main" val="340933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15</a:t>
            </a:fld>
            <a:endParaRPr kumimoji="1" lang="ja-JP" altLang="en-US" dirty="0"/>
          </a:p>
        </p:txBody>
      </p:sp>
    </p:spTree>
    <p:extLst>
      <p:ext uri="{BB962C8B-B14F-4D97-AF65-F5344CB8AC3E}">
        <p14:creationId xmlns:p14="http://schemas.microsoft.com/office/powerpoint/2010/main" val="394627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16</a:t>
            </a:fld>
            <a:endParaRPr kumimoji="1" lang="ja-JP" altLang="en-US" dirty="0"/>
          </a:p>
        </p:txBody>
      </p:sp>
    </p:spTree>
    <p:extLst>
      <p:ext uri="{BB962C8B-B14F-4D97-AF65-F5344CB8AC3E}">
        <p14:creationId xmlns:p14="http://schemas.microsoft.com/office/powerpoint/2010/main" val="37445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1604808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391147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265643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250025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20</a:t>
            </a:fld>
            <a:endParaRPr kumimoji="1" lang="ja-JP" altLang="en-US" dirty="0"/>
          </a:p>
        </p:txBody>
      </p:sp>
    </p:spTree>
    <p:extLst>
      <p:ext uri="{BB962C8B-B14F-4D97-AF65-F5344CB8AC3E}">
        <p14:creationId xmlns:p14="http://schemas.microsoft.com/office/powerpoint/2010/main" val="381905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21</a:t>
            </a:fld>
            <a:endParaRPr kumimoji="1" lang="ja-JP" altLang="en-US" dirty="0"/>
          </a:p>
        </p:txBody>
      </p:sp>
    </p:spTree>
    <p:extLst>
      <p:ext uri="{BB962C8B-B14F-4D97-AF65-F5344CB8AC3E}">
        <p14:creationId xmlns:p14="http://schemas.microsoft.com/office/powerpoint/2010/main" val="391782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22</a:t>
            </a:fld>
            <a:endParaRPr kumimoji="1" lang="ja-JP" altLang="en-US" dirty="0"/>
          </a:p>
        </p:txBody>
      </p:sp>
    </p:spTree>
    <p:extLst>
      <p:ext uri="{BB962C8B-B14F-4D97-AF65-F5344CB8AC3E}">
        <p14:creationId xmlns:p14="http://schemas.microsoft.com/office/powerpoint/2010/main" val="119883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23</a:t>
            </a:fld>
            <a:endParaRPr kumimoji="1" lang="ja-JP" altLang="en-US" dirty="0"/>
          </a:p>
        </p:txBody>
      </p:sp>
    </p:spTree>
    <p:extLst>
      <p:ext uri="{BB962C8B-B14F-4D97-AF65-F5344CB8AC3E}">
        <p14:creationId xmlns:p14="http://schemas.microsoft.com/office/powerpoint/2010/main" val="362206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34499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17283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3836816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pPr defTabSz="947530"/>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27</a:t>
            </a:fld>
            <a:endParaRPr kumimoji="1" lang="ja-JP" altLang="en-US" dirty="0"/>
          </a:p>
        </p:txBody>
      </p:sp>
    </p:spTree>
    <p:extLst>
      <p:ext uri="{BB962C8B-B14F-4D97-AF65-F5344CB8AC3E}">
        <p14:creationId xmlns:p14="http://schemas.microsoft.com/office/powerpoint/2010/main" val="2041972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pPr defTabSz="947530">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28</a:t>
            </a:fld>
            <a:endParaRPr kumimoji="1" lang="ja-JP" altLang="en-US" dirty="0"/>
          </a:p>
        </p:txBody>
      </p:sp>
    </p:spTree>
    <p:extLst>
      <p:ext uri="{BB962C8B-B14F-4D97-AF65-F5344CB8AC3E}">
        <p14:creationId xmlns:p14="http://schemas.microsoft.com/office/powerpoint/2010/main" val="38320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37676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pPr defTabSz="947530">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3235797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6">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37455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274670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11182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160338"/>
            <a:ext cx="6931025" cy="5199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19682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7</a:t>
            </a:fld>
            <a:endParaRPr kumimoji="1" lang="ja-JP" altLang="en-US" dirty="0"/>
          </a:p>
        </p:txBody>
      </p:sp>
    </p:spTree>
    <p:extLst>
      <p:ext uri="{BB962C8B-B14F-4D97-AF65-F5344CB8AC3E}">
        <p14:creationId xmlns:p14="http://schemas.microsoft.com/office/powerpoint/2010/main" val="224353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8</a:t>
            </a:fld>
            <a:endParaRPr kumimoji="1" lang="ja-JP" altLang="en-US" dirty="0"/>
          </a:p>
        </p:txBody>
      </p:sp>
    </p:spTree>
    <p:extLst>
      <p:ext uri="{BB962C8B-B14F-4D97-AF65-F5344CB8AC3E}">
        <p14:creationId xmlns:p14="http://schemas.microsoft.com/office/powerpoint/2010/main" val="27283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9</a:t>
            </a:fld>
            <a:endParaRPr kumimoji="1" lang="ja-JP" altLang="en-US" dirty="0"/>
          </a:p>
        </p:txBody>
      </p:sp>
    </p:spTree>
    <p:extLst>
      <p:ext uri="{BB962C8B-B14F-4D97-AF65-F5344CB8AC3E}">
        <p14:creationId xmlns:p14="http://schemas.microsoft.com/office/powerpoint/2010/main" val="155487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07390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560840" cy="424732"/>
          </a:xfrm>
        </p:spPr>
        <p:txBody>
          <a:bodyPr wrap="none">
            <a:normAutofit/>
          </a:bodyPr>
          <a:lstStyle>
            <a:lvl1pPr>
              <a:defRPr lang="en-US" sz="2400" dirty="0">
                <a:latin typeface="Meiryo UI" panose="020B0604030504040204" pitchFamily="50" charset="-128"/>
                <a:ea typeface="Meiryo UI" panose="020B0604030504040204" pitchFamily="50" charset="-128"/>
              </a:defRPr>
            </a:lvl1pPr>
          </a:lstStyle>
          <a:p>
            <a:pPr lvl="0" fontAlgn="base">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a:prstGeom prst="rect">
            <a:avLst/>
          </a:prstGeom>
        </p:spPr>
        <p:txBody>
          <a:bodyPr/>
          <a:lstStyle>
            <a:lvl1pPr algn="r">
              <a:defRPr sz="1000">
                <a:latin typeface="Meiryo UI" panose="020B0604030504040204" pitchFamily="50" charset="-128"/>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49844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0" dirty="0">
                <a:solidFill>
                  <a:schemeClr val="tx1"/>
                </a:solidFill>
                <a:latin typeface="+mj-ea"/>
                <a:ea typeface="+mj-ea"/>
                <a:cs typeface="Arial" panose="020B0604020202020204" pitchFamily="34" charset="0"/>
              </a:rPr>
              <a:t>Contents</a:t>
            </a:r>
            <a:endParaRPr kumimoji="1" lang="ja-JP" altLang="en-US" sz="3200" b="0" dirty="0">
              <a:solidFill>
                <a:schemeClr val="tx1"/>
              </a:solidFill>
              <a:latin typeface="+mj-ea"/>
              <a:ea typeface="+mj-ea"/>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Meiryo UI" panose="020B0604030504040204" pitchFamily="50" charset="-128"/>
                <a:cs typeface="Arial" panose="020B0604020202020204" pitchFamily="34" charset="0"/>
              </a:rPr>
              <a:t>Contents</a:t>
            </a:r>
            <a:endParaRPr kumimoji="1" lang="ja-JP" altLang="en-US" sz="3200" b="1" dirty="0">
              <a:solidFill>
                <a:schemeClr val="tx1"/>
              </a:solidFill>
              <a:latin typeface="Meiryo UI" panose="020B0604030504040204" pitchFamily="50" charset="-128"/>
              <a:cs typeface="Arial" panose="020B0604020202020204" pitchFamily="34" charset="0"/>
            </a:endParaRPr>
          </a:p>
        </p:txBody>
      </p:sp>
      <p:sp>
        <p:nvSpPr>
          <p:cNvPr id="13" name="テキスト プレースホルダー 12"/>
          <p:cNvSpPr>
            <a:spLocks noGrp="1"/>
          </p:cNvSpPr>
          <p:nvPr>
            <p:ph type="body" sz="quarter" idx="13"/>
          </p:nvPr>
        </p:nvSpPr>
        <p:spPr>
          <a:xfrm>
            <a:off x="971600" y="2998741"/>
            <a:ext cx="6912768" cy="2664296"/>
          </a:xfrm>
        </p:spPr>
        <p:txBody>
          <a:bodyPr/>
          <a:lstStyle>
            <a:lvl1pPr marL="514350" indent="-514350">
              <a:buFont typeface="+mj-lt"/>
              <a:buAutoNum type="arabicPeriod"/>
              <a:defRPr sz="2400">
                <a:latin typeface="+mn-ea"/>
                <a:ea typeface="+mn-ea"/>
              </a:defRPr>
            </a:lvl1pPr>
            <a:lvl2pPr marL="914400" indent="-457200">
              <a:buFont typeface="+mj-lt"/>
              <a:buAutoNum type="arabicPeriod"/>
              <a:defRPr sz="2000">
                <a:latin typeface="+mn-ea"/>
                <a:ea typeface="+mn-ea"/>
              </a:defRPr>
            </a:lvl2pPr>
            <a:lvl3pPr marL="1371600" indent="-457200">
              <a:buFont typeface="+mj-lt"/>
              <a:buAutoNum type="arabicPeriod"/>
              <a:defRPr sz="1800">
                <a:latin typeface="+mn-ea"/>
                <a:ea typeface="+mn-ea"/>
              </a:defRPr>
            </a:lvl3pPr>
            <a:lvl4pPr marL="1714500" indent="-342900">
              <a:buFont typeface="+mj-lt"/>
              <a:buAutoNum type="arabicPeriod"/>
              <a:defRPr sz="1600">
                <a:latin typeface="+mn-ea"/>
                <a:ea typeface="+mn-ea"/>
              </a:defRPr>
            </a:lvl4pPr>
            <a:lvl5pPr marL="2171700" indent="-342900">
              <a:buFont typeface="+mj-lt"/>
              <a:buAutoNum type="arabicPeriod"/>
              <a:defRPr sz="16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92533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ja-JP" altLang="en-US" sz="3200" b="1" dirty="0">
                <a:solidFill>
                  <a:schemeClr val="tx1"/>
                </a:solidFill>
                <a:latin typeface="Meiryo UI" panose="020B0604030504040204" pitchFamily="50" charset="-128"/>
                <a:cs typeface="Arial" panose="020B0604020202020204" pitchFamily="34" charset="0"/>
              </a:rPr>
              <a:t>目次</a:t>
            </a:r>
          </a:p>
        </p:txBody>
      </p:sp>
      <p:sp>
        <p:nvSpPr>
          <p:cNvPr id="13" name="テキスト プレースホルダー 12"/>
          <p:cNvSpPr>
            <a:spLocks noGrp="1"/>
          </p:cNvSpPr>
          <p:nvPr>
            <p:ph type="body" sz="quarter" idx="13"/>
          </p:nvPr>
        </p:nvSpPr>
        <p:spPr>
          <a:xfrm>
            <a:off x="899592" y="2998741"/>
            <a:ext cx="6912768" cy="2664296"/>
          </a:xfrm>
        </p:spPr>
        <p:txBody>
          <a:bodyPr/>
          <a:lstStyle>
            <a:lvl1pPr marL="514350" indent="-514350">
              <a:buFont typeface="+mj-lt"/>
              <a:buAutoNum type="arabicPeriod"/>
              <a:defRPr>
                <a:latin typeface="+mn-ea"/>
                <a:ea typeface="+mn-ea"/>
              </a:defRPr>
            </a:lvl1pPr>
            <a:lvl2pPr marL="914400" indent="-457200">
              <a:buFont typeface="+mj-lt"/>
              <a:buAutoNum type="arabicPeriod"/>
              <a:defRPr>
                <a:latin typeface="+mn-ea"/>
                <a:ea typeface="+mn-ea"/>
              </a:defRPr>
            </a:lvl2pPr>
            <a:lvl3pPr marL="1371600" indent="-457200">
              <a:buFont typeface="+mj-lt"/>
              <a:buAutoNum type="arabicPeriod"/>
              <a:defRPr>
                <a:latin typeface="+mn-ea"/>
                <a:ea typeface="+mn-ea"/>
              </a:defRPr>
            </a:lvl3pPr>
            <a:lvl4pPr marL="1714500" indent="-342900">
              <a:buFont typeface="+mj-lt"/>
              <a:buAutoNum type="arabicPeriod"/>
              <a:defRPr>
                <a:latin typeface="+mn-ea"/>
                <a:ea typeface="+mn-ea"/>
              </a:defRPr>
            </a:lvl4pPr>
            <a:lvl5pPr marL="2171700" indent="-342900">
              <a:buFont typeface="+mj-lt"/>
              <a:buAutoNum type="arabicPeriod"/>
              <a:defRPr>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32930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7740" y="293900"/>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8" name="テキスト プレースホルダー 11">
            <a:extLst>
              <a:ext uri="{FF2B5EF4-FFF2-40B4-BE49-F238E27FC236}">
                <a16:creationId xmlns:a16="http://schemas.microsoft.com/office/drawing/2014/main" id="{0DE1672B-D344-4BD6-B34C-F2F1800B0D1F}"/>
              </a:ext>
            </a:extLst>
          </p:cNvPr>
          <p:cNvSpPr>
            <a:spLocks noGrp="1"/>
          </p:cNvSpPr>
          <p:nvPr>
            <p:ph type="body" sz="quarter" idx="13"/>
          </p:nvPr>
        </p:nvSpPr>
        <p:spPr>
          <a:xfrm>
            <a:off x="227740" y="30163"/>
            <a:ext cx="7537450" cy="217487"/>
          </a:xfrm>
        </p:spPr>
        <p:txBody>
          <a:bodyPr>
            <a:noAutofit/>
          </a:bodyPr>
          <a:lstStyle>
            <a:lvl1pPr marL="0" indent="0">
              <a:buNone/>
              <a:defRPr sz="1100">
                <a:latin typeface="+mj-ea"/>
                <a:ea typeface="+mj-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4010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7963" y="281698"/>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17" name="スライド番号プレースホルダー 6">
            <a:extLst>
              <a:ext uri="{FF2B5EF4-FFF2-40B4-BE49-F238E27FC236}">
                <a16:creationId xmlns:a16="http://schemas.microsoft.com/office/drawing/2014/main" id="{F7DB9521-A65E-464E-8811-A10689FC2059}"/>
              </a:ext>
            </a:extLst>
          </p:cNvPr>
          <p:cNvSpPr txBox="1">
            <a:spLocks/>
          </p:cNvSpPr>
          <p:nvPr userDrawn="1"/>
        </p:nvSpPr>
        <p:spPr>
          <a:xfrm>
            <a:off x="8604448" y="6525344"/>
            <a:ext cx="504056" cy="28803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DB8509-CC2C-4EC7-9C2E-996B98B58898}" type="slidenum">
              <a:rPr kumimoji="1" lang="ja-JP" altLang="en-US" smtClean="0"/>
              <a:pPr/>
              <a:t>‹#›</a:t>
            </a:fld>
            <a:endParaRPr kumimoji="1" lang="ja-JP" altLang="en-US"/>
          </a:p>
        </p:txBody>
      </p:sp>
      <p:sp>
        <p:nvSpPr>
          <p:cNvPr id="23" name="タイトル 1">
            <a:extLst>
              <a:ext uri="{FF2B5EF4-FFF2-40B4-BE49-F238E27FC236}">
                <a16:creationId xmlns:a16="http://schemas.microsoft.com/office/drawing/2014/main" id="{1AEA4BB5-9CD3-480E-AE50-91C54AFC807A}"/>
              </a:ext>
            </a:extLst>
          </p:cNvPr>
          <p:cNvSpPr txBox="1">
            <a:spLocks/>
          </p:cNvSpPr>
          <p:nvPr userDrawn="1"/>
        </p:nvSpPr>
        <p:spPr>
          <a:xfrm>
            <a:off x="251520" y="30866"/>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
        <p:nvSpPr>
          <p:cNvPr id="12" name="テキスト プレースホルダー 11">
            <a:extLst>
              <a:ext uri="{FF2B5EF4-FFF2-40B4-BE49-F238E27FC236}">
                <a16:creationId xmlns:a16="http://schemas.microsoft.com/office/drawing/2014/main" id="{FBBEC861-0C85-40D6-A9BE-08F865D71453}"/>
              </a:ext>
            </a:extLst>
          </p:cNvPr>
          <p:cNvSpPr>
            <a:spLocks noGrp="1"/>
          </p:cNvSpPr>
          <p:nvPr>
            <p:ph type="body" sz="quarter" idx="13"/>
          </p:nvPr>
        </p:nvSpPr>
        <p:spPr>
          <a:xfrm>
            <a:off x="207963" y="30163"/>
            <a:ext cx="7537450" cy="217487"/>
          </a:xfrm>
        </p:spPr>
        <p:txBody>
          <a:bodyPr>
            <a:noAutofit/>
          </a:bodyPr>
          <a:lstStyle>
            <a:lvl1pPr marL="0" indent="0">
              <a:buNone/>
              <a:defRPr sz="1100">
                <a:latin typeface="+mj-ea"/>
                <a:ea typeface="+mj-ea"/>
              </a:defRPr>
            </a:lvl1pPr>
          </a:lstStyle>
          <a:p>
            <a:pPr lvl="0"/>
            <a:r>
              <a:rPr kumimoji="1" lang="ja-JP" altLang="en-US" dirty="0"/>
              <a:t>マスター テキストの書式設定</a:t>
            </a:r>
          </a:p>
        </p:txBody>
      </p:sp>
      <p:sp>
        <p:nvSpPr>
          <p:cNvPr id="14" name="テキスト プレースホルダー 13">
            <a:extLst>
              <a:ext uri="{FF2B5EF4-FFF2-40B4-BE49-F238E27FC236}">
                <a16:creationId xmlns:a16="http://schemas.microsoft.com/office/drawing/2014/main" id="{DAE23E3B-7D65-4103-849F-133D70A576D9}"/>
              </a:ext>
            </a:extLst>
          </p:cNvPr>
          <p:cNvSpPr>
            <a:spLocks noGrp="1"/>
          </p:cNvSpPr>
          <p:nvPr>
            <p:ph type="body" sz="quarter" idx="14"/>
          </p:nvPr>
        </p:nvSpPr>
        <p:spPr>
          <a:xfrm>
            <a:off x="207963" y="884238"/>
            <a:ext cx="8728075" cy="873125"/>
          </a:xfrm>
          <a:solidFill>
            <a:srgbClr val="CCC1DA">
              <a:alpha val="45882"/>
            </a:srgbClr>
          </a:solidFill>
        </p:spPr>
        <p:txBody>
          <a:bodyPr>
            <a:normAutofit/>
          </a:bodyPr>
          <a:lstStyle>
            <a:lvl1pPr marL="0" indent="0">
              <a:buNone/>
              <a:defRPr sz="2000"/>
            </a:lvl1pPr>
          </a:lstStyle>
          <a:p>
            <a:pPr lvl="0"/>
            <a:r>
              <a:rPr kumimoji="1" lang="ja-JP" altLang="en-US" dirty="0"/>
              <a:t>マスター テキストの書式設定</a:t>
            </a:r>
          </a:p>
        </p:txBody>
      </p:sp>
      <p:sp>
        <p:nvSpPr>
          <p:cNvPr id="16" name="テキスト プレースホルダー 15">
            <a:extLst>
              <a:ext uri="{FF2B5EF4-FFF2-40B4-BE49-F238E27FC236}">
                <a16:creationId xmlns:a16="http://schemas.microsoft.com/office/drawing/2014/main" id="{92D373B1-1AD8-4930-9623-3D86F9B177CD}"/>
              </a:ext>
            </a:extLst>
          </p:cNvPr>
          <p:cNvSpPr>
            <a:spLocks noGrp="1"/>
          </p:cNvSpPr>
          <p:nvPr>
            <p:ph type="body" sz="quarter" idx="15"/>
          </p:nvPr>
        </p:nvSpPr>
        <p:spPr>
          <a:xfrm>
            <a:off x="207963" y="1844675"/>
            <a:ext cx="8756650" cy="4594225"/>
          </a:xfrm>
          <a:solidFill>
            <a:srgbClr val="DDD9C3"/>
          </a:solidFill>
        </p:spPr>
        <p:txBody>
          <a:bodyPr>
            <a:normAutofit/>
          </a:bodyPr>
          <a:lstStyle>
            <a:lvl1pPr marL="0" indent="0">
              <a:buNone/>
              <a:defRPr sz="1600"/>
            </a:lvl1pPr>
          </a:lstStyle>
          <a:p>
            <a:pPr lvl="0"/>
            <a:r>
              <a:rPr kumimoji="1" lang="ja-JP" altLang="en-US" dirty="0"/>
              <a:t>マスター テキストの書式設定</a:t>
            </a:r>
          </a:p>
        </p:txBody>
      </p:sp>
    </p:spTree>
    <p:extLst>
      <p:ext uri="{BB962C8B-B14F-4D97-AF65-F5344CB8AC3E}">
        <p14:creationId xmlns:p14="http://schemas.microsoft.com/office/powerpoint/2010/main" val="197781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7" r:id="rId3"/>
    <p:sldLayoutId id="2147483676" r:id="rId4"/>
    <p:sldLayoutId id="2147483672" r:id="rId5"/>
    <p:sldLayoutId id="2147483662" r:id="rId6"/>
    <p:sldLayoutId id="2147483675"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8"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creativecommons.org/licenses/by/2.0" TargetMode="External"/><Relationship Id="rId5" Type="http://schemas.openxmlformats.org/officeDocument/2006/relationships/hyperlink" Target="https://www.flickr.com/people/smagdali/" TargetMode="External"/><Relationship Id="rId4" Type="http://schemas.openxmlformats.org/officeDocument/2006/relationships/hyperlink" Target="https://www.flickr.com/photos/smagdali/989370736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creativecommons.org/licenses/by/2.0" TargetMode="External"/><Relationship Id="rId5" Type="http://schemas.openxmlformats.org/officeDocument/2006/relationships/hyperlink" Target="https://www.flickr.com/people/khalidalbaih/" TargetMode="External"/><Relationship Id="rId4" Type="http://schemas.openxmlformats.org/officeDocument/2006/relationships/hyperlink" Target="https://www.flickr.com/photos/khalidalbaih/513465429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slideshare.net/cc-lab/ver10-30250006"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creativecommons.org/licenses/by/2.0" TargetMode="External"/><Relationship Id="rId5" Type="http://schemas.openxmlformats.org/officeDocument/2006/relationships/hyperlink" Target="https://www.flickr.com/people/nasonurb/" TargetMode="External"/><Relationship Id="rId4" Type="http://schemas.openxmlformats.org/officeDocument/2006/relationships/hyperlink" Target="https://www.flickr.com/photos/nasonurb/1450178451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my-pro.m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slideshare.net/hararyo/ss-5687095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creativecommons.org/licenses/by/2.0" TargetMode="External"/><Relationship Id="rId5" Type="http://schemas.openxmlformats.org/officeDocument/2006/relationships/hyperlink" Target="https://www.flickr.com/people/blakespot/" TargetMode="External"/><Relationship Id="rId4" Type="http://schemas.openxmlformats.org/officeDocument/2006/relationships/hyperlink" Target="https://www.flickr.com/photos/blakespot/1423739101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slideshare.net/cc-lab/ver10-30250006" TargetMode="External"/><Relationship Id="rId7" Type="http://schemas.openxmlformats.org/officeDocument/2006/relationships/hyperlink" Target="https://github.com/saygo/makeathon_agreement"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ideaplant.jp/products/ideatrump/index.html" TargetMode="External"/><Relationship Id="rId5" Type="http://schemas.openxmlformats.org/officeDocument/2006/relationships/hyperlink" Target="https://ideaplant.jp/products/bws2/index.html" TargetMode="External"/><Relationship Id="rId4" Type="http://schemas.openxmlformats.org/officeDocument/2006/relationships/hyperlink" Target="https://www.code4japan.org/story/%E3%80%90%E3%83%AF%E3%83%BC%E3%82%AF%E3%82%B7%E3%83%A7%E3%83%83%E3%83%97%E3%83%AC%E3%83%9D%E3%83%BC%E3%83%88%E3%80%91518%E9%96%8B%E5%82%AC%E3%82%A2%E3%82%A4%E3%83%87%E3%82%A2%E3%82%BD%E3%83%B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creativecommons.org/licenses/by/2.0" TargetMode="External"/><Relationship Id="rId5" Type="http://schemas.openxmlformats.org/officeDocument/2006/relationships/hyperlink" Target="https://www.flickr.com/people/artofchilling/" TargetMode="External"/><Relationship Id="rId4" Type="http://schemas.openxmlformats.org/officeDocument/2006/relationships/hyperlink" Target="https://www.flickr.com/photos/artofchilling/569312007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dirty="0"/>
              <a:t>オープンデータリーダ育成研修</a:t>
            </a:r>
            <a:endParaRPr kumimoji="1" lang="ja-JP" altLang="en-US" dirty="0"/>
          </a:p>
        </p:txBody>
      </p:sp>
      <p:sp>
        <p:nvSpPr>
          <p:cNvPr id="4" name="サブタイトル 3"/>
          <p:cNvSpPr>
            <a:spLocks noGrp="1"/>
          </p:cNvSpPr>
          <p:nvPr>
            <p:ph type="subTitle" idx="1"/>
          </p:nvPr>
        </p:nvSpPr>
        <p:spPr>
          <a:xfrm>
            <a:off x="3275856" y="3669365"/>
            <a:ext cx="5544616" cy="2059210"/>
          </a:xfrm>
        </p:spPr>
        <p:txBody>
          <a:bodyPr/>
          <a:lstStyle/>
          <a:p>
            <a:r>
              <a:rPr lang="ja-JP" altLang="en-US" dirty="0"/>
              <a:t>ー</a:t>
            </a:r>
            <a:r>
              <a:rPr kumimoji="1" lang="ja-JP" altLang="en-US" dirty="0"/>
              <a:t>ワークショップの進め方ー</a:t>
            </a:r>
            <a:endParaRPr kumimoji="1" lang="en-US" altLang="ja-JP" dirty="0"/>
          </a:p>
          <a:p>
            <a:r>
              <a:rPr lang="ja-JP" altLang="en-US" dirty="0"/>
              <a:t>アイデアソン体験</a:t>
            </a:r>
            <a:endParaRPr kumimoji="1" lang="ja-JP" altLang="en-US" dirty="0"/>
          </a:p>
        </p:txBody>
      </p:sp>
    </p:spTree>
    <p:extLst>
      <p:ext uri="{BB962C8B-B14F-4D97-AF65-F5344CB8AC3E}">
        <p14:creationId xmlns:p14="http://schemas.microsoft.com/office/powerpoint/2010/main" val="30229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CC778E-B5FB-4C25-ACD9-7A38737E3B20}"/>
              </a:ext>
            </a:extLst>
          </p:cNvPr>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a:p>
        </p:txBody>
      </p:sp>
      <p:sp>
        <p:nvSpPr>
          <p:cNvPr id="7" name="正方形/長方形 6">
            <a:extLst>
              <a:ext uri="{FF2B5EF4-FFF2-40B4-BE49-F238E27FC236}">
                <a16:creationId xmlns:a16="http://schemas.microsoft.com/office/drawing/2014/main" id="{5B1A0CE0-812C-4C7D-A382-96C6E8B78E6A}"/>
              </a:ext>
            </a:extLst>
          </p:cNvPr>
          <p:cNvSpPr/>
          <p:nvPr/>
        </p:nvSpPr>
        <p:spPr>
          <a:xfrm>
            <a:off x="0" y="1988840"/>
            <a:ext cx="9144000" cy="2369880"/>
          </a:xfrm>
          <a:prstGeom prst="rect">
            <a:avLst/>
          </a:prstGeom>
        </p:spPr>
        <p:txBody>
          <a:bodyPr wrap="square">
            <a:spAutoFit/>
          </a:bodyPr>
          <a:lstStyle/>
          <a:p>
            <a:pPr lvl="0" algn="ctr" defTabSz="914400">
              <a:defRPr/>
            </a:pPr>
            <a:r>
              <a:rPr kumimoji="1" lang="ja-JP" altLang="en-US" sz="5400"/>
              <a:t>通勤時間</a:t>
            </a:r>
            <a:r>
              <a:rPr kumimoji="1" lang="ja-JP" altLang="en-US" sz="5400" dirty="0"/>
              <a:t>が長い人順に</a:t>
            </a:r>
          </a:p>
          <a:p>
            <a:pPr algn="ctr"/>
            <a:endParaRPr kumimoji="1" lang="en-US" altLang="ja-JP" sz="5400" dirty="0"/>
          </a:p>
          <a:p>
            <a:pPr algn="ctr"/>
            <a:r>
              <a:rPr kumimoji="1" lang="ja-JP" altLang="en-US" sz="4000" dirty="0">
                <a:solidFill>
                  <a:schemeClr val="bg1">
                    <a:lumMod val="75000"/>
                  </a:schemeClr>
                </a:solidFill>
              </a:rPr>
              <a:t>遠い人が長いとは限らない？</a:t>
            </a:r>
            <a:endParaRPr kumimoji="1" lang="en-US" altLang="ja-JP" sz="4000" dirty="0">
              <a:solidFill>
                <a:schemeClr val="bg1">
                  <a:lumMod val="75000"/>
                </a:schemeClr>
              </a:solidFill>
            </a:endParaRPr>
          </a:p>
        </p:txBody>
      </p:sp>
    </p:spTree>
    <p:extLst>
      <p:ext uri="{BB962C8B-B14F-4D97-AF65-F5344CB8AC3E}">
        <p14:creationId xmlns:p14="http://schemas.microsoft.com/office/powerpoint/2010/main" val="424252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1.3 </a:t>
            </a:r>
            <a:r>
              <a:rPr kumimoji="1" lang="ja-JP" altLang="en-US" dirty="0"/>
              <a:t>アイデアを発散させる！</a:t>
            </a:r>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kumimoji="1" lang="en-US" altLang="ja-JP" dirty="0"/>
              <a:t>1 </a:t>
            </a:r>
            <a:r>
              <a:rPr kumimoji="1" lang="ja-JP" altLang="en-US" dirty="0"/>
              <a:t>アイデアソン体験</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9"/>
            <a:ext cx="8728075" cy="1046177"/>
          </a:xfrm>
        </p:spPr>
        <p:txBody>
          <a:bodyPr/>
          <a:lstStyle/>
          <a:p>
            <a:r>
              <a:rPr lang="ja-JP" altLang="en-US" dirty="0"/>
              <a:t>アイデアソンの前半はアイデアを発散させます。発散→収束→発散とプロセスを繰り返すプログラムを組むこともあります。</a:t>
            </a:r>
            <a:endParaRPr lang="en-US" altLang="ja-JP" dirty="0"/>
          </a:p>
          <a:p>
            <a:r>
              <a:rPr kumimoji="1" lang="ja-JP" altLang="en-US" dirty="0"/>
              <a:t>アイデア発散フェーズでは、ブレインストーミングのルールを適用します。</a:t>
            </a:r>
            <a:endParaRPr kumimoji="1" lang="en-US" altLang="ja-JP" dirty="0"/>
          </a:p>
        </p:txBody>
      </p:sp>
      <p:sp>
        <p:nvSpPr>
          <p:cNvPr id="2" name="正方形/長方形 1">
            <a:extLst>
              <a:ext uri="{FF2B5EF4-FFF2-40B4-BE49-F238E27FC236}">
                <a16:creationId xmlns:a16="http://schemas.microsoft.com/office/drawing/2014/main" id="{C08EA45A-85D6-4188-A619-9C431D65C692}"/>
              </a:ext>
            </a:extLst>
          </p:cNvPr>
          <p:cNvSpPr/>
          <p:nvPr/>
        </p:nvSpPr>
        <p:spPr>
          <a:xfrm>
            <a:off x="683568" y="3356842"/>
            <a:ext cx="8064896" cy="727763"/>
          </a:xfrm>
          <a:prstGeom prst="rect">
            <a:avLst/>
          </a:prstGeom>
        </p:spPr>
        <p:txBody>
          <a:bodyPr wrap="square">
            <a:spAutoFit/>
          </a:bodyPr>
          <a:lstStyle/>
          <a:p>
            <a:pPr marL="342900" indent="-342900">
              <a:lnSpc>
                <a:spcPct val="150000"/>
              </a:lnSpc>
              <a:buFont typeface="+mj-ea"/>
              <a:buAutoNum type="circleNumDbPlain"/>
            </a:pPr>
            <a:endParaRPr kumimoji="1" lang="ja-JP" altLang="en-US" sz="3200" dirty="0"/>
          </a:p>
        </p:txBody>
      </p:sp>
      <p:sp>
        <p:nvSpPr>
          <p:cNvPr id="16" name="テキスト プレースホルダー 15">
            <a:extLst>
              <a:ext uri="{FF2B5EF4-FFF2-40B4-BE49-F238E27FC236}">
                <a16:creationId xmlns:a16="http://schemas.microsoft.com/office/drawing/2014/main" id="{252FB450-A6FF-4D85-A486-0E8C18E13771}"/>
              </a:ext>
            </a:extLst>
          </p:cNvPr>
          <p:cNvSpPr>
            <a:spLocks noGrp="1"/>
          </p:cNvSpPr>
          <p:nvPr>
            <p:ph type="body" sz="quarter" idx="15"/>
          </p:nvPr>
        </p:nvSpPr>
        <p:spPr>
          <a:xfrm>
            <a:off x="207963" y="2042202"/>
            <a:ext cx="5446666" cy="3487121"/>
          </a:xfrm>
          <a:noFill/>
        </p:spPr>
        <p:txBody>
          <a:bodyPr>
            <a:normAutofit/>
          </a:bodyPr>
          <a:lstStyle/>
          <a:p>
            <a:pPr>
              <a:lnSpc>
                <a:spcPct val="100000"/>
              </a:lnSpc>
            </a:pPr>
            <a:r>
              <a:rPr lang="ja-JP" altLang="en-US" sz="2000" dirty="0"/>
              <a:t>グループワーク実施時には、以下の</a:t>
            </a:r>
            <a:r>
              <a:rPr lang="en-US" altLang="ja-JP" sz="2000" dirty="0"/>
              <a:t>4</a:t>
            </a:r>
            <a:r>
              <a:rPr lang="ja-JP" altLang="en-US" sz="2000" dirty="0" err="1"/>
              <a:t>つの</a:t>
            </a:r>
            <a:r>
              <a:rPr lang="ja-JP" altLang="en-US" sz="2000" dirty="0"/>
              <a:t>ルールを守ってもらう事を徹底して下さい。</a:t>
            </a:r>
            <a:endParaRPr lang="en-US" altLang="ja-JP" sz="2800" dirty="0"/>
          </a:p>
          <a:p>
            <a:pPr marL="1028700" lvl="1" indent="-342900">
              <a:lnSpc>
                <a:spcPct val="150000"/>
              </a:lnSpc>
              <a:buFont typeface="+mj-ea"/>
              <a:buAutoNum type="circleNumDbPlain"/>
            </a:pPr>
            <a:r>
              <a:rPr lang="ja-JP" altLang="en-US" b="1" dirty="0"/>
              <a:t>他人の発言を批判しない</a:t>
            </a:r>
          </a:p>
          <a:p>
            <a:pPr marL="1028700" lvl="1" indent="-342900">
              <a:lnSpc>
                <a:spcPct val="150000"/>
              </a:lnSpc>
              <a:buFont typeface="+mj-ea"/>
              <a:buAutoNum type="circleNumDbPlain"/>
            </a:pPr>
            <a:r>
              <a:rPr lang="ja-JP" altLang="en-US" b="1" dirty="0"/>
              <a:t>自由奔放な発言を歓迎する</a:t>
            </a:r>
            <a:endParaRPr lang="en-US" altLang="ja-JP" b="1" dirty="0"/>
          </a:p>
          <a:p>
            <a:pPr marL="1028700" lvl="1" indent="-342900">
              <a:lnSpc>
                <a:spcPct val="150000"/>
              </a:lnSpc>
              <a:buFont typeface="+mj-ea"/>
              <a:buAutoNum type="circleNumDbPlain"/>
            </a:pPr>
            <a:r>
              <a:rPr lang="ja-JP" altLang="en-US" b="1" dirty="0"/>
              <a:t>質より量を求める</a:t>
            </a:r>
          </a:p>
          <a:p>
            <a:pPr marL="1028700" lvl="1" indent="-342900">
              <a:lnSpc>
                <a:spcPct val="150000"/>
              </a:lnSpc>
              <a:buFont typeface="+mj-ea"/>
              <a:buAutoNum type="circleNumDbPlain"/>
            </a:pPr>
            <a:r>
              <a:rPr lang="ja-JP" altLang="en-US" b="1" dirty="0"/>
              <a:t>他人のアイデアに便乗する</a:t>
            </a:r>
          </a:p>
        </p:txBody>
      </p:sp>
      <p:sp>
        <p:nvSpPr>
          <p:cNvPr id="8" name="テキスト プレースホルダー 15">
            <a:extLst>
              <a:ext uri="{FF2B5EF4-FFF2-40B4-BE49-F238E27FC236}">
                <a16:creationId xmlns:a16="http://schemas.microsoft.com/office/drawing/2014/main" id="{922ADA9C-7223-4D42-9F29-F013BA4DF789}"/>
              </a:ext>
            </a:extLst>
          </p:cNvPr>
          <p:cNvSpPr txBox="1">
            <a:spLocks/>
          </p:cNvSpPr>
          <p:nvPr/>
        </p:nvSpPr>
        <p:spPr>
          <a:xfrm>
            <a:off x="131395" y="5561812"/>
            <a:ext cx="8798713" cy="949689"/>
          </a:xfrm>
          <a:prstGeom prst="rect">
            <a:avLst/>
          </a:prstGeom>
          <a:solidFill>
            <a:srgbClr val="DDD9C3"/>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800" dirty="0"/>
              <a:t>※</a:t>
            </a:r>
            <a:r>
              <a:rPr lang="ja-JP" altLang="en-US" sz="1800" dirty="0"/>
              <a:t>アイデア発散時のツールは、ブレインストーミング、マンダラート、スピードストーミング、アイデアスケッチ、連想ゲーム、マインドマップ、ブレインライティングなど多くのツールがありますが、今回は「ブレインライティング」を体験します。</a:t>
            </a:r>
            <a:endParaRPr lang="en-US" altLang="ja-JP" sz="1800" dirty="0"/>
          </a:p>
        </p:txBody>
      </p:sp>
      <p:pic>
        <p:nvPicPr>
          <p:cNvPr id="11" name="図 10" descr="屋外にある物体, 花火, 暗い, 黒 が含まれている画像&#10;&#10;非常に高い精度で生成された説明">
            <a:extLst>
              <a:ext uri="{FF2B5EF4-FFF2-40B4-BE49-F238E27FC236}">
                <a16:creationId xmlns:a16="http://schemas.microsoft.com/office/drawing/2014/main" id="{5F2031F4-DBF1-4799-8D43-A29EEFB8F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557" y="2043224"/>
            <a:ext cx="3269552" cy="3212976"/>
          </a:xfrm>
          <a:prstGeom prst="rect">
            <a:avLst/>
          </a:prstGeom>
        </p:spPr>
      </p:pic>
      <p:sp>
        <p:nvSpPr>
          <p:cNvPr id="12" name="正方形/長方形 11">
            <a:extLst>
              <a:ext uri="{FF2B5EF4-FFF2-40B4-BE49-F238E27FC236}">
                <a16:creationId xmlns:a16="http://schemas.microsoft.com/office/drawing/2014/main" id="{37A9AEAD-6E40-41D6-AC37-951215E44852}"/>
              </a:ext>
            </a:extLst>
          </p:cNvPr>
          <p:cNvSpPr/>
          <p:nvPr/>
        </p:nvSpPr>
        <p:spPr>
          <a:xfrm>
            <a:off x="3131840" y="5266167"/>
            <a:ext cx="6102425" cy="276999"/>
          </a:xfrm>
          <a:prstGeom prst="rect">
            <a:avLst/>
          </a:prstGeom>
        </p:spPr>
        <p:txBody>
          <a:bodyPr wrap="square">
            <a:spAutoFit/>
          </a:bodyPr>
          <a:lstStyle/>
          <a:p>
            <a:r>
              <a:rPr lang="en-US" altLang="ja-JP" sz="1200" dirty="0">
                <a:solidFill>
                  <a:srgbClr val="1468A0"/>
                </a:solidFill>
                <a:latin typeface="Meiryo UI" panose="020B0604030504040204" pitchFamily="50" charset="-128"/>
                <a:hlinkClick r:id="rId4"/>
              </a:rPr>
              <a:t>"Macau Fireworks Festival"</a:t>
            </a:r>
            <a:r>
              <a:rPr lang="en-US" altLang="ja-JP" sz="1200" dirty="0">
                <a:solidFill>
                  <a:srgbClr val="2C3E50"/>
                </a:solidFill>
                <a:latin typeface="Meiryo UI" panose="020B0604030504040204" pitchFamily="50" charset="-128"/>
              </a:rPr>
              <a:t> by </a:t>
            </a:r>
            <a:r>
              <a:rPr lang="en-US" altLang="ja-JP" sz="1200" dirty="0">
                <a:solidFill>
                  <a:srgbClr val="1779BA"/>
                </a:solidFill>
                <a:latin typeface="Meiryo UI" panose="020B0604030504040204" pitchFamily="50" charset="-128"/>
                <a:hlinkClick r:id="rId5"/>
              </a:rPr>
              <a:t>Stefan </a:t>
            </a:r>
            <a:r>
              <a:rPr lang="en-US" altLang="ja-JP" sz="1200" dirty="0" err="1">
                <a:solidFill>
                  <a:srgbClr val="1779BA"/>
                </a:solidFill>
                <a:latin typeface="Meiryo UI" panose="020B0604030504040204" pitchFamily="50" charset="-128"/>
                <a:hlinkClick r:id="rId5"/>
              </a:rPr>
              <a:t>Magdalinski</a:t>
            </a:r>
            <a:r>
              <a:rPr lang="en-US" altLang="ja-JP" sz="1200" dirty="0">
                <a:solidFill>
                  <a:srgbClr val="2C3E50"/>
                </a:solidFill>
                <a:latin typeface="Meiryo UI" panose="020B0604030504040204" pitchFamily="50" charset="-128"/>
              </a:rPr>
              <a:t> is licensed under </a:t>
            </a:r>
            <a:r>
              <a:rPr lang="en-US" altLang="ja-JP" sz="1200" cap="all" dirty="0">
                <a:solidFill>
                  <a:srgbClr val="1779BA"/>
                </a:solidFill>
                <a:latin typeface="Meiryo UI" panose="020B0604030504040204" pitchFamily="50" charset="-128"/>
                <a:hlinkClick r:id="rId6"/>
              </a:rPr>
              <a:t>CC by 2.0 </a:t>
            </a:r>
            <a:endParaRPr lang="ja-JP" altLang="en-US" sz="1200" dirty="0"/>
          </a:p>
        </p:txBody>
      </p:sp>
    </p:spTree>
    <p:extLst>
      <p:ext uri="{BB962C8B-B14F-4D97-AF65-F5344CB8AC3E}">
        <p14:creationId xmlns:p14="http://schemas.microsoft.com/office/powerpoint/2010/main" val="151997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1</a:t>
            </a:r>
            <a:r>
              <a:rPr kumimoji="1" lang="en-US" altLang="ja-JP" dirty="0"/>
              <a:t>.4</a:t>
            </a:r>
            <a:r>
              <a:rPr lang="ja-JP" altLang="en-US" dirty="0"/>
              <a:t> ブレインライティング</a:t>
            </a:r>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kumimoji="1" lang="en-US" altLang="ja-JP" dirty="0"/>
              <a:t>1.</a:t>
            </a:r>
            <a:r>
              <a:rPr kumimoji="1" lang="ja-JP" altLang="en-US" dirty="0"/>
              <a:t>アイデアソン体験</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1104602"/>
          </a:xfrm>
        </p:spPr>
        <p:txBody>
          <a:bodyPr>
            <a:normAutofit lnSpcReduction="10000"/>
          </a:bodyPr>
          <a:lstStyle/>
          <a:p>
            <a:r>
              <a:rPr lang="ja-JP" altLang="en-US" dirty="0"/>
              <a:t>沈黙のブレインストーミングと呼ばれる「ブレインライティング」は、通常のブレインストーミングのように発言するのではなく、シートにアイデアを書き出し、それをチームメンバーで回して、アイデアを追加していく事で、他のメンバーのアイデアに便乗し、短時間に多くのアイデアを生み出すことができるワークです。</a:t>
            </a:r>
            <a:endParaRPr kumimoji="1" lang="en-US" altLang="ja-JP" dirty="0"/>
          </a:p>
        </p:txBody>
      </p:sp>
      <p:sp>
        <p:nvSpPr>
          <p:cNvPr id="8" name="テキスト プレースホルダー 7">
            <a:extLst>
              <a:ext uri="{FF2B5EF4-FFF2-40B4-BE49-F238E27FC236}">
                <a16:creationId xmlns:a16="http://schemas.microsoft.com/office/drawing/2014/main" id="{8C6E2B32-29CD-4F78-89AF-8C1967BB9E9F}"/>
              </a:ext>
            </a:extLst>
          </p:cNvPr>
          <p:cNvSpPr>
            <a:spLocks noGrp="1"/>
          </p:cNvSpPr>
          <p:nvPr>
            <p:ph type="body" sz="quarter" idx="15"/>
          </p:nvPr>
        </p:nvSpPr>
        <p:spPr>
          <a:xfrm>
            <a:off x="207962" y="2132856"/>
            <a:ext cx="4364037" cy="3234472"/>
          </a:xfrm>
        </p:spPr>
        <p:txBody>
          <a:bodyPr>
            <a:normAutofit/>
          </a:bodyPr>
          <a:lstStyle/>
          <a:p>
            <a:pPr>
              <a:lnSpc>
                <a:spcPct val="100000"/>
              </a:lnSpc>
            </a:pPr>
            <a:r>
              <a:rPr lang="ja-JP" altLang="en-US" dirty="0"/>
              <a:t>①シートを</a:t>
            </a:r>
            <a:r>
              <a:rPr lang="en-US" altLang="ja-JP" dirty="0"/>
              <a:t>1</a:t>
            </a:r>
            <a:r>
              <a:rPr lang="ja-JP" altLang="en-US" dirty="0"/>
              <a:t>枚ずつ持ちます</a:t>
            </a:r>
            <a:endParaRPr lang="en-US" altLang="ja-JP" dirty="0"/>
          </a:p>
          <a:p>
            <a:pPr>
              <a:lnSpc>
                <a:spcPct val="100000"/>
              </a:lnSpc>
            </a:pPr>
            <a:r>
              <a:rPr lang="ja-JP" altLang="en-US" dirty="0"/>
              <a:t>②テーマを記載します</a:t>
            </a:r>
            <a:endParaRPr lang="en-US" altLang="ja-JP" dirty="0"/>
          </a:p>
          <a:p>
            <a:pPr>
              <a:lnSpc>
                <a:spcPct val="100000"/>
              </a:lnSpc>
            </a:pPr>
            <a:r>
              <a:rPr lang="ja-JP" altLang="en-US" dirty="0"/>
              <a:t>③</a:t>
            </a:r>
            <a:r>
              <a:rPr lang="en-US" altLang="ja-JP" dirty="0"/>
              <a:t>3</a:t>
            </a:r>
            <a:r>
              <a:rPr lang="ja-JP" altLang="en-US" dirty="0"/>
              <a:t>枚の付箋にアイデアを書き、シートの一番上の段の</a:t>
            </a:r>
            <a:r>
              <a:rPr lang="en-US" altLang="ja-JP" dirty="0"/>
              <a:t>3</a:t>
            </a:r>
            <a:r>
              <a:rPr lang="ja-JP" altLang="en-US" dirty="0"/>
              <a:t>マスに付箋を貼ります（制限時間は</a:t>
            </a:r>
            <a:r>
              <a:rPr lang="en-US" altLang="ja-JP" dirty="0"/>
              <a:t>3</a:t>
            </a:r>
            <a:r>
              <a:rPr lang="ja-JP" altLang="en-US" dirty="0"/>
              <a:t>分です）</a:t>
            </a:r>
            <a:endParaRPr lang="en-US" altLang="ja-JP" dirty="0"/>
          </a:p>
          <a:p>
            <a:pPr>
              <a:lnSpc>
                <a:spcPct val="100000"/>
              </a:lnSpc>
            </a:pPr>
            <a:r>
              <a:rPr lang="ja-JP" altLang="en-US" dirty="0"/>
              <a:t>④左の人にシートを渡し、右の人からシートを受け取ります</a:t>
            </a:r>
            <a:endParaRPr lang="en-US" altLang="ja-JP" dirty="0"/>
          </a:p>
          <a:p>
            <a:pPr>
              <a:lnSpc>
                <a:spcPct val="100000"/>
              </a:lnSpc>
            </a:pPr>
            <a:r>
              <a:rPr lang="ja-JP" altLang="en-US" dirty="0"/>
              <a:t>⑤</a:t>
            </a:r>
            <a:r>
              <a:rPr lang="en-US" altLang="ja-JP" dirty="0"/>
              <a:t>2</a:t>
            </a:r>
            <a:r>
              <a:rPr lang="ja-JP" altLang="en-US" dirty="0"/>
              <a:t>段目のマスに</a:t>
            </a:r>
            <a:r>
              <a:rPr lang="en-US" altLang="ja-JP" dirty="0"/>
              <a:t>3</a:t>
            </a:r>
            <a:r>
              <a:rPr lang="ja-JP" altLang="en-US" dirty="0"/>
              <a:t>つアイデアを書いた付箋を貼ります（上のアイデアに便乗</a:t>
            </a:r>
            <a:r>
              <a:rPr lang="en-US" altLang="ja-JP" dirty="0"/>
              <a:t>OK</a:t>
            </a:r>
            <a:r>
              <a:rPr lang="ja-JP" altLang="en-US" dirty="0"/>
              <a:t>です）</a:t>
            </a:r>
            <a:endParaRPr lang="en-US" altLang="ja-JP" dirty="0"/>
          </a:p>
          <a:p>
            <a:pPr>
              <a:lnSpc>
                <a:spcPct val="100000"/>
              </a:lnSpc>
            </a:pPr>
            <a:r>
              <a:rPr lang="ja-JP" altLang="en-US" dirty="0"/>
              <a:t>⑥先ほどと同様に左の人に自分のシートを渡し、右の人からシートを受け取ります</a:t>
            </a:r>
            <a:endParaRPr lang="en-US" altLang="ja-JP" dirty="0"/>
          </a:p>
        </p:txBody>
      </p:sp>
      <p:sp>
        <p:nvSpPr>
          <p:cNvPr id="9" name="フローチャート: 他ページ結合子 8">
            <a:extLst>
              <a:ext uri="{FF2B5EF4-FFF2-40B4-BE49-F238E27FC236}">
                <a16:creationId xmlns:a16="http://schemas.microsoft.com/office/drawing/2014/main" id="{42CD964C-F475-4B8A-BB25-9036B39CF77E}"/>
              </a:ext>
            </a:extLst>
          </p:cNvPr>
          <p:cNvSpPr/>
          <p:nvPr/>
        </p:nvSpPr>
        <p:spPr>
          <a:xfrm rot="16200000">
            <a:off x="4421863" y="2355003"/>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1</a:t>
            </a:r>
            <a:endParaRPr kumimoji="1" lang="ja-JP" altLang="en-US" sz="2400" dirty="0">
              <a:latin typeface="+mn-ea"/>
            </a:endParaRPr>
          </a:p>
        </p:txBody>
      </p:sp>
      <p:sp>
        <p:nvSpPr>
          <p:cNvPr id="10" name="フローチャート: 他ページ結合子 9">
            <a:extLst>
              <a:ext uri="{FF2B5EF4-FFF2-40B4-BE49-F238E27FC236}">
                <a16:creationId xmlns:a16="http://schemas.microsoft.com/office/drawing/2014/main" id="{5C756CB3-0127-43A8-9BB5-58E4D6B33DEF}"/>
              </a:ext>
            </a:extLst>
          </p:cNvPr>
          <p:cNvSpPr/>
          <p:nvPr/>
        </p:nvSpPr>
        <p:spPr>
          <a:xfrm rot="16200000">
            <a:off x="4421863" y="3177022"/>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2</a:t>
            </a:r>
            <a:endParaRPr kumimoji="1" lang="ja-JP" altLang="en-US" sz="2400" dirty="0">
              <a:latin typeface="+mn-ea"/>
            </a:endParaRPr>
          </a:p>
        </p:txBody>
      </p:sp>
      <p:sp>
        <p:nvSpPr>
          <p:cNvPr id="11" name="フローチャート: 他ページ結合子 10">
            <a:extLst>
              <a:ext uri="{FF2B5EF4-FFF2-40B4-BE49-F238E27FC236}">
                <a16:creationId xmlns:a16="http://schemas.microsoft.com/office/drawing/2014/main" id="{B7E32118-D156-4014-88EC-69B2713ABA58}"/>
              </a:ext>
            </a:extLst>
          </p:cNvPr>
          <p:cNvSpPr/>
          <p:nvPr/>
        </p:nvSpPr>
        <p:spPr>
          <a:xfrm rot="16200000">
            <a:off x="4431853" y="4006393"/>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3</a:t>
            </a:r>
            <a:endParaRPr kumimoji="1" lang="ja-JP" altLang="en-US" sz="2400" dirty="0">
              <a:latin typeface="+mn-ea"/>
            </a:endParaRPr>
          </a:p>
        </p:txBody>
      </p:sp>
      <p:sp>
        <p:nvSpPr>
          <p:cNvPr id="12" name="フローチャート: 他ページ結合子 11">
            <a:extLst>
              <a:ext uri="{FF2B5EF4-FFF2-40B4-BE49-F238E27FC236}">
                <a16:creationId xmlns:a16="http://schemas.microsoft.com/office/drawing/2014/main" id="{C41AC8BC-E924-44CE-9849-AAC5B72BEFF3}"/>
              </a:ext>
            </a:extLst>
          </p:cNvPr>
          <p:cNvSpPr/>
          <p:nvPr/>
        </p:nvSpPr>
        <p:spPr>
          <a:xfrm rot="16200000">
            <a:off x="4421863" y="4835764"/>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4</a:t>
            </a:r>
            <a:endParaRPr kumimoji="1" lang="ja-JP" altLang="en-US" sz="2400" dirty="0">
              <a:latin typeface="+mn-ea"/>
            </a:endParaRPr>
          </a:p>
        </p:txBody>
      </p:sp>
      <p:sp>
        <p:nvSpPr>
          <p:cNvPr id="15" name="字幕 2">
            <a:extLst>
              <a:ext uri="{FF2B5EF4-FFF2-40B4-BE49-F238E27FC236}">
                <a16:creationId xmlns:a16="http://schemas.microsoft.com/office/drawing/2014/main" id="{759D9BE4-52D2-4ACB-856C-5AFA1E8BBB4E}"/>
              </a:ext>
            </a:extLst>
          </p:cNvPr>
          <p:cNvSpPr txBox="1">
            <a:spLocks/>
          </p:cNvSpPr>
          <p:nvPr/>
        </p:nvSpPr>
        <p:spPr>
          <a:xfrm>
            <a:off x="4961666" y="2132859"/>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6" name="字幕 2">
            <a:extLst>
              <a:ext uri="{FF2B5EF4-FFF2-40B4-BE49-F238E27FC236}">
                <a16:creationId xmlns:a16="http://schemas.microsoft.com/office/drawing/2014/main" id="{BD8CA93C-7743-40C7-A987-11AB1DF145A9}"/>
              </a:ext>
            </a:extLst>
          </p:cNvPr>
          <p:cNvSpPr txBox="1">
            <a:spLocks/>
          </p:cNvSpPr>
          <p:nvPr/>
        </p:nvSpPr>
        <p:spPr>
          <a:xfrm>
            <a:off x="6338565" y="2132858"/>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7" name="字幕 2">
            <a:extLst>
              <a:ext uri="{FF2B5EF4-FFF2-40B4-BE49-F238E27FC236}">
                <a16:creationId xmlns:a16="http://schemas.microsoft.com/office/drawing/2014/main" id="{7866C8EF-FBD5-4AFB-AC75-F966450444FA}"/>
              </a:ext>
            </a:extLst>
          </p:cNvPr>
          <p:cNvSpPr txBox="1">
            <a:spLocks/>
          </p:cNvSpPr>
          <p:nvPr/>
        </p:nvSpPr>
        <p:spPr>
          <a:xfrm>
            <a:off x="7691000" y="2132856"/>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8" name="字幕 2">
            <a:extLst>
              <a:ext uri="{FF2B5EF4-FFF2-40B4-BE49-F238E27FC236}">
                <a16:creationId xmlns:a16="http://schemas.microsoft.com/office/drawing/2014/main" id="{2B173D20-2E49-4648-8A68-B4840AB2613D}"/>
              </a:ext>
            </a:extLst>
          </p:cNvPr>
          <p:cNvSpPr txBox="1">
            <a:spLocks/>
          </p:cNvSpPr>
          <p:nvPr/>
        </p:nvSpPr>
        <p:spPr>
          <a:xfrm>
            <a:off x="4961666" y="2954882"/>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9" name="字幕 2">
            <a:extLst>
              <a:ext uri="{FF2B5EF4-FFF2-40B4-BE49-F238E27FC236}">
                <a16:creationId xmlns:a16="http://schemas.microsoft.com/office/drawing/2014/main" id="{57797B9C-0064-4553-AC93-6BFE23AE5FA3}"/>
              </a:ext>
            </a:extLst>
          </p:cNvPr>
          <p:cNvSpPr txBox="1">
            <a:spLocks/>
          </p:cNvSpPr>
          <p:nvPr/>
        </p:nvSpPr>
        <p:spPr>
          <a:xfrm>
            <a:off x="6331569" y="2954880"/>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0" name="字幕 2">
            <a:extLst>
              <a:ext uri="{FF2B5EF4-FFF2-40B4-BE49-F238E27FC236}">
                <a16:creationId xmlns:a16="http://schemas.microsoft.com/office/drawing/2014/main" id="{FA24811F-38B4-4582-B9E3-9BE3050E22EC}"/>
              </a:ext>
            </a:extLst>
          </p:cNvPr>
          <p:cNvSpPr txBox="1">
            <a:spLocks/>
          </p:cNvSpPr>
          <p:nvPr/>
        </p:nvSpPr>
        <p:spPr>
          <a:xfrm>
            <a:off x="7691000" y="2954879"/>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1" name="字幕 2">
            <a:extLst>
              <a:ext uri="{FF2B5EF4-FFF2-40B4-BE49-F238E27FC236}">
                <a16:creationId xmlns:a16="http://schemas.microsoft.com/office/drawing/2014/main" id="{BB909989-1EBB-457B-B518-6ADF13C4133C}"/>
              </a:ext>
            </a:extLst>
          </p:cNvPr>
          <p:cNvSpPr txBox="1">
            <a:spLocks/>
          </p:cNvSpPr>
          <p:nvPr/>
        </p:nvSpPr>
        <p:spPr>
          <a:xfrm>
            <a:off x="4961666" y="3784251"/>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2" name="字幕 2">
            <a:extLst>
              <a:ext uri="{FF2B5EF4-FFF2-40B4-BE49-F238E27FC236}">
                <a16:creationId xmlns:a16="http://schemas.microsoft.com/office/drawing/2014/main" id="{8BFC0A19-EBE4-4DA0-A327-0D179411FA18}"/>
              </a:ext>
            </a:extLst>
          </p:cNvPr>
          <p:cNvSpPr txBox="1">
            <a:spLocks/>
          </p:cNvSpPr>
          <p:nvPr/>
        </p:nvSpPr>
        <p:spPr>
          <a:xfrm>
            <a:off x="6338565" y="3784249"/>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3" name="字幕 2">
            <a:extLst>
              <a:ext uri="{FF2B5EF4-FFF2-40B4-BE49-F238E27FC236}">
                <a16:creationId xmlns:a16="http://schemas.microsoft.com/office/drawing/2014/main" id="{143756D4-6352-468D-BBEA-D7819DA5A9F3}"/>
              </a:ext>
            </a:extLst>
          </p:cNvPr>
          <p:cNvSpPr txBox="1">
            <a:spLocks/>
          </p:cNvSpPr>
          <p:nvPr/>
        </p:nvSpPr>
        <p:spPr>
          <a:xfrm>
            <a:off x="7691000" y="3784248"/>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4" name="字幕 2">
            <a:extLst>
              <a:ext uri="{FF2B5EF4-FFF2-40B4-BE49-F238E27FC236}">
                <a16:creationId xmlns:a16="http://schemas.microsoft.com/office/drawing/2014/main" id="{7CA1DC87-2D78-45D5-9448-CC048D111281}"/>
              </a:ext>
            </a:extLst>
          </p:cNvPr>
          <p:cNvSpPr txBox="1">
            <a:spLocks/>
          </p:cNvSpPr>
          <p:nvPr/>
        </p:nvSpPr>
        <p:spPr>
          <a:xfrm>
            <a:off x="4961666" y="4613625"/>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5" name="字幕 2">
            <a:extLst>
              <a:ext uri="{FF2B5EF4-FFF2-40B4-BE49-F238E27FC236}">
                <a16:creationId xmlns:a16="http://schemas.microsoft.com/office/drawing/2014/main" id="{5B895B8D-E5DD-4576-8DB8-42CE32A89DB1}"/>
              </a:ext>
            </a:extLst>
          </p:cNvPr>
          <p:cNvSpPr txBox="1">
            <a:spLocks/>
          </p:cNvSpPr>
          <p:nvPr/>
        </p:nvSpPr>
        <p:spPr>
          <a:xfrm>
            <a:off x="6331569" y="4613624"/>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6" name="字幕 2">
            <a:extLst>
              <a:ext uri="{FF2B5EF4-FFF2-40B4-BE49-F238E27FC236}">
                <a16:creationId xmlns:a16="http://schemas.microsoft.com/office/drawing/2014/main" id="{E00289CA-4534-4142-8110-35A8223D3491}"/>
              </a:ext>
            </a:extLst>
          </p:cNvPr>
          <p:cNvSpPr txBox="1">
            <a:spLocks/>
          </p:cNvSpPr>
          <p:nvPr/>
        </p:nvSpPr>
        <p:spPr>
          <a:xfrm>
            <a:off x="7691000" y="4613623"/>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 name="テキスト ボックス 1">
            <a:extLst>
              <a:ext uri="{FF2B5EF4-FFF2-40B4-BE49-F238E27FC236}">
                <a16:creationId xmlns:a16="http://schemas.microsoft.com/office/drawing/2014/main" id="{4C3327D7-E7A4-4361-A3E3-9E7A19D60AAC}"/>
              </a:ext>
            </a:extLst>
          </p:cNvPr>
          <p:cNvSpPr txBox="1"/>
          <p:nvPr/>
        </p:nvSpPr>
        <p:spPr>
          <a:xfrm>
            <a:off x="219657" y="5449003"/>
            <a:ext cx="8868681" cy="954107"/>
          </a:xfrm>
          <a:prstGeom prst="rect">
            <a:avLst/>
          </a:prstGeom>
          <a:noFill/>
        </p:spPr>
        <p:txBody>
          <a:bodyPr wrap="square" rtlCol="0">
            <a:spAutoFit/>
          </a:bodyPr>
          <a:lstStyle/>
          <a:p>
            <a:r>
              <a:rPr kumimoji="1" lang="en-US" altLang="ja-JP" sz="1400" dirty="0"/>
              <a:t>※</a:t>
            </a:r>
            <a:r>
              <a:rPr kumimoji="1" lang="ja-JP" altLang="en-US" sz="1400" dirty="0"/>
              <a:t>今回は１チーム</a:t>
            </a:r>
            <a:r>
              <a:rPr kumimoji="1" lang="en-US" altLang="ja-JP" sz="1400" dirty="0"/>
              <a:t>4</a:t>
            </a:r>
            <a:r>
              <a:rPr kumimoji="1" lang="ja-JP" altLang="en-US" sz="1400" dirty="0"/>
              <a:t>名で実施します（通常は</a:t>
            </a:r>
            <a:r>
              <a:rPr kumimoji="1" lang="en-US" altLang="ja-JP" sz="1400" dirty="0"/>
              <a:t>6</a:t>
            </a:r>
            <a:r>
              <a:rPr kumimoji="1" lang="ja-JP" altLang="en-US" sz="1400" dirty="0"/>
              <a:t>人</a:t>
            </a:r>
            <a:r>
              <a:rPr kumimoji="1" lang="en-US" altLang="ja-JP" sz="1400" dirty="0"/>
              <a:t>1</a:t>
            </a:r>
            <a:r>
              <a:rPr kumimoji="1" lang="ja-JP" altLang="en-US" sz="1400" dirty="0"/>
              <a:t>チームで</a:t>
            </a:r>
            <a:r>
              <a:rPr kumimoji="1" lang="en-US" altLang="ja-JP" sz="1400" dirty="0"/>
              <a:t>6</a:t>
            </a:r>
            <a:r>
              <a:rPr kumimoji="1" lang="ja-JP" altLang="en-US" sz="1400" dirty="0"/>
              <a:t>セット繰り返してすべての枠を埋めます）</a:t>
            </a:r>
            <a:endParaRPr kumimoji="1" lang="en-US" altLang="ja-JP" sz="1400" dirty="0"/>
          </a:p>
          <a:p>
            <a:r>
              <a:rPr kumimoji="1" lang="ja-JP" altLang="en-US" sz="1400" dirty="0"/>
              <a:t>　　机の上に付箋が</a:t>
            </a:r>
            <a:r>
              <a:rPr kumimoji="1" lang="en-US" altLang="ja-JP" sz="1400" dirty="0"/>
              <a:t>4</a:t>
            </a:r>
            <a:r>
              <a:rPr kumimoji="1" lang="ja-JP" altLang="en-US" sz="1400" dirty="0"/>
              <a:t>色置いていますので、各自好きな色を選んでください。黒いペンで付箋にアイデアを書き込んでください。</a:t>
            </a:r>
            <a:endParaRPr kumimoji="1" lang="en-US" altLang="ja-JP" sz="1400" dirty="0"/>
          </a:p>
          <a:p>
            <a:endParaRPr kumimoji="1" lang="en-US" altLang="ja-JP" sz="1400" dirty="0"/>
          </a:p>
          <a:p>
            <a:r>
              <a:rPr kumimoji="1" lang="en-US" altLang="ja-JP" sz="1400" dirty="0"/>
              <a:t>※</a:t>
            </a:r>
            <a:r>
              <a:rPr kumimoji="1" lang="ja-JP" altLang="en-US" sz="1400" dirty="0"/>
              <a:t>必ず</a:t>
            </a:r>
            <a:r>
              <a:rPr kumimoji="1" lang="en-US" altLang="ja-JP" sz="1400" dirty="0"/>
              <a:t>3</a:t>
            </a:r>
            <a:r>
              <a:rPr kumimoji="1" lang="ja-JP" altLang="en-US" sz="1400" dirty="0"/>
              <a:t>つ書き込んでください。過去に自分が書いた同じアイデア、上に書かれているアイデアと違うアイデアを記載してください。</a:t>
            </a:r>
            <a:endParaRPr kumimoji="1" lang="en-US" altLang="ja-JP" sz="1400" dirty="0"/>
          </a:p>
        </p:txBody>
      </p:sp>
      <p:sp>
        <p:nvSpPr>
          <p:cNvPr id="3" name="スライド番号プレースホルダー 2">
            <a:extLst>
              <a:ext uri="{FF2B5EF4-FFF2-40B4-BE49-F238E27FC236}">
                <a16:creationId xmlns:a16="http://schemas.microsoft.com/office/drawing/2014/main" id="{C86DB2F0-CA84-4A75-B28F-EFB108E66923}"/>
              </a:ext>
            </a:extLst>
          </p:cNvPr>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Tree>
    <p:extLst>
      <p:ext uri="{BB962C8B-B14F-4D97-AF65-F5344CB8AC3E}">
        <p14:creationId xmlns:p14="http://schemas.microsoft.com/office/powerpoint/2010/main" val="16329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1.5</a:t>
            </a:r>
            <a:r>
              <a:rPr lang="ja-JP" altLang="en-US" dirty="0"/>
              <a:t> テーマ決め</a:t>
            </a:r>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1.</a:t>
            </a:r>
            <a:r>
              <a:rPr lang="ja-JP" altLang="en-US" dirty="0"/>
              <a:t>アイデアソン体験</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691276"/>
          </a:xfrm>
        </p:spPr>
        <p:txBody>
          <a:bodyPr>
            <a:normAutofit/>
          </a:bodyPr>
          <a:lstStyle/>
          <a:p>
            <a:r>
              <a:rPr lang="ja-JP" altLang="en-US" dirty="0"/>
              <a:t>アイデアソンではテーマ決めが重要です。テーマにどれだけ抽象度を残すのか具体的なテーマにするのか、目的に応じて、テーマ決めの方針が異なってきます。</a:t>
            </a:r>
            <a:endParaRPr kumimoji="1" lang="en-US" altLang="ja-JP" dirty="0"/>
          </a:p>
        </p:txBody>
      </p:sp>
      <p:sp>
        <p:nvSpPr>
          <p:cNvPr id="10" name="テキスト プレースホルダー 7">
            <a:extLst>
              <a:ext uri="{FF2B5EF4-FFF2-40B4-BE49-F238E27FC236}">
                <a16:creationId xmlns:a16="http://schemas.microsoft.com/office/drawing/2014/main" id="{021C23F5-5C38-45F2-9699-5E06BCE5453B}"/>
              </a:ext>
            </a:extLst>
          </p:cNvPr>
          <p:cNvSpPr txBox="1">
            <a:spLocks/>
          </p:cNvSpPr>
          <p:nvPr/>
        </p:nvSpPr>
        <p:spPr>
          <a:xfrm>
            <a:off x="207963" y="2569024"/>
            <a:ext cx="8728075" cy="630790"/>
          </a:xfrm>
          <a:prstGeom prst="rect">
            <a:avLst/>
          </a:prstGeom>
          <a:solidFill>
            <a:srgbClr val="DDD9C3"/>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ja-JP" altLang="en-US" sz="3200" b="1" dirty="0"/>
              <a:t>思わず</a:t>
            </a:r>
            <a:r>
              <a:rPr lang="ja-JP" altLang="en-US" sz="3200" dirty="0"/>
              <a:t>オープンデータを公開</a:t>
            </a:r>
            <a:r>
              <a:rPr lang="ja-JP" altLang="en-US" sz="3200" b="1" dirty="0"/>
              <a:t>したくなる</a:t>
            </a:r>
            <a:r>
              <a:rPr lang="ja-JP" altLang="en-US" sz="3200" dirty="0"/>
              <a:t>には</a:t>
            </a:r>
            <a:r>
              <a:rPr lang="ja-JP" altLang="en-US" sz="3200" b="1" dirty="0"/>
              <a:t>？</a:t>
            </a:r>
            <a:endParaRPr lang="en-US" altLang="ja-JP" sz="3200" dirty="0"/>
          </a:p>
          <a:p>
            <a:pPr>
              <a:lnSpc>
                <a:spcPct val="100000"/>
              </a:lnSpc>
            </a:pPr>
            <a:endParaRPr lang="en-US" altLang="ja-JP" sz="2000" dirty="0"/>
          </a:p>
        </p:txBody>
      </p:sp>
      <p:sp>
        <p:nvSpPr>
          <p:cNvPr id="11" name="テキスト ボックス 10">
            <a:extLst>
              <a:ext uri="{FF2B5EF4-FFF2-40B4-BE49-F238E27FC236}">
                <a16:creationId xmlns:a16="http://schemas.microsoft.com/office/drawing/2014/main" id="{7B91DA5D-C431-4395-AC01-ACDC6D8194E2}"/>
              </a:ext>
            </a:extLst>
          </p:cNvPr>
          <p:cNvSpPr txBox="1"/>
          <p:nvPr/>
        </p:nvSpPr>
        <p:spPr>
          <a:xfrm>
            <a:off x="207963" y="3947159"/>
            <a:ext cx="8738290" cy="923330"/>
          </a:xfrm>
          <a:prstGeom prst="rect">
            <a:avLst/>
          </a:prstGeom>
          <a:noFill/>
        </p:spPr>
        <p:txBody>
          <a:bodyPr wrap="none" rtlCol="0">
            <a:spAutoFit/>
          </a:bodyPr>
          <a:lstStyle/>
          <a:p>
            <a:r>
              <a:rPr kumimoji="1" lang="en-US" altLang="ja-JP" dirty="0"/>
              <a:t>※</a:t>
            </a:r>
            <a:r>
              <a:rPr kumimoji="1" lang="ja-JP" altLang="en-US" dirty="0"/>
              <a:t>アイデアソンでは、テーマを決める時に、アイデアを拡げたい場合に、「思わず・・・したくなる」や、</a:t>
            </a:r>
            <a:endParaRPr kumimoji="1" lang="en-US" altLang="ja-JP" dirty="0"/>
          </a:p>
          <a:p>
            <a:r>
              <a:rPr kumimoji="1" lang="ja-JP" altLang="en-US" dirty="0"/>
              <a:t>　「究極の・・・」、 「劇的に・・・する」などのキーワードを入れる事で、実現可能性を取り払った、</a:t>
            </a:r>
            <a:endParaRPr kumimoji="1" lang="en-US" altLang="ja-JP" dirty="0"/>
          </a:p>
          <a:p>
            <a:r>
              <a:rPr kumimoji="1" lang="ja-JP" altLang="en-US" dirty="0"/>
              <a:t>　大胆な意見が出るようにします。</a:t>
            </a:r>
          </a:p>
        </p:txBody>
      </p:sp>
      <p:sp>
        <p:nvSpPr>
          <p:cNvPr id="2" name="スライド番号プレースホルダー 1">
            <a:extLst>
              <a:ext uri="{FF2B5EF4-FFF2-40B4-BE49-F238E27FC236}">
                <a16:creationId xmlns:a16="http://schemas.microsoft.com/office/drawing/2014/main" id="{E9FC5EF0-FCFF-4E15-9E26-693BADCAB89B}"/>
              </a:ext>
            </a:extLst>
          </p:cNvPr>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3" name="正方形/長方形 2">
            <a:extLst>
              <a:ext uri="{FF2B5EF4-FFF2-40B4-BE49-F238E27FC236}">
                <a16:creationId xmlns:a16="http://schemas.microsoft.com/office/drawing/2014/main" id="{42B03DA1-EA59-4B36-8BE8-50F97116929A}"/>
              </a:ext>
            </a:extLst>
          </p:cNvPr>
          <p:cNvSpPr/>
          <p:nvPr/>
        </p:nvSpPr>
        <p:spPr>
          <a:xfrm>
            <a:off x="207963" y="1838438"/>
            <a:ext cx="4572000" cy="461665"/>
          </a:xfrm>
          <a:prstGeom prst="rect">
            <a:avLst/>
          </a:prstGeom>
        </p:spPr>
        <p:txBody>
          <a:bodyPr>
            <a:spAutoFit/>
          </a:bodyPr>
          <a:lstStyle/>
          <a:p>
            <a:pPr>
              <a:lnSpc>
                <a:spcPct val="100000"/>
              </a:lnSpc>
            </a:pPr>
            <a:r>
              <a:rPr lang="ja-JP" altLang="en-US" sz="2400" dirty="0"/>
              <a:t>本日のテーマは、</a:t>
            </a:r>
            <a:endParaRPr lang="en-US" altLang="ja-JP" sz="2400" dirty="0"/>
          </a:p>
        </p:txBody>
      </p:sp>
      <p:sp>
        <p:nvSpPr>
          <p:cNvPr id="19" name="正方形/長方形 18">
            <a:extLst>
              <a:ext uri="{FF2B5EF4-FFF2-40B4-BE49-F238E27FC236}">
                <a16:creationId xmlns:a16="http://schemas.microsoft.com/office/drawing/2014/main" id="{384A8254-1FBA-4EF3-AE47-6FABB6866582}"/>
              </a:ext>
            </a:extLst>
          </p:cNvPr>
          <p:cNvSpPr/>
          <p:nvPr/>
        </p:nvSpPr>
        <p:spPr>
          <a:xfrm>
            <a:off x="8061943" y="3422834"/>
            <a:ext cx="910803" cy="461665"/>
          </a:xfrm>
          <a:prstGeom prst="rect">
            <a:avLst/>
          </a:prstGeom>
        </p:spPr>
        <p:txBody>
          <a:bodyPr wrap="square">
            <a:spAutoFit/>
          </a:bodyPr>
          <a:lstStyle/>
          <a:p>
            <a:pPr>
              <a:lnSpc>
                <a:spcPct val="100000"/>
              </a:lnSpc>
            </a:pPr>
            <a:r>
              <a:rPr lang="ja-JP" altLang="en-US" sz="2400" dirty="0"/>
              <a:t>です。</a:t>
            </a:r>
            <a:endParaRPr lang="en-US" altLang="ja-JP" sz="2400" dirty="0"/>
          </a:p>
        </p:txBody>
      </p:sp>
      <p:sp>
        <p:nvSpPr>
          <p:cNvPr id="20" name="正方形/長方形 19">
            <a:extLst>
              <a:ext uri="{FF2B5EF4-FFF2-40B4-BE49-F238E27FC236}">
                <a16:creationId xmlns:a16="http://schemas.microsoft.com/office/drawing/2014/main" id="{6D668F2B-22DF-49CF-92BA-BAF5EAE0BB88}"/>
              </a:ext>
            </a:extLst>
          </p:cNvPr>
          <p:cNvSpPr/>
          <p:nvPr/>
        </p:nvSpPr>
        <p:spPr>
          <a:xfrm>
            <a:off x="241130" y="5023104"/>
            <a:ext cx="8507333" cy="1754326"/>
          </a:xfrm>
          <a:prstGeom prst="rect">
            <a:avLst/>
          </a:prstGeom>
        </p:spPr>
        <p:txBody>
          <a:bodyPr wrap="square">
            <a:spAutoFit/>
          </a:bodyPr>
          <a:lstStyle/>
          <a:p>
            <a:pPr>
              <a:lnSpc>
                <a:spcPct val="100000"/>
              </a:lnSpc>
            </a:pPr>
            <a:r>
              <a:rPr lang="ja-JP" altLang="en-US" dirty="0">
                <a:solidFill>
                  <a:srgbClr val="222222"/>
                </a:solidFill>
                <a:latin typeface="Meiryo UI" panose="020B0604030504040204" pitchFamily="50" charset="-128"/>
                <a:cs typeface="Arial" panose="020B0604020202020204" pitchFamily="34" charset="0"/>
              </a:rPr>
              <a:t>アイデアソンの企画を立てるとき、思いつかないようなアイデアを出したい場合は、タイトルを少し変更すると効果的です。</a:t>
            </a:r>
            <a:endParaRPr lang="en-US" altLang="ja-JP" dirty="0">
              <a:solidFill>
                <a:srgbClr val="222222"/>
              </a:solidFill>
              <a:latin typeface="Meiryo UI" panose="020B0604030504040204" pitchFamily="50" charset="-128"/>
              <a:cs typeface="Arial" panose="020B0604020202020204" pitchFamily="34" charset="0"/>
            </a:endParaRPr>
          </a:p>
          <a:p>
            <a:pPr>
              <a:lnSpc>
                <a:spcPct val="100000"/>
              </a:lnSpc>
            </a:pPr>
            <a:endParaRPr lang="en-US" altLang="ja-JP" dirty="0">
              <a:solidFill>
                <a:srgbClr val="222222"/>
              </a:solidFill>
              <a:latin typeface="Meiryo UI" panose="020B0604030504040204" pitchFamily="50" charset="-128"/>
              <a:cs typeface="Arial" panose="020B0604020202020204" pitchFamily="34" charset="0"/>
            </a:endParaRPr>
          </a:p>
          <a:p>
            <a:pPr>
              <a:lnSpc>
                <a:spcPct val="100000"/>
              </a:lnSpc>
            </a:pPr>
            <a:r>
              <a:rPr lang="ja-JP" altLang="en-US" dirty="0">
                <a:solidFill>
                  <a:srgbClr val="222222"/>
                </a:solidFill>
                <a:latin typeface="Meiryo UI" panose="020B0604030504040204" pitchFamily="50" charset="-128"/>
                <a:cs typeface="Arial" panose="020B0604020202020204" pitchFamily="34" charset="0"/>
              </a:rPr>
              <a:t>　　　例）</a:t>
            </a:r>
            <a:r>
              <a:rPr lang="ja-JP" altLang="ja-JP" dirty="0">
                <a:solidFill>
                  <a:srgbClr val="222222"/>
                </a:solidFill>
                <a:latin typeface="Meiryo UI" panose="020B0604030504040204" pitchFamily="50" charset="-128"/>
                <a:cs typeface="Arial" panose="020B0604020202020204" pitchFamily="34" charset="0"/>
              </a:rPr>
              <a:t>「</a:t>
            </a:r>
            <a:r>
              <a:rPr lang="ja-JP" altLang="en-US" dirty="0">
                <a:solidFill>
                  <a:srgbClr val="222222"/>
                </a:solidFill>
                <a:latin typeface="Meiryo UI" panose="020B0604030504040204" pitchFamily="50" charset="-128"/>
                <a:cs typeface="Arial" panose="020B0604020202020204" pitchFamily="34" charset="0"/>
              </a:rPr>
              <a:t>オープンデータの取組みに、</a:t>
            </a:r>
            <a:r>
              <a:rPr lang="ja-JP" altLang="ja-JP" dirty="0">
                <a:solidFill>
                  <a:srgbClr val="222222"/>
                </a:solidFill>
                <a:latin typeface="Meiryo UI" panose="020B0604030504040204" pitchFamily="50" charset="-128"/>
                <a:cs typeface="Arial" panose="020B0604020202020204" pitchFamily="34" charset="0"/>
              </a:rPr>
              <a:t>原課に協力してもらうためには」</a:t>
            </a:r>
            <a:endParaRPr lang="en-US" altLang="ja-JP" dirty="0">
              <a:solidFill>
                <a:srgbClr val="222222"/>
              </a:solidFill>
              <a:latin typeface="Meiryo UI" panose="020B0604030504040204" pitchFamily="50" charset="-128"/>
              <a:cs typeface="Arial" panose="020B0604020202020204" pitchFamily="34" charset="0"/>
            </a:endParaRPr>
          </a:p>
          <a:p>
            <a:pPr>
              <a:lnSpc>
                <a:spcPct val="100000"/>
              </a:lnSpc>
            </a:pPr>
            <a:r>
              <a:rPr lang="ja-JP" altLang="en-US" dirty="0">
                <a:solidFill>
                  <a:srgbClr val="222222"/>
                </a:solidFill>
                <a:latin typeface="Meiryo UI" panose="020B0604030504040204" pitchFamily="50" charset="-128"/>
                <a:cs typeface="Arial" panose="020B0604020202020204" pitchFamily="34" charset="0"/>
              </a:rPr>
              <a:t>　　　　　　　　　　　　　　　　　　　↓</a:t>
            </a:r>
            <a:endParaRPr lang="en-US" altLang="ja-JP" dirty="0">
              <a:solidFill>
                <a:srgbClr val="222222"/>
              </a:solidFill>
              <a:latin typeface="Meiryo UI" panose="020B0604030504040204" pitchFamily="50" charset="-128"/>
              <a:cs typeface="Arial" panose="020B0604020202020204" pitchFamily="34" charset="0"/>
            </a:endParaRPr>
          </a:p>
          <a:p>
            <a:pPr>
              <a:lnSpc>
                <a:spcPct val="100000"/>
              </a:lnSpc>
            </a:pPr>
            <a:r>
              <a:rPr lang="ja-JP" altLang="en-US" dirty="0">
                <a:solidFill>
                  <a:srgbClr val="222222"/>
                </a:solidFill>
                <a:latin typeface="Meiryo UI" panose="020B0604030504040204" pitchFamily="50" charset="-128"/>
                <a:cs typeface="Arial" panose="020B0604020202020204" pitchFamily="34" charset="0"/>
              </a:rPr>
              <a:t>　　　　　　　　「原課の職員をオープンデータのとりこにするには」</a:t>
            </a:r>
            <a:r>
              <a:rPr lang="ja-JP" altLang="ja-JP" dirty="0"/>
              <a:t> </a:t>
            </a:r>
            <a:endParaRPr kumimoji="1" lang="en-US" altLang="ja-JP" dirty="0"/>
          </a:p>
        </p:txBody>
      </p:sp>
    </p:spTree>
    <p:extLst>
      <p:ext uri="{BB962C8B-B14F-4D97-AF65-F5344CB8AC3E}">
        <p14:creationId xmlns:p14="http://schemas.microsoft.com/office/powerpoint/2010/main" val="18320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1.6</a:t>
            </a:r>
            <a:r>
              <a:rPr lang="ja-JP" altLang="en-US" dirty="0"/>
              <a:t> オズボーンのチェックリスト</a:t>
            </a:r>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1.</a:t>
            </a:r>
            <a:r>
              <a:rPr lang="ja-JP" altLang="en-US" dirty="0"/>
              <a:t>アイデアソン体験</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888578"/>
          </a:xfrm>
        </p:spPr>
        <p:txBody>
          <a:bodyPr>
            <a:normAutofit/>
          </a:bodyPr>
          <a:lstStyle/>
          <a:p>
            <a:r>
              <a:rPr kumimoji="1" lang="ja-JP" altLang="en-US" dirty="0"/>
              <a:t>アイデアが出ないときは、前の人のアイデアに乗っかりましょう。</a:t>
            </a:r>
            <a:endParaRPr kumimoji="1" lang="en-US" altLang="ja-JP" dirty="0"/>
          </a:p>
          <a:p>
            <a:r>
              <a:rPr kumimoji="1" lang="ja-JP" altLang="en-US" dirty="0"/>
              <a:t>人のアイデアは自分のアイデアでいいのです！</a:t>
            </a:r>
            <a:endParaRPr kumimoji="1" lang="en-US" altLang="ja-JP" dirty="0"/>
          </a:p>
        </p:txBody>
      </p:sp>
      <p:sp>
        <p:nvSpPr>
          <p:cNvPr id="8" name="テキスト プレースホルダー 7">
            <a:extLst>
              <a:ext uri="{FF2B5EF4-FFF2-40B4-BE49-F238E27FC236}">
                <a16:creationId xmlns:a16="http://schemas.microsoft.com/office/drawing/2014/main" id="{8C6E2B32-29CD-4F78-89AF-8C1967BB9E9F}"/>
              </a:ext>
            </a:extLst>
          </p:cNvPr>
          <p:cNvSpPr>
            <a:spLocks noGrp="1"/>
          </p:cNvSpPr>
          <p:nvPr>
            <p:ph type="body" sz="quarter" idx="15"/>
          </p:nvPr>
        </p:nvSpPr>
        <p:spPr>
          <a:xfrm>
            <a:off x="211626" y="1850713"/>
            <a:ext cx="8724412" cy="3954552"/>
          </a:xfrm>
        </p:spPr>
        <p:txBody>
          <a:bodyPr>
            <a:normAutofit/>
          </a:bodyPr>
          <a:lstStyle/>
          <a:p>
            <a:pPr fontAlgn="base">
              <a:lnSpc>
                <a:spcPct val="100000"/>
              </a:lnSpc>
            </a:pPr>
            <a:r>
              <a:rPr lang="ja-JP" altLang="en-US" sz="2000" dirty="0"/>
              <a:t>転用：他の使い道はないか？現在のままで新しい使い道がないか？</a:t>
            </a:r>
          </a:p>
          <a:p>
            <a:pPr fontAlgn="base">
              <a:lnSpc>
                <a:spcPct val="100000"/>
              </a:lnSpc>
            </a:pPr>
            <a:r>
              <a:rPr lang="ja-JP" altLang="en-US" sz="2000" dirty="0"/>
              <a:t>応用：他からアイデアを借用できないか？似たものはないか？真似できないか？</a:t>
            </a:r>
          </a:p>
          <a:p>
            <a:pPr fontAlgn="base">
              <a:lnSpc>
                <a:spcPct val="100000"/>
              </a:lnSpc>
            </a:pPr>
            <a:r>
              <a:rPr lang="ja-JP" altLang="en-US" sz="2000" dirty="0"/>
              <a:t>変更：変えてみるとどうなるか？意味、色、形を変えたらどうなるか？</a:t>
            </a:r>
          </a:p>
          <a:p>
            <a:pPr fontAlgn="base">
              <a:lnSpc>
                <a:spcPct val="100000"/>
              </a:lnSpc>
            </a:pPr>
            <a:r>
              <a:rPr lang="ja-JP" altLang="en-US" sz="2000" dirty="0"/>
              <a:t>拡大：大きくしたらどうなるか？長くする、頻度を増やす、時間を延ばしたらどうなるか？</a:t>
            </a:r>
          </a:p>
          <a:p>
            <a:pPr fontAlgn="base">
              <a:lnSpc>
                <a:spcPct val="100000"/>
              </a:lnSpc>
            </a:pPr>
            <a:r>
              <a:rPr lang="ja-JP" altLang="en-US" sz="2000" dirty="0"/>
              <a:t>縮小：小さくしたらどうなるか？短くする、軽くする、時間を短縮するとどうなるか？</a:t>
            </a:r>
          </a:p>
          <a:p>
            <a:pPr fontAlgn="base">
              <a:lnSpc>
                <a:spcPct val="100000"/>
              </a:lnSpc>
            </a:pPr>
            <a:r>
              <a:rPr lang="ja-JP" altLang="en-US" sz="2000" dirty="0"/>
              <a:t>代用：他に代用できるものはないか？代わりになる人、場所、材料などはないか？</a:t>
            </a:r>
          </a:p>
          <a:p>
            <a:pPr fontAlgn="base">
              <a:lnSpc>
                <a:spcPct val="100000"/>
              </a:lnSpc>
            </a:pPr>
            <a:r>
              <a:rPr lang="ja-JP" altLang="en-US" sz="2000" dirty="0"/>
              <a:t>置換：入れ替えてみたらどうなる？順番を変えたら？</a:t>
            </a:r>
          </a:p>
          <a:p>
            <a:pPr fontAlgn="base">
              <a:lnSpc>
                <a:spcPct val="100000"/>
              </a:lnSpc>
            </a:pPr>
            <a:r>
              <a:rPr lang="ja-JP" altLang="en-US" sz="2000" dirty="0"/>
              <a:t>逆転：逆さにしてみたらどうなる？上下左右を入れ替える、役割を反対にしたら？</a:t>
            </a:r>
          </a:p>
          <a:p>
            <a:pPr fontAlgn="base">
              <a:lnSpc>
                <a:spcPct val="100000"/>
              </a:lnSpc>
            </a:pPr>
            <a:r>
              <a:rPr lang="ja-JP" altLang="en-US" sz="2000" dirty="0"/>
              <a:t>結合：組み合わせてみたらどうなる？混ぜる、合わせるとどうなるか？</a:t>
            </a:r>
          </a:p>
          <a:p>
            <a:pPr>
              <a:lnSpc>
                <a:spcPct val="100000"/>
              </a:lnSpc>
            </a:pPr>
            <a:endParaRPr kumimoji="1" lang="ja-JP" altLang="en-US" sz="1400" dirty="0"/>
          </a:p>
        </p:txBody>
      </p:sp>
      <p:sp>
        <p:nvSpPr>
          <p:cNvPr id="2" name="スライド番号プレースホルダー 1">
            <a:extLst>
              <a:ext uri="{FF2B5EF4-FFF2-40B4-BE49-F238E27FC236}">
                <a16:creationId xmlns:a16="http://schemas.microsoft.com/office/drawing/2014/main" id="{B829EB4E-5BDA-4FAA-BAA3-CA1CF7CB1B88}"/>
              </a:ext>
            </a:extLst>
          </p:cNvPr>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9" name="テキスト ボックス 8">
            <a:extLst>
              <a:ext uri="{FF2B5EF4-FFF2-40B4-BE49-F238E27FC236}">
                <a16:creationId xmlns:a16="http://schemas.microsoft.com/office/drawing/2014/main" id="{21DAC03B-E499-4155-9BDF-8E4AA4A1193D}"/>
              </a:ext>
            </a:extLst>
          </p:cNvPr>
          <p:cNvSpPr txBox="1"/>
          <p:nvPr/>
        </p:nvSpPr>
        <p:spPr>
          <a:xfrm>
            <a:off x="391585" y="5903694"/>
            <a:ext cx="8535883" cy="523220"/>
          </a:xfrm>
          <a:prstGeom prst="rect">
            <a:avLst/>
          </a:prstGeom>
          <a:noFill/>
        </p:spPr>
        <p:txBody>
          <a:bodyPr wrap="square" rtlCol="0">
            <a:spAutoFit/>
          </a:bodyPr>
          <a:lstStyle/>
          <a:p>
            <a:r>
              <a:rPr kumimoji="1" lang="en-US" altLang="ja-JP" sz="1400" dirty="0"/>
              <a:t>※</a:t>
            </a:r>
            <a:r>
              <a:rPr kumimoji="1" lang="ja-JP" altLang="en-US" sz="1400" dirty="0"/>
              <a:t>机の上にアイデア出しのヒントが書かれた、アイデアトランプ（企画・制作：アイデアプラント、東北堂印刷株式会社）のコピーを配布していますので、アイデア出しの参考にしてください。</a:t>
            </a:r>
            <a:endParaRPr kumimoji="1" lang="en-US" altLang="ja-JP" sz="1400" dirty="0"/>
          </a:p>
        </p:txBody>
      </p:sp>
    </p:spTree>
    <p:extLst>
      <p:ext uri="{BB962C8B-B14F-4D97-AF65-F5344CB8AC3E}">
        <p14:creationId xmlns:p14="http://schemas.microsoft.com/office/powerpoint/2010/main" val="217897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1</a:t>
            </a:r>
            <a:r>
              <a:rPr kumimoji="1" lang="en-US" altLang="ja-JP" dirty="0"/>
              <a:t>.7</a:t>
            </a:r>
            <a:r>
              <a:rPr lang="ja-JP" altLang="en-US" dirty="0"/>
              <a:t> 評価</a:t>
            </a:r>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1.</a:t>
            </a:r>
            <a:r>
              <a:rPr lang="ja-JP" altLang="en-US" dirty="0"/>
              <a:t>アイデアソン体験</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888578"/>
          </a:xfrm>
        </p:spPr>
        <p:txBody>
          <a:bodyPr>
            <a:normAutofit/>
          </a:bodyPr>
          <a:lstStyle/>
          <a:p>
            <a:r>
              <a:rPr kumimoji="1" lang="en-US" altLang="ja-JP" dirty="0"/>
              <a:t>3</a:t>
            </a:r>
            <a:r>
              <a:rPr lang="en-US" altLang="ja-JP" dirty="0"/>
              <a:t>×4=12</a:t>
            </a:r>
            <a:r>
              <a:rPr lang="ja-JP" altLang="en-US" dirty="0"/>
              <a:t>個</a:t>
            </a:r>
            <a:r>
              <a:rPr lang="en-US" altLang="ja-JP" dirty="0"/>
              <a:t>×4</a:t>
            </a:r>
            <a:r>
              <a:rPr lang="ja-JP" altLang="en-US" dirty="0"/>
              <a:t>人分</a:t>
            </a:r>
            <a:r>
              <a:rPr lang="en-US" altLang="ja-JP" dirty="0"/>
              <a:t>=48</a:t>
            </a:r>
            <a:r>
              <a:rPr lang="ja-JP" altLang="en-US" dirty="0"/>
              <a:t>個のアイデアが生まれていると思います。</a:t>
            </a:r>
            <a:endParaRPr lang="en-US" altLang="ja-JP" dirty="0"/>
          </a:p>
          <a:p>
            <a:r>
              <a:rPr kumimoji="1" lang="ja-JP" altLang="en-US" dirty="0"/>
              <a:t>この</a:t>
            </a:r>
            <a:r>
              <a:rPr kumimoji="1" lang="en-US" altLang="ja-JP" dirty="0"/>
              <a:t>48</a:t>
            </a:r>
            <a:r>
              <a:rPr kumimoji="1" lang="ja-JP" altLang="en-US" dirty="0"/>
              <a:t>個のアイデアの評価を行います。</a:t>
            </a:r>
            <a:endParaRPr kumimoji="1" lang="en-US" altLang="ja-JP" dirty="0"/>
          </a:p>
        </p:txBody>
      </p:sp>
      <p:sp>
        <p:nvSpPr>
          <p:cNvPr id="9" name="テキスト プレースホルダー 7">
            <a:extLst>
              <a:ext uri="{FF2B5EF4-FFF2-40B4-BE49-F238E27FC236}">
                <a16:creationId xmlns:a16="http://schemas.microsoft.com/office/drawing/2014/main" id="{1011CBB9-4C37-42E8-B44A-AEDD39D94FCE}"/>
              </a:ext>
            </a:extLst>
          </p:cNvPr>
          <p:cNvSpPr>
            <a:spLocks noGrp="1"/>
          </p:cNvSpPr>
          <p:nvPr>
            <p:ph type="body" sz="quarter" idx="15"/>
          </p:nvPr>
        </p:nvSpPr>
        <p:spPr>
          <a:xfrm>
            <a:off x="207962" y="1916832"/>
            <a:ext cx="4364037" cy="3234472"/>
          </a:xfrm>
        </p:spPr>
        <p:txBody>
          <a:bodyPr>
            <a:normAutofit/>
          </a:bodyPr>
          <a:lstStyle/>
          <a:p>
            <a:pPr>
              <a:lnSpc>
                <a:spcPct val="100000"/>
              </a:lnSpc>
            </a:pPr>
            <a:r>
              <a:rPr lang="ja-JP" altLang="en-US" dirty="0"/>
              <a:t>①シートを</a:t>
            </a:r>
            <a:r>
              <a:rPr lang="en-US" altLang="ja-JP" dirty="0"/>
              <a:t>1</a:t>
            </a:r>
            <a:r>
              <a:rPr lang="ja-JP" altLang="en-US" dirty="0"/>
              <a:t>枚ずつ持ちます</a:t>
            </a:r>
            <a:endParaRPr lang="en-US" altLang="ja-JP" dirty="0"/>
          </a:p>
          <a:p>
            <a:pPr>
              <a:lnSpc>
                <a:spcPct val="100000"/>
              </a:lnSpc>
            </a:pPr>
            <a:r>
              <a:rPr lang="ja-JP" altLang="en-US" dirty="0"/>
              <a:t>②好きな色のプロッキーを持ちます。</a:t>
            </a:r>
            <a:endParaRPr lang="en-US" altLang="ja-JP" dirty="0"/>
          </a:p>
          <a:p>
            <a:pPr>
              <a:lnSpc>
                <a:spcPct val="100000"/>
              </a:lnSpc>
            </a:pPr>
            <a:r>
              <a:rPr lang="ja-JP" altLang="en-US" dirty="0"/>
              <a:t>③「面白い」「広がる可能性がある」と思うアイデアに星マークを一つ付けます。複数アイデアに付けて良いですが、</a:t>
            </a:r>
            <a:r>
              <a:rPr lang="en-US" altLang="ja-JP" dirty="0"/>
              <a:t>1</a:t>
            </a:r>
            <a:r>
              <a:rPr lang="ja-JP" altLang="en-US" dirty="0" err="1"/>
              <a:t>つの</a:t>
            </a:r>
            <a:r>
              <a:rPr lang="ja-JP" altLang="en-US" dirty="0"/>
              <a:t>アイデアに付ける星は１つです。（時間は</a:t>
            </a:r>
            <a:r>
              <a:rPr lang="en-US" altLang="ja-JP" dirty="0"/>
              <a:t>30</a:t>
            </a:r>
            <a:r>
              <a:rPr lang="ja-JP" altLang="en-US" dirty="0"/>
              <a:t>秒です）</a:t>
            </a:r>
            <a:endParaRPr lang="en-US" altLang="ja-JP" dirty="0"/>
          </a:p>
          <a:p>
            <a:pPr>
              <a:lnSpc>
                <a:spcPct val="100000"/>
              </a:lnSpc>
            </a:pPr>
            <a:r>
              <a:rPr lang="ja-JP" altLang="en-US" dirty="0"/>
              <a:t>④左の人にシートを渡し、右の人からシートを受け取ります</a:t>
            </a:r>
            <a:endParaRPr lang="en-US" altLang="ja-JP" dirty="0"/>
          </a:p>
          <a:p>
            <a:pPr>
              <a:lnSpc>
                <a:spcPct val="100000"/>
              </a:lnSpc>
            </a:pPr>
            <a:r>
              <a:rPr lang="ja-JP" altLang="en-US" dirty="0"/>
              <a:t>⑤同じようにまわってきたシートに星を付けます。</a:t>
            </a:r>
            <a:endParaRPr lang="en-US" altLang="ja-JP" dirty="0"/>
          </a:p>
        </p:txBody>
      </p:sp>
      <p:sp>
        <p:nvSpPr>
          <p:cNvPr id="10" name="フローチャート: 他ページ結合子 9">
            <a:extLst>
              <a:ext uri="{FF2B5EF4-FFF2-40B4-BE49-F238E27FC236}">
                <a16:creationId xmlns:a16="http://schemas.microsoft.com/office/drawing/2014/main" id="{22C8B67B-BE96-4E66-8870-2FA9CEEBCECD}"/>
              </a:ext>
            </a:extLst>
          </p:cNvPr>
          <p:cNvSpPr/>
          <p:nvPr/>
        </p:nvSpPr>
        <p:spPr>
          <a:xfrm rot="16200000">
            <a:off x="4421863" y="2138979"/>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1</a:t>
            </a:r>
            <a:endParaRPr kumimoji="1" lang="ja-JP" altLang="en-US" sz="2400" dirty="0">
              <a:latin typeface="+mn-ea"/>
            </a:endParaRPr>
          </a:p>
        </p:txBody>
      </p:sp>
      <p:sp>
        <p:nvSpPr>
          <p:cNvPr id="11" name="フローチャート: 他ページ結合子 10">
            <a:extLst>
              <a:ext uri="{FF2B5EF4-FFF2-40B4-BE49-F238E27FC236}">
                <a16:creationId xmlns:a16="http://schemas.microsoft.com/office/drawing/2014/main" id="{9A7A9F63-B1F6-4DB3-B389-D47066273DA8}"/>
              </a:ext>
            </a:extLst>
          </p:cNvPr>
          <p:cNvSpPr/>
          <p:nvPr/>
        </p:nvSpPr>
        <p:spPr>
          <a:xfrm rot="16200000">
            <a:off x="4421863" y="2960998"/>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2</a:t>
            </a:r>
            <a:endParaRPr kumimoji="1" lang="ja-JP" altLang="en-US" sz="2400" dirty="0">
              <a:latin typeface="+mn-ea"/>
            </a:endParaRPr>
          </a:p>
        </p:txBody>
      </p:sp>
      <p:sp>
        <p:nvSpPr>
          <p:cNvPr id="12" name="フローチャート: 他ページ結合子 11">
            <a:extLst>
              <a:ext uri="{FF2B5EF4-FFF2-40B4-BE49-F238E27FC236}">
                <a16:creationId xmlns:a16="http://schemas.microsoft.com/office/drawing/2014/main" id="{956771C6-AD6F-4F67-870C-A7B43D2E7BA0}"/>
              </a:ext>
            </a:extLst>
          </p:cNvPr>
          <p:cNvSpPr/>
          <p:nvPr/>
        </p:nvSpPr>
        <p:spPr>
          <a:xfrm rot="16200000">
            <a:off x="4431853" y="3790369"/>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3</a:t>
            </a:r>
            <a:endParaRPr kumimoji="1" lang="ja-JP" altLang="en-US" sz="2400" dirty="0">
              <a:latin typeface="+mn-ea"/>
            </a:endParaRPr>
          </a:p>
        </p:txBody>
      </p:sp>
      <p:sp>
        <p:nvSpPr>
          <p:cNvPr id="13" name="フローチャート: 他ページ結合子 12">
            <a:extLst>
              <a:ext uri="{FF2B5EF4-FFF2-40B4-BE49-F238E27FC236}">
                <a16:creationId xmlns:a16="http://schemas.microsoft.com/office/drawing/2014/main" id="{32A1EC21-9274-4C23-9846-82C73458EE8F}"/>
              </a:ext>
            </a:extLst>
          </p:cNvPr>
          <p:cNvSpPr/>
          <p:nvPr/>
        </p:nvSpPr>
        <p:spPr>
          <a:xfrm rot="16200000">
            <a:off x="4421863" y="4619740"/>
            <a:ext cx="753709" cy="309419"/>
          </a:xfrm>
          <a:prstGeom prst="flowChartOffpage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400" dirty="0">
                <a:latin typeface="+mn-ea"/>
              </a:rPr>
              <a:t>4</a:t>
            </a:r>
            <a:endParaRPr kumimoji="1" lang="ja-JP" altLang="en-US" sz="2400" dirty="0">
              <a:latin typeface="+mn-ea"/>
            </a:endParaRPr>
          </a:p>
        </p:txBody>
      </p:sp>
      <p:sp>
        <p:nvSpPr>
          <p:cNvPr id="14" name="字幕 2">
            <a:extLst>
              <a:ext uri="{FF2B5EF4-FFF2-40B4-BE49-F238E27FC236}">
                <a16:creationId xmlns:a16="http://schemas.microsoft.com/office/drawing/2014/main" id="{969D6CC8-7B25-48BF-AE6B-69734A9AB3BB}"/>
              </a:ext>
            </a:extLst>
          </p:cNvPr>
          <p:cNvSpPr txBox="1">
            <a:spLocks/>
          </p:cNvSpPr>
          <p:nvPr/>
        </p:nvSpPr>
        <p:spPr>
          <a:xfrm>
            <a:off x="4961666" y="1916835"/>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5" name="字幕 2">
            <a:extLst>
              <a:ext uri="{FF2B5EF4-FFF2-40B4-BE49-F238E27FC236}">
                <a16:creationId xmlns:a16="http://schemas.microsoft.com/office/drawing/2014/main" id="{C428FA1D-7801-47E5-A47B-164C04E0B9C1}"/>
              </a:ext>
            </a:extLst>
          </p:cNvPr>
          <p:cNvSpPr txBox="1">
            <a:spLocks/>
          </p:cNvSpPr>
          <p:nvPr/>
        </p:nvSpPr>
        <p:spPr>
          <a:xfrm>
            <a:off x="6338565" y="1916834"/>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6" name="字幕 2">
            <a:extLst>
              <a:ext uri="{FF2B5EF4-FFF2-40B4-BE49-F238E27FC236}">
                <a16:creationId xmlns:a16="http://schemas.microsoft.com/office/drawing/2014/main" id="{7B326A82-143A-488C-B384-4BA9A54A15BF}"/>
              </a:ext>
            </a:extLst>
          </p:cNvPr>
          <p:cNvSpPr txBox="1">
            <a:spLocks/>
          </p:cNvSpPr>
          <p:nvPr/>
        </p:nvSpPr>
        <p:spPr>
          <a:xfrm>
            <a:off x="7691000" y="1916832"/>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7" name="字幕 2">
            <a:extLst>
              <a:ext uri="{FF2B5EF4-FFF2-40B4-BE49-F238E27FC236}">
                <a16:creationId xmlns:a16="http://schemas.microsoft.com/office/drawing/2014/main" id="{483C5825-E32E-4318-9F7D-7325BD5327D3}"/>
              </a:ext>
            </a:extLst>
          </p:cNvPr>
          <p:cNvSpPr txBox="1">
            <a:spLocks/>
          </p:cNvSpPr>
          <p:nvPr/>
        </p:nvSpPr>
        <p:spPr>
          <a:xfrm>
            <a:off x="4961666" y="2738858"/>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8" name="字幕 2">
            <a:extLst>
              <a:ext uri="{FF2B5EF4-FFF2-40B4-BE49-F238E27FC236}">
                <a16:creationId xmlns:a16="http://schemas.microsoft.com/office/drawing/2014/main" id="{288C894D-E451-4952-BCA6-292AD6D93B6B}"/>
              </a:ext>
            </a:extLst>
          </p:cNvPr>
          <p:cNvSpPr txBox="1">
            <a:spLocks/>
          </p:cNvSpPr>
          <p:nvPr/>
        </p:nvSpPr>
        <p:spPr>
          <a:xfrm>
            <a:off x="6331569" y="2738856"/>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19" name="字幕 2">
            <a:extLst>
              <a:ext uri="{FF2B5EF4-FFF2-40B4-BE49-F238E27FC236}">
                <a16:creationId xmlns:a16="http://schemas.microsoft.com/office/drawing/2014/main" id="{53550715-9963-47DE-BDBD-7640D9B7FA49}"/>
              </a:ext>
            </a:extLst>
          </p:cNvPr>
          <p:cNvSpPr txBox="1">
            <a:spLocks/>
          </p:cNvSpPr>
          <p:nvPr/>
        </p:nvSpPr>
        <p:spPr>
          <a:xfrm>
            <a:off x="7691000" y="2738855"/>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0" name="字幕 2">
            <a:extLst>
              <a:ext uri="{FF2B5EF4-FFF2-40B4-BE49-F238E27FC236}">
                <a16:creationId xmlns:a16="http://schemas.microsoft.com/office/drawing/2014/main" id="{7AF1080A-0372-4EE4-9228-7AD234FEFA24}"/>
              </a:ext>
            </a:extLst>
          </p:cNvPr>
          <p:cNvSpPr txBox="1">
            <a:spLocks/>
          </p:cNvSpPr>
          <p:nvPr/>
        </p:nvSpPr>
        <p:spPr>
          <a:xfrm>
            <a:off x="4961666" y="3568227"/>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1" name="字幕 2">
            <a:extLst>
              <a:ext uri="{FF2B5EF4-FFF2-40B4-BE49-F238E27FC236}">
                <a16:creationId xmlns:a16="http://schemas.microsoft.com/office/drawing/2014/main" id="{1A6AF251-BF0E-4364-9EF4-41A400B9BD62}"/>
              </a:ext>
            </a:extLst>
          </p:cNvPr>
          <p:cNvSpPr txBox="1">
            <a:spLocks/>
          </p:cNvSpPr>
          <p:nvPr/>
        </p:nvSpPr>
        <p:spPr>
          <a:xfrm>
            <a:off x="6338565" y="3568225"/>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2" name="字幕 2">
            <a:extLst>
              <a:ext uri="{FF2B5EF4-FFF2-40B4-BE49-F238E27FC236}">
                <a16:creationId xmlns:a16="http://schemas.microsoft.com/office/drawing/2014/main" id="{3774834F-BDEC-4DFE-A339-556B38B40FE6}"/>
              </a:ext>
            </a:extLst>
          </p:cNvPr>
          <p:cNvSpPr txBox="1">
            <a:spLocks/>
          </p:cNvSpPr>
          <p:nvPr/>
        </p:nvSpPr>
        <p:spPr>
          <a:xfrm>
            <a:off x="7691000" y="3568224"/>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3" name="字幕 2">
            <a:extLst>
              <a:ext uri="{FF2B5EF4-FFF2-40B4-BE49-F238E27FC236}">
                <a16:creationId xmlns:a16="http://schemas.microsoft.com/office/drawing/2014/main" id="{90C32195-2DA2-410E-B3B6-6FE13619BD10}"/>
              </a:ext>
            </a:extLst>
          </p:cNvPr>
          <p:cNvSpPr txBox="1">
            <a:spLocks/>
          </p:cNvSpPr>
          <p:nvPr/>
        </p:nvSpPr>
        <p:spPr>
          <a:xfrm>
            <a:off x="4961666" y="4397601"/>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4" name="字幕 2">
            <a:extLst>
              <a:ext uri="{FF2B5EF4-FFF2-40B4-BE49-F238E27FC236}">
                <a16:creationId xmlns:a16="http://schemas.microsoft.com/office/drawing/2014/main" id="{4890E44C-0755-45E1-8E2E-3D8F927EB080}"/>
              </a:ext>
            </a:extLst>
          </p:cNvPr>
          <p:cNvSpPr txBox="1">
            <a:spLocks/>
          </p:cNvSpPr>
          <p:nvPr/>
        </p:nvSpPr>
        <p:spPr>
          <a:xfrm>
            <a:off x="6331569" y="4397600"/>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5" name="字幕 2">
            <a:extLst>
              <a:ext uri="{FF2B5EF4-FFF2-40B4-BE49-F238E27FC236}">
                <a16:creationId xmlns:a16="http://schemas.microsoft.com/office/drawing/2014/main" id="{492E8ECB-F52E-44BD-8807-CCB12370E5CB}"/>
              </a:ext>
            </a:extLst>
          </p:cNvPr>
          <p:cNvSpPr txBox="1">
            <a:spLocks/>
          </p:cNvSpPr>
          <p:nvPr/>
        </p:nvSpPr>
        <p:spPr>
          <a:xfrm>
            <a:off x="7691000" y="4397599"/>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4" name="テキスト ボックス 3">
            <a:extLst>
              <a:ext uri="{FF2B5EF4-FFF2-40B4-BE49-F238E27FC236}">
                <a16:creationId xmlns:a16="http://schemas.microsoft.com/office/drawing/2014/main" id="{1F8AC83D-A041-44EF-9765-43F99B7B5342}"/>
              </a:ext>
            </a:extLst>
          </p:cNvPr>
          <p:cNvSpPr txBox="1"/>
          <p:nvPr/>
        </p:nvSpPr>
        <p:spPr>
          <a:xfrm>
            <a:off x="5795689" y="2301734"/>
            <a:ext cx="415498" cy="369332"/>
          </a:xfrm>
          <a:prstGeom prst="rect">
            <a:avLst/>
          </a:prstGeom>
          <a:noFill/>
        </p:spPr>
        <p:txBody>
          <a:bodyPr wrap="none" rtlCol="0">
            <a:spAutoFit/>
          </a:bodyPr>
          <a:lstStyle/>
          <a:p>
            <a:r>
              <a:rPr kumimoji="1" lang="ja-JP" altLang="en-US" dirty="0">
                <a:solidFill>
                  <a:srgbClr val="FF0000"/>
                </a:solidFill>
              </a:rPr>
              <a:t>★</a:t>
            </a:r>
          </a:p>
        </p:txBody>
      </p:sp>
      <p:sp>
        <p:nvSpPr>
          <p:cNvPr id="27" name="テキスト ボックス 26">
            <a:extLst>
              <a:ext uri="{FF2B5EF4-FFF2-40B4-BE49-F238E27FC236}">
                <a16:creationId xmlns:a16="http://schemas.microsoft.com/office/drawing/2014/main" id="{6F7CBEBA-23ED-46DC-85C0-A4F4C2A54D96}"/>
              </a:ext>
            </a:extLst>
          </p:cNvPr>
          <p:cNvSpPr txBox="1"/>
          <p:nvPr/>
        </p:nvSpPr>
        <p:spPr>
          <a:xfrm>
            <a:off x="7210845" y="3111779"/>
            <a:ext cx="415498" cy="369332"/>
          </a:xfrm>
          <a:prstGeom prst="rect">
            <a:avLst/>
          </a:prstGeom>
          <a:noFill/>
        </p:spPr>
        <p:txBody>
          <a:bodyPr wrap="none" rtlCol="0">
            <a:spAutoFit/>
          </a:bodyPr>
          <a:lstStyle/>
          <a:p>
            <a:r>
              <a:rPr kumimoji="1" lang="ja-JP" altLang="en-US" dirty="0">
                <a:solidFill>
                  <a:srgbClr val="FF0000"/>
                </a:solidFill>
              </a:rPr>
              <a:t>★</a:t>
            </a:r>
          </a:p>
        </p:txBody>
      </p:sp>
      <p:sp>
        <p:nvSpPr>
          <p:cNvPr id="28" name="テキスト ボックス 27">
            <a:extLst>
              <a:ext uri="{FF2B5EF4-FFF2-40B4-BE49-F238E27FC236}">
                <a16:creationId xmlns:a16="http://schemas.microsoft.com/office/drawing/2014/main" id="{566AC59D-7F6B-4669-A088-6CD37488D74A}"/>
              </a:ext>
            </a:extLst>
          </p:cNvPr>
          <p:cNvSpPr txBox="1"/>
          <p:nvPr/>
        </p:nvSpPr>
        <p:spPr>
          <a:xfrm>
            <a:off x="5840430" y="4740474"/>
            <a:ext cx="415498" cy="369332"/>
          </a:xfrm>
          <a:prstGeom prst="rect">
            <a:avLst/>
          </a:prstGeom>
          <a:noFill/>
        </p:spPr>
        <p:txBody>
          <a:bodyPr wrap="none" rtlCol="0">
            <a:spAutoFit/>
          </a:bodyPr>
          <a:lstStyle/>
          <a:p>
            <a:r>
              <a:rPr kumimoji="1" lang="ja-JP" altLang="en-US" dirty="0">
                <a:solidFill>
                  <a:srgbClr val="FF0000"/>
                </a:solidFill>
              </a:rPr>
              <a:t>★</a:t>
            </a:r>
          </a:p>
        </p:txBody>
      </p:sp>
      <p:sp>
        <p:nvSpPr>
          <p:cNvPr id="29" name="テキスト ボックス 28">
            <a:extLst>
              <a:ext uri="{FF2B5EF4-FFF2-40B4-BE49-F238E27FC236}">
                <a16:creationId xmlns:a16="http://schemas.microsoft.com/office/drawing/2014/main" id="{A2A5872F-E308-4B74-B438-85F4465B2765}"/>
              </a:ext>
            </a:extLst>
          </p:cNvPr>
          <p:cNvSpPr txBox="1"/>
          <p:nvPr/>
        </p:nvSpPr>
        <p:spPr>
          <a:xfrm>
            <a:off x="5579701" y="2293686"/>
            <a:ext cx="415498" cy="369332"/>
          </a:xfrm>
          <a:prstGeom prst="rect">
            <a:avLst/>
          </a:prstGeom>
          <a:noFill/>
        </p:spPr>
        <p:txBody>
          <a:bodyPr wrap="none" rtlCol="0">
            <a:spAutoFit/>
          </a:bodyPr>
          <a:lstStyle/>
          <a:p>
            <a:r>
              <a:rPr kumimoji="1" lang="ja-JP" altLang="en-US" dirty="0">
                <a:solidFill>
                  <a:srgbClr val="0070C0"/>
                </a:solidFill>
              </a:rPr>
              <a:t>★</a:t>
            </a:r>
          </a:p>
        </p:txBody>
      </p:sp>
      <p:sp>
        <p:nvSpPr>
          <p:cNvPr id="30" name="テキスト ボックス 29">
            <a:extLst>
              <a:ext uri="{FF2B5EF4-FFF2-40B4-BE49-F238E27FC236}">
                <a16:creationId xmlns:a16="http://schemas.microsoft.com/office/drawing/2014/main" id="{7BFAAF18-3C7A-4AB0-8D8B-344E260901A2}"/>
              </a:ext>
            </a:extLst>
          </p:cNvPr>
          <p:cNvSpPr txBox="1"/>
          <p:nvPr/>
        </p:nvSpPr>
        <p:spPr>
          <a:xfrm>
            <a:off x="5849547" y="3973355"/>
            <a:ext cx="415498" cy="369332"/>
          </a:xfrm>
          <a:prstGeom prst="rect">
            <a:avLst/>
          </a:prstGeom>
          <a:noFill/>
        </p:spPr>
        <p:txBody>
          <a:bodyPr wrap="none" rtlCol="0">
            <a:spAutoFit/>
          </a:bodyPr>
          <a:lstStyle/>
          <a:p>
            <a:r>
              <a:rPr kumimoji="1" lang="ja-JP" altLang="en-US" dirty="0">
                <a:solidFill>
                  <a:srgbClr val="0070C0"/>
                </a:solidFill>
              </a:rPr>
              <a:t>★</a:t>
            </a:r>
          </a:p>
        </p:txBody>
      </p:sp>
      <p:sp>
        <p:nvSpPr>
          <p:cNvPr id="31" name="テキスト ボックス 30">
            <a:extLst>
              <a:ext uri="{FF2B5EF4-FFF2-40B4-BE49-F238E27FC236}">
                <a16:creationId xmlns:a16="http://schemas.microsoft.com/office/drawing/2014/main" id="{475A4BC2-F418-4C38-BE8A-B5883BE51EFE}"/>
              </a:ext>
            </a:extLst>
          </p:cNvPr>
          <p:cNvSpPr txBox="1"/>
          <p:nvPr/>
        </p:nvSpPr>
        <p:spPr>
          <a:xfrm>
            <a:off x="7210845" y="3979981"/>
            <a:ext cx="415498" cy="369332"/>
          </a:xfrm>
          <a:prstGeom prst="rect">
            <a:avLst/>
          </a:prstGeom>
          <a:noFill/>
        </p:spPr>
        <p:txBody>
          <a:bodyPr wrap="none" rtlCol="0">
            <a:spAutoFit/>
          </a:bodyPr>
          <a:lstStyle/>
          <a:p>
            <a:r>
              <a:rPr kumimoji="1" lang="ja-JP" altLang="en-US" dirty="0">
                <a:solidFill>
                  <a:srgbClr val="0070C0"/>
                </a:solidFill>
              </a:rPr>
              <a:t>★</a:t>
            </a:r>
          </a:p>
        </p:txBody>
      </p:sp>
      <p:sp>
        <p:nvSpPr>
          <p:cNvPr id="32" name="テキスト ボックス 31">
            <a:extLst>
              <a:ext uri="{FF2B5EF4-FFF2-40B4-BE49-F238E27FC236}">
                <a16:creationId xmlns:a16="http://schemas.microsoft.com/office/drawing/2014/main" id="{38867F7C-9F1E-4625-A87A-92C4E4239771}"/>
              </a:ext>
            </a:extLst>
          </p:cNvPr>
          <p:cNvSpPr txBox="1"/>
          <p:nvPr/>
        </p:nvSpPr>
        <p:spPr>
          <a:xfrm>
            <a:off x="7003330" y="3111779"/>
            <a:ext cx="415498" cy="369332"/>
          </a:xfrm>
          <a:prstGeom prst="rect">
            <a:avLst/>
          </a:prstGeom>
          <a:noFill/>
        </p:spPr>
        <p:txBody>
          <a:bodyPr wrap="none" rtlCol="0">
            <a:spAutoFit/>
          </a:bodyPr>
          <a:lstStyle/>
          <a:p>
            <a:r>
              <a:rPr kumimoji="1" lang="ja-JP" altLang="en-US" dirty="0">
                <a:solidFill>
                  <a:srgbClr val="0070C0"/>
                </a:solidFill>
              </a:rPr>
              <a:t>★</a:t>
            </a:r>
          </a:p>
        </p:txBody>
      </p:sp>
      <p:sp>
        <p:nvSpPr>
          <p:cNvPr id="33" name="テキスト ボックス 32">
            <a:extLst>
              <a:ext uri="{FF2B5EF4-FFF2-40B4-BE49-F238E27FC236}">
                <a16:creationId xmlns:a16="http://schemas.microsoft.com/office/drawing/2014/main" id="{53B43F71-C08D-44F0-A505-DD10674F89EB}"/>
              </a:ext>
            </a:extLst>
          </p:cNvPr>
          <p:cNvSpPr txBox="1"/>
          <p:nvPr/>
        </p:nvSpPr>
        <p:spPr>
          <a:xfrm>
            <a:off x="6788878" y="3110780"/>
            <a:ext cx="415498" cy="369332"/>
          </a:xfrm>
          <a:prstGeom prst="rect">
            <a:avLst/>
          </a:prstGeom>
          <a:noFill/>
        </p:spPr>
        <p:txBody>
          <a:bodyPr wrap="none" rtlCol="0">
            <a:spAutoFit/>
          </a:bodyPr>
          <a:lstStyle/>
          <a:p>
            <a:r>
              <a:rPr kumimoji="1" lang="ja-JP" altLang="en-US" dirty="0">
                <a:solidFill>
                  <a:srgbClr val="00B050"/>
                </a:solidFill>
              </a:rPr>
              <a:t>★</a:t>
            </a:r>
          </a:p>
        </p:txBody>
      </p:sp>
      <p:sp>
        <p:nvSpPr>
          <p:cNvPr id="34" name="テキスト ボックス 33">
            <a:extLst>
              <a:ext uri="{FF2B5EF4-FFF2-40B4-BE49-F238E27FC236}">
                <a16:creationId xmlns:a16="http://schemas.microsoft.com/office/drawing/2014/main" id="{549EFF50-A816-4A04-A709-B1CD01371E72}"/>
              </a:ext>
            </a:extLst>
          </p:cNvPr>
          <p:cNvSpPr txBox="1"/>
          <p:nvPr/>
        </p:nvSpPr>
        <p:spPr>
          <a:xfrm>
            <a:off x="8584149" y="2319087"/>
            <a:ext cx="415498" cy="369332"/>
          </a:xfrm>
          <a:prstGeom prst="rect">
            <a:avLst/>
          </a:prstGeom>
          <a:noFill/>
        </p:spPr>
        <p:txBody>
          <a:bodyPr wrap="none" rtlCol="0">
            <a:spAutoFit/>
          </a:bodyPr>
          <a:lstStyle/>
          <a:p>
            <a:r>
              <a:rPr kumimoji="1" lang="ja-JP" altLang="en-US" dirty="0">
                <a:solidFill>
                  <a:srgbClr val="00B050"/>
                </a:solidFill>
              </a:rPr>
              <a:t>★</a:t>
            </a:r>
          </a:p>
        </p:txBody>
      </p:sp>
      <p:sp>
        <p:nvSpPr>
          <p:cNvPr id="35" name="テキスト ボックス 34">
            <a:extLst>
              <a:ext uri="{FF2B5EF4-FFF2-40B4-BE49-F238E27FC236}">
                <a16:creationId xmlns:a16="http://schemas.microsoft.com/office/drawing/2014/main" id="{84E5AF24-C126-4375-A2BA-8D32CE674FF9}"/>
              </a:ext>
            </a:extLst>
          </p:cNvPr>
          <p:cNvSpPr txBox="1"/>
          <p:nvPr/>
        </p:nvSpPr>
        <p:spPr>
          <a:xfrm>
            <a:off x="6996627" y="3974313"/>
            <a:ext cx="415498" cy="369332"/>
          </a:xfrm>
          <a:prstGeom prst="rect">
            <a:avLst/>
          </a:prstGeom>
          <a:noFill/>
        </p:spPr>
        <p:txBody>
          <a:bodyPr wrap="none" rtlCol="0">
            <a:spAutoFit/>
          </a:bodyPr>
          <a:lstStyle/>
          <a:p>
            <a:r>
              <a:rPr kumimoji="1" lang="ja-JP" altLang="en-US" dirty="0">
                <a:solidFill>
                  <a:srgbClr val="00B050"/>
                </a:solidFill>
              </a:rPr>
              <a:t>★</a:t>
            </a:r>
          </a:p>
        </p:txBody>
      </p:sp>
      <p:sp>
        <p:nvSpPr>
          <p:cNvPr id="36" name="テキスト ボックス 35">
            <a:extLst>
              <a:ext uri="{FF2B5EF4-FFF2-40B4-BE49-F238E27FC236}">
                <a16:creationId xmlns:a16="http://schemas.microsoft.com/office/drawing/2014/main" id="{01A4B035-20AE-4041-8FE1-26CDD906BEE7}"/>
              </a:ext>
            </a:extLst>
          </p:cNvPr>
          <p:cNvSpPr txBox="1"/>
          <p:nvPr/>
        </p:nvSpPr>
        <p:spPr>
          <a:xfrm>
            <a:off x="5632681" y="4739097"/>
            <a:ext cx="415498" cy="369332"/>
          </a:xfrm>
          <a:prstGeom prst="rect">
            <a:avLst/>
          </a:prstGeom>
          <a:noFill/>
        </p:spPr>
        <p:txBody>
          <a:bodyPr wrap="none" rtlCol="0">
            <a:spAutoFit/>
          </a:bodyPr>
          <a:lstStyle/>
          <a:p>
            <a:r>
              <a:rPr kumimoji="1" lang="ja-JP" altLang="en-US" dirty="0">
                <a:solidFill>
                  <a:srgbClr val="00B050"/>
                </a:solidFill>
              </a:rPr>
              <a:t>★</a:t>
            </a:r>
          </a:p>
        </p:txBody>
      </p:sp>
      <p:sp>
        <p:nvSpPr>
          <p:cNvPr id="37" name="テキスト ボックス 36">
            <a:extLst>
              <a:ext uri="{FF2B5EF4-FFF2-40B4-BE49-F238E27FC236}">
                <a16:creationId xmlns:a16="http://schemas.microsoft.com/office/drawing/2014/main" id="{88DCC332-67C5-4FA0-A76D-9C539E83DB1C}"/>
              </a:ext>
            </a:extLst>
          </p:cNvPr>
          <p:cNvSpPr txBox="1"/>
          <p:nvPr/>
        </p:nvSpPr>
        <p:spPr>
          <a:xfrm>
            <a:off x="6788878" y="3963457"/>
            <a:ext cx="415498" cy="369332"/>
          </a:xfrm>
          <a:prstGeom prst="rect">
            <a:avLst/>
          </a:prstGeom>
          <a:noFill/>
        </p:spPr>
        <p:txBody>
          <a:bodyPr wrap="none" rtlCol="0">
            <a:spAutoFit/>
          </a:bodyPr>
          <a:lstStyle/>
          <a:p>
            <a:r>
              <a:rPr kumimoji="1" lang="ja-JP" altLang="en-US" dirty="0">
                <a:solidFill>
                  <a:srgbClr val="FFC000"/>
                </a:solidFill>
              </a:rPr>
              <a:t>★</a:t>
            </a:r>
          </a:p>
        </p:txBody>
      </p:sp>
      <p:sp>
        <p:nvSpPr>
          <p:cNvPr id="39" name="テキスト ボックス 38">
            <a:extLst>
              <a:ext uri="{FF2B5EF4-FFF2-40B4-BE49-F238E27FC236}">
                <a16:creationId xmlns:a16="http://schemas.microsoft.com/office/drawing/2014/main" id="{07F31B88-3389-4BAD-935F-15CC1B505647}"/>
              </a:ext>
            </a:extLst>
          </p:cNvPr>
          <p:cNvSpPr txBox="1"/>
          <p:nvPr/>
        </p:nvSpPr>
        <p:spPr>
          <a:xfrm>
            <a:off x="8601819" y="3945078"/>
            <a:ext cx="415498" cy="369332"/>
          </a:xfrm>
          <a:prstGeom prst="rect">
            <a:avLst/>
          </a:prstGeom>
          <a:noFill/>
        </p:spPr>
        <p:txBody>
          <a:bodyPr wrap="none" rtlCol="0">
            <a:spAutoFit/>
          </a:bodyPr>
          <a:lstStyle/>
          <a:p>
            <a:r>
              <a:rPr kumimoji="1" lang="ja-JP" altLang="en-US" dirty="0">
                <a:solidFill>
                  <a:srgbClr val="FFC000"/>
                </a:solidFill>
              </a:rPr>
              <a:t>★</a:t>
            </a:r>
          </a:p>
        </p:txBody>
      </p:sp>
      <p:sp>
        <p:nvSpPr>
          <p:cNvPr id="2" name="スライド番号プレースホルダー 1">
            <a:extLst>
              <a:ext uri="{FF2B5EF4-FFF2-40B4-BE49-F238E27FC236}">
                <a16:creationId xmlns:a16="http://schemas.microsoft.com/office/drawing/2014/main" id="{2EFB97CD-3A7B-4D73-92C8-D662D3970EA1}"/>
              </a:ext>
            </a:extLst>
          </p:cNvPr>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38" name="テキスト ボックス 37">
            <a:extLst>
              <a:ext uri="{FF2B5EF4-FFF2-40B4-BE49-F238E27FC236}">
                <a16:creationId xmlns:a16="http://schemas.microsoft.com/office/drawing/2014/main" id="{6AA8AA5B-F84C-41A0-B3E5-D591AAB56595}"/>
              </a:ext>
            </a:extLst>
          </p:cNvPr>
          <p:cNvSpPr txBox="1"/>
          <p:nvPr/>
        </p:nvSpPr>
        <p:spPr>
          <a:xfrm>
            <a:off x="281842" y="5295320"/>
            <a:ext cx="8868681" cy="1384995"/>
          </a:xfrm>
          <a:prstGeom prst="rect">
            <a:avLst/>
          </a:prstGeom>
          <a:noFill/>
        </p:spPr>
        <p:txBody>
          <a:bodyPr wrap="square" rtlCol="0">
            <a:spAutoFit/>
          </a:bodyPr>
          <a:lstStyle/>
          <a:p>
            <a:r>
              <a:rPr kumimoji="1" lang="en-US" altLang="ja-JP" sz="1400" dirty="0"/>
              <a:t>※</a:t>
            </a:r>
            <a:r>
              <a:rPr kumimoji="1" lang="ja-JP" altLang="en-US" sz="1400" dirty="0"/>
              <a:t>シートに記入し終わったら</a:t>
            </a:r>
            <a:endParaRPr kumimoji="1" lang="en-US" altLang="ja-JP" sz="1400" dirty="0"/>
          </a:p>
          <a:p>
            <a:r>
              <a:rPr kumimoji="1" lang="ja-JP" altLang="en-US" sz="1400" dirty="0"/>
              <a:t>　一人</a:t>
            </a:r>
            <a:r>
              <a:rPr kumimoji="1" lang="en-US" altLang="ja-JP" sz="1400" dirty="0"/>
              <a:t>1</a:t>
            </a:r>
            <a:r>
              <a:rPr kumimoji="1" lang="ja-JP" altLang="en-US" sz="1400" dirty="0"/>
              <a:t>枚シートを持って「面白い」、「広がる可能性がある」と思うアイデアに星マークを</a:t>
            </a:r>
            <a:r>
              <a:rPr kumimoji="1" lang="en-US" altLang="ja-JP" sz="1400" dirty="0"/>
              <a:t>1</a:t>
            </a:r>
            <a:r>
              <a:rPr kumimoji="1" lang="ja-JP" altLang="en-US" sz="1400" dirty="0"/>
              <a:t>つつけます。</a:t>
            </a:r>
            <a:endParaRPr kumimoji="1" lang="en-US" altLang="ja-JP" sz="1400" dirty="0"/>
          </a:p>
          <a:p>
            <a:r>
              <a:rPr kumimoji="1" lang="ja-JP" altLang="en-US" sz="1400" dirty="0"/>
              <a:t>　星マークを付け終わったら、左の人に自分のシートを渡して、右の人からシートを受け取ります。</a:t>
            </a:r>
            <a:endParaRPr kumimoji="1" lang="en-US" altLang="ja-JP" sz="1400" dirty="0"/>
          </a:p>
          <a:p>
            <a:r>
              <a:rPr kumimoji="1" lang="ja-JP" altLang="en-US" sz="1400" dirty="0"/>
              <a:t>　まわってきたシートにも同様に星マークを付けます。</a:t>
            </a:r>
            <a:endParaRPr kumimoji="1" lang="en-US" altLang="ja-JP" sz="1400" dirty="0"/>
          </a:p>
          <a:p>
            <a:r>
              <a:rPr kumimoji="1" lang="ja-JP" altLang="en-US" sz="1400" dirty="0"/>
              <a:t>　全てのシートに目を通すまで、これを繰り返します。</a:t>
            </a:r>
            <a:endParaRPr kumimoji="1" lang="en-US" altLang="ja-JP" sz="1400" dirty="0"/>
          </a:p>
          <a:p>
            <a:r>
              <a:rPr kumimoji="1" lang="ja-JP" altLang="en-US" sz="1400" dirty="0"/>
              <a:t>　最後に星のついているアイデアや印象に残ったものについてグループで話し合います。</a:t>
            </a:r>
          </a:p>
        </p:txBody>
      </p:sp>
    </p:spTree>
    <p:extLst>
      <p:ext uri="{BB962C8B-B14F-4D97-AF65-F5344CB8AC3E}">
        <p14:creationId xmlns:p14="http://schemas.microsoft.com/office/powerpoint/2010/main" val="166745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1</a:t>
            </a:r>
            <a:r>
              <a:rPr kumimoji="1" lang="en-US" altLang="ja-JP" dirty="0"/>
              <a:t>.8</a:t>
            </a:r>
            <a:r>
              <a:rPr lang="ja-JP" altLang="en-US" dirty="0"/>
              <a:t> グルーピング</a:t>
            </a:r>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1.</a:t>
            </a:r>
            <a:r>
              <a:rPr lang="ja-JP" altLang="en-US" dirty="0"/>
              <a:t>アイデアソン体験</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719872"/>
          </a:xfrm>
        </p:spPr>
        <p:txBody>
          <a:bodyPr>
            <a:normAutofit/>
          </a:bodyPr>
          <a:lstStyle/>
          <a:p>
            <a:r>
              <a:rPr lang="ja-JP" altLang="en-US" dirty="0"/>
              <a:t>星のついているアイデアが</a:t>
            </a:r>
            <a:r>
              <a:rPr lang="en-US" altLang="ja-JP" dirty="0"/>
              <a:t>10</a:t>
            </a:r>
            <a:r>
              <a:rPr lang="ja-JP" altLang="en-US" dirty="0"/>
              <a:t>～</a:t>
            </a:r>
            <a:r>
              <a:rPr lang="en-US" altLang="ja-JP" dirty="0"/>
              <a:t>20</a:t>
            </a:r>
            <a:r>
              <a:rPr lang="ja-JP" altLang="en-US" dirty="0"/>
              <a:t>個くらい出てきていると思いますので、似たアイデアでグループを作ります。その中から一番良いと思うアイデアを各チームで一つ選んでください。</a:t>
            </a:r>
            <a:endParaRPr kumimoji="1" lang="en-US" altLang="ja-JP" dirty="0"/>
          </a:p>
        </p:txBody>
      </p:sp>
      <p:grpSp>
        <p:nvGrpSpPr>
          <p:cNvPr id="8" name="グループ化 7">
            <a:extLst>
              <a:ext uri="{FF2B5EF4-FFF2-40B4-BE49-F238E27FC236}">
                <a16:creationId xmlns:a16="http://schemas.microsoft.com/office/drawing/2014/main" id="{07043156-7BBA-445B-A678-DDD26826A132}"/>
              </a:ext>
            </a:extLst>
          </p:cNvPr>
          <p:cNvGrpSpPr/>
          <p:nvPr/>
        </p:nvGrpSpPr>
        <p:grpSpPr>
          <a:xfrm>
            <a:off x="1051584" y="2247594"/>
            <a:ext cx="1297895" cy="754231"/>
            <a:chOff x="4961666" y="1916835"/>
            <a:chExt cx="1297895" cy="754231"/>
          </a:xfrm>
        </p:grpSpPr>
        <p:sp>
          <p:nvSpPr>
            <p:cNvPr id="14" name="字幕 2">
              <a:extLst>
                <a:ext uri="{FF2B5EF4-FFF2-40B4-BE49-F238E27FC236}">
                  <a16:creationId xmlns:a16="http://schemas.microsoft.com/office/drawing/2014/main" id="{969D6CC8-7B25-48BF-AE6B-69734A9AB3BB}"/>
                </a:ext>
              </a:extLst>
            </p:cNvPr>
            <p:cNvSpPr txBox="1">
              <a:spLocks/>
            </p:cNvSpPr>
            <p:nvPr/>
          </p:nvSpPr>
          <p:spPr>
            <a:xfrm>
              <a:off x="4961666" y="1916835"/>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4" name="テキスト ボックス 3">
              <a:extLst>
                <a:ext uri="{FF2B5EF4-FFF2-40B4-BE49-F238E27FC236}">
                  <a16:creationId xmlns:a16="http://schemas.microsoft.com/office/drawing/2014/main" id="{1F8AC83D-A041-44EF-9765-43F99B7B5342}"/>
                </a:ext>
              </a:extLst>
            </p:cNvPr>
            <p:cNvSpPr txBox="1"/>
            <p:nvPr/>
          </p:nvSpPr>
          <p:spPr>
            <a:xfrm>
              <a:off x="5795689" y="2301734"/>
              <a:ext cx="415498" cy="369332"/>
            </a:xfrm>
            <a:prstGeom prst="rect">
              <a:avLst/>
            </a:prstGeom>
            <a:noFill/>
          </p:spPr>
          <p:txBody>
            <a:bodyPr wrap="none" rtlCol="0">
              <a:spAutoFit/>
            </a:bodyPr>
            <a:lstStyle/>
            <a:p>
              <a:r>
                <a:rPr kumimoji="1" lang="ja-JP" altLang="en-US" dirty="0">
                  <a:solidFill>
                    <a:srgbClr val="FF0000"/>
                  </a:solidFill>
                </a:rPr>
                <a:t>★</a:t>
              </a:r>
            </a:p>
          </p:txBody>
        </p:sp>
        <p:sp>
          <p:nvSpPr>
            <p:cNvPr id="29" name="テキスト ボックス 28">
              <a:extLst>
                <a:ext uri="{FF2B5EF4-FFF2-40B4-BE49-F238E27FC236}">
                  <a16:creationId xmlns:a16="http://schemas.microsoft.com/office/drawing/2014/main" id="{A2A5872F-E308-4B74-B438-85F4465B2765}"/>
                </a:ext>
              </a:extLst>
            </p:cNvPr>
            <p:cNvSpPr txBox="1"/>
            <p:nvPr/>
          </p:nvSpPr>
          <p:spPr>
            <a:xfrm>
              <a:off x="5579701" y="2293686"/>
              <a:ext cx="415498" cy="369332"/>
            </a:xfrm>
            <a:prstGeom prst="rect">
              <a:avLst/>
            </a:prstGeom>
            <a:noFill/>
          </p:spPr>
          <p:txBody>
            <a:bodyPr wrap="none" rtlCol="0">
              <a:spAutoFit/>
            </a:bodyPr>
            <a:lstStyle/>
            <a:p>
              <a:r>
                <a:rPr kumimoji="1" lang="ja-JP" altLang="en-US" dirty="0">
                  <a:solidFill>
                    <a:srgbClr val="0070C0"/>
                  </a:solidFill>
                </a:rPr>
                <a:t>★</a:t>
              </a:r>
            </a:p>
          </p:txBody>
        </p:sp>
      </p:grpSp>
      <p:grpSp>
        <p:nvGrpSpPr>
          <p:cNvPr id="41" name="グループ化 40">
            <a:extLst>
              <a:ext uri="{FF2B5EF4-FFF2-40B4-BE49-F238E27FC236}">
                <a16:creationId xmlns:a16="http://schemas.microsoft.com/office/drawing/2014/main" id="{FC6A819E-41A7-4EBD-B1D6-F4C7AE37F606}"/>
              </a:ext>
            </a:extLst>
          </p:cNvPr>
          <p:cNvGrpSpPr/>
          <p:nvPr/>
        </p:nvGrpSpPr>
        <p:grpSpPr>
          <a:xfrm>
            <a:off x="2459128" y="2237215"/>
            <a:ext cx="1303379" cy="774460"/>
            <a:chOff x="4961666" y="3568227"/>
            <a:chExt cx="1303379" cy="774460"/>
          </a:xfrm>
        </p:grpSpPr>
        <p:sp>
          <p:nvSpPr>
            <p:cNvPr id="20" name="字幕 2">
              <a:extLst>
                <a:ext uri="{FF2B5EF4-FFF2-40B4-BE49-F238E27FC236}">
                  <a16:creationId xmlns:a16="http://schemas.microsoft.com/office/drawing/2014/main" id="{7AF1080A-0372-4EE4-9228-7AD234FEFA24}"/>
                </a:ext>
              </a:extLst>
            </p:cNvPr>
            <p:cNvSpPr txBox="1">
              <a:spLocks/>
            </p:cNvSpPr>
            <p:nvPr/>
          </p:nvSpPr>
          <p:spPr>
            <a:xfrm>
              <a:off x="4961666" y="3568227"/>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30" name="テキスト ボックス 29">
              <a:extLst>
                <a:ext uri="{FF2B5EF4-FFF2-40B4-BE49-F238E27FC236}">
                  <a16:creationId xmlns:a16="http://schemas.microsoft.com/office/drawing/2014/main" id="{7BFAAF18-3C7A-4AB0-8D8B-344E260901A2}"/>
                </a:ext>
              </a:extLst>
            </p:cNvPr>
            <p:cNvSpPr txBox="1"/>
            <p:nvPr/>
          </p:nvSpPr>
          <p:spPr>
            <a:xfrm>
              <a:off x="5849547" y="3973355"/>
              <a:ext cx="415498" cy="369332"/>
            </a:xfrm>
            <a:prstGeom prst="rect">
              <a:avLst/>
            </a:prstGeom>
            <a:noFill/>
          </p:spPr>
          <p:txBody>
            <a:bodyPr wrap="none" rtlCol="0">
              <a:spAutoFit/>
            </a:bodyPr>
            <a:lstStyle/>
            <a:p>
              <a:r>
                <a:rPr kumimoji="1" lang="ja-JP" altLang="en-US" dirty="0">
                  <a:solidFill>
                    <a:srgbClr val="0070C0"/>
                  </a:solidFill>
                </a:rPr>
                <a:t>★</a:t>
              </a:r>
            </a:p>
          </p:txBody>
        </p:sp>
      </p:grpSp>
      <p:grpSp>
        <p:nvGrpSpPr>
          <p:cNvPr id="43" name="グループ化 42">
            <a:extLst>
              <a:ext uri="{FF2B5EF4-FFF2-40B4-BE49-F238E27FC236}">
                <a16:creationId xmlns:a16="http://schemas.microsoft.com/office/drawing/2014/main" id="{3562378F-D9D5-4D38-802D-65C1C4A429E3}"/>
              </a:ext>
            </a:extLst>
          </p:cNvPr>
          <p:cNvGrpSpPr/>
          <p:nvPr/>
        </p:nvGrpSpPr>
        <p:grpSpPr>
          <a:xfrm>
            <a:off x="5505284" y="2254257"/>
            <a:ext cx="1297895" cy="753708"/>
            <a:chOff x="6331569" y="2738856"/>
            <a:chExt cx="1297895" cy="753708"/>
          </a:xfrm>
        </p:grpSpPr>
        <p:sp>
          <p:nvSpPr>
            <p:cNvPr id="18" name="字幕 2">
              <a:extLst>
                <a:ext uri="{FF2B5EF4-FFF2-40B4-BE49-F238E27FC236}">
                  <a16:creationId xmlns:a16="http://schemas.microsoft.com/office/drawing/2014/main" id="{288C894D-E451-4952-BCA6-292AD6D93B6B}"/>
                </a:ext>
              </a:extLst>
            </p:cNvPr>
            <p:cNvSpPr txBox="1">
              <a:spLocks/>
            </p:cNvSpPr>
            <p:nvPr/>
          </p:nvSpPr>
          <p:spPr>
            <a:xfrm>
              <a:off x="6331569" y="2738856"/>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7" name="テキスト ボックス 26">
              <a:extLst>
                <a:ext uri="{FF2B5EF4-FFF2-40B4-BE49-F238E27FC236}">
                  <a16:creationId xmlns:a16="http://schemas.microsoft.com/office/drawing/2014/main" id="{6F7CBEBA-23ED-46DC-85C0-A4F4C2A54D96}"/>
                </a:ext>
              </a:extLst>
            </p:cNvPr>
            <p:cNvSpPr txBox="1"/>
            <p:nvPr/>
          </p:nvSpPr>
          <p:spPr>
            <a:xfrm>
              <a:off x="7210845" y="3111779"/>
              <a:ext cx="415498" cy="369332"/>
            </a:xfrm>
            <a:prstGeom prst="rect">
              <a:avLst/>
            </a:prstGeom>
            <a:noFill/>
          </p:spPr>
          <p:txBody>
            <a:bodyPr wrap="none" rtlCol="0">
              <a:spAutoFit/>
            </a:bodyPr>
            <a:lstStyle/>
            <a:p>
              <a:r>
                <a:rPr kumimoji="1" lang="ja-JP" altLang="en-US" dirty="0">
                  <a:solidFill>
                    <a:srgbClr val="FF0000"/>
                  </a:solidFill>
                </a:rPr>
                <a:t>★</a:t>
              </a:r>
            </a:p>
          </p:txBody>
        </p:sp>
        <p:sp>
          <p:nvSpPr>
            <p:cNvPr id="32" name="テキスト ボックス 31">
              <a:extLst>
                <a:ext uri="{FF2B5EF4-FFF2-40B4-BE49-F238E27FC236}">
                  <a16:creationId xmlns:a16="http://schemas.microsoft.com/office/drawing/2014/main" id="{38867F7C-9F1E-4625-A87A-92C4E4239771}"/>
                </a:ext>
              </a:extLst>
            </p:cNvPr>
            <p:cNvSpPr txBox="1"/>
            <p:nvPr/>
          </p:nvSpPr>
          <p:spPr>
            <a:xfrm>
              <a:off x="7003330" y="3111779"/>
              <a:ext cx="415498" cy="369332"/>
            </a:xfrm>
            <a:prstGeom prst="rect">
              <a:avLst/>
            </a:prstGeom>
            <a:noFill/>
          </p:spPr>
          <p:txBody>
            <a:bodyPr wrap="none" rtlCol="0">
              <a:spAutoFit/>
            </a:bodyPr>
            <a:lstStyle/>
            <a:p>
              <a:r>
                <a:rPr kumimoji="1" lang="ja-JP" altLang="en-US" dirty="0">
                  <a:solidFill>
                    <a:srgbClr val="0070C0"/>
                  </a:solidFill>
                </a:rPr>
                <a:t>★</a:t>
              </a:r>
            </a:p>
          </p:txBody>
        </p:sp>
        <p:sp>
          <p:nvSpPr>
            <p:cNvPr id="33" name="テキスト ボックス 32">
              <a:extLst>
                <a:ext uri="{FF2B5EF4-FFF2-40B4-BE49-F238E27FC236}">
                  <a16:creationId xmlns:a16="http://schemas.microsoft.com/office/drawing/2014/main" id="{53B43F71-C08D-44F0-A505-DD10674F89EB}"/>
                </a:ext>
              </a:extLst>
            </p:cNvPr>
            <p:cNvSpPr txBox="1"/>
            <p:nvPr/>
          </p:nvSpPr>
          <p:spPr>
            <a:xfrm>
              <a:off x="6788878" y="3110780"/>
              <a:ext cx="415498" cy="369332"/>
            </a:xfrm>
            <a:prstGeom prst="rect">
              <a:avLst/>
            </a:prstGeom>
            <a:noFill/>
          </p:spPr>
          <p:txBody>
            <a:bodyPr wrap="none" rtlCol="0">
              <a:spAutoFit/>
            </a:bodyPr>
            <a:lstStyle/>
            <a:p>
              <a:r>
                <a:rPr kumimoji="1" lang="ja-JP" altLang="en-US" dirty="0">
                  <a:solidFill>
                    <a:srgbClr val="00B050"/>
                  </a:solidFill>
                </a:rPr>
                <a:t>★</a:t>
              </a:r>
            </a:p>
          </p:txBody>
        </p:sp>
      </p:grpSp>
      <p:grpSp>
        <p:nvGrpSpPr>
          <p:cNvPr id="3" name="グループ化 2">
            <a:extLst>
              <a:ext uri="{FF2B5EF4-FFF2-40B4-BE49-F238E27FC236}">
                <a16:creationId xmlns:a16="http://schemas.microsoft.com/office/drawing/2014/main" id="{65AE8D86-BD28-4F59-A174-D7A8A2DE1DED}"/>
              </a:ext>
            </a:extLst>
          </p:cNvPr>
          <p:cNvGrpSpPr/>
          <p:nvPr/>
        </p:nvGrpSpPr>
        <p:grpSpPr>
          <a:xfrm>
            <a:off x="6891598" y="2245317"/>
            <a:ext cx="1308647" cy="771587"/>
            <a:chOff x="7691000" y="1916832"/>
            <a:chExt cx="1308647" cy="771587"/>
          </a:xfrm>
        </p:grpSpPr>
        <p:sp>
          <p:nvSpPr>
            <p:cNvPr id="16" name="字幕 2">
              <a:extLst>
                <a:ext uri="{FF2B5EF4-FFF2-40B4-BE49-F238E27FC236}">
                  <a16:creationId xmlns:a16="http://schemas.microsoft.com/office/drawing/2014/main" id="{7B326A82-143A-488C-B384-4BA9A54A15BF}"/>
                </a:ext>
              </a:extLst>
            </p:cNvPr>
            <p:cNvSpPr txBox="1">
              <a:spLocks/>
            </p:cNvSpPr>
            <p:nvPr/>
          </p:nvSpPr>
          <p:spPr>
            <a:xfrm>
              <a:off x="7691000" y="1916832"/>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34" name="テキスト ボックス 33">
              <a:extLst>
                <a:ext uri="{FF2B5EF4-FFF2-40B4-BE49-F238E27FC236}">
                  <a16:creationId xmlns:a16="http://schemas.microsoft.com/office/drawing/2014/main" id="{549EFF50-A816-4A04-A709-B1CD01371E72}"/>
                </a:ext>
              </a:extLst>
            </p:cNvPr>
            <p:cNvSpPr txBox="1"/>
            <p:nvPr/>
          </p:nvSpPr>
          <p:spPr>
            <a:xfrm>
              <a:off x="8584149" y="2319087"/>
              <a:ext cx="415498" cy="369332"/>
            </a:xfrm>
            <a:prstGeom prst="rect">
              <a:avLst/>
            </a:prstGeom>
            <a:noFill/>
          </p:spPr>
          <p:txBody>
            <a:bodyPr wrap="none" rtlCol="0">
              <a:spAutoFit/>
            </a:bodyPr>
            <a:lstStyle/>
            <a:p>
              <a:r>
                <a:rPr kumimoji="1" lang="ja-JP" altLang="en-US" dirty="0">
                  <a:solidFill>
                    <a:srgbClr val="00B050"/>
                  </a:solidFill>
                </a:rPr>
                <a:t>★</a:t>
              </a:r>
            </a:p>
          </p:txBody>
        </p:sp>
      </p:grpSp>
      <p:grpSp>
        <p:nvGrpSpPr>
          <p:cNvPr id="40" name="グループ化 39">
            <a:extLst>
              <a:ext uri="{FF2B5EF4-FFF2-40B4-BE49-F238E27FC236}">
                <a16:creationId xmlns:a16="http://schemas.microsoft.com/office/drawing/2014/main" id="{796C804F-CF00-44F7-B56D-EAE26E0179F7}"/>
              </a:ext>
            </a:extLst>
          </p:cNvPr>
          <p:cNvGrpSpPr/>
          <p:nvPr/>
        </p:nvGrpSpPr>
        <p:grpSpPr>
          <a:xfrm>
            <a:off x="2445855" y="3955935"/>
            <a:ext cx="1297895" cy="753708"/>
            <a:chOff x="4961666" y="4397601"/>
            <a:chExt cx="1297895" cy="753708"/>
          </a:xfrm>
        </p:grpSpPr>
        <p:sp>
          <p:nvSpPr>
            <p:cNvPr id="23" name="字幕 2">
              <a:extLst>
                <a:ext uri="{FF2B5EF4-FFF2-40B4-BE49-F238E27FC236}">
                  <a16:creationId xmlns:a16="http://schemas.microsoft.com/office/drawing/2014/main" id="{90C32195-2DA2-410E-B3B6-6FE13619BD10}"/>
                </a:ext>
              </a:extLst>
            </p:cNvPr>
            <p:cNvSpPr txBox="1">
              <a:spLocks/>
            </p:cNvSpPr>
            <p:nvPr/>
          </p:nvSpPr>
          <p:spPr>
            <a:xfrm>
              <a:off x="4961666" y="4397601"/>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28" name="テキスト ボックス 27">
              <a:extLst>
                <a:ext uri="{FF2B5EF4-FFF2-40B4-BE49-F238E27FC236}">
                  <a16:creationId xmlns:a16="http://schemas.microsoft.com/office/drawing/2014/main" id="{566AC59D-7F6B-4669-A088-6CD37488D74A}"/>
                </a:ext>
              </a:extLst>
            </p:cNvPr>
            <p:cNvSpPr txBox="1"/>
            <p:nvPr/>
          </p:nvSpPr>
          <p:spPr>
            <a:xfrm>
              <a:off x="5840430" y="4740474"/>
              <a:ext cx="415498" cy="369332"/>
            </a:xfrm>
            <a:prstGeom prst="rect">
              <a:avLst/>
            </a:prstGeom>
            <a:noFill/>
          </p:spPr>
          <p:txBody>
            <a:bodyPr wrap="none" rtlCol="0">
              <a:spAutoFit/>
            </a:bodyPr>
            <a:lstStyle/>
            <a:p>
              <a:r>
                <a:rPr kumimoji="1" lang="ja-JP" altLang="en-US" dirty="0">
                  <a:solidFill>
                    <a:srgbClr val="FF0000"/>
                  </a:solidFill>
                </a:rPr>
                <a:t>★</a:t>
              </a:r>
            </a:p>
          </p:txBody>
        </p:sp>
        <p:sp>
          <p:nvSpPr>
            <p:cNvPr id="36" name="テキスト ボックス 35">
              <a:extLst>
                <a:ext uri="{FF2B5EF4-FFF2-40B4-BE49-F238E27FC236}">
                  <a16:creationId xmlns:a16="http://schemas.microsoft.com/office/drawing/2014/main" id="{01A4B035-20AE-4041-8FE1-26CDD906BEE7}"/>
                </a:ext>
              </a:extLst>
            </p:cNvPr>
            <p:cNvSpPr txBox="1"/>
            <p:nvPr/>
          </p:nvSpPr>
          <p:spPr>
            <a:xfrm>
              <a:off x="5632681" y="4739097"/>
              <a:ext cx="415498" cy="369332"/>
            </a:xfrm>
            <a:prstGeom prst="rect">
              <a:avLst/>
            </a:prstGeom>
            <a:noFill/>
          </p:spPr>
          <p:txBody>
            <a:bodyPr wrap="none" rtlCol="0">
              <a:spAutoFit/>
            </a:bodyPr>
            <a:lstStyle/>
            <a:p>
              <a:r>
                <a:rPr kumimoji="1" lang="ja-JP" altLang="en-US" dirty="0">
                  <a:solidFill>
                    <a:srgbClr val="00B050"/>
                  </a:solidFill>
                </a:rPr>
                <a:t>★</a:t>
              </a:r>
            </a:p>
          </p:txBody>
        </p:sp>
      </p:grpSp>
      <p:grpSp>
        <p:nvGrpSpPr>
          <p:cNvPr id="42" name="グループ化 41">
            <a:extLst>
              <a:ext uri="{FF2B5EF4-FFF2-40B4-BE49-F238E27FC236}">
                <a16:creationId xmlns:a16="http://schemas.microsoft.com/office/drawing/2014/main" id="{1A7EE913-FB2D-4E49-B1DF-E5329DBC4EA6}"/>
              </a:ext>
            </a:extLst>
          </p:cNvPr>
          <p:cNvGrpSpPr/>
          <p:nvPr/>
        </p:nvGrpSpPr>
        <p:grpSpPr>
          <a:xfrm>
            <a:off x="6163481" y="3983282"/>
            <a:ext cx="1297895" cy="781088"/>
            <a:chOff x="6338565" y="3568225"/>
            <a:chExt cx="1297895" cy="781088"/>
          </a:xfrm>
        </p:grpSpPr>
        <p:sp>
          <p:nvSpPr>
            <p:cNvPr id="21" name="字幕 2">
              <a:extLst>
                <a:ext uri="{FF2B5EF4-FFF2-40B4-BE49-F238E27FC236}">
                  <a16:creationId xmlns:a16="http://schemas.microsoft.com/office/drawing/2014/main" id="{1A6AF251-BF0E-4364-9EF4-41A400B9BD62}"/>
                </a:ext>
              </a:extLst>
            </p:cNvPr>
            <p:cNvSpPr txBox="1">
              <a:spLocks/>
            </p:cNvSpPr>
            <p:nvPr/>
          </p:nvSpPr>
          <p:spPr>
            <a:xfrm>
              <a:off x="6338565" y="3568225"/>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31" name="テキスト ボックス 30">
              <a:extLst>
                <a:ext uri="{FF2B5EF4-FFF2-40B4-BE49-F238E27FC236}">
                  <a16:creationId xmlns:a16="http://schemas.microsoft.com/office/drawing/2014/main" id="{475A4BC2-F418-4C38-BE8A-B5883BE51EFE}"/>
                </a:ext>
              </a:extLst>
            </p:cNvPr>
            <p:cNvSpPr txBox="1"/>
            <p:nvPr/>
          </p:nvSpPr>
          <p:spPr>
            <a:xfrm>
              <a:off x="7210845" y="3979981"/>
              <a:ext cx="415498" cy="369332"/>
            </a:xfrm>
            <a:prstGeom prst="rect">
              <a:avLst/>
            </a:prstGeom>
            <a:noFill/>
          </p:spPr>
          <p:txBody>
            <a:bodyPr wrap="none" rtlCol="0">
              <a:spAutoFit/>
            </a:bodyPr>
            <a:lstStyle/>
            <a:p>
              <a:r>
                <a:rPr kumimoji="1" lang="ja-JP" altLang="en-US" dirty="0">
                  <a:solidFill>
                    <a:srgbClr val="0070C0"/>
                  </a:solidFill>
                </a:rPr>
                <a:t>★</a:t>
              </a:r>
            </a:p>
          </p:txBody>
        </p:sp>
        <p:sp>
          <p:nvSpPr>
            <p:cNvPr id="35" name="テキスト ボックス 34">
              <a:extLst>
                <a:ext uri="{FF2B5EF4-FFF2-40B4-BE49-F238E27FC236}">
                  <a16:creationId xmlns:a16="http://schemas.microsoft.com/office/drawing/2014/main" id="{84E5AF24-C126-4375-A2BA-8D32CE674FF9}"/>
                </a:ext>
              </a:extLst>
            </p:cNvPr>
            <p:cNvSpPr txBox="1"/>
            <p:nvPr/>
          </p:nvSpPr>
          <p:spPr>
            <a:xfrm>
              <a:off x="6996627" y="3974313"/>
              <a:ext cx="415498" cy="369332"/>
            </a:xfrm>
            <a:prstGeom prst="rect">
              <a:avLst/>
            </a:prstGeom>
            <a:noFill/>
          </p:spPr>
          <p:txBody>
            <a:bodyPr wrap="none" rtlCol="0">
              <a:spAutoFit/>
            </a:bodyPr>
            <a:lstStyle/>
            <a:p>
              <a:r>
                <a:rPr kumimoji="1" lang="ja-JP" altLang="en-US" dirty="0">
                  <a:solidFill>
                    <a:srgbClr val="00B050"/>
                  </a:solidFill>
                </a:rPr>
                <a:t>★</a:t>
              </a:r>
            </a:p>
          </p:txBody>
        </p:sp>
        <p:sp>
          <p:nvSpPr>
            <p:cNvPr id="37" name="テキスト ボックス 36">
              <a:extLst>
                <a:ext uri="{FF2B5EF4-FFF2-40B4-BE49-F238E27FC236}">
                  <a16:creationId xmlns:a16="http://schemas.microsoft.com/office/drawing/2014/main" id="{88DCC332-67C5-4FA0-A76D-9C539E83DB1C}"/>
                </a:ext>
              </a:extLst>
            </p:cNvPr>
            <p:cNvSpPr txBox="1"/>
            <p:nvPr/>
          </p:nvSpPr>
          <p:spPr>
            <a:xfrm>
              <a:off x="6788878" y="3963457"/>
              <a:ext cx="415498" cy="369332"/>
            </a:xfrm>
            <a:prstGeom prst="rect">
              <a:avLst/>
            </a:prstGeom>
            <a:noFill/>
          </p:spPr>
          <p:txBody>
            <a:bodyPr wrap="none" rtlCol="0">
              <a:spAutoFit/>
            </a:bodyPr>
            <a:lstStyle/>
            <a:p>
              <a:r>
                <a:rPr kumimoji="1" lang="ja-JP" altLang="en-US" dirty="0">
                  <a:solidFill>
                    <a:srgbClr val="FFC000"/>
                  </a:solidFill>
                </a:rPr>
                <a:t>★</a:t>
              </a:r>
            </a:p>
          </p:txBody>
        </p:sp>
      </p:grpSp>
      <p:grpSp>
        <p:nvGrpSpPr>
          <p:cNvPr id="26" name="グループ化 25">
            <a:extLst>
              <a:ext uri="{FF2B5EF4-FFF2-40B4-BE49-F238E27FC236}">
                <a16:creationId xmlns:a16="http://schemas.microsoft.com/office/drawing/2014/main" id="{23CBABD2-EC6D-40BC-B034-27C4CF9E8190}"/>
              </a:ext>
            </a:extLst>
          </p:cNvPr>
          <p:cNvGrpSpPr/>
          <p:nvPr/>
        </p:nvGrpSpPr>
        <p:grpSpPr>
          <a:xfrm>
            <a:off x="1054664" y="3955935"/>
            <a:ext cx="1326317" cy="753708"/>
            <a:chOff x="7691000" y="3568224"/>
            <a:chExt cx="1326317" cy="753708"/>
          </a:xfrm>
        </p:grpSpPr>
        <p:sp>
          <p:nvSpPr>
            <p:cNvPr id="22" name="字幕 2">
              <a:extLst>
                <a:ext uri="{FF2B5EF4-FFF2-40B4-BE49-F238E27FC236}">
                  <a16:creationId xmlns:a16="http://schemas.microsoft.com/office/drawing/2014/main" id="{3774834F-BDEC-4DFE-A339-556B38B40FE6}"/>
                </a:ext>
              </a:extLst>
            </p:cNvPr>
            <p:cNvSpPr txBox="1">
              <a:spLocks/>
            </p:cNvSpPr>
            <p:nvPr/>
          </p:nvSpPr>
          <p:spPr>
            <a:xfrm>
              <a:off x="7691000" y="3568224"/>
              <a:ext cx="1297895" cy="753708"/>
            </a:xfrm>
            <a:prstGeom prst="rect">
              <a:avLst/>
            </a:prstGeom>
            <a:ln>
              <a:solidFill>
                <a:schemeClr val="bg1">
                  <a:lumMod val="50000"/>
                </a:schemeClr>
              </a:solidFill>
            </a:ln>
          </p:spPr>
          <p:txBody>
            <a:bodyPr vert="horz" lIns="128016" tIns="64008" rIns="128016" bIns="64008"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520" dirty="0"/>
            </a:p>
          </p:txBody>
        </p:sp>
        <p:sp>
          <p:nvSpPr>
            <p:cNvPr id="39" name="テキスト ボックス 38">
              <a:extLst>
                <a:ext uri="{FF2B5EF4-FFF2-40B4-BE49-F238E27FC236}">
                  <a16:creationId xmlns:a16="http://schemas.microsoft.com/office/drawing/2014/main" id="{07F31B88-3389-4BAD-935F-15CC1B505647}"/>
                </a:ext>
              </a:extLst>
            </p:cNvPr>
            <p:cNvSpPr txBox="1"/>
            <p:nvPr/>
          </p:nvSpPr>
          <p:spPr>
            <a:xfrm>
              <a:off x="8601819" y="3945078"/>
              <a:ext cx="415498" cy="369332"/>
            </a:xfrm>
            <a:prstGeom prst="rect">
              <a:avLst/>
            </a:prstGeom>
            <a:noFill/>
          </p:spPr>
          <p:txBody>
            <a:bodyPr wrap="none" rtlCol="0">
              <a:spAutoFit/>
            </a:bodyPr>
            <a:lstStyle/>
            <a:p>
              <a:r>
                <a:rPr kumimoji="1" lang="ja-JP" altLang="en-US" dirty="0">
                  <a:solidFill>
                    <a:srgbClr val="FFC000"/>
                  </a:solidFill>
                </a:rPr>
                <a:t>★</a:t>
              </a:r>
            </a:p>
          </p:txBody>
        </p:sp>
      </p:grpSp>
      <p:sp>
        <p:nvSpPr>
          <p:cNvPr id="2" name="スライド番号プレースホルダー 1">
            <a:extLst>
              <a:ext uri="{FF2B5EF4-FFF2-40B4-BE49-F238E27FC236}">
                <a16:creationId xmlns:a16="http://schemas.microsoft.com/office/drawing/2014/main" id="{2EFB97CD-3A7B-4D73-92C8-D662D3970EA1}"/>
              </a:ext>
            </a:extLst>
          </p:cNvPr>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38" name="テキスト ボックス 37">
            <a:extLst>
              <a:ext uri="{FF2B5EF4-FFF2-40B4-BE49-F238E27FC236}">
                <a16:creationId xmlns:a16="http://schemas.microsoft.com/office/drawing/2014/main" id="{6AA8AA5B-F84C-41A0-B3E5-D591AAB56595}"/>
              </a:ext>
            </a:extLst>
          </p:cNvPr>
          <p:cNvSpPr txBox="1"/>
          <p:nvPr/>
        </p:nvSpPr>
        <p:spPr>
          <a:xfrm>
            <a:off x="275319" y="5356486"/>
            <a:ext cx="8868681" cy="954107"/>
          </a:xfrm>
          <a:prstGeom prst="rect">
            <a:avLst/>
          </a:prstGeom>
          <a:noFill/>
        </p:spPr>
        <p:txBody>
          <a:bodyPr wrap="square" rtlCol="0">
            <a:spAutoFit/>
          </a:bodyPr>
          <a:lstStyle/>
          <a:p>
            <a:r>
              <a:rPr kumimoji="1" lang="en-US" altLang="ja-JP" sz="1400" dirty="0"/>
              <a:t>※</a:t>
            </a:r>
            <a:r>
              <a:rPr kumimoji="1" lang="ja-JP" altLang="en-US" sz="1400" dirty="0"/>
              <a:t>グループが多い場合はグループをまとめて最終的に</a:t>
            </a:r>
            <a:r>
              <a:rPr kumimoji="1" lang="en-US" altLang="ja-JP" sz="1400" dirty="0"/>
              <a:t>3</a:t>
            </a:r>
            <a:r>
              <a:rPr kumimoji="1" lang="ja-JP" altLang="en-US" sz="1400" dirty="0"/>
              <a:t>～</a:t>
            </a:r>
            <a:r>
              <a:rPr kumimoji="1" lang="en-US" altLang="ja-JP" sz="1400" dirty="0"/>
              <a:t>5</a:t>
            </a:r>
            <a:r>
              <a:rPr kumimoji="1" lang="ja-JP" altLang="en-US" sz="1400" dirty="0"/>
              <a:t>個くらいのアイデアに絞ってください。</a:t>
            </a:r>
            <a:endParaRPr kumimoji="1" lang="en-US" altLang="ja-JP" sz="1400" dirty="0"/>
          </a:p>
          <a:p>
            <a:r>
              <a:rPr kumimoji="1" lang="ja-JP" altLang="en-US" sz="1400" dirty="0"/>
              <a:t>　　星の数が多いものを主として、星の少ないアイデアをエッセンスとして少し取り入れても大丈夫です。</a:t>
            </a:r>
            <a:endParaRPr kumimoji="1" lang="en-US" altLang="ja-JP" sz="1400" dirty="0"/>
          </a:p>
          <a:p>
            <a:endParaRPr kumimoji="1" lang="en-US" altLang="ja-JP" sz="1400" dirty="0"/>
          </a:p>
          <a:p>
            <a:r>
              <a:rPr kumimoji="1" lang="en-US" altLang="ja-JP" sz="1400" dirty="0"/>
              <a:t>※</a:t>
            </a:r>
            <a:r>
              <a:rPr kumimoji="1" lang="ja-JP" altLang="en-US" sz="1400" dirty="0"/>
              <a:t>最後に話し合って、チームで一番良いと思うアイデアを選んでください。</a:t>
            </a:r>
          </a:p>
        </p:txBody>
      </p:sp>
      <p:sp>
        <p:nvSpPr>
          <p:cNvPr id="44" name="四角形: 角を丸くする 43">
            <a:extLst>
              <a:ext uri="{FF2B5EF4-FFF2-40B4-BE49-F238E27FC236}">
                <a16:creationId xmlns:a16="http://schemas.microsoft.com/office/drawing/2014/main" id="{A776D852-416D-4B6F-BBBD-F40EEBA73288}"/>
              </a:ext>
            </a:extLst>
          </p:cNvPr>
          <p:cNvSpPr/>
          <p:nvPr/>
        </p:nvSpPr>
        <p:spPr>
          <a:xfrm>
            <a:off x="586920" y="1926714"/>
            <a:ext cx="3600400" cy="144016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B9FB59F4-297E-4817-8996-E37D6EBB7800}"/>
              </a:ext>
            </a:extLst>
          </p:cNvPr>
          <p:cNvSpPr/>
          <p:nvPr/>
        </p:nvSpPr>
        <p:spPr>
          <a:xfrm>
            <a:off x="5021343" y="1916832"/>
            <a:ext cx="3600400" cy="1440160"/>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5F59820B-42A8-434C-A7BE-6DA5FA8678B7}"/>
              </a:ext>
            </a:extLst>
          </p:cNvPr>
          <p:cNvSpPr/>
          <p:nvPr/>
        </p:nvSpPr>
        <p:spPr>
          <a:xfrm>
            <a:off x="554916" y="3612683"/>
            <a:ext cx="3600400" cy="1440160"/>
          </a:xfrm>
          <a:prstGeom prst="roundRect">
            <a:avLst/>
          </a:prstGeom>
          <a:noFill/>
          <a:ln w="3810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03D1C89E-60B5-459A-8616-851F277CA9C2}"/>
              </a:ext>
            </a:extLst>
          </p:cNvPr>
          <p:cNvSpPr/>
          <p:nvPr/>
        </p:nvSpPr>
        <p:spPr>
          <a:xfrm>
            <a:off x="5651059" y="3594296"/>
            <a:ext cx="2305317" cy="1440160"/>
          </a:xfrm>
          <a:prstGeom prst="round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50581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39986AB-C963-4E9A-8E1F-FC92C1E55AFD}"/>
              </a:ext>
            </a:extLst>
          </p:cNvPr>
          <p:cNvSpPr>
            <a:spLocks noGrp="1"/>
          </p:cNvSpPr>
          <p:nvPr>
            <p:ph type="body" sz="quarter" idx="13"/>
          </p:nvPr>
        </p:nvSpPr>
        <p:spPr>
          <a:xfrm>
            <a:off x="971600" y="2998740"/>
            <a:ext cx="6912768" cy="3310579"/>
          </a:xfrm>
        </p:spPr>
        <p:txBody>
          <a:bodyPr>
            <a:normAutofit/>
          </a:bodyPr>
          <a:lstStyle/>
          <a:p>
            <a:r>
              <a:rPr lang="ja-JP" altLang="en-US" dirty="0">
                <a:solidFill>
                  <a:schemeClr val="bg1">
                    <a:lumMod val="75000"/>
                  </a:schemeClr>
                </a:solidFill>
              </a:rPr>
              <a:t>アイデアソン体験</a:t>
            </a:r>
            <a:endParaRPr lang="en-US" altLang="ja-JP" dirty="0">
              <a:solidFill>
                <a:schemeClr val="bg1">
                  <a:lumMod val="75000"/>
                </a:schemeClr>
              </a:solidFill>
            </a:endParaRPr>
          </a:p>
          <a:p>
            <a:r>
              <a:rPr lang="ja-JP" altLang="en-US" dirty="0"/>
              <a:t>参考資料</a:t>
            </a:r>
            <a:endParaRPr lang="en-US" altLang="ja-JP" dirty="0"/>
          </a:p>
          <a:p>
            <a:pPr marL="0" indent="0">
              <a:buNone/>
            </a:pPr>
            <a:endParaRPr kumimoji="1" lang="ja-JP" altLang="en-US" dirty="0"/>
          </a:p>
        </p:txBody>
      </p:sp>
      <p:sp>
        <p:nvSpPr>
          <p:cNvPr id="3" name="スライド番号プレースホルダー 2">
            <a:extLst>
              <a:ext uri="{FF2B5EF4-FFF2-40B4-BE49-F238E27FC236}">
                <a16:creationId xmlns:a16="http://schemas.microsoft.com/office/drawing/2014/main" id="{21434FEA-9DBC-453F-8366-C5BE8CBF95F0}"/>
              </a:ext>
            </a:extLst>
          </p:cNvPr>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dirty="0"/>
          </a:p>
        </p:txBody>
      </p:sp>
    </p:spTree>
    <p:extLst>
      <p:ext uri="{BB962C8B-B14F-4D97-AF65-F5344CB8AC3E}">
        <p14:creationId xmlns:p14="http://schemas.microsoft.com/office/powerpoint/2010/main" val="403704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2.1 </a:t>
            </a:r>
            <a:r>
              <a:rPr lang="ja-JP" altLang="en-US" dirty="0"/>
              <a:t>アイデアソンとは？</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2</a:t>
            </a:r>
            <a:r>
              <a:rPr kumimoji="1" lang="en-US" altLang="ja-JP" dirty="0"/>
              <a:t>.</a:t>
            </a:r>
            <a:r>
              <a:rPr lang="ja-JP" altLang="en-US" dirty="0"/>
              <a:t>参考資料</a:t>
            </a:r>
            <a:endParaRPr lang="en-US" altLang="ja-JP" dirty="0"/>
          </a:p>
          <a:p>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0" y="884239"/>
            <a:ext cx="9143999" cy="936252"/>
          </a:xfrm>
        </p:spPr>
        <p:txBody>
          <a:bodyPr>
            <a:normAutofit fontScale="92500"/>
          </a:bodyPr>
          <a:lstStyle/>
          <a:p>
            <a:r>
              <a:rPr lang="ja-JP" altLang="en-US" dirty="0"/>
              <a:t>アイデアソン（</a:t>
            </a:r>
            <a:r>
              <a:rPr lang="en-US" altLang="ja-JP" dirty="0" err="1"/>
              <a:t>Ideathon</a:t>
            </a:r>
            <a:r>
              <a:rPr lang="ja-JP" altLang="en-US" dirty="0"/>
              <a:t>）とは、「アイデア（</a:t>
            </a:r>
            <a:r>
              <a:rPr lang="en-US" altLang="ja-JP" dirty="0"/>
              <a:t>Idea</a:t>
            </a:r>
            <a:r>
              <a:rPr lang="ja-JP" altLang="en-US" dirty="0"/>
              <a:t>）」</a:t>
            </a:r>
            <a:r>
              <a:rPr lang="en-US" altLang="ja-JP" dirty="0"/>
              <a:t>+</a:t>
            </a:r>
            <a:r>
              <a:rPr lang="ja-JP" altLang="en-US" dirty="0"/>
              <a:t>「マラソン（</a:t>
            </a:r>
            <a:r>
              <a:rPr lang="en-US" altLang="ja-JP" dirty="0"/>
              <a:t>Marathon</a:t>
            </a:r>
            <a:r>
              <a:rPr lang="ja-JP" altLang="en-US" dirty="0"/>
              <a:t>）」を合わせた造語です。多様な人が集まり、グループワークを通じて、課題解決のためのアイデア出しや、新しいサービスや商品のアイデア創出を行うためのイベント（アイデア出しのワークショップ）になります。</a:t>
            </a:r>
          </a:p>
        </p:txBody>
      </p:sp>
      <p:sp>
        <p:nvSpPr>
          <p:cNvPr id="4" name="テキスト プレースホルダー 3">
            <a:extLst>
              <a:ext uri="{FF2B5EF4-FFF2-40B4-BE49-F238E27FC236}">
                <a16:creationId xmlns:a16="http://schemas.microsoft.com/office/drawing/2014/main" id="{17BA48EA-0900-4534-9F66-96EBDD720EEC}"/>
              </a:ext>
            </a:extLst>
          </p:cNvPr>
          <p:cNvSpPr>
            <a:spLocks noGrp="1"/>
          </p:cNvSpPr>
          <p:nvPr>
            <p:ph type="body" sz="quarter" idx="15"/>
          </p:nvPr>
        </p:nvSpPr>
        <p:spPr>
          <a:xfrm>
            <a:off x="1" y="1885756"/>
            <a:ext cx="9144000" cy="1029800"/>
          </a:xfrm>
        </p:spPr>
        <p:txBody>
          <a:bodyPr/>
          <a:lstStyle/>
          <a:p>
            <a:r>
              <a:rPr lang="ja-JP" altLang="en-US" dirty="0"/>
              <a:t>元々はハッカソン（</a:t>
            </a:r>
            <a:r>
              <a:rPr lang="en-US" altLang="ja-JP" dirty="0"/>
              <a:t>※</a:t>
            </a:r>
            <a:r>
              <a:rPr lang="ja-JP" altLang="en-US" dirty="0"/>
              <a:t>）の導入部分で、アイデア創出ワークとして実施していたもので、このアイデア創出部分を抜き出したものがアイデアソンになります。</a:t>
            </a:r>
            <a:endParaRPr lang="en-US" altLang="ja-JP" dirty="0"/>
          </a:p>
        </p:txBody>
      </p:sp>
      <p:pic>
        <p:nvPicPr>
          <p:cNvPr id="9" name="Picture 2" descr="https://farm4.staticflickr.com/4029/5134654297_d4a3f23426_o.jpg">
            <a:extLst>
              <a:ext uri="{FF2B5EF4-FFF2-40B4-BE49-F238E27FC236}">
                <a16:creationId xmlns:a16="http://schemas.microsoft.com/office/drawing/2014/main" id="{7B06D1E5-60EC-4E5F-9423-2AAD89930D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64351" y="3981506"/>
            <a:ext cx="3105094" cy="258737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EF0CDC13-ACF8-4E92-A735-A93976AA54E9}"/>
              </a:ext>
            </a:extLst>
          </p:cNvPr>
          <p:cNvSpPr/>
          <p:nvPr/>
        </p:nvSpPr>
        <p:spPr>
          <a:xfrm>
            <a:off x="6675173" y="6021288"/>
            <a:ext cx="2505339" cy="430887"/>
          </a:xfrm>
          <a:prstGeom prst="rect">
            <a:avLst/>
          </a:prstGeom>
        </p:spPr>
        <p:txBody>
          <a:bodyPr wrap="square">
            <a:spAutoFit/>
          </a:bodyPr>
          <a:lstStyle/>
          <a:p>
            <a:r>
              <a:rPr lang="en-US" altLang="ja-JP" sz="1100" dirty="0">
                <a:solidFill>
                  <a:srgbClr val="1779BA"/>
                </a:solidFill>
                <a:latin typeface="Meiryo UI" panose="020B0604030504040204" pitchFamily="50" charset="-128"/>
                <a:hlinkClick r:id="rId4"/>
              </a:rPr>
              <a:t>"Find the idea"</a:t>
            </a:r>
            <a:r>
              <a:rPr lang="en-US" altLang="ja-JP" sz="1100" dirty="0">
                <a:solidFill>
                  <a:srgbClr val="2C3E50"/>
                </a:solidFill>
                <a:latin typeface="Meiryo UI" panose="020B0604030504040204" pitchFamily="50" charset="-128"/>
              </a:rPr>
              <a:t> by </a:t>
            </a:r>
            <a:r>
              <a:rPr lang="en-US" altLang="ja-JP" sz="1100" dirty="0">
                <a:solidFill>
                  <a:srgbClr val="1779BA"/>
                </a:solidFill>
                <a:latin typeface="Meiryo UI" panose="020B0604030504040204" pitchFamily="50" charset="-128"/>
                <a:hlinkClick r:id="rId5"/>
              </a:rPr>
              <a:t>Khalid </a:t>
            </a:r>
            <a:r>
              <a:rPr lang="en-US" altLang="ja-JP" sz="1100" dirty="0" err="1">
                <a:solidFill>
                  <a:srgbClr val="1779BA"/>
                </a:solidFill>
                <a:latin typeface="Meiryo UI" panose="020B0604030504040204" pitchFamily="50" charset="-128"/>
                <a:hlinkClick r:id="rId5"/>
              </a:rPr>
              <a:t>Albaih</a:t>
            </a:r>
            <a:r>
              <a:rPr lang="en-US" altLang="ja-JP" sz="1100" dirty="0">
                <a:solidFill>
                  <a:srgbClr val="2C3E50"/>
                </a:solidFill>
                <a:latin typeface="Meiryo UI" panose="020B0604030504040204" pitchFamily="50" charset="-128"/>
              </a:rPr>
              <a:t> is licensed under </a:t>
            </a:r>
            <a:r>
              <a:rPr lang="en-US" altLang="ja-JP" sz="1100" cap="all" dirty="0">
                <a:solidFill>
                  <a:srgbClr val="1779BA"/>
                </a:solidFill>
                <a:latin typeface="Meiryo UI" panose="020B0604030504040204" pitchFamily="50" charset="-128"/>
                <a:hlinkClick r:id="rId6"/>
              </a:rPr>
              <a:t>CC BY 2.0</a:t>
            </a:r>
            <a:endParaRPr lang="ja-JP" altLang="en-US" sz="1100" dirty="0"/>
          </a:p>
        </p:txBody>
      </p:sp>
      <p:sp>
        <p:nvSpPr>
          <p:cNvPr id="11" name="テキスト ボックス 10">
            <a:extLst>
              <a:ext uri="{FF2B5EF4-FFF2-40B4-BE49-F238E27FC236}">
                <a16:creationId xmlns:a16="http://schemas.microsoft.com/office/drawing/2014/main" id="{AA02CE38-F043-43C6-9DEC-1592FBA796D9}"/>
              </a:ext>
            </a:extLst>
          </p:cNvPr>
          <p:cNvSpPr txBox="1"/>
          <p:nvPr/>
        </p:nvSpPr>
        <p:spPr>
          <a:xfrm>
            <a:off x="971600" y="3075057"/>
            <a:ext cx="6984776" cy="707886"/>
          </a:xfrm>
          <a:prstGeom prst="rect">
            <a:avLst/>
          </a:prstGeom>
          <a:noFill/>
          <a:ln>
            <a:solidFill>
              <a:srgbClr val="DDD9C3"/>
            </a:solidFill>
          </a:ln>
        </p:spPr>
        <p:txBody>
          <a:bodyPr wrap="square" rtlCol="0">
            <a:spAutoFit/>
          </a:bodyPr>
          <a:lstStyle/>
          <a:p>
            <a:r>
              <a:rPr kumimoji="1" lang="ja-JP" altLang="en-US" sz="2000" dirty="0"/>
              <a:t>アイデアとは既存の要素の新しい組み合わせ以外の何ものでもない</a:t>
            </a:r>
            <a:endParaRPr kumimoji="1" lang="en-US" altLang="ja-JP" sz="2000" dirty="0"/>
          </a:p>
          <a:p>
            <a:r>
              <a:rPr lang="ja-JP" altLang="en-US" sz="2000" dirty="0"/>
              <a:t>　　　　　　　　　　　　　　　　　　　　　　　　　　ジェームス・Ｗ・ヤング</a:t>
            </a:r>
            <a:endParaRPr kumimoji="1" lang="ja-JP" altLang="en-US" sz="2000" dirty="0"/>
          </a:p>
        </p:txBody>
      </p:sp>
      <p:sp>
        <p:nvSpPr>
          <p:cNvPr id="2" name="テキスト ボックス 1">
            <a:extLst>
              <a:ext uri="{FF2B5EF4-FFF2-40B4-BE49-F238E27FC236}">
                <a16:creationId xmlns:a16="http://schemas.microsoft.com/office/drawing/2014/main" id="{E85551B3-B640-4C61-A66B-5FB13C035B72}"/>
              </a:ext>
            </a:extLst>
          </p:cNvPr>
          <p:cNvSpPr txBox="1"/>
          <p:nvPr/>
        </p:nvSpPr>
        <p:spPr>
          <a:xfrm>
            <a:off x="3131839" y="2190195"/>
            <a:ext cx="580419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sz="1200" dirty="0"/>
              <a:t>※</a:t>
            </a:r>
            <a:r>
              <a:rPr kumimoji="1" lang="ja-JP" altLang="en-US" sz="1200" dirty="0"/>
              <a:t>ハッカソン</a:t>
            </a:r>
            <a:r>
              <a:rPr kumimoji="1" lang="en-US" altLang="ja-JP" sz="1200" dirty="0"/>
              <a:t>(hackathon)</a:t>
            </a:r>
            <a:r>
              <a:rPr kumimoji="1" lang="ja-JP" altLang="en-US" sz="1200" dirty="0"/>
              <a:t>とは</a:t>
            </a:r>
            <a:endParaRPr kumimoji="1" lang="en-US" altLang="ja-JP" sz="1200" dirty="0"/>
          </a:p>
          <a:p>
            <a:r>
              <a:rPr kumimoji="1" lang="ja-JP" altLang="en-US" sz="1200" dirty="0"/>
              <a:t>ハック</a:t>
            </a:r>
            <a:r>
              <a:rPr kumimoji="1" lang="en-US" altLang="ja-JP" sz="1200" dirty="0"/>
              <a:t>(Hack)</a:t>
            </a:r>
            <a:r>
              <a:rPr kumimoji="1" lang="ja-JP" altLang="en-US" sz="1200" dirty="0"/>
              <a:t>とマラソン</a:t>
            </a:r>
            <a:r>
              <a:rPr kumimoji="1" lang="en-US" altLang="ja-JP" sz="1200" dirty="0"/>
              <a:t>(</a:t>
            </a:r>
            <a:r>
              <a:rPr kumimoji="1" lang="en-US" altLang="ja-JP" sz="1200" dirty="0" err="1"/>
              <a:t>Maratohn</a:t>
            </a:r>
            <a:r>
              <a:rPr kumimoji="1" lang="en-US" altLang="ja-JP" sz="1200" dirty="0"/>
              <a:t>)</a:t>
            </a:r>
            <a:r>
              <a:rPr kumimoji="1" lang="ja-JP" altLang="en-US" sz="1200" dirty="0"/>
              <a:t>を掛け合わせた造語で、プログラマ、デザイナー、プランナーなどが集まり、短期集中で、新たなサービスやアプリケーションのプロトタイプを開発する取り組み</a:t>
            </a:r>
          </a:p>
        </p:txBody>
      </p:sp>
      <p:sp>
        <p:nvSpPr>
          <p:cNvPr id="8" name="テキスト ボックス 7">
            <a:extLst>
              <a:ext uri="{FF2B5EF4-FFF2-40B4-BE49-F238E27FC236}">
                <a16:creationId xmlns:a16="http://schemas.microsoft.com/office/drawing/2014/main" id="{36D62C8D-D30E-4263-BCB6-F51FBB6A91CC}"/>
              </a:ext>
            </a:extLst>
          </p:cNvPr>
          <p:cNvSpPr txBox="1"/>
          <p:nvPr/>
        </p:nvSpPr>
        <p:spPr>
          <a:xfrm>
            <a:off x="185123" y="3993844"/>
            <a:ext cx="5328591" cy="2462213"/>
          </a:xfrm>
          <a:prstGeom prst="rect">
            <a:avLst/>
          </a:prstGeom>
          <a:noFill/>
        </p:spPr>
        <p:txBody>
          <a:bodyPr wrap="square" rtlCol="0">
            <a:spAutoFit/>
          </a:bodyPr>
          <a:lstStyle/>
          <a:p>
            <a:r>
              <a:rPr kumimoji="1" lang="ja-JP" altLang="en-US" sz="1400" dirty="0"/>
              <a:t>このヤングの言葉はアイデア出しやワークショップの本で必ずと言ってよいほど紹介されている言葉で、アイデアの定義とも言えます。</a:t>
            </a:r>
            <a:endParaRPr kumimoji="1" lang="en-US" altLang="ja-JP" sz="1400" dirty="0"/>
          </a:p>
          <a:p>
            <a:r>
              <a:rPr kumimoji="1" lang="ja-JP" altLang="en-US" sz="1400" dirty="0"/>
              <a:t>このアイデアの定義を採用すると、０（ゼロ）から生み出されるアイデアは存在しないという事が理解できます。</a:t>
            </a:r>
            <a:endParaRPr kumimoji="1" lang="en-US" altLang="ja-JP" sz="1400" dirty="0"/>
          </a:p>
          <a:p>
            <a:endParaRPr kumimoji="1" lang="en-US" altLang="ja-JP" sz="1400" dirty="0"/>
          </a:p>
          <a:p>
            <a:r>
              <a:rPr kumimoji="1" lang="ja-JP" altLang="en-US" sz="1400" dirty="0"/>
              <a:t>また、アイデアが既存の要素の新しい組み合わせという事は、既存の要素を沢山ストックしていた方が、アイデアを創出しやすくなります。</a:t>
            </a:r>
            <a:endParaRPr kumimoji="1" lang="en-US" altLang="ja-JP" sz="1400" dirty="0"/>
          </a:p>
          <a:p>
            <a:endParaRPr kumimoji="1" lang="en-US" altLang="ja-JP" sz="1400" dirty="0"/>
          </a:p>
          <a:p>
            <a:r>
              <a:rPr kumimoji="1" lang="ja-JP" altLang="en-US" sz="1400" dirty="0"/>
              <a:t>アイデアソンにはアイデア創出の仕掛けが準備されています。</a:t>
            </a:r>
            <a:endParaRPr kumimoji="1" lang="en-US" altLang="ja-JP" sz="1400" dirty="0"/>
          </a:p>
          <a:p>
            <a:r>
              <a:rPr kumimoji="1" lang="ja-JP" altLang="en-US" sz="1400" dirty="0"/>
              <a:t>多様な人とのグループワークで玉石混淆のアイデアの海を作る事で、新たなアイデアの創出を目指すのがアイデアソンです。</a:t>
            </a:r>
          </a:p>
        </p:txBody>
      </p:sp>
    </p:spTree>
    <p:extLst>
      <p:ext uri="{BB962C8B-B14F-4D97-AF65-F5344CB8AC3E}">
        <p14:creationId xmlns:p14="http://schemas.microsoft.com/office/powerpoint/2010/main" val="1119692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.2 </a:t>
            </a:r>
            <a:r>
              <a:rPr lang="ja-JP" altLang="en-US" dirty="0"/>
              <a:t>アイデアソンの適用領域</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2.</a:t>
            </a:r>
            <a:r>
              <a:rPr lang="ja-JP" altLang="en-US" dirty="0"/>
              <a:t>参考資料</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938095"/>
          </a:xfrm>
        </p:spPr>
        <p:txBody>
          <a:bodyPr>
            <a:normAutofit/>
          </a:bodyPr>
          <a:lstStyle/>
          <a:p>
            <a:r>
              <a:rPr lang="ja-JP" altLang="en-US" dirty="0"/>
              <a:t>アイデアソン様々な分野で開催されており、代表的な</a:t>
            </a:r>
            <a:r>
              <a:rPr lang="en-US" altLang="ja-JP" dirty="0"/>
              <a:t>7</a:t>
            </a:r>
            <a:r>
              <a:rPr lang="ja-JP" altLang="en-US" dirty="0" err="1"/>
              <a:t>つの</a:t>
            </a:r>
            <a:r>
              <a:rPr lang="ja-JP" altLang="en-US" dirty="0"/>
              <a:t>分類を表で示しています。分野によってはメンバーを限定してクローズで開催されることもありますが、本ワークショップでは、④⑦を想定してオープンに開催するアイデアソンを前提とします。</a:t>
            </a:r>
            <a:endParaRPr kumimoji="1" lang="en-US" altLang="ja-JP" dirty="0"/>
          </a:p>
        </p:txBody>
      </p:sp>
      <p:graphicFrame>
        <p:nvGraphicFramePr>
          <p:cNvPr id="2" name="表 1">
            <a:extLst>
              <a:ext uri="{FF2B5EF4-FFF2-40B4-BE49-F238E27FC236}">
                <a16:creationId xmlns:a16="http://schemas.microsoft.com/office/drawing/2014/main" id="{D561733F-E4D3-4738-8F1E-7771A1AA0FFE}"/>
              </a:ext>
            </a:extLst>
          </p:cNvPr>
          <p:cNvGraphicFramePr>
            <a:graphicFrameLocks noGrp="1"/>
          </p:cNvGraphicFramePr>
          <p:nvPr>
            <p:extLst>
              <p:ext uri="{D42A27DB-BD31-4B8C-83A1-F6EECF244321}">
                <p14:modId xmlns:p14="http://schemas.microsoft.com/office/powerpoint/2010/main" val="2661560763"/>
              </p:ext>
            </p:extLst>
          </p:nvPr>
        </p:nvGraphicFramePr>
        <p:xfrm>
          <a:off x="207962" y="1822333"/>
          <a:ext cx="8728076" cy="4638040"/>
        </p:xfrm>
        <a:graphic>
          <a:graphicData uri="http://schemas.openxmlformats.org/drawingml/2006/table">
            <a:tbl>
              <a:tblPr firstRow="1" bandRow="1">
                <a:tableStyleId>{00A15C55-8517-42AA-B614-E9B94910E393}</a:tableStyleId>
              </a:tblPr>
              <a:tblGrid>
                <a:gridCol w="1771750">
                  <a:extLst>
                    <a:ext uri="{9D8B030D-6E8A-4147-A177-3AD203B41FA5}">
                      <a16:colId xmlns:a16="http://schemas.microsoft.com/office/drawing/2014/main" val="2758196132"/>
                    </a:ext>
                  </a:extLst>
                </a:gridCol>
                <a:gridCol w="2592288">
                  <a:extLst>
                    <a:ext uri="{9D8B030D-6E8A-4147-A177-3AD203B41FA5}">
                      <a16:colId xmlns:a16="http://schemas.microsoft.com/office/drawing/2014/main" val="3923971877"/>
                    </a:ext>
                  </a:extLst>
                </a:gridCol>
                <a:gridCol w="2664296">
                  <a:extLst>
                    <a:ext uri="{9D8B030D-6E8A-4147-A177-3AD203B41FA5}">
                      <a16:colId xmlns:a16="http://schemas.microsoft.com/office/drawing/2014/main" val="2431489768"/>
                    </a:ext>
                  </a:extLst>
                </a:gridCol>
                <a:gridCol w="1699742">
                  <a:extLst>
                    <a:ext uri="{9D8B030D-6E8A-4147-A177-3AD203B41FA5}">
                      <a16:colId xmlns:a16="http://schemas.microsoft.com/office/drawing/2014/main" val="4166698469"/>
                    </a:ext>
                  </a:extLst>
                </a:gridCol>
              </a:tblGrid>
              <a:tr h="370840">
                <a:tc>
                  <a:txBody>
                    <a:bodyPr/>
                    <a:lstStyle/>
                    <a:p>
                      <a:r>
                        <a:rPr kumimoji="1" lang="ja-JP" altLang="en-US" sz="1400" dirty="0">
                          <a:solidFill>
                            <a:schemeClr val="tx1"/>
                          </a:solidFill>
                        </a:rPr>
                        <a:t>分類</a:t>
                      </a:r>
                    </a:p>
                  </a:txBody>
                  <a:tcPr>
                    <a:solidFill>
                      <a:srgbClr val="DDD9C3"/>
                    </a:solidFill>
                  </a:tcPr>
                </a:tc>
                <a:tc>
                  <a:txBody>
                    <a:bodyPr/>
                    <a:lstStyle/>
                    <a:p>
                      <a:r>
                        <a:rPr kumimoji="1" lang="ja-JP" altLang="en-US" sz="1400" dirty="0">
                          <a:solidFill>
                            <a:schemeClr val="tx1"/>
                          </a:solidFill>
                        </a:rPr>
                        <a:t>目的</a:t>
                      </a:r>
                    </a:p>
                  </a:txBody>
                  <a:tcPr>
                    <a:solidFill>
                      <a:srgbClr val="DDD9C3"/>
                    </a:solidFill>
                  </a:tcPr>
                </a:tc>
                <a:tc>
                  <a:txBody>
                    <a:bodyPr/>
                    <a:lstStyle/>
                    <a:p>
                      <a:r>
                        <a:rPr kumimoji="1" lang="ja-JP" altLang="en-US" sz="1400" dirty="0">
                          <a:solidFill>
                            <a:schemeClr val="tx1"/>
                          </a:solidFill>
                        </a:rPr>
                        <a:t>主要な主催</a:t>
                      </a:r>
                    </a:p>
                  </a:txBody>
                  <a:tcPr>
                    <a:solidFill>
                      <a:srgbClr val="DDD9C3"/>
                    </a:solidFill>
                  </a:tcPr>
                </a:tc>
                <a:tc>
                  <a:txBody>
                    <a:bodyPr/>
                    <a:lstStyle/>
                    <a:p>
                      <a:r>
                        <a:rPr kumimoji="1" lang="ja-JP" altLang="en-US" sz="1400" dirty="0">
                          <a:solidFill>
                            <a:schemeClr val="tx1"/>
                          </a:solidFill>
                        </a:rPr>
                        <a:t>開催方法</a:t>
                      </a:r>
                    </a:p>
                  </a:txBody>
                  <a:tcPr>
                    <a:solidFill>
                      <a:srgbClr val="DDD9C3"/>
                    </a:solidFill>
                  </a:tcPr>
                </a:tc>
                <a:extLst>
                  <a:ext uri="{0D108BD9-81ED-4DB2-BD59-A6C34878D82A}">
                    <a16:rowId xmlns:a16="http://schemas.microsoft.com/office/drawing/2014/main" val="167727402"/>
                  </a:ext>
                </a:extLst>
              </a:tr>
              <a:tr h="370840">
                <a:tc>
                  <a:txBody>
                    <a:bodyPr/>
                    <a:lstStyle/>
                    <a:p>
                      <a:r>
                        <a:rPr kumimoji="1" lang="ja-JP" altLang="en-US" sz="1400" dirty="0"/>
                        <a:t>①新事業創出</a:t>
                      </a:r>
                    </a:p>
                  </a:txBody>
                  <a:tcPr>
                    <a:solidFill>
                      <a:srgbClr val="DDD9C3">
                        <a:alpha val="20000"/>
                      </a:srgbClr>
                    </a:solidFill>
                  </a:tcPr>
                </a:tc>
                <a:tc>
                  <a:txBody>
                    <a:bodyPr/>
                    <a:lstStyle/>
                    <a:p>
                      <a:r>
                        <a:rPr kumimoji="1" lang="ja-JP" altLang="en-US" sz="1400" dirty="0"/>
                        <a:t>新たなサービスや商品、事業創造</a:t>
                      </a:r>
                    </a:p>
                  </a:txBody>
                  <a:tcPr>
                    <a:solidFill>
                      <a:srgbClr val="DDD9C3">
                        <a:alpha val="20000"/>
                      </a:srgbClr>
                    </a:solidFill>
                  </a:tcPr>
                </a:tc>
                <a:tc>
                  <a:txBody>
                    <a:bodyPr/>
                    <a:lstStyle/>
                    <a:p>
                      <a:r>
                        <a:rPr kumimoji="1" lang="ja-JP" altLang="en-US" sz="1400" dirty="0"/>
                        <a:t>大企業、公的支援機関、ベンチャーキャピタルなど</a:t>
                      </a:r>
                    </a:p>
                  </a:txBody>
                  <a:tcPr>
                    <a:solidFill>
                      <a:srgbClr val="DDD9C3">
                        <a:alpha val="20000"/>
                      </a:srgbClr>
                    </a:solidFill>
                  </a:tcPr>
                </a:tc>
                <a:tc>
                  <a:txBody>
                    <a:bodyPr/>
                    <a:lstStyle/>
                    <a:p>
                      <a:r>
                        <a:rPr kumimoji="1" lang="ja-JP" altLang="en-US" sz="1400" dirty="0"/>
                        <a:t>オープン／クローズド</a:t>
                      </a:r>
                    </a:p>
                  </a:txBody>
                  <a:tcPr>
                    <a:solidFill>
                      <a:srgbClr val="DDD9C3">
                        <a:alpha val="20000"/>
                      </a:srgbClr>
                    </a:solidFill>
                  </a:tcPr>
                </a:tc>
                <a:extLst>
                  <a:ext uri="{0D108BD9-81ED-4DB2-BD59-A6C34878D82A}">
                    <a16:rowId xmlns:a16="http://schemas.microsoft.com/office/drawing/2014/main" val="3803028447"/>
                  </a:ext>
                </a:extLst>
              </a:tr>
              <a:tr h="370840">
                <a:tc>
                  <a:txBody>
                    <a:bodyPr/>
                    <a:lstStyle/>
                    <a:p>
                      <a:r>
                        <a:rPr kumimoji="1" lang="ja-JP" altLang="en-US" sz="1400" dirty="0"/>
                        <a:t>②スタートアップ</a:t>
                      </a:r>
                    </a:p>
                  </a:txBody>
                  <a:tcPr>
                    <a:noFill/>
                  </a:tcPr>
                </a:tc>
                <a:tc>
                  <a:txBody>
                    <a:bodyPr/>
                    <a:lstStyle/>
                    <a:p>
                      <a:r>
                        <a:rPr kumimoji="1" lang="ja-JP" altLang="en-US" sz="1400" dirty="0"/>
                        <a:t>起業・創業に向けた事業創造</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スタートアップアクセラレーター、ベンチャーファンド、公的支援機関、大企業</a:t>
                      </a:r>
                    </a:p>
                  </a:txBody>
                  <a:tcPr>
                    <a:noFill/>
                  </a:tcPr>
                </a:tc>
                <a:tc>
                  <a:txBody>
                    <a:bodyPr/>
                    <a:lstStyle/>
                    <a:p>
                      <a:r>
                        <a:rPr kumimoji="1" lang="ja-JP" altLang="en-US" sz="1400" dirty="0"/>
                        <a:t>オープン／クローズド</a:t>
                      </a:r>
                    </a:p>
                  </a:txBody>
                  <a:tcPr>
                    <a:noFill/>
                  </a:tcPr>
                </a:tc>
                <a:extLst>
                  <a:ext uri="{0D108BD9-81ED-4DB2-BD59-A6C34878D82A}">
                    <a16:rowId xmlns:a16="http://schemas.microsoft.com/office/drawing/2014/main" val="3876205378"/>
                  </a:ext>
                </a:extLst>
              </a:tr>
              <a:tr h="633579">
                <a:tc>
                  <a:txBody>
                    <a:bodyPr/>
                    <a:lstStyle/>
                    <a:p>
                      <a:r>
                        <a:rPr kumimoji="1" lang="ja-JP" altLang="en-US" sz="1400" dirty="0"/>
                        <a:t>③地域活性化</a:t>
                      </a:r>
                    </a:p>
                  </a:txBody>
                  <a:tcPr>
                    <a:solidFill>
                      <a:srgbClr val="DDD9C3">
                        <a:alpha val="20000"/>
                      </a:srgbClr>
                    </a:solidFill>
                  </a:tcPr>
                </a:tc>
                <a:tc>
                  <a:txBody>
                    <a:bodyPr/>
                    <a:lstStyle/>
                    <a:p>
                      <a:r>
                        <a:rPr kumimoji="1" lang="ja-JP" altLang="en-US" sz="1400" dirty="0"/>
                        <a:t>地方創生や地域活性化、まちづくりに向けたアイデアやプロジェクト、事業アイデアの創造</a:t>
                      </a:r>
                    </a:p>
                  </a:txBody>
                  <a:tcPr>
                    <a:solidFill>
                      <a:srgbClr val="DDD9C3">
                        <a:alpha val="20000"/>
                      </a:srgbClr>
                    </a:solidFill>
                  </a:tcPr>
                </a:tc>
                <a:tc>
                  <a:txBody>
                    <a:bodyPr/>
                    <a:lstStyle/>
                    <a:p>
                      <a:r>
                        <a:rPr kumimoji="1" lang="ja-JP" altLang="en-US" sz="1400" dirty="0"/>
                        <a:t>自治体、コミュニティ団体、</a:t>
                      </a:r>
                      <a:r>
                        <a:rPr kumimoji="1" lang="en-US" altLang="ja-JP" sz="1400" dirty="0"/>
                        <a:t>NPO</a:t>
                      </a:r>
                      <a:r>
                        <a:rPr kumimoji="1" lang="ja-JP" altLang="en-US" sz="1400" dirty="0"/>
                        <a:t>法人、大学</a:t>
                      </a:r>
                    </a:p>
                  </a:txBody>
                  <a:tcPr>
                    <a:solidFill>
                      <a:srgbClr val="DDD9C3">
                        <a:alpha val="20000"/>
                      </a:srgbClr>
                    </a:solidFill>
                  </a:tcPr>
                </a:tc>
                <a:tc>
                  <a:txBody>
                    <a:bodyPr/>
                    <a:lstStyle/>
                    <a:p>
                      <a:r>
                        <a:rPr kumimoji="1" lang="ja-JP" altLang="en-US" sz="1400" dirty="0"/>
                        <a:t>オープン</a:t>
                      </a:r>
                    </a:p>
                  </a:txBody>
                  <a:tcPr>
                    <a:solidFill>
                      <a:srgbClr val="DDD9C3">
                        <a:alpha val="20000"/>
                      </a:srgbClr>
                    </a:solidFill>
                  </a:tcPr>
                </a:tc>
                <a:extLst>
                  <a:ext uri="{0D108BD9-81ED-4DB2-BD59-A6C34878D82A}">
                    <a16:rowId xmlns:a16="http://schemas.microsoft.com/office/drawing/2014/main" val="4165124363"/>
                  </a:ext>
                </a:extLst>
              </a:tr>
              <a:tr h="370840">
                <a:tc>
                  <a:txBody>
                    <a:bodyPr/>
                    <a:lstStyle/>
                    <a:p>
                      <a:r>
                        <a:rPr kumimoji="1" lang="ja-JP" altLang="en-US" sz="1400" dirty="0"/>
                        <a:t>④地域課題・社会課題解決</a:t>
                      </a:r>
                    </a:p>
                  </a:txBody>
                  <a:tcPr>
                    <a:noFill/>
                  </a:tcPr>
                </a:tc>
                <a:tc>
                  <a:txBody>
                    <a:bodyPr/>
                    <a:lstStyle/>
                    <a:p>
                      <a:r>
                        <a:rPr kumimoji="1" lang="ja-JP" altLang="en-US" sz="1400" dirty="0"/>
                        <a:t>社会課題・地域課題解決に向けた事業やプロジェクト、政策アイデアの創造</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自治体、公的支援機関、大学、大企業、シンクタンク</a:t>
                      </a:r>
                    </a:p>
                    <a:p>
                      <a:endParaRPr kumimoji="1" lang="ja-JP" altLang="en-US" sz="1400" dirty="0"/>
                    </a:p>
                  </a:txBody>
                  <a:tcPr>
                    <a:noFill/>
                  </a:tcPr>
                </a:tc>
                <a:tc>
                  <a:txBody>
                    <a:bodyPr/>
                    <a:lstStyle/>
                    <a:p>
                      <a:r>
                        <a:rPr kumimoji="1" lang="ja-JP" altLang="en-US" sz="1400" dirty="0"/>
                        <a:t>オープン</a:t>
                      </a:r>
                    </a:p>
                  </a:txBody>
                  <a:tcPr>
                    <a:noFill/>
                  </a:tcPr>
                </a:tc>
                <a:extLst>
                  <a:ext uri="{0D108BD9-81ED-4DB2-BD59-A6C34878D82A}">
                    <a16:rowId xmlns:a16="http://schemas.microsoft.com/office/drawing/2014/main" val="3436264673"/>
                  </a:ext>
                </a:extLst>
              </a:tr>
              <a:tr h="370840">
                <a:tc>
                  <a:txBody>
                    <a:bodyPr/>
                    <a:lstStyle/>
                    <a:p>
                      <a:r>
                        <a:rPr kumimoji="1" lang="ja-JP" altLang="en-US" sz="1400" dirty="0"/>
                        <a:t>⑤教育・人材育成</a:t>
                      </a:r>
                    </a:p>
                  </a:txBody>
                  <a:tcPr>
                    <a:solidFill>
                      <a:srgbClr val="DDD9C3">
                        <a:alpha val="20000"/>
                      </a:srgbClr>
                    </a:solidFill>
                  </a:tcPr>
                </a:tc>
                <a:tc>
                  <a:txBody>
                    <a:bodyPr/>
                    <a:lstStyle/>
                    <a:p>
                      <a:r>
                        <a:rPr kumimoji="1" lang="ja-JP" altLang="en-US" sz="1400" dirty="0"/>
                        <a:t>起業人材育成、学生教育、アイデア創出手法の創出</a:t>
                      </a:r>
                    </a:p>
                  </a:txBody>
                  <a:tcPr>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大企業、公的支援機関、大学</a:t>
                      </a:r>
                    </a:p>
                  </a:txBody>
                  <a:tcPr>
                    <a:solidFill>
                      <a:srgbClr val="DDD9C3">
                        <a:alpha val="20000"/>
                      </a:srgbClr>
                    </a:solidFill>
                  </a:tcPr>
                </a:tc>
                <a:tc>
                  <a:txBody>
                    <a:bodyPr/>
                    <a:lstStyle/>
                    <a:p>
                      <a:r>
                        <a:rPr kumimoji="1" lang="ja-JP" altLang="en-US" sz="1400" dirty="0"/>
                        <a:t>オープン／クローズド</a:t>
                      </a:r>
                    </a:p>
                  </a:txBody>
                  <a:tcPr>
                    <a:solidFill>
                      <a:srgbClr val="DDD9C3">
                        <a:alpha val="20000"/>
                      </a:srgbClr>
                    </a:solidFill>
                  </a:tcPr>
                </a:tc>
                <a:extLst>
                  <a:ext uri="{0D108BD9-81ED-4DB2-BD59-A6C34878D82A}">
                    <a16:rowId xmlns:a16="http://schemas.microsoft.com/office/drawing/2014/main" val="1734147095"/>
                  </a:ext>
                </a:extLst>
              </a:tr>
              <a:tr h="370840">
                <a:tc>
                  <a:txBody>
                    <a:bodyPr/>
                    <a:lstStyle/>
                    <a:p>
                      <a:r>
                        <a:rPr kumimoji="1" lang="ja-JP" altLang="en-US" sz="1400" dirty="0"/>
                        <a:t>⑥エコシステム</a:t>
                      </a:r>
                    </a:p>
                  </a:txBody>
                  <a:tcPr>
                    <a:noFill/>
                  </a:tcPr>
                </a:tc>
                <a:tc>
                  <a:txBody>
                    <a:bodyPr/>
                    <a:lstStyle/>
                    <a:p>
                      <a:r>
                        <a:rPr kumimoji="1" lang="ja-JP" altLang="en-US" sz="1400" dirty="0"/>
                        <a:t>多様な事業者の興隆や関係形成、ネットワーク構築</a:t>
                      </a:r>
                    </a:p>
                  </a:txBody>
                  <a:tcPr>
                    <a:noFill/>
                  </a:tcPr>
                </a:tc>
                <a:tc>
                  <a:txBody>
                    <a:bodyPr/>
                    <a:lstStyle/>
                    <a:p>
                      <a:r>
                        <a:rPr kumimoji="1" lang="ja-JP" altLang="en-US" sz="1400" dirty="0"/>
                        <a:t>公的支援機関、自治体、大学</a:t>
                      </a:r>
                    </a:p>
                  </a:txBody>
                  <a:tcPr>
                    <a:noFill/>
                  </a:tcPr>
                </a:tc>
                <a:tc>
                  <a:txBody>
                    <a:bodyPr/>
                    <a:lstStyle/>
                    <a:p>
                      <a:r>
                        <a:rPr kumimoji="1" lang="ja-JP" altLang="en-US" sz="1400" dirty="0"/>
                        <a:t>オープン</a:t>
                      </a:r>
                    </a:p>
                  </a:txBody>
                  <a:tcPr>
                    <a:noFill/>
                  </a:tcPr>
                </a:tc>
                <a:extLst>
                  <a:ext uri="{0D108BD9-81ED-4DB2-BD59-A6C34878D82A}">
                    <a16:rowId xmlns:a16="http://schemas.microsoft.com/office/drawing/2014/main" val="2180088347"/>
                  </a:ext>
                </a:extLst>
              </a:tr>
              <a:tr h="370840">
                <a:tc>
                  <a:txBody>
                    <a:bodyPr/>
                    <a:lstStyle/>
                    <a:p>
                      <a:r>
                        <a:rPr kumimoji="1" lang="ja-JP" altLang="en-US" sz="1400" dirty="0"/>
                        <a:t>⑦オープンデータ活用</a:t>
                      </a:r>
                    </a:p>
                  </a:txBody>
                  <a:tcPr>
                    <a:solidFill>
                      <a:srgbClr val="DDD9C3">
                        <a:alpha val="20000"/>
                      </a:srgbClr>
                    </a:solidFill>
                  </a:tcPr>
                </a:tc>
                <a:tc>
                  <a:txBody>
                    <a:bodyPr/>
                    <a:lstStyle/>
                    <a:p>
                      <a:r>
                        <a:rPr kumimoji="1" lang="ja-JP" altLang="en-US" sz="1400" dirty="0"/>
                        <a:t>オープンデータを活用したアプリケーションやサービス開発</a:t>
                      </a:r>
                    </a:p>
                  </a:txBody>
                  <a:tcPr>
                    <a:solidFill>
                      <a:srgbClr val="DDD9C3">
                        <a:alpha val="20000"/>
                      </a:srgbClr>
                    </a:solidFill>
                  </a:tcPr>
                </a:tc>
                <a:tc>
                  <a:txBody>
                    <a:bodyPr/>
                    <a:lstStyle/>
                    <a:p>
                      <a:r>
                        <a:rPr kumimoji="1" lang="ja-JP" altLang="en-US" sz="1400" dirty="0"/>
                        <a:t>政府、自治体、オープンデータ推進機関</a:t>
                      </a:r>
                    </a:p>
                  </a:txBody>
                  <a:tcPr>
                    <a:solidFill>
                      <a:srgbClr val="DDD9C3">
                        <a:alpha val="20000"/>
                      </a:srgbClr>
                    </a:solidFill>
                  </a:tcPr>
                </a:tc>
                <a:tc>
                  <a:txBody>
                    <a:bodyPr/>
                    <a:lstStyle/>
                    <a:p>
                      <a:r>
                        <a:rPr kumimoji="1" lang="ja-JP" altLang="en-US" sz="1400" dirty="0"/>
                        <a:t>オープン</a:t>
                      </a:r>
                    </a:p>
                  </a:txBody>
                  <a:tcPr>
                    <a:solidFill>
                      <a:srgbClr val="DDD9C3">
                        <a:alpha val="20000"/>
                      </a:srgbClr>
                    </a:solidFill>
                  </a:tcPr>
                </a:tc>
                <a:extLst>
                  <a:ext uri="{0D108BD9-81ED-4DB2-BD59-A6C34878D82A}">
                    <a16:rowId xmlns:a16="http://schemas.microsoft.com/office/drawing/2014/main" val="352968576"/>
                  </a:ext>
                </a:extLst>
              </a:tr>
            </a:tbl>
          </a:graphicData>
        </a:graphic>
      </p:graphicFrame>
      <p:sp>
        <p:nvSpPr>
          <p:cNvPr id="10" name="テキスト ボックス 9">
            <a:extLst>
              <a:ext uri="{FF2B5EF4-FFF2-40B4-BE49-F238E27FC236}">
                <a16:creationId xmlns:a16="http://schemas.microsoft.com/office/drawing/2014/main" id="{62CD185D-CDD4-4DE3-B8C3-98CE570BA397}"/>
              </a:ext>
            </a:extLst>
          </p:cNvPr>
          <p:cNvSpPr txBox="1"/>
          <p:nvPr/>
        </p:nvSpPr>
        <p:spPr>
          <a:xfrm>
            <a:off x="207962" y="6495534"/>
            <a:ext cx="6928500" cy="338554"/>
          </a:xfrm>
          <a:prstGeom prst="rect">
            <a:avLst/>
          </a:prstGeom>
          <a:noFill/>
        </p:spPr>
        <p:txBody>
          <a:bodyPr wrap="none" rtlCol="0">
            <a:spAutoFit/>
          </a:bodyPr>
          <a:lstStyle/>
          <a:p>
            <a:r>
              <a:rPr kumimoji="1" lang="ja-JP" altLang="en-US" sz="1600" dirty="0"/>
              <a:t>出典：須藤 順、原 亮 「アイデアソン！アイデアを実現する最強の方法」 徳間書店</a:t>
            </a:r>
            <a:endParaRPr kumimoji="1" lang="en-US" altLang="ja-JP" sz="1600" dirty="0"/>
          </a:p>
        </p:txBody>
      </p:sp>
    </p:spTree>
    <p:extLst>
      <p:ext uri="{BB962C8B-B14F-4D97-AF65-F5344CB8AC3E}">
        <p14:creationId xmlns:p14="http://schemas.microsoft.com/office/powerpoint/2010/main" val="271012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a:t>
            </a:fld>
            <a:endParaRPr kumimoji="1" lang="ja-JP" altLang="en-US"/>
          </a:p>
        </p:txBody>
      </p:sp>
      <p:sp>
        <p:nvSpPr>
          <p:cNvPr id="34" name="正方形/長方形 33"/>
          <p:cNvSpPr/>
          <p:nvPr/>
        </p:nvSpPr>
        <p:spPr bwMode="auto">
          <a:xfrm>
            <a:off x="359917" y="908720"/>
            <a:ext cx="8460555" cy="1440160"/>
          </a:xfrm>
          <a:prstGeom prst="rect">
            <a:avLst/>
          </a:prstGeom>
          <a:solidFill>
            <a:schemeClr val="accent4">
              <a:lumMod val="40000"/>
              <a:lumOff val="60000"/>
              <a:alpha val="46000"/>
            </a:schemeClr>
          </a:solidFill>
          <a:ln w="6350">
            <a:noFill/>
            <a:miter lim="800000"/>
            <a:headEnd/>
            <a:tailEnd/>
          </a:ln>
        </p:spPr>
        <p:txBody>
          <a:bodyPr wrap="square" rtlCol="0" anchor="ctr" anchorCtr="0"/>
          <a:lstStyle/>
          <a:p>
            <a:pPr>
              <a:lnSpc>
                <a:spcPct val="100000"/>
              </a:lnSpc>
            </a:pPr>
            <a:r>
              <a:rPr kumimoji="1"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の利活用を促進するためには、市民を巻き込んだ活動が有効です。本ワークショップでは、オープンデータの活用事例を創出する事ができるイベントである、アイデアソンの手法を学び体験します。アイデアソンの企画・運営ができるようになる事を目的としています。</a:t>
            </a:r>
          </a:p>
        </p:txBody>
      </p:sp>
      <p:sp>
        <p:nvSpPr>
          <p:cNvPr id="10" name="タイトル 1"/>
          <p:cNvSpPr>
            <a:spLocks noGrp="1"/>
          </p:cNvSpPr>
          <p:nvPr>
            <p:ph type="title"/>
          </p:nvPr>
        </p:nvSpPr>
        <p:spPr>
          <a:xfrm>
            <a:off x="251520" y="313813"/>
            <a:ext cx="8712968" cy="424732"/>
          </a:xfrm>
        </p:spPr>
        <p:txBody>
          <a:bodyPr/>
          <a:lstStyle/>
          <a:p>
            <a:r>
              <a:rPr lang="ja-JP" altLang="en-US" dirty="0">
                <a:latin typeface="+mn-ea"/>
                <a:ea typeface="+mn-ea"/>
              </a:rPr>
              <a:t>ワークショップ</a:t>
            </a:r>
            <a:r>
              <a:rPr kumimoji="1" lang="ja-JP" altLang="en-US" dirty="0">
                <a:latin typeface="+mn-ea"/>
                <a:ea typeface="+mn-ea"/>
              </a:rPr>
              <a:t>の狙い</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
        <p:nvSpPr>
          <p:cNvPr id="13" name="吹き出し: 角を丸めた四角形 12">
            <a:extLst>
              <a:ext uri="{FF2B5EF4-FFF2-40B4-BE49-F238E27FC236}">
                <a16:creationId xmlns:a16="http://schemas.microsoft.com/office/drawing/2014/main" id="{093364F7-3E06-4069-8428-E19174C775CA}"/>
              </a:ext>
            </a:extLst>
          </p:cNvPr>
          <p:cNvSpPr/>
          <p:nvPr/>
        </p:nvSpPr>
        <p:spPr>
          <a:xfrm>
            <a:off x="936472" y="2589276"/>
            <a:ext cx="1584176" cy="1008112"/>
          </a:xfrm>
          <a:prstGeom prst="wedgeRoundRectCallout">
            <a:avLst>
              <a:gd name="adj1" fmla="val 126035"/>
              <a:gd name="adj2" fmla="val 81648"/>
              <a:gd name="adj3" fmla="val 16667"/>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多様なメンバーの参加</a:t>
            </a:r>
          </a:p>
        </p:txBody>
      </p:sp>
      <p:sp>
        <p:nvSpPr>
          <p:cNvPr id="14" name="吹き出し: 角を丸めた四角形 13">
            <a:extLst>
              <a:ext uri="{FF2B5EF4-FFF2-40B4-BE49-F238E27FC236}">
                <a16:creationId xmlns:a16="http://schemas.microsoft.com/office/drawing/2014/main" id="{EFABA512-A61E-404A-A585-231C59CD4679}"/>
              </a:ext>
            </a:extLst>
          </p:cNvPr>
          <p:cNvSpPr/>
          <p:nvPr/>
        </p:nvSpPr>
        <p:spPr>
          <a:xfrm>
            <a:off x="615583" y="4142857"/>
            <a:ext cx="1584176" cy="1008112"/>
          </a:xfrm>
          <a:prstGeom prst="wedgeRoundRectCallout">
            <a:avLst>
              <a:gd name="adj1" fmla="val 124110"/>
              <a:gd name="adj2" fmla="val -7040"/>
              <a:gd name="adj3" fmla="val 16667"/>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市民参画の促進</a:t>
            </a:r>
          </a:p>
        </p:txBody>
      </p:sp>
      <p:sp>
        <p:nvSpPr>
          <p:cNvPr id="15" name="吹き出し: 角を丸めた四角形 14">
            <a:extLst>
              <a:ext uri="{FF2B5EF4-FFF2-40B4-BE49-F238E27FC236}">
                <a16:creationId xmlns:a16="http://schemas.microsoft.com/office/drawing/2014/main" id="{A5696D96-087C-48C5-9EA6-A365B25902E3}"/>
              </a:ext>
            </a:extLst>
          </p:cNvPr>
          <p:cNvSpPr/>
          <p:nvPr/>
        </p:nvSpPr>
        <p:spPr>
          <a:xfrm>
            <a:off x="1043608" y="5517232"/>
            <a:ext cx="1632125" cy="1008112"/>
          </a:xfrm>
          <a:prstGeom prst="wedgeRoundRectCallout">
            <a:avLst>
              <a:gd name="adj1" fmla="val 105511"/>
              <a:gd name="adj2" fmla="val -80611"/>
              <a:gd name="adj3" fmla="val 16667"/>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集合知の活用</a:t>
            </a:r>
          </a:p>
        </p:txBody>
      </p:sp>
      <p:sp>
        <p:nvSpPr>
          <p:cNvPr id="16" name="吹き出し: 角を丸めた四角形 15">
            <a:extLst>
              <a:ext uri="{FF2B5EF4-FFF2-40B4-BE49-F238E27FC236}">
                <a16:creationId xmlns:a16="http://schemas.microsoft.com/office/drawing/2014/main" id="{F3E7FE50-95D5-4CBE-B0C4-ABA225FEBC83}"/>
              </a:ext>
            </a:extLst>
          </p:cNvPr>
          <p:cNvSpPr/>
          <p:nvPr/>
        </p:nvSpPr>
        <p:spPr>
          <a:xfrm>
            <a:off x="6944241" y="3896209"/>
            <a:ext cx="1584176" cy="1008112"/>
          </a:xfrm>
          <a:prstGeom prst="wedgeRoundRectCallout">
            <a:avLst>
              <a:gd name="adj1" fmla="val -115751"/>
              <a:gd name="adj2" fmla="val 27226"/>
              <a:gd name="adj3" fmla="val 16667"/>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シビックテックの活動</a:t>
            </a:r>
          </a:p>
        </p:txBody>
      </p:sp>
      <p:sp>
        <p:nvSpPr>
          <p:cNvPr id="17" name="吹き出し: 角を丸めた四角形 16">
            <a:extLst>
              <a:ext uri="{FF2B5EF4-FFF2-40B4-BE49-F238E27FC236}">
                <a16:creationId xmlns:a16="http://schemas.microsoft.com/office/drawing/2014/main" id="{95B26D5A-6ED4-4811-8AD7-128361A4AEDC}"/>
              </a:ext>
            </a:extLst>
          </p:cNvPr>
          <p:cNvSpPr/>
          <p:nvPr/>
        </p:nvSpPr>
        <p:spPr>
          <a:xfrm>
            <a:off x="6440184" y="5443002"/>
            <a:ext cx="1584176" cy="1008112"/>
          </a:xfrm>
          <a:prstGeom prst="wedgeRoundRectCallout">
            <a:avLst>
              <a:gd name="adj1" fmla="val -101001"/>
              <a:gd name="adj2" fmla="val -61463"/>
              <a:gd name="adj3" fmla="val 16667"/>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オープン</a:t>
            </a:r>
            <a:endParaRPr kumimoji="1" lang="en-US" altLang="ja-JP" dirty="0">
              <a:solidFill>
                <a:schemeClr val="tx1"/>
              </a:solidFill>
            </a:endParaRPr>
          </a:p>
          <a:p>
            <a:pPr algn="ctr"/>
            <a:r>
              <a:rPr kumimoji="1" lang="ja-JP" altLang="en-US" dirty="0">
                <a:solidFill>
                  <a:schemeClr val="tx1"/>
                </a:solidFill>
              </a:rPr>
              <a:t>イノベーションの実現</a:t>
            </a:r>
          </a:p>
        </p:txBody>
      </p:sp>
      <p:sp>
        <p:nvSpPr>
          <p:cNvPr id="8" name="楕円 7">
            <a:extLst>
              <a:ext uri="{FF2B5EF4-FFF2-40B4-BE49-F238E27FC236}">
                <a16:creationId xmlns:a16="http://schemas.microsoft.com/office/drawing/2014/main" id="{6E60F232-A85F-4A54-B7DD-F0F82881D6B1}"/>
              </a:ext>
            </a:extLst>
          </p:cNvPr>
          <p:cNvSpPr/>
          <p:nvPr/>
        </p:nvSpPr>
        <p:spPr>
          <a:xfrm>
            <a:off x="3311860" y="3429000"/>
            <a:ext cx="2592288" cy="2390616"/>
          </a:xfrm>
          <a:prstGeom prst="ellipse">
            <a:avLst/>
          </a:prstGeom>
          <a:solidFill>
            <a:srgbClr val="CCC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アイデアソン</a:t>
            </a:r>
          </a:p>
        </p:txBody>
      </p:sp>
      <p:sp>
        <p:nvSpPr>
          <p:cNvPr id="19" name="吹き出し: 角を丸めた四角形 18">
            <a:extLst>
              <a:ext uri="{FF2B5EF4-FFF2-40B4-BE49-F238E27FC236}">
                <a16:creationId xmlns:a16="http://schemas.microsoft.com/office/drawing/2014/main" id="{31DD44CC-64B2-4163-B25D-E79539893197}"/>
              </a:ext>
            </a:extLst>
          </p:cNvPr>
          <p:cNvSpPr/>
          <p:nvPr/>
        </p:nvSpPr>
        <p:spPr>
          <a:xfrm>
            <a:off x="6416210" y="2564904"/>
            <a:ext cx="1632125" cy="1008112"/>
          </a:xfrm>
          <a:prstGeom prst="wedgeRoundRectCallout">
            <a:avLst>
              <a:gd name="adj1" fmla="val -105517"/>
              <a:gd name="adj2" fmla="val 67539"/>
              <a:gd name="adj3" fmla="val 16667"/>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アイデアの</a:t>
            </a:r>
            <a:endParaRPr kumimoji="1" lang="en-US" altLang="ja-JP" dirty="0">
              <a:solidFill>
                <a:schemeClr val="tx1"/>
              </a:solidFill>
            </a:endParaRPr>
          </a:p>
          <a:p>
            <a:pPr algn="ctr"/>
            <a:r>
              <a:rPr kumimoji="1" lang="ja-JP" altLang="en-US" dirty="0">
                <a:solidFill>
                  <a:schemeClr val="tx1"/>
                </a:solidFill>
              </a:rPr>
              <a:t>可視化</a:t>
            </a:r>
          </a:p>
        </p:txBody>
      </p:sp>
    </p:spTree>
    <p:extLst>
      <p:ext uri="{BB962C8B-B14F-4D97-AF65-F5344CB8AC3E}">
        <p14:creationId xmlns:p14="http://schemas.microsoft.com/office/powerpoint/2010/main" val="317107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.3</a:t>
            </a:r>
            <a:r>
              <a:rPr lang="ja-JP" altLang="en-US" dirty="0"/>
              <a:t> アイデアソンを企画する</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2.</a:t>
            </a:r>
            <a:r>
              <a:rPr lang="ja-JP" altLang="en-US" dirty="0"/>
              <a:t>参考資料</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960586"/>
          </a:xfrm>
        </p:spPr>
        <p:txBody>
          <a:bodyPr>
            <a:normAutofit/>
          </a:bodyPr>
          <a:lstStyle/>
          <a:p>
            <a:r>
              <a:rPr lang="ja-JP" altLang="en-US" dirty="0"/>
              <a:t>他のイベントと同様に、まずはイベント開催の目的を明確にします。テーマを何にするのか、どこをゴールとして設定するのか。イベントの企画段階は時間をかけて、入念に行いましょう。</a:t>
            </a:r>
            <a:endParaRPr lang="en-US" altLang="ja-JP" dirty="0"/>
          </a:p>
        </p:txBody>
      </p:sp>
      <p:sp>
        <p:nvSpPr>
          <p:cNvPr id="8" name="テキスト プレースホルダー 7">
            <a:extLst>
              <a:ext uri="{FF2B5EF4-FFF2-40B4-BE49-F238E27FC236}">
                <a16:creationId xmlns:a16="http://schemas.microsoft.com/office/drawing/2014/main" id="{8C6E2B32-29CD-4F78-89AF-8C1967BB9E9F}"/>
              </a:ext>
            </a:extLst>
          </p:cNvPr>
          <p:cNvSpPr>
            <a:spLocks noGrp="1"/>
          </p:cNvSpPr>
          <p:nvPr>
            <p:ph type="body" sz="quarter" idx="15"/>
          </p:nvPr>
        </p:nvSpPr>
        <p:spPr>
          <a:xfrm>
            <a:off x="207963" y="1916832"/>
            <a:ext cx="8728075" cy="4464496"/>
          </a:xfrm>
        </p:spPr>
        <p:txBody>
          <a:bodyPr>
            <a:normAutofit/>
          </a:bodyPr>
          <a:lstStyle/>
          <a:p>
            <a:pPr marL="342900" indent="-342900">
              <a:lnSpc>
                <a:spcPct val="110000"/>
              </a:lnSpc>
              <a:buFont typeface="+mj-lt"/>
              <a:buAutoNum type="arabicPeriod"/>
            </a:pPr>
            <a:r>
              <a:rPr lang="ja-JP" altLang="en-US" b="1" dirty="0"/>
              <a:t>テーマ設定</a:t>
            </a:r>
            <a:br>
              <a:rPr lang="en-US" altLang="ja-JP" sz="1400" dirty="0"/>
            </a:br>
            <a:r>
              <a:rPr lang="ja-JP" altLang="en-US" sz="1400" dirty="0"/>
              <a:t>アイデアソンではテーマ決めが重要です。主催者の課題が参加者の課題とイコールとは限りません。</a:t>
            </a:r>
            <a:br>
              <a:rPr lang="en-US" altLang="ja-JP" sz="1400" dirty="0"/>
            </a:br>
            <a:r>
              <a:rPr lang="ja-JP" altLang="en-US" sz="1400" dirty="0"/>
              <a:t>テーマを決めたら、一度参加してほしい人にヒアリングしてみて、アイデアが出てきそうか確認してみましょう。</a:t>
            </a:r>
            <a:endParaRPr lang="en-US" altLang="ja-JP" sz="1400" dirty="0"/>
          </a:p>
          <a:p>
            <a:pPr marL="342900" indent="-342900">
              <a:lnSpc>
                <a:spcPct val="110000"/>
              </a:lnSpc>
              <a:buFont typeface="+mj-lt"/>
              <a:buAutoNum type="arabicPeriod"/>
            </a:pPr>
            <a:r>
              <a:rPr lang="ja-JP" altLang="en-US" b="1" dirty="0"/>
              <a:t>参加者の多様性</a:t>
            </a:r>
            <a:br>
              <a:rPr lang="en-US" altLang="ja-JP" sz="1400" dirty="0"/>
            </a:br>
            <a:r>
              <a:rPr lang="ja-JP" altLang="en-US" sz="1400" dirty="0"/>
              <a:t>イベントの参加者を募集する時には、参加者の多様性を意識する必要があります。性別、年齢だけではなく、仕事や専門性も考慮に入れる必要があります。一番重要なのは当事者意識を持った人を集める事です。当事者意識を持った人がいない場合、アイデアソンが次のアクションに繋がる可能性が、かなり低くなります。</a:t>
            </a:r>
            <a:endParaRPr lang="en-US" altLang="ja-JP" sz="1400" dirty="0"/>
          </a:p>
          <a:p>
            <a:pPr marL="342900" indent="-342900">
              <a:lnSpc>
                <a:spcPct val="110000"/>
              </a:lnSpc>
              <a:buFont typeface="+mj-lt"/>
              <a:buAutoNum type="arabicPeriod"/>
            </a:pPr>
            <a:r>
              <a:rPr lang="ja-JP" altLang="en-US" b="1" dirty="0"/>
              <a:t>知財の扱い</a:t>
            </a:r>
            <a:br>
              <a:rPr lang="en-US" altLang="ja-JP" sz="1400" dirty="0"/>
            </a:br>
            <a:r>
              <a:rPr lang="ja-JP" altLang="en-US" sz="1400" dirty="0"/>
              <a:t>アイデアソンでは、多様な人が集まり、それぞれノウハウや知見、アイデアを提供し、新たなアイデアを創造します。アイデアソンを実施して、良いアイデアが生まれたら、そのアイデアは誰のものかという議論があります。オープンに開催するアイデアソンでは、生まれたアイデアは「</a:t>
            </a:r>
            <a:r>
              <a:rPr lang="en-US" altLang="ja-JP" sz="1400" dirty="0"/>
              <a:t>Public Domain</a:t>
            </a:r>
            <a:r>
              <a:rPr lang="ja-JP" altLang="en-US" sz="1400" dirty="0"/>
              <a:t>」として扱う事が多いです。</a:t>
            </a:r>
            <a:br>
              <a:rPr lang="en-US" altLang="ja-JP" sz="1400" dirty="0"/>
            </a:br>
            <a:r>
              <a:rPr lang="ja-JP" altLang="en-US" sz="1400" dirty="0"/>
              <a:t>アイデアの扱いに関して、アイデアソンの最初に必ずアナウンスしましょう。アイデアソンのテーマによっては参加者から同意書を取るといったケースも考えられます。</a:t>
            </a:r>
            <a:br>
              <a:rPr lang="en-US" altLang="ja-JP" sz="1400" dirty="0"/>
            </a:br>
            <a:endParaRPr lang="en-US" altLang="ja-JP" sz="1400" dirty="0"/>
          </a:p>
        </p:txBody>
      </p:sp>
      <p:sp>
        <p:nvSpPr>
          <p:cNvPr id="9" name="正方形/長方形 8">
            <a:extLst>
              <a:ext uri="{FF2B5EF4-FFF2-40B4-BE49-F238E27FC236}">
                <a16:creationId xmlns:a16="http://schemas.microsoft.com/office/drawing/2014/main" id="{1167BD6F-AA05-47F0-8E3E-199B9CD8C91A}"/>
              </a:ext>
            </a:extLst>
          </p:cNvPr>
          <p:cNvSpPr/>
          <p:nvPr/>
        </p:nvSpPr>
        <p:spPr>
          <a:xfrm>
            <a:off x="2555776" y="5445224"/>
            <a:ext cx="5845298"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1400" dirty="0"/>
              <a:t>情報科学芸術大学院大学［</a:t>
            </a:r>
            <a:r>
              <a:rPr lang="en-US" altLang="zh-CN" sz="1400" dirty="0"/>
              <a:t>IAMAS</a:t>
            </a:r>
            <a:r>
              <a:rPr lang="zh-CN" altLang="en-US" sz="1400" dirty="0"/>
              <a:t>］</a:t>
            </a:r>
            <a:r>
              <a:rPr lang="ja-JP" altLang="en-US" sz="1400" dirty="0"/>
              <a:t>から</a:t>
            </a:r>
            <a:r>
              <a:rPr lang="en-US" altLang="ja-JP" sz="1400" dirty="0"/>
              <a:t>CC BY4.0</a:t>
            </a:r>
            <a:r>
              <a:rPr lang="ja-JP" altLang="en-US" sz="1400" dirty="0"/>
              <a:t>で同意書のサンプルが提供されていますので、この文書を参考に同意書を作成する事が可能です。</a:t>
            </a:r>
            <a:br>
              <a:rPr lang="en-US" altLang="ja-JP" sz="1400" dirty="0"/>
            </a:br>
            <a:r>
              <a:rPr lang="en-US" altLang="ja-JP" sz="1400" dirty="0"/>
              <a:t>https://github.com/saygo/makeathon_agreement</a:t>
            </a:r>
            <a:endParaRPr lang="ja-JP" altLang="en-US" sz="1400" dirty="0"/>
          </a:p>
        </p:txBody>
      </p:sp>
    </p:spTree>
    <p:extLst>
      <p:ext uri="{BB962C8B-B14F-4D97-AF65-F5344CB8AC3E}">
        <p14:creationId xmlns:p14="http://schemas.microsoft.com/office/powerpoint/2010/main" val="174941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.4 </a:t>
            </a:r>
            <a:r>
              <a:rPr lang="ja-JP" altLang="en-US" dirty="0"/>
              <a:t>アイデアソンのプログラムの例</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2.</a:t>
            </a:r>
            <a:r>
              <a:rPr lang="ja-JP" altLang="en-US" dirty="0"/>
              <a:t>参考資料</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28075" cy="763921"/>
          </a:xfrm>
        </p:spPr>
        <p:txBody>
          <a:bodyPr>
            <a:normAutofit lnSpcReduction="10000"/>
          </a:bodyPr>
          <a:lstStyle/>
          <a:p>
            <a:r>
              <a:rPr kumimoji="1" lang="ja-JP" altLang="en-US" dirty="0"/>
              <a:t>アイデアソンは、通常は</a:t>
            </a:r>
            <a:r>
              <a:rPr lang="ja-JP" altLang="en-US" dirty="0"/>
              <a:t>半日か一日、長い場合は</a:t>
            </a:r>
            <a:r>
              <a:rPr lang="en-US" altLang="ja-JP" dirty="0"/>
              <a:t>2</a:t>
            </a:r>
            <a:r>
              <a:rPr lang="ja-JP" altLang="en-US" dirty="0"/>
              <a:t>日間で開催する事もあります。</a:t>
            </a:r>
            <a:endParaRPr lang="en-US" altLang="ja-JP" dirty="0"/>
          </a:p>
          <a:p>
            <a:r>
              <a:rPr lang="ja-JP" altLang="en-US" dirty="0"/>
              <a:t>ここでは、アイデアソンのプログラムの例を示します。</a:t>
            </a:r>
            <a:endParaRPr kumimoji="1" lang="en-US" altLang="ja-JP" dirty="0"/>
          </a:p>
        </p:txBody>
      </p:sp>
      <p:sp>
        <p:nvSpPr>
          <p:cNvPr id="8" name="テキスト プレースホルダー 7">
            <a:extLst>
              <a:ext uri="{FF2B5EF4-FFF2-40B4-BE49-F238E27FC236}">
                <a16:creationId xmlns:a16="http://schemas.microsoft.com/office/drawing/2014/main" id="{8C6E2B32-29CD-4F78-89AF-8C1967BB9E9F}"/>
              </a:ext>
            </a:extLst>
          </p:cNvPr>
          <p:cNvSpPr>
            <a:spLocks noGrp="1"/>
          </p:cNvSpPr>
          <p:nvPr>
            <p:ph type="body" sz="quarter" idx="15"/>
          </p:nvPr>
        </p:nvSpPr>
        <p:spPr>
          <a:xfrm>
            <a:off x="207963" y="1734602"/>
            <a:ext cx="4003997" cy="4841699"/>
          </a:xfrm>
          <a:solidFill>
            <a:srgbClr val="DDD9C3">
              <a:alpha val="50000"/>
            </a:srgbClr>
          </a:solidFill>
        </p:spPr>
        <p:txBody>
          <a:bodyPr>
            <a:normAutofit lnSpcReduction="10000"/>
          </a:bodyPr>
          <a:lstStyle/>
          <a:p>
            <a:r>
              <a:rPr kumimoji="1" lang="ja-JP" altLang="en-US" dirty="0"/>
              <a:t>例）</a:t>
            </a:r>
            <a:r>
              <a:rPr kumimoji="1" lang="en-US" altLang="ja-JP" dirty="0"/>
              <a:t>1</a:t>
            </a:r>
            <a:r>
              <a:rPr kumimoji="1" lang="ja-JP" altLang="en-US" dirty="0"/>
              <a:t>日</a:t>
            </a:r>
            <a:r>
              <a:rPr lang="ja-JP" altLang="en-US" dirty="0"/>
              <a:t>の</a:t>
            </a:r>
            <a:r>
              <a:rPr kumimoji="1" lang="ja-JP" altLang="en-US" dirty="0"/>
              <a:t>アイデアソン</a:t>
            </a:r>
            <a:endParaRPr kumimoji="1" lang="en-US" altLang="ja-JP" dirty="0"/>
          </a:p>
          <a:p>
            <a:r>
              <a:rPr kumimoji="1" lang="en-US" altLang="ja-JP" dirty="0"/>
              <a:t>10:00 – 10:10 </a:t>
            </a:r>
            <a:r>
              <a:rPr lang="ja-JP" altLang="en-US" dirty="0"/>
              <a:t>主催者挨拶</a:t>
            </a:r>
            <a:endParaRPr lang="en-US" altLang="ja-JP" dirty="0"/>
          </a:p>
          <a:p>
            <a:r>
              <a:rPr kumimoji="1" lang="en-US" altLang="ja-JP" dirty="0"/>
              <a:t>10:10 – 10:40 </a:t>
            </a:r>
            <a:r>
              <a:rPr kumimoji="1" lang="ja-JP" altLang="en-US" dirty="0"/>
              <a:t>インプットセミナー</a:t>
            </a:r>
            <a:r>
              <a:rPr lang="ja-JP" altLang="en-US" dirty="0"/>
              <a:t>①</a:t>
            </a:r>
            <a:endParaRPr lang="en-US" altLang="ja-JP" dirty="0"/>
          </a:p>
          <a:p>
            <a:r>
              <a:rPr lang="en-US" altLang="ja-JP" dirty="0"/>
              <a:t>10:40 – 11:10 </a:t>
            </a:r>
            <a:r>
              <a:rPr lang="ja-JP" altLang="en-US" dirty="0"/>
              <a:t>インプットセミナー②</a:t>
            </a:r>
            <a:endParaRPr lang="en-US" altLang="ja-JP" dirty="0"/>
          </a:p>
          <a:p>
            <a:r>
              <a:rPr lang="en-US" altLang="ja-JP" dirty="0"/>
              <a:t>11:10 – 11:30 </a:t>
            </a:r>
            <a:r>
              <a:rPr lang="ja-JP" altLang="en-US" dirty="0"/>
              <a:t>アイスブレイク</a:t>
            </a:r>
            <a:endParaRPr lang="en-US" altLang="ja-JP" dirty="0"/>
          </a:p>
          <a:p>
            <a:r>
              <a:rPr lang="en-US" altLang="ja-JP" dirty="0"/>
              <a:t>11:30 – 12:00 </a:t>
            </a:r>
            <a:r>
              <a:rPr lang="ja-JP" altLang="en-US" dirty="0"/>
              <a:t>かけ算ストーミング</a:t>
            </a:r>
            <a:endParaRPr lang="en-US" altLang="ja-JP" dirty="0"/>
          </a:p>
          <a:p>
            <a:r>
              <a:rPr lang="en-US" altLang="ja-JP" dirty="0"/>
              <a:t>12:00 – 13:00 </a:t>
            </a:r>
            <a:r>
              <a:rPr lang="ja-JP" altLang="en-US" dirty="0"/>
              <a:t>昼食</a:t>
            </a:r>
            <a:endParaRPr lang="en-US" altLang="ja-JP" dirty="0"/>
          </a:p>
          <a:p>
            <a:r>
              <a:rPr lang="en-US" altLang="ja-JP" dirty="0"/>
              <a:t>13:00 – 13:20 </a:t>
            </a:r>
            <a:r>
              <a:rPr lang="ja-JP" altLang="en-US" dirty="0"/>
              <a:t>マンダラート</a:t>
            </a:r>
            <a:endParaRPr lang="en-US" altLang="ja-JP" dirty="0"/>
          </a:p>
          <a:p>
            <a:r>
              <a:rPr lang="en-US" altLang="ja-JP" dirty="0"/>
              <a:t>13:20 – 13:40</a:t>
            </a:r>
            <a:r>
              <a:rPr lang="ja-JP" altLang="en-US" dirty="0"/>
              <a:t> スピードストーミング</a:t>
            </a:r>
            <a:endParaRPr lang="en-US" altLang="ja-JP" dirty="0"/>
          </a:p>
          <a:p>
            <a:r>
              <a:rPr lang="en-US" altLang="ja-JP" dirty="0"/>
              <a:t>13:40 – 14:20</a:t>
            </a:r>
            <a:r>
              <a:rPr lang="ja-JP" altLang="en-US" dirty="0"/>
              <a:t> アイデアスケッチ</a:t>
            </a:r>
            <a:endParaRPr lang="en-US" altLang="ja-JP" dirty="0"/>
          </a:p>
          <a:p>
            <a:r>
              <a:rPr lang="en-US" altLang="ja-JP" dirty="0"/>
              <a:t>14:20 – 14:30 </a:t>
            </a:r>
            <a:r>
              <a:rPr lang="ja-JP" altLang="en-US" dirty="0"/>
              <a:t>休憩</a:t>
            </a:r>
            <a:endParaRPr lang="en-US" altLang="ja-JP" dirty="0"/>
          </a:p>
          <a:p>
            <a:r>
              <a:rPr lang="en-US" altLang="ja-JP" dirty="0"/>
              <a:t>14:30 – 15:00</a:t>
            </a:r>
            <a:r>
              <a:rPr lang="ja-JP" altLang="en-US" dirty="0"/>
              <a:t> ハイライト法（チーム分け）</a:t>
            </a:r>
            <a:r>
              <a:rPr lang="en-US" altLang="ja-JP" dirty="0"/>
              <a:t> </a:t>
            </a:r>
          </a:p>
          <a:p>
            <a:r>
              <a:rPr lang="en-US" altLang="ja-JP" dirty="0"/>
              <a:t>15:00 – 15:20 </a:t>
            </a:r>
            <a:r>
              <a:rPr lang="ja-JP" altLang="en-US" dirty="0"/>
              <a:t>グループワーク</a:t>
            </a:r>
            <a:endParaRPr lang="en-US" altLang="ja-JP" dirty="0"/>
          </a:p>
          <a:p>
            <a:r>
              <a:rPr lang="en-US" altLang="ja-JP" dirty="0"/>
              <a:t>15:20 – 16:00 </a:t>
            </a:r>
            <a:r>
              <a:rPr lang="ja-JP" altLang="en-US" dirty="0"/>
              <a:t>ブラッシュアップシートの作成</a:t>
            </a:r>
            <a:endParaRPr lang="en-US" altLang="ja-JP" dirty="0"/>
          </a:p>
          <a:p>
            <a:r>
              <a:rPr lang="en-US" altLang="ja-JP" dirty="0"/>
              <a:t>16:00 – 17:00 </a:t>
            </a:r>
            <a:r>
              <a:rPr lang="ja-JP" altLang="en-US" dirty="0"/>
              <a:t>チーム発表と講評</a:t>
            </a:r>
            <a:endParaRPr lang="en-US" altLang="ja-JP" dirty="0"/>
          </a:p>
          <a:p>
            <a:endParaRPr kumimoji="1" lang="ja-JP" altLang="en-US" dirty="0"/>
          </a:p>
        </p:txBody>
      </p:sp>
      <p:sp>
        <p:nvSpPr>
          <p:cNvPr id="23" name="テキスト ボックス 22">
            <a:extLst>
              <a:ext uri="{FF2B5EF4-FFF2-40B4-BE49-F238E27FC236}">
                <a16:creationId xmlns:a16="http://schemas.microsoft.com/office/drawing/2014/main" id="{1D33EF07-185F-4C60-8EF9-EFAE0DCC9D65}"/>
              </a:ext>
            </a:extLst>
          </p:cNvPr>
          <p:cNvSpPr txBox="1"/>
          <p:nvPr/>
        </p:nvSpPr>
        <p:spPr>
          <a:xfrm>
            <a:off x="4384357" y="2083489"/>
            <a:ext cx="4625536" cy="4555093"/>
          </a:xfrm>
          <a:prstGeom prst="rect">
            <a:avLst/>
          </a:prstGeom>
          <a:noFill/>
        </p:spPr>
        <p:txBody>
          <a:bodyPr wrap="square" rtlCol="0">
            <a:spAutoFit/>
          </a:bodyPr>
          <a:lstStyle/>
          <a:p>
            <a:r>
              <a:rPr kumimoji="1" lang="en-US" altLang="ja-JP" sz="1600" dirty="0"/>
              <a:t>1.</a:t>
            </a:r>
            <a:r>
              <a:rPr kumimoji="1" lang="ja-JP" altLang="en-US" sz="1600" dirty="0"/>
              <a:t>インプットセミナー</a:t>
            </a:r>
            <a:endParaRPr kumimoji="1" lang="en-US" altLang="ja-JP" sz="1600" dirty="0"/>
          </a:p>
          <a:p>
            <a:r>
              <a:rPr kumimoji="1" lang="ja-JP" altLang="en-US" sz="1400" dirty="0"/>
              <a:t>　参加者全員が当日のテーマに詳しいわけではありませんので、</a:t>
            </a:r>
            <a:br>
              <a:rPr kumimoji="1" lang="en-US" altLang="ja-JP" sz="1400" dirty="0"/>
            </a:br>
            <a:r>
              <a:rPr kumimoji="1" lang="ja-JP" altLang="en-US" sz="1400" dirty="0"/>
              <a:t>　テーマの領域で詳しい人に情報提供セミナーを行ってもらいます。</a:t>
            </a:r>
            <a:br>
              <a:rPr kumimoji="1" lang="en-US" altLang="ja-JP" sz="1600" dirty="0"/>
            </a:br>
            <a:endParaRPr kumimoji="1" lang="en-US" altLang="ja-JP" sz="1600" dirty="0"/>
          </a:p>
          <a:p>
            <a:r>
              <a:rPr kumimoji="1" lang="ja-JP" altLang="en-US" sz="1600" dirty="0"/>
              <a:t>２．アイスブレイク</a:t>
            </a:r>
            <a:endParaRPr kumimoji="1" lang="en-US" altLang="ja-JP" sz="1600" dirty="0"/>
          </a:p>
          <a:p>
            <a:r>
              <a:rPr kumimoji="1" lang="ja-JP" altLang="en-US" sz="1600" dirty="0"/>
              <a:t>　</a:t>
            </a:r>
            <a:r>
              <a:rPr kumimoji="1" lang="ja-JP" altLang="en-US" sz="1400" dirty="0"/>
              <a:t>アイデアソンでは多様な参加者を集めるため、初めて会う人が多く参加します。そのため、アイスブレイクは不可欠になります。</a:t>
            </a:r>
            <a:endParaRPr kumimoji="1" lang="en-US" altLang="ja-JP" sz="1400" dirty="0"/>
          </a:p>
          <a:p>
            <a:endParaRPr kumimoji="1" lang="en-US" altLang="ja-JP" sz="1600" dirty="0"/>
          </a:p>
          <a:p>
            <a:r>
              <a:rPr kumimoji="1" lang="ja-JP" altLang="en-US" sz="1600" dirty="0"/>
              <a:t>３．ブレスト（アイデアの発散）</a:t>
            </a:r>
            <a:endParaRPr kumimoji="1" lang="en-US" altLang="ja-JP" sz="1600" dirty="0"/>
          </a:p>
          <a:p>
            <a:r>
              <a:rPr kumimoji="1" lang="ja-JP" altLang="en-US" sz="1600" dirty="0"/>
              <a:t>　</a:t>
            </a:r>
            <a:r>
              <a:rPr kumimoji="1" lang="ja-JP" altLang="en-US" sz="1400" dirty="0"/>
              <a:t>アイデアソンの前半は、アイデアの発散フェーズです。いくつかアイデアソン向けのワークがありますので、参加者やテーマに合わせて選択します。</a:t>
            </a:r>
            <a:endParaRPr kumimoji="1" lang="en-US" altLang="ja-JP" sz="1400" dirty="0"/>
          </a:p>
          <a:p>
            <a:r>
              <a:rPr kumimoji="1" lang="ja-JP" altLang="en-US" sz="1600" dirty="0"/>
              <a:t>　</a:t>
            </a:r>
            <a:endParaRPr kumimoji="1" lang="en-US" altLang="ja-JP" sz="1600" dirty="0"/>
          </a:p>
          <a:p>
            <a:r>
              <a:rPr kumimoji="1" lang="ja-JP" altLang="en-US" sz="1600" dirty="0"/>
              <a:t>４．ブラッシュアップ（アイデアの収束）</a:t>
            </a:r>
            <a:endParaRPr kumimoji="1" lang="en-US" altLang="ja-JP" sz="1600" dirty="0"/>
          </a:p>
          <a:p>
            <a:r>
              <a:rPr kumimoji="1" lang="ja-JP" altLang="en-US" sz="1600" dirty="0"/>
              <a:t>　</a:t>
            </a:r>
            <a:r>
              <a:rPr kumimoji="1" lang="ja-JP" altLang="en-US" sz="1400" dirty="0"/>
              <a:t>ブレストで沢山出たアイデアを、収束させて企画に近づけていきます。</a:t>
            </a:r>
            <a:endParaRPr kumimoji="1" lang="en-US" altLang="ja-JP" sz="1400" dirty="0"/>
          </a:p>
          <a:p>
            <a:endParaRPr kumimoji="1" lang="en-US" altLang="ja-JP" sz="1600" dirty="0"/>
          </a:p>
          <a:p>
            <a:r>
              <a:rPr kumimoji="1" lang="ja-JP" altLang="en-US" sz="1600" dirty="0"/>
              <a:t>５．発表</a:t>
            </a:r>
            <a:endParaRPr kumimoji="1" lang="en-US" altLang="ja-JP" sz="1600" dirty="0"/>
          </a:p>
          <a:p>
            <a:r>
              <a:rPr kumimoji="1" lang="ja-JP" altLang="en-US" sz="1400" dirty="0"/>
              <a:t>　最後にチームでまとめたアイデアを発表してもらいます。</a:t>
            </a:r>
            <a:endParaRPr kumimoji="1" lang="en-US" altLang="ja-JP" sz="1600" dirty="0"/>
          </a:p>
        </p:txBody>
      </p:sp>
      <p:sp>
        <p:nvSpPr>
          <p:cNvPr id="4" name="テキスト ボックス 3">
            <a:extLst>
              <a:ext uri="{FF2B5EF4-FFF2-40B4-BE49-F238E27FC236}">
                <a16:creationId xmlns:a16="http://schemas.microsoft.com/office/drawing/2014/main" id="{0E7EE8B5-2ABD-402B-9F8D-96AC56A70E10}"/>
              </a:ext>
            </a:extLst>
          </p:cNvPr>
          <p:cNvSpPr txBox="1"/>
          <p:nvPr/>
        </p:nvSpPr>
        <p:spPr>
          <a:xfrm>
            <a:off x="4306887" y="1695966"/>
            <a:ext cx="4780476" cy="369332"/>
          </a:xfrm>
          <a:prstGeom prst="rect">
            <a:avLst/>
          </a:prstGeom>
          <a:noFill/>
        </p:spPr>
        <p:txBody>
          <a:bodyPr wrap="none" rtlCol="0">
            <a:spAutoFit/>
          </a:bodyPr>
          <a:lstStyle/>
          <a:p>
            <a:r>
              <a:rPr kumimoji="1" lang="ja-JP" altLang="en-US" dirty="0"/>
              <a:t>アイデアソンは通常</a:t>
            </a:r>
            <a:r>
              <a:rPr kumimoji="1" lang="en-US" altLang="ja-JP" dirty="0"/>
              <a:t>5</a:t>
            </a:r>
            <a:r>
              <a:rPr kumimoji="1" lang="ja-JP" altLang="en-US" dirty="0" err="1"/>
              <a:t>つの</a:t>
            </a:r>
            <a:r>
              <a:rPr kumimoji="1" lang="ja-JP" altLang="en-US" dirty="0"/>
              <a:t>フェーズに分かれています。</a:t>
            </a:r>
          </a:p>
        </p:txBody>
      </p:sp>
    </p:spTree>
    <p:extLst>
      <p:ext uri="{BB962C8B-B14F-4D97-AF65-F5344CB8AC3E}">
        <p14:creationId xmlns:p14="http://schemas.microsoft.com/office/powerpoint/2010/main" val="38438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8E3BD72-2711-4C1E-A49B-76745170E7FA}"/>
              </a:ext>
            </a:extLst>
          </p:cNvPr>
          <p:cNvPicPr>
            <a:picLocks noChangeAspect="1"/>
          </p:cNvPicPr>
          <p:nvPr/>
        </p:nvPicPr>
        <p:blipFill rotWithShape="1">
          <a:blip r:embed="rId3"/>
          <a:srcRect l="4325" t="24596" r="22438" b="12593"/>
          <a:stretch/>
        </p:blipFill>
        <p:spPr>
          <a:xfrm>
            <a:off x="1763688" y="3096856"/>
            <a:ext cx="4896544" cy="3124309"/>
          </a:xfrm>
          <a:prstGeom prst="rect">
            <a:avLst/>
          </a:prstGeom>
        </p:spPr>
      </p:pic>
      <p:sp>
        <p:nvSpPr>
          <p:cNvPr id="2" name="タイトル 1">
            <a:extLst>
              <a:ext uri="{FF2B5EF4-FFF2-40B4-BE49-F238E27FC236}">
                <a16:creationId xmlns:a16="http://schemas.microsoft.com/office/drawing/2014/main" id="{52FFCF23-48A1-43E8-A7C0-9DC64F9B181B}"/>
              </a:ext>
            </a:extLst>
          </p:cNvPr>
          <p:cNvSpPr>
            <a:spLocks noGrp="1"/>
          </p:cNvSpPr>
          <p:nvPr>
            <p:ph type="title"/>
          </p:nvPr>
        </p:nvSpPr>
        <p:spPr/>
        <p:txBody>
          <a:bodyPr/>
          <a:lstStyle/>
          <a:p>
            <a:r>
              <a:rPr lang="en-US" altLang="ja-JP" dirty="0"/>
              <a:t>2</a:t>
            </a:r>
            <a:r>
              <a:rPr kumimoji="1" lang="en-US" altLang="ja-JP" dirty="0"/>
              <a:t>.5 </a:t>
            </a:r>
            <a:r>
              <a:rPr lang="ja-JP" altLang="en-US" dirty="0"/>
              <a:t>運営</a:t>
            </a:r>
            <a:r>
              <a:rPr kumimoji="1" lang="ja-JP" altLang="en-US" dirty="0"/>
              <a:t>体制</a:t>
            </a:r>
          </a:p>
        </p:txBody>
      </p:sp>
      <p:sp>
        <p:nvSpPr>
          <p:cNvPr id="3" name="スライド番号プレースホルダー 2">
            <a:extLst>
              <a:ext uri="{FF2B5EF4-FFF2-40B4-BE49-F238E27FC236}">
                <a16:creationId xmlns:a16="http://schemas.microsoft.com/office/drawing/2014/main" id="{A87AA793-2E60-433D-B5A3-2F9481004EA9}"/>
              </a:ext>
            </a:extLst>
          </p:cNvPr>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4" name="テキスト プレースホルダー 3">
            <a:extLst>
              <a:ext uri="{FF2B5EF4-FFF2-40B4-BE49-F238E27FC236}">
                <a16:creationId xmlns:a16="http://schemas.microsoft.com/office/drawing/2014/main" id="{D0FCD9B8-C0FC-483B-A5E2-A04A2D5D554B}"/>
              </a:ext>
            </a:extLst>
          </p:cNvPr>
          <p:cNvSpPr>
            <a:spLocks noGrp="1"/>
          </p:cNvSpPr>
          <p:nvPr>
            <p:ph type="body" sz="quarter" idx="13"/>
          </p:nvPr>
        </p:nvSpPr>
        <p:spPr/>
        <p:txBody>
          <a:bodyPr/>
          <a:lstStyle/>
          <a:p>
            <a:r>
              <a:rPr lang="en-US" altLang="ja-JP" dirty="0"/>
              <a:t>2.</a:t>
            </a:r>
            <a:r>
              <a:rPr lang="ja-JP" altLang="en-US" dirty="0"/>
              <a:t>参考資料</a:t>
            </a:r>
            <a:endParaRPr kumimoji="1" lang="ja-JP" altLang="en-US" dirty="0"/>
          </a:p>
        </p:txBody>
      </p:sp>
      <p:sp>
        <p:nvSpPr>
          <p:cNvPr id="5" name="テキスト プレースホルダー 4">
            <a:extLst>
              <a:ext uri="{FF2B5EF4-FFF2-40B4-BE49-F238E27FC236}">
                <a16:creationId xmlns:a16="http://schemas.microsoft.com/office/drawing/2014/main" id="{01A1A9B1-06E4-49B7-B7B6-8BD6CE7A390D}"/>
              </a:ext>
            </a:extLst>
          </p:cNvPr>
          <p:cNvSpPr>
            <a:spLocks noGrp="1"/>
          </p:cNvSpPr>
          <p:nvPr>
            <p:ph type="body" sz="quarter" idx="14"/>
          </p:nvPr>
        </p:nvSpPr>
        <p:spPr>
          <a:xfrm>
            <a:off x="207963" y="884239"/>
            <a:ext cx="8728075" cy="744562"/>
          </a:xfrm>
        </p:spPr>
        <p:txBody>
          <a:bodyPr>
            <a:normAutofit/>
          </a:bodyPr>
          <a:lstStyle/>
          <a:p>
            <a:r>
              <a:rPr kumimoji="1" lang="ja-JP" altLang="en-US" dirty="0"/>
              <a:t>アイデアソンを実施するためには、主催者、事務局、ファシリテータの</a:t>
            </a:r>
            <a:r>
              <a:rPr kumimoji="1" lang="en-US" altLang="ja-JP" dirty="0"/>
              <a:t>3</a:t>
            </a:r>
            <a:r>
              <a:rPr lang="ja-JP" altLang="en-US" dirty="0" err="1"/>
              <a:t>つの</a:t>
            </a:r>
            <a:r>
              <a:rPr lang="ja-JP" altLang="en-US" dirty="0"/>
              <a:t>役割が必要になります。他にも受付や撮影など、通常のイベントのスタッフも必要となります。</a:t>
            </a:r>
            <a:endParaRPr kumimoji="1" lang="ja-JP" altLang="en-US" dirty="0"/>
          </a:p>
        </p:txBody>
      </p:sp>
      <p:sp>
        <p:nvSpPr>
          <p:cNvPr id="6" name="テキスト プレースホルダー 5">
            <a:extLst>
              <a:ext uri="{FF2B5EF4-FFF2-40B4-BE49-F238E27FC236}">
                <a16:creationId xmlns:a16="http://schemas.microsoft.com/office/drawing/2014/main" id="{1DAB0AF5-28DC-445B-B07C-30D34F19C4FF}"/>
              </a:ext>
            </a:extLst>
          </p:cNvPr>
          <p:cNvSpPr>
            <a:spLocks noGrp="1"/>
          </p:cNvSpPr>
          <p:nvPr>
            <p:ph type="body" sz="quarter" idx="15"/>
          </p:nvPr>
        </p:nvSpPr>
        <p:spPr>
          <a:xfrm>
            <a:off x="207963" y="1700809"/>
            <a:ext cx="8728075" cy="936103"/>
          </a:xfrm>
        </p:spPr>
        <p:txBody>
          <a:bodyPr>
            <a:normAutofit fontScale="92500" lnSpcReduction="20000"/>
          </a:bodyPr>
          <a:lstStyle/>
          <a:p>
            <a:pPr>
              <a:lnSpc>
                <a:spcPct val="100000"/>
              </a:lnSpc>
            </a:pPr>
            <a:r>
              <a:rPr lang="ja-JP" altLang="en-US" dirty="0"/>
              <a:t>主催者：企画立案、実施後の評価</a:t>
            </a:r>
            <a:endParaRPr lang="en-US" altLang="ja-JP" dirty="0"/>
          </a:p>
          <a:p>
            <a:pPr>
              <a:lnSpc>
                <a:spcPct val="100000"/>
              </a:lnSpc>
            </a:pPr>
            <a:r>
              <a:rPr kumimoji="1" lang="ja-JP" altLang="en-US" dirty="0"/>
              <a:t>事務局：会場調整、物品準備、</a:t>
            </a:r>
            <a:r>
              <a:rPr lang="ja-JP" altLang="en-US" dirty="0"/>
              <a:t>資料</a:t>
            </a:r>
            <a:r>
              <a:rPr kumimoji="1" lang="ja-JP" altLang="en-US" dirty="0"/>
              <a:t>準備、受付、資料配布、写真撮影、アンケート</a:t>
            </a:r>
            <a:endParaRPr kumimoji="1" lang="en-US" altLang="ja-JP" dirty="0"/>
          </a:p>
          <a:p>
            <a:pPr>
              <a:lnSpc>
                <a:spcPct val="100000"/>
              </a:lnSpc>
            </a:pPr>
            <a:r>
              <a:rPr kumimoji="1" lang="ja-JP" altLang="en-US" dirty="0"/>
              <a:t>ファシリテータ：企画立案支援、当日の仕切り</a:t>
            </a:r>
            <a:endParaRPr kumimoji="1" lang="en-US" altLang="ja-JP" dirty="0"/>
          </a:p>
        </p:txBody>
      </p:sp>
      <p:sp>
        <p:nvSpPr>
          <p:cNvPr id="9" name="テキスト ボックス 8">
            <a:extLst>
              <a:ext uri="{FF2B5EF4-FFF2-40B4-BE49-F238E27FC236}">
                <a16:creationId xmlns:a16="http://schemas.microsoft.com/office/drawing/2014/main" id="{F0F95246-453F-440D-9FE8-FD05EAA3571C}"/>
              </a:ext>
            </a:extLst>
          </p:cNvPr>
          <p:cNvSpPr txBox="1"/>
          <p:nvPr/>
        </p:nvSpPr>
        <p:spPr>
          <a:xfrm>
            <a:off x="152325" y="2689815"/>
            <a:ext cx="8755894" cy="523220"/>
          </a:xfrm>
          <a:prstGeom prst="rect">
            <a:avLst/>
          </a:prstGeom>
          <a:noFill/>
        </p:spPr>
        <p:txBody>
          <a:bodyPr wrap="square" rtlCol="0">
            <a:spAutoFit/>
          </a:bodyPr>
          <a:lstStyle/>
          <a:p>
            <a:r>
              <a:rPr kumimoji="1" lang="ja-JP" altLang="en-US" sz="1400" dirty="0"/>
              <a:t>主催者がアイデアソンに慣れていて、参加者が</a:t>
            </a:r>
            <a:r>
              <a:rPr kumimoji="1" lang="en-US" altLang="ja-JP" sz="1400" dirty="0"/>
              <a:t>10</a:t>
            </a:r>
            <a:r>
              <a:rPr kumimoji="1" lang="ja-JP" altLang="en-US" sz="1400" dirty="0"/>
              <a:t>名程度の小さなアイデアソンであれば、ファシリテータ</a:t>
            </a:r>
            <a:r>
              <a:rPr kumimoji="1" lang="en-US" altLang="ja-JP" sz="1400" dirty="0"/>
              <a:t>1</a:t>
            </a:r>
            <a:r>
              <a:rPr kumimoji="1" lang="ja-JP" altLang="en-US" sz="1400" dirty="0"/>
              <a:t>名、事務局</a:t>
            </a:r>
            <a:r>
              <a:rPr kumimoji="1" lang="en-US" altLang="ja-JP" sz="1400" dirty="0"/>
              <a:t>2</a:t>
            </a:r>
            <a:r>
              <a:rPr kumimoji="1" lang="ja-JP" altLang="en-US" sz="1400" dirty="0"/>
              <a:t>～</a:t>
            </a:r>
            <a:r>
              <a:rPr kumimoji="1" lang="en-US" altLang="ja-JP" sz="1400" dirty="0"/>
              <a:t>3</a:t>
            </a:r>
            <a:r>
              <a:rPr kumimoji="1" lang="ja-JP" altLang="en-US" sz="1400" dirty="0"/>
              <a:t>名でも開催可能ですが、アイデアソンをテンポよく開催するには、きちんとした運営体制をとる必要があります。</a:t>
            </a:r>
            <a:endParaRPr kumimoji="1" lang="en-US" altLang="ja-JP" sz="1400" dirty="0"/>
          </a:p>
        </p:txBody>
      </p:sp>
      <p:sp>
        <p:nvSpPr>
          <p:cNvPr id="11" name="テキスト ボックス 10">
            <a:extLst>
              <a:ext uri="{FF2B5EF4-FFF2-40B4-BE49-F238E27FC236}">
                <a16:creationId xmlns:a16="http://schemas.microsoft.com/office/drawing/2014/main" id="{AE42C117-DD73-419A-82A6-5ED58676EF50}"/>
              </a:ext>
            </a:extLst>
          </p:cNvPr>
          <p:cNvSpPr txBox="1"/>
          <p:nvPr/>
        </p:nvSpPr>
        <p:spPr>
          <a:xfrm>
            <a:off x="944404" y="6243245"/>
            <a:ext cx="7255191" cy="523220"/>
          </a:xfrm>
          <a:prstGeom prst="rect">
            <a:avLst/>
          </a:prstGeom>
          <a:noFill/>
        </p:spPr>
        <p:txBody>
          <a:bodyPr wrap="none" rtlCol="0">
            <a:spAutoFit/>
          </a:bodyPr>
          <a:lstStyle/>
          <a:p>
            <a:r>
              <a:rPr kumimoji="1" lang="ja-JP" altLang="en-US" sz="1400" dirty="0"/>
              <a:t>出典：「アイデアソン・ハッカソン運営ガイドブック」 </a:t>
            </a:r>
            <a:r>
              <a:rPr kumimoji="1" lang="en-US" altLang="ja-JP" sz="1400" dirty="0"/>
              <a:t>by H-</a:t>
            </a:r>
            <a:r>
              <a:rPr kumimoji="1" lang="en-US" altLang="ja-JP" sz="1400" dirty="0" err="1"/>
              <a:t>tus</a:t>
            </a:r>
            <a:r>
              <a:rPr kumimoji="1" lang="en-US" altLang="ja-JP" sz="1400" dirty="0"/>
              <a:t> Ltd. </a:t>
            </a:r>
            <a:r>
              <a:rPr lang="en-US" altLang="ja-JP" sz="1400" dirty="0"/>
              <a:t>is licensed under </a:t>
            </a:r>
            <a:r>
              <a:rPr kumimoji="1" lang="en-US" altLang="ja-JP" sz="1400" dirty="0"/>
              <a:t>CC BY4.0 </a:t>
            </a:r>
          </a:p>
          <a:p>
            <a:r>
              <a:rPr kumimoji="1" lang="ja-JP" altLang="en-US" sz="1400" dirty="0"/>
              <a:t>　　　　</a:t>
            </a:r>
            <a:r>
              <a:rPr kumimoji="1" lang="en-US" altLang="ja-JP" sz="1400" dirty="0"/>
              <a:t> </a:t>
            </a:r>
            <a:r>
              <a:rPr kumimoji="1" lang="en-US" altLang="ja-JP" sz="1400" dirty="0">
                <a:hlinkClick r:id="rId4"/>
              </a:rPr>
              <a:t>https://www.slideshare.net/cc-lab/ver10-30250006</a:t>
            </a:r>
            <a:endParaRPr kumimoji="1" lang="ja-JP" altLang="en-US" sz="1400" dirty="0"/>
          </a:p>
        </p:txBody>
      </p:sp>
    </p:spTree>
    <p:extLst>
      <p:ext uri="{BB962C8B-B14F-4D97-AF65-F5344CB8AC3E}">
        <p14:creationId xmlns:p14="http://schemas.microsoft.com/office/powerpoint/2010/main" val="20210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CC4FD-0CF7-4C4D-9F5C-B3EC3A93F5B8}"/>
              </a:ext>
            </a:extLst>
          </p:cNvPr>
          <p:cNvSpPr>
            <a:spLocks noGrp="1"/>
          </p:cNvSpPr>
          <p:nvPr>
            <p:ph type="title"/>
          </p:nvPr>
        </p:nvSpPr>
        <p:spPr/>
        <p:txBody>
          <a:bodyPr/>
          <a:lstStyle/>
          <a:p>
            <a:r>
              <a:rPr lang="en-US" altLang="ja-JP" dirty="0"/>
              <a:t>2</a:t>
            </a:r>
            <a:r>
              <a:rPr kumimoji="1" lang="en-US" altLang="ja-JP" dirty="0"/>
              <a:t>.6 </a:t>
            </a:r>
            <a:r>
              <a:rPr kumimoji="1" lang="ja-JP" altLang="en-US" dirty="0"/>
              <a:t>準備する物、会場</a:t>
            </a:r>
          </a:p>
        </p:txBody>
      </p:sp>
      <p:sp>
        <p:nvSpPr>
          <p:cNvPr id="3" name="スライド番号プレースホルダー 2">
            <a:extLst>
              <a:ext uri="{FF2B5EF4-FFF2-40B4-BE49-F238E27FC236}">
                <a16:creationId xmlns:a16="http://schemas.microsoft.com/office/drawing/2014/main" id="{24C5F4A7-C599-4228-8A54-7C78AA09ACEA}"/>
              </a:ext>
            </a:extLst>
          </p:cNvPr>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4" name="テキスト プレースホルダー 3">
            <a:extLst>
              <a:ext uri="{FF2B5EF4-FFF2-40B4-BE49-F238E27FC236}">
                <a16:creationId xmlns:a16="http://schemas.microsoft.com/office/drawing/2014/main" id="{F15EBE51-1059-4AE3-AD39-2D5D590E6809}"/>
              </a:ext>
            </a:extLst>
          </p:cNvPr>
          <p:cNvSpPr>
            <a:spLocks noGrp="1"/>
          </p:cNvSpPr>
          <p:nvPr>
            <p:ph type="body" sz="quarter" idx="13"/>
          </p:nvPr>
        </p:nvSpPr>
        <p:spPr/>
        <p:txBody>
          <a:bodyPr/>
          <a:lstStyle/>
          <a:p>
            <a:r>
              <a:rPr lang="en-US" altLang="ja-JP" dirty="0"/>
              <a:t>2.</a:t>
            </a:r>
            <a:r>
              <a:rPr lang="ja-JP" altLang="en-US" dirty="0"/>
              <a:t>参考資料</a:t>
            </a:r>
          </a:p>
          <a:p>
            <a:endParaRPr kumimoji="1" lang="ja-JP" altLang="en-US" dirty="0"/>
          </a:p>
        </p:txBody>
      </p:sp>
      <p:sp>
        <p:nvSpPr>
          <p:cNvPr id="5" name="テキスト プレースホルダー 4">
            <a:extLst>
              <a:ext uri="{FF2B5EF4-FFF2-40B4-BE49-F238E27FC236}">
                <a16:creationId xmlns:a16="http://schemas.microsoft.com/office/drawing/2014/main" id="{0EFE83BD-9338-43A5-A223-666ABF6603B5}"/>
              </a:ext>
            </a:extLst>
          </p:cNvPr>
          <p:cNvSpPr>
            <a:spLocks noGrp="1"/>
          </p:cNvSpPr>
          <p:nvPr>
            <p:ph type="body" sz="quarter" idx="14"/>
          </p:nvPr>
        </p:nvSpPr>
        <p:spPr>
          <a:xfrm>
            <a:off x="0" y="884238"/>
            <a:ext cx="9143999" cy="1192674"/>
          </a:xfrm>
        </p:spPr>
        <p:txBody>
          <a:bodyPr>
            <a:normAutofit/>
          </a:bodyPr>
          <a:lstStyle/>
          <a:p>
            <a:r>
              <a:rPr lang="ja-JP" altLang="en-US" dirty="0"/>
              <a:t>アイデアソンを開催するのに準備するものは、模造紙、付箋、ペンなどで、特別なものは必要ありません。会場も通常の会議室で実施可能ですが、最近はオープンイノベーション実現のための、クリエイティブなスペースが増えていますので、借りれるようであれば、そのよう会場をお勧めします。</a:t>
            </a:r>
            <a:endParaRPr kumimoji="1" lang="ja-JP" altLang="en-US" dirty="0"/>
          </a:p>
        </p:txBody>
      </p:sp>
      <p:graphicFrame>
        <p:nvGraphicFramePr>
          <p:cNvPr id="7" name="表 6">
            <a:extLst>
              <a:ext uri="{FF2B5EF4-FFF2-40B4-BE49-F238E27FC236}">
                <a16:creationId xmlns:a16="http://schemas.microsoft.com/office/drawing/2014/main" id="{628907FA-5897-45F0-853B-053C0A35AAB4}"/>
              </a:ext>
            </a:extLst>
          </p:cNvPr>
          <p:cNvGraphicFramePr>
            <a:graphicFrameLocks noGrp="1"/>
          </p:cNvGraphicFramePr>
          <p:nvPr>
            <p:extLst>
              <p:ext uri="{D42A27DB-BD31-4B8C-83A1-F6EECF244321}">
                <p14:modId xmlns:p14="http://schemas.microsoft.com/office/powerpoint/2010/main" val="1156007147"/>
              </p:ext>
            </p:extLst>
          </p:nvPr>
        </p:nvGraphicFramePr>
        <p:xfrm>
          <a:off x="107504" y="2112398"/>
          <a:ext cx="4536504" cy="4663440"/>
        </p:xfrm>
        <a:graphic>
          <a:graphicData uri="http://schemas.openxmlformats.org/drawingml/2006/table">
            <a:tbl>
              <a:tblPr firstRow="1" bandRow="1">
                <a:tableStyleId>{ED083AE6-46FA-4A59-8FB0-9F97EB10719F}</a:tableStyleId>
              </a:tblPr>
              <a:tblGrid>
                <a:gridCol w="1221508">
                  <a:extLst>
                    <a:ext uri="{9D8B030D-6E8A-4147-A177-3AD203B41FA5}">
                      <a16:colId xmlns:a16="http://schemas.microsoft.com/office/drawing/2014/main" val="2186868929"/>
                    </a:ext>
                  </a:extLst>
                </a:gridCol>
                <a:gridCol w="3314996">
                  <a:extLst>
                    <a:ext uri="{9D8B030D-6E8A-4147-A177-3AD203B41FA5}">
                      <a16:colId xmlns:a16="http://schemas.microsoft.com/office/drawing/2014/main" val="70790128"/>
                    </a:ext>
                  </a:extLst>
                </a:gridCol>
              </a:tblGrid>
              <a:tr h="0">
                <a:tc>
                  <a:txBody>
                    <a:bodyPr/>
                    <a:lstStyle/>
                    <a:p>
                      <a:r>
                        <a:rPr lang="ja-JP" altLang="en-US" sz="1200" dirty="0">
                          <a:solidFill>
                            <a:schemeClr val="tx1"/>
                          </a:solidFill>
                        </a:rPr>
                        <a:t>品名・資料</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solidFill>
                  </a:tcPr>
                </a:tc>
                <a:tc>
                  <a:txBody>
                    <a:bodyPr/>
                    <a:lstStyle/>
                    <a:p>
                      <a:r>
                        <a:rPr kumimoji="1" lang="ja-JP" altLang="en-US" sz="1200" dirty="0">
                          <a:solidFill>
                            <a:schemeClr val="tx1"/>
                          </a:solidFill>
                        </a:rPr>
                        <a:t>備考</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solidFill>
                  </a:tcPr>
                </a:tc>
                <a:extLst>
                  <a:ext uri="{0D108BD9-81ED-4DB2-BD59-A6C34878D82A}">
                    <a16:rowId xmlns:a16="http://schemas.microsoft.com/office/drawing/2014/main" val="4081193830"/>
                  </a:ext>
                </a:extLst>
              </a:tr>
              <a:tr h="0">
                <a:tc>
                  <a:txBody>
                    <a:bodyPr/>
                    <a:lstStyle/>
                    <a:p>
                      <a:r>
                        <a:rPr kumimoji="1" lang="ja-JP" altLang="en-US" sz="1200" b="0" dirty="0">
                          <a:solidFill>
                            <a:schemeClr val="tx1"/>
                          </a:solidFill>
                        </a:rPr>
                        <a:t>プロジェクター</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r>
                        <a:rPr kumimoji="1" lang="ja-JP" altLang="en-US" sz="1200" b="0" dirty="0">
                          <a:solidFill>
                            <a:schemeClr val="tx1"/>
                          </a:solidFill>
                        </a:rPr>
                        <a:t>インプットセミナー、ファシリテータが利用します</a:t>
                      </a:r>
                      <a:endParaRPr kumimoji="1" lang="en-US" altLang="ja-JP" sz="1200" b="0" dirty="0">
                        <a:solidFill>
                          <a:schemeClr val="tx1"/>
                        </a:solidFill>
                      </a:endParaRPr>
                    </a:p>
                    <a:p>
                      <a:r>
                        <a:rPr kumimoji="1" lang="ja-JP" altLang="en-US" sz="1200" b="0" dirty="0">
                          <a:solidFill>
                            <a:schemeClr val="tx1"/>
                          </a:solidFill>
                        </a:rPr>
                        <a:t>変換コネクタも準備しましょう</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4037553322"/>
                  </a:ext>
                </a:extLst>
              </a:tr>
              <a:tr h="0">
                <a:tc>
                  <a:txBody>
                    <a:bodyPr/>
                    <a:lstStyle/>
                    <a:p>
                      <a:r>
                        <a:rPr kumimoji="1" lang="ja-JP" altLang="en-US" sz="1200" b="0" dirty="0">
                          <a:solidFill>
                            <a:schemeClr val="tx1"/>
                          </a:solidFill>
                        </a:rPr>
                        <a:t>スクリーン</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インプットセミナー、ファシリテータが利用します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43240427"/>
                  </a:ext>
                </a:extLst>
              </a:tr>
              <a:tr h="12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ホワイトボード</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r>
                        <a:rPr kumimoji="1" lang="ja-JP" altLang="en-US" sz="1200" b="0" dirty="0">
                          <a:solidFill>
                            <a:schemeClr val="tx1"/>
                          </a:solidFill>
                        </a:rPr>
                        <a:t>グループワークで利用します。グループ分用意できない場合は、使い捨てのものでも良いです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1584212667"/>
                  </a:ext>
                </a:extLst>
              </a:tr>
              <a:tr h="12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PA</a:t>
                      </a:r>
                      <a:r>
                        <a:rPr kumimoji="1" lang="ja-JP" altLang="en-US" sz="1200" b="0" dirty="0">
                          <a:solidFill>
                            <a:schemeClr val="tx1"/>
                          </a:solidFill>
                        </a:rPr>
                        <a:t>（マイク</a:t>
                      </a:r>
                      <a:r>
                        <a:rPr kumimoji="1" lang="en-US" altLang="ja-JP" sz="1200" b="0" dirty="0">
                          <a:solidFill>
                            <a:schemeClr val="tx1"/>
                          </a:solidFill>
                        </a:rPr>
                        <a:t>&amp;</a:t>
                      </a:r>
                      <a:r>
                        <a:rPr kumimoji="1" lang="ja-JP" altLang="en-US" sz="1200" b="0" dirty="0">
                          <a:solidFill>
                            <a:schemeClr val="tx1"/>
                          </a:solidFill>
                        </a:rPr>
                        <a:t>スピーカー）</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r>
                        <a:rPr kumimoji="1" lang="ja-JP" altLang="en-US" sz="1200" b="0" dirty="0">
                          <a:solidFill>
                            <a:schemeClr val="tx1"/>
                          </a:solidFill>
                        </a:rPr>
                        <a:t>広い会場の場合は用意します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825406102"/>
                  </a:ext>
                </a:extLst>
              </a:tr>
              <a:tr h="128533">
                <a:tc>
                  <a:txBody>
                    <a:bodyPr/>
                    <a:lstStyle/>
                    <a:p>
                      <a:r>
                        <a:rPr kumimoji="1" lang="ja-JP" altLang="en-US" sz="1200" b="0" dirty="0">
                          <a:solidFill>
                            <a:schemeClr val="tx1"/>
                          </a:solidFill>
                        </a:rPr>
                        <a:t>デジタルカメラ</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SNS</a:t>
                      </a:r>
                      <a:r>
                        <a:rPr kumimoji="1" lang="ja-JP" altLang="en-US" sz="1200" b="0" dirty="0">
                          <a:solidFill>
                            <a:schemeClr val="tx1"/>
                          </a:solidFill>
                        </a:rPr>
                        <a:t>や開催報告のまとめのために必要です</a:t>
                      </a: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最後に集合写真を撮る事もあります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3224161"/>
                  </a:ext>
                </a:extLst>
              </a:tr>
              <a:tr h="128533">
                <a:tc>
                  <a:txBody>
                    <a:bodyPr/>
                    <a:lstStyle/>
                    <a:p>
                      <a:r>
                        <a:rPr kumimoji="1" lang="ja-JP" altLang="en-US" sz="1200" b="0" dirty="0">
                          <a:solidFill>
                            <a:schemeClr val="tx1"/>
                          </a:solidFill>
                        </a:rPr>
                        <a:t>ビデオカメラ・三脚</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必要に応じて準備します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1648952170"/>
                  </a:ext>
                </a:extLst>
              </a:tr>
              <a:tr h="128533">
                <a:tc>
                  <a:txBody>
                    <a:bodyPr/>
                    <a:lstStyle/>
                    <a:p>
                      <a:r>
                        <a:rPr kumimoji="1" lang="en-US" altLang="ja-JP" sz="1200" b="0" dirty="0">
                          <a:solidFill>
                            <a:schemeClr val="tx1"/>
                          </a:solidFill>
                        </a:rPr>
                        <a:t>IC</a:t>
                      </a:r>
                      <a:r>
                        <a:rPr kumimoji="1" lang="ja-JP" altLang="en-US" sz="1200" b="0" dirty="0">
                          <a:solidFill>
                            <a:schemeClr val="tx1"/>
                          </a:solidFill>
                        </a:rPr>
                        <a:t>レコーダー</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必要に応じて準備します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23573846"/>
                  </a:ext>
                </a:extLst>
              </a:tr>
              <a:tr h="128533">
                <a:tc>
                  <a:txBody>
                    <a:bodyPr/>
                    <a:lstStyle/>
                    <a:p>
                      <a:r>
                        <a:rPr kumimoji="1" lang="en-US" altLang="ja-JP" sz="1200" b="0" dirty="0">
                          <a:solidFill>
                            <a:schemeClr val="tx1"/>
                          </a:solidFill>
                        </a:rPr>
                        <a:t>PC</a:t>
                      </a:r>
                      <a:r>
                        <a:rPr kumimoji="1" lang="ja-JP" altLang="en-US" sz="1200" b="0" dirty="0">
                          <a:solidFill>
                            <a:schemeClr val="tx1"/>
                          </a:solidFill>
                        </a:rPr>
                        <a:t>・ポインタ</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インプットセミナーで利用します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2554195997"/>
                  </a:ext>
                </a:extLst>
              </a:tr>
              <a:tr h="128533">
                <a:tc>
                  <a:txBody>
                    <a:bodyPr/>
                    <a:lstStyle/>
                    <a:p>
                      <a:r>
                        <a:rPr kumimoji="1" lang="ja-JP" altLang="en-US" sz="1200" b="0" dirty="0">
                          <a:solidFill>
                            <a:schemeClr val="tx1"/>
                          </a:solidFill>
                        </a:rPr>
                        <a:t>電源タップ</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会場が広い場合もあるのでいくつか準備しておきます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2990382746"/>
                  </a:ext>
                </a:extLst>
              </a:tr>
              <a:tr h="128533">
                <a:tc>
                  <a:txBody>
                    <a:bodyPr/>
                    <a:lstStyle/>
                    <a:p>
                      <a:r>
                        <a:rPr kumimoji="1" lang="ja-JP" altLang="en-US" sz="1200" b="0" dirty="0">
                          <a:solidFill>
                            <a:schemeClr val="tx1"/>
                          </a:solidFill>
                        </a:rPr>
                        <a:t>ストップウォッチ</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スマホで代用可能です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1713769162"/>
                  </a:ext>
                </a:extLst>
              </a:tr>
              <a:tr h="128533">
                <a:tc>
                  <a:txBody>
                    <a:bodyPr/>
                    <a:lstStyle/>
                    <a:p>
                      <a:r>
                        <a:rPr kumimoji="1" lang="en-US" altLang="ja-JP" sz="1200" b="0" dirty="0">
                          <a:solidFill>
                            <a:schemeClr val="tx1"/>
                          </a:solidFill>
                        </a:rPr>
                        <a:t>BGM</a:t>
                      </a:r>
                      <a:r>
                        <a:rPr kumimoji="1" lang="ja-JP" altLang="en-US" sz="1200" b="0" dirty="0">
                          <a:solidFill>
                            <a:schemeClr val="tx1"/>
                          </a:solidFill>
                        </a:rPr>
                        <a:t>用音楽</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アイデアソンの途中で流す音楽を準備しておきます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055370557"/>
                  </a:ext>
                </a:extLst>
              </a:tr>
              <a:tr h="128533">
                <a:tc>
                  <a:txBody>
                    <a:bodyPr/>
                    <a:lstStyle/>
                    <a:p>
                      <a:r>
                        <a:rPr kumimoji="1" lang="ja-JP" altLang="en-US" sz="1200" b="0" dirty="0">
                          <a:solidFill>
                            <a:schemeClr val="tx1"/>
                          </a:solidFill>
                        </a:rPr>
                        <a:t>スピーカー</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BGM</a:t>
                      </a:r>
                      <a:r>
                        <a:rPr kumimoji="1" lang="ja-JP" altLang="en-US" sz="1200" b="0" dirty="0">
                          <a:solidFill>
                            <a:schemeClr val="tx1"/>
                          </a:solidFill>
                        </a:rPr>
                        <a:t>音楽を鳴らすために</a:t>
                      </a:r>
                      <a:r>
                        <a:rPr kumimoji="1" lang="en-US" altLang="ja-JP" sz="1200" b="0" dirty="0">
                          <a:solidFill>
                            <a:schemeClr val="tx1"/>
                          </a:solidFill>
                        </a:rPr>
                        <a:t>Bluetooth</a:t>
                      </a:r>
                      <a:r>
                        <a:rPr kumimoji="1" lang="ja-JP" altLang="en-US" sz="1200" b="0" dirty="0">
                          <a:solidFill>
                            <a:schemeClr val="tx1"/>
                          </a:solidFill>
                        </a:rPr>
                        <a:t>スピーカーがあると便利です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643531165"/>
                  </a:ext>
                </a:extLst>
              </a:tr>
            </a:tbl>
          </a:graphicData>
        </a:graphic>
      </p:graphicFrame>
      <p:graphicFrame>
        <p:nvGraphicFramePr>
          <p:cNvPr id="8" name="表 7">
            <a:extLst>
              <a:ext uri="{FF2B5EF4-FFF2-40B4-BE49-F238E27FC236}">
                <a16:creationId xmlns:a16="http://schemas.microsoft.com/office/drawing/2014/main" id="{43A04961-5E9D-48A9-A5C7-9A42DED79A12}"/>
              </a:ext>
            </a:extLst>
          </p:cNvPr>
          <p:cNvGraphicFramePr>
            <a:graphicFrameLocks noGrp="1"/>
          </p:cNvGraphicFramePr>
          <p:nvPr>
            <p:extLst>
              <p:ext uri="{D42A27DB-BD31-4B8C-83A1-F6EECF244321}">
                <p14:modId xmlns:p14="http://schemas.microsoft.com/office/powerpoint/2010/main" val="1440360112"/>
              </p:ext>
            </p:extLst>
          </p:nvPr>
        </p:nvGraphicFramePr>
        <p:xfrm>
          <a:off x="4716016" y="2105281"/>
          <a:ext cx="4320480" cy="4206240"/>
        </p:xfrm>
        <a:graphic>
          <a:graphicData uri="http://schemas.openxmlformats.org/drawingml/2006/table">
            <a:tbl>
              <a:tblPr firstRow="1" bandRow="1">
                <a:tableStyleId>{ED083AE6-46FA-4A59-8FB0-9F97EB10719F}</a:tableStyleId>
              </a:tblPr>
              <a:tblGrid>
                <a:gridCol w="1512168">
                  <a:extLst>
                    <a:ext uri="{9D8B030D-6E8A-4147-A177-3AD203B41FA5}">
                      <a16:colId xmlns:a16="http://schemas.microsoft.com/office/drawing/2014/main" val="2186868929"/>
                    </a:ext>
                  </a:extLst>
                </a:gridCol>
                <a:gridCol w="2808312">
                  <a:extLst>
                    <a:ext uri="{9D8B030D-6E8A-4147-A177-3AD203B41FA5}">
                      <a16:colId xmlns:a16="http://schemas.microsoft.com/office/drawing/2014/main" val="70790128"/>
                    </a:ext>
                  </a:extLst>
                </a:gridCol>
              </a:tblGrid>
              <a:tr h="117822">
                <a:tc>
                  <a:txBody>
                    <a:bodyPr/>
                    <a:lstStyle/>
                    <a:p>
                      <a:r>
                        <a:rPr lang="ja-JP" altLang="en-US" sz="1200" dirty="0">
                          <a:solidFill>
                            <a:schemeClr val="tx1"/>
                          </a:solidFill>
                        </a:rPr>
                        <a:t>文具・資料</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solidFill>
                  </a:tcPr>
                </a:tc>
                <a:tc>
                  <a:txBody>
                    <a:bodyPr/>
                    <a:lstStyle/>
                    <a:p>
                      <a:r>
                        <a:rPr kumimoji="1" lang="ja-JP" altLang="en-US" sz="1200" dirty="0">
                          <a:solidFill>
                            <a:schemeClr val="tx1"/>
                          </a:solidFill>
                        </a:rPr>
                        <a:t>備考</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solidFill>
                  </a:tcPr>
                </a:tc>
                <a:extLst>
                  <a:ext uri="{0D108BD9-81ED-4DB2-BD59-A6C34878D82A}">
                    <a16:rowId xmlns:a16="http://schemas.microsoft.com/office/drawing/2014/main" val="4081193830"/>
                  </a:ext>
                </a:extLst>
              </a:tr>
              <a:tr h="0">
                <a:tc>
                  <a:txBody>
                    <a:bodyPr/>
                    <a:lstStyle/>
                    <a:p>
                      <a:r>
                        <a:rPr kumimoji="1" lang="ja-JP" altLang="en-US" sz="1200" b="0" dirty="0">
                          <a:solidFill>
                            <a:schemeClr val="tx1"/>
                          </a:solidFill>
                        </a:rPr>
                        <a:t>プロッキー</a:t>
                      </a:r>
                      <a:br>
                        <a:rPr kumimoji="1" lang="en-US" altLang="ja-JP" sz="1200" b="0" dirty="0">
                          <a:solidFill>
                            <a:schemeClr val="tx1"/>
                          </a:solidFill>
                        </a:rPr>
                      </a:br>
                      <a:r>
                        <a:rPr kumimoji="1" lang="ja-JP" altLang="en-US" sz="1200" b="0" dirty="0">
                          <a:solidFill>
                            <a:schemeClr val="tx1"/>
                          </a:solidFill>
                        </a:rPr>
                        <a:t>（太目のマーカー）</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色が多いものが良いです</a:t>
                      </a:r>
                      <a:endParaRPr kumimoji="1" lang="en-US" altLang="ja-JP" sz="1200" b="0" dirty="0">
                        <a:solidFill>
                          <a:schemeClr val="tx1"/>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40375533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ボールペン</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ワークショップの筆記用具として準備します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43240427"/>
                  </a:ext>
                </a:extLst>
              </a:tr>
              <a:tr h="128533">
                <a:tc>
                  <a:txBody>
                    <a:bodyPr/>
                    <a:lstStyle/>
                    <a:p>
                      <a:r>
                        <a:rPr kumimoji="1" lang="ja-JP" altLang="en-US" sz="1200" b="0" dirty="0">
                          <a:solidFill>
                            <a:schemeClr val="tx1"/>
                          </a:solidFill>
                        </a:rPr>
                        <a:t>サインペン</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ワークショップの筆記用具として準備します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1584212667"/>
                  </a:ext>
                </a:extLst>
              </a:tr>
              <a:tr h="128533">
                <a:tc>
                  <a:txBody>
                    <a:bodyPr/>
                    <a:lstStyle/>
                    <a:p>
                      <a:r>
                        <a:rPr kumimoji="1" lang="ja-JP" altLang="en-US" sz="1200" b="0" dirty="0">
                          <a:solidFill>
                            <a:schemeClr val="tx1"/>
                          </a:solidFill>
                        </a:rPr>
                        <a:t>模造紙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ワークショップで利用する場合準備します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825406102"/>
                  </a:ext>
                </a:extLst>
              </a:tr>
              <a:tr h="128533">
                <a:tc>
                  <a:txBody>
                    <a:bodyPr/>
                    <a:lstStyle/>
                    <a:p>
                      <a:r>
                        <a:rPr kumimoji="1" lang="ja-JP" altLang="en-US" sz="1200" b="0" dirty="0">
                          <a:solidFill>
                            <a:schemeClr val="tx1"/>
                          </a:solidFill>
                        </a:rPr>
                        <a:t>付箋</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ワークショップで利用します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3909470558"/>
                  </a:ext>
                </a:extLst>
              </a:tr>
              <a:tr h="117839">
                <a:tc>
                  <a:txBody>
                    <a:bodyPr/>
                    <a:lstStyle/>
                    <a:p>
                      <a:r>
                        <a:rPr kumimoji="1" lang="ja-JP" altLang="en-US" sz="1200" b="0" dirty="0">
                          <a:solidFill>
                            <a:schemeClr val="tx1"/>
                          </a:solidFill>
                        </a:rPr>
                        <a:t>どこでもホワイトボード</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r>
                        <a:rPr kumimoji="1" lang="ja-JP" altLang="en-US" sz="1200" b="0" dirty="0">
                          <a:solidFill>
                            <a:schemeClr val="tx1"/>
                          </a:solidFill>
                        </a:rPr>
                        <a:t>ホワイトボードが足りない場合でワークで必要であれば準備します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1392770257"/>
                  </a:ext>
                </a:extLst>
              </a:tr>
              <a:tr h="128533">
                <a:tc>
                  <a:txBody>
                    <a:bodyPr/>
                    <a:lstStyle/>
                    <a:p>
                      <a:r>
                        <a:rPr kumimoji="1" lang="ja-JP" altLang="en-US" sz="1200" b="0" dirty="0">
                          <a:solidFill>
                            <a:schemeClr val="tx1"/>
                          </a:solidFill>
                        </a:rPr>
                        <a:t>ワークシート</a:t>
                      </a:r>
                      <a:endParaRPr kumimoji="1" lang="en-US" altLang="ja-JP" sz="1200" b="0" dirty="0">
                        <a:solidFill>
                          <a:schemeClr val="tx1"/>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個別のワークで利用するシートを準備します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1282470213"/>
                  </a:ext>
                </a:extLst>
              </a:tr>
              <a:tr h="128533">
                <a:tc>
                  <a:txBody>
                    <a:bodyPr/>
                    <a:lstStyle/>
                    <a:p>
                      <a:r>
                        <a:rPr kumimoji="1" lang="en-US" altLang="ja-JP" sz="1200" b="0" dirty="0">
                          <a:solidFill>
                            <a:schemeClr val="tx1"/>
                          </a:solidFill>
                        </a:rPr>
                        <a:t>A3,A4</a:t>
                      </a:r>
                      <a:r>
                        <a:rPr kumimoji="1" lang="ja-JP" altLang="en-US" sz="1200" b="0" dirty="0">
                          <a:solidFill>
                            <a:schemeClr val="tx1"/>
                          </a:solidFill>
                        </a:rPr>
                        <a:t>白紙</a:t>
                      </a:r>
                      <a:endParaRPr kumimoji="1" lang="en-US" altLang="ja-JP" sz="1200" b="0" dirty="0">
                        <a:solidFill>
                          <a:schemeClr val="tx1"/>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必要に応じて準備します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434754891"/>
                  </a:ext>
                </a:extLst>
              </a:tr>
              <a:tr h="128533">
                <a:tc>
                  <a:txBody>
                    <a:bodyPr/>
                    <a:lstStyle/>
                    <a:p>
                      <a:r>
                        <a:rPr kumimoji="1" lang="ja-JP" altLang="en-US" sz="1200" b="0" dirty="0">
                          <a:solidFill>
                            <a:schemeClr val="tx1"/>
                          </a:solidFill>
                        </a:rPr>
                        <a:t>セロハンテープ</a:t>
                      </a:r>
                      <a:endParaRPr kumimoji="1" lang="en-US" altLang="ja-JP" sz="1200" b="0" dirty="0">
                        <a:solidFill>
                          <a:schemeClr val="tx1"/>
                        </a:solidFill>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必要に応じて準備します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3236702588"/>
                  </a:ext>
                </a:extLst>
              </a:tr>
              <a:tr h="128533">
                <a:tc>
                  <a:txBody>
                    <a:bodyPr/>
                    <a:lstStyle/>
                    <a:p>
                      <a:r>
                        <a:rPr kumimoji="1" lang="ja-JP" altLang="en-US" sz="1200" b="0" dirty="0">
                          <a:solidFill>
                            <a:schemeClr val="tx1"/>
                          </a:solidFill>
                        </a:rPr>
                        <a:t>はさみ</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必要に応じて準備します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373224161"/>
                  </a:ext>
                </a:extLst>
              </a:tr>
              <a:tr h="128533">
                <a:tc>
                  <a:txBody>
                    <a:bodyPr/>
                    <a:lstStyle/>
                    <a:p>
                      <a:r>
                        <a:rPr kumimoji="1" lang="ja-JP" altLang="en-US" sz="1200" b="0" dirty="0">
                          <a:solidFill>
                            <a:schemeClr val="tx1"/>
                          </a:solidFill>
                        </a:rPr>
                        <a:t>のり</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必要に応じて準備します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1648952170"/>
                  </a:ext>
                </a:extLst>
              </a:tr>
              <a:tr h="128533">
                <a:tc>
                  <a:txBody>
                    <a:bodyPr/>
                    <a:lstStyle/>
                    <a:p>
                      <a:r>
                        <a:rPr lang="ja-JP" altLang="en-US" sz="1200" dirty="0"/>
                        <a:t>飲み物</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tc>
                  <a:txBody>
                    <a:bodyPr/>
                    <a:lstStyle/>
                    <a:p>
                      <a:r>
                        <a:rPr lang="ja-JP" altLang="en-US" sz="1200" dirty="0">
                          <a:solidFill>
                            <a:schemeClr val="tx1"/>
                          </a:solidFill>
                        </a:rPr>
                        <a:t>講師用、参加者用</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val="423573846"/>
                  </a:ext>
                </a:extLst>
              </a:tr>
              <a:tr h="128533">
                <a:tc>
                  <a:txBody>
                    <a:bodyPr/>
                    <a:lstStyle/>
                    <a:p>
                      <a:r>
                        <a:rPr kumimoji="1" lang="ja-JP" altLang="en-US" sz="1200" b="0" dirty="0">
                          <a:solidFill>
                            <a:schemeClr val="tx1"/>
                          </a:solidFill>
                        </a:rPr>
                        <a:t>お菓子</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甘いものもあると良いです</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DDD9C3">
                        <a:alpha val="20000"/>
                      </a:srgbClr>
                    </a:solidFill>
                  </a:tcPr>
                </a:tc>
                <a:extLst>
                  <a:ext uri="{0D108BD9-81ED-4DB2-BD59-A6C34878D82A}">
                    <a16:rowId xmlns:a16="http://schemas.microsoft.com/office/drawing/2014/main" val="2990382746"/>
                  </a:ext>
                </a:extLst>
              </a:tr>
            </a:tbl>
          </a:graphicData>
        </a:graphic>
      </p:graphicFrame>
    </p:spTree>
    <p:extLst>
      <p:ext uri="{BB962C8B-B14F-4D97-AF65-F5344CB8AC3E}">
        <p14:creationId xmlns:p14="http://schemas.microsoft.com/office/powerpoint/2010/main" val="174924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.7 </a:t>
            </a:r>
            <a:r>
              <a:rPr kumimoji="1" lang="ja-JP" altLang="en-US" dirty="0"/>
              <a:t>アイスブレイクとは</a:t>
            </a:r>
            <a:r>
              <a:rPr lang="ja-JP" altLang="en-US" dirty="0"/>
              <a:t>？</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2.</a:t>
            </a:r>
            <a:r>
              <a:rPr lang="ja-JP" altLang="en-US" dirty="0"/>
              <a:t>参考資料</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p:txBody>
          <a:bodyPr>
            <a:normAutofit lnSpcReduction="10000"/>
          </a:bodyPr>
          <a:lstStyle/>
          <a:p>
            <a:r>
              <a:rPr lang="ja-JP" altLang="en-US" dirty="0"/>
              <a:t>アイスブレイクとは、初めて会った人の緊張をほぐし、コミュニケーションを取りやすくするために行う、自己紹介や簡単なゲームの事です。緊張（アイス）を壊す（ブレイク）ことから、アイスブレイクと呼ばれます。</a:t>
            </a:r>
            <a:endParaRPr kumimoji="1" lang="en-US" altLang="ja-JP" dirty="0"/>
          </a:p>
        </p:txBody>
      </p:sp>
      <p:sp>
        <p:nvSpPr>
          <p:cNvPr id="8" name="テキスト プレースホルダー 7">
            <a:extLst>
              <a:ext uri="{FF2B5EF4-FFF2-40B4-BE49-F238E27FC236}">
                <a16:creationId xmlns:a16="http://schemas.microsoft.com/office/drawing/2014/main" id="{8C6E2B32-29CD-4F78-89AF-8C1967BB9E9F}"/>
              </a:ext>
            </a:extLst>
          </p:cNvPr>
          <p:cNvSpPr>
            <a:spLocks noGrp="1"/>
          </p:cNvSpPr>
          <p:nvPr>
            <p:ph type="body" sz="quarter" idx="15"/>
          </p:nvPr>
        </p:nvSpPr>
        <p:spPr>
          <a:xfrm>
            <a:off x="207964" y="1844675"/>
            <a:ext cx="4364036" cy="2376413"/>
          </a:xfrm>
        </p:spPr>
        <p:txBody>
          <a:bodyPr/>
          <a:lstStyle/>
          <a:p>
            <a:r>
              <a:rPr kumimoji="1" lang="ja-JP" altLang="en-US" dirty="0"/>
              <a:t>アイデアソンのアイスブレイクは主に以下の目的で行われます。</a:t>
            </a:r>
            <a:endParaRPr kumimoji="1" lang="en-US" altLang="ja-JP" dirty="0"/>
          </a:p>
          <a:p>
            <a:pPr marL="342900" indent="-342900">
              <a:buFont typeface="+mj-ea"/>
              <a:buAutoNum type="circleNumDbPlain"/>
            </a:pPr>
            <a:r>
              <a:rPr kumimoji="1" lang="ja-JP" altLang="en-US" dirty="0"/>
              <a:t>緊張を和らげる</a:t>
            </a:r>
            <a:endParaRPr kumimoji="1" lang="en-US" altLang="ja-JP" dirty="0"/>
          </a:p>
          <a:p>
            <a:pPr marL="342900" indent="-342900">
              <a:buFont typeface="+mj-ea"/>
              <a:buAutoNum type="circleNumDbPlain"/>
            </a:pPr>
            <a:r>
              <a:rPr lang="ja-JP" altLang="en-US" dirty="0"/>
              <a:t>名前を覚える</a:t>
            </a:r>
            <a:endParaRPr lang="en-US" altLang="ja-JP" dirty="0"/>
          </a:p>
          <a:p>
            <a:pPr marL="342900" indent="-342900">
              <a:buFont typeface="+mj-ea"/>
              <a:buAutoNum type="circleNumDbPlain"/>
            </a:pPr>
            <a:r>
              <a:rPr lang="ja-JP" altLang="en-US" dirty="0"/>
              <a:t>リフレッシュする</a:t>
            </a:r>
            <a:endParaRPr lang="en-US" altLang="ja-JP" dirty="0"/>
          </a:p>
          <a:p>
            <a:pPr marL="342900" indent="-342900">
              <a:buFont typeface="+mj-ea"/>
              <a:buAutoNum type="circleNumDbPlain"/>
            </a:pPr>
            <a:r>
              <a:rPr lang="ja-JP" altLang="en-US" dirty="0"/>
              <a:t>アイデア出しの準備</a:t>
            </a:r>
            <a:endParaRPr lang="en-US" altLang="ja-JP" dirty="0"/>
          </a:p>
          <a:p>
            <a:pPr marL="342900" indent="-342900">
              <a:buFont typeface="+mj-ea"/>
              <a:buAutoNum type="circleNumDbPlain"/>
            </a:pPr>
            <a:r>
              <a:rPr lang="ja-JP" altLang="en-US" dirty="0"/>
              <a:t>チーム</a:t>
            </a:r>
            <a:r>
              <a:rPr kumimoji="1" lang="ja-JP" altLang="en-US" dirty="0"/>
              <a:t>分け（プログラムによる）</a:t>
            </a:r>
            <a:endParaRPr kumimoji="1" lang="en-US" altLang="ja-JP" dirty="0"/>
          </a:p>
        </p:txBody>
      </p:sp>
      <p:pic>
        <p:nvPicPr>
          <p:cNvPr id="1028" name="Picture 4" descr="https://farm6.staticflickr.com/2910/14501784514_5752ce123e_o.jpg">
            <a:extLst>
              <a:ext uri="{FF2B5EF4-FFF2-40B4-BE49-F238E27FC236}">
                <a16:creationId xmlns:a16="http://schemas.microsoft.com/office/drawing/2014/main" id="{A960AC2A-1D0C-4261-AECA-42AA33930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674"/>
            <a:ext cx="4194017" cy="419401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8A7C681-2FBC-4F1B-A10D-B6CEFBE00C87}"/>
              </a:ext>
            </a:extLst>
          </p:cNvPr>
          <p:cNvSpPr txBox="1"/>
          <p:nvPr/>
        </p:nvSpPr>
        <p:spPr>
          <a:xfrm>
            <a:off x="193486" y="4360516"/>
            <a:ext cx="4378514" cy="1815882"/>
          </a:xfrm>
          <a:prstGeom prst="rect">
            <a:avLst/>
          </a:prstGeom>
          <a:noFill/>
        </p:spPr>
        <p:txBody>
          <a:bodyPr wrap="square" rtlCol="0">
            <a:spAutoFit/>
          </a:bodyPr>
          <a:lstStyle/>
          <a:p>
            <a:r>
              <a:rPr kumimoji="1" lang="en-US" altLang="ja-JP" sz="1600" dirty="0"/>
              <a:t>※</a:t>
            </a:r>
            <a:r>
              <a:rPr kumimoji="1" lang="ja-JP" altLang="en-US" sz="1600" dirty="0"/>
              <a:t>「アイスブレイク ネタ」で検索すると、アイスブレイクの事例は多く出てきます。また、アイスブレイクの本も多く出版されていますので参考になります。</a:t>
            </a:r>
            <a:endParaRPr kumimoji="1" lang="en-US" altLang="ja-JP" sz="1600" dirty="0"/>
          </a:p>
          <a:p>
            <a:r>
              <a:rPr kumimoji="1" lang="ja-JP" altLang="en-US" sz="1600" dirty="0"/>
              <a:t>また、実際にイベントで実施されているアイスブレイクは、ベテランのファシリテータの経験が詰まっていますので、イベントに参加してネタをためていくのもおすすめです。</a:t>
            </a:r>
            <a:endParaRPr kumimoji="1" lang="en-US" altLang="ja-JP" sz="1600" dirty="0"/>
          </a:p>
        </p:txBody>
      </p:sp>
      <p:sp>
        <p:nvSpPr>
          <p:cNvPr id="4" name="正方形/長方形 3">
            <a:extLst>
              <a:ext uri="{FF2B5EF4-FFF2-40B4-BE49-F238E27FC236}">
                <a16:creationId xmlns:a16="http://schemas.microsoft.com/office/drawing/2014/main" id="{8ECA5CCA-E456-4C2E-853B-0385D36AED4C}"/>
              </a:ext>
            </a:extLst>
          </p:cNvPr>
          <p:cNvSpPr/>
          <p:nvPr/>
        </p:nvSpPr>
        <p:spPr>
          <a:xfrm>
            <a:off x="1907704" y="5992660"/>
            <a:ext cx="7128792" cy="830997"/>
          </a:xfrm>
          <a:prstGeom prst="rect">
            <a:avLst/>
          </a:prstGeom>
        </p:spPr>
        <p:txBody>
          <a:bodyPr wrap="square">
            <a:spAutoFit/>
          </a:bodyPr>
          <a:lstStyle/>
          <a:p>
            <a:r>
              <a:rPr lang="en-US" altLang="ja-JP" sz="1200" dirty="0">
                <a:solidFill>
                  <a:srgbClr val="1779BA"/>
                </a:solidFill>
                <a:latin typeface="Meiryo UI" panose="020B0604030504040204" pitchFamily="50" charset="-128"/>
                <a:hlinkClick r:id="rId4"/>
              </a:rPr>
              <a:t>Left: "black ice" of fresh frozen water, no bubbles, barely floats and hard to see and break. </a:t>
            </a:r>
            <a:r>
              <a:rPr lang="en-US" altLang="ja-JP" sz="1200" dirty="0" err="1">
                <a:solidFill>
                  <a:srgbClr val="1779BA"/>
                </a:solidFill>
                <a:latin typeface="Meiryo UI" panose="020B0604030504040204" pitchFamily="50" charset="-128"/>
                <a:hlinkClick r:id="rId4"/>
              </a:rPr>
              <a:t>Inuits</a:t>
            </a:r>
            <a:r>
              <a:rPr lang="en-US" altLang="ja-JP" sz="1200" dirty="0">
                <a:solidFill>
                  <a:srgbClr val="1779BA"/>
                </a:solidFill>
                <a:latin typeface="Meiryo UI" panose="020B0604030504040204" pitchFamily="50" charset="-128"/>
                <a:hlinkClick r:id="rId4"/>
              </a:rPr>
              <a:t> hate it. Right: "white ice" from way old collapsed snow, with trapped ancient air in compressed bubbles. White, opaque, floats well and breaks easy. It fi</a:t>
            </a:r>
            <a:r>
              <a:rPr lang="en-US" altLang="ja-JP" sz="1200" dirty="0">
                <a:solidFill>
                  <a:srgbClr val="2C3E50"/>
                </a:solidFill>
                <a:latin typeface="Meiryo UI" panose="020B0604030504040204" pitchFamily="50" charset="-128"/>
              </a:rPr>
              <a:t> by </a:t>
            </a:r>
            <a:r>
              <a:rPr lang="en-US" altLang="ja-JP" sz="1200" dirty="0">
                <a:solidFill>
                  <a:srgbClr val="1779BA"/>
                </a:solidFill>
                <a:latin typeface="Meiryo UI" panose="020B0604030504040204" pitchFamily="50" charset="-128"/>
                <a:hlinkClick r:id="rId5"/>
              </a:rPr>
              <a:t>Bruno Sanchez-Andrade </a:t>
            </a:r>
            <a:r>
              <a:rPr lang="en-US" altLang="ja-JP" sz="1200" dirty="0" err="1">
                <a:solidFill>
                  <a:srgbClr val="1779BA"/>
                </a:solidFill>
                <a:latin typeface="Meiryo UI" panose="020B0604030504040204" pitchFamily="50" charset="-128"/>
                <a:hlinkClick r:id="rId5"/>
              </a:rPr>
              <a:t>Nuño</a:t>
            </a:r>
            <a:r>
              <a:rPr lang="en-US" altLang="ja-JP" sz="1200" dirty="0">
                <a:solidFill>
                  <a:srgbClr val="2C3E50"/>
                </a:solidFill>
                <a:latin typeface="Meiryo UI" panose="020B0604030504040204" pitchFamily="50" charset="-128"/>
              </a:rPr>
              <a:t> is licensed </a:t>
            </a:r>
            <a:r>
              <a:rPr lang="en-US" altLang="ja-JP" sz="1200" dirty="0" err="1">
                <a:solidFill>
                  <a:srgbClr val="2C3E50"/>
                </a:solidFill>
                <a:latin typeface="Meiryo UI" panose="020B0604030504040204" pitchFamily="50" charset="-128"/>
              </a:rPr>
              <a:t>under</a:t>
            </a:r>
            <a:r>
              <a:rPr lang="en-US" altLang="ja-JP" sz="1200" cap="all" dirty="0" err="1">
                <a:solidFill>
                  <a:srgbClr val="1779BA"/>
                </a:solidFill>
                <a:latin typeface="Meiryo UI" panose="020B0604030504040204" pitchFamily="50" charset="-128"/>
                <a:hlinkClick r:id="rId6"/>
              </a:rPr>
              <a:t>CC</a:t>
            </a:r>
            <a:r>
              <a:rPr lang="en-US" altLang="ja-JP" sz="1200" cap="all" dirty="0">
                <a:solidFill>
                  <a:srgbClr val="1779BA"/>
                </a:solidFill>
                <a:latin typeface="Meiryo UI" panose="020B0604030504040204" pitchFamily="50" charset="-128"/>
                <a:hlinkClick r:id="rId6"/>
              </a:rPr>
              <a:t> BY 2.0</a:t>
            </a:r>
            <a:endParaRPr lang="ja-JP" altLang="en-US" sz="1200" dirty="0"/>
          </a:p>
        </p:txBody>
      </p:sp>
    </p:spTree>
    <p:extLst>
      <p:ext uri="{BB962C8B-B14F-4D97-AF65-F5344CB8AC3E}">
        <p14:creationId xmlns:p14="http://schemas.microsoft.com/office/powerpoint/2010/main" val="661250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.8 </a:t>
            </a:r>
            <a:r>
              <a:rPr kumimoji="1" lang="ja-JP" altLang="en-US" dirty="0"/>
              <a:t>アイスブレイク </a:t>
            </a:r>
            <a:r>
              <a:rPr kumimoji="1" lang="en-US" altLang="ja-JP" dirty="0"/>
              <a:t>- </a:t>
            </a:r>
            <a:r>
              <a:rPr kumimoji="1" lang="ja-JP" altLang="en-US" dirty="0"/>
              <a:t>自己紹介</a:t>
            </a:r>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kumimoji="1" lang="en-US" altLang="ja-JP" dirty="0"/>
              <a:t>2.</a:t>
            </a:r>
            <a:r>
              <a:rPr lang="ja-JP" altLang="en-US" dirty="0"/>
              <a:t>参考資料</a:t>
            </a:r>
            <a:endParaRPr kumimoji="1" lang="ja-JP" altLang="en-US" dirty="0"/>
          </a:p>
        </p:txBody>
      </p:sp>
      <p:sp>
        <p:nvSpPr>
          <p:cNvPr id="8" name="テキスト プレースホルダー 7">
            <a:extLst>
              <a:ext uri="{FF2B5EF4-FFF2-40B4-BE49-F238E27FC236}">
                <a16:creationId xmlns:a16="http://schemas.microsoft.com/office/drawing/2014/main" id="{22048C15-0398-4B07-AB23-106DF017AA38}"/>
              </a:ext>
            </a:extLst>
          </p:cNvPr>
          <p:cNvSpPr>
            <a:spLocks noGrp="1"/>
          </p:cNvSpPr>
          <p:nvPr>
            <p:ph type="body" sz="quarter" idx="14"/>
          </p:nvPr>
        </p:nvSpPr>
        <p:spPr>
          <a:xfrm>
            <a:off x="207963" y="884238"/>
            <a:ext cx="8728075" cy="672554"/>
          </a:xfrm>
        </p:spPr>
        <p:txBody>
          <a:bodyPr>
            <a:normAutofit/>
          </a:bodyPr>
          <a:lstStyle/>
          <a:p>
            <a:r>
              <a:rPr lang="ja-JP" altLang="en-US" dirty="0"/>
              <a:t>自己紹介は最もよく行われるアイスブレイクです。名前や所属を知ってもらう事ができます。自己紹介にもいくつかやり方がありますので、時間に応じて選択してください。</a:t>
            </a:r>
            <a:endParaRPr lang="en-US" altLang="ja-JP" dirty="0"/>
          </a:p>
        </p:txBody>
      </p:sp>
      <p:sp>
        <p:nvSpPr>
          <p:cNvPr id="11" name="テキスト プレースホルダー 10">
            <a:extLst>
              <a:ext uri="{FF2B5EF4-FFF2-40B4-BE49-F238E27FC236}">
                <a16:creationId xmlns:a16="http://schemas.microsoft.com/office/drawing/2014/main" id="{4AD9556A-FC14-4C1E-AB12-BBBEC918ECF6}"/>
              </a:ext>
            </a:extLst>
          </p:cNvPr>
          <p:cNvSpPr>
            <a:spLocks noGrp="1"/>
          </p:cNvSpPr>
          <p:nvPr>
            <p:ph type="body" sz="quarter" idx="15"/>
          </p:nvPr>
        </p:nvSpPr>
        <p:spPr>
          <a:xfrm>
            <a:off x="207962" y="1734600"/>
            <a:ext cx="8728075" cy="4142672"/>
          </a:xfrm>
        </p:spPr>
        <p:txBody>
          <a:bodyPr>
            <a:normAutofit/>
          </a:bodyPr>
          <a:lstStyle/>
          <a:p>
            <a:pPr marL="342900" indent="-342900">
              <a:lnSpc>
                <a:spcPct val="150000"/>
              </a:lnSpc>
              <a:buFont typeface="+mj-lt"/>
              <a:buAutoNum type="arabicPeriod"/>
            </a:pPr>
            <a:r>
              <a:rPr lang="ja-JP" altLang="en-US" dirty="0"/>
              <a:t>ベーシックな自己紹介</a:t>
            </a:r>
            <a:br>
              <a:rPr lang="en-US" altLang="ja-JP" dirty="0"/>
            </a:br>
            <a:r>
              <a:rPr lang="ja-JP" altLang="en-US" dirty="0"/>
              <a:t>一番ベーシックな自己紹介は、名前、所属、仕事の内容、趣味くらいを</a:t>
            </a:r>
            <a:r>
              <a:rPr lang="en-US" altLang="ja-JP" dirty="0"/>
              <a:t>1</a:t>
            </a:r>
            <a:r>
              <a:rPr lang="ja-JP" altLang="en-US" dirty="0"/>
              <a:t>分くらいで言ってもらうものになります。アイスブレイクの時間があまりない場合は、この手法になるかと思います。</a:t>
            </a:r>
            <a:endParaRPr lang="en-US" altLang="ja-JP" dirty="0"/>
          </a:p>
          <a:p>
            <a:pPr marL="342900" indent="-342900">
              <a:lnSpc>
                <a:spcPct val="150000"/>
              </a:lnSpc>
              <a:buFont typeface="+mj-lt"/>
              <a:buAutoNum type="arabicPeriod"/>
            </a:pPr>
            <a:r>
              <a:rPr lang="ja-JP" altLang="en-US" dirty="0"/>
              <a:t>ちょっと掘り下げる自己紹介</a:t>
            </a:r>
            <a:br>
              <a:rPr lang="en-US" altLang="ja-JP" dirty="0"/>
            </a:br>
            <a:r>
              <a:rPr lang="ja-JP" altLang="en-US" dirty="0"/>
              <a:t>少しアイスブレイクに時間が取れるようであれば、ペーパーを用意して、名前、所属以外に、マイブームを</a:t>
            </a:r>
            <a:r>
              <a:rPr lang="en-US" altLang="ja-JP" dirty="0"/>
              <a:t>3</a:t>
            </a:r>
            <a:r>
              <a:rPr lang="ja-JP" altLang="en-US" dirty="0"/>
              <a:t>つ書いてもらい、その紙を使って自己紹介をして</a:t>
            </a:r>
            <a:r>
              <a:rPr lang="ja-JP" altLang="en-US"/>
              <a:t>もらいます。</a:t>
            </a:r>
            <a:endParaRPr lang="en-US" altLang="ja-JP" dirty="0"/>
          </a:p>
          <a:p>
            <a:pPr marL="342900" indent="-342900">
              <a:lnSpc>
                <a:spcPct val="150000"/>
              </a:lnSpc>
              <a:buFont typeface="+mj-lt"/>
              <a:buAutoNum type="arabicPeriod"/>
            </a:pPr>
            <a:r>
              <a:rPr lang="ja-JP" altLang="en-US"/>
              <a:t>かなり</a:t>
            </a:r>
            <a:r>
              <a:rPr lang="ja-JP" altLang="en-US" dirty="0"/>
              <a:t>掘り下げる自己紹介</a:t>
            </a:r>
            <a:br>
              <a:rPr lang="en-US" altLang="ja-JP" dirty="0"/>
            </a:br>
            <a:r>
              <a:rPr lang="ja-JP" altLang="en-US" dirty="0"/>
              <a:t>慶應義塾大学</a:t>
            </a:r>
            <a:r>
              <a:rPr lang="en-US" altLang="ja-JP" dirty="0"/>
              <a:t>SFC</a:t>
            </a:r>
            <a:r>
              <a:rPr lang="ja-JP" altLang="en-US" dirty="0"/>
              <a:t>の井上英之研究会の中で誕生した手法で、単なる自己紹介ではなく、かなり掘り下げた自分のライフヒストリーを作るというメソッドです。</a:t>
            </a:r>
            <a:endParaRPr lang="en-US" altLang="ja-JP" dirty="0"/>
          </a:p>
        </p:txBody>
      </p:sp>
      <p:sp>
        <p:nvSpPr>
          <p:cNvPr id="34" name="正方形/長方形 33">
            <a:extLst>
              <a:ext uri="{FF2B5EF4-FFF2-40B4-BE49-F238E27FC236}">
                <a16:creationId xmlns:a16="http://schemas.microsoft.com/office/drawing/2014/main" id="{C7BE403D-527D-4B1A-B205-D0A67EAA2439}"/>
              </a:ext>
            </a:extLst>
          </p:cNvPr>
          <p:cNvSpPr/>
          <p:nvPr/>
        </p:nvSpPr>
        <p:spPr>
          <a:xfrm>
            <a:off x="4929579" y="5431096"/>
            <a:ext cx="3901389" cy="307777"/>
          </a:xfrm>
          <a:prstGeom prst="rect">
            <a:avLst/>
          </a:prstGeom>
        </p:spPr>
        <p:txBody>
          <a:bodyPr wrap="none">
            <a:spAutoFit/>
          </a:bodyPr>
          <a:lstStyle/>
          <a:p>
            <a:r>
              <a:rPr lang="en-US" altLang="ja-JP" sz="1400" dirty="0"/>
              <a:t>※</a:t>
            </a:r>
            <a:r>
              <a:rPr lang="ja-JP" altLang="en-US" sz="1400" dirty="0"/>
              <a:t>参考：マイプロジェクト：</a:t>
            </a:r>
            <a:r>
              <a:rPr lang="ja-JP" altLang="en-US" sz="1400" dirty="0">
                <a:hlinkClick r:id="rId3"/>
              </a:rPr>
              <a:t>http://my-pro.me/</a:t>
            </a:r>
            <a:endParaRPr lang="ja-JP" altLang="en-US" sz="1400" dirty="0"/>
          </a:p>
        </p:txBody>
      </p:sp>
    </p:spTree>
    <p:extLst>
      <p:ext uri="{BB962C8B-B14F-4D97-AF65-F5344CB8AC3E}">
        <p14:creationId xmlns:p14="http://schemas.microsoft.com/office/powerpoint/2010/main" val="220258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.9 </a:t>
            </a:r>
            <a:r>
              <a:rPr kumimoji="1" lang="ja-JP" altLang="en-US" dirty="0"/>
              <a:t>アイスブレイク </a:t>
            </a:r>
            <a:r>
              <a:rPr kumimoji="1" lang="en-US" altLang="ja-JP" dirty="0"/>
              <a:t>- </a:t>
            </a:r>
            <a:r>
              <a:rPr lang="ja-JP" altLang="en-US" dirty="0"/>
              <a:t>か</a:t>
            </a:r>
            <a:r>
              <a:rPr kumimoji="1" lang="ja-JP" altLang="en-US" dirty="0"/>
              <a:t>け算ストーミング</a:t>
            </a:r>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kumimoji="1" lang="en-US" altLang="ja-JP" dirty="0"/>
              <a:t>2.</a:t>
            </a:r>
            <a:r>
              <a:rPr kumimoji="1" lang="ja-JP" altLang="en-US" dirty="0"/>
              <a:t>参考資料</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0" y="884239"/>
            <a:ext cx="9144000" cy="424732"/>
          </a:xfrm>
        </p:spPr>
        <p:txBody>
          <a:bodyPr/>
          <a:lstStyle/>
          <a:p>
            <a:r>
              <a:rPr lang="ja-JP" altLang="en-US" dirty="0"/>
              <a:t>かけ算ストーミングは、ブレインストーミングのウォーミングアップとして行うアイスブレイクです。</a:t>
            </a:r>
            <a:endParaRPr kumimoji="1" lang="en-US" altLang="ja-JP" dirty="0"/>
          </a:p>
        </p:txBody>
      </p:sp>
      <p:pic>
        <p:nvPicPr>
          <p:cNvPr id="9" name="図 8">
            <a:extLst>
              <a:ext uri="{FF2B5EF4-FFF2-40B4-BE49-F238E27FC236}">
                <a16:creationId xmlns:a16="http://schemas.microsoft.com/office/drawing/2014/main" id="{1CCCE289-03FB-4D99-A897-9276D35683D9}"/>
              </a:ext>
            </a:extLst>
          </p:cNvPr>
          <p:cNvPicPr>
            <a:picLocks noChangeAspect="1"/>
          </p:cNvPicPr>
          <p:nvPr/>
        </p:nvPicPr>
        <p:blipFill rotWithShape="1">
          <a:blip r:embed="rId3"/>
          <a:srcRect l="11413" t="8438" r="21651" b="1273"/>
          <a:stretch/>
        </p:blipFill>
        <p:spPr>
          <a:xfrm>
            <a:off x="1187624" y="1416188"/>
            <a:ext cx="6264696" cy="4643246"/>
          </a:xfrm>
          <a:prstGeom prst="rect">
            <a:avLst/>
          </a:prstGeom>
        </p:spPr>
      </p:pic>
      <p:sp>
        <p:nvSpPr>
          <p:cNvPr id="10" name="テキスト ボックス 9">
            <a:extLst>
              <a:ext uri="{FF2B5EF4-FFF2-40B4-BE49-F238E27FC236}">
                <a16:creationId xmlns:a16="http://schemas.microsoft.com/office/drawing/2014/main" id="{EE26EB3F-3BE9-4C21-B31A-11E47D888809}"/>
              </a:ext>
            </a:extLst>
          </p:cNvPr>
          <p:cNvSpPr txBox="1"/>
          <p:nvPr/>
        </p:nvSpPr>
        <p:spPr>
          <a:xfrm>
            <a:off x="331842" y="6059434"/>
            <a:ext cx="8711039" cy="584775"/>
          </a:xfrm>
          <a:prstGeom prst="rect">
            <a:avLst/>
          </a:prstGeom>
          <a:noFill/>
        </p:spPr>
        <p:txBody>
          <a:bodyPr wrap="none" rtlCol="0">
            <a:spAutoFit/>
          </a:bodyPr>
          <a:lstStyle/>
          <a:p>
            <a:r>
              <a:rPr kumimoji="1" lang="ja-JP" altLang="en-US" sz="1600" dirty="0"/>
              <a:t>出典：「アイデアソンに入るためのウォーミングアップ」 </a:t>
            </a:r>
            <a:r>
              <a:rPr kumimoji="1" lang="en-US" altLang="ja-JP" sz="1600" dirty="0"/>
              <a:t>by RYO HARA </a:t>
            </a:r>
            <a:r>
              <a:rPr lang="en-US" altLang="ja-JP" sz="1600" dirty="0"/>
              <a:t>is licensed under </a:t>
            </a:r>
            <a:r>
              <a:rPr kumimoji="1" lang="en-US" altLang="ja-JP" sz="1600" dirty="0"/>
              <a:t>CC BY4.0</a:t>
            </a:r>
          </a:p>
          <a:p>
            <a:r>
              <a:rPr kumimoji="1" lang="ja-JP" altLang="en-US" sz="1600" dirty="0"/>
              <a:t>　　　　　</a:t>
            </a:r>
            <a:r>
              <a:rPr kumimoji="1" lang="en-US" altLang="ja-JP" sz="1600" dirty="0">
                <a:hlinkClick r:id="rId4"/>
              </a:rPr>
              <a:t>https://www.slideshare.net/hararyo/ss-56870955</a:t>
            </a:r>
            <a:endParaRPr kumimoji="1" lang="ja-JP" altLang="en-US" sz="1600" dirty="0"/>
          </a:p>
        </p:txBody>
      </p:sp>
    </p:spTree>
    <p:extLst>
      <p:ext uri="{BB962C8B-B14F-4D97-AF65-F5344CB8AC3E}">
        <p14:creationId xmlns:p14="http://schemas.microsoft.com/office/powerpoint/2010/main" val="4251965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2.10</a:t>
            </a:r>
            <a:r>
              <a:rPr lang="ja-JP" altLang="en-US" dirty="0"/>
              <a:t> アイデアを収束させる！</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a:xfrm>
            <a:off x="207963" y="30163"/>
            <a:ext cx="7537450" cy="217487"/>
          </a:xfrm>
        </p:spPr>
        <p:txBody>
          <a:bodyPr/>
          <a:lstStyle/>
          <a:p>
            <a:r>
              <a:rPr lang="en-US" altLang="ja-JP" dirty="0"/>
              <a:t>2.</a:t>
            </a:r>
            <a:r>
              <a:rPr lang="ja-JP" altLang="en-US" dirty="0"/>
              <a:t>参考資料</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9"/>
            <a:ext cx="8728075" cy="744562"/>
          </a:xfrm>
        </p:spPr>
        <p:txBody>
          <a:bodyPr/>
          <a:lstStyle/>
          <a:p>
            <a:r>
              <a:rPr lang="ja-JP" altLang="en-US" dirty="0"/>
              <a:t>アイデアソンの終盤では、アイデアを収束させていく必要があります。発散させたアイデアを収束させるツールも用意されています。</a:t>
            </a:r>
            <a:endParaRPr kumimoji="1" lang="en-US" altLang="ja-JP" dirty="0"/>
          </a:p>
        </p:txBody>
      </p:sp>
      <p:sp>
        <p:nvSpPr>
          <p:cNvPr id="8" name="テキスト プレースホルダー 7">
            <a:extLst>
              <a:ext uri="{FF2B5EF4-FFF2-40B4-BE49-F238E27FC236}">
                <a16:creationId xmlns:a16="http://schemas.microsoft.com/office/drawing/2014/main" id="{8C6E2B32-29CD-4F78-89AF-8C1967BB9E9F}"/>
              </a:ext>
            </a:extLst>
          </p:cNvPr>
          <p:cNvSpPr>
            <a:spLocks noGrp="1"/>
          </p:cNvSpPr>
          <p:nvPr>
            <p:ph type="body" sz="quarter" idx="15"/>
          </p:nvPr>
        </p:nvSpPr>
        <p:spPr>
          <a:xfrm>
            <a:off x="165445" y="5694980"/>
            <a:ext cx="8756650" cy="682808"/>
          </a:xfrm>
        </p:spPr>
        <p:txBody>
          <a:bodyPr>
            <a:normAutofit/>
          </a:bodyPr>
          <a:lstStyle/>
          <a:p>
            <a:r>
              <a:rPr lang="ja-JP" altLang="en-US" sz="1800" dirty="0"/>
              <a:t>収束時</a:t>
            </a:r>
            <a:r>
              <a:rPr kumimoji="1" lang="ja-JP" altLang="en-US" sz="1800" dirty="0"/>
              <a:t>のツールも、ハイライト法、リーンキャンパス（ビジネスモデルキャンパス）、ペルソナシート、カスタマージャーニーマップ、など様々なツールがあります。</a:t>
            </a:r>
          </a:p>
        </p:txBody>
      </p:sp>
      <p:sp>
        <p:nvSpPr>
          <p:cNvPr id="9" name="テキスト プレースホルダー 15">
            <a:extLst>
              <a:ext uri="{FF2B5EF4-FFF2-40B4-BE49-F238E27FC236}">
                <a16:creationId xmlns:a16="http://schemas.microsoft.com/office/drawing/2014/main" id="{124BE887-A2CD-4CDE-B5AD-5564EF861002}"/>
              </a:ext>
            </a:extLst>
          </p:cNvPr>
          <p:cNvSpPr txBox="1">
            <a:spLocks/>
          </p:cNvSpPr>
          <p:nvPr/>
        </p:nvSpPr>
        <p:spPr>
          <a:xfrm>
            <a:off x="207963" y="1814636"/>
            <a:ext cx="5229631" cy="3564098"/>
          </a:xfrm>
          <a:prstGeom prst="rect">
            <a:avLst/>
          </a:prstGeom>
          <a:noFill/>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nSpc>
                <a:spcPct val="100000"/>
              </a:lnSpc>
              <a:buAutoNum type="arabicPeriod"/>
            </a:pPr>
            <a:r>
              <a:rPr lang="en-US" altLang="ja-JP" sz="1800" dirty="0"/>
              <a:t>5W1H</a:t>
            </a:r>
            <a:br>
              <a:rPr lang="en-US" altLang="ja-JP" sz="1800" dirty="0"/>
            </a:br>
            <a:r>
              <a:rPr lang="ja-JP" altLang="en-US" sz="1800" dirty="0"/>
              <a:t>アイデアを収束させていくフェーズでは、</a:t>
            </a:r>
            <a:r>
              <a:rPr lang="en-US" altLang="ja-JP" sz="1800" dirty="0"/>
              <a:t>5W1H</a:t>
            </a:r>
            <a:r>
              <a:rPr lang="ja-JP" altLang="en-US" sz="1800" dirty="0"/>
              <a:t>を意識して発散したアイデアを収束させ、より具体的にしていきます。</a:t>
            </a:r>
            <a:endParaRPr lang="en-US" altLang="ja-JP" sz="1800" dirty="0"/>
          </a:p>
          <a:p>
            <a:pPr marL="342900" indent="-342900">
              <a:lnSpc>
                <a:spcPct val="100000"/>
              </a:lnSpc>
              <a:buFont typeface="Arial" panose="020B0604020202020204" pitchFamily="34" charset="0"/>
              <a:buAutoNum type="arabicPeriod"/>
            </a:pPr>
            <a:r>
              <a:rPr lang="ja-JP" altLang="en-US" sz="1800" dirty="0"/>
              <a:t>ブレストルール</a:t>
            </a:r>
            <a:br>
              <a:rPr lang="en-US" altLang="ja-JP" sz="1800" dirty="0"/>
            </a:br>
            <a:r>
              <a:rPr lang="ja-JP" altLang="en-US" sz="1800" dirty="0"/>
              <a:t>より現実的な企画に落とし込むには、実現可能性の検討も必要になります。このフェースでは、ブレストの</a:t>
            </a:r>
            <a:r>
              <a:rPr lang="en-US" altLang="ja-JP" sz="1800" dirty="0"/>
              <a:t>4</a:t>
            </a:r>
            <a:r>
              <a:rPr lang="ja-JP" altLang="en-US" sz="1800" dirty="0" err="1"/>
              <a:t>つの</a:t>
            </a:r>
            <a:r>
              <a:rPr lang="ja-JP" altLang="en-US" sz="1800" dirty="0"/>
              <a:t>ルールは適用する必要がありません。</a:t>
            </a:r>
            <a:endParaRPr lang="en-US" altLang="ja-JP" sz="1800" dirty="0"/>
          </a:p>
          <a:p>
            <a:pPr marL="342900" indent="-342900">
              <a:lnSpc>
                <a:spcPct val="100000"/>
              </a:lnSpc>
              <a:buFont typeface="Arial" panose="020B0604020202020204" pitchFamily="34" charset="0"/>
              <a:buAutoNum type="arabicPeriod"/>
            </a:pPr>
            <a:r>
              <a:rPr lang="ja-JP" altLang="en-US" sz="1800" dirty="0"/>
              <a:t>タイトル</a:t>
            </a:r>
            <a:br>
              <a:rPr lang="en-US" altLang="ja-JP" sz="1800" dirty="0"/>
            </a:br>
            <a:r>
              <a:rPr lang="ja-JP" altLang="en-US" sz="1800" dirty="0"/>
              <a:t>アイデアの一つをまとめていく時にはタイトルを付けますが、タイトルは短く、より具体的なものにします。</a:t>
            </a:r>
            <a:endParaRPr lang="en-US" altLang="ja-JP" sz="1800" dirty="0"/>
          </a:p>
          <a:p>
            <a:pPr marL="342900" indent="-342900">
              <a:lnSpc>
                <a:spcPct val="100000"/>
              </a:lnSpc>
              <a:buAutoNum type="arabicPeriod"/>
            </a:pPr>
            <a:r>
              <a:rPr lang="ja-JP" altLang="en-US" sz="1800" dirty="0"/>
              <a:t>ビジュアライズ</a:t>
            </a:r>
            <a:br>
              <a:rPr lang="en-US" altLang="ja-JP" sz="1800" dirty="0"/>
            </a:br>
            <a:r>
              <a:rPr lang="ja-JP" altLang="en-US" sz="1800" dirty="0"/>
              <a:t>良いアイデアは何らかの絵にできるはずです。アイデアのまとめ段階ではビジュアルを入れていく事を推奨します。</a:t>
            </a:r>
            <a:endParaRPr lang="en-US" altLang="ja-JP" sz="1800" dirty="0"/>
          </a:p>
        </p:txBody>
      </p:sp>
      <p:pic>
        <p:nvPicPr>
          <p:cNvPr id="11" name="図 10" descr="建物, 地面, 屋外 が含まれている画像&#10;&#10;非常に高い精度で生成された説明">
            <a:extLst>
              <a:ext uri="{FF2B5EF4-FFF2-40B4-BE49-F238E27FC236}">
                <a16:creationId xmlns:a16="http://schemas.microsoft.com/office/drawing/2014/main" id="{C8CA0B88-A981-4840-8F29-125E1D2D6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485" y="1796772"/>
            <a:ext cx="3413991" cy="3413991"/>
          </a:xfrm>
          <a:prstGeom prst="rect">
            <a:avLst/>
          </a:prstGeom>
        </p:spPr>
      </p:pic>
      <p:sp>
        <p:nvSpPr>
          <p:cNvPr id="12" name="正方形/長方形 11">
            <a:extLst>
              <a:ext uri="{FF2B5EF4-FFF2-40B4-BE49-F238E27FC236}">
                <a16:creationId xmlns:a16="http://schemas.microsoft.com/office/drawing/2014/main" id="{27FF4C33-6C47-42DA-B931-64E1DF799081}"/>
              </a:ext>
            </a:extLst>
          </p:cNvPr>
          <p:cNvSpPr/>
          <p:nvPr/>
        </p:nvSpPr>
        <p:spPr>
          <a:xfrm>
            <a:off x="4139952" y="5287570"/>
            <a:ext cx="4824536" cy="276999"/>
          </a:xfrm>
          <a:prstGeom prst="rect">
            <a:avLst/>
          </a:prstGeom>
        </p:spPr>
        <p:txBody>
          <a:bodyPr wrap="square">
            <a:spAutoFit/>
          </a:bodyPr>
          <a:lstStyle/>
          <a:p>
            <a:r>
              <a:rPr lang="en-US" altLang="ja-JP" sz="1200" dirty="0">
                <a:solidFill>
                  <a:srgbClr val="1779BA"/>
                </a:solidFill>
                <a:latin typeface="Meiryo UI" panose="020B0604030504040204" pitchFamily="50" charset="-128"/>
                <a:hlinkClick r:id="rId4"/>
              </a:rPr>
              <a:t>"Convergence"</a:t>
            </a:r>
            <a:r>
              <a:rPr lang="en-US" altLang="ja-JP" sz="1200" dirty="0">
                <a:solidFill>
                  <a:srgbClr val="2C3E50"/>
                </a:solidFill>
                <a:latin typeface="Meiryo UI" panose="020B0604030504040204" pitchFamily="50" charset="-128"/>
              </a:rPr>
              <a:t> by </a:t>
            </a:r>
            <a:r>
              <a:rPr lang="en-US" altLang="ja-JP" sz="1200" dirty="0">
                <a:solidFill>
                  <a:srgbClr val="1779BA"/>
                </a:solidFill>
                <a:latin typeface="Meiryo UI" panose="020B0604030504040204" pitchFamily="50" charset="-128"/>
                <a:hlinkClick r:id="rId5"/>
              </a:rPr>
              <a:t>Blake Patterson</a:t>
            </a:r>
            <a:r>
              <a:rPr lang="en-US" altLang="ja-JP" sz="1200" dirty="0">
                <a:solidFill>
                  <a:srgbClr val="2C3E50"/>
                </a:solidFill>
                <a:latin typeface="Meiryo UI" panose="020B0604030504040204" pitchFamily="50" charset="-128"/>
              </a:rPr>
              <a:t> is licensed under </a:t>
            </a:r>
            <a:r>
              <a:rPr lang="en-US" altLang="ja-JP" sz="1200" cap="all" dirty="0">
                <a:solidFill>
                  <a:srgbClr val="1779BA"/>
                </a:solidFill>
                <a:latin typeface="Meiryo UI" panose="020B0604030504040204" pitchFamily="50" charset="-128"/>
                <a:hlinkClick r:id="rId6"/>
              </a:rPr>
              <a:t>CC by 2.0 </a:t>
            </a:r>
            <a:endParaRPr lang="ja-JP" altLang="en-US" sz="1200" dirty="0"/>
          </a:p>
        </p:txBody>
      </p:sp>
    </p:spTree>
    <p:extLst>
      <p:ext uri="{BB962C8B-B14F-4D97-AF65-F5344CB8AC3E}">
        <p14:creationId xmlns:p14="http://schemas.microsoft.com/office/powerpoint/2010/main" val="223266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.11 5W</a:t>
            </a:r>
            <a:r>
              <a:rPr kumimoji="1" lang="ja-JP" altLang="en-US" dirty="0"/>
              <a:t>マンダラ</a:t>
            </a:r>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2.</a:t>
            </a:r>
            <a:r>
              <a:rPr lang="ja-JP" altLang="en-US" dirty="0"/>
              <a:t>参考資料</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9"/>
            <a:ext cx="8728075" cy="672554"/>
          </a:xfrm>
        </p:spPr>
        <p:txBody>
          <a:bodyPr>
            <a:normAutofit/>
          </a:bodyPr>
          <a:lstStyle/>
          <a:p>
            <a:r>
              <a:rPr kumimoji="1" lang="ja-JP" altLang="en-US" dirty="0"/>
              <a:t>マンダラートはアイデアソン前半の発散時の最初の個人ワークとして使うことも多いツールですが、アイデア収束時のツールとしても利用可能です。</a:t>
            </a:r>
            <a:endParaRPr kumimoji="1" lang="en-US" altLang="ja-JP" dirty="0"/>
          </a:p>
        </p:txBody>
      </p:sp>
      <p:sp>
        <p:nvSpPr>
          <p:cNvPr id="4" name="テキスト プレースホルダー 3">
            <a:extLst>
              <a:ext uri="{FF2B5EF4-FFF2-40B4-BE49-F238E27FC236}">
                <a16:creationId xmlns:a16="http://schemas.microsoft.com/office/drawing/2014/main" id="{1747CF6C-62DB-47AF-B54A-C2EFD59AC995}"/>
              </a:ext>
            </a:extLst>
          </p:cNvPr>
          <p:cNvSpPr>
            <a:spLocks noGrp="1"/>
          </p:cNvSpPr>
          <p:nvPr>
            <p:ph type="body" sz="quarter" idx="15"/>
          </p:nvPr>
        </p:nvSpPr>
        <p:spPr>
          <a:xfrm>
            <a:off x="207963" y="1628800"/>
            <a:ext cx="8728075" cy="1080120"/>
          </a:xfrm>
        </p:spPr>
        <p:txBody>
          <a:bodyPr/>
          <a:lstStyle/>
          <a:p>
            <a:r>
              <a:rPr lang="en-US" altLang="ja-JP" dirty="0"/>
              <a:t>5W</a:t>
            </a:r>
            <a:r>
              <a:rPr lang="ja-JP" altLang="en-US" dirty="0"/>
              <a:t>マンダラは中心に</a:t>
            </a:r>
            <a:r>
              <a:rPr lang="en-US" altLang="ja-JP" dirty="0"/>
              <a:t>Who</a:t>
            </a:r>
            <a:r>
              <a:rPr lang="ja-JP" altLang="en-US" dirty="0"/>
              <a:t>を記載して、縦軸に</a:t>
            </a:r>
            <a:r>
              <a:rPr lang="en-US" altLang="ja-JP" dirty="0"/>
              <a:t>What</a:t>
            </a:r>
            <a:r>
              <a:rPr lang="ja-JP" altLang="en-US" dirty="0"/>
              <a:t>と</a:t>
            </a:r>
            <a:r>
              <a:rPr lang="en-US" altLang="ja-JP" dirty="0"/>
              <a:t>Why</a:t>
            </a:r>
            <a:r>
              <a:rPr lang="ja-JP" altLang="en-US" dirty="0" err="1"/>
              <a:t>、</a:t>
            </a:r>
            <a:r>
              <a:rPr lang="ja-JP" altLang="en-US" dirty="0"/>
              <a:t>横軸に</a:t>
            </a:r>
            <a:r>
              <a:rPr lang="en-US" altLang="ja-JP" dirty="0"/>
              <a:t>Where</a:t>
            </a:r>
            <a:r>
              <a:rPr lang="ja-JP" altLang="en-US" dirty="0"/>
              <a:t>と</a:t>
            </a:r>
            <a:r>
              <a:rPr lang="en-US" altLang="ja-JP" dirty="0"/>
              <a:t>When</a:t>
            </a:r>
            <a:r>
              <a:rPr lang="ja-JP" altLang="en-US" dirty="0"/>
              <a:t>を記載します。</a:t>
            </a:r>
            <a:endParaRPr lang="en-US" altLang="ja-JP" dirty="0"/>
          </a:p>
          <a:p>
            <a:r>
              <a:rPr lang="ja-JP" altLang="en-US" dirty="0"/>
              <a:t>縦軸は主体的な行動の軸、横軸は主人公を取り巻く環境の軸になっています。</a:t>
            </a:r>
            <a:endParaRPr lang="en-US" altLang="ja-JP" dirty="0"/>
          </a:p>
          <a:p>
            <a:r>
              <a:rPr lang="en-US" altLang="ja-JP" dirty="0"/>
              <a:t>5W</a:t>
            </a:r>
            <a:r>
              <a:rPr lang="ja-JP" altLang="en-US" dirty="0"/>
              <a:t>が埋まった全体が</a:t>
            </a:r>
            <a:r>
              <a:rPr lang="en-US" altLang="ja-JP" dirty="0"/>
              <a:t>HOW</a:t>
            </a:r>
            <a:r>
              <a:rPr lang="ja-JP" altLang="en-US" dirty="0"/>
              <a:t>になります。</a:t>
            </a:r>
            <a:endParaRPr lang="en-US" altLang="ja-JP" dirty="0"/>
          </a:p>
        </p:txBody>
      </p:sp>
      <p:graphicFrame>
        <p:nvGraphicFramePr>
          <p:cNvPr id="9" name="表 8">
            <a:extLst>
              <a:ext uri="{FF2B5EF4-FFF2-40B4-BE49-F238E27FC236}">
                <a16:creationId xmlns:a16="http://schemas.microsoft.com/office/drawing/2014/main" id="{7F62D072-0996-45FE-B0D9-7EA112774FF9}"/>
              </a:ext>
            </a:extLst>
          </p:cNvPr>
          <p:cNvGraphicFramePr>
            <a:graphicFrameLocks noGrp="1"/>
          </p:cNvGraphicFramePr>
          <p:nvPr/>
        </p:nvGraphicFramePr>
        <p:xfrm>
          <a:off x="2787999" y="2829592"/>
          <a:ext cx="3568002" cy="2779410"/>
        </p:xfrm>
        <a:graphic>
          <a:graphicData uri="http://schemas.openxmlformats.org/drawingml/2006/table">
            <a:tbl>
              <a:tblPr>
                <a:tableStyleId>{616DA210-FB5B-4158-B5E0-FEB733F419BA}</a:tableStyleId>
              </a:tblPr>
              <a:tblGrid>
                <a:gridCol w="1189334">
                  <a:extLst>
                    <a:ext uri="{9D8B030D-6E8A-4147-A177-3AD203B41FA5}">
                      <a16:colId xmlns:a16="http://schemas.microsoft.com/office/drawing/2014/main" val="1028314384"/>
                    </a:ext>
                  </a:extLst>
                </a:gridCol>
                <a:gridCol w="1189334">
                  <a:extLst>
                    <a:ext uri="{9D8B030D-6E8A-4147-A177-3AD203B41FA5}">
                      <a16:colId xmlns:a16="http://schemas.microsoft.com/office/drawing/2014/main" val="79412097"/>
                    </a:ext>
                  </a:extLst>
                </a:gridCol>
                <a:gridCol w="1189334">
                  <a:extLst>
                    <a:ext uri="{9D8B030D-6E8A-4147-A177-3AD203B41FA5}">
                      <a16:colId xmlns:a16="http://schemas.microsoft.com/office/drawing/2014/main" val="2031397961"/>
                    </a:ext>
                  </a:extLst>
                </a:gridCol>
              </a:tblGrid>
              <a:tr h="926470">
                <a:tc>
                  <a:txBody>
                    <a:bodyPr/>
                    <a:lstStyle/>
                    <a:p>
                      <a:pPr algn="ctr"/>
                      <a:endParaRPr kumimoji="1" lang="ja-JP" altLang="en-US" sz="1500" dirty="0"/>
                    </a:p>
                  </a:txBody>
                  <a:tcPr marL="122456" marR="122456" marT="61228" marB="61228"/>
                </a:tc>
                <a:tc>
                  <a:txBody>
                    <a:bodyPr/>
                    <a:lstStyle/>
                    <a:p>
                      <a:pPr algn="ctr"/>
                      <a:r>
                        <a:rPr kumimoji="1" lang="en-US" altLang="ja-JP" sz="1500" dirty="0"/>
                        <a:t>What</a:t>
                      </a:r>
                      <a:endParaRPr kumimoji="1" lang="ja-JP" altLang="en-US" sz="1500" dirty="0"/>
                    </a:p>
                  </a:txBody>
                  <a:tcPr marL="122456" marR="122456" marT="61228" marB="61228"/>
                </a:tc>
                <a:tc>
                  <a:txBody>
                    <a:bodyPr/>
                    <a:lstStyle/>
                    <a:p>
                      <a:pPr algn="ctr"/>
                      <a:endParaRPr kumimoji="1" lang="ja-JP" altLang="en-US" sz="1500"/>
                    </a:p>
                  </a:txBody>
                  <a:tcPr marL="122456" marR="122456" marT="61228" marB="61228"/>
                </a:tc>
                <a:extLst>
                  <a:ext uri="{0D108BD9-81ED-4DB2-BD59-A6C34878D82A}">
                    <a16:rowId xmlns:a16="http://schemas.microsoft.com/office/drawing/2014/main" val="3830214104"/>
                  </a:ext>
                </a:extLst>
              </a:tr>
              <a:tr h="926470">
                <a:tc>
                  <a:txBody>
                    <a:bodyPr/>
                    <a:lstStyle/>
                    <a:p>
                      <a:pPr algn="ctr"/>
                      <a:r>
                        <a:rPr kumimoji="1" lang="en-US" altLang="ja-JP" sz="1500" dirty="0"/>
                        <a:t>Where</a:t>
                      </a:r>
                      <a:endParaRPr kumimoji="1" lang="ja-JP" altLang="en-US" sz="1500" dirty="0"/>
                    </a:p>
                  </a:txBody>
                  <a:tcPr marL="122456" marR="122456" marT="61228" marB="61228"/>
                </a:tc>
                <a:tc>
                  <a:txBody>
                    <a:bodyPr/>
                    <a:lstStyle/>
                    <a:p>
                      <a:pPr algn="ctr"/>
                      <a:r>
                        <a:rPr kumimoji="1" lang="en-US" altLang="ja-JP" sz="1500" dirty="0"/>
                        <a:t>Who</a:t>
                      </a:r>
                      <a:endParaRPr kumimoji="1" lang="ja-JP" altLang="en-US" sz="1500" dirty="0"/>
                    </a:p>
                  </a:txBody>
                  <a:tcPr marL="122456" marR="122456" marT="61228" marB="61228"/>
                </a:tc>
                <a:tc>
                  <a:txBody>
                    <a:bodyPr/>
                    <a:lstStyle/>
                    <a:p>
                      <a:pPr algn="ctr"/>
                      <a:r>
                        <a:rPr kumimoji="1" lang="en-US" altLang="ja-JP" sz="1500" dirty="0"/>
                        <a:t>When</a:t>
                      </a:r>
                      <a:endParaRPr kumimoji="1" lang="ja-JP" altLang="en-US" sz="1500" dirty="0"/>
                    </a:p>
                  </a:txBody>
                  <a:tcPr marL="122456" marR="122456" marT="61228" marB="61228"/>
                </a:tc>
                <a:extLst>
                  <a:ext uri="{0D108BD9-81ED-4DB2-BD59-A6C34878D82A}">
                    <a16:rowId xmlns:a16="http://schemas.microsoft.com/office/drawing/2014/main" val="14711661"/>
                  </a:ext>
                </a:extLst>
              </a:tr>
              <a:tr h="926470">
                <a:tc>
                  <a:txBody>
                    <a:bodyPr/>
                    <a:lstStyle/>
                    <a:p>
                      <a:pPr algn="ctr"/>
                      <a:endParaRPr kumimoji="1" lang="ja-JP" altLang="en-US" sz="1500" dirty="0"/>
                    </a:p>
                  </a:txBody>
                  <a:tcPr marL="122456" marR="122456" marT="61228" marB="61228"/>
                </a:tc>
                <a:tc>
                  <a:txBody>
                    <a:bodyPr/>
                    <a:lstStyle/>
                    <a:p>
                      <a:pPr algn="ctr"/>
                      <a:r>
                        <a:rPr kumimoji="1" lang="en-US" altLang="ja-JP" sz="1500" dirty="0"/>
                        <a:t>Why</a:t>
                      </a:r>
                      <a:endParaRPr kumimoji="1" lang="ja-JP" altLang="en-US" sz="1500" dirty="0"/>
                    </a:p>
                  </a:txBody>
                  <a:tcPr marL="122456" marR="122456" marT="61228" marB="61228"/>
                </a:tc>
                <a:tc>
                  <a:txBody>
                    <a:bodyPr/>
                    <a:lstStyle/>
                    <a:p>
                      <a:pPr algn="ctr"/>
                      <a:endParaRPr kumimoji="1" lang="ja-JP" altLang="en-US" sz="1500" dirty="0"/>
                    </a:p>
                  </a:txBody>
                  <a:tcPr marL="122456" marR="122456" marT="61228" marB="61228"/>
                </a:tc>
                <a:extLst>
                  <a:ext uri="{0D108BD9-81ED-4DB2-BD59-A6C34878D82A}">
                    <a16:rowId xmlns:a16="http://schemas.microsoft.com/office/drawing/2014/main" val="3472474749"/>
                  </a:ext>
                </a:extLst>
              </a:tr>
            </a:tbl>
          </a:graphicData>
        </a:graphic>
      </p:graphicFrame>
      <p:sp>
        <p:nvSpPr>
          <p:cNvPr id="10" name="テキスト ボックス 9">
            <a:extLst>
              <a:ext uri="{FF2B5EF4-FFF2-40B4-BE49-F238E27FC236}">
                <a16:creationId xmlns:a16="http://schemas.microsoft.com/office/drawing/2014/main" id="{13A6247B-EBD1-411C-AC33-2990B55CB523}"/>
              </a:ext>
            </a:extLst>
          </p:cNvPr>
          <p:cNvSpPr txBox="1"/>
          <p:nvPr/>
        </p:nvSpPr>
        <p:spPr>
          <a:xfrm>
            <a:off x="4076656" y="5634978"/>
            <a:ext cx="1119217" cy="338554"/>
          </a:xfrm>
          <a:prstGeom prst="rect">
            <a:avLst/>
          </a:prstGeom>
          <a:noFill/>
        </p:spPr>
        <p:txBody>
          <a:bodyPr wrap="none" rtlCol="0">
            <a:spAutoFit/>
          </a:bodyPr>
          <a:lstStyle/>
          <a:p>
            <a:r>
              <a:rPr kumimoji="1" lang="en-US" altLang="ja-JP" sz="1600" dirty="0"/>
              <a:t>5W</a:t>
            </a:r>
            <a:r>
              <a:rPr kumimoji="1" lang="ja-JP" altLang="en-US" sz="1600" dirty="0"/>
              <a:t>マンダラ</a:t>
            </a:r>
            <a:endParaRPr kumimoji="1" lang="en-US" altLang="ja-JP" sz="1600" dirty="0"/>
          </a:p>
        </p:txBody>
      </p:sp>
      <p:sp>
        <p:nvSpPr>
          <p:cNvPr id="11" name="テキスト プレースホルダー 15">
            <a:extLst>
              <a:ext uri="{FF2B5EF4-FFF2-40B4-BE49-F238E27FC236}">
                <a16:creationId xmlns:a16="http://schemas.microsoft.com/office/drawing/2014/main" id="{800AAD68-9CBC-488B-943A-A829772291A8}"/>
              </a:ext>
            </a:extLst>
          </p:cNvPr>
          <p:cNvSpPr txBox="1">
            <a:spLocks/>
          </p:cNvSpPr>
          <p:nvPr/>
        </p:nvSpPr>
        <p:spPr>
          <a:xfrm>
            <a:off x="758281" y="6281936"/>
            <a:ext cx="7627437" cy="576064"/>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800" dirty="0"/>
              <a:t>※</a:t>
            </a:r>
            <a:r>
              <a:rPr lang="ja-JP" altLang="en-US" sz="1800" dirty="0"/>
              <a:t>本ワークショップで出たアイデアを収束させるために、</a:t>
            </a:r>
            <a:r>
              <a:rPr lang="en-US" altLang="ja-JP" sz="1800" dirty="0"/>
              <a:t>5W</a:t>
            </a:r>
            <a:r>
              <a:rPr lang="ja-JP" altLang="en-US" sz="1800" dirty="0"/>
              <a:t>マンダラでアイデアを整理して、整理した内容を踏まえたタイトルを付けてみましょう！</a:t>
            </a:r>
            <a:endParaRPr lang="en-US" altLang="ja-JP" sz="1800" dirty="0"/>
          </a:p>
        </p:txBody>
      </p:sp>
      <p:sp>
        <p:nvSpPr>
          <p:cNvPr id="2" name="正方形/長方形 1">
            <a:extLst>
              <a:ext uri="{FF2B5EF4-FFF2-40B4-BE49-F238E27FC236}">
                <a16:creationId xmlns:a16="http://schemas.microsoft.com/office/drawing/2014/main" id="{F68D9345-2302-4C83-9561-02317F1211D1}"/>
              </a:ext>
            </a:extLst>
          </p:cNvPr>
          <p:cNvSpPr/>
          <p:nvPr/>
        </p:nvSpPr>
        <p:spPr>
          <a:xfrm>
            <a:off x="2411760" y="5914555"/>
            <a:ext cx="4824536" cy="338554"/>
          </a:xfrm>
          <a:prstGeom prst="rect">
            <a:avLst/>
          </a:prstGeom>
        </p:spPr>
        <p:txBody>
          <a:bodyPr wrap="square">
            <a:spAutoFit/>
          </a:bodyPr>
          <a:lstStyle/>
          <a:p>
            <a:r>
              <a:rPr kumimoji="1" lang="ja-JP" altLang="en-US" sz="1600" dirty="0"/>
              <a:t>出典：加藤 昌治 「考具」 阪急コミュニケーションズ</a:t>
            </a:r>
            <a:endParaRPr kumimoji="1" lang="en-US" altLang="ja-JP" sz="1600" dirty="0"/>
          </a:p>
        </p:txBody>
      </p:sp>
    </p:spTree>
    <p:extLst>
      <p:ext uri="{BB962C8B-B14F-4D97-AF65-F5344CB8AC3E}">
        <p14:creationId xmlns:p14="http://schemas.microsoft.com/office/powerpoint/2010/main" val="343494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lang="en-US" altLang="ja-JP" dirty="0"/>
              <a:t>2</a:t>
            </a:r>
            <a:r>
              <a:rPr kumimoji="1" lang="en-US" altLang="ja-JP" dirty="0"/>
              <a:t>.12</a:t>
            </a:r>
            <a:r>
              <a:rPr lang="ja-JP" altLang="en-US" dirty="0"/>
              <a:t> 資料集</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kumimoji="1" lang="en-US" altLang="ja-JP" dirty="0"/>
              <a:t>2.</a:t>
            </a:r>
            <a:r>
              <a:rPr kumimoji="1" lang="ja-JP" altLang="en-US" dirty="0"/>
              <a:t>参考資料</a:t>
            </a:r>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207963" y="884238"/>
            <a:ext cx="8756650" cy="424733"/>
          </a:xfrm>
        </p:spPr>
        <p:txBody>
          <a:bodyPr/>
          <a:lstStyle/>
          <a:p>
            <a:r>
              <a:rPr kumimoji="1" lang="ja-JP" altLang="en-US" dirty="0"/>
              <a:t>アイデアソンを開催する時に参考になる本や</a:t>
            </a:r>
            <a:r>
              <a:rPr lang="en-US" altLang="ja-JP" dirty="0"/>
              <a:t>Web</a:t>
            </a:r>
            <a:r>
              <a:rPr lang="ja-JP" altLang="en-US" dirty="0"/>
              <a:t>リソースをまとめています。</a:t>
            </a:r>
            <a:endParaRPr kumimoji="1" lang="en-US" altLang="ja-JP" dirty="0"/>
          </a:p>
        </p:txBody>
      </p:sp>
      <p:sp>
        <p:nvSpPr>
          <p:cNvPr id="2" name="テキスト プレースホルダー 1">
            <a:extLst>
              <a:ext uri="{FF2B5EF4-FFF2-40B4-BE49-F238E27FC236}">
                <a16:creationId xmlns:a16="http://schemas.microsoft.com/office/drawing/2014/main" id="{026BEF14-E8BB-4B49-98F2-9AEAA0E2CC52}"/>
              </a:ext>
            </a:extLst>
          </p:cNvPr>
          <p:cNvSpPr>
            <a:spLocks noGrp="1"/>
          </p:cNvSpPr>
          <p:nvPr>
            <p:ph type="body" sz="quarter" idx="15"/>
          </p:nvPr>
        </p:nvSpPr>
        <p:spPr>
          <a:xfrm>
            <a:off x="207963" y="1429207"/>
            <a:ext cx="8756650" cy="5096137"/>
          </a:xfrm>
        </p:spPr>
        <p:txBody>
          <a:bodyPr>
            <a:normAutofit lnSpcReduction="10000"/>
          </a:bodyPr>
          <a:lstStyle/>
          <a:p>
            <a:r>
              <a:rPr kumimoji="1" lang="ja-JP" altLang="en-US" dirty="0"/>
              <a:t>参考文献：</a:t>
            </a:r>
            <a:endParaRPr kumimoji="1" lang="en-US" altLang="ja-JP" dirty="0"/>
          </a:p>
          <a:p>
            <a:pPr marL="285750" indent="-285750">
              <a:buFont typeface="Arial" panose="020B0604020202020204" pitchFamily="34" charset="0"/>
              <a:buChar char="•"/>
            </a:pPr>
            <a:r>
              <a:rPr lang="ja-JP" altLang="en-US" sz="1400" dirty="0"/>
              <a:t>須藤順、 原亮 </a:t>
            </a:r>
            <a:r>
              <a:rPr lang="en-US" altLang="ja-JP" sz="1400" dirty="0"/>
              <a:t>(2016)</a:t>
            </a:r>
            <a:r>
              <a:rPr lang="ja-JP" altLang="en-US" sz="1400" dirty="0"/>
              <a:t>「アイデアソン</a:t>
            </a:r>
            <a:r>
              <a:rPr lang="en-US" altLang="ja-JP" sz="1400" dirty="0"/>
              <a:t>!: </a:t>
            </a:r>
            <a:r>
              <a:rPr lang="ja-JP" altLang="en-US" sz="1400" dirty="0"/>
              <a:t>アイデアを実現する最強の方法」徳間書店</a:t>
            </a:r>
          </a:p>
          <a:p>
            <a:pPr marL="285750" indent="-285750">
              <a:buFont typeface="Arial" panose="020B0604020202020204" pitchFamily="34" charset="0"/>
              <a:buChar char="•"/>
            </a:pPr>
            <a:r>
              <a:rPr lang="ja-JP" altLang="en-US" sz="1400" dirty="0"/>
              <a:t>高橋 誠 </a:t>
            </a:r>
            <a:r>
              <a:rPr lang="en-US" altLang="ja-JP" sz="1400" dirty="0"/>
              <a:t>(2007)『</a:t>
            </a:r>
            <a:r>
              <a:rPr lang="ja-JP" altLang="en-US" sz="1400" dirty="0"/>
              <a:t>ブレインライティング 短時間で大量のアイデアを叩き出す「沈黙の発想会議」</a:t>
            </a:r>
            <a:r>
              <a:rPr lang="en-US" altLang="ja-JP" sz="1400" dirty="0"/>
              <a:t>』</a:t>
            </a:r>
            <a:r>
              <a:rPr lang="ja-JP" altLang="en-US" sz="1400" dirty="0"/>
              <a:t>東洋経済新報社</a:t>
            </a:r>
          </a:p>
          <a:p>
            <a:pPr marL="285750" indent="-285750">
              <a:buFont typeface="Arial" panose="020B0604020202020204" pitchFamily="34" charset="0"/>
              <a:buChar char="•"/>
            </a:pPr>
            <a:r>
              <a:rPr lang="ja-JP" altLang="en-US" sz="1400" dirty="0"/>
              <a:t>加藤 昌治 </a:t>
            </a:r>
            <a:r>
              <a:rPr lang="en-US" altLang="ja-JP" sz="1400" dirty="0"/>
              <a:t>(2003)</a:t>
            </a:r>
            <a:r>
              <a:rPr lang="ja-JP" altLang="en-US" sz="1400" dirty="0"/>
              <a:t>「考具 </a:t>
            </a:r>
            <a:r>
              <a:rPr lang="en-US" altLang="ja-JP" sz="1400" dirty="0"/>
              <a:t>―</a:t>
            </a:r>
            <a:r>
              <a:rPr lang="ja-JP" altLang="en-US" sz="1400" dirty="0"/>
              <a:t>考えるための道具、持っていますか</a:t>
            </a:r>
            <a:r>
              <a:rPr lang="en-US" altLang="ja-JP" sz="1400" dirty="0"/>
              <a:t>?</a:t>
            </a:r>
            <a:r>
              <a:rPr lang="ja-JP" altLang="en-US" sz="1400" dirty="0"/>
              <a:t>」</a:t>
            </a:r>
            <a:r>
              <a:rPr lang="en-US" altLang="ja-JP" sz="1400" dirty="0"/>
              <a:t>CCC</a:t>
            </a:r>
            <a:r>
              <a:rPr lang="ja-JP" altLang="en-US" sz="1400" dirty="0"/>
              <a:t>メディアハウス</a:t>
            </a:r>
          </a:p>
          <a:p>
            <a:pPr marL="285750" indent="-285750">
              <a:buFont typeface="Arial" panose="020B0604020202020204" pitchFamily="34" charset="0"/>
              <a:buChar char="•"/>
            </a:pPr>
            <a:r>
              <a:rPr lang="ja-JP" altLang="en-US" sz="1400" dirty="0"/>
              <a:t>ジャック フォスター </a:t>
            </a:r>
            <a:r>
              <a:rPr lang="en-US" altLang="ja-JP" sz="1400" dirty="0"/>
              <a:t>(</a:t>
            </a:r>
            <a:r>
              <a:rPr lang="ja-JP" altLang="en-US" sz="1400" dirty="0"/>
              <a:t>著</a:t>
            </a:r>
            <a:r>
              <a:rPr lang="en-US" altLang="ja-JP" sz="1400" dirty="0"/>
              <a:t>)</a:t>
            </a:r>
            <a:r>
              <a:rPr lang="ja-JP" altLang="en-US" sz="1400" dirty="0" err="1"/>
              <a:t>、</a:t>
            </a:r>
            <a:r>
              <a:rPr lang="ja-JP" altLang="en-US" sz="1400" dirty="0"/>
              <a:t>青島 淑子 </a:t>
            </a:r>
            <a:r>
              <a:rPr lang="en-US" altLang="ja-JP" sz="1400" dirty="0"/>
              <a:t>(</a:t>
            </a:r>
            <a:r>
              <a:rPr lang="ja-JP" altLang="en-US" sz="1400" dirty="0"/>
              <a:t>翻訳</a:t>
            </a:r>
            <a:r>
              <a:rPr lang="en-US" altLang="ja-JP" sz="1400" dirty="0"/>
              <a:t>)</a:t>
            </a:r>
            <a:r>
              <a:rPr lang="ja-JP" altLang="en-US" sz="1400" dirty="0"/>
              <a:t>（</a:t>
            </a:r>
            <a:r>
              <a:rPr lang="en-US" altLang="ja-JP" sz="1400" dirty="0"/>
              <a:t>2003</a:t>
            </a:r>
            <a:r>
              <a:rPr lang="ja-JP" altLang="en-US" sz="1400" dirty="0"/>
              <a:t>）「アイデアのヒント」</a:t>
            </a:r>
            <a:r>
              <a:rPr lang="en-US" altLang="ja-JP" sz="1400" dirty="0"/>
              <a:t>CCC</a:t>
            </a:r>
            <a:r>
              <a:rPr lang="ja-JP" altLang="en-US" sz="1400" dirty="0"/>
              <a:t>メディアハウス</a:t>
            </a:r>
          </a:p>
          <a:p>
            <a:pPr marL="285750" indent="-285750">
              <a:buFont typeface="Arial" panose="020B0604020202020204" pitchFamily="34" charset="0"/>
              <a:buChar char="•"/>
            </a:pPr>
            <a:r>
              <a:rPr lang="ja-JP" altLang="en-US" sz="1400" dirty="0"/>
              <a:t>ジェームス </a:t>
            </a:r>
            <a:r>
              <a:rPr lang="en-US" altLang="ja-JP" sz="1400" dirty="0"/>
              <a:t>W.</a:t>
            </a:r>
            <a:r>
              <a:rPr lang="ja-JP" altLang="en-US" sz="1400" dirty="0"/>
              <a:t>ヤング  </a:t>
            </a:r>
            <a:r>
              <a:rPr lang="en-US" altLang="ja-JP" sz="1400" dirty="0"/>
              <a:t>(</a:t>
            </a:r>
            <a:r>
              <a:rPr lang="ja-JP" altLang="en-US" sz="1400" dirty="0"/>
              <a:t>著</a:t>
            </a:r>
            <a:r>
              <a:rPr lang="en-US" altLang="ja-JP" sz="1400" dirty="0"/>
              <a:t>)</a:t>
            </a:r>
            <a:r>
              <a:rPr lang="ja-JP" altLang="en-US" sz="1400" dirty="0" err="1"/>
              <a:t>、</a:t>
            </a:r>
            <a:r>
              <a:rPr lang="ja-JP" altLang="en-US" sz="1400" dirty="0"/>
              <a:t> 竹内 均 </a:t>
            </a:r>
            <a:r>
              <a:rPr lang="en-US" altLang="ja-JP" sz="1400" dirty="0"/>
              <a:t>(</a:t>
            </a:r>
            <a:r>
              <a:rPr lang="ja-JP" altLang="en-US" sz="1400" dirty="0"/>
              <a:t>解説</a:t>
            </a:r>
            <a:r>
              <a:rPr lang="en-US" altLang="ja-JP" sz="1400" dirty="0"/>
              <a:t>)</a:t>
            </a:r>
            <a:r>
              <a:rPr lang="ja-JP" altLang="en-US" sz="1400" dirty="0" err="1"/>
              <a:t>、</a:t>
            </a:r>
            <a:r>
              <a:rPr lang="ja-JP" altLang="en-US" sz="1400" dirty="0"/>
              <a:t> 今井 茂雄 </a:t>
            </a:r>
            <a:r>
              <a:rPr lang="en-US" altLang="ja-JP" sz="1400" dirty="0"/>
              <a:t>(</a:t>
            </a:r>
            <a:r>
              <a:rPr lang="ja-JP" altLang="en-US" sz="1400" dirty="0"/>
              <a:t>翻訳</a:t>
            </a:r>
            <a:r>
              <a:rPr lang="en-US" altLang="ja-JP" sz="1400" dirty="0"/>
              <a:t>)</a:t>
            </a:r>
            <a:r>
              <a:rPr lang="ja-JP" altLang="en-US" sz="1400" dirty="0"/>
              <a:t>（</a:t>
            </a:r>
            <a:r>
              <a:rPr lang="en-US" altLang="ja-JP" sz="1400" dirty="0"/>
              <a:t>1988</a:t>
            </a:r>
            <a:r>
              <a:rPr lang="ja-JP" altLang="en-US" sz="1400" dirty="0"/>
              <a:t>）「アイデアのつくり方」 </a:t>
            </a:r>
            <a:r>
              <a:rPr lang="en-US" altLang="ja-JP" sz="1400" dirty="0"/>
              <a:t>CCC</a:t>
            </a:r>
            <a:r>
              <a:rPr lang="ja-JP" altLang="en-US" sz="1400" dirty="0"/>
              <a:t>メディアハウス</a:t>
            </a:r>
          </a:p>
          <a:p>
            <a:r>
              <a:rPr kumimoji="1" lang="en-US" altLang="ja-JP" dirty="0"/>
              <a:t>Web</a:t>
            </a:r>
            <a:r>
              <a:rPr kumimoji="1" lang="ja-JP" altLang="en-US" dirty="0"/>
              <a:t>サイト：</a:t>
            </a:r>
            <a:endParaRPr kumimoji="1" lang="en-US" altLang="ja-JP" dirty="0"/>
          </a:p>
          <a:p>
            <a:pPr marL="285750" indent="-285750">
              <a:buFont typeface="Arial" panose="020B0604020202020204" pitchFamily="34" charset="0"/>
              <a:buChar char="•"/>
            </a:pPr>
            <a:r>
              <a:rPr lang="ja-JP" altLang="en-US" sz="1400" dirty="0"/>
              <a:t>エイチタス株式会社 「アイデアソン・ハッカソン運営ガイドブック」 </a:t>
            </a:r>
            <a:r>
              <a:rPr lang="en-US" altLang="ja-JP" sz="1400" dirty="0"/>
              <a:t>URL: </a:t>
            </a:r>
            <a:r>
              <a:rPr lang="en-US" altLang="ja-JP" sz="1400" dirty="0">
                <a:hlinkClick r:id="rId3"/>
              </a:rPr>
              <a:t>https://www.slideshare.net/cc-lab/ver10-30250006</a:t>
            </a:r>
            <a:r>
              <a:rPr lang="ja-JP" altLang="en-US" sz="1400" dirty="0"/>
              <a:t>（</a:t>
            </a:r>
            <a:r>
              <a:rPr lang="en-US" altLang="ja-JP" sz="1400" dirty="0"/>
              <a:t>2018</a:t>
            </a:r>
            <a:r>
              <a:rPr lang="ja-JP" altLang="en-US" sz="1400" dirty="0"/>
              <a:t>年</a:t>
            </a:r>
            <a:r>
              <a:rPr lang="en-US" altLang="ja-JP" sz="1400" dirty="0"/>
              <a:t>10</a:t>
            </a:r>
            <a:r>
              <a:rPr lang="ja-JP" altLang="en-US" sz="1400" dirty="0"/>
              <a:t>月</a:t>
            </a:r>
            <a:r>
              <a:rPr lang="en-US" altLang="ja-JP" sz="1400" dirty="0"/>
              <a:t>29</a:t>
            </a:r>
            <a:r>
              <a:rPr lang="ja-JP" altLang="en-US" sz="1400" dirty="0"/>
              <a:t>日アクセス）</a:t>
            </a:r>
            <a:endParaRPr lang="en-US" altLang="ja-JP" sz="1400" dirty="0"/>
          </a:p>
          <a:p>
            <a:pPr marL="285750" indent="-285750">
              <a:buFont typeface="Arial" panose="020B0604020202020204" pitchFamily="34" charset="0"/>
              <a:buChar char="•"/>
            </a:pPr>
            <a:r>
              <a:rPr lang="en-US" altLang="ja-JP" sz="1400" dirty="0"/>
              <a:t>Code for Japan</a:t>
            </a:r>
            <a:r>
              <a:rPr lang="ja-JP" altLang="en-US" sz="1400" dirty="0"/>
              <a:t>　「</a:t>
            </a:r>
            <a:r>
              <a:rPr lang="en-US" altLang="ja-JP" sz="1400" dirty="0"/>
              <a:t>5/18</a:t>
            </a:r>
            <a:r>
              <a:rPr lang="ja-JP" altLang="en-US" sz="1400" dirty="0"/>
              <a:t>開催 「アイデアソンのやり方を学ぶ」ワークショップ」　</a:t>
            </a:r>
            <a:r>
              <a:rPr lang="en-US" altLang="ja-JP" sz="1400" dirty="0"/>
              <a:t>URL</a:t>
            </a:r>
            <a:r>
              <a:rPr lang="ja-JP" altLang="en-US" sz="1400" dirty="0"/>
              <a:t>：</a:t>
            </a:r>
            <a:r>
              <a:rPr lang="en-US" altLang="ja-JP" sz="1400" dirty="0">
                <a:hlinkClick r:id="rId4"/>
              </a:rPr>
              <a:t>https://www.code4japan.org/story/%E3%80%90%E3%83%AF%E3%83%BC%E3%82%AF%E3%82%B7%E3%83%A7%E3%83%83%E3%83%97%E3%83%AC%E3%83%9D%E3%83%BC%E3%83%88%E3%80%91518%E9%96%8B%E5%82%AC%E3%82%A2%E3%82%A4%E3%83%87%E3%82%A2%E3%82%BD%E3%83%B3/</a:t>
            </a:r>
            <a:r>
              <a:rPr kumimoji="1" lang="ja-JP" altLang="en-US" sz="1400" dirty="0"/>
              <a:t>（</a:t>
            </a:r>
            <a:r>
              <a:rPr kumimoji="1" lang="en-US" altLang="ja-JP" sz="1400" dirty="0"/>
              <a:t>2018</a:t>
            </a:r>
            <a:r>
              <a:rPr kumimoji="1" lang="ja-JP" altLang="en-US" sz="1400" dirty="0"/>
              <a:t>年</a:t>
            </a:r>
            <a:r>
              <a:rPr kumimoji="1" lang="en-US" altLang="ja-JP" sz="1400" dirty="0"/>
              <a:t>10</a:t>
            </a:r>
            <a:r>
              <a:rPr kumimoji="1" lang="ja-JP" altLang="en-US" sz="1400" dirty="0"/>
              <a:t>月</a:t>
            </a:r>
            <a:r>
              <a:rPr kumimoji="1" lang="en-US" altLang="ja-JP" sz="1400" dirty="0"/>
              <a:t>29</a:t>
            </a:r>
            <a:r>
              <a:rPr kumimoji="1" lang="ja-JP" altLang="en-US" sz="1400" dirty="0"/>
              <a:t>日アクセス）</a:t>
            </a:r>
            <a:endParaRPr kumimoji="1" lang="en-US" altLang="ja-JP" sz="1400" dirty="0"/>
          </a:p>
          <a:p>
            <a:pPr marL="285750" indent="-285750">
              <a:buFont typeface="Arial" panose="020B0604020202020204" pitchFamily="34" charset="0"/>
              <a:buChar char="•"/>
            </a:pPr>
            <a:r>
              <a:rPr kumimoji="1" lang="ja-JP" altLang="en-US" sz="1400" dirty="0"/>
              <a:t>アイデアプラント「ブレイン</a:t>
            </a:r>
            <a:r>
              <a:rPr lang="ja-JP" altLang="en-US" sz="1400" dirty="0"/>
              <a:t>・</a:t>
            </a:r>
            <a:r>
              <a:rPr kumimoji="1" lang="ja-JP" altLang="en-US" sz="1400" dirty="0"/>
              <a:t>ライティング・シート</a:t>
            </a:r>
            <a:r>
              <a:rPr kumimoji="1" lang="en-US" altLang="ja-JP" sz="1400" dirty="0"/>
              <a:t>2</a:t>
            </a:r>
            <a:r>
              <a:rPr kumimoji="1" lang="ja-JP" altLang="en-US" sz="1400" dirty="0"/>
              <a:t>」 </a:t>
            </a:r>
            <a:r>
              <a:rPr lang="en-US" altLang="ja-JP" sz="1400" dirty="0"/>
              <a:t>URL: </a:t>
            </a:r>
            <a:r>
              <a:rPr lang="en-US" altLang="ja-JP" sz="1400" dirty="0">
                <a:hlinkClick r:id="rId5"/>
              </a:rPr>
              <a:t>https://ideaplant.jp/products/bws2/index.html</a:t>
            </a:r>
            <a:r>
              <a:rPr lang="en-US" altLang="ja-JP" sz="1400" dirty="0"/>
              <a:t> </a:t>
            </a:r>
            <a:r>
              <a:rPr lang="ja-JP" altLang="en-US" sz="1400" dirty="0"/>
              <a:t>（</a:t>
            </a:r>
            <a:r>
              <a:rPr lang="en-US" altLang="ja-JP" sz="1400" dirty="0"/>
              <a:t>2018</a:t>
            </a:r>
            <a:r>
              <a:rPr lang="ja-JP" altLang="en-US" sz="1400" dirty="0"/>
              <a:t>年</a:t>
            </a:r>
            <a:r>
              <a:rPr lang="en-US" altLang="ja-JP" sz="1400" dirty="0"/>
              <a:t>10</a:t>
            </a:r>
            <a:r>
              <a:rPr lang="ja-JP" altLang="en-US" sz="1400" dirty="0"/>
              <a:t>月</a:t>
            </a:r>
            <a:r>
              <a:rPr lang="en-US" altLang="ja-JP" sz="1400" dirty="0"/>
              <a:t>29</a:t>
            </a:r>
            <a:r>
              <a:rPr lang="ja-JP" altLang="en-US" sz="1400" dirty="0"/>
              <a:t>日アクセス）</a:t>
            </a:r>
            <a:endParaRPr kumimoji="1" lang="en-US" altLang="ja-JP" sz="1400" dirty="0"/>
          </a:p>
          <a:p>
            <a:pPr marL="285750" indent="-285750">
              <a:buFont typeface="Arial" panose="020B0604020202020204" pitchFamily="34" charset="0"/>
              <a:buChar char="•"/>
            </a:pPr>
            <a:r>
              <a:rPr lang="ja-JP" altLang="en-US" sz="1400" dirty="0"/>
              <a:t>アイデアプラント「アイデアトランプ」 </a:t>
            </a:r>
            <a:r>
              <a:rPr lang="en-US" altLang="ja-JP" sz="1400" dirty="0"/>
              <a:t>URL: </a:t>
            </a:r>
            <a:r>
              <a:rPr lang="en-US" altLang="ja-JP" sz="1400" dirty="0">
                <a:hlinkClick r:id="rId6"/>
              </a:rPr>
              <a:t>https://ideaplant.jp/products/ideatrump/index.html</a:t>
            </a:r>
            <a:r>
              <a:rPr lang="ja-JP" altLang="en-US" sz="1400" dirty="0"/>
              <a:t>（</a:t>
            </a:r>
            <a:r>
              <a:rPr lang="en-US" altLang="ja-JP" sz="1400" dirty="0"/>
              <a:t>2018</a:t>
            </a:r>
            <a:r>
              <a:rPr lang="ja-JP" altLang="en-US" sz="1400" dirty="0"/>
              <a:t>年</a:t>
            </a:r>
            <a:r>
              <a:rPr lang="en-US" altLang="ja-JP" sz="1400" dirty="0"/>
              <a:t>10</a:t>
            </a:r>
            <a:r>
              <a:rPr lang="ja-JP" altLang="en-US" sz="1400" dirty="0"/>
              <a:t>月</a:t>
            </a:r>
            <a:r>
              <a:rPr lang="en-US" altLang="ja-JP" sz="1400" dirty="0"/>
              <a:t>29</a:t>
            </a:r>
            <a:r>
              <a:rPr lang="ja-JP" altLang="en-US" sz="1400" dirty="0"/>
              <a:t>日アクセス）</a:t>
            </a:r>
            <a:endParaRPr lang="en-US" altLang="ja-JP" sz="1400" dirty="0"/>
          </a:p>
          <a:p>
            <a:pPr marL="285750" indent="-285750">
              <a:buFont typeface="Arial" panose="020B0604020202020204" pitchFamily="34" charset="0"/>
              <a:buChar char="•"/>
            </a:pPr>
            <a:r>
              <a:rPr lang="zh-CN" altLang="en-US" sz="1400" dirty="0"/>
              <a:t>情報科学芸術大学院大学</a:t>
            </a:r>
            <a:r>
              <a:rPr lang="ja-JP" altLang="en-US" sz="1400" dirty="0"/>
              <a:t>「ハッカソン／メイカソン参加同意書と終了後の確認書および</a:t>
            </a:r>
            <a:r>
              <a:rPr lang="en-US" altLang="ja-JP" sz="1400" dirty="0"/>
              <a:t>FAQ</a:t>
            </a:r>
            <a:r>
              <a:rPr lang="ja-JP" altLang="en-US" sz="1400" dirty="0"/>
              <a:t>」 </a:t>
            </a:r>
            <a:r>
              <a:rPr lang="en-US" altLang="ja-JP" sz="1400" dirty="0">
                <a:hlinkClick r:id="rId7"/>
              </a:rPr>
              <a:t>URL:https://github.com/saygo/makeathon_agreement</a:t>
            </a:r>
            <a:r>
              <a:rPr lang="ja-JP" altLang="en-US" sz="1400" dirty="0"/>
              <a:t> （</a:t>
            </a:r>
            <a:r>
              <a:rPr lang="en-US" altLang="ja-JP" sz="1400" dirty="0"/>
              <a:t>2018</a:t>
            </a:r>
            <a:r>
              <a:rPr lang="ja-JP" altLang="en-US" sz="1400" dirty="0"/>
              <a:t>年</a:t>
            </a:r>
            <a:r>
              <a:rPr lang="en-US" altLang="ja-JP" sz="1400" dirty="0"/>
              <a:t>10</a:t>
            </a:r>
            <a:r>
              <a:rPr lang="ja-JP" altLang="en-US" sz="1400" dirty="0"/>
              <a:t>月</a:t>
            </a:r>
            <a:r>
              <a:rPr lang="en-US" altLang="ja-JP" sz="1400" dirty="0"/>
              <a:t>29</a:t>
            </a:r>
            <a:r>
              <a:rPr lang="ja-JP" altLang="en-US" sz="1400" dirty="0"/>
              <a:t>日アクセス）</a:t>
            </a:r>
            <a:endParaRPr lang="en-US" altLang="ja-JP" sz="1400" dirty="0"/>
          </a:p>
          <a:p>
            <a:pPr marL="285750" indent="-285750">
              <a:buFont typeface="Arial" panose="020B0604020202020204" pitchFamily="34" charset="0"/>
              <a:buChar char="•"/>
            </a:pPr>
            <a:endParaRPr kumimoji="1" lang="en-US" altLang="ja-JP" sz="1400" dirty="0"/>
          </a:p>
          <a:p>
            <a:endParaRPr kumimoji="1" lang="ja-JP" altLang="en-US" dirty="0"/>
          </a:p>
        </p:txBody>
      </p:sp>
    </p:spTree>
    <p:extLst>
      <p:ext uri="{BB962C8B-B14F-4D97-AF65-F5344CB8AC3E}">
        <p14:creationId xmlns:p14="http://schemas.microsoft.com/office/powerpoint/2010/main" val="288356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39986AB-C963-4E9A-8E1F-FC92C1E55AFD}"/>
              </a:ext>
            </a:extLst>
          </p:cNvPr>
          <p:cNvSpPr>
            <a:spLocks noGrp="1"/>
          </p:cNvSpPr>
          <p:nvPr>
            <p:ph type="body" sz="quarter" idx="13"/>
          </p:nvPr>
        </p:nvSpPr>
        <p:spPr/>
        <p:txBody>
          <a:bodyPr>
            <a:normAutofit/>
          </a:bodyPr>
          <a:lstStyle/>
          <a:p>
            <a:r>
              <a:rPr lang="ja-JP" altLang="en-US" dirty="0"/>
              <a:t>アイデアソン体験</a:t>
            </a:r>
            <a:endParaRPr lang="en-US" altLang="ja-JP" dirty="0"/>
          </a:p>
          <a:p>
            <a:r>
              <a:rPr lang="ja-JP" altLang="en-US" dirty="0"/>
              <a:t>参考資料</a:t>
            </a:r>
            <a:endParaRPr lang="en-US" altLang="ja-JP" dirty="0"/>
          </a:p>
          <a:p>
            <a:endParaRPr lang="en-US" altLang="ja-JP" dirty="0"/>
          </a:p>
          <a:p>
            <a:pPr marL="0" indent="0">
              <a:buNone/>
            </a:pPr>
            <a:endParaRPr kumimoji="1" lang="ja-JP" altLang="en-US" dirty="0"/>
          </a:p>
        </p:txBody>
      </p:sp>
      <p:sp>
        <p:nvSpPr>
          <p:cNvPr id="3" name="スライド番号プレースホルダー 2">
            <a:extLst>
              <a:ext uri="{FF2B5EF4-FFF2-40B4-BE49-F238E27FC236}">
                <a16:creationId xmlns:a16="http://schemas.microsoft.com/office/drawing/2014/main" id="{FAC420B6-FF8E-4AF8-8813-679F8F57AEDF}"/>
              </a:ext>
            </a:extLst>
          </p:cNvPr>
          <p:cNvSpPr>
            <a:spLocks noGrp="1"/>
          </p:cNvSpPr>
          <p:nvPr>
            <p:ph type="sldNum" sz="quarter" idx="12"/>
          </p:nvPr>
        </p:nvSpPr>
        <p:spPr/>
        <p:txBody>
          <a:bodyPr/>
          <a:lstStyle/>
          <a:p>
            <a:fld id="{EEDB8509-CC2C-4EC7-9C2E-996B98B58898}" type="slidenum">
              <a:rPr kumimoji="1" lang="ja-JP" altLang="en-US" smtClean="0"/>
              <a:pPr/>
              <a:t>3</a:t>
            </a:fld>
            <a:endParaRPr kumimoji="1" lang="ja-JP" altLang="en-US" dirty="0"/>
          </a:p>
        </p:txBody>
      </p:sp>
    </p:spTree>
    <p:extLst>
      <p:ext uri="{BB962C8B-B14F-4D97-AF65-F5344CB8AC3E}">
        <p14:creationId xmlns:p14="http://schemas.microsoft.com/office/powerpoint/2010/main" val="126234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11"/>
          <p:cNvSpPr>
            <a:spLocks noChangeArrowheads="1"/>
          </p:cNvSpPr>
          <p:nvPr/>
        </p:nvSpPr>
        <p:spPr bwMode="gray">
          <a:xfrm>
            <a:off x="251520" y="2771636"/>
            <a:ext cx="864000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 name="テキスト ボックス 6"/>
          <p:cNvSpPr txBox="1"/>
          <p:nvPr/>
        </p:nvSpPr>
        <p:spPr>
          <a:xfrm>
            <a:off x="899592" y="3212976"/>
            <a:ext cx="5328592" cy="400110"/>
          </a:xfrm>
          <a:prstGeom prst="rect">
            <a:avLst/>
          </a:prstGeom>
          <a:noFill/>
        </p:spPr>
        <p:txBody>
          <a:bodyPr wrap="square" rtlCol="0">
            <a:spAutoFit/>
          </a:bodyPr>
          <a:lstStyle/>
          <a:p>
            <a:r>
              <a:rPr kumimoji="1" lang="ja-JP" altLang="en-US" sz="2000" dirty="0"/>
              <a:t>ワークショップ</a:t>
            </a:r>
          </a:p>
        </p:txBody>
      </p:sp>
      <p:sp>
        <p:nvSpPr>
          <p:cNvPr id="8" name="Text Box 35"/>
          <p:cNvSpPr txBox="1">
            <a:spLocks noChangeArrowheads="1"/>
          </p:cNvSpPr>
          <p:nvPr/>
        </p:nvSpPr>
        <p:spPr bwMode="gray">
          <a:xfrm>
            <a:off x="561975" y="2153703"/>
            <a:ext cx="995785" cy="553998"/>
          </a:xfrm>
          <a:prstGeom prst="rect">
            <a:avLst/>
          </a:prstGeom>
          <a:noFill/>
          <a:ln w="9525">
            <a:noFill/>
            <a:miter lim="800000"/>
            <a:headEnd/>
            <a:tailEnd/>
          </a:ln>
          <a:effectLst/>
        </p:spPr>
        <p:txBody>
          <a:bodyPr wrap="none">
            <a:spAutoFit/>
          </a:bodyPr>
          <a:lstStyle/>
          <a:p>
            <a:pPr>
              <a:lnSpc>
                <a:spcPct val="100000"/>
              </a:lnSpc>
            </a:pPr>
            <a:r>
              <a:rPr lang="en-US" altLang="ja-JP" sz="3000" dirty="0">
                <a:solidFill>
                  <a:schemeClr val="tx1"/>
                </a:solidFill>
                <a:latin typeface="+mj-lt"/>
                <a:ea typeface="Meiryo UI" panose="020B0604030504040204" pitchFamily="50" charset="-128"/>
                <a:cs typeface="Arial Unicode MS" pitchFamily="50" charset="-128"/>
              </a:rPr>
              <a:t>END</a:t>
            </a:r>
          </a:p>
        </p:txBody>
      </p:sp>
      <p:sp>
        <p:nvSpPr>
          <p:cNvPr id="2" name="スライド番号プレースホルダー 1">
            <a:extLst>
              <a:ext uri="{FF2B5EF4-FFF2-40B4-BE49-F238E27FC236}">
                <a16:creationId xmlns:a16="http://schemas.microsoft.com/office/drawing/2014/main" id="{FC1734D4-8CE8-4525-B3D3-0C93A1E0909A}"/>
              </a:ext>
            </a:extLst>
          </p:cNvPr>
          <p:cNvSpPr>
            <a:spLocks noGrp="1"/>
          </p:cNvSpPr>
          <p:nvPr>
            <p:ph type="sldNum" sz="quarter" idx="12"/>
          </p:nvPr>
        </p:nvSpPr>
        <p:spPr>
          <a:xfrm>
            <a:off x="7069777" y="6478887"/>
            <a:ext cx="2057400" cy="365125"/>
          </a:xfrm>
        </p:spPr>
        <p:txBody>
          <a:bodyPr/>
          <a:lstStyle/>
          <a:p>
            <a:fld id="{EEDB8509-CC2C-4EC7-9C2E-996B98B58898}" type="slidenum">
              <a:rPr kumimoji="1" lang="ja-JP" altLang="en-US" smtClean="0"/>
              <a:t>30</a:t>
            </a:fld>
            <a:endParaRPr kumimoji="1" lang="ja-JP" altLang="en-US" dirty="0"/>
          </a:p>
        </p:txBody>
      </p:sp>
    </p:spTree>
    <p:extLst>
      <p:ext uri="{BB962C8B-B14F-4D97-AF65-F5344CB8AC3E}">
        <p14:creationId xmlns:p14="http://schemas.microsoft.com/office/powerpoint/2010/main" val="382276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39986AB-C963-4E9A-8E1F-FC92C1E55AFD}"/>
              </a:ext>
            </a:extLst>
          </p:cNvPr>
          <p:cNvSpPr>
            <a:spLocks noGrp="1"/>
          </p:cNvSpPr>
          <p:nvPr>
            <p:ph type="body" sz="quarter" idx="13"/>
          </p:nvPr>
        </p:nvSpPr>
        <p:spPr>
          <a:xfrm>
            <a:off x="971600" y="2998740"/>
            <a:ext cx="6912768" cy="3310579"/>
          </a:xfrm>
        </p:spPr>
        <p:txBody>
          <a:bodyPr>
            <a:normAutofit/>
          </a:bodyPr>
          <a:lstStyle/>
          <a:p>
            <a:r>
              <a:rPr lang="ja-JP" altLang="en-US" dirty="0"/>
              <a:t>アイデアソン体験</a:t>
            </a:r>
            <a:endParaRPr lang="en-US" altLang="ja-JP" dirty="0"/>
          </a:p>
          <a:p>
            <a:r>
              <a:rPr lang="ja-JP" altLang="en-US" dirty="0">
                <a:solidFill>
                  <a:schemeClr val="bg1">
                    <a:lumMod val="75000"/>
                  </a:schemeClr>
                </a:solidFill>
              </a:rPr>
              <a:t>参考資料</a:t>
            </a:r>
            <a:endParaRPr lang="en-US" altLang="ja-JP" dirty="0">
              <a:solidFill>
                <a:schemeClr val="bg1">
                  <a:lumMod val="75000"/>
                </a:schemeClr>
              </a:solidFill>
            </a:endParaRPr>
          </a:p>
          <a:p>
            <a:pPr marL="0" indent="0">
              <a:buNone/>
            </a:pPr>
            <a:endParaRPr kumimoji="1" lang="ja-JP" altLang="en-US" dirty="0"/>
          </a:p>
        </p:txBody>
      </p:sp>
      <p:sp>
        <p:nvSpPr>
          <p:cNvPr id="3" name="スライド番号プレースホルダー 2">
            <a:extLst>
              <a:ext uri="{FF2B5EF4-FFF2-40B4-BE49-F238E27FC236}">
                <a16:creationId xmlns:a16="http://schemas.microsoft.com/office/drawing/2014/main" id="{21434FEA-9DBC-453F-8366-C5BE8CBF95F0}"/>
              </a:ext>
            </a:extLst>
          </p:cNvPr>
          <p:cNvSpPr>
            <a:spLocks noGrp="1"/>
          </p:cNvSpPr>
          <p:nvPr>
            <p:ph type="sldNum" sz="quarter" idx="12"/>
          </p:nvPr>
        </p:nvSpPr>
        <p:spPr/>
        <p:txBody>
          <a:bodyPr/>
          <a:lstStyle/>
          <a:p>
            <a:fld id="{EEDB8509-CC2C-4EC7-9C2E-996B98B58898}" type="slidenum">
              <a:rPr kumimoji="1" lang="ja-JP" altLang="en-US" smtClean="0"/>
              <a:pPr/>
              <a:t>4</a:t>
            </a:fld>
            <a:endParaRPr kumimoji="1" lang="ja-JP" altLang="en-US" dirty="0"/>
          </a:p>
        </p:txBody>
      </p:sp>
    </p:spTree>
    <p:extLst>
      <p:ext uri="{BB962C8B-B14F-4D97-AF65-F5344CB8AC3E}">
        <p14:creationId xmlns:p14="http://schemas.microsoft.com/office/powerpoint/2010/main" val="368931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427B3075-4545-4412-8A8D-571DFEAF1CE5}"/>
              </a:ext>
            </a:extLst>
          </p:cNvPr>
          <p:cNvSpPr/>
          <p:nvPr/>
        </p:nvSpPr>
        <p:spPr>
          <a:xfrm>
            <a:off x="5040052" y="6302500"/>
            <a:ext cx="3816424" cy="504056"/>
          </a:xfrm>
          <a:prstGeom prst="wedgeRoundRectCallout">
            <a:avLst>
              <a:gd name="adj1" fmla="val -37536"/>
              <a:gd name="adj2" fmla="val -173545"/>
              <a:gd name="adj3" fmla="val 16667"/>
            </a:avLst>
          </a:prstGeom>
          <a:solidFill>
            <a:srgbClr val="B5C7E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solidFill>
                  <a:schemeClr val="tx1"/>
                </a:solidFill>
              </a:rPr>
              <a:t>本日のワークショップでは</a:t>
            </a:r>
            <a:endParaRPr kumimoji="1" lang="en-US" altLang="ja-JP" sz="1600" dirty="0">
              <a:solidFill>
                <a:schemeClr val="tx1"/>
              </a:solidFill>
            </a:endParaRPr>
          </a:p>
          <a:p>
            <a:pPr algn="ctr"/>
            <a:r>
              <a:rPr kumimoji="1" lang="en-US" altLang="ja-JP" sz="1600" dirty="0">
                <a:solidFill>
                  <a:schemeClr val="tx1"/>
                </a:solidFill>
              </a:rPr>
              <a:t>2.</a:t>
            </a:r>
            <a:r>
              <a:rPr kumimoji="1" lang="ja-JP" altLang="en-US" sz="1600" dirty="0">
                <a:solidFill>
                  <a:schemeClr val="tx1"/>
                </a:solidFill>
              </a:rPr>
              <a:t>アイスブレイクと、</a:t>
            </a:r>
            <a:r>
              <a:rPr kumimoji="1" lang="en-US" altLang="ja-JP" sz="1600" dirty="0">
                <a:solidFill>
                  <a:schemeClr val="tx1"/>
                </a:solidFill>
              </a:rPr>
              <a:t>3.</a:t>
            </a:r>
            <a:r>
              <a:rPr kumimoji="1" lang="ja-JP" altLang="en-US" sz="1600" dirty="0">
                <a:solidFill>
                  <a:schemeClr val="tx1"/>
                </a:solidFill>
              </a:rPr>
              <a:t>ブレストを体験します。</a:t>
            </a:r>
            <a:endParaRPr kumimoji="1" lang="en-US" altLang="ja-JP" sz="1600" dirty="0">
              <a:solidFill>
                <a:schemeClr val="tx1"/>
              </a:solidFill>
            </a:endParaRPr>
          </a:p>
        </p:txBody>
      </p:sp>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1.1 </a:t>
            </a:r>
            <a:r>
              <a:rPr lang="ja-JP" altLang="en-US" dirty="0"/>
              <a:t>アイデアソンとは？</a:t>
            </a:r>
            <a:endParaRPr kumimoji="1" lang="ja-JP" altLang="en-US" dirty="0"/>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a:xfrm>
            <a:off x="8604448" y="6525344"/>
            <a:ext cx="504056" cy="288032"/>
          </a:xfrm>
        </p:spPr>
        <p:txBody>
          <a:bodyPr/>
          <a:lstStyle/>
          <a:p>
            <a:fld id="{EEDB8509-CC2C-4EC7-9C2E-996B98B58898}" type="slidenum">
              <a:rPr kumimoji="1" lang="ja-JP" altLang="en-US" smtClean="0"/>
              <a:pPr/>
              <a:t>5</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kumimoji="1" lang="en-US" altLang="ja-JP" dirty="0"/>
              <a:t>1.</a:t>
            </a:r>
            <a:r>
              <a:rPr lang="ja-JP" altLang="en-US" dirty="0"/>
              <a:t>アイデアソン体験</a:t>
            </a:r>
            <a:endParaRPr kumimoji="1" lang="ja-JP" altLang="en-US" dirty="0"/>
          </a:p>
        </p:txBody>
      </p:sp>
      <p:sp>
        <p:nvSpPr>
          <p:cNvPr id="7" name="テキスト プレースホルダー 6">
            <a:extLst>
              <a:ext uri="{FF2B5EF4-FFF2-40B4-BE49-F238E27FC236}">
                <a16:creationId xmlns:a16="http://schemas.microsoft.com/office/drawing/2014/main" id="{2BEB29FA-78C0-4E75-9191-2E5D6BA195B3}"/>
              </a:ext>
            </a:extLst>
          </p:cNvPr>
          <p:cNvSpPr>
            <a:spLocks noGrp="1"/>
          </p:cNvSpPr>
          <p:nvPr>
            <p:ph type="body" sz="quarter" idx="14"/>
          </p:nvPr>
        </p:nvSpPr>
        <p:spPr>
          <a:xfrm>
            <a:off x="0" y="884239"/>
            <a:ext cx="9143999" cy="936252"/>
          </a:xfrm>
        </p:spPr>
        <p:txBody>
          <a:bodyPr>
            <a:normAutofit fontScale="92500"/>
          </a:bodyPr>
          <a:lstStyle/>
          <a:p>
            <a:r>
              <a:rPr lang="ja-JP" altLang="en-US" dirty="0"/>
              <a:t>アイデアソン（</a:t>
            </a:r>
            <a:r>
              <a:rPr lang="en-US" altLang="ja-JP" dirty="0" err="1"/>
              <a:t>Ideathon</a:t>
            </a:r>
            <a:r>
              <a:rPr lang="ja-JP" altLang="en-US" dirty="0"/>
              <a:t>）とは、「アイデア（</a:t>
            </a:r>
            <a:r>
              <a:rPr lang="en-US" altLang="ja-JP" dirty="0"/>
              <a:t>Idea</a:t>
            </a:r>
            <a:r>
              <a:rPr lang="ja-JP" altLang="en-US" dirty="0"/>
              <a:t>）」</a:t>
            </a:r>
            <a:r>
              <a:rPr lang="en-US" altLang="ja-JP" dirty="0"/>
              <a:t>+</a:t>
            </a:r>
            <a:r>
              <a:rPr lang="ja-JP" altLang="en-US" dirty="0"/>
              <a:t>「マラソン（</a:t>
            </a:r>
            <a:r>
              <a:rPr lang="en-US" altLang="ja-JP" dirty="0"/>
              <a:t>Marathon</a:t>
            </a:r>
            <a:r>
              <a:rPr lang="ja-JP" altLang="en-US" dirty="0"/>
              <a:t>）」を合わせた造語です。多様な人が集まり、グループワークを通じて、課題解決のためのアイデア出しや、新しいサービスや商品のアイデア創出を行うためのイベント（アイデア出しのワークショップ）になります。</a:t>
            </a:r>
          </a:p>
        </p:txBody>
      </p:sp>
      <p:sp>
        <p:nvSpPr>
          <p:cNvPr id="4" name="テキスト プレースホルダー 3">
            <a:extLst>
              <a:ext uri="{FF2B5EF4-FFF2-40B4-BE49-F238E27FC236}">
                <a16:creationId xmlns:a16="http://schemas.microsoft.com/office/drawing/2014/main" id="{17BA48EA-0900-4534-9F66-96EBDD720EEC}"/>
              </a:ext>
            </a:extLst>
          </p:cNvPr>
          <p:cNvSpPr>
            <a:spLocks noGrp="1"/>
          </p:cNvSpPr>
          <p:nvPr>
            <p:ph type="body" sz="quarter" idx="15"/>
          </p:nvPr>
        </p:nvSpPr>
        <p:spPr>
          <a:xfrm>
            <a:off x="1" y="1885756"/>
            <a:ext cx="9144000" cy="1029800"/>
          </a:xfrm>
        </p:spPr>
        <p:txBody>
          <a:bodyPr/>
          <a:lstStyle/>
          <a:p>
            <a:r>
              <a:rPr lang="ja-JP" altLang="en-US" dirty="0"/>
              <a:t>元々はハッカソン（</a:t>
            </a:r>
            <a:r>
              <a:rPr lang="en-US" altLang="ja-JP" dirty="0"/>
              <a:t>※</a:t>
            </a:r>
            <a:r>
              <a:rPr lang="ja-JP" altLang="en-US" dirty="0"/>
              <a:t>）の導入部分で、アイデア創出ワークとして実施していたもので、このアイデア創出部分を抜き出したものがアイデアソンになります。</a:t>
            </a:r>
            <a:endParaRPr lang="en-US" altLang="ja-JP" dirty="0"/>
          </a:p>
        </p:txBody>
      </p:sp>
      <p:sp>
        <p:nvSpPr>
          <p:cNvPr id="2" name="テキスト ボックス 1">
            <a:extLst>
              <a:ext uri="{FF2B5EF4-FFF2-40B4-BE49-F238E27FC236}">
                <a16:creationId xmlns:a16="http://schemas.microsoft.com/office/drawing/2014/main" id="{E85551B3-B640-4C61-A66B-5FB13C035B72}"/>
              </a:ext>
            </a:extLst>
          </p:cNvPr>
          <p:cNvSpPr txBox="1"/>
          <p:nvPr/>
        </p:nvSpPr>
        <p:spPr>
          <a:xfrm>
            <a:off x="3131839" y="2190195"/>
            <a:ext cx="580419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sz="1200" dirty="0"/>
              <a:t>※</a:t>
            </a:r>
            <a:r>
              <a:rPr kumimoji="1" lang="ja-JP" altLang="en-US" sz="1200" dirty="0"/>
              <a:t>ハッカソン</a:t>
            </a:r>
            <a:r>
              <a:rPr kumimoji="1" lang="en-US" altLang="ja-JP" sz="1200" dirty="0"/>
              <a:t>(hackathon)</a:t>
            </a:r>
            <a:r>
              <a:rPr kumimoji="1" lang="ja-JP" altLang="en-US" sz="1200" dirty="0"/>
              <a:t>とは</a:t>
            </a:r>
            <a:endParaRPr kumimoji="1" lang="en-US" altLang="ja-JP" sz="1200" dirty="0"/>
          </a:p>
          <a:p>
            <a:r>
              <a:rPr kumimoji="1" lang="ja-JP" altLang="en-US" sz="1200" dirty="0"/>
              <a:t>ハック</a:t>
            </a:r>
            <a:r>
              <a:rPr kumimoji="1" lang="en-US" altLang="ja-JP" sz="1200" dirty="0"/>
              <a:t>(Hack)</a:t>
            </a:r>
            <a:r>
              <a:rPr kumimoji="1" lang="ja-JP" altLang="en-US" sz="1200" dirty="0"/>
              <a:t>とマラソン</a:t>
            </a:r>
            <a:r>
              <a:rPr kumimoji="1" lang="en-US" altLang="ja-JP" sz="1200" dirty="0"/>
              <a:t>(Marathon)</a:t>
            </a:r>
            <a:r>
              <a:rPr kumimoji="1" lang="ja-JP" altLang="en-US" sz="1200" dirty="0"/>
              <a:t>を掛け合わせた造語で、プログラマ、デザイナー、プランナーなどが集まり、短期集中で、新たなサービスやアプリケーションのプロトタイプを開発する取り組み</a:t>
            </a:r>
          </a:p>
        </p:txBody>
      </p:sp>
      <p:sp>
        <p:nvSpPr>
          <p:cNvPr id="12" name="テキスト ボックス 11">
            <a:extLst>
              <a:ext uri="{FF2B5EF4-FFF2-40B4-BE49-F238E27FC236}">
                <a16:creationId xmlns:a16="http://schemas.microsoft.com/office/drawing/2014/main" id="{F813DA06-DE02-40BC-9740-8501BC0043E3}"/>
              </a:ext>
            </a:extLst>
          </p:cNvPr>
          <p:cNvSpPr txBox="1"/>
          <p:nvPr/>
        </p:nvSpPr>
        <p:spPr>
          <a:xfrm>
            <a:off x="35496" y="2980821"/>
            <a:ext cx="6408712" cy="3924151"/>
          </a:xfrm>
          <a:prstGeom prst="rect">
            <a:avLst/>
          </a:prstGeom>
          <a:noFill/>
        </p:spPr>
        <p:txBody>
          <a:bodyPr wrap="square" rtlCol="0">
            <a:spAutoFit/>
          </a:bodyPr>
          <a:lstStyle/>
          <a:p>
            <a:pPr>
              <a:spcBef>
                <a:spcPts val="600"/>
              </a:spcBef>
            </a:pPr>
            <a:r>
              <a:rPr kumimoji="1" lang="ja-JP" altLang="en-US" sz="1600" dirty="0"/>
              <a:t>アイデアソンは半日か</a:t>
            </a:r>
            <a:r>
              <a:rPr kumimoji="1" lang="en-US" altLang="ja-JP" sz="1600" dirty="0"/>
              <a:t>1</a:t>
            </a:r>
            <a:r>
              <a:rPr kumimoji="1" lang="ja-JP" altLang="en-US" sz="1600" dirty="0"/>
              <a:t>日で開催され、通常は</a:t>
            </a:r>
            <a:r>
              <a:rPr kumimoji="1" lang="en-US" altLang="ja-JP" sz="1600" dirty="0"/>
              <a:t>5</a:t>
            </a:r>
            <a:r>
              <a:rPr kumimoji="1" lang="ja-JP" altLang="en-US" sz="1600" dirty="0" err="1"/>
              <a:t>つの</a:t>
            </a:r>
            <a:r>
              <a:rPr kumimoji="1" lang="ja-JP" altLang="en-US" sz="1600" dirty="0"/>
              <a:t>フェーズに分かれています。</a:t>
            </a:r>
          </a:p>
          <a:p>
            <a:pPr marL="342900" indent="-342900">
              <a:spcBef>
                <a:spcPts val="600"/>
              </a:spcBef>
              <a:buFont typeface="+mj-lt"/>
              <a:buAutoNum type="arabicPeriod"/>
            </a:pPr>
            <a:r>
              <a:rPr kumimoji="1" lang="ja-JP" altLang="en-US" sz="1600" dirty="0"/>
              <a:t>インプットセミナー</a:t>
            </a:r>
            <a:br>
              <a:rPr kumimoji="1" lang="en-US" altLang="ja-JP" sz="1600" dirty="0"/>
            </a:br>
            <a:r>
              <a:rPr kumimoji="1" lang="ja-JP" altLang="en-US" sz="1600" dirty="0"/>
              <a:t>参加者全員が当日のテーマに詳しいわけではありませんので、テーマの領域で詳しい人に情報提供セミナーを行ってもらいます。</a:t>
            </a:r>
            <a:endParaRPr kumimoji="1" lang="en-US" altLang="ja-JP" sz="1600" dirty="0"/>
          </a:p>
          <a:p>
            <a:pPr marL="342900" indent="-342900">
              <a:spcBef>
                <a:spcPts val="600"/>
              </a:spcBef>
              <a:buFont typeface="+mj-lt"/>
              <a:buAutoNum type="arabicPeriod"/>
            </a:pPr>
            <a:r>
              <a:rPr kumimoji="1" lang="ja-JP" altLang="en-US" sz="1600" dirty="0"/>
              <a:t>アイスブレイク</a:t>
            </a:r>
            <a:br>
              <a:rPr kumimoji="1" lang="en-US" altLang="ja-JP" sz="1600" dirty="0"/>
            </a:br>
            <a:r>
              <a:rPr kumimoji="1" lang="ja-JP" altLang="en-US" sz="1600" dirty="0"/>
              <a:t>アイデアソンでは多様な参加者を集めるため、初めて会う人が多く参加します。そのため、アイスブレイクは不可欠になります。</a:t>
            </a:r>
            <a:endParaRPr kumimoji="1" lang="en-US" altLang="ja-JP" sz="1600" dirty="0"/>
          </a:p>
          <a:p>
            <a:pPr marL="342900" indent="-342900">
              <a:spcBef>
                <a:spcPts val="600"/>
              </a:spcBef>
              <a:buFont typeface="+mj-lt"/>
              <a:buAutoNum type="arabicPeriod"/>
            </a:pPr>
            <a:r>
              <a:rPr kumimoji="1" lang="ja-JP" altLang="en-US" sz="1600" dirty="0"/>
              <a:t>ブレスト（アイデアの発散）</a:t>
            </a:r>
            <a:br>
              <a:rPr kumimoji="1" lang="en-US" altLang="ja-JP" sz="1600" dirty="0"/>
            </a:br>
            <a:r>
              <a:rPr kumimoji="1" lang="ja-JP" altLang="en-US" sz="1600" dirty="0"/>
              <a:t>アイデアソンの前半は、アイデアの発散フェーズです。いくつかアイデアソン向けのワークがありますので、参加者やテーマに合わせて選択します。</a:t>
            </a:r>
            <a:endParaRPr kumimoji="1" lang="en-US" altLang="ja-JP" sz="1600" dirty="0"/>
          </a:p>
          <a:p>
            <a:pPr marL="342900" indent="-342900">
              <a:spcBef>
                <a:spcPts val="600"/>
              </a:spcBef>
              <a:buFont typeface="+mj-lt"/>
              <a:buAutoNum type="arabicPeriod"/>
            </a:pPr>
            <a:r>
              <a:rPr kumimoji="1" lang="ja-JP" altLang="en-US" sz="1600" dirty="0"/>
              <a:t>ブラッシュアップ（アイデアの収束）</a:t>
            </a:r>
            <a:br>
              <a:rPr kumimoji="1" lang="en-US" altLang="ja-JP" sz="1600" dirty="0"/>
            </a:br>
            <a:r>
              <a:rPr kumimoji="1" lang="ja-JP" altLang="en-US" sz="1600" dirty="0"/>
              <a:t>ブレストで出たたくさんのアイデアを、収束させて企画に近づけていきます。</a:t>
            </a:r>
            <a:endParaRPr kumimoji="1" lang="en-US" altLang="ja-JP" sz="1600" dirty="0"/>
          </a:p>
          <a:p>
            <a:pPr marL="342900" indent="-342900">
              <a:spcBef>
                <a:spcPts val="600"/>
              </a:spcBef>
              <a:buFont typeface="+mj-lt"/>
              <a:buAutoNum type="arabicPeriod"/>
            </a:pPr>
            <a:r>
              <a:rPr kumimoji="1" lang="ja-JP" altLang="en-US" sz="1600" dirty="0"/>
              <a:t>発表</a:t>
            </a:r>
            <a:br>
              <a:rPr kumimoji="1" lang="en-US" altLang="ja-JP" sz="1600" dirty="0"/>
            </a:br>
            <a:r>
              <a:rPr kumimoji="1" lang="ja-JP" altLang="en-US" sz="1600" dirty="0"/>
              <a:t>最後にチームでまとめたアイデアを発表してもらいます。</a:t>
            </a:r>
            <a:endParaRPr kumimoji="1" lang="en-US" altLang="ja-JP" sz="1600" dirty="0"/>
          </a:p>
        </p:txBody>
      </p:sp>
      <p:pic>
        <p:nvPicPr>
          <p:cNvPr id="10" name="Picture 2" descr="https://c5.staticflickr.com/6/5063/5693120074_cac209b2b0_o.jpg">
            <a:extLst>
              <a:ext uri="{FF2B5EF4-FFF2-40B4-BE49-F238E27FC236}">
                <a16:creationId xmlns:a16="http://schemas.microsoft.com/office/drawing/2014/main" id="{F88DD46A-A954-4F01-A387-BA1BEE950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965973"/>
            <a:ext cx="2532499" cy="253249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54E44416-BB2F-4431-8F6D-9CB536CBD6A2}"/>
              </a:ext>
            </a:extLst>
          </p:cNvPr>
          <p:cNvSpPr/>
          <p:nvPr/>
        </p:nvSpPr>
        <p:spPr>
          <a:xfrm>
            <a:off x="6378337" y="5531775"/>
            <a:ext cx="2532499" cy="646331"/>
          </a:xfrm>
          <a:prstGeom prst="rect">
            <a:avLst/>
          </a:prstGeom>
        </p:spPr>
        <p:txBody>
          <a:bodyPr wrap="square">
            <a:spAutoFit/>
          </a:bodyPr>
          <a:lstStyle/>
          <a:p>
            <a:r>
              <a:rPr lang="en-US" altLang="ja-JP" sz="1200" dirty="0">
                <a:solidFill>
                  <a:srgbClr val="1779BA"/>
                </a:solidFill>
                <a:latin typeface="Helvetica Neue"/>
                <a:hlinkClick r:id="rId4"/>
              </a:rPr>
              <a:t>"Idea - Foster's Chill Head"</a:t>
            </a:r>
            <a:r>
              <a:rPr lang="en-US" altLang="ja-JP" sz="1200" dirty="0">
                <a:solidFill>
                  <a:srgbClr val="2C3E50"/>
                </a:solidFill>
                <a:latin typeface="Helvetica Neue"/>
              </a:rPr>
              <a:t> by </a:t>
            </a:r>
            <a:r>
              <a:rPr lang="en-US" altLang="ja-JP" sz="1200" dirty="0">
                <a:solidFill>
                  <a:srgbClr val="1779BA"/>
                </a:solidFill>
                <a:latin typeface="Helvetica Neue"/>
                <a:hlinkClick r:id="rId5"/>
              </a:rPr>
              <a:t>Foster’s Art of Chilling</a:t>
            </a:r>
            <a:r>
              <a:rPr lang="en-US" altLang="ja-JP" sz="1200" dirty="0">
                <a:solidFill>
                  <a:srgbClr val="2C3E50"/>
                </a:solidFill>
                <a:latin typeface="Helvetica Neue"/>
              </a:rPr>
              <a:t> is licensed under </a:t>
            </a:r>
            <a:r>
              <a:rPr lang="en-US" altLang="ja-JP" sz="1200" cap="all" dirty="0">
                <a:solidFill>
                  <a:srgbClr val="1779BA"/>
                </a:solidFill>
                <a:latin typeface="Helvetica Neue"/>
                <a:hlinkClick r:id="rId6"/>
              </a:rPr>
              <a:t>CC BY 2.0</a:t>
            </a:r>
            <a:endParaRPr lang="ja-JP" altLang="en-US" sz="1200" dirty="0"/>
          </a:p>
        </p:txBody>
      </p:sp>
    </p:spTree>
    <p:extLst>
      <p:ext uri="{BB962C8B-B14F-4D97-AF65-F5344CB8AC3E}">
        <p14:creationId xmlns:p14="http://schemas.microsoft.com/office/powerpoint/2010/main" val="289911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008117-3C5B-4F15-8ADB-0835EA142C8F}"/>
              </a:ext>
            </a:extLst>
          </p:cNvPr>
          <p:cNvSpPr>
            <a:spLocks noGrp="1"/>
          </p:cNvSpPr>
          <p:nvPr>
            <p:ph type="title"/>
          </p:nvPr>
        </p:nvSpPr>
        <p:spPr/>
        <p:txBody>
          <a:bodyPr/>
          <a:lstStyle/>
          <a:p>
            <a:r>
              <a:rPr kumimoji="1" lang="en-US" altLang="ja-JP" dirty="0"/>
              <a:t>1.2 </a:t>
            </a:r>
            <a:r>
              <a:rPr kumimoji="1" lang="ja-JP" altLang="en-US" dirty="0"/>
              <a:t>アイスブレイク</a:t>
            </a:r>
          </a:p>
        </p:txBody>
      </p:sp>
      <p:sp>
        <p:nvSpPr>
          <p:cNvPr id="3" name="スライド番号プレースホルダー 2">
            <a:extLst>
              <a:ext uri="{FF2B5EF4-FFF2-40B4-BE49-F238E27FC236}">
                <a16:creationId xmlns:a16="http://schemas.microsoft.com/office/drawing/2014/main" id="{0A72811F-1C01-4789-BF58-DE7B20C04564}"/>
              </a:ext>
            </a:extLst>
          </p:cNvPr>
          <p:cNvSpPr>
            <a:spLocks noGrp="1"/>
          </p:cNvSpPr>
          <p:nvPr>
            <p:ph type="sldNum" sz="quarter" idx="12"/>
          </p:nvPr>
        </p:nvSpPr>
        <p:spPr/>
        <p:txBody>
          <a:bodyPr/>
          <a:lstStyle/>
          <a:p>
            <a:fld id="{EEDB8509-CC2C-4EC7-9C2E-996B98B58898}" type="slidenum">
              <a:rPr kumimoji="1" lang="ja-JP" altLang="en-US" smtClean="0"/>
              <a:pPr/>
              <a:t>6</a:t>
            </a:fld>
            <a:endParaRPr kumimoji="1" lang="ja-JP" altLang="en-US" dirty="0"/>
          </a:p>
        </p:txBody>
      </p:sp>
      <p:sp>
        <p:nvSpPr>
          <p:cNvPr id="6" name="テキスト プレースホルダー 5">
            <a:extLst>
              <a:ext uri="{FF2B5EF4-FFF2-40B4-BE49-F238E27FC236}">
                <a16:creationId xmlns:a16="http://schemas.microsoft.com/office/drawing/2014/main" id="{F3F2EF8E-2022-47C6-AA1A-6C143300AFDE}"/>
              </a:ext>
            </a:extLst>
          </p:cNvPr>
          <p:cNvSpPr>
            <a:spLocks noGrp="1"/>
          </p:cNvSpPr>
          <p:nvPr>
            <p:ph type="body" sz="quarter" idx="13"/>
          </p:nvPr>
        </p:nvSpPr>
        <p:spPr/>
        <p:txBody>
          <a:bodyPr/>
          <a:lstStyle/>
          <a:p>
            <a:r>
              <a:rPr lang="en-US" altLang="ja-JP" dirty="0"/>
              <a:t>1</a:t>
            </a:r>
            <a:r>
              <a:rPr kumimoji="1" lang="en-US" altLang="ja-JP" dirty="0"/>
              <a:t>.</a:t>
            </a:r>
            <a:r>
              <a:rPr lang="ja-JP" altLang="en-US" dirty="0"/>
              <a:t>アイデアソン体験</a:t>
            </a:r>
            <a:endParaRPr kumimoji="1" lang="ja-JP" altLang="en-US" dirty="0"/>
          </a:p>
        </p:txBody>
      </p:sp>
      <p:sp>
        <p:nvSpPr>
          <p:cNvPr id="11" name="テキスト プレースホルダー 10">
            <a:extLst>
              <a:ext uri="{FF2B5EF4-FFF2-40B4-BE49-F238E27FC236}">
                <a16:creationId xmlns:a16="http://schemas.microsoft.com/office/drawing/2014/main" id="{4AD9556A-FC14-4C1E-AB12-BBBEC918ECF6}"/>
              </a:ext>
            </a:extLst>
          </p:cNvPr>
          <p:cNvSpPr>
            <a:spLocks noGrp="1"/>
          </p:cNvSpPr>
          <p:nvPr>
            <p:ph type="body" sz="quarter" idx="15"/>
          </p:nvPr>
        </p:nvSpPr>
        <p:spPr>
          <a:xfrm>
            <a:off x="207963" y="1844824"/>
            <a:ext cx="8728075" cy="4594076"/>
          </a:xfrm>
        </p:spPr>
        <p:txBody>
          <a:bodyPr>
            <a:normAutofit fontScale="92500" lnSpcReduction="20000"/>
          </a:bodyPr>
          <a:lstStyle/>
          <a:p>
            <a:pPr>
              <a:lnSpc>
                <a:spcPct val="100000"/>
              </a:lnSpc>
            </a:pPr>
            <a:r>
              <a:rPr lang="ja-JP" altLang="en-US" sz="2000" dirty="0"/>
              <a:t>今回は整列ゲームを体験します。</a:t>
            </a:r>
            <a:endParaRPr lang="en-US" altLang="ja-JP" sz="2000" dirty="0"/>
          </a:p>
          <a:p>
            <a:pPr>
              <a:lnSpc>
                <a:spcPct val="100000"/>
              </a:lnSpc>
            </a:pPr>
            <a:r>
              <a:rPr lang="ja-JP" altLang="en-US" sz="2000" dirty="0"/>
              <a:t>チームに分かれて</a:t>
            </a:r>
            <a:r>
              <a:rPr lang="en-US" altLang="ja-JP" sz="2000" dirty="0"/>
              <a:t>1</a:t>
            </a:r>
            <a:r>
              <a:rPr lang="ja-JP" altLang="en-US" sz="2000" dirty="0"/>
              <a:t>列に並び、お題に合わせて並び替えを行うゲームです。</a:t>
            </a:r>
            <a:endParaRPr lang="en-US" altLang="ja-JP" sz="2000" dirty="0"/>
          </a:p>
          <a:p>
            <a:pPr>
              <a:lnSpc>
                <a:spcPct val="100000"/>
              </a:lnSpc>
            </a:pPr>
            <a:r>
              <a:rPr lang="ja-JP" altLang="en-US" sz="2000" dirty="0"/>
              <a:t>お題によって、チームメンバーの事を知ることができます。また、体を動かすため、チームでの一体感も生まれリフレッシュ効果も見込めます。</a:t>
            </a:r>
            <a:endParaRPr lang="en-US" altLang="ja-JP" sz="2000" dirty="0"/>
          </a:p>
          <a:p>
            <a:pPr marL="342900" indent="-342900">
              <a:lnSpc>
                <a:spcPct val="250000"/>
              </a:lnSpc>
              <a:buFont typeface="+mj-lt"/>
              <a:buAutoNum type="arabicPeriod"/>
            </a:pPr>
            <a:r>
              <a:rPr lang="ja-JP" altLang="en-US" sz="2000" dirty="0"/>
              <a:t>チームに分かれて整列します</a:t>
            </a:r>
            <a:endParaRPr lang="en-US" altLang="ja-JP" sz="2000" dirty="0"/>
          </a:p>
          <a:p>
            <a:pPr marL="342900" indent="-342900">
              <a:lnSpc>
                <a:spcPct val="250000"/>
              </a:lnSpc>
              <a:buFont typeface="+mj-lt"/>
              <a:buAutoNum type="arabicPeriod"/>
            </a:pPr>
            <a:r>
              <a:rPr lang="ja-JP" altLang="en-US" sz="2000" dirty="0"/>
              <a:t>各チーム、これから出すお題の通りに整列してください</a:t>
            </a:r>
            <a:endParaRPr lang="en-US" altLang="ja-JP" sz="2000" dirty="0"/>
          </a:p>
          <a:p>
            <a:pPr marL="342900" indent="-342900">
              <a:lnSpc>
                <a:spcPct val="250000"/>
              </a:lnSpc>
              <a:buFont typeface="+mj-lt"/>
              <a:buAutoNum type="arabicPeriod"/>
            </a:pPr>
            <a:r>
              <a:rPr lang="ja-JP" altLang="en-US" sz="2000" dirty="0"/>
              <a:t>整列できたチームの先頭の人は手を挙げてください</a:t>
            </a:r>
            <a:endParaRPr lang="en-US" altLang="ja-JP" sz="2000" dirty="0"/>
          </a:p>
          <a:p>
            <a:pPr marL="342900" indent="-342900">
              <a:lnSpc>
                <a:spcPct val="250000"/>
              </a:lnSpc>
              <a:buFont typeface="+mj-lt"/>
              <a:buAutoNum type="arabicPeriod"/>
            </a:pPr>
            <a:r>
              <a:rPr lang="ja-JP" altLang="en-US" sz="2000" dirty="0"/>
              <a:t>これからお題を出します！</a:t>
            </a:r>
          </a:p>
          <a:p>
            <a:endParaRPr kumimoji="1" lang="ja-JP" altLang="en-US" dirty="0"/>
          </a:p>
        </p:txBody>
      </p:sp>
      <p:grpSp>
        <p:nvGrpSpPr>
          <p:cNvPr id="12" name="グループ化 11">
            <a:extLst>
              <a:ext uri="{FF2B5EF4-FFF2-40B4-BE49-F238E27FC236}">
                <a16:creationId xmlns:a16="http://schemas.microsoft.com/office/drawing/2014/main" id="{9D3F6039-C781-44CF-AD6B-E5463C711384}"/>
              </a:ext>
            </a:extLst>
          </p:cNvPr>
          <p:cNvGrpSpPr/>
          <p:nvPr/>
        </p:nvGrpSpPr>
        <p:grpSpPr>
          <a:xfrm>
            <a:off x="6218584" y="3717032"/>
            <a:ext cx="2362200" cy="2209800"/>
            <a:chOff x="6019800" y="4114800"/>
            <a:chExt cx="2362200" cy="2209800"/>
          </a:xfrm>
        </p:grpSpPr>
        <p:sp>
          <p:nvSpPr>
            <p:cNvPr id="13" name="円/楕円 6">
              <a:extLst>
                <a:ext uri="{FF2B5EF4-FFF2-40B4-BE49-F238E27FC236}">
                  <a16:creationId xmlns:a16="http://schemas.microsoft.com/office/drawing/2014/main" id="{A7BB6D14-A73F-4B6A-B74C-4C27921ED7EB}"/>
                </a:ext>
              </a:extLst>
            </p:cNvPr>
            <p:cNvSpPr/>
            <p:nvPr/>
          </p:nvSpPr>
          <p:spPr bwMode="auto">
            <a:xfrm>
              <a:off x="6019800" y="41148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14" name="円/楕円 7">
              <a:extLst>
                <a:ext uri="{FF2B5EF4-FFF2-40B4-BE49-F238E27FC236}">
                  <a16:creationId xmlns:a16="http://schemas.microsoft.com/office/drawing/2014/main" id="{BD39565F-0B8D-43F6-8844-F92FD2B8FE79}"/>
                </a:ext>
              </a:extLst>
            </p:cNvPr>
            <p:cNvSpPr/>
            <p:nvPr/>
          </p:nvSpPr>
          <p:spPr bwMode="auto">
            <a:xfrm>
              <a:off x="6019800" y="45339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15" name="円/楕円 8">
              <a:extLst>
                <a:ext uri="{FF2B5EF4-FFF2-40B4-BE49-F238E27FC236}">
                  <a16:creationId xmlns:a16="http://schemas.microsoft.com/office/drawing/2014/main" id="{FF6E2606-1C6E-49A2-A4B5-A874F710D78D}"/>
                </a:ext>
              </a:extLst>
            </p:cNvPr>
            <p:cNvSpPr/>
            <p:nvPr/>
          </p:nvSpPr>
          <p:spPr bwMode="auto">
            <a:xfrm>
              <a:off x="6019800" y="49815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16" name="円/楕円 9">
              <a:extLst>
                <a:ext uri="{FF2B5EF4-FFF2-40B4-BE49-F238E27FC236}">
                  <a16:creationId xmlns:a16="http://schemas.microsoft.com/office/drawing/2014/main" id="{59AB86D2-9444-477C-8056-A169CDB8479C}"/>
                </a:ext>
              </a:extLst>
            </p:cNvPr>
            <p:cNvSpPr/>
            <p:nvPr/>
          </p:nvSpPr>
          <p:spPr bwMode="auto">
            <a:xfrm>
              <a:off x="6019800" y="54387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17" name="円/楕円 10">
              <a:extLst>
                <a:ext uri="{FF2B5EF4-FFF2-40B4-BE49-F238E27FC236}">
                  <a16:creationId xmlns:a16="http://schemas.microsoft.com/office/drawing/2014/main" id="{137716A9-F2BB-41C0-AAEA-AFC3DF0DC418}"/>
                </a:ext>
              </a:extLst>
            </p:cNvPr>
            <p:cNvSpPr/>
            <p:nvPr/>
          </p:nvSpPr>
          <p:spPr bwMode="auto">
            <a:xfrm>
              <a:off x="6019800" y="5895975"/>
              <a:ext cx="381000" cy="428625"/>
            </a:xfrm>
            <a:prstGeom prst="ellipse">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18" name="円/楕円 11">
              <a:extLst>
                <a:ext uri="{FF2B5EF4-FFF2-40B4-BE49-F238E27FC236}">
                  <a16:creationId xmlns:a16="http://schemas.microsoft.com/office/drawing/2014/main" id="{B8CB9462-F781-4A74-994C-C7322DD72F51}"/>
                </a:ext>
              </a:extLst>
            </p:cNvPr>
            <p:cNvSpPr/>
            <p:nvPr/>
          </p:nvSpPr>
          <p:spPr bwMode="auto">
            <a:xfrm>
              <a:off x="6705600" y="41148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19" name="円/楕円 12">
              <a:extLst>
                <a:ext uri="{FF2B5EF4-FFF2-40B4-BE49-F238E27FC236}">
                  <a16:creationId xmlns:a16="http://schemas.microsoft.com/office/drawing/2014/main" id="{9E915F96-8186-4FEB-9F48-9239FB3ECDE3}"/>
                </a:ext>
              </a:extLst>
            </p:cNvPr>
            <p:cNvSpPr/>
            <p:nvPr/>
          </p:nvSpPr>
          <p:spPr bwMode="auto">
            <a:xfrm>
              <a:off x="6705600" y="45339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0" name="円/楕円 13">
              <a:extLst>
                <a:ext uri="{FF2B5EF4-FFF2-40B4-BE49-F238E27FC236}">
                  <a16:creationId xmlns:a16="http://schemas.microsoft.com/office/drawing/2014/main" id="{841EA624-39CD-4E18-96C1-2A9182D00D01}"/>
                </a:ext>
              </a:extLst>
            </p:cNvPr>
            <p:cNvSpPr/>
            <p:nvPr/>
          </p:nvSpPr>
          <p:spPr bwMode="auto">
            <a:xfrm>
              <a:off x="6705600" y="49815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1" name="円/楕円 14">
              <a:extLst>
                <a:ext uri="{FF2B5EF4-FFF2-40B4-BE49-F238E27FC236}">
                  <a16:creationId xmlns:a16="http://schemas.microsoft.com/office/drawing/2014/main" id="{6E62BDED-4D62-466C-A4EF-E43691BF08F0}"/>
                </a:ext>
              </a:extLst>
            </p:cNvPr>
            <p:cNvSpPr/>
            <p:nvPr/>
          </p:nvSpPr>
          <p:spPr bwMode="auto">
            <a:xfrm>
              <a:off x="6705600" y="54387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2" name="円/楕円 15">
              <a:extLst>
                <a:ext uri="{FF2B5EF4-FFF2-40B4-BE49-F238E27FC236}">
                  <a16:creationId xmlns:a16="http://schemas.microsoft.com/office/drawing/2014/main" id="{93AF55B5-D730-40D1-ACDE-D04BD648A98F}"/>
                </a:ext>
              </a:extLst>
            </p:cNvPr>
            <p:cNvSpPr/>
            <p:nvPr/>
          </p:nvSpPr>
          <p:spPr bwMode="auto">
            <a:xfrm>
              <a:off x="6705600" y="5895975"/>
              <a:ext cx="381000" cy="428625"/>
            </a:xfrm>
            <a:prstGeom prst="ellipse">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3" name="円/楕円 16">
              <a:extLst>
                <a:ext uri="{FF2B5EF4-FFF2-40B4-BE49-F238E27FC236}">
                  <a16:creationId xmlns:a16="http://schemas.microsoft.com/office/drawing/2014/main" id="{8358718D-29FA-490E-A9A1-D268637E124F}"/>
                </a:ext>
              </a:extLst>
            </p:cNvPr>
            <p:cNvSpPr/>
            <p:nvPr/>
          </p:nvSpPr>
          <p:spPr bwMode="auto">
            <a:xfrm>
              <a:off x="7391400" y="41148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4" name="円/楕円 17">
              <a:extLst>
                <a:ext uri="{FF2B5EF4-FFF2-40B4-BE49-F238E27FC236}">
                  <a16:creationId xmlns:a16="http://schemas.microsoft.com/office/drawing/2014/main" id="{356C3CF4-6978-41B8-8C61-61E73FE49890}"/>
                </a:ext>
              </a:extLst>
            </p:cNvPr>
            <p:cNvSpPr/>
            <p:nvPr/>
          </p:nvSpPr>
          <p:spPr bwMode="auto">
            <a:xfrm>
              <a:off x="7391400" y="45339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5" name="円/楕円 18">
              <a:extLst>
                <a:ext uri="{FF2B5EF4-FFF2-40B4-BE49-F238E27FC236}">
                  <a16:creationId xmlns:a16="http://schemas.microsoft.com/office/drawing/2014/main" id="{67115D73-39C4-401A-B21D-2BCD81082967}"/>
                </a:ext>
              </a:extLst>
            </p:cNvPr>
            <p:cNvSpPr/>
            <p:nvPr/>
          </p:nvSpPr>
          <p:spPr bwMode="auto">
            <a:xfrm>
              <a:off x="7391400" y="49815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6" name="円/楕円 19">
              <a:extLst>
                <a:ext uri="{FF2B5EF4-FFF2-40B4-BE49-F238E27FC236}">
                  <a16:creationId xmlns:a16="http://schemas.microsoft.com/office/drawing/2014/main" id="{8341D215-6788-4B50-B308-42E00D9235BE}"/>
                </a:ext>
              </a:extLst>
            </p:cNvPr>
            <p:cNvSpPr/>
            <p:nvPr/>
          </p:nvSpPr>
          <p:spPr bwMode="auto">
            <a:xfrm>
              <a:off x="7391400" y="54387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7" name="円/楕円 20">
              <a:extLst>
                <a:ext uri="{FF2B5EF4-FFF2-40B4-BE49-F238E27FC236}">
                  <a16:creationId xmlns:a16="http://schemas.microsoft.com/office/drawing/2014/main" id="{8343540F-196C-4742-9CA4-B4F1A8A2B419}"/>
                </a:ext>
              </a:extLst>
            </p:cNvPr>
            <p:cNvSpPr/>
            <p:nvPr/>
          </p:nvSpPr>
          <p:spPr bwMode="auto">
            <a:xfrm>
              <a:off x="7391400" y="5895975"/>
              <a:ext cx="381000" cy="428625"/>
            </a:xfrm>
            <a:prstGeom prst="ellipse">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8" name="円/楕円 21">
              <a:extLst>
                <a:ext uri="{FF2B5EF4-FFF2-40B4-BE49-F238E27FC236}">
                  <a16:creationId xmlns:a16="http://schemas.microsoft.com/office/drawing/2014/main" id="{6ECAC5DA-1663-4278-9FB3-845B3160805C}"/>
                </a:ext>
              </a:extLst>
            </p:cNvPr>
            <p:cNvSpPr/>
            <p:nvPr/>
          </p:nvSpPr>
          <p:spPr bwMode="auto">
            <a:xfrm>
              <a:off x="8001000" y="41148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29" name="円/楕円 22">
              <a:extLst>
                <a:ext uri="{FF2B5EF4-FFF2-40B4-BE49-F238E27FC236}">
                  <a16:creationId xmlns:a16="http://schemas.microsoft.com/office/drawing/2014/main" id="{62EFA7BF-4ABA-4471-9A56-CA74E54ADC81}"/>
                </a:ext>
              </a:extLst>
            </p:cNvPr>
            <p:cNvSpPr/>
            <p:nvPr/>
          </p:nvSpPr>
          <p:spPr bwMode="auto">
            <a:xfrm>
              <a:off x="8001000" y="4533900"/>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30" name="円/楕円 23">
              <a:extLst>
                <a:ext uri="{FF2B5EF4-FFF2-40B4-BE49-F238E27FC236}">
                  <a16:creationId xmlns:a16="http://schemas.microsoft.com/office/drawing/2014/main" id="{13469CE0-B770-45C5-A273-0E0988EE226A}"/>
                </a:ext>
              </a:extLst>
            </p:cNvPr>
            <p:cNvSpPr/>
            <p:nvPr/>
          </p:nvSpPr>
          <p:spPr bwMode="auto">
            <a:xfrm>
              <a:off x="8001000" y="49815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31" name="円/楕円 24">
              <a:extLst>
                <a:ext uri="{FF2B5EF4-FFF2-40B4-BE49-F238E27FC236}">
                  <a16:creationId xmlns:a16="http://schemas.microsoft.com/office/drawing/2014/main" id="{F8F08470-34BA-4241-9EEC-CECBC4A9C60B}"/>
                </a:ext>
              </a:extLst>
            </p:cNvPr>
            <p:cNvSpPr/>
            <p:nvPr/>
          </p:nvSpPr>
          <p:spPr bwMode="auto">
            <a:xfrm>
              <a:off x="8001000" y="5438775"/>
              <a:ext cx="381000" cy="428625"/>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sp>
          <p:nvSpPr>
            <p:cNvPr id="32" name="円/楕円 25">
              <a:extLst>
                <a:ext uri="{FF2B5EF4-FFF2-40B4-BE49-F238E27FC236}">
                  <a16:creationId xmlns:a16="http://schemas.microsoft.com/office/drawing/2014/main" id="{FF1DE8A0-0E60-4D46-A40B-0F506AA11B2B}"/>
                </a:ext>
              </a:extLst>
            </p:cNvPr>
            <p:cNvSpPr/>
            <p:nvPr/>
          </p:nvSpPr>
          <p:spPr bwMode="auto">
            <a:xfrm>
              <a:off x="8001000" y="5895975"/>
              <a:ext cx="381000" cy="428625"/>
            </a:xfrm>
            <a:prstGeom prst="ellipse">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charset="0"/>
              </a:endParaRPr>
            </a:p>
          </p:txBody>
        </p:sp>
      </p:grpSp>
      <p:sp>
        <p:nvSpPr>
          <p:cNvPr id="33" name="テキスト ボックス 32">
            <a:extLst>
              <a:ext uri="{FF2B5EF4-FFF2-40B4-BE49-F238E27FC236}">
                <a16:creationId xmlns:a16="http://schemas.microsoft.com/office/drawing/2014/main" id="{B0B9C12D-4116-4CF1-971F-97BA5BD1C4F2}"/>
              </a:ext>
            </a:extLst>
          </p:cNvPr>
          <p:cNvSpPr txBox="1"/>
          <p:nvPr/>
        </p:nvSpPr>
        <p:spPr>
          <a:xfrm>
            <a:off x="7118407" y="6021288"/>
            <a:ext cx="646331" cy="369332"/>
          </a:xfrm>
          <a:prstGeom prst="rect">
            <a:avLst/>
          </a:prstGeom>
          <a:noFill/>
        </p:spPr>
        <p:txBody>
          <a:bodyPr wrap="none" rtlCol="0">
            <a:spAutoFit/>
          </a:bodyPr>
          <a:lstStyle/>
          <a:p>
            <a:r>
              <a:rPr kumimoji="1" lang="ja-JP" altLang="en-US" dirty="0"/>
              <a:t>先頭</a:t>
            </a:r>
          </a:p>
        </p:txBody>
      </p:sp>
      <p:sp>
        <p:nvSpPr>
          <p:cNvPr id="34" name="テキスト プレースホルダー 6">
            <a:extLst>
              <a:ext uri="{FF2B5EF4-FFF2-40B4-BE49-F238E27FC236}">
                <a16:creationId xmlns:a16="http://schemas.microsoft.com/office/drawing/2014/main" id="{390B8506-50F9-40A3-91C0-307EDD46A1C8}"/>
              </a:ext>
            </a:extLst>
          </p:cNvPr>
          <p:cNvSpPr txBox="1">
            <a:spLocks/>
          </p:cNvSpPr>
          <p:nvPr/>
        </p:nvSpPr>
        <p:spPr>
          <a:xfrm>
            <a:off x="207963" y="884238"/>
            <a:ext cx="8728075" cy="873125"/>
          </a:xfrm>
          <a:prstGeom prst="rect">
            <a:avLst/>
          </a:prstGeom>
          <a:solidFill>
            <a:srgbClr val="CCC1DA">
              <a:alpha val="45882"/>
            </a:srgbClr>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アイスブレイクとは、初めて会った人の緊張をほぐし、コミュニケーションを取りやすくするために行う、自己紹介や簡単なゲームの事です。緊張（アイス）を壊す（ブレイク）ことから、アイスブレイクと呼ばれます。</a:t>
            </a:r>
            <a:endParaRPr lang="en-US" altLang="ja-JP" dirty="0"/>
          </a:p>
        </p:txBody>
      </p:sp>
    </p:spTree>
    <p:extLst>
      <p:ext uri="{BB962C8B-B14F-4D97-AF65-F5344CB8AC3E}">
        <p14:creationId xmlns:p14="http://schemas.microsoft.com/office/powerpoint/2010/main" val="123962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CC778E-B5FB-4C25-ACD9-7A38737E3B20}"/>
              </a:ext>
            </a:extLst>
          </p:cNvPr>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7" name="正方形/長方形 6">
            <a:extLst>
              <a:ext uri="{FF2B5EF4-FFF2-40B4-BE49-F238E27FC236}">
                <a16:creationId xmlns:a16="http://schemas.microsoft.com/office/drawing/2014/main" id="{5B1A0CE0-812C-4C7D-A382-96C6E8B78E6A}"/>
              </a:ext>
            </a:extLst>
          </p:cNvPr>
          <p:cNvSpPr/>
          <p:nvPr/>
        </p:nvSpPr>
        <p:spPr>
          <a:xfrm>
            <a:off x="0" y="1988840"/>
            <a:ext cx="9144000" cy="2369880"/>
          </a:xfrm>
          <a:prstGeom prst="rect">
            <a:avLst/>
          </a:prstGeom>
        </p:spPr>
        <p:txBody>
          <a:bodyPr wrap="square">
            <a:spAutoFit/>
          </a:bodyPr>
          <a:lstStyle/>
          <a:p>
            <a:pPr algn="ctr"/>
            <a:r>
              <a:rPr kumimoji="1" lang="ja-JP" altLang="en-US" sz="5400" dirty="0"/>
              <a:t>背の高い人から順番に</a:t>
            </a:r>
            <a:endParaRPr kumimoji="1" lang="en-US" altLang="ja-JP" sz="5400" dirty="0"/>
          </a:p>
          <a:p>
            <a:pPr algn="ctr"/>
            <a:endParaRPr kumimoji="1" lang="en-US" altLang="ja-JP" sz="5400" dirty="0"/>
          </a:p>
          <a:p>
            <a:pPr algn="ctr"/>
            <a:r>
              <a:rPr kumimoji="1" lang="ja-JP" altLang="en-US" sz="4000" dirty="0">
                <a:solidFill>
                  <a:schemeClr val="bg1">
                    <a:lumMod val="75000"/>
                  </a:schemeClr>
                </a:solidFill>
              </a:rPr>
              <a:t>一番高い人が先頭です</a:t>
            </a:r>
            <a:endParaRPr kumimoji="1" lang="en-US" altLang="ja-JP" sz="4000" dirty="0">
              <a:solidFill>
                <a:schemeClr val="bg1">
                  <a:lumMod val="75000"/>
                </a:schemeClr>
              </a:solidFill>
            </a:endParaRPr>
          </a:p>
        </p:txBody>
      </p:sp>
    </p:spTree>
    <p:extLst>
      <p:ext uri="{BB962C8B-B14F-4D97-AF65-F5344CB8AC3E}">
        <p14:creationId xmlns:p14="http://schemas.microsoft.com/office/powerpoint/2010/main" val="330065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CC778E-B5FB-4C25-ACD9-7A38737E3B20}"/>
              </a:ext>
            </a:extLst>
          </p:cNvPr>
          <p:cNvSpPr>
            <a:spLocks noGrp="1"/>
          </p:cNvSpPr>
          <p:nvPr>
            <p:ph type="sldNum" sz="quarter" idx="12"/>
          </p:nvPr>
        </p:nvSpPr>
        <p:spPr/>
        <p:txBody>
          <a:bodyPr/>
          <a:lstStyle/>
          <a:p>
            <a:fld id="{EEDB8509-CC2C-4EC7-9C2E-996B98B58898}" type="slidenum">
              <a:rPr kumimoji="1" lang="ja-JP" altLang="en-US" smtClean="0"/>
              <a:pPr/>
              <a:t>8</a:t>
            </a:fld>
            <a:endParaRPr kumimoji="1" lang="ja-JP" altLang="en-US"/>
          </a:p>
        </p:txBody>
      </p:sp>
      <p:sp>
        <p:nvSpPr>
          <p:cNvPr id="7" name="正方形/長方形 6">
            <a:extLst>
              <a:ext uri="{FF2B5EF4-FFF2-40B4-BE49-F238E27FC236}">
                <a16:creationId xmlns:a16="http://schemas.microsoft.com/office/drawing/2014/main" id="{5B1A0CE0-812C-4C7D-A382-96C6E8B78E6A}"/>
              </a:ext>
            </a:extLst>
          </p:cNvPr>
          <p:cNvSpPr/>
          <p:nvPr/>
        </p:nvSpPr>
        <p:spPr>
          <a:xfrm>
            <a:off x="0" y="1988840"/>
            <a:ext cx="9144000" cy="2431435"/>
          </a:xfrm>
          <a:prstGeom prst="rect">
            <a:avLst/>
          </a:prstGeom>
        </p:spPr>
        <p:txBody>
          <a:bodyPr wrap="square">
            <a:spAutoFit/>
          </a:bodyPr>
          <a:lstStyle/>
          <a:p>
            <a:pPr lvl="0" algn="ctr" defTabSz="914400">
              <a:defRPr/>
            </a:pPr>
            <a:r>
              <a:rPr kumimoji="1" lang="ja-JP" altLang="en-US" sz="5400" dirty="0"/>
              <a:t>名前のあいうえお順に</a:t>
            </a:r>
            <a:endParaRPr kumimoji="1" lang="en-US" altLang="ja-JP" sz="5400" dirty="0"/>
          </a:p>
          <a:p>
            <a:pPr lvl="0" algn="ctr" defTabSz="914400">
              <a:defRPr/>
            </a:pPr>
            <a:endParaRPr kumimoji="1" lang="en-US" altLang="ja-JP" sz="5400" dirty="0"/>
          </a:p>
          <a:p>
            <a:pPr lvl="0" algn="ctr" defTabSz="914400">
              <a:defRPr/>
            </a:pPr>
            <a:r>
              <a:rPr kumimoji="1" lang="ja-JP" altLang="en-US" sz="4000" dirty="0">
                <a:solidFill>
                  <a:schemeClr val="bg1">
                    <a:lumMod val="75000"/>
                  </a:schemeClr>
                </a:solidFill>
              </a:rPr>
              <a:t>苗字ではなくて名前です</a:t>
            </a:r>
            <a:endParaRPr kumimoji="1" lang="en-US" altLang="ja-JP" sz="4000" dirty="0">
              <a:solidFill>
                <a:schemeClr val="bg1">
                  <a:lumMod val="75000"/>
                </a:schemeClr>
              </a:solidFill>
            </a:endParaRPr>
          </a:p>
        </p:txBody>
      </p:sp>
    </p:spTree>
    <p:extLst>
      <p:ext uri="{BB962C8B-B14F-4D97-AF65-F5344CB8AC3E}">
        <p14:creationId xmlns:p14="http://schemas.microsoft.com/office/powerpoint/2010/main" val="367123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CC778E-B5FB-4C25-ACD9-7A38737E3B20}"/>
              </a:ext>
            </a:extLst>
          </p:cNvPr>
          <p:cNvSpPr>
            <a:spLocks noGrp="1"/>
          </p:cNvSpPr>
          <p:nvPr>
            <p:ph type="sldNum" sz="quarter" idx="12"/>
          </p:nvPr>
        </p:nvSpPr>
        <p:spPr/>
        <p:txBody>
          <a:bodyPr/>
          <a:lstStyle/>
          <a:p>
            <a:fld id="{EEDB8509-CC2C-4EC7-9C2E-996B98B58898}" type="slidenum">
              <a:rPr kumimoji="1" lang="ja-JP" altLang="en-US" smtClean="0"/>
              <a:pPr/>
              <a:t>9</a:t>
            </a:fld>
            <a:endParaRPr kumimoji="1" lang="ja-JP" altLang="en-US"/>
          </a:p>
        </p:txBody>
      </p:sp>
      <p:sp>
        <p:nvSpPr>
          <p:cNvPr id="7" name="正方形/長方形 6">
            <a:extLst>
              <a:ext uri="{FF2B5EF4-FFF2-40B4-BE49-F238E27FC236}">
                <a16:creationId xmlns:a16="http://schemas.microsoft.com/office/drawing/2014/main" id="{5B1A0CE0-812C-4C7D-A382-96C6E8B78E6A}"/>
              </a:ext>
            </a:extLst>
          </p:cNvPr>
          <p:cNvSpPr/>
          <p:nvPr/>
        </p:nvSpPr>
        <p:spPr>
          <a:xfrm>
            <a:off x="0" y="1988840"/>
            <a:ext cx="9144000" cy="2369880"/>
          </a:xfrm>
          <a:prstGeom prst="rect">
            <a:avLst/>
          </a:prstGeom>
        </p:spPr>
        <p:txBody>
          <a:bodyPr wrap="square">
            <a:spAutoFit/>
          </a:bodyPr>
          <a:lstStyle/>
          <a:p>
            <a:pPr algn="ctr"/>
            <a:r>
              <a:rPr kumimoji="1" lang="ja-JP" altLang="en-US" sz="5400" dirty="0"/>
              <a:t>誕生日の早い人から順番に</a:t>
            </a:r>
            <a:endParaRPr kumimoji="1" lang="en-US" altLang="ja-JP" sz="5400" dirty="0"/>
          </a:p>
          <a:p>
            <a:pPr algn="ctr"/>
            <a:endParaRPr kumimoji="1" lang="en-US" altLang="ja-JP" sz="5400" dirty="0"/>
          </a:p>
          <a:p>
            <a:pPr algn="ctr"/>
            <a:r>
              <a:rPr kumimoji="1" lang="ja-JP" altLang="en-US" sz="4000" dirty="0">
                <a:solidFill>
                  <a:schemeClr val="bg1">
                    <a:lumMod val="75000"/>
                  </a:schemeClr>
                </a:solidFill>
              </a:rPr>
              <a:t>１月</a:t>
            </a:r>
            <a:r>
              <a:rPr kumimoji="1" lang="en-US" altLang="ja-JP" sz="4000" dirty="0">
                <a:solidFill>
                  <a:schemeClr val="bg1">
                    <a:lumMod val="75000"/>
                  </a:schemeClr>
                </a:solidFill>
              </a:rPr>
              <a:t>1</a:t>
            </a:r>
            <a:r>
              <a:rPr kumimoji="1" lang="ja-JP" altLang="en-US" sz="4000" dirty="0">
                <a:solidFill>
                  <a:schemeClr val="bg1">
                    <a:lumMod val="75000"/>
                  </a:schemeClr>
                </a:solidFill>
              </a:rPr>
              <a:t>日が先頭です</a:t>
            </a:r>
            <a:endParaRPr kumimoji="1" lang="en-US" altLang="ja-JP" sz="4000" dirty="0">
              <a:solidFill>
                <a:schemeClr val="bg1">
                  <a:lumMod val="75000"/>
                </a:schemeClr>
              </a:solidFill>
            </a:endParaRPr>
          </a:p>
        </p:txBody>
      </p:sp>
    </p:spTree>
    <p:extLst>
      <p:ext uri="{BB962C8B-B14F-4D97-AF65-F5344CB8AC3E}">
        <p14:creationId xmlns:p14="http://schemas.microsoft.com/office/powerpoint/2010/main" val="3734282426"/>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4864</Words>
  <Application>Microsoft Macintosh PowerPoint</Application>
  <PresentationFormat>画面に合わせる (4:3)</PresentationFormat>
  <Paragraphs>449</Paragraphs>
  <Slides>30</Slides>
  <Notes>30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Arial Unicode MS</vt:lpstr>
      <vt:lpstr>Meiryo UI</vt:lpstr>
      <vt:lpstr>Arial</vt:lpstr>
      <vt:lpstr>Helvetica Neue</vt:lpstr>
      <vt:lpstr>Office テーマ</vt:lpstr>
      <vt:lpstr>オープンデータリーダ育成研修</vt:lpstr>
      <vt:lpstr>ワークショップの狙い</vt:lpstr>
      <vt:lpstr>PowerPoint プレゼンテーション</vt:lpstr>
      <vt:lpstr>PowerPoint プレゼンテーション</vt:lpstr>
      <vt:lpstr>1.1 アイデアソンとは？</vt:lpstr>
      <vt:lpstr>1.2 アイスブレイク</vt:lpstr>
      <vt:lpstr>PowerPoint プレゼンテーション</vt:lpstr>
      <vt:lpstr>PowerPoint プレゼンテーション</vt:lpstr>
      <vt:lpstr>PowerPoint プレゼンテーション</vt:lpstr>
      <vt:lpstr>PowerPoint プレゼンテーション</vt:lpstr>
      <vt:lpstr>1.3 アイデアを発散させる！</vt:lpstr>
      <vt:lpstr>1.4 ブレインライティング</vt:lpstr>
      <vt:lpstr>1.5 テーマ決め</vt:lpstr>
      <vt:lpstr>1.6 オズボーンのチェックリスト</vt:lpstr>
      <vt:lpstr>1.7 評価</vt:lpstr>
      <vt:lpstr>1.8 グルーピング</vt:lpstr>
      <vt:lpstr>PowerPoint プレゼンテーション</vt:lpstr>
      <vt:lpstr>2.1 アイデアソンとは？</vt:lpstr>
      <vt:lpstr>2.2 アイデアソンの適用領域</vt:lpstr>
      <vt:lpstr>2.3 アイデアソンを企画する</vt:lpstr>
      <vt:lpstr>2.4 アイデアソンのプログラムの例</vt:lpstr>
      <vt:lpstr>2.5 運営体制</vt:lpstr>
      <vt:lpstr>2.6 準備する物、会場</vt:lpstr>
      <vt:lpstr>2.7 アイスブレイクとは？</vt:lpstr>
      <vt:lpstr>2.8 アイスブレイク - 自己紹介</vt:lpstr>
      <vt:lpstr>2.9 アイスブレイク - かけ算ストーミング</vt:lpstr>
      <vt:lpstr>2.10 アイデアを収束させる！</vt:lpstr>
      <vt:lpstr>2.11 5Wマンダラ</vt:lpstr>
      <vt:lpstr>2.12 資料集</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2019-12-20T03:23:22Z</cp:lastPrinted>
  <dcterms:created xsi:type="dcterms:W3CDTF">2019-10-30T23:30:54Z</dcterms:created>
  <dcterms:modified xsi:type="dcterms:W3CDTF">2019-12-27T08:16:57Z</dcterms:modified>
</cp:coreProperties>
</file>