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8" r:id="rId3"/>
    <p:sldId id="275" r:id="rId4"/>
    <p:sldId id="368" r:id="rId5"/>
    <p:sldId id="367" r:id="rId6"/>
    <p:sldId id="370" r:id="rId7"/>
    <p:sldId id="372" r:id="rId8"/>
    <p:sldId id="369" r:id="rId9"/>
    <p:sldId id="371" r:id="rId10"/>
    <p:sldId id="373" r:id="rId11"/>
    <p:sldId id="366" r:id="rId1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CE6F2"/>
    <a:srgbClr val="B5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5" autoAdjust="0"/>
    <p:restoredTop sz="74237" autoAdjust="0"/>
  </p:normalViewPr>
  <p:slideViewPr>
    <p:cSldViewPr>
      <p:cViewPr varScale="1">
        <p:scale>
          <a:sx n="93" d="100"/>
          <a:sy n="93" d="100"/>
        </p:scale>
        <p:origin x="80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3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FFD8529-5692-A04D-B911-4EDAFD5F7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A0030A-6AB3-1047-A47B-9D3B8D59F6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E5BB65B-F59C-144D-BB4D-48D46BD09914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17413A-5FE7-294C-A765-C6D24B0F29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57B39F-2E8B-624D-B776-136F662BDC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8EF0644-6DF8-E747-8C4B-C89A5E4A6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373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5053B6B-85F0-4D10-BE8B-30F32F836F75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280988"/>
            <a:ext cx="6167438" cy="462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5097345"/>
            <a:ext cx="5679440" cy="4623761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C593228-728A-4795-AE70-4E5858140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b="0" i="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kumimoji="1" sz="1200" b="0" i="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kumimoji="1" sz="1200" b="0" i="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kumimoji="1" sz="1200" b="0" i="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kumimoji="1" sz="1200" b="0" i="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712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66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37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1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44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68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78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29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95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250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280988"/>
            <a:ext cx="6165850" cy="462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42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+mj-ea"/>
                <a:ea typeface="+mj-ea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/>
              <a:t>CC BY 4.0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CC BY 4.0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CC BY 4.0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CC BY 4.0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CC BY 4.0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CC BY 4.0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CC BY 4.0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/>
              <a:t>CC BY 4.0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Contents</a:t>
            </a:r>
            <a:endParaRPr kumimoji="1" lang="ja-JP" altLang="en-US" sz="3200" b="0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 b="0">
                <a:latin typeface="+mj-ea"/>
                <a:ea typeface="+mj-ea"/>
              </a:defRPr>
            </a:lvl1pPr>
            <a:lvl2pPr>
              <a:defRPr b="0">
                <a:latin typeface="+mj-ea"/>
                <a:ea typeface="+mj-ea"/>
              </a:defRPr>
            </a:lvl2pPr>
            <a:lvl3pPr>
              <a:defRPr b="0">
                <a:latin typeface="+mj-ea"/>
                <a:ea typeface="+mj-ea"/>
              </a:defRPr>
            </a:lvl3pPr>
            <a:lvl4pPr>
              <a:defRPr b="0">
                <a:latin typeface="+mj-ea"/>
                <a:ea typeface="+mj-ea"/>
              </a:defRPr>
            </a:lvl4pPr>
            <a:lvl5pPr>
              <a:defRPr b="0"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/>
              <a:t>CC BY 4.0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 b="0">
                <a:latin typeface="+mj-ea"/>
                <a:ea typeface="+mj-ea"/>
              </a:defRPr>
            </a:lvl1pPr>
            <a:lvl2pPr>
              <a:defRPr b="0">
                <a:latin typeface="+mj-ea"/>
                <a:ea typeface="+mj-ea"/>
              </a:defRPr>
            </a:lvl2pPr>
            <a:lvl3pPr>
              <a:defRPr b="0">
                <a:latin typeface="+mj-ea"/>
                <a:ea typeface="+mj-ea"/>
              </a:defRPr>
            </a:lvl3pPr>
            <a:lvl4pPr>
              <a:defRPr b="0">
                <a:latin typeface="+mj-ea"/>
                <a:ea typeface="+mj-ea"/>
              </a:defRPr>
            </a:lvl4pPr>
            <a:lvl5pPr>
              <a:defRPr b="0"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76D350-2C90-0642-8ADD-501F55C6F3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088" y="1989138"/>
            <a:ext cx="3816350" cy="647700"/>
          </a:xfrm>
        </p:spPr>
        <p:txBody>
          <a:bodyPr/>
          <a:lstStyle>
            <a:lvl1pPr>
              <a:defRPr b="0">
                <a:latin typeface="+mj-ea"/>
                <a:ea typeface="+mj-ea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7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/>
              <a:t>CC BY 4.0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Contents</a:t>
            </a:r>
            <a:endParaRPr kumimoji="1" lang="ja-JP" altLang="en-US" sz="3200" b="0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 b="0">
                <a:latin typeface="+mj-ea"/>
                <a:ea typeface="+mj-ea"/>
              </a:defRPr>
            </a:lvl1pPr>
            <a:lvl2pPr>
              <a:defRPr b="0">
                <a:latin typeface="+mj-ea"/>
                <a:ea typeface="+mj-ea"/>
              </a:defRPr>
            </a:lvl2pPr>
            <a:lvl3pPr>
              <a:defRPr b="0">
                <a:latin typeface="+mj-ea"/>
                <a:ea typeface="+mj-ea"/>
              </a:defRPr>
            </a:lvl3pPr>
            <a:lvl4pPr>
              <a:defRPr b="0">
                <a:latin typeface="+mj-ea"/>
                <a:ea typeface="+mj-ea"/>
              </a:defRPr>
            </a:lvl4pPr>
            <a:lvl5pPr>
              <a:defRPr b="0"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7554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+mj-ea"/>
                <a:ea typeface="+mj-ea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/>
              <a:t>CC BY 4.0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/>
              <a:t>CC BY 4.0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CC BY 4.0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CC BY 4.0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CC BY 4.0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CC BY 4.0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6" r:id="rId3"/>
    <p:sldLayoutId id="2147483675" r:id="rId4"/>
    <p:sldLayoutId id="2147483672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800">
                <a:latin typeface="+mj-lt"/>
              </a:rPr>
              <a:t>オープンデータリーダ育成研修</a:t>
            </a:r>
            <a:endParaRPr kumimoji="1" lang="ja-JP" altLang="en-US" sz="2800" dirty="0">
              <a:latin typeface="+mj-lt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atin typeface="+mj-lt"/>
              </a:rPr>
              <a:t>オープンデータリーダの皆様へのお願い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DA2B5EC-3DB0-46D8-AA9D-96AD09EF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232A6E2-FD2C-44B9-B1C0-CD4BB73397EA}"/>
              </a:ext>
            </a:extLst>
          </p:cNvPr>
          <p:cNvSpPr txBox="1">
            <a:spLocks/>
          </p:cNvSpPr>
          <p:nvPr/>
        </p:nvSpPr>
        <p:spPr>
          <a:xfrm>
            <a:off x="251520" y="313813"/>
            <a:ext cx="8712968" cy="4247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ja-JP">
                <a:latin typeface="+mn-ea"/>
                <a:ea typeface="+mn-ea"/>
              </a:rPr>
              <a:t>3. </a:t>
            </a:r>
            <a:r>
              <a:rPr lang="ja-JP" altLang="en-US">
                <a:latin typeface="+mn-ea"/>
                <a:ea typeface="+mn-ea"/>
              </a:rPr>
              <a:t>オープンデータ研修ポータルのご紹介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C04FF36-2943-433F-95D2-3678DE1537CA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 dirty="0">
                <a:latin typeface="+mn-ea"/>
                <a:ea typeface="+mn-ea"/>
              </a:rPr>
              <a:t>オープンデータリーダの皆様へのお願い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1E4B7FB-57E1-4E7A-B74D-69EE9FB18DF2}"/>
              </a:ext>
            </a:extLst>
          </p:cNvPr>
          <p:cNvSpPr/>
          <p:nvPr/>
        </p:nvSpPr>
        <p:spPr>
          <a:xfrm>
            <a:off x="300704" y="884075"/>
            <a:ext cx="1102944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latin typeface="+mn-ea"/>
              </a:rPr>
              <a:t>Q&amp;A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A8EF32D-4D90-4DDE-8B58-1698427F317E}"/>
              </a:ext>
            </a:extLst>
          </p:cNvPr>
          <p:cNvSpPr/>
          <p:nvPr/>
        </p:nvSpPr>
        <p:spPr>
          <a:xfrm>
            <a:off x="5248450" y="2006823"/>
            <a:ext cx="1102944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dirty="0">
                <a:latin typeface="+mn-ea"/>
              </a:rPr>
              <a:t>問合せ</a:t>
            </a:r>
            <a:endParaRPr kumimoji="1" lang="en-US" altLang="ja-JP" sz="2000" dirty="0">
              <a:latin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FE0D7CB-C875-4592-920B-556E693CA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735023"/>
            <a:ext cx="3467046" cy="284006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6B5FAD3-E400-4CA0-9FD7-B4BB44FA2841}"/>
              </a:ext>
            </a:extLst>
          </p:cNvPr>
          <p:cNvSpPr/>
          <p:nvPr/>
        </p:nvSpPr>
        <p:spPr>
          <a:xfrm>
            <a:off x="249470" y="1266833"/>
            <a:ext cx="46105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これまでに寄せられた質問が掲載されています。今後も拡充していきます。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000" dirty="0"/>
              <a:t>Q&amp;A</a:t>
            </a:r>
            <a:r>
              <a:rPr lang="ja-JP" altLang="en-US" sz="2000" dirty="0"/>
              <a:t>の例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ja-JP" altLang="en-US" sz="1600" dirty="0"/>
              <a:t>オープンデータを公開する手段として、ホームページとカタログサイトのどちらがよいですか？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ja-JP" altLang="en-US" sz="1600" dirty="0"/>
              <a:t>バスに関する情報をオープンデータとして公開したいのですが、どうすればよいですか？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ja-JP" altLang="en-US" sz="1600" dirty="0"/>
              <a:t>オープンデータ研修により、どのような成果が出ていますでしょうか？</a:t>
            </a:r>
            <a:endParaRPr lang="en-US" altLang="ja-JP" sz="16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5246BD0-8D56-46C4-A437-053B1B076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105" y="3772253"/>
            <a:ext cx="3329371" cy="289772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189E5C-647B-43E4-9192-DDBED6A02DC3}"/>
              </a:ext>
            </a:extLst>
          </p:cNvPr>
          <p:cNvSpPr/>
          <p:nvPr/>
        </p:nvSpPr>
        <p:spPr>
          <a:xfrm>
            <a:off x="5248450" y="2392705"/>
            <a:ext cx="3706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研修での疑問点やオープンデータ業務を進めていく上での不明点など、お気軽にご相談・問合せください。</a:t>
            </a:r>
          </a:p>
          <a:p>
            <a:endParaRPr lang="ja-JP" altLang="en-US" sz="2000" dirty="0"/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ja-JP" sz="20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7B8FB0C-81C0-4F6F-A12A-510B570EE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55" y="898849"/>
            <a:ext cx="1171575" cy="117157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CCADBF2-CC7E-4249-9CAD-17DF694BB9FD}"/>
              </a:ext>
            </a:extLst>
          </p:cNvPr>
          <p:cNvSpPr/>
          <p:nvPr/>
        </p:nvSpPr>
        <p:spPr>
          <a:xfrm>
            <a:off x="7317033" y="1970085"/>
            <a:ext cx="2068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オープンデータ相談サイト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73642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latin typeface="+mj-ea"/>
              <a:ea typeface="+mj-ea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 dirty="0">
                <a:solidFill>
                  <a:schemeClr val="tx1"/>
                </a:solidFill>
                <a:latin typeface="+mj-ea"/>
                <a:ea typeface="+mj-ea"/>
                <a:cs typeface="Arial Unicode MS" pitchFamily="50" charset="-128"/>
              </a:rPr>
              <a:t>END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96BAA8A-3517-F44F-B2D3-A4A454F51D96}"/>
              </a:ext>
            </a:extLst>
          </p:cNvPr>
          <p:cNvSpPr txBox="1">
            <a:spLocks/>
          </p:cNvSpPr>
          <p:nvPr/>
        </p:nvSpPr>
        <p:spPr>
          <a:xfrm>
            <a:off x="3498702" y="2932007"/>
            <a:ext cx="5328592" cy="538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2800">
                <a:latin typeface="+mj-ea"/>
              </a:rPr>
              <a:t>オープンデータリーダ育成研修</a:t>
            </a:r>
            <a:endParaRPr lang="ja-JP" altLang="en-US" sz="2800" dirty="0">
              <a:latin typeface="+mj-ea"/>
            </a:endParaRPr>
          </a:p>
        </p:txBody>
      </p:sp>
      <p:sp>
        <p:nvSpPr>
          <p:cNvPr id="12" name="サブタイトル 3">
            <a:extLst>
              <a:ext uri="{FF2B5EF4-FFF2-40B4-BE49-F238E27FC236}">
                <a16:creationId xmlns:a16="http://schemas.microsoft.com/office/drawing/2014/main" id="{8652BA7F-5C09-4B4B-B092-549AE485DB91}"/>
              </a:ext>
            </a:extLst>
          </p:cNvPr>
          <p:cNvSpPr txBox="1">
            <a:spLocks/>
          </p:cNvSpPr>
          <p:nvPr/>
        </p:nvSpPr>
        <p:spPr>
          <a:xfrm>
            <a:off x="3498702" y="3669365"/>
            <a:ext cx="5328592" cy="20592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2400" dirty="0">
                <a:latin typeface="+mj-ea"/>
                <a:ea typeface="+mj-ea"/>
              </a:rPr>
              <a:t>オープンデータリーダの皆様へのお願い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85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46826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 dirty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今後の庁内での研修開催にあたって</a:t>
            </a:r>
            <a:endParaRPr lang="ja-JP" altLang="en-US" sz="2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4935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２</a:t>
            </a:r>
            <a:r>
              <a:rPr lang="en-US" altLang="ja-JP" sz="2200" dirty="0">
                <a:latin typeface="+mj-ea"/>
                <a:ea typeface="+mj-ea"/>
              </a:rPr>
              <a:t>. </a:t>
            </a:r>
            <a:r>
              <a:rPr lang="ja-JP" altLang="en-US" sz="2200" dirty="0">
                <a:latin typeface="+mj-ea"/>
                <a:ea typeface="+mj-ea"/>
              </a:rPr>
              <a:t>オープンデータ化支援研修について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6522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３</a:t>
            </a:r>
            <a:r>
              <a:rPr lang="en-US" altLang="ja-JP" sz="2200" dirty="0">
                <a:latin typeface="+mj-ea"/>
                <a:ea typeface="+mj-ea"/>
              </a:rPr>
              <a:t>. </a:t>
            </a:r>
            <a:r>
              <a:rPr lang="ja-JP" altLang="en-US" sz="2200" dirty="0">
                <a:latin typeface="+mj-ea"/>
                <a:ea typeface="+mj-ea"/>
              </a:rPr>
              <a:t>オープンデータ研修ポータルのご紹介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672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1.</a:t>
            </a:r>
            <a:r>
              <a:rPr lang="ja-JP" altLang="en-US" dirty="0">
                <a:latin typeface="+mn-ea"/>
                <a:ea typeface="+mn-ea"/>
              </a:rPr>
              <a:t> 今後の庁内での研修開催にあたって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 dirty="0">
                <a:latin typeface="+mn-ea"/>
                <a:ea typeface="+mn-ea"/>
              </a:rPr>
              <a:t>オープンデータリーダの皆様へのお願い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B26A0EC-9F04-7E41-8FB0-7263EBCA4868}"/>
              </a:ext>
            </a:extLst>
          </p:cNvPr>
          <p:cNvSpPr/>
          <p:nvPr/>
        </p:nvSpPr>
        <p:spPr>
          <a:xfrm>
            <a:off x="539552" y="1700807"/>
            <a:ext cx="7848872" cy="99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-87313"/>
            <a:r>
              <a: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・オープンデータの基礎知識、実務</a:t>
            </a:r>
          </a:p>
          <a:p>
            <a:pPr marL="87313" indent="-87313"/>
            <a:r>
              <a: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・庁内でオープンデータを推進するために必要な能力</a:t>
            </a:r>
            <a:endParaRPr kumimoji="1"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C65970-1DF5-4E6D-B106-F02A50076722}"/>
              </a:ext>
            </a:extLst>
          </p:cNvPr>
          <p:cNvSpPr txBox="1"/>
          <p:nvPr/>
        </p:nvSpPr>
        <p:spPr>
          <a:xfrm>
            <a:off x="539552" y="1209200"/>
            <a:ext cx="7848872" cy="510137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オープンデータリーダ育成研修の受講</a:t>
            </a: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7E39CBE7-ADE0-2B40-AB48-DC3970304394}"/>
              </a:ext>
            </a:extLst>
          </p:cNvPr>
          <p:cNvSpPr/>
          <p:nvPr/>
        </p:nvSpPr>
        <p:spPr>
          <a:xfrm>
            <a:off x="7465531" y="1106319"/>
            <a:ext cx="1498957" cy="8105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kumimoji="1" lang="ja-JP" altLang="en-US" sz="2400" b="1" dirty="0">
                <a:latin typeface="+mn-ea"/>
              </a:rPr>
              <a:t>本日</a:t>
            </a:r>
            <a:endParaRPr kumimoji="1" lang="en-US" altLang="ja-JP" sz="2400" b="1" dirty="0">
              <a:latin typeface="+mn-ea"/>
            </a:endParaRPr>
          </a:p>
          <a:p>
            <a:pPr algn="ctr"/>
            <a:r>
              <a:rPr kumimoji="1" lang="ja-JP" altLang="en-US" sz="2400" b="1" dirty="0">
                <a:latin typeface="+mn-ea"/>
              </a:rPr>
              <a:t>受講</a:t>
            </a:r>
            <a:endParaRPr kumimoji="1" lang="en-US" altLang="ja-JP" sz="2400" b="1" dirty="0">
              <a:latin typeface="+mn-ea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2699792" y="3140968"/>
            <a:ext cx="3744416" cy="576064"/>
          </a:xfrm>
          <a:prstGeom prst="downArrow">
            <a:avLst>
              <a:gd name="adj1" fmla="val 72369"/>
              <a:gd name="adj2" fmla="val 10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24000" rIns="36000" rtlCol="0" anchor="ctr"/>
          <a:lstStyle/>
          <a:p>
            <a:pPr algn="ctr"/>
            <a:r>
              <a:rPr kumimoji="1" lang="ja-JP" altLang="en-US" sz="2400" dirty="0"/>
              <a:t>これから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26A0EC-9F04-7E41-8FB0-7263EBCA4868}"/>
              </a:ext>
            </a:extLst>
          </p:cNvPr>
          <p:cNvSpPr/>
          <p:nvPr/>
        </p:nvSpPr>
        <p:spPr>
          <a:xfrm>
            <a:off x="539552" y="4601794"/>
            <a:ext cx="7848872" cy="1539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r>
              <a:rPr kumimoji="1" lang="ja-JP" altLang="en-US" sz="2400" dirty="0">
                <a:solidFill>
                  <a:schemeClr val="tx1"/>
                </a:solidFill>
              </a:rPr>
              <a:t>ご自身の庁内で研修を開催し、原課職員様に「オープンデータの公開は難しいことではない」ということを認識いただき、オープンデータの取組みを進めたいという「思い」を「行動」に変えていただく。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C65970-1DF5-4E6D-B106-F02A50076722}"/>
              </a:ext>
            </a:extLst>
          </p:cNvPr>
          <p:cNvSpPr txBox="1"/>
          <p:nvPr/>
        </p:nvSpPr>
        <p:spPr>
          <a:xfrm>
            <a:off x="539552" y="4110187"/>
            <a:ext cx="7848872" cy="5101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rIns="32400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原課職員様を対象とした庁内研修の開催</a:t>
            </a:r>
            <a:r>
              <a:rPr kumimoji="1" lang="ja-JP" altLang="en-US" sz="28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7E39CBE7-ADE0-2B40-AB48-DC3970304394}"/>
              </a:ext>
            </a:extLst>
          </p:cNvPr>
          <p:cNvSpPr/>
          <p:nvPr/>
        </p:nvSpPr>
        <p:spPr>
          <a:xfrm>
            <a:off x="7465531" y="3914829"/>
            <a:ext cx="1498957" cy="8105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kumimoji="1" lang="ja-JP" altLang="en-US" sz="2400" b="1" dirty="0">
                <a:latin typeface="+mn-ea"/>
              </a:rPr>
              <a:t>お願い</a:t>
            </a:r>
            <a:endParaRPr kumimoji="1" lang="en-US" altLang="ja-JP" sz="2400" b="1" dirty="0">
              <a:latin typeface="+mn-ea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53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2.</a:t>
            </a:r>
            <a:r>
              <a:rPr lang="ja-JP" altLang="en-US" dirty="0">
                <a:latin typeface="+mn-ea"/>
                <a:ea typeface="+mn-ea"/>
              </a:rPr>
              <a:t> オープンデータ化支援研修について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 dirty="0">
                <a:latin typeface="+mn-ea"/>
                <a:ea typeface="+mn-ea"/>
              </a:rPr>
              <a:t>オープンデータリーダの皆様へのお願い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146717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これからオープンデータの取組みを進めようとしている団体のうち、希望のあった一部団体を支援する原課職員様向けの庁内研修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836712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■オープンデータ化支援研修</a:t>
            </a:r>
            <a:endParaRPr kumimoji="1" lang="en-US" altLang="ja-JP" sz="2000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97243"/>
              </p:ext>
            </p:extLst>
          </p:nvPr>
        </p:nvGraphicFramePr>
        <p:xfrm>
          <a:off x="107504" y="1844825"/>
          <a:ext cx="8928992" cy="4922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126597726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1069026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1285306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96863283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252238391"/>
                    </a:ext>
                  </a:extLst>
                </a:gridCol>
              </a:tblGrid>
              <a:tr h="1744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開始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時間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プログラム案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講師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内容</a:t>
                      </a: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232238487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13:30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挨拶・説明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実施自治体幹部</a:t>
                      </a:r>
                      <a:r>
                        <a:rPr lang="en-US" altLang="ja-JP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リーダ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挨拶、研修の全体説明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763140846"/>
                  </a:ext>
                </a:extLst>
              </a:tr>
              <a:tr h="1744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13:35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受講者自己紹介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―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グループ内での受講者自己紹介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398640328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13:45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45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講義①　</a:t>
                      </a:r>
                      <a:endParaRPr lang="en-US" altLang="ja-JP" sz="160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オープンデータの定義、意義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地域メンター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オープンデータとは何か、オープンデータを公開することのメリットを理解する</a:t>
                      </a:r>
                      <a:endParaRPr lang="en-US" altLang="ja-JP" sz="16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348371313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14:30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講義②　オープンデータに関する都道府県の取組みの紹介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都道府県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オープンデータに関する都道府県の取組みの紹介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1932696187"/>
                  </a:ext>
                </a:extLst>
              </a:tr>
              <a:tr h="1744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14:45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休憩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―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―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355881027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14:50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35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講義③</a:t>
                      </a:r>
                      <a:endParaRPr lang="en-US" altLang="ja-JP" sz="160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作業手順の理解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受託者</a:t>
                      </a:r>
                      <a:endParaRPr lang="en-US" altLang="ja-JP" sz="160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オープンデータ公開までの作業手順、継続のための取り組み内容を理解する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1432276992"/>
                  </a:ext>
                </a:extLst>
              </a:tr>
              <a:tr h="1744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15:25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休憩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―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―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40620023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15:35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40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講義④</a:t>
                      </a:r>
                      <a:endParaRPr lang="en-US" altLang="ja-JP" sz="160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ディスカッション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地域メンター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今後、公開に向けて取組むオープンデータに関する意見交換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2980971890"/>
                  </a:ext>
                </a:extLst>
              </a:tr>
              <a:tr h="1744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16:15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確認テスト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受託者</a:t>
                      </a:r>
                      <a:endParaRPr lang="en-US" altLang="ja-JP" sz="160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テスト配布・答え合わせ・解説・回収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947506193"/>
                  </a:ext>
                </a:extLst>
              </a:tr>
              <a:tr h="1744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16:20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アンケート記入等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受託者</a:t>
                      </a:r>
                      <a:endParaRPr lang="en-US" altLang="ja-JP" sz="160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アンケート配布、回収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2354775219"/>
                  </a:ext>
                </a:extLst>
              </a:tr>
              <a:tr h="2727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16:25</a:t>
                      </a:r>
                      <a:endParaRPr kumimoji="1" 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r>
                        <a:rPr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挨拶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r>
                        <a:rPr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総通局他</a:t>
                      </a:r>
                    </a:p>
                  </a:txBody>
                  <a:tcPr marL="90000" marR="90000" marT="32400" marB="32400"/>
                </a:tc>
                <a:tc>
                  <a:txBody>
                    <a:bodyPr/>
                    <a:lstStyle/>
                    <a:p>
                      <a:r>
                        <a:rPr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挨拶</a:t>
                      </a:r>
                    </a:p>
                  </a:txBody>
                  <a:tcPr marL="90000" marR="90000" marT="32400" marB="32400"/>
                </a:tc>
                <a:extLst>
                  <a:ext uri="{0D108BD9-81ED-4DB2-BD59-A6C34878D82A}">
                    <a16:rowId xmlns:a16="http://schemas.microsoft.com/office/drawing/2014/main" val="1316034790"/>
                  </a:ext>
                </a:extLst>
              </a:tr>
            </a:tbl>
          </a:graphicData>
        </a:graphic>
      </p:graphicFrame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7E39CBE7-ADE0-2B40-AB48-DC3970304394}"/>
              </a:ext>
            </a:extLst>
          </p:cNvPr>
          <p:cNvSpPr/>
          <p:nvPr/>
        </p:nvSpPr>
        <p:spPr>
          <a:xfrm>
            <a:off x="5148064" y="188640"/>
            <a:ext cx="3888432" cy="864096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+mn-ea"/>
              </a:rPr>
              <a:t>ご自身の庁内研修の開催にあたり</a:t>
            </a:r>
            <a:endParaRPr kumimoji="1" lang="en-US" altLang="ja-JP" sz="2000" dirty="0">
              <a:latin typeface="+mn-ea"/>
            </a:endParaRPr>
          </a:p>
          <a:p>
            <a:pPr algn="ctr"/>
            <a:r>
              <a:rPr kumimoji="1" lang="ja-JP" altLang="en-US" sz="2000" dirty="0">
                <a:latin typeface="+mn-ea"/>
              </a:rPr>
              <a:t>参考にしてください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45242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t="15886" r="2481" b="2813"/>
          <a:stretch/>
        </p:blipFill>
        <p:spPr>
          <a:xfrm>
            <a:off x="1691680" y="3212976"/>
            <a:ext cx="5752524" cy="345638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3. </a:t>
            </a:r>
            <a:r>
              <a:rPr lang="ja-JP" altLang="en-US" dirty="0">
                <a:latin typeface="+mn-ea"/>
                <a:ea typeface="+mn-ea"/>
              </a:rPr>
              <a:t>オープンデータ研修ポータルのご紹介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 dirty="0">
                <a:latin typeface="+mn-ea"/>
                <a:ea typeface="+mn-ea"/>
              </a:rPr>
              <a:t>オープンデータリーダの皆様へのお願い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21497" y="1249596"/>
            <a:ext cx="5663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https://www.opendata-training.org/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00704" y="1844824"/>
            <a:ext cx="3132000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dirty="0">
                <a:latin typeface="+mn-ea"/>
              </a:rPr>
              <a:t>主なコンテンツ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49470" y="2214386"/>
            <a:ext cx="8859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オープンデータリーダ育成研修、オープンデータ化支援研修で使用した「研修教材」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２つの研修内容を補完する「</a:t>
            </a:r>
            <a:r>
              <a:rPr lang="en-US" altLang="ja-JP" sz="2000" dirty="0"/>
              <a:t>e-learning</a:t>
            </a:r>
            <a:r>
              <a:rPr lang="ja-JP" altLang="en-US" sz="2000" dirty="0"/>
              <a:t>」環境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オープンデータ全般に関する「</a:t>
            </a:r>
            <a:r>
              <a:rPr lang="en-US" altLang="ja-JP" sz="2000" dirty="0"/>
              <a:t>Q&amp;A</a:t>
            </a:r>
            <a:r>
              <a:rPr lang="ja-JP" altLang="en-US" sz="2000" dirty="0" err="1"/>
              <a:t>、</a:t>
            </a:r>
            <a:r>
              <a:rPr lang="ja-JP" altLang="en-US" sz="2000" dirty="0"/>
              <a:t>相談・問合せ窓口」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00704" y="908720"/>
            <a:ext cx="3132000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dirty="0">
                <a:latin typeface="+mn-ea"/>
              </a:rPr>
              <a:t>オープンデータ研修ポータル</a:t>
            </a: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6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3. </a:t>
            </a:r>
            <a:r>
              <a:rPr lang="ja-JP" altLang="en-US" dirty="0">
                <a:latin typeface="+mn-ea"/>
                <a:ea typeface="+mn-ea"/>
              </a:rPr>
              <a:t>オープンデータ研修ポータルのご紹介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 dirty="0">
                <a:latin typeface="+mn-ea"/>
                <a:ea typeface="+mn-ea"/>
              </a:rPr>
              <a:t>オープンデータリーダの皆様へのお願い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00704" y="895640"/>
            <a:ext cx="3479208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dirty="0">
                <a:latin typeface="+mn-ea"/>
              </a:rPr>
              <a:t>オープンデータ紹介動画の掲載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49470" y="1265202"/>
            <a:ext cx="8859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オープンデータ紹介動画を見ることができます。</a:t>
            </a:r>
            <a:endParaRPr lang="en-US" altLang="ja-JP" sz="2000" dirty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「オープンデータとは？」「オープンデータ化に向け、何から手を付けていいか分からない」といった疑問や悩みをお持ちの方へ、わかりやすい動画を掲載しています。</a:t>
            </a: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051720" y="2300066"/>
            <a:ext cx="4680520" cy="415836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987824" y="6505599"/>
            <a:ext cx="3033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dirty="0"/>
              <a:t>オープンデータ研修ポータル　トップページ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2353978"/>
            <a:ext cx="4536504" cy="4377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2751395"/>
            <a:ext cx="4536504" cy="3563023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2339752" y="3362090"/>
            <a:ext cx="2160240" cy="1224136"/>
          </a:xfrm>
          <a:prstGeom prst="roundRect">
            <a:avLst>
              <a:gd name="adj" fmla="val 11326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DD9AF38-F320-41C3-BDD3-B985C4B92316}"/>
              </a:ext>
            </a:extLst>
          </p:cNvPr>
          <p:cNvCxnSpPr>
            <a:cxnSpLocks/>
          </p:cNvCxnSpPr>
          <p:nvPr/>
        </p:nvCxnSpPr>
        <p:spPr>
          <a:xfrm flipH="1" flipV="1">
            <a:off x="4635020" y="3916912"/>
            <a:ext cx="593358" cy="26055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ABCB27C-72F4-483A-BB38-E3B89521EF7F}"/>
              </a:ext>
            </a:extLst>
          </p:cNvPr>
          <p:cNvSpPr txBox="1"/>
          <p:nvPr/>
        </p:nvSpPr>
        <p:spPr>
          <a:xfrm>
            <a:off x="4644008" y="4154178"/>
            <a:ext cx="27363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オープンデータを紹介する動画を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つ掲載しています。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DD9AF38-F320-41C3-BDD3-B985C4B92316}"/>
              </a:ext>
            </a:extLst>
          </p:cNvPr>
          <p:cNvCxnSpPr>
            <a:cxnSpLocks/>
          </p:cNvCxnSpPr>
          <p:nvPr/>
        </p:nvCxnSpPr>
        <p:spPr>
          <a:xfrm flipH="1">
            <a:off x="4644008" y="4678077"/>
            <a:ext cx="584370" cy="62822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2339752" y="5090282"/>
            <a:ext cx="2160240" cy="1224136"/>
          </a:xfrm>
          <a:prstGeom prst="roundRect">
            <a:avLst>
              <a:gd name="adj" fmla="val 11326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28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3. </a:t>
            </a:r>
            <a:r>
              <a:rPr lang="ja-JP" altLang="en-US" dirty="0">
                <a:latin typeface="+mn-ea"/>
                <a:ea typeface="+mn-ea"/>
              </a:rPr>
              <a:t>オープンデータ研修ポータルのご紹介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 dirty="0">
                <a:latin typeface="+mn-ea"/>
                <a:ea typeface="+mn-ea"/>
              </a:rPr>
              <a:t>オープンデータリーダの皆様へのお願い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00704" y="895640"/>
            <a:ext cx="3132000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dirty="0">
                <a:latin typeface="+mn-ea"/>
              </a:rPr>
              <a:t>研修教材の掲載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49470" y="1265202"/>
            <a:ext cx="8859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オープンデータリーダ育成研修およびオープンデータ化支援研修の研修教材を</a:t>
            </a:r>
            <a:br>
              <a:rPr lang="en-US" altLang="ja-JP" sz="2000" dirty="0"/>
            </a:br>
            <a:r>
              <a:rPr lang="ja-JP" altLang="en-US" sz="2000" dirty="0"/>
              <a:t>ダウンロードすることができます。</a:t>
            </a: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907704" y="2078944"/>
            <a:ext cx="5444889" cy="4158368"/>
            <a:chOff x="3330078" y="2025071"/>
            <a:chExt cx="5892571" cy="4500273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7956" y="4556109"/>
              <a:ext cx="5452516" cy="1821553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7956" y="2063111"/>
              <a:ext cx="5452515" cy="2306691"/>
            </a:xfrm>
            <a:prstGeom prst="rect">
              <a:avLst/>
            </a:prstGeom>
          </p:spPr>
        </p:pic>
        <p:sp>
          <p:nvSpPr>
            <p:cNvPr id="24" name="角丸四角形 23"/>
            <p:cNvSpPr/>
            <p:nvPr/>
          </p:nvSpPr>
          <p:spPr>
            <a:xfrm>
              <a:off x="3367956" y="3324888"/>
              <a:ext cx="3004244" cy="1083539"/>
            </a:xfrm>
            <a:prstGeom prst="roundRect">
              <a:avLst>
                <a:gd name="adj" fmla="val 11326"/>
              </a:avLst>
            </a:prstGeom>
            <a:noFill/>
            <a:ln w="381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3367956" y="5038820"/>
              <a:ext cx="5236492" cy="1338842"/>
            </a:xfrm>
            <a:prstGeom prst="roundRect">
              <a:avLst>
                <a:gd name="adj" fmla="val 11326"/>
              </a:avLst>
            </a:prstGeom>
            <a:noFill/>
            <a:ln w="381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3DD9AF38-F320-41C3-BDD3-B985C4B923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78128" y="3584678"/>
              <a:ext cx="642144" cy="28197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ABCB27C-72F4-483A-BB38-E3B89521EF7F}"/>
                </a:ext>
              </a:extLst>
            </p:cNvPr>
            <p:cNvSpPr txBox="1"/>
            <p:nvPr/>
          </p:nvSpPr>
          <p:spPr>
            <a:xfrm>
              <a:off x="6387856" y="3841452"/>
              <a:ext cx="2834793" cy="727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PDF,PPT</a:t>
              </a:r>
              <a:r>
                <a:rPr kumimoji="1" lang="ja-JP" altLang="en-US" sz="1600" dirty="0"/>
                <a:t>の</a:t>
              </a:r>
              <a:r>
                <a:rPr kumimoji="1" lang="en-US" altLang="ja-JP" sz="1600" dirty="0"/>
                <a:t>2</a:t>
              </a:r>
              <a:r>
                <a:rPr kumimoji="1" lang="ja-JP" altLang="en-US" sz="1600" dirty="0" err="1"/>
                <a:t>つの</a:t>
              </a:r>
              <a:r>
                <a:rPr kumimoji="1" lang="ja-JP" altLang="en-US" sz="1600" dirty="0"/>
                <a:t>ファイル</a:t>
              </a:r>
              <a:br>
                <a:rPr kumimoji="1" lang="en-US" altLang="ja-JP" sz="1600" dirty="0"/>
              </a:br>
              <a:r>
                <a:rPr kumimoji="1" lang="ja-JP" altLang="en-US" sz="1600" dirty="0"/>
                <a:t>形式で掲載しています。</a:t>
              </a: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3DD9AF38-F320-41C3-BDD3-B985C4B92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4316" y="4408427"/>
              <a:ext cx="245956" cy="584775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3330078" y="2025071"/>
              <a:ext cx="5524524" cy="450027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2743862" y="6284477"/>
            <a:ext cx="3305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オープンデータリーダ育成研修の画面イメージ</a:t>
            </a:r>
          </a:p>
        </p:txBody>
      </p:sp>
    </p:spTree>
    <p:extLst>
      <p:ext uri="{BB962C8B-B14F-4D97-AF65-F5344CB8AC3E}">
        <p14:creationId xmlns:p14="http://schemas.microsoft.com/office/powerpoint/2010/main" val="77853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3. </a:t>
            </a:r>
            <a:r>
              <a:rPr lang="ja-JP" altLang="en-US" dirty="0">
                <a:latin typeface="+mn-ea"/>
                <a:ea typeface="+mn-ea"/>
              </a:rPr>
              <a:t>オープンデータ研修ポータルのご紹介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 dirty="0">
                <a:latin typeface="+mn-ea"/>
                <a:ea typeface="+mn-ea"/>
              </a:rPr>
              <a:t>オープンデータリーダの皆様へのお願い</a:t>
            </a: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0704" y="2420888"/>
            <a:ext cx="3132000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latin typeface="+mn-ea"/>
              </a:rPr>
              <a:t>Web</a:t>
            </a:r>
            <a:r>
              <a:rPr kumimoji="1" lang="ja-JP" altLang="en-US" sz="2000" dirty="0">
                <a:latin typeface="+mn-ea"/>
              </a:rPr>
              <a:t>演習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49470" y="2793122"/>
            <a:ext cx="8859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「</a:t>
            </a:r>
            <a:r>
              <a:rPr lang="en-US" altLang="ja-JP" sz="2000" dirty="0"/>
              <a:t>e-learning</a:t>
            </a:r>
            <a:r>
              <a:rPr lang="ja-JP" altLang="en-US" sz="2000" dirty="0"/>
              <a:t>」のひとつに</a:t>
            </a:r>
            <a:r>
              <a:rPr lang="en-US" altLang="ja-JP" sz="2000" dirty="0"/>
              <a:t>Web</a:t>
            </a:r>
            <a:r>
              <a:rPr lang="ja-JP" altLang="en-US" sz="2000" dirty="0"/>
              <a:t>演習があります。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「</a:t>
            </a:r>
            <a:r>
              <a:rPr lang="en-US" altLang="ja-JP" sz="2000" dirty="0"/>
              <a:t>Web</a:t>
            </a:r>
            <a:r>
              <a:rPr lang="ja-JP" altLang="en-US" sz="2000" dirty="0"/>
              <a:t>演習」では、</a:t>
            </a:r>
            <a:r>
              <a:rPr lang="en-US" altLang="ja-JP" sz="2000" dirty="0"/>
              <a:t>CSV</a:t>
            </a:r>
            <a:r>
              <a:rPr lang="ja-JP" altLang="en-US" sz="2000" dirty="0"/>
              <a:t>形式のデータ作成を体験することができます。</a:t>
            </a:r>
            <a:endParaRPr lang="en-US" altLang="ja-JP" sz="20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014691" y="3525278"/>
            <a:ext cx="5328591" cy="3301689"/>
            <a:chOff x="3330078" y="2393246"/>
            <a:chExt cx="6384667" cy="3956051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5478" y="2454897"/>
              <a:ext cx="5465141" cy="3894400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3330078" y="2393246"/>
              <a:ext cx="5524524" cy="378019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3367956" y="4928184"/>
              <a:ext cx="5380508" cy="1068302"/>
            </a:xfrm>
            <a:prstGeom prst="roundRect">
              <a:avLst>
                <a:gd name="adj" fmla="val 11326"/>
              </a:avLst>
            </a:prstGeom>
            <a:noFill/>
            <a:ln w="381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3DD9AF38-F320-41C3-BDD3-B985C4B92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5976" y="3861048"/>
              <a:ext cx="720080" cy="106713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ABCB27C-72F4-483A-BB38-E3B89521EF7F}"/>
                </a:ext>
              </a:extLst>
            </p:cNvPr>
            <p:cNvSpPr txBox="1"/>
            <p:nvPr/>
          </p:nvSpPr>
          <p:spPr>
            <a:xfrm>
              <a:off x="5114262" y="3330383"/>
              <a:ext cx="4600483" cy="9956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Web</a:t>
              </a:r>
              <a:r>
                <a:rPr kumimoji="1" lang="ja-JP" altLang="en-US" sz="1600" dirty="0"/>
                <a:t>演習には、</a:t>
              </a:r>
              <a:r>
                <a:rPr kumimoji="1" lang="en-US" altLang="ja-JP" sz="1600" dirty="0"/>
                <a:t>ID/PW</a:t>
              </a:r>
              <a:r>
                <a:rPr kumimoji="1" lang="ja-JP" altLang="en-US" sz="1600" dirty="0"/>
                <a:t>の入力が必要です。</a:t>
              </a:r>
              <a:br>
                <a:rPr kumimoji="1" lang="en-US" altLang="ja-JP" sz="1600" dirty="0"/>
              </a:br>
              <a:r>
                <a:rPr kumimoji="1" lang="ja-JP" altLang="en-US" sz="1600" dirty="0"/>
                <a:t>各団体に事前に配布された</a:t>
              </a:r>
              <a:r>
                <a:rPr kumimoji="1" lang="en-US" altLang="ja-JP" sz="1600" dirty="0"/>
                <a:t>ID/PW</a:t>
              </a:r>
              <a:r>
                <a:rPr kumimoji="1" lang="ja-JP" altLang="en-US" sz="1600" dirty="0"/>
                <a:t>を</a:t>
              </a:r>
              <a:br>
                <a:rPr kumimoji="1" lang="en-US" altLang="ja-JP" sz="1600" dirty="0"/>
              </a:br>
              <a:r>
                <a:rPr kumimoji="1" lang="ja-JP" altLang="en-US" sz="1600" dirty="0"/>
                <a:t>ご利用ください。</a:t>
              </a:r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300704" y="884075"/>
            <a:ext cx="3132000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latin typeface="+mn-ea"/>
              </a:rPr>
              <a:t>e-learning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249470" y="1266833"/>
            <a:ext cx="8859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全ての職員様にオープンデータの知識を習得して頂けるよう、２つの研修内容を</a:t>
            </a:r>
            <a:br>
              <a:rPr lang="en-US" altLang="ja-JP" sz="2000" dirty="0"/>
            </a:br>
            <a:r>
              <a:rPr lang="ja-JP" altLang="en-US" sz="2000" dirty="0"/>
              <a:t>補完する教材を提供しています。</a:t>
            </a:r>
            <a:endParaRPr lang="en-US" altLang="ja-JP" sz="2000" dirty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教材をダウンロードし、各自で学習して頂くことができます。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97400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4" y="2005245"/>
            <a:ext cx="5022514" cy="324252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3. </a:t>
            </a:r>
            <a:r>
              <a:rPr lang="ja-JP" altLang="en-US" dirty="0">
                <a:latin typeface="+mn-ea"/>
                <a:ea typeface="+mn-ea"/>
              </a:rPr>
              <a:t>オープンデータ研修ポータルのご紹介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 dirty="0">
                <a:latin typeface="+mn-ea"/>
                <a:ea typeface="+mn-ea"/>
              </a:rPr>
              <a:t>オープンデータリーダの皆様へのお願い</a:t>
            </a: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00704" y="884075"/>
            <a:ext cx="3132000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latin typeface="+mn-ea"/>
              </a:rPr>
              <a:t>Q&amp;A</a:t>
            </a:r>
            <a:r>
              <a:rPr kumimoji="1" lang="ja-JP" altLang="en-US" sz="2000" dirty="0" err="1">
                <a:latin typeface="+mn-ea"/>
              </a:rPr>
              <a:t>、</a:t>
            </a:r>
            <a:r>
              <a:rPr kumimoji="1" lang="ja-JP" altLang="en-US" sz="2000" dirty="0">
                <a:latin typeface="+mn-ea"/>
              </a:rPr>
              <a:t>相談・問合せ窓口</a:t>
            </a:r>
            <a:endParaRPr kumimoji="1" lang="en-US" altLang="ja-JP" sz="2000" dirty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44" y="2976142"/>
            <a:ext cx="5257932" cy="360793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下カーブ矢印 15"/>
          <p:cNvSpPr/>
          <p:nvPr/>
        </p:nvSpPr>
        <p:spPr>
          <a:xfrm rot="1949968">
            <a:off x="5109053" y="2025582"/>
            <a:ext cx="1731791" cy="627593"/>
          </a:xfrm>
          <a:prstGeom prst="curvedDownArrow">
            <a:avLst>
              <a:gd name="adj1" fmla="val 30360"/>
              <a:gd name="adj2" fmla="val 8498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49470" y="1266833"/>
            <a:ext cx="8859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000" dirty="0"/>
              <a:t>オープンデータ研修ポータルの「相談</a:t>
            </a:r>
            <a:r>
              <a:rPr lang="en-US" altLang="ja-JP" sz="2000" dirty="0"/>
              <a:t>/Q&amp;A</a:t>
            </a:r>
            <a:r>
              <a:rPr lang="ja-JP" altLang="en-US" sz="2000" dirty="0"/>
              <a:t>」リンクからたどれます。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000" dirty="0"/>
              <a:t>https://www.opendata-howto.org/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132F2C-7108-4755-8B4F-5BD4F18AA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55" y="898849"/>
            <a:ext cx="1171575" cy="117157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3B7EEBD-8391-44CC-BB78-272D7674A5BD}"/>
              </a:ext>
            </a:extLst>
          </p:cNvPr>
          <p:cNvSpPr/>
          <p:nvPr/>
        </p:nvSpPr>
        <p:spPr>
          <a:xfrm>
            <a:off x="7317033" y="1970085"/>
            <a:ext cx="2068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オープンデータ相談サイト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89140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793</Words>
  <Application>Microsoft Office PowerPoint</Application>
  <PresentationFormat>画面に合わせる (4:3)</PresentationFormat>
  <Paragraphs>156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Meiryo UI</vt:lpstr>
      <vt:lpstr>游ゴシック</vt:lpstr>
      <vt:lpstr>Arial</vt:lpstr>
      <vt:lpstr>Wingdings</vt:lpstr>
      <vt:lpstr>Office テーマ</vt:lpstr>
      <vt:lpstr>オープンデータリーダ育成研修</vt:lpstr>
      <vt:lpstr>PowerPoint プレゼンテーション</vt:lpstr>
      <vt:lpstr>1. 今後の庁内での研修開催にあたって</vt:lpstr>
      <vt:lpstr>2. オープンデータ化支援研修について</vt:lpstr>
      <vt:lpstr>3. オープンデータ研修ポータルのご紹介</vt:lpstr>
      <vt:lpstr>3. オープンデータ研修ポータルのご紹介</vt:lpstr>
      <vt:lpstr>3. オープンデータ研修ポータルのご紹介</vt:lpstr>
      <vt:lpstr>3. オープンデータ研修ポータルのご紹介</vt:lpstr>
      <vt:lpstr>3. オープンデータ研修ポータルのご紹介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2019-01-23T08:17:46Z</dcterms:created>
  <dcterms:modified xsi:type="dcterms:W3CDTF">2019-09-06T04:29:03Z</dcterms:modified>
  <cp:category/>
</cp:coreProperties>
</file>